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8" r:id="rId3"/>
    <p:sldId id="273" r:id="rId4"/>
    <p:sldId id="257" r:id="rId5"/>
    <p:sldId id="260" r:id="rId6"/>
    <p:sldId id="261" r:id="rId7"/>
    <p:sldId id="262" r:id="rId8"/>
    <p:sldId id="258" r:id="rId9"/>
    <p:sldId id="263" r:id="rId10"/>
    <p:sldId id="265" r:id="rId11"/>
    <p:sldId id="272" r:id="rId12"/>
    <p:sldId id="264" r:id="rId13"/>
    <p:sldId id="259" r:id="rId14"/>
    <p:sldId id="266" r:id="rId15"/>
    <p:sldId id="267" r:id="rId16"/>
    <p:sldId id="271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1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4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28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7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68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52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84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06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3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56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9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7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6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97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49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60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02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37BB27-27D8-4FDE-BB2F-8E2E45670D92}" type="datetimeFigureOut">
              <a:rPr lang="es-ES" smtClean="0"/>
              <a:t>23/12/2023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884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4D4B220-1872-6C77-755E-E46ACA3FD2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5AA328-1FB9-2247-6B5B-747587FE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s-ES"/>
              <a:t>Web Scraping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754AC2-9B5F-451B-E96D-4A3B8D722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s-ES"/>
              <a:t>Y las Bases de Datos Ofuscadas</a:t>
            </a:r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D2C6BF6-5AFB-9460-BF96-D4DAB63D73AF}"/>
              </a:ext>
            </a:extLst>
          </p:cNvPr>
          <p:cNvSpPr txBox="1"/>
          <p:nvPr/>
        </p:nvSpPr>
        <p:spPr>
          <a:xfrm>
            <a:off x="132570" y="106846"/>
            <a:ext cx="151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ABRIL 2024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B311DA-2BC0-351F-86DC-5623A1D8556F}"/>
              </a:ext>
            </a:extLst>
          </p:cNvPr>
          <p:cNvSpPr txBox="1"/>
          <p:nvPr/>
        </p:nvSpPr>
        <p:spPr>
          <a:xfrm>
            <a:off x="10806026" y="6411034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ES" b="1" dirty="0"/>
              <a:t>CAPGEMINI</a:t>
            </a:r>
          </a:p>
        </p:txBody>
      </p:sp>
    </p:spTree>
    <p:extLst>
      <p:ext uri="{BB962C8B-B14F-4D97-AF65-F5344CB8AC3E}">
        <p14:creationId xmlns:p14="http://schemas.microsoft.com/office/powerpoint/2010/main" val="17520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EDC74-BE4B-790A-CA37-07768183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 Ofuscadas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7526D-B9D7-5057-2D73-AEC681A4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00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90F830-B808-DCDB-405D-44F33908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Análisis de Precios de competidores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C40DD1-E0F5-B199-6C43-2905ABA50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¿Cómo se hacía antes?</a:t>
            </a:r>
          </a:p>
          <a:p>
            <a:r>
              <a:rPr lang="es-ES" dirty="0"/>
              <a:t>Cómo se puede hacer ahora…</a:t>
            </a:r>
          </a:p>
        </p:txBody>
      </p:sp>
    </p:spTree>
    <p:extLst>
      <p:ext uri="{BB962C8B-B14F-4D97-AF65-F5344CB8AC3E}">
        <p14:creationId xmlns:p14="http://schemas.microsoft.com/office/powerpoint/2010/main" val="366667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C7DFE-16B9-7308-BCF6-28674CE5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Indexación de motores de búsqueda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6471C3-49D0-8C73-A1C2-7785DE69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SEO</a:t>
            </a:r>
          </a:p>
          <a:p>
            <a:r>
              <a:rPr lang="es-ES" dirty="0"/>
              <a:t>Open-</a:t>
            </a:r>
            <a:r>
              <a:rPr lang="es-ES" dirty="0" err="1"/>
              <a:t>Graph</a:t>
            </a:r>
            <a:r>
              <a:rPr lang="es-ES" dirty="0"/>
              <a:t> </a:t>
            </a:r>
            <a:r>
              <a:rPr lang="es-ES" dirty="0" err="1"/>
              <a:t>Cards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4742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D8D2B-5D68-D037-D743-00DDE32E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7E8E3-FA05-F0BD-04A6-22266242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683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EDCAB-4C47-4ABC-73AB-394EA9DF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Navegadores y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A2EC9-A2AC-1C54-E88C-35AFC4A2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468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DEAD8-7A47-AC96-919B-A7238527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SCraping</a:t>
            </a:r>
            <a:r>
              <a:rPr lang="es-ES" dirty="0"/>
              <a:t> básico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FCC44-4282-1F66-B8C9-239C59AB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863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CD7AF8-A033-AEE2-2F4C-0448F6E1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del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215D9D-12F3-0EED-973E-E99196E9E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4973126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s-ES" dirty="0"/>
              <a:t>Para las empresas:</a:t>
            </a:r>
          </a:p>
          <a:p>
            <a:r>
              <a:rPr lang="es-ES" dirty="0" err="1"/>
              <a:t>DDoS</a:t>
            </a:r>
            <a:endParaRPr lang="es-ES" dirty="0"/>
          </a:p>
          <a:p>
            <a:pPr lvl="1"/>
            <a:r>
              <a:rPr lang="es-ES" dirty="0"/>
              <a:t>No se necesitan millones de peticiones</a:t>
            </a:r>
          </a:p>
          <a:p>
            <a:r>
              <a:rPr lang="es-ES" dirty="0"/>
              <a:t>Escalabilidad</a:t>
            </a:r>
          </a:p>
          <a:p>
            <a:r>
              <a:rPr lang="es-ES" dirty="0"/>
              <a:t>Zonas sensibles</a:t>
            </a:r>
          </a:p>
          <a:p>
            <a:pPr lvl="1"/>
            <a:r>
              <a:rPr lang="es-ES" dirty="0"/>
              <a:t>Robots.txt</a:t>
            </a:r>
          </a:p>
          <a:p>
            <a:r>
              <a:rPr lang="es-ES" dirty="0"/>
              <a:t>La competencia tiene más fácil que nunca el acceso a tu información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921DDDD-2CA0-D41F-8EAE-69419C030A5E}"/>
              </a:ext>
            </a:extLst>
          </p:cNvPr>
          <p:cNvSpPr txBox="1">
            <a:spLocks/>
          </p:cNvSpPr>
          <p:nvPr/>
        </p:nvSpPr>
        <p:spPr>
          <a:xfrm>
            <a:off x="5844100" y="2142067"/>
            <a:ext cx="4973126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dirty="0"/>
              <a:t>Para los </a:t>
            </a:r>
            <a:r>
              <a:rPr lang="es-ES" dirty="0" err="1"/>
              <a:t>scrapers</a:t>
            </a:r>
            <a:r>
              <a:rPr lang="es-E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Legalidad de los datos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Fragilidad del </a:t>
            </a:r>
            <a:r>
              <a:rPr lang="es-ES" dirty="0" err="1"/>
              <a:t>scraper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Un cambio puede destruir todo el script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ES" dirty="0"/>
              <a:t>Patrones y capas de abstracción ayudan con este problema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Mantener el </a:t>
            </a:r>
            <a:r>
              <a:rPr lang="es-ES" dirty="0" err="1"/>
              <a:t>scraper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Complejidad de algunas páginas</a:t>
            </a:r>
          </a:p>
        </p:txBody>
      </p:sp>
    </p:spTree>
    <p:extLst>
      <p:ext uri="{BB962C8B-B14F-4D97-AF65-F5344CB8AC3E}">
        <p14:creationId xmlns:p14="http://schemas.microsoft.com/office/powerpoint/2010/main" val="1422551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AD5CE-516B-DCFB-5413-277F16B1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Defensa ante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7F368B-0A30-EFA8-88A5-A635C6E3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85000" lnSpcReduction="20000"/>
          </a:bodyPr>
          <a:lstStyle/>
          <a:p>
            <a:r>
              <a:rPr lang="es-ES" dirty="0"/>
              <a:t>Ofuscamiento</a:t>
            </a:r>
          </a:p>
          <a:p>
            <a:pPr lvl="1"/>
            <a:r>
              <a:rPr lang="es-ES" dirty="0"/>
              <a:t>Nombres de clases CSS con hashes</a:t>
            </a:r>
          </a:p>
          <a:p>
            <a:pPr lvl="1"/>
            <a:r>
              <a:rPr lang="es-ES" dirty="0"/>
              <a:t>Semántica HTML*</a:t>
            </a:r>
          </a:p>
          <a:p>
            <a:pPr lvl="1"/>
            <a:r>
              <a:rPr lang="es-ES" dirty="0" err="1"/>
              <a:t>Tailwind</a:t>
            </a:r>
            <a:r>
              <a:rPr lang="es-ES" dirty="0"/>
              <a:t>, Bootstrap, </a:t>
            </a:r>
            <a:r>
              <a:rPr lang="es-ES" dirty="0" err="1"/>
              <a:t>Emotion</a:t>
            </a:r>
            <a:r>
              <a:rPr lang="es-ES" dirty="0"/>
              <a:t>, etc.</a:t>
            </a:r>
          </a:p>
          <a:p>
            <a:r>
              <a:rPr lang="es-ES" dirty="0" err="1"/>
              <a:t>SPAs</a:t>
            </a:r>
            <a:endParaRPr lang="es-ES" dirty="0"/>
          </a:p>
          <a:p>
            <a:pPr lvl="1"/>
            <a:r>
              <a:rPr lang="es-ES" dirty="0"/>
              <a:t>Requerir interacciones de usuario para cierta información</a:t>
            </a:r>
          </a:p>
          <a:p>
            <a:r>
              <a:rPr lang="es-ES" dirty="0"/>
              <a:t>Protección contra </a:t>
            </a:r>
            <a:r>
              <a:rPr lang="es-ES" dirty="0" err="1"/>
              <a:t>DDoS</a:t>
            </a:r>
            <a:r>
              <a:rPr lang="es-ES" dirty="0"/>
              <a:t> (</a:t>
            </a:r>
            <a:r>
              <a:rPr lang="es-ES" dirty="0" err="1"/>
              <a:t>Cloudflare</a:t>
            </a:r>
            <a:r>
              <a:rPr lang="es-ES" dirty="0"/>
              <a:t> y Google Captcha)</a:t>
            </a:r>
          </a:p>
          <a:p>
            <a:pPr marL="0" indent="0">
              <a:buNone/>
            </a:pPr>
            <a:r>
              <a:rPr lang="es-ES" sz="1600" i="1" dirty="0"/>
              <a:t>*Mejor mantener una buena semántica, pero anidar 17 </a:t>
            </a:r>
            <a:r>
              <a:rPr lang="es-ES" sz="1600" i="1" dirty="0" err="1"/>
              <a:t>divs</a:t>
            </a:r>
            <a:r>
              <a:rPr lang="es-ES" sz="1600" i="1" dirty="0"/>
              <a:t> para acceder a la información no es tarea fácil para </a:t>
            </a:r>
            <a:r>
              <a:rPr lang="es-ES" sz="1600" i="1" dirty="0" err="1"/>
              <a:t>scrapear</a:t>
            </a:r>
            <a:endParaRPr lang="es-ES" sz="1600" i="1" dirty="0"/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Pero no siempre podremos protegernos:</a:t>
            </a:r>
          </a:p>
          <a:p>
            <a:r>
              <a:rPr lang="es-ES" dirty="0" err="1"/>
              <a:t>Sitemap</a:t>
            </a:r>
            <a:endParaRPr lang="es-ES" dirty="0"/>
          </a:p>
          <a:p>
            <a:r>
              <a:rPr lang="es-ES" dirty="0"/>
              <a:t>URL as </a:t>
            </a:r>
            <a:r>
              <a:rPr lang="es-ES" dirty="0" err="1"/>
              <a:t>State</a:t>
            </a:r>
            <a:r>
              <a:rPr lang="es-ES" dirty="0"/>
              <a:t> Manager</a:t>
            </a:r>
          </a:p>
        </p:txBody>
      </p:sp>
    </p:spTree>
    <p:extLst>
      <p:ext uri="{BB962C8B-B14F-4D97-AF65-F5344CB8AC3E}">
        <p14:creationId xmlns:p14="http://schemas.microsoft.com/office/powerpoint/2010/main" val="322555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A121F-8DC4-F79C-2E06-F76816C8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HEADLESS Browsers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932516-96D9-9A99-647D-6705EA0B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User-</a:t>
            </a:r>
            <a:r>
              <a:rPr lang="es-ES" dirty="0" err="1"/>
              <a:t>agents</a:t>
            </a:r>
            <a:endParaRPr lang="es-ES" dirty="0"/>
          </a:p>
          <a:p>
            <a:r>
              <a:rPr lang="es-ES" dirty="0"/>
              <a:t>Conexiones vivas</a:t>
            </a:r>
          </a:p>
          <a:p>
            <a:r>
              <a:rPr lang="es-ES" dirty="0"/>
              <a:t>Interacción de usuario</a:t>
            </a:r>
          </a:p>
          <a:p>
            <a:pPr lvl="1"/>
            <a:r>
              <a:rPr lang="es-ES" dirty="0"/>
              <a:t>Log-in</a:t>
            </a:r>
          </a:p>
          <a:p>
            <a:pPr lvl="1"/>
            <a:r>
              <a:rPr lang="es-ES" dirty="0"/>
              <a:t>Navegación programática</a:t>
            </a:r>
          </a:p>
        </p:txBody>
      </p:sp>
    </p:spTree>
    <p:extLst>
      <p:ext uri="{BB962C8B-B14F-4D97-AF65-F5344CB8AC3E}">
        <p14:creationId xmlns:p14="http://schemas.microsoft.com/office/powerpoint/2010/main" val="3274197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B8EC0-37F3-17C1-8A86-00B46A406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18AC3-0816-54CB-AFF5-9BB15196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s-ES" dirty="0"/>
              <a:t>Pepe Fabra Valverde</a:t>
            </a:r>
          </a:p>
          <a:p>
            <a:pPr marL="0" indent="0">
              <a:buNone/>
            </a:pPr>
            <a:r>
              <a:rPr lang="es-ES" dirty="0"/>
              <a:t>Actualmente trabajando como Líder y Arquitecto de </a:t>
            </a:r>
            <a:r>
              <a:rPr lang="es-ES" dirty="0" err="1"/>
              <a:t>Frontend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556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F307FF-729A-F061-45E2-F82476CC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No tiene que sonar todo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7FE9F3-7284-1F17-5D85-E23C9673D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s-ES" dirty="0"/>
              <a:t>Preguntad dudas</a:t>
            </a:r>
          </a:p>
          <a:p>
            <a:pPr marL="0" indent="0">
              <a:buNone/>
            </a:pPr>
            <a:r>
              <a:rPr lang="es-ES" dirty="0"/>
              <a:t>Tened curiosidad y compartid cuestiones complejas si </a:t>
            </a:r>
            <a:r>
              <a:rPr lang="es-ES"/>
              <a:t>las tenéis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1832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4A59B-C8C5-A95D-5FDE-33A83CE4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DEC6D-FB15-022E-E55D-AB3E827B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Esquema (estructura) de los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Ingesta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Consulta de datos</a:t>
            </a:r>
          </a:p>
        </p:txBody>
      </p:sp>
    </p:spTree>
    <p:extLst>
      <p:ext uri="{BB962C8B-B14F-4D97-AF65-F5344CB8AC3E}">
        <p14:creationId xmlns:p14="http://schemas.microsoft.com/office/powerpoint/2010/main" val="402502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620579AC-6B37-16A6-F808-BE14BDEC57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4721" b="10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A2372E-E566-BFDB-3C8B-F9376B69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Definir un esquema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079DA9-B86F-D419-7709-7E47FD89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s-ES" dirty="0"/>
              <a:t>Qué queremos guardar</a:t>
            </a:r>
          </a:p>
          <a:p>
            <a:r>
              <a:rPr lang="es-ES" dirty="0"/>
              <a:t>Cómo lo queremos guardar</a:t>
            </a:r>
          </a:p>
          <a:p>
            <a:r>
              <a:rPr lang="es-ES" dirty="0"/>
              <a:t>Prioridades y propósito</a:t>
            </a:r>
          </a:p>
        </p:txBody>
      </p:sp>
    </p:spTree>
    <p:extLst>
      <p:ext uri="{BB962C8B-B14F-4D97-AF65-F5344CB8AC3E}">
        <p14:creationId xmlns:p14="http://schemas.microsoft.com/office/powerpoint/2010/main" val="2292761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7B589-CFBF-B621-ED17-8C03AA4F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Ingesta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A32D0B-52CC-7418-EB5A-54B1FDBA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s-ES" dirty="0"/>
              <a:t>Extracción (origen)</a:t>
            </a:r>
          </a:p>
          <a:p>
            <a:pPr lvl="1"/>
            <a:r>
              <a:rPr lang="es-ES" dirty="0"/>
              <a:t>API, </a:t>
            </a:r>
            <a:r>
              <a:rPr lang="es-ES" dirty="0" err="1"/>
              <a:t>IoT</a:t>
            </a:r>
            <a:r>
              <a:rPr lang="es-ES" dirty="0"/>
              <a:t>, Explotación… Web </a:t>
            </a:r>
            <a:r>
              <a:rPr lang="es-ES" dirty="0" err="1"/>
              <a:t>Scraping</a:t>
            </a:r>
            <a:endParaRPr lang="es-ES" dirty="0"/>
          </a:p>
          <a:p>
            <a:r>
              <a:rPr lang="es-ES" dirty="0"/>
              <a:t>Inserción (destino)</a:t>
            </a:r>
          </a:p>
          <a:p>
            <a:pPr lvl="1"/>
            <a:r>
              <a:rPr lang="es-ES" dirty="0"/>
              <a:t>Bases de Datos, Cache, Ficheros, Cola de Eventos</a:t>
            </a:r>
          </a:p>
        </p:txBody>
      </p:sp>
    </p:spTree>
    <p:extLst>
      <p:ext uri="{BB962C8B-B14F-4D97-AF65-F5344CB8AC3E}">
        <p14:creationId xmlns:p14="http://schemas.microsoft.com/office/powerpoint/2010/main" val="354608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039BD-A11B-D2A0-C7B5-B2B86F89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s-ES" dirty="0"/>
              <a:t>Consulta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C9A0E-0769-FBC8-BDA2-F521CFD8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endParaRPr lang="es-ES"/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F8BE1F4A-5122-45A1-4E91-689D1C145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52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148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07F2278B-1ECC-6B15-2A58-9E932DADDF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A20B45-225D-872E-282F-099D0958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Pero… ¿</a:t>
            </a:r>
            <a:r>
              <a:rPr lang="en-US" sz="4800"/>
              <a:t>Qué</a:t>
            </a:r>
            <a:r>
              <a:rPr lang="en-US" sz="4800" dirty="0"/>
              <a:t> son </a:t>
            </a:r>
            <a:r>
              <a:rPr lang="en-US" sz="4800"/>
              <a:t>los</a:t>
            </a:r>
            <a:r>
              <a:rPr lang="en-US" sz="4800" dirty="0"/>
              <a:t> </a:t>
            </a:r>
            <a:r>
              <a:rPr lang="en-US" sz="4800"/>
              <a:t>datos</a:t>
            </a:r>
            <a:r>
              <a:rPr lang="en-US" sz="48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7169C-8CC3-CE7A-17CF-5CEC598B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Era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18785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3C737-715E-3254-A0C0-CEB48FF4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s-ES" dirty="0"/>
              <a:t>Pirámide del conocimiento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A038476-F0E6-65FC-02B0-4FB9ED8E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 err="1"/>
              <a:t>Sabiduría</a:t>
            </a:r>
            <a:endParaRPr lang="en-US" dirty="0"/>
          </a:p>
          <a:p>
            <a:r>
              <a:rPr lang="en-US" dirty="0" err="1"/>
              <a:t>Conocimiento</a:t>
            </a:r>
            <a:endParaRPr lang="en-US" dirty="0"/>
          </a:p>
          <a:p>
            <a:r>
              <a:rPr lang="en-US" dirty="0" err="1"/>
              <a:t>Información</a:t>
            </a:r>
            <a:endParaRPr lang="en-US" dirty="0"/>
          </a:p>
          <a:p>
            <a:r>
              <a:rPr lang="en-US" dirty="0"/>
              <a:t>Dato</a:t>
            </a:r>
          </a:p>
        </p:txBody>
      </p:sp>
      <p:pic>
        <p:nvPicPr>
          <p:cNvPr id="5" name="Marcador de contenido 4" descr="Imagen que contiene tarjeta de presentación&#10;&#10;Descripción generada automáticamente">
            <a:extLst>
              <a:ext uri="{FF2B5EF4-FFF2-40B4-BE49-F238E27FC236}">
                <a16:creationId xmlns:a16="http://schemas.microsoft.com/office/drawing/2014/main" id="{8399C413-B6F6-275B-8A69-B39829685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855559"/>
            <a:ext cx="6897878" cy="515616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021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85</TotalTime>
  <Words>310</Words>
  <Application>Microsoft Office PowerPoint</Application>
  <PresentationFormat>Panorámica</PresentationFormat>
  <Paragraphs>75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Celestial</vt:lpstr>
      <vt:lpstr>Web Scraping</vt:lpstr>
      <vt:lpstr>¿Quién soy?</vt:lpstr>
      <vt:lpstr>No tiene que sonar todo</vt:lpstr>
      <vt:lpstr>Bases de Datos</vt:lpstr>
      <vt:lpstr>Definir un esquema</vt:lpstr>
      <vt:lpstr>Ingesta de Datos</vt:lpstr>
      <vt:lpstr>Consulta de Datos</vt:lpstr>
      <vt:lpstr>Pero… ¿Qué son los datos?</vt:lpstr>
      <vt:lpstr>Pirámide del conocimiento</vt:lpstr>
      <vt:lpstr>Bases de Datos Ofuscadas</vt:lpstr>
      <vt:lpstr>Análisis de Precios de competidores</vt:lpstr>
      <vt:lpstr>Indexación de motores de búsqueda</vt:lpstr>
      <vt:lpstr>Web Scraping</vt:lpstr>
      <vt:lpstr>Navegadores y HTTP</vt:lpstr>
      <vt:lpstr>SCraping básico</vt:lpstr>
      <vt:lpstr>Problemas del web scraping</vt:lpstr>
      <vt:lpstr>Defensa ante web scraping</vt:lpstr>
      <vt:lpstr>HEADLESS Browsers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Pepe Fabra</dc:creator>
  <cp:lastModifiedBy>Pepe Fabra</cp:lastModifiedBy>
  <cp:revision>14</cp:revision>
  <dcterms:created xsi:type="dcterms:W3CDTF">2023-12-22T22:53:42Z</dcterms:created>
  <dcterms:modified xsi:type="dcterms:W3CDTF">2023-12-23T17:37:44Z</dcterms:modified>
</cp:coreProperties>
</file>