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8" r:id="rId4"/>
    <p:sldId id="259" r:id="rId5"/>
    <p:sldId id="263" r:id="rId6"/>
    <p:sldId id="264" r:id="rId7"/>
    <p:sldId id="265" r:id="rId8"/>
    <p:sldId id="266" r:id="rId9"/>
    <p:sldId id="268" r:id="rId10"/>
    <p:sldId id="267" r:id="rId11"/>
    <p:sldId id="272" r:id="rId12"/>
    <p:sldId id="280" r:id="rId13"/>
    <p:sldId id="281" r:id="rId14"/>
    <p:sldId id="282" r:id="rId15"/>
    <p:sldId id="283" r:id="rId16"/>
    <p:sldId id="284" r:id="rId17"/>
    <p:sldId id="274" r:id="rId18"/>
    <p:sldId id="285" r:id="rId19"/>
    <p:sldId id="286" r:id="rId20"/>
    <p:sldId id="287" r:id="rId21"/>
    <p:sldId id="291" r:id="rId22"/>
    <p:sldId id="292" r:id="rId23"/>
    <p:sldId id="293" r:id="rId24"/>
    <p:sldId id="294" r:id="rId25"/>
    <p:sldId id="275" r:id="rId26"/>
    <p:sldId id="288" r:id="rId27"/>
    <p:sldId id="289" r:id="rId28"/>
    <p:sldId id="290" r:id="rId29"/>
    <p:sldId id="278" r:id="rId30"/>
    <p:sldId id="279" r:id="rId31"/>
    <p:sldId id="269" r:id="rId32"/>
    <p:sldId id="270" r:id="rId33"/>
    <p:sldId id="271" r:id="rId34"/>
    <p:sldId id="261" r:id="rId35"/>
    <p:sldId id="260" r:id="rId36"/>
    <p:sldId id="273" r:id="rId37"/>
    <p:sldId id="277" r:id="rId38"/>
    <p:sldId id="276" r:id="rId39"/>
    <p:sldId id="26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nicio)" id="{11836E20-B11B-4E6C-A6A5-0F7B51B59C6E}">
          <p14:sldIdLst>
            <p14:sldId id="256"/>
            <p14:sldId id="257"/>
          </p14:sldIdLst>
        </p14:section>
        <p14:section name="Introducción al problema" id="{28FD08FF-6781-4888-9C27-DD233AB48395}">
          <p14:sldIdLst>
            <p14:sldId id="258"/>
            <p14:sldId id="259"/>
            <p14:sldId id="263"/>
            <p14:sldId id="264"/>
            <p14:sldId id="265"/>
          </p14:sldIdLst>
        </p14:section>
        <p14:section name="Programación funcional" id="{A20748E5-0AC5-43D0-8BC3-0FC8C3A5D3CC}">
          <p14:sldIdLst>
            <p14:sldId id="266"/>
            <p14:sldId id="268"/>
            <p14:sldId id="267"/>
          </p14:sldIdLst>
        </p14:section>
        <p14:section name="Pureza" id="{D51574F6-347D-446E-A42B-CEF70125E4E4}">
          <p14:sldIdLst>
            <p14:sldId id="272"/>
            <p14:sldId id="280"/>
            <p14:sldId id="281"/>
            <p14:sldId id="282"/>
            <p14:sldId id="283"/>
            <p14:sldId id="284"/>
          </p14:sldIdLst>
        </p14:section>
        <p14:section name="Efectos secundarios" id="{A200AEEA-C7B2-4ADA-B554-4C6D381DB166}">
          <p14:sldIdLst>
            <p14:sldId id="274"/>
            <p14:sldId id="285"/>
            <p14:sldId id="286"/>
            <p14:sldId id="287"/>
            <p14:sldId id="291"/>
            <p14:sldId id="292"/>
            <p14:sldId id="293"/>
            <p14:sldId id="294"/>
          </p14:sldIdLst>
        </p14:section>
        <p14:section name="Idempotencia" id="{6D9ECEBE-9049-41ED-AB2A-AC1BC1F62626}">
          <p14:sldIdLst>
            <p14:sldId id="275"/>
            <p14:sldId id="288"/>
            <p14:sldId id="289"/>
            <p14:sldId id="290"/>
            <p14:sldId id="278"/>
            <p14:sldId id="279"/>
          </p14:sldIdLst>
        </p14:section>
        <p14:section name="Recapitulación" id="{C1A1F292-7403-42FF-BC25-01A584C8A9A8}">
          <p14:sldIdLst>
            <p14:sldId id="269"/>
            <p14:sldId id="270"/>
            <p14:sldId id="271"/>
          </p14:sldIdLst>
        </p14:section>
        <p14:section name="Cierre" id="{7308A717-5324-43CF-BB2A-3E0F8CAFCAD0}">
          <p14:sldIdLst>
            <p14:sldId id="261"/>
            <p14:sldId id="260"/>
            <p14:sldId id="273"/>
            <p14:sldId id="277"/>
            <p14:sldId id="276"/>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3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50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51832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28978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7429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95480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66270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166548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869641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407209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5323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34859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07051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86222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69205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48252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18632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840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630464841"/>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hyperlink" Target="https://a.co/d/dBo8L3m" TargetMode="Externa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hyperlink" Target="https://www.packtpub.com/product/mastering-functional-programming/9781788620796" TargetMode="External"/><Relationship Id="rId5" Type="http://schemas.openxmlformats.org/officeDocument/2006/relationships/hyperlink" Target="https://amzn.eu/d/0CVqCi6" TargetMode="External"/><Relationship Id="rId4" Type="http://schemas.openxmlformats.org/officeDocument/2006/relationships/hyperlink" Target="https://www.oreilly.com/library/view/learning-functional-programming/9781098111748/" TargetMode="External"/></Relationships>
</file>

<file path=ppt/slides/_rels/slide37.xml.rels><?xml version="1.0" encoding="UTF-8" standalone="yes"?>
<Relationships xmlns="http://schemas.openxmlformats.org/package/2006/relationships"><Relationship Id="rId3" Type="http://schemas.openxmlformats.org/officeDocument/2006/relationships/video" Target="https://www.youtube.com/embed/3n17wHe5wEw?feature=oembed" TargetMode="External"/><Relationship Id="rId7" Type="http://schemas.openxmlformats.org/officeDocument/2006/relationships/image" Target="../media/image16.jpeg"/><Relationship Id="rId2" Type="http://schemas.openxmlformats.org/officeDocument/2006/relationships/video" Target="https://www.youtube.com/embed/QyJZzq0v7Z4?feature=oembed" TargetMode="External"/><Relationship Id="rId1" Type="http://schemas.openxmlformats.org/officeDocument/2006/relationships/video" Target="https://www.youtube.com/embed/e-5obm1G_FY?feature=oembed" TargetMode="Externa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medium.com/@jofaval/a60130f073e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5"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ítulo 1">
            <a:extLst>
              <a:ext uri="{FF2B5EF4-FFF2-40B4-BE49-F238E27FC236}">
                <a16:creationId xmlns:a16="http://schemas.microsoft.com/office/drawing/2014/main" id="{3F8B5BA5-791C-1FE5-46CF-CC4E6FA08A04}"/>
              </a:ext>
            </a:extLst>
          </p:cNvPr>
          <p:cNvSpPr>
            <a:spLocks noGrp="1"/>
          </p:cNvSpPr>
          <p:nvPr>
            <p:ph type="ctrTitle"/>
          </p:nvPr>
        </p:nvSpPr>
        <p:spPr>
          <a:xfrm>
            <a:off x="684211" y="685799"/>
            <a:ext cx="8420877" cy="2971801"/>
          </a:xfrm>
        </p:spPr>
        <p:txBody>
          <a:bodyPr>
            <a:normAutofit/>
          </a:bodyPr>
          <a:lstStyle/>
          <a:p>
            <a:r>
              <a:rPr lang="es-ES"/>
              <a:t>Pureza, efectos secundarios e idempotencia</a:t>
            </a:r>
            <a:endParaRPr lang="es-ES" dirty="0"/>
          </a:p>
        </p:txBody>
      </p:sp>
      <p:sp>
        <p:nvSpPr>
          <p:cNvPr id="3" name="Subtítulo 2">
            <a:extLst>
              <a:ext uri="{FF2B5EF4-FFF2-40B4-BE49-F238E27FC236}">
                <a16:creationId xmlns:a16="http://schemas.microsoft.com/office/drawing/2014/main" id="{201E59A3-48A2-2132-F68D-5CD56203CB31}"/>
              </a:ext>
            </a:extLst>
          </p:cNvPr>
          <p:cNvSpPr>
            <a:spLocks noGrp="1"/>
          </p:cNvSpPr>
          <p:nvPr>
            <p:ph type="subTitle" idx="1"/>
          </p:nvPr>
        </p:nvSpPr>
        <p:spPr>
          <a:xfrm>
            <a:off x="684212" y="3843867"/>
            <a:ext cx="6400800" cy="1947333"/>
          </a:xfrm>
        </p:spPr>
        <p:txBody>
          <a:bodyPr>
            <a:normAutofit/>
          </a:bodyPr>
          <a:lstStyle/>
          <a:p>
            <a:r>
              <a:rPr lang="es-ES">
                <a:solidFill>
                  <a:schemeClr val="tx2">
                    <a:lumMod val="75000"/>
                  </a:schemeClr>
                </a:solidFill>
              </a:rPr>
              <a:t>Una introducción a conceptos de JavaScript, con ligeros matices de TypeScript y Programación Funcional.</a:t>
            </a:r>
          </a:p>
        </p:txBody>
      </p:sp>
    </p:spTree>
    <p:extLst>
      <p:ext uri="{BB962C8B-B14F-4D97-AF65-F5344CB8AC3E}">
        <p14:creationId xmlns:p14="http://schemas.microsoft.com/office/powerpoint/2010/main" val="138851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9A9F6-8119-0834-2F25-3C2406CF2FF0}"/>
              </a:ext>
            </a:extLst>
          </p:cNvPr>
          <p:cNvSpPr>
            <a:spLocks noGrp="1"/>
          </p:cNvSpPr>
          <p:nvPr>
            <p:ph type="title"/>
          </p:nvPr>
        </p:nvSpPr>
        <p:spPr/>
        <p:txBody>
          <a:bodyPr/>
          <a:lstStyle/>
          <a:p>
            <a:r>
              <a:rPr lang="es-ES" dirty="0"/>
              <a:t>La </a:t>
            </a:r>
            <a:r>
              <a:rPr lang="es-ES" dirty="0" err="1"/>
              <a:t>checklist</a:t>
            </a:r>
            <a:r>
              <a:rPr lang="es-ES" dirty="0"/>
              <a:t> de la Programación funcional</a:t>
            </a:r>
          </a:p>
        </p:txBody>
      </p:sp>
      <p:sp>
        <p:nvSpPr>
          <p:cNvPr id="3" name="Marcador de contenido 2">
            <a:extLst>
              <a:ext uri="{FF2B5EF4-FFF2-40B4-BE49-F238E27FC236}">
                <a16:creationId xmlns:a16="http://schemas.microsoft.com/office/drawing/2014/main" id="{411317E0-5351-8D11-5326-86FBD109895A}"/>
              </a:ext>
            </a:extLst>
          </p:cNvPr>
          <p:cNvSpPr>
            <a:spLocks noGrp="1"/>
          </p:cNvSpPr>
          <p:nvPr>
            <p:ph idx="1"/>
          </p:nvPr>
        </p:nvSpPr>
        <p:spPr/>
        <p:txBody>
          <a:bodyPr/>
          <a:lstStyle/>
          <a:p>
            <a:pPr marL="0" indent="0">
              <a:buNone/>
            </a:pPr>
            <a:r>
              <a:rPr lang="es-ES" dirty="0"/>
              <a:t>La “chicha”, ¿qué es la programación funcional?</a:t>
            </a:r>
          </a:p>
          <a:p>
            <a:r>
              <a:rPr lang="es-ES" dirty="0"/>
              <a:t>Programación declarativa</a:t>
            </a:r>
          </a:p>
          <a:p>
            <a:r>
              <a:rPr lang="es-ES" dirty="0"/>
              <a:t>Divide y vencerás</a:t>
            </a:r>
          </a:p>
          <a:p>
            <a:r>
              <a:rPr lang="es-ES" dirty="0"/>
              <a:t>Funciones más matemáticas</a:t>
            </a:r>
          </a:p>
          <a:p>
            <a:pPr lvl="1"/>
            <a:r>
              <a:rPr lang="es-ES" dirty="0"/>
              <a:t>Con resultados determinísticos</a:t>
            </a:r>
          </a:p>
          <a:p>
            <a:endParaRPr lang="es-ES" dirty="0"/>
          </a:p>
        </p:txBody>
      </p:sp>
    </p:spTree>
    <p:extLst>
      <p:ext uri="{BB962C8B-B14F-4D97-AF65-F5344CB8AC3E}">
        <p14:creationId xmlns:p14="http://schemas.microsoft.com/office/powerpoint/2010/main" val="88087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FCEE9B67-9938-421E-9567-2C9C94D24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A20588-6F64-9285-3222-D2A9FDAC90BC}"/>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a:t>Pureza</a:t>
            </a:r>
          </a:p>
        </p:txBody>
      </p:sp>
      <p:pic>
        <p:nvPicPr>
          <p:cNvPr id="5" name="Content Placeholder 4" descr="Piedras en negro apiladas con gotas de agua y con flores blancas en la parte superior y caída de agua sobre la superficie">
            <a:extLst>
              <a:ext uri="{FF2B5EF4-FFF2-40B4-BE49-F238E27FC236}">
                <a16:creationId xmlns:a16="http://schemas.microsoft.com/office/drawing/2014/main" id="{01EAF6EA-C9FA-47BE-972A-9B95DFFB5A10}"/>
              </a:ext>
            </a:extLst>
          </p:cNvPr>
          <p:cNvPicPr>
            <a:picLocks noGrp="1" noChangeAspect="1"/>
          </p:cNvPicPr>
          <p:nvPr>
            <p:ph idx="1"/>
          </p:nvPr>
        </p:nvPicPr>
        <p:blipFill rotWithShape="1">
          <a:blip r:embed="rId2"/>
          <a:srcRect l="39762" r="15079" b="-1"/>
          <a:stretch/>
        </p:blipFill>
        <p:spPr>
          <a:xfrm>
            <a:off x="20" y="10"/>
            <a:ext cx="4639713" cy="6857990"/>
          </a:xfrm>
          <a:prstGeom prst="rect">
            <a:avLst/>
          </a:prstGeom>
          <a:ln>
            <a:noFill/>
          </a:ln>
          <a:effectLst>
            <a:outerShdw blurRad="292100" dist="139700" dir="2700000" algn="tl" rotWithShape="0">
              <a:srgbClr val="333333">
                <a:alpha val="65000"/>
              </a:srgbClr>
            </a:outerShdw>
          </a:effectLst>
        </p:spPr>
      </p:pic>
      <p:grpSp>
        <p:nvGrpSpPr>
          <p:cNvPr id="33" name="Group 32">
            <a:extLst>
              <a:ext uri="{FF2B5EF4-FFF2-40B4-BE49-F238E27FC236}">
                <a16:creationId xmlns:a16="http://schemas.microsoft.com/office/drawing/2014/main" id="{130AC028-10AD-4428-B3C2-64DB5FAA4F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4" name="Straight Connector 33">
              <a:extLst>
                <a:ext uri="{FF2B5EF4-FFF2-40B4-BE49-F238E27FC236}">
                  <a16:creationId xmlns:a16="http://schemas.microsoft.com/office/drawing/2014/main" id="{D4B41C67-F870-46F6-8ECA-541261FF1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F2CBCCC-0A55-4E16-9F19-0E93B44920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83D073-0698-43F0-97F3-4AD7AA2EF7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9C3D866-FAD0-4C22-A662-BE3EA905F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643185A9-A762-4C2F-9D01-EEB6F344A2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0433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ACA5A-66C5-5263-5648-0BE27EFFB3FE}"/>
              </a:ext>
            </a:extLst>
          </p:cNvPr>
          <p:cNvSpPr>
            <a:spLocks noGrp="1"/>
          </p:cNvSpPr>
          <p:nvPr>
            <p:ph type="title"/>
          </p:nvPr>
        </p:nvSpPr>
        <p:spPr/>
        <p:txBody>
          <a:bodyPr/>
          <a:lstStyle/>
          <a:p>
            <a:r>
              <a:rPr lang="es-ES" dirty="0"/>
              <a:t>Definición de Pureza</a:t>
            </a:r>
          </a:p>
        </p:txBody>
      </p:sp>
      <p:sp>
        <p:nvSpPr>
          <p:cNvPr id="3" name="Marcador de contenido 2">
            <a:extLst>
              <a:ext uri="{FF2B5EF4-FFF2-40B4-BE49-F238E27FC236}">
                <a16:creationId xmlns:a16="http://schemas.microsoft.com/office/drawing/2014/main" id="{E6F55500-7728-814D-E8A4-266E4C7D0879}"/>
              </a:ext>
            </a:extLst>
          </p:cNvPr>
          <p:cNvSpPr>
            <a:spLocks noGrp="1"/>
          </p:cNvSpPr>
          <p:nvPr>
            <p:ph idx="1"/>
          </p:nvPr>
        </p:nvSpPr>
        <p:spPr/>
        <p:txBody>
          <a:bodyPr/>
          <a:lstStyle/>
          <a:p>
            <a:pPr marL="0" indent="0">
              <a:buNone/>
            </a:pPr>
            <a:r>
              <a:rPr lang="es-ES" dirty="0"/>
              <a:t>La pureza (pure, </a:t>
            </a:r>
            <a:r>
              <a:rPr lang="es-ES" dirty="0" err="1"/>
              <a:t>pureness</a:t>
            </a:r>
            <a:r>
              <a:rPr lang="es-ES" dirty="0"/>
              <a:t>) de una función es inversamente proporcional a la cantidad de efectos secundarios que tiene.</a:t>
            </a:r>
          </a:p>
          <a:p>
            <a:pPr marL="0" indent="0">
              <a:buNone/>
            </a:pPr>
            <a:endParaRPr lang="es-ES" dirty="0"/>
          </a:p>
          <a:p>
            <a:pPr marL="0" indent="0">
              <a:buNone/>
            </a:pPr>
            <a:r>
              <a:rPr lang="es-ES" dirty="0"/>
              <a:t>Menos efectos secundarios hacen de una función que sea más pura</a:t>
            </a:r>
          </a:p>
        </p:txBody>
      </p:sp>
    </p:spTree>
    <p:extLst>
      <p:ext uri="{BB962C8B-B14F-4D97-AF65-F5344CB8AC3E}">
        <p14:creationId xmlns:p14="http://schemas.microsoft.com/office/powerpoint/2010/main" val="1761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A6797-1148-CA7A-5EAB-351976327C3C}"/>
              </a:ext>
            </a:extLst>
          </p:cNvPr>
          <p:cNvSpPr>
            <a:spLocks noGrp="1"/>
          </p:cNvSpPr>
          <p:nvPr>
            <p:ph type="title"/>
          </p:nvPr>
        </p:nvSpPr>
        <p:spPr/>
        <p:txBody>
          <a:bodyPr/>
          <a:lstStyle/>
          <a:p>
            <a:r>
              <a:rPr lang="es-ES" dirty="0"/>
              <a:t>Pureza y efectos secundarios</a:t>
            </a:r>
          </a:p>
        </p:txBody>
      </p:sp>
      <p:sp>
        <p:nvSpPr>
          <p:cNvPr id="3" name="Marcador de contenido 2">
            <a:extLst>
              <a:ext uri="{FF2B5EF4-FFF2-40B4-BE49-F238E27FC236}">
                <a16:creationId xmlns:a16="http://schemas.microsoft.com/office/drawing/2014/main" id="{AA3C9ED0-E7A9-DF37-1801-9E04D3DDA3F8}"/>
              </a:ext>
            </a:extLst>
          </p:cNvPr>
          <p:cNvSpPr>
            <a:spLocks noGrp="1"/>
          </p:cNvSpPr>
          <p:nvPr>
            <p:ph idx="1"/>
          </p:nvPr>
        </p:nvSpPr>
        <p:spPr/>
        <p:txBody>
          <a:bodyPr/>
          <a:lstStyle/>
          <a:p>
            <a:pPr marL="0" indent="0">
              <a:buNone/>
            </a:pPr>
            <a:r>
              <a:rPr lang="es-ES" dirty="0"/>
              <a:t>Las funciones puras tienen la menor cantidad posible de efectos secundarios.</a:t>
            </a:r>
          </a:p>
          <a:p>
            <a:pPr marL="0" indent="0">
              <a:buNone/>
            </a:pPr>
            <a:endParaRPr lang="es-ES" dirty="0"/>
          </a:p>
          <a:p>
            <a:pPr marL="0" indent="0">
              <a:buNone/>
            </a:pPr>
            <a:r>
              <a:rPr lang="es-ES" dirty="0"/>
              <a:t>La programación funcional entiende que los efectos secundarios a veces son necesarios</a:t>
            </a:r>
          </a:p>
        </p:txBody>
      </p:sp>
    </p:spTree>
    <p:extLst>
      <p:ext uri="{BB962C8B-B14F-4D97-AF65-F5344CB8AC3E}">
        <p14:creationId xmlns:p14="http://schemas.microsoft.com/office/powerpoint/2010/main" val="77679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DCBBD-EAF3-7AE7-A580-33A9A2EA0519}"/>
              </a:ext>
            </a:extLst>
          </p:cNvPr>
          <p:cNvSpPr>
            <a:spLocks noGrp="1"/>
          </p:cNvSpPr>
          <p:nvPr>
            <p:ph type="title"/>
          </p:nvPr>
        </p:nvSpPr>
        <p:spPr/>
        <p:txBody>
          <a:bodyPr/>
          <a:lstStyle/>
          <a:p>
            <a:r>
              <a:rPr lang="es-ES" dirty="0"/>
              <a:t>Pureza y el determinismo</a:t>
            </a:r>
          </a:p>
        </p:txBody>
      </p:sp>
      <p:sp>
        <p:nvSpPr>
          <p:cNvPr id="3" name="Marcador de contenido 2">
            <a:extLst>
              <a:ext uri="{FF2B5EF4-FFF2-40B4-BE49-F238E27FC236}">
                <a16:creationId xmlns:a16="http://schemas.microsoft.com/office/drawing/2014/main" id="{68089567-B6D5-2FC9-FC04-0E269E748557}"/>
              </a:ext>
            </a:extLst>
          </p:cNvPr>
          <p:cNvSpPr>
            <a:spLocks noGrp="1"/>
          </p:cNvSpPr>
          <p:nvPr>
            <p:ph idx="1"/>
          </p:nvPr>
        </p:nvSpPr>
        <p:spPr/>
        <p:txBody>
          <a:bodyPr/>
          <a:lstStyle/>
          <a:p>
            <a:pPr marL="0" indent="0">
              <a:buNone/>
            </a:pPr>
            <a:r>
              <a:rPr lang="es-ES" dirty="0"/>
              <a:t>Una función pura tiene un resultado </a:t>
            </a:r>
            <a:r>
              <a:rPr lang="es-ES" b="1" dirty="0"/>
              <a:t>determinístico</a:t>
            </a:r>
            <a:r>
              <a:rPr lang="es-ES" dirty="0"/>
              <a:t>.</a:t>
            </a:r>
          </a:p>
          <a:p>
            <a:pPr marL="0" indent="0">
              <a:buNone/>
            </a:pPr>
            <a:endParaRPr lang="es-ES" dirty="0"/>
          </a:p>
          <a:p>
            <a:pPr marL="0" indent="0">
              <a:buNone/>
            </a:pPr>
            <a:r>
              <a:rPr lang="es-ES" dirty="0"/>
              <a:t>Su resultado es esperable, es decir, puedes determinar su resultado si sabes qué argumentos le estás pasando</a:t>
            </a:r>
          </a:p>
        </p:txBody>
      </p:sp>
    </p:spTree>
    <p:extLst>
      <p:ext uri="{BB962C8B-B14F-4D97-AF65-F5344CB8AC3E}">
        <p14:creationId xmlns:p14="http://schemas.microsoft.com/office/powerpoint/2010/main" val="281545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2B4A5-B5D1-1FF8-8F75-0CAC08F6E925}"/>
              </a:ext>
            </a:extLst>
          </p:cNvPr>
          <p:cNvSpPr>
            <a:spLocks noGrp="1"/>
          </p:cNvSpPr>
          <p:nvPr>
            <p:ph type="title"/>
          </p:nvPr>
        </p:nvSpPr>
        <p:spPr/>
        <p:txBody>
          <a:bodyPr/>
          <a:lstStyle/>
          <a:p>
            <a:r>
              <a:rPr lang="es-ES" dirty="0"/>
              <a:t>Pureza, unificando conceptos</a:t>
            </a:r>
          </a:p>
        </p:txBody>
      </p:sp>
      <p:sp>
        <p:nvSpPr>
          <p:cNvPr id="3" name="Marcador de contenido 2">
            <a:extLst>
              <a:ext uri="{FF2B5EF4-FFF2-40B4-BE49-F238E27FC236}">
                <a16:creationId xmlns:a16="http://schemas.microsoft.com/office/drawing/2014/main" id="{0D6773D9-5808-5964-E056-A0FAC41BC22F}"/>
              </a:ext>
            </a:extLst>
          </p:cNvPr>
          <p:cNvSpPr>
            <a:spLocks noGrp="1"/>
          </p:cNvSpPr>
          <p:nvPr>
            <p:ph idx="1"/>
          </p:nvPr>
        </p:nvSpPr>
        <p:spPr/>
        <p:txBody>
          <a:bodyPr/>
          <a:lstStyle/>
          <a:p>
            <a:pPr marL="0" indent="0">
              <a:buNone/>
            </a:pPr>
            <a:r>
              <a:rPr lang="es-ES" dirty="0"/>
              <a:t>Una función pura es aquella con un resultado determinístico que tiene la menor cantidad posible de efectos secundarios.</a:t>
            </a:r>
          </a:p>
        </p:txBody>
      </p:sp>
    </p:spTree>
    <p:extLst>
      <p:ext uri="{BB962C8B-B14F-4D97-AF65-F5344CB8AC3E}">
        <p14:creationId xmlns:p14="http://schemas.microsoft.com/office/powerpoint/2010/main" val="385648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ítulo 1">
            <a:extLst>
              <a:ext uri="{FF2B5EF4-FFF2-40B4-BE49-F238E27FC236}">
                <a16:creationId xmlns:a16="http://schemas.microsoft.com/office/drawing/2014/main" id="{D4F49EBA-85F7-FF32-4548-F6F3A42E6E57}"/>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a:t>Pero…</a:t>
            </a:r>
          </a:p>
        </p:txBody>
      </p:sp>
      <p:sp>
        <p:nvSpPr>
          <p:cNvPr id="3" name="Marcador de contenido 2">
            <a:extLst>
              <a:ext uri="{FF2B5EF4-FFF2-40B4-BE49-F238E27FC236}">
                <a16:creationId xmlns:a16="http://schemas.microsoft.com/office/drawing/2014/main" id="{A6BB6B8A-262D-E556-F903-F9E93C911478}"/>
              </a:ext>
            </a:extLst>
          </p:cNvPr>
          <p:cNvSpPr>
            <a:spLocks noGrp="1"/>
          </p:cNvSpPr>
          <p:nvPr>
            <p:ph idx="1"/>
          </p:nvPr>
        </p:nvSpPr>
        <p:spPr>
          <a:xfrm>
            <a:off x="684212" y="3843867"/>
            <a:ext cx="6400800" cy="1947333"/>
          </a:xfrm>
        </p:spPr>
        <p:txBody>
          <a:bodyPr vert="horz" lIns="91440" tIns="45720" rIns="91440" bIns="45720" rtlCol="0" anchor="t">
            <a:normAutofit/>
          </a:bodyPr>
          <a:lstStyle/>
          <a:p>
            <a:pPr marL="0" indent="0">
              <a:buNone/>
            </a:pPr>
            <a:r>
              <a:rPr lang="en-US" sz="2100" dirty="0">
                <a:solidFill>
                  <a:schemeClr val="tx2">
                    <a:lumMod val="75000"/>
                  </a:schemeClr>
                </a:solidFill>
              </a:rPr>
              <a:t>¿</a:t>
            </a:r>
            <a:r>
              <a:rPr lang="en-US" sz="2100" dirty="0" err="1">
                <a:solidFill>
                  <a:schemeClr val="tx2">
                    <a:lumMod val="75000"/>
                  </a:schemeClr>
                </a:solidFill>
              </a:rPr>
              <a:t>Qué</a:t>
            </a:r>
            <a:r>
              <a:rPr lang="en-US" sz="2100" dirty="0">
                <a:solidFill>
                  <a:schemeClr val="tx2">
                    <a:lumMod val="75000"/>
                  </a:schemeClr>
                </a:solidFill>
              </a:rPr>
              <a:t> es </a:t>
            </a:r>
            <a:r>
              <a:rPr lang="en-US" sz="2100" dirty="0" err="1">
                <a:solidFill>
                  <a:schemeClr val="tx2">
                    <a:lumMod val="75000"/>
                  </a:schemeClr>
                </a:solidFill>
              </a:rPr>
              <a:t>eso</a:t>
            </a:r>
            <a:r>
              <a:rPr lang="en-US" sz="2100" dirty="0">
                <a:solidFill>
                  <a:schemeClr val="tx2">
                    <a:lumMod val="75000"/>
                  </a:schemeClr>
                </a:solidFill>
              </a:rPr>
              <a:t> de un </a:t>
            </a:r>
            <a:r>
              <a:rPr lang="en-US" sz="2100" dirty="0" err="1">
                <a:solidFill>
                  <a:schemeClr val="tx2">
                    <a:lumMod val="75000"/>
                  </a:schemeClr>
                </a:solidFill>
              </a:rPr>
              <a:t>efecto</a:t>
            </a:r>
            <a:r>
              <a:rPr lang="en-US" sz="2100" dirty="0">
                <a:solidFill>
                  <a:schemeClr val="tx2">
                    <a:lumMod val="75000"/>
                  </a:schemeClr>
                </a:solidFill>
              </a:rPr>
              <a:t> </a:t>
            </a:r>
            <a:r>
              <a:rPr lang="en-US" sz="2100" dirty="0" err="1">
                <a:solidFill>
                  <a:schemeClr val="tx2">
                    <a:lumMod val="75000"/>
                  </a:schemeClr>
                </a:solidFill>
              </a:rPr>
              <a:t>secundario</a:t>
            </a:r>
            <a:r>
              <a:rPr lang="en-US" sz="2100" dirty="0">
                <a:solidFill>
                  <a:schemeClr val="tx2">
                    <a:lumMod val="75000"/>
                  </a:schemeClr>
                </a:solidFill>
              </a:rPr>
              <a:t>?</a:t>
            </a:r>
          </a:p>
        </p:txBody>
      </p:sp>
    </p:spTree>
    <p:extLst>
      <p:ext uri="{BB962C8B-B14F-4D97-AF65-F5344CB8AC3E}">
        <p14:creationId xmlns:p14="http://schemas.microsoft.com/office/powerpoint/2010/main" val="133272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0" name="Rectangle 39">
            <a:extLst>
              <a:ext uri="{FF2B5EF4-FFF2-40B4-BE49-F238E27FC236}">
                <a16:creationId xmlns:a16="http://schemas.microsoft.com/office/drawing/2014/main" id="{FCEE9B67-9938-421E-9567-2C9C94D24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232157-47B9-E7A1-6828-2517C1B15ACC}"/>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a:t>Efectos secundarios</a:t>
            </a:r>
          </a:p>
        </p:txBody>
      </p:sp>
      <p:pic>
        <p:nvPicPr>
          <p:cNvPr id="22" name="Picture 4" descr="Aqua y fondo verde fractal como pétalo floral">
            <a:extLst>
              <a:ext uri="{FF2B5EF4-FFF2-40B4-BE49-F238E27FC236}">
                <a16:creationId xmlns:a16="http://schemas.microsoft.com/office/drawing/2014/main" id="{BAFEED4F-A964-61E3-793D-4AE41ABA27E1}"/>
              </a:ext>
            </a:extLst>
          </p:cNvPr>
          <p:cNvPicPr>
            <a:picLocks noGrp="1" noChangeAspect="1"/>
          </p:cNvPicPr>
          <p:nvPr>
            <p:ph idx="1"/>
          </p:nvPr>
        </p:nvPicPr>
        <p:blipFill rotWithShape="1">
          <a:blip r:embed="rId2"/>
          <a:srcRect l="20740" r="28519"/>
          <a:stretch/>
        </p:blipFill>
        <p:spPr>
          <a:xfrm>
            <a:off x="20" y="10"/>
            <a:ext cx="4639713" cy="6857990"/>
          </a:xfrm>
          <a:prstGeom prst="rect">
            <a:avLst/>
          </a:prstGeom>
          <a:ln>
            <a:noFill/>
          </a:ln>
          <a:effectLst>
            <a:outerShdw blurRad="292100" dist="139700" dir="2700000" algn="tl" rotWithShape="0">
              <a:srgbClr val="333333">
                <a:alpha val="65000"/>
              </a:srgbClr>
            </a:outerShdw>
          </a:effectLst>
        </p:spPr>
      </p:pic>
      <p:grpSp>
        <p:nvGrpSpPr>
          <p:cNvPr id="42" name="Group 41">
            <a:extLst>
              <a:ext uri="{FF2B5EF4-FFF2-40B4-BE49-F238E27FC236}">
                <a16:creationId xmlns:a16="http://schemas.microsoft.com/office/drawing/2014/main" id="{130AC028-10AD-4428-B3C2-64DB5FAA4F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3" name="Straight Connector 42">
              <a:extLst>
                <a:ext uri="{FF2B5EF4-FFF2-40B4-BE49-F238E27FC236}">
                  <a16:creationId xmlns:a16="http://schemas.microsoft.com/office/drawing/2014/main" id="{D4B41C67-F870-46F6-8ECA-541261FF1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CF2CBCCC-0A55-4E16-9F19-0E93B44920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B83D073-0698-43F0-97F3-4AD7AA2EF7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9C3D866-FAD0-4C22-A662-BE3EA905F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43185A9-A762-4C2F-9D01-EEB6F344A2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896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35813-F72A-E01F-570C-9B7F5E3FE6A4}"/>
              </a:ext>
            </a:extLst>
          </p:cNvPr>
          <p:cNvSpPr>
            <a:spLocks noGrp="1"/>
          </p:cNvSpPr>
          <p:nvPr>
            <p:ph type="title"/>
          </p:nvPr>
        </p:nvSpPr>
        <p:spPr/>
        <p:txBody>
          <a:bodyPr/>
          <a:lstStyle/>
          <a:p>
            <a:r>
              <a:rPr lang="es-ES" dirty="0"/>
              <a:t>Definiendo los efectos secundarios</a:t>
            </a:r>
          </a:p>
        </p:txBody>
      </p:sp>
      <p:sp>
        <p:nvSpPr>
          <p:cNvPr id="3" name="Marcador de contenido 2">
            <a:extLst>
              <a:ext uri="{FF2B5EF4-FFF2-40B4-BE49-F238E27FC236}">
                <a16:creationId xmlns:a16="http://schemas.microsoft.com/office/drawing/2014/main" id="{3FBEA10E-8796-C449-D0B3-25649F2647D7}"/>
              </a:ext>
            </a:extLst>
          </p:cNvPr>
          <p:cNvSpPr>
            <a:spLocks noGrp="1"/>
          </p:cNvSpPr>
          <p:nvPr>
            <p:ph idx="1"/>
          </p:nvPr>
        </p:nvSpPr>
        <p:spPr/>
        <p:txBody>
          <a:bodyPr/>
          <a:lstStyle/>
          <a:p>
            <a:pPr marL="0" indent="0">
              <a:buNone/>
            </a:pPr>
            <a:r>
              <a:rPr lang="es-ES" dirty="0"/>
              <a:t>Los efectos secundarios (</a:t>
            </a:r>
            <a:r>
              <a:rPr lang="es-ES" dirty="0" err="1"/>
              <a:t>side</a:t>
            </a:r>
            <a:r>
              <a:rPr lang="es-ES" dirty="0"/>
              <a:t> </a:t>
            </a:r>
            <a:r>
              <a:rPr lang="es-ES" dirty="0" err="1"/>
              <a:t>effects</a:t>
            </a:r>
            <a:r>
              <a:rPr lang="es-ES" dirty="0"/>
              <a:t>) de una función se pueden entender como acciones que van más allá del alcance (</a:t>
            </a:r>
            <a:r>
              <a:rPr lang="es-ES" dirty="0" err="1"/>
              <a:t>scope</a:t>
            </a:r>
            <a:r>
              <a:rPr lang="es-ES" dirty="0"/>
              <a:t>) de una función.</a:t>
            </a:r>
          </a:p>
        </p:txBody>
      </p:sp>
    </p:spTree>
    <p:extLst>
      <p:ext uri="{BB962C8B-B14F-4D97-AF65-F5344CB8AC3E}">
        <p14:creationId xmlns:p14="http://schemas.microsoft.com/office/powerpoint/2010/main" val="3514082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80E50-6A79-4A30-9C62-DC7B36E3D260}"/>
              </a:ext>
            </a:extLst>
          </p:cNvPr>
          <p:cNvSpPr>
            <a:spLocks noGrp="1"/>
          </p:cNvSpPr>
          <p:nvPr>
            <p:ph type="title"/>
          </p:nvPr>
        </p:nvSpPr>
        <p:spPr/>
        <p:txBody>
          <a:bodyPr/>
          <a:lstStyle/>
          <a:p>
            <a:r>
              <a:rPr lang="es-ES" dirty="0"/>
              <a:t>La </a:t>
            </a:r>
            <a:r>
              <a:rPr lang="es-ES" dirty="0" err="1"/>
              <a:t>checklist</a:t>
            </a:r>
            <a:r>
              <a:rPr lang="es-ES" dirty="0"/>
              <a:t> de un Efecto secundario</a:t>
            </a:r>
          </a:p>
        </p:txBody>
      </p:sp>
      <p:sp>
        <p:nvSpPr>
          <p:cNvPr id="3" name="Marcador de contenido 2">
            <a:extLst>
              <a:ext uri="{FF2B5EF4-FFF2-40B4-BE49-F238E27FC236}">
                <a16:creationId xmlns:a16="http://schemas.microsoft.com/office/drawing/2014/main" id="{A927DA0D-DD40-985F-D65D-4DAE73066E9E}"/>
              </a:ext>
            </a:extLst>
          </p:cNvPr>
          <p:cNvSpPr>
            <a:spLocks noGrp="1"/>
          </p:cNvSpPr>
          <p:nvPr>
            <p:ph idx="1"/>
          </p:nvPr>
        </p:nvSpPr>
        <p:spPr/>
        <p:txBody>
          <a:bodyPr/>
          <a:lstStyle/>
          <a:p>
            <a:r>
              <a:rPr lang="es-ES" dirty="0"/>
              <a:t>Depende de un estado (valor, atributo, propiedad, constante) no proporcionado como parámetro.</a:t>
            </a:r>
          </a:p>
          <a:p>
            <a:r>
              <a:rPr lang="es-ES" dirty="0"/>
              <a:t>Muta (modifica) un estado no local, fuera del cuerpo de la función.</a:t>
            </a:r>
          </a:p>
          <a:p>
            <a:pPr marL="0" indent="0">
              <a:buNone/>
            </a:pPr>
            <a:endParaRPr lang="es-ES" dirty="0"/>
          </a:p>
          <a:p>
            <a:pPr marL="0" indent="0">
              <a:buNone/>
            </a:pPr>
            <a:r>
              <a:rPr lang="es-ES" dirty="0"/>
              <a:t>Si cumple una de estas propiedades, la acción (instrucción) pasa a ser un efecto secundario</a:t>
            </a:r>
          </a:p>
        </p:txBody>
      </p:sp>
    </p:spTree>
    <p:extLst>
      <p:ext uri="{BB962C8B-B14F-4D97-AF65-F5344CB8AC3E}">
        <p14:creationId xmlns:p14="http://schemas.microsoft.com/office/powerpoint/2010/main" val="225512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885EF5-1F86-18E4-F385-FAB65A6BEF3C}"/>
              </a:ext>
            </a:extLst>
          </p:cNvPr>
          <p:cNvSpPr>
            <a:spLocks noGrp="1"/>
          </p:cNvSpPr>
          <p:nvPr>
            <p:ph type="title"/>
          </p:nvPr>
        </p:nvSpPr>
        <p:spPr>
          <a:xfrm>
            <a:off x="684212" y="485244"/>
            <a:ext cx="8534400" cy="1507067"/>
          </a:xfrm>
        </p:spPr>
        <p:txBody>
          <a:bodyPr>
            <a:normAutofit/>
          </a:bodyPr>
          <a:lstStyle/>
          <a:p>
            <a:r>
              <a:rPr lang="es-ES" dirty="0"/>
              <a:t>Presentación</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E06F7364-CEAF-C1F8-7CCF-ED2C6DB86C7E}"/>
              </a:ext>
            </a:extLst>
          </p:cNvPr>
          <p:cNvSpPr>
            <a:spLocks noGrp="1"/>
          </p:cNvSpPr>
          <p:nvPr>
            <p:ph idx="1"/>
          </p:nvPr>
        </p:nvSpPr>
        <p:spPr>
          <a:xfrm>
            <a:off x="684212" y="2068511"/>
            <a:ext cx="8534400" cy="3615267"/>
          </a:xfrm>
        </p:spPr>
        <p:txBody>
          <a:bodyPr>
            <a:normAutofit/>
          </a:bodyPr>
          <a:lstStyle/>
          <a:p>
            <a:pPr marL="0" indent="0">
              <a:buNone/>
            </a:pPr>
            <a:r>
              <a:rPr lang="es-ES" dirty="0">
                <a:solidFill>
                  <a:schemeClr val="tx1"/>
                </a:solidFill>
              </a:rPr>
              <a:t>Soy Pepe, actualmente desarrollador de </a:t>
            </a:r>
            <a:r>
              <a:rPr lang="es-ES" dirty="0" err="1">
                <a:solidFill>
                  <a:schemeClr val="tx1"/>
                </a:solidFill>
              </a:rPr>
              <a:t>front-end</a:t>
            </a:r>
            <a:r>
              <a:rPr lang="es-ES" dirty="0">
                <a:solidFill>
                  <a:schemeClr val="tx1"/>
                </a:solidFill>
              </a:rPr>
              <a:t>, trabajando con </a:t>
            </a:r>
            <a:r>
              <a:rPr lang="es-ES" dirty="0" err="1">
                <a:solidFill>
                  <a:schemeClr val="tx1"/>
                </a:solidFill>
              </a:rPr>
              <a:t>React</a:t>
            </a:r>
            <a:r>
              <a:rPr lang="es-ES" dirty="0">
                <a:solidFill>
                  <a:schemeClr val="tx1"/>
                </a:solidFill>
              </a:rPr>
              <a:t> y </a:t>
            </a:r>
            <a:r>
              <a:rPr lang="es-ES" dirty="0" err="1">
                <a:solidFill>
                  <a:schemeClr val="tx1"/>
                </a:solidFill>
              </a:rPr>
              <a:t>TypeScript</a:t>
            </a:r>
            <a:r>
              <a:rPr lang="es-ES" dirty="0">
                <a:solidFill>
                  <a:schemeClr val="tx1"/>
                </a:solidFill>
              </a:rPr>
              <a:t>. Y casi siempre trasteando con distintas tecnologías.</a:t>
            </a:r>
          </a:p>
        </p:txBody>
      </p:sp>
    </p:spTree>
    <p:extLst>
      <p:ext uri="{BB962C8B-B14F-4D97-AF65-F5344CB8AC3E}">
        <p14:creationId xmlns:p14="http://schemas.microsoft.com/office/powerpoint/2010/main" val="21647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DE5A9-F43B-0ADB-D75A-CCF1BA427304}"/>
              </a:ext>
            </a:extLst>
          </p:cNvPr>
          <p:cNvSpPr>
            <a:spLocks noGrp="1"/>
          </p:cNvSpPr>
          <p:nvPr>
            <p:ph type="title"/>
          </p:nvPr>
        </p:nvSpPr>
        <p:spPr/>
        <p:txBody>
          <a:bodyPr/>
          <a:lstStyle/>
          <a:p>
            <a:r>
              <a:rPr lang="es-ES" dirty="0"/>
              <a:t>Entendiendo los efectos secundarios</a:t>
            </a:r>
          </a:p>
        </p:txBody>
      </p:sp>
      <p:sp>
        <p:nvSpPr>
          <p:cNvPr id="3" name="Marcador de contenido 2">
            <a:extLst>
              <a:ext uri="{FF2B5EF4-FFF2-40B4-BE49-F238E27FC236}">
                <a16:creationId xmlns:a16="http://schemas.microsoft.com/office/drawing/2014/main" id="{1A7AF71B-BC94-EE50-46A7-0E6C1A092C1D}"/>
              </a:ext>
            </a:extLst>
          </p:cNvPr>
          <p:cNvSpPr>
            <a:spLocks noGrp="1"/>
          </p:cNvSpPr>
          <p:nvPr>
            <p:ph idx="1"/>
          </p:nvPr>
        </p:nvSpPr>
        <p:spPr>
          <a:xfrm>
            <a:off x="684212" y="694426"/>
            <a:ext cx="8534400" cy="3615267"/>
          </a:xfrm>
        </p:spPr>
        <p:txBody>
          <a:bodyPr/>
          <a:lstStyle/>
          <a:p>
            <a:pPr marL="0" indent="0">
              <a:buNone/>
            </a:pPr>
            <a:r>
              <a:rPr lang="es-ES" dirty="0"/>
              <a:t>Pero entonces, ¿no hay que tenerlos? Sí que hay que tener efectos secundarios, lo que hay que hacer es minimizar su uso.</a:t>
            </a:r>
          </a:p>
          <a:p>
            <a:pPr marL="0" indent="0">
              <a:buNone/>
            </a:pPr>
            <a:endParaRPr lang="es-ES" dirty="0"/>
          </a:p>
          <a:p>
            <a:pPr marL="0" indent="0">
              <a:buNone/>
            </a:pPr>
            <a:r>
              <a:rPr lang="es-ES" dirty="0"/>
              <a:t>Un efecto secundario </a:t>
            </a:r>
            <a:r>
              <a:rPr lang="es-ES" b="1" dirty="0"/>
              <a:t>daña la traza</a:t>
            </a:r>
            <a:r>
              <a:rPr lang="es-ES" dirty="0"/>
              <a:t>, es un </a:t>
            </a:r>
            <a:r>
              <a:rPr lang="es-ES" b="1" dirty="0" err="1"/>
              <a:t>mock</a:t>
            </a:r>
            <a:r>
              <a:rPr lang="es-ES" b="1" dirty="0"/>
              <a:t> extra</a:t>
            </a:r>
            <a:r>
              <a:rPr lang="es-ES" dirty="0"/>
              <a:t> dentro de un test, hace que el resultado de una función sea algo </a:t>
            </a:r>
            <a:r>
              <a:rPr lang="es-ES" b="1" dirty="0"/>
              <a:t>más impredecible</a:t>
            </a:r>
            <a:r>
              <a:rPr lang="es-ES" dirty="0"/>
              <a:t>.</a:t>
            </a:r>
          </a:p>
        </p:txBody>
      </p:sp>
    </p:spTree>
    <p:extLst>
      <p:ext uri="{BB962C8B-B14F-4D97-AF65-F5344CB8AC3E}">
        <p14:creationId xmlns:p14="http://schemas.microsoft.com/office/powerpoint/2010/main" val="307046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AAA6F-B843-92C5-8458-2D9F6334B2F1}"/>
              </a:ext>
            </a:extLst>
          </p:cNvPr>
          <p:cNvSpPr>
            <a:spLocks noGrp="1"/>
          </p:cNvSpPr>
          <p:nvPr>
            <p:ph type="title"/>
          </p:nvPr>
        </p:nvSpPr>
        <p:spPr/>
        <p:txBody>
          <a:bodyPr/>
          <a:lstStyle/>
          <a:p>
            <a:r>
              <a:rPr lang="es-ES" dirty="0"/>
              <a:t>ejemplos</a:t>
            </a:r>
          </a:p>
        </p:txBody>
      </p:sp>
      <p:sp>
        <p:nvSpPr>
          <p:cNvPr id="3" name="Marcador de contenido 2">
            <a:extLst>
              <a:ext uri="{FF2B5EF4-FFF2-40B4-BE49-F238E27FC236}">
                <a16:creationId xmlns:a16="http://schemas.microsoft.com/office/drawing/2014/main" id="{30709AFF-0BB8-0A40-1834-8A8D7A2997CA}"/>
              </a:ext>
            </a:extLst>
          </p:cNvPr>
          <p:cNvSpPr>
            <a:spLocks noGrp="1"/>
          </p:cNvSpPr>
          <p:nvPr>
            <p:ph idx="1"/>
          </p:nvPr>
        </p:nvSpPr>
        <p:spPr/>
        <p:txBody>
          <a:bodyPr/>
          <a:lstStyle/>
          <a:p>
            <a:pPr marL="0" indent="0">
              <a:buNone/>
            </a:pPr>
            <a:r>
              <a:rPr lang="es-ES" dirty="0"/>
              <a:t>Con ejemplos, todo se entiende mejor.</a:t>
            </a:r>
          </a:p>
          <a:p>
            <a:pPr marL="0" indent="0">
              <a:buNone/>
            </a:pPr>
            <a:r>
              <a:rPr lang="es-ES" dirty="0"/>
              <a:t>Pongamos que hemos recuperado información acerca de un usuario de la BDD, pero no queremos devolver toda la información, para ello, tenemos una función que filtra el cuerpo de la respuesta.</a:t>
            </a:r>
          </a:p>
        </p:txBody>
      </p:sp>
    </p:spTree>
    <p:extLst>
      <p:ext uri="{BB962C8B-B14F-4D97-AF65-F5344CB8AC3E}">
        <p14:creationId xmlns:p14="http://schemas.microsoft.com/office/powerpoint/2010/main" val="307594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DE100-BF01-4662-A222-51AF463D594D}"/>
              </a:ext>
            </a:extLst>
          </p:cNvPr>
          <p:cNvSpPr>
            <a:spLocks noGrp="1"/>
          </p:cNvSpPr>
          <p:nvPr>
            <p:ph type="title"/>
          </p:nvPr>
        </p:nvSpPr>
        <p:spPr/>
        <p:txBody>
          <a:bodyPr/>
          <a:lstStyle/>
          <a:p>
            <a:r>
              <a:rPr lang="es-ES" dirty="0"/>
              <a:t>Es un efecto secundario cuando…</a:t>
            </a:r>
          </a:p>
        </p:txBody>
      </p:sp>
      <p:sp>
        <p:nvSpPr>
          <p:cNvPr id="3" name="Marcador de contenido 2">
            <a:extLst>
              <a:ext uri="{FF2B5EF4-FFF2-40B4-BE49-F238E27FC236}">
                <a16:creationId xmlns:a16="http://schemas.microsoft.com/office/drawing/2014/main" id="{62899888-DB1D-4716-57E2-6E24A606FB49}"/>
              </a:ext>
            </a:extLst>
          </p:cNvPr>
          <p:cNvSpPr>
            <a:spLocks noGrp="1"/>
          </p:cNvSpPr>
          <p:nvPr>
            <p:ph idx="1"/>
          </p:nvPr>
        </p:nvSpPr>
        <p:spPr/>
        <p:txBody>
          <a:bodyPr/>
          <a:lstStyle/>
          <a:p>
            <a:pPr marL="0" indent="0">
              <a:buNone/>
            </a:pPr>
            <a:r>
              <a:rPr lang="es-ES" dirty="0"/>
              <a:t>Un efecto secundario sería recuperar la información del usuario en la misma función que hace el filtro.</a:t>
            </a:r>
          </a:p>
          <a:p>
            <a:pPr marL="0" indent="0">
              <a:buNone/>
            </a:pPr>
            <a:r>
              <a:rPr lang="es-ES" dirty="0"/>
              <a:t>O guardar en una variable global la información del usuario que se ha recuperado y acceder a esta para filtrar los campos a devolver.</a:t>
            </a:r>
          </a:p>
          <a:p>
            <a:pPr marL="0" indent="0">
              <a:buNone/>
            </a:pPr>
            <a:endParaRPr lang="es-ES" dirty="0"/>
          </a:p>
          <a:p>
            <a:pPr marL="0" indent="0">
              <a:buNone/>
            </a:pPr>
            <a:r>
              <a:rPr lang="es-ES" dirty="0"/>
              <a:t>En </a:t>
            </a:r>
            <a:r>
              <a:rPr lang="es-ES" dirty="0" err="1"/>
              <a:t>TypeScript</a:t>
            </a:r>
            <a:r>
              <a:rPr lang="es-ES" dirty="0"/>
              <a:t>, </a:t>
            </a:r>
            <a:r>
              <a:rPr lang="es-ES" b="1" i="1" dirty="0" err="1"/>
              <a:t>formatCurrentUser</a:t>
            </a:r>
            <a:r>
              <a:rPr lang="es-ES" b="1" i="1" dirty="0"/>
              <a:t>(): </a:t>
            </a:r>
            <a:r>
              <a:rPr lang="es-ES" b="1" i="1" dirty="0" err="1"/>
              <a:t>ResponseUser</a:t>
            </a:r>
            <a:endParaRPr lang="es-ES" dirty="0"/>
          </a:p>
          <a:p>
            <a:pPr marL="0" indent="0">
              <a:buNone/>
            </a:pPr>
            <a:r>
              <a:rPr lang="es-ES" dirty="0"/>
              <a:t>En Java, </a:t>
            </a:r>
            <a:r>
              <a:rPr lang="es-ES" b="1" i="1" dirty="0" err="1"/>
              <a:t>ResponseUser</a:t>
            </a:r>
            <a:r>
              <a:rPr lang="es-ES" b="1" i="1" dirty="0"/>
              <a:t> </a:t>
            </a:r>
            <a:r>
              <a:rPr lang="es-ES" b="1" i="1" dirty="0" err="1"/>
              <a:t>formatCurrentUser</a:t>
            </a:r>
            <a:r>
              <a:rPr lang="es-ES" b="1" i="1" dirty="0"/>
              <a:t>()</a:t>
            </a:r>
          </a:p>
        </p:txBody>
      </p:sp>
    </p:spTree>
    <p:extLst>
      <p:ext uri="{BB962C8B-B14F-4D97-AF65-F5344CB8AC3E}">
        <p14:creationId xmlns:p14="http://schemas.microsoft.com/office/powerpoint/2010/main" val="2709112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C670F-E1B6-1F34-96EA-E6CB7FB3400C}"/>
              </a:ext>
            </a:extLst>
          </p:cNvPr>
          <p:cNvSpPr>
            <a:spLocks noGrp="1"/>
          </p:cNvSpPr>
          <p:nvPr>
            <p:ph type="title"/>
          </p:nvPr>
        </p:nvSpPr>
        <p:spPr/>
        <p:txBody>
          <a:bodyPr/>
          <a:lstStyle/>
          <a:p>
            <a:r>
              <a:rPr lang="es-ES" dirty="0"/>
              <a:t>No sería un efecto secundario si…</a:t>
            </a:r>
          </a:p>
        </p:txBody>
      </p:sp>
      <p:sp>
        <p:nvSpPr>
          <p:cNvPr id="3" name="Marcador de contenido 2">
            <a:extLst>
              <a:ext uri="{FF2B5EF4-FFF2-40B4-BE49-F238E27FC236}">
                <a16:creationId xmlns:a16="http://schemas.microsoft.com/office/drawing/2014/main" id="{4516CF4F-0B31-AD7A-B168-B5045B3D8648}"/>
              </a:ext>
            </a:extLst>
          </p:cNvPr>
          <p:cNvSpPr>
            <a:spLocks noGrp="1"/>
          </p:cNvSpPr>
          <p:nvPr>
            <p:ph idx="1"/>
          </p:nvPr>
        </p:nvSpPr>
        <p:spPr/>
        <p:txBody>
          <a:bodyPr/>
          <a:lstStyle/>
          <a:p>
            <a:pPr marL="0" indent="0">
              <a:buNone/>
            </a:pPr>
            <a:r>
              <a:rPr lang="es-ES" dirty="0"/>
              <a:t>Siguiendo el ejemplo de antes, no sería un efecto secundario si nuestra función recibe la información del usuario y devuelve la respuesta.</a:t>
            </a:r>
          </a:p>
          <a:p>
            <a:pPr marL="0" indent="0">
              <a:buNone/>
            </a:pPr>
            <a:endParaRPr lang="es-ES" dirty="0"/>
          </a:p>
          <a:p>
            <a:pPr marL="0" indent="0">
              <a:buNone/>
            </a:pPr>
            <a:r>
              <a:rPr lang="es-ES" dirty="0"/>
              <a:t>En </a:t>
            </a:r>
            <a:r>
              <a:rPr lang="es-ES" dirty="0" err="1"/>
              <a:t>TypeScript</a:t>
            </a:r>
            <a:r>
              <a:rPr lang="es-ES" dirty="0"/>
              <a:t>, </a:t>
            </a:r>
            <a:r>
              <a:rPr lang="es-ES" b="1" i="1" dirty="0" err="1"/>
              <a:t>formatUser</a:t>
            </a:r>
            <a:r>
              <a:rPr lang="es-ES" b="1" i="1" dirty="0"/>
              <a:t>(</a:t>
            </a:r>
            <a:r>
              <a:rPr lang="es-ES" b="1" i="1" dirty="0" err="1"/>
              <a:t>user</a:t>
            </a:r>
            <a:r>
              <a:rPr lang="es-ES" b="1" i="1" dirty="0"/>
              <a:t>: User): </a:t>
            </a:r>
            <a:r>
              <a:rPr lang="es-ES" b="1" i="1" dirty="0" err="1"/>
              <a:t>ResponseUser</a:t>
            </a:r>
            <a:endParaRPr lang="es-ES" b="1" i="1" dirty="0"/>
          </a:p>
          <a:p>
            <a:pPr marL="0" indent="0">
              <a:buNone/>
            </a:pPr>
            <a:r>
              <a:rPr lang="es-ES" dirty="0"/>
              <a:t>En Java, </a:t>
            </a:r>
            <a:r>
              <a:rPr lang="es-ES" b="1" i="1" dirty="0" err="1"/>
              <a:t>ResponseUser</a:t>
            </a:r>
            <a:r>
              <a:rPr lang="es-ES" b="1" i="1" dirty="0"/>
              <a:t> </a:t>
            </a:r>
            <a:r>
              <a:rPr lang="es-ES" b="1" i="1" dirty="0" err="1"/>
              <a:t>formatUser</a:t>
            </a:r>
            <a:r>
              <a:rPr lang="es-ES" b="1" i="1" dirty="0"/>
              <a:t>(User </a:t>
            </a:r>
            <a:r>
              <a:rPr lang="es-ES" b="1" i="1" dirty="0" err="1"/>
              <a:t>user</a:t>
            </a:r>
            <a:r>
              <a:rPr lang="es-ES" b="1" i="1" dirty="0"/>
              <a:t>)</a:t>
            </a:r>
          </a:p>
        </p:txBody>
      </p:sp>
    </p:spTree>
    <p:extLst>
      <p:ext uri="{BB962C8B-B14F-4D97-AF65-F5344CB8AC3E}">
        <p14:creationId xmlns:p14="http://schemas.microsoft.com/office/powerpoint/2010/main" val="275174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57D49-1DC8-0887-5783-1BAEEEA61C24}"/>
              </a:ext>
            </a:extLst>
          </p:cNvPr>
          <p:cNvSpPr>
            <a:spLocks noGrp="1"/>
          </p:cNvSpPr>
          <p:nvPr>
            <p:ph type="title"/>
          </p:nvPr>
        </p:nvSpPr>
        <p:spPr/>
        <p:txBody>
          <a:bodyPr/>
          <a:lstStyle/>
          <a:p>
            <a:r>
              <a:rPr lang="es-ES" dirty="0"/>
              <a:t>Contextualizando en JavaScript</a:t>
            </a:r>
          </a:p>
        </p:txBody>
      </p:sp>
      <p:sp>
        <p:nvSpPr>
          <p:cNvPr id="3" name="Marcador de contenido 2">
            <a:extLst>
              <a:ext uri="{FF2B5EF4-FFF2-40B4-BE49-F238E27FC236}">
                <a16:creationId xmlns:a16="http://schemas.microsoft.com/office/drawing/2014/main" id="{AA0EEEE0-80B5-56A8-0D26-DFF533544F75}"/>
              </a:ext>
            </a:extLst>
          </p:cNvPr>
          <p:cNvSpPr>
            <a:spLocks noGrp="1"/>
          </p:cNvSpPr>
          <p:nvPr>
            <p:ph idx="1"/>
          </p:nvPr>
        </p:nvSpPr>
        <p:spPr/>
        <p:txBody>
          <a:bodyPr/>
          <a:lstStyle/>
          <a:p>
            <a:pPr marL="0" indent="0">
              <a:buNone/>
            </a:pPr>
            <a:r>
              <a:rPr lang="es-ES" dirty="0"/>
              <a:t>En caso de estar en el </a:t>
            </a:r>
            <a:r>
              <a:rPr lang="es-ES" dirty="0" err="1"/>
              <a:t>frontend</a:t>
            </a:r>
            <a:r>
              <a:rPr lang="es-ES" dirty="0"/>
              <a:t>, este mismo caso puede darse.</a:t>
            </a:r>
          </a:p>
          <a:p>
            <a:pPr marL="0" indent="0">
              <a:buNone/>
            </a:pPr>
            <a:endParaRPr lang="es-ES" dirty="0"/>
          </a:p>
          <a:p>
            <a:pPr marL="0" indent="0">
              <a:buNone/>
            </a:pPr>
            <a:r>
              <a:rPr lang="es-ES" dirty="0"/>
              <a:t>Hemos recuperado la información del usuario del </a:t>
            </a:r>
            <a:r>
              <a:rPr lang="es-ES" dirty="0" err="1"/>
              <a:t>endpoint</a:t>
            </a:r>
            <a:r>
              <a:rPr lang="es-ES" dirty="0"/>
              <a:t> adecuado. Suponiendo que nuestra app no es </a:t>
            </a:r>
            <a:r>
              <a:rPr lang="es-ES" dirty="0" err="1"/>
              <a:t>multidioma</a:t>
            </a:r>
            <a:r>
              <a:rPr lang="es-ES" dirty="0"/>
              <a:t>.</a:t>
            </a:r>
          </a:p>
          <a:p>
            <a:pPr marL="0" indent="0">
              <a:buNone/>
            </a:pPr>
            <a:endParaRPr lang="es-ES" dirty="0"/>
          </a:p>
          <a:p>
            <a:pPr marL="0" indent="0">
              <a:buNone/>
            </a:pPr>
            <a:r>
              <a:rPr lang="es-ES" dirty="0"/>
              <a:t>No recuperaríamos el usuario directamente de un store, tendríamos una función que se encargaría de formatear la información del usuario, </a:t>
            </a:r>
            <a:r>
              <a:rPr lang="es-ES" b="1" i="1" dirty="0" err="1"/>
              <a:t>formatUser</a:t>
            </a:r>
            <a:r>
              <a:rPr lang="es-ES" b="1" i="1" dirty="0"/>
              <a:t>(</a:t>
            </a:r>
            <a:r>
              <a:rPr lang="es-ES" b="1" i="1" dirty="0" err="1"/>
              <a:t>user</a:t>
            </a:r>
            <a:r>
              <a:rPr lang="es-ES" b="1" i="1" dirty="0"/>
              <a:t>: User): </a:t>
            </a:r>
            <a:r>
              <a:rPr lang="es-ES" b="1" i="1" dirty="0" err="1"/>
              <a:t>string</a:t>
            </a:r>
            <a:endParaRPr lang="es-ES" b="1" i="1" dirty="0"/>
          </a:p>
        </p:txBody>
      </p:sp>
    </p:spTree>
    <p:extLst>
      <p:ext uri="{BB962C8B-B14F-4D97-AF65-F5344CB8AC3E}">
        <p14:creationId xmlns:p14="http://schemas.microsoft.com/office/powerpoint/2010/main" val="188079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66" name="Straight Connector 46">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48">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50">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52">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54">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71" name="Rectangle 56">
            <a:extLst>
              <a:ext uri="{FF2B5EF4-FFF2-40B4-BE49-F238E27FC236}">
                <a16:creationId xmlns:a16="http://schemas.microsoft.com/office/drawing/2014/main" id="{FCEE9B67-9938-421E-9567-2C9C94D24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863068-361A-4BE7-541D-4F5CE578F5E4}"/>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a:t>Idempotencia</a:t>
            </a:r>
            <a:endParaRPr lang="en-US" sz="4800" dirty="0"/>
          </a:p>
        </p:txBody>
      </p:sp>
      <p:pic>
        <p:nvPicPr>
          <p:cNvPr id="28" name="Picture 27" descr="Una fórmula de cálculo">
            <a:extLst>
              <a:ext uri="{FF2B5EF4-FFF2-40B4-BE49-F238E27FC236}">
                <a16:creationId xmlns:a16="http://schemas.microsoft.com/office/drawing/2014/main" id="{B47AC4F0-B8FB-5200-B01F-01D4226DE3E2}"/>
              </a:ext>
            </a:extLst>
          </p:cNvPr>
          <p:cNvPicPr>
            <a:picLocks noChangeAspect="1"/>
          </p:cNvPicPr>
          <p:nvPr/>
        </p:nvPicPr>
        <p:blipFill rotWithShape="1">
          <a:blip r:embed="rId2"/>
          <a:srcRect l="23774" r="31066" b="-1"/>
          <a:stretch/>
        </p:blipFill>
        <p:spPr>
          <a:xfrm>
            <a:off x="20" y="10"/>
            <a:ext cx="4639713" cy="6857990"/>
          </a:xfrm>
          <a:prstGeom prst="rect">
            <a:avLst/>
          </a:prstGeom>
          <a:ln>
            <a:noFill/>
          </a:ln>
          <a:effectLst>
            <a:outerShdw blurRad="292100" dist="139700" dir="2700000" algn="tl" rotWithShape="0">
              <a:srgbClr val="333333">
                <a:alpha val="65000"/>
              </a:srgbClr>
            </a:outerShdw>
          </a:effectLst>
        </p:spPr>
      </p:pic>
      <p:grpSp>
        <p:nvGrpSpPr>
          <p:cNvPr id="72" name="Group 58">
            <a:extLst>
              <a:ext uri="{FF2B5EF4-FFF2-40B4-BE49-F238E27FC236}">
                <a16:creationId xmlns:a16="http://schemas.microsoft.com/office/drawing/2014/main" id="{130AC028-10AD-4428-B3C2-64DB5FAA4F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0" name="Straight Connector 59">
              <a:extLst>
                <a:ext uri="{FF2B5EF4-FFF2-40B4-BE49-F238E27FC236}">
                  <a16:creationId xmlns:a16="http://schemas.microsoft.com/office/drawing/2014/main" id="{D4B41C67-F870-46F6-8ECA-541261FF1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F2CBCCC-0A55-4E16-9F19-0E93B44920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B83D073-0698-43F0-97F3-4AD7AA2EF7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9C3D866-FAD0-4C22-A662-BE3EA905F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43185A9-A762-4C2F-9D01-EEB6F344A2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40726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9C39-7A28-68EB-1AE4-65064ABE179B}"/>
              </a:ext>
            </a:extLst>
          </p:cNvPr>
          <p:cNvSpPr>
            <a:spLocks noGrp="1"/>
          </p:cNvSpPr>
          <p:nvPr>
            <p:ph type="title"/>
          </p:nvPr>
        </p:nvSpPr>
        <p:spPr/>
        <p:txBody>
          <a:bodyPr/>
          <a:lstStyle/>
          <a:p>
            <a:r>
              <a:rPr lang="es-ES" dirty="0"/>
              <a:t>Qué es la idempotencia</a:t>
            </a:r>
          </a:p>
        </p:txBody>
      </p:sp>
      <p:sp>
        <p:nvSpPr>
          <p:cNvPr id="3" name="Marcador de contenido 2">
            <a:extLst>
              <a:ext uri="{FF2B5EF4-FFF2-40B4-BE49-F238E27FC236}">
                <a16:creationId xmlns:a16="http://schemas.microsoft.com/office/drawing/2014/main" id="{F808BCE9-ED02-3AE5-526A-D19C68D21528}"/>
              </a:ext>
            </a:extLst>
          </p:cNvPr>
          <p:cNvSpPr>
            <a:spLocks noGrp="1"/>
          </p:cNvSpPr>
          <p:nvPr>
            <p:ph idx="1"/>
          </p:nvPr>
        </p:nvSpPr>
        <p:spPr/>
        <p:txBody>
          <a:bodyPr/>
          <a:lstStyle/>
          <a:p>
            <a:pPr marL="0" indent="0">
              <a:buNone/>
            </a:pPr>
            <a:r>
              <a:rPr lang="es-ES" dirty="0"/>
              <a:t>La idempotencia (</a:t>
            </a:r>
            <a:r>
              <a:rPr lang="es-ES" dirty="0" err="1"/>
              <a:t>idempotency</a:t>
            </a:r>
            <a:r>
              <a:rPr lang="es-ES" dirty="0"/>
              <a:t>, </a:t>
            </a:r>
            <a:r>
              <a:rPr lang="es-ES" dirty="0" err="1"/>
              <a:t>idempotent</a:t>
            </a:r>
            <a:r>
              <a:rPr lang="es-ES" dirty="0"/>
              <a:t>) es la propiedad de una función matemática de ser completamente pura.</a:t>
            </a:r>
          </a:p>
          <a:p>
            <a:pPr marL="0" indent="0">
              <a:buNone/>
            </a:pPr>
            <a:r>
              <a:rPr lang="es-ES" dirty="0"/>
              <a:t>Es decir, no tiene efectos secundarios y su resultado será siempre el mismo, dado que le pasemos los mismos argumentos.</a:t>
            </a:r>
          </a:p>
        </p:txBody>
      </p:sp>
    </p:spTree>
    <p:extLst>
      <p:ext uri="{BB962C8B-B14F-4D97-AF65-F5344CB8AC3E}">
        <p14:creationId xmlns:p14="http://schemas.microsoft.com/office/powerpoint/2010/main" val="2720705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5DFD5-8B75-F88B-D1C9-E8A178A6DD2B}"/>
              </a:ext>
            </a:extLst>
          </p:cNvPr>
          <p:cNvSpPr>
            <a:spLocks noGrp="1"/>
          </p:cNvSpPr>
          <p:nvPr>
            <p:ph type="title"/>
          </p:nvPr>
        </p:nvSpPr>
        <p:spPr/>
        <p:txBody>
          <a:bodyPr/>
          <a:lstStyle/>
          <a:p>
            <a:r>
              <a:rPr lang="es-ES" dirty="0"/>
              <a:t>Beneficios de la idempotencia</a:t>
            </a:r>
          </a:p>
        </p:txBody>
      </p:sp>
      <p:sp>
        <p:nvSpPr>
          <p:cNvPr id="3" name="Marcador de contenido 2">
            <a:extLst>
              <a:ext uri="{FF2B5EF4-FFF2-40B4-BE49-F238E27FC236}">
                <a16:creationId xmlns:a16="http://schemas.microsoft.com/office/drawing/2014/main" id="{4CFC405C-F5D4-87BD-9B79-33454415C1FB}"/>
              </a:ext>
            </a:extLst>
          </p:cNvPr>
          <p:cNvSpPr>
            <a:spLocks noGrp="1"/>
          </p:cNvSpPr>
          <p:nvPr>
            <p:ph idx="1"/>
          </p:nvPr>
        </p:nvSpPr>
        <p:spPr/>
        <p:txBody>
          <a:bodyPr/>
          <a:lstStyle/>
          <a:p>
            <a:r>
              <a:rPr lang="es-ES" dirty="0"/>
              <a:t>Pureza de las funciones (trazabilidad)</a:t>
            </a:r>
          </a:p>
          <a:p>
            <a:r>
              <a:rPr lang="es-ES" dirty="0"/>
              <a:t>Posibilidad de ahorrarse computaciones</a:t>
            </a:r>
          </a:p>
          <a:p>
            <a:pPr lvl="1"/>
            <a:r>
              <a:rPr lang="es-ES" dirty="0"/>
              <a:t>Un mismo resultado con los mismos argumentos podría cachearse…</a:t>
            </a:r>
          </a:p>
          <a:p>
            <a:r>
              <a:rPr lang="es-ES" dirty="0"/>
              <a:t>Decir una palabra no tan conocida para algo que es comúnmente conocido</a:t>
            </a:r>
          </a:p>
        </p:txBody>
      </p:sp>
    </p:spTree>
    <p:extLst>
      <p:ext uri="{BB962C8B-B14F-4D97-AF65-F5344CB8AC3E}">
        <p14:creationId xmlns:p14="http://schemas.microsoft.com/office/powerpoint/2010/main" val="2630842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ítulo 1">
            <a:extLst>
              <a:ext uri="{FF2B5EF4-FFF2-40B4-BE49-F238E27FC236}">
                <a16:creationId xmlns:a16="http://schemas.microsoft.com/office/drawing/2014/main" id="{9DD44598-E899-DE9F-F0DC-120142D9E83C}"/>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dirty="0"/>
              <a:t>“</a:t>
            </a:r>
            <a:r>
              <a:rPr lang="en-US" sz="4800" dirty="0" err="1"/>
              <a:t>Pega</a:t>
            </a:r>
            <a:r>
              <a:rPr lang="en-US" sz="4800" dirty="0"/>
              <a:t>” de la </a:t>
            </a:r>
            <a:r>
              <a:rPr lang="en-US" sz="4800" dirty="0" err="1"/>
              <a:t>idempotencia</a:t>
            </a:r>
            <a:endParaRPr lang="en-US" sz="4800" dirty="0"/>
          </a:p>
        </p:txBody>
      </p:sp>
      <p:sp>
        <p:nvSpPr>
          <p:cNvPr id="3" name="Marcador de contenido 2">
            <a:extLst>
              <a:ext uri="{FF2B5EF4-FFF2-40B4-BE49-F238E27FC236}">
                <a16:creationId xmlns:a16="http://schemas.microsoft.com/office/drawing/2014/main" id="{15240FEF-F97F-5E4C-B60C-4F64559049AD}"/>
              </a:ext>
            </a:extLst>
          </p:cNvPr>
          <p:cNvSpPr>
            <a:spLocks noGrp="1"/>
          </p:cNvSpPr>
          <p:nvPr>
            <p:ph idx="1"/>
          </p:nvPr>
        </p:nvSpPr>
        <p:spPr>
          <a:xfrm>
            <a:off x="684212" y="3843867"/>
            <a:ext cx="6400800" cy="1947333"/>
          </a:xfrm>
        </p:spPr>
        <p:txBody>
          <a:bodyPr vert="horz" lIns="91440" tIns="45720" rIns="91440" bIns="45720" rtlCol="0" anchor="t">
            <a:normAutofit/>
          </a:bodyPr>
          <a:lstStyle/>
          <a:p>
            <a:pPr marL="0" indent="0">
              <a:buNone/>
            </a:pPr>
            <a:r>
              <a:rPr lang="en-US" sz="2100" dirty="0">
                <a:solidFill>
                  <a:schemeClr val="tx2">
                    <a:lumMod val="75000"/>
                  </a:schemeClr>
                </a:solidFill>
              </a:rPr>
              <a:t>No </a:t>
            </a:r>
            <a:r>
              <a:rPr lang="en-US" sz="2100" dirty="0" err="1">
                <a:solidFill>
                  <a:schemeClr val="tx2">
                    <a:lumMod val="75000"/>
                  </a:schemeClr>
                </a:solidFill>
              </a:rPr>
              <a:t>todo</a:t>
            </a:r>
            <a:r>
              <a:rPr lang="en-US" sz="2100" dirty="0">
                <a:solidFill>
                  <a:schemeClr val="tx2">
                    <a:lumMod val="75000"/>
                  </a:schemeClr>
                </a:solidFill>
              </a:rPr>
              <a:t> </a:t>
            </a:r>
            <a:r>
              <a:rPr lang="en-US" sz="2100" dirty="0" err="1">
                <a:solidFill>
                  <a:schemeClr val="tx2">
                    <a:lumMod val="75000"/>
                  </a:schemeClr>
                </a:solidFill>
              </a:rPr>
              <a:t>puede</a:t>
            </a:r>
            <a:r>
              <a:rPr lang="en-US" sz="2100" dirty="0">
                <a:solidFill>
                  <a:schemeClr val="tx2">
                    <a:lumMod val="75000"/>
                  </a:schemeClr>
                </a:solidFill>
              </a:rPr>
              <a:t>, </a:t>
            </a:r>
            <a:r>
              <a:rPr lang="en-US" sz="2100" dirty="0" err="1">
                <a:solidFill>
                  <a:schemeClr val="tx2">
                    <a:lumMod val="75000"/>
                  </a:schemeClr>
                </a:solidFill>
              </a:rPr>
              <a:t>ni</a:t>
            </a:r>
            <a:r>
              <a:rPr lang="en-US" sz="2100" dirty="0">
                <a:solidFill>
                  <a:schemeClr val="tx2">
                    <a:lumMod val="75000"/>
                  </a:schemeClr>
                </a:solidFill>
              </a:rPr>
              <a:t> ha de ser, </a:t>
            </a:r>
            <a:r>
              <a:rPr lang="en-US" sz="2100" dirty="0" err="1">
                <a:solidFill>
                  <a:schemeClr val="tx2">
                    <a:lumMod val="75000"/>
                  </a:schemeClr>
                </a:solidFill>
              </a:rPr>
              <a:t>idempotente</a:t>
            </a:r>
            <a:r>
              <a:rPr lang="en-US" sz="2100" dirty="0">
                <a:solidFill>
                  <a:schemeClr val="tx2">
                    <a:lumMod val="75000"/>
                  </a:schemeClr>
                </a:solidFill>
              </a:rPr>
              <a:t>.</a:t>
            </a:r>
          </a:p>
        </p:txBody>
      </p:sp>
    </p:spTree>
    <p:extLst>
      <p:ext uri="{BB962C8B-B14F-4D97-AF65-F5344CB8AC3E}">
        <p14:creationId xmlns:p14="http://schemas.microsoft.com/office/powerpoint/2010/main" val="3694309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938AA-D64F-AB3A-8F6D-D96398D4C654}"/>
              </a:ext>
            </a:extLst>
          </p:cNvPr>
          <p:cNvSpPr>
            <a:spLocks noGrp="1"/>
          </p:cNvSpPr>
          <p:nvPr>
            <p:ph type="title"/>
          </p:nvPr>
        </p:nvSpPr>
        <p:spPr/>
        <p:txBody>
          <a:bodyPr/>
          <a:lstStyle/>
          <a:p>
            <a:r>
              <a:rPr lang="es-ES" dirty="0"/>
              <a:t>Ejemplos de idempotencia</a:t>
            </a:r>
          </a:p>
        </p:txBody>
      </p:sp>
      <p:sp>
        <p:nvSpPr>
          <p:cNvPr id="3" name="Marcador de contenido 2">
            <a:extLst>
              <a:ext uri="{FF2B5EF4-FFF2-40B4-BE49-F238E27FC236}">
                <a16:creationId xmlns:a16="http://schemas.microsoft.com/office/drawing/2014/main" id="{A09A7925-EBDE-C346-5066-CA193F9912C0}"/>
              </a:ext>
            </a:extLst>
          </p:cNvPr>
          <p:cNvSpPr>
            <a:spLocks noGrp="1"/>
          </p:cNvSpPr>
          <p:nvPr>
            <p:ph idx="1"/>
          </p:nvPr>
        </p:nvSpPr>
        <p:spPr/>
        <p:txBody>
          <a:bodyPr/>
          <a:lstStyle/>
          <a:p>
            <a:r>
              <a:rPr lang="es-ES" b="1" dirty="0"/>
              <a:t>Suma</a:t>
            </a:r>
          </a:p>
          <a:p>
            <a:pPr lvl="1"/>
            <a:r>
              <a:rPr lang="es-ES" dirty="0"/>
              <a:t>1 + 1 a veces da 7, pero 2 + 2 siempre dará 4</a:t>
            </a:r>
          </a:p>
          <a:p>
            <a:r>
              <a:rPr lang="es-ES" b="1" dirty="0"/>
              <a:t>Factorial</a:t>
            </a:r>
          </a:p>
          <a:p>
            <a:pPr lvl="1"/>
            <a:r>
              <a:rPr lang="es-ES" dirty="0"/>
              <a:t>El factorial de un número será siempre el mismo</a:t>
            </a:r>
          </a:p>
        </p:txBody>
      </p:sp>
    </p:spTree>
    <p:extLst>
      <p:ext uri="{BB962C8B-B14F-4D97-AF65-F5344CB8AC3E}">
        <p14:creationId xmlns:p14="http://schemas.microsoft.com/office/powerpoint/2010/main" val="24530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011A76-A811-8100-4D20-8A4BF71A4CA6}"/>
              </a:ext>
            </a:extLst>
          </p:cNvPr>
          <p:cNvSpPr>
            <a:spLocks noGrp="1"/>
          </p:cNvSpPr>
          <p:nvPr>
            <p:ph type="title"/>
          </p:nvPr>
        </p:nvSpPr>
        <p:spPr>
          <a:xfrm>
            <a:off x="684212" y="485244"/>
            <a:ext cx="8534400" cy="1507067"/>
          </a:xfrm>
        </p:spPr>
        <p:txBody>
          <a:bodyPr>
            <a:normAutofit/>
          </a:bodyPr>
          <a:lstStyle/>
          <a:p>
            <a:r>
              <a:rPr lang="es-ES" dirty="0"/>
              <a:t>¿Qué veremos en esta charla?</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2BE84519-BF2D-1BE3-3BF5-372065CED149}"/>
              </a:ext>
            </a:extLst>
          </p:cNvPr>
          <p:cNvSpPr>
            <a:spLocks noGrp="1"/>
          </p:cNvSpPr>
          <p:nvPr>
            <p:ph idx="1"/>
          </p:nvPr>
        </p:nvSpPr>
        <p:spPr>
          <a:xfrm>
            <a:off x="684212" y="2068511"/>
            <a:ext cx="8534400" cy="3615267"/>
          </a:xfrm>
        </p:spPr>
        <p:txBody>
          <a:bodyPr>
            <a:normAutofit/>
          </a:bodyPr>
          <a:lstStyle/>
          <a:p>
            <a:r>
              <a:rPr lang="es-ES" dirty="0">
                <a:solidFill>
                  <a:schemeClr val="tx1"/>
                </a:solidFill>
              </a:rPr>
              <a:t>Introducción a algunos conceptos de JavaScript</a:t>
            </a:r>
          </a:p>
          <a:p>
            <a:r>
              <a:rPr lang="es-ES" dirty="0">
                <a:solidFill>
                  <a:schemeClr val="tx1"/>
                </a:solidFill>
              </a:rPr>
              <a:t>Breve introducción a conceptos de Programación funcional</a:t>
            </a:r>
          </a:p>
          <a:p>
            <a:pPr lvl="1"/>
            <a:r>
              <a:rPr lang="es-ES" dirty="0">
                <a:solidFill>
                  <a:schemeClr val="tx1"/>
                </a:solidFill>
              </a:rPr>
              <a:t>Pureza de las funciones</a:t>
            </a:r>
          </a:p>
          <a:p>
            <a:pPr lvl="1"/>
            <a:r>
              <a:rPr lang="es-ES" dirty="0">
                <a:solidFill>
                  <a:schemeClr val="tx1"/>
                </a:solidFill>
              </a:rPr>
              <a:t>Efectos secundarios de una función</a:t>
            </a:r>
          </a:p>
          <a:p>
            <a:r>
              <a:rPr lang="es-ES" dirty="0">
                <a:solidFill>
                  <a:schemeClr val="tx1"/>
                </a:solidFill>
              </a:rPr>
              <a:t>Idempotencia</a:t>
            </a:r>
          </a:p>
        </p:txBody>
      </p:sp>
    </p:spTree>
    <p:extLst>
      <p:ext uri="{BB962C8B-B14F-4D97-AF65-F5344CB8AC3E}">
        <p14:creationId xmlns:p14="http://schemas.microsoft.com/office/powerpoint/2010/main" val="2356692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0FD32-B258-6D6D-8C07-3CF881808DDF}"/>
              </a:ext>
            </a:extLst>
          </p:cNvPr>
          <p:cNvSpPr>
            <a:spLocks noGrp="1"/>
          </p:cNvSpPr>
          <p:nvPr>
            <p:ph type="title"/>
          </p:nvPr>
        </p:nvSpPr>
        <p:spPr/>
        <p:txBody>
          <a:bodyPr/>
          <a:lstStyle/>
          <a:p>
            <a:r>
              <a:rPr lang="es-ES" dirty="0"/>
              <a:t>Ejemplos que </a:t>
            </a:r>
            <a:r>
              <a:rPr lang="es-ES" b="1" dirty="0"/>
              <a:t>no</a:t>
            </a:r>
            <a:r>
              <a:rPr lang="es-ES" dirty="0"/>
              <a:t> son idempotentes</a:t>
            </a:r>
          </a:p>
        </p:txBody>
      </p:sp>
      <p:sp>
        <p:nvSpPr>
          <p:cNvPr id="3" name="Marcador de contenido 2">
            <a:extLst>
              <a:ext uri="{FF2B5EF4-FFF2-40B4-BE49-F238E27FC236}">
                <a16:creationId xmlns:a16="http://schemas.microsoft.com/office/drawing/2014/main" id="{5D1C2A67-B670-A017-6EEC-4A8C28E557D4}"/>
              </a:ext>
            </a:extLst>
          </p:cNvPr>
          <p:cNvSpPr>
            <a:spLocks noGrp="1"/>
          </p:cNvSpPr>
          <p:nvPr>
            <p:ph idx="1"/>
          </p:nvPr>
        </p:nvSpPr>
        <p:spPr/>
        <p:txBody>
          <a:bodyPr/>
          <a:lstStyle/>
          <a:p>
            <a:r>
              <a:rPr lang="es-ES" b="1" dirty="0" err="1"/>
              <a:t>Math.random</a:t>
            </a:r>
            <a:endParaRPr lang="es-ES" b="1" dirty="0"/>
          </a:p>
          <a:p>
            <a:pPr lvl="1"/>
            <a:r>
              <a:rPr lang="es-ES" dirty="0"/>
              <a:t>Casi siempre devolverá un número diferente</a:t>
            </a:r>
          </a:p>
          <a:p>
            <a:r>
              <a:rPr lang="es-ES" b="1" dirty="0" err="1"/>
              <a:t>Time.now</a:t>
            </a:r>
            <a:endParaRPr lang="es-ES" b="1" dirty="0"/>
          </a:p>
          <a:p>
            <a:pPr lvl="1"/>
            <a:r>
              <a:rPr lang="es-ES" dirty="0"/>
              <a:t>El tiempo está en constante cambio</a:t>
            </a:r>
          </a:p>
        </p:txBody>
      </p:sp>
    </p:spTree>
    <p:extLst>
      <p:ext uri="{BB962C8B-B14F-4D97-AF65-F5344CB8AC3E}">
        <p14:creationId xmlns:p14="http://schemas.microsoft.com/office/powerpoint/2010/main" val="313652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ítulo 1">
            <a:extLst>
              <a:ext uri="{FF2B5EF4-FFF2-40B4-BE49-F238E27FC236}">
                <a16:creationId xmlns:a16="http://schemas.microsoft.com/office/drawing/2014/main" id="{9A66E5A8-B464-3EB8-0304-446F2CF0D4CA}"/>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dirty="0" err="1"/>
              <a:t>Recapitulemos</a:t>
            </a:r>
            <a:r>
              <a:rPr lang="en-US" sz="4800" dirty="0"/>
              <a:t>…</a:t>
            </a:r>
          </a:p>
        </p:txBody>
      </p:sp>
    </p:spTree>
    <p:extLst>
      <p:ext uri="{BB962C8B-B14F-4D97-AF65-F5344CB8AC3E}">
        <p14:creationId xmlns:p14="http://schemas.microsoft.com/office/powerpoint/2010/main" val="4285151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F87E2805-D1B3-4C2E-BCAD-936F5749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mbilla en fondo amarillo con rayos de luz y cable pintados">
            <a:extLst>
              <a:ext uri="{FF2B5EF4-FFF2-40B4-BE49-F238E27FC236}">
                <a16:creationId xmlns:a16="http://schemas.microsoft.com/office/drawing/2014/main" id="{6D3CFEF6-51E0-FBEB-6099-86B4EFFDCBAB}"/>
              </a:ext>
            </a:extLst>
          </p:cNvPr>
          <p:cNvPicPr>
            <a:picLocks noChangeAspect="1"/>
          </p:cNvPicPr>
          <p:nvPr/>
        </p:nvPicPr>
        <p:blipFill rotWithShape="1">
          <a:blip r:embed="rId2">
            <a:alphaModFix amt="25000"/>
          </a:blip>
          <a:srcRect t="853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a:xfrm>
            <a:off x="684212" y="4487332"/>
            <a:ext cx="8534400" cy="1507067"/>
          </a:xfrm>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a:xfrm>
            <a:off x="684212" y="685800"/>
            <a:ext cx="8534400" cy="3615267"/>
          </a:xfrm>
        </p:spPr>
        <p:txBody>
          <a:bodyPr>
            <a:normAutofit/>
          </a:bodyPr>
          <a:lstStyle/>
          <a:p>
            <a:pPr>
              <a:lnSpc>
                <a:spcPct val="90000"/>
              </a:lnSpc>
            </a:pPr>
            <a:r>
              <a:rPr lang="es-ES" b="1">
                <a:solidFill>
                  <a:schemeClr val="tx1"/>
                </a:solidFill>
              </a:rPr>
              <a:t>Programación funcional</a:t>
            </a:r>
          </a:p>
          <a:p>
            <a:pPr lvl="1">
              <a:lnSpc>
                <a:spcPct val="90000"/>
              </a:lnSpc>
            </a:pPr>
            <a:r>
              <a:rPr lang="es-ES">
                <a:solidFill>
                  <a:schemeClr val="tx1"/>
                </a:solidFill>
              </a:rPr>
              <a:t>Un paradigma de programación</a:t>
            </a:r>
          </a:p>
          <a:p>
            <a:pPr>
              <a:lnSpc>
                <a:spcPct val="90000"/>
              </a:lnSpc>
            </a:pPr>
            <a:r>
              <a:rPr lang="es-ES" b="1">
                <a:solidFill>
                  <a:schemeClr val="tx1"/>
                </a:solidFill>
              </a:rPr>
              <a:t>Pureza</a:t>
            </a:r>
          </a:p>
          <a:p>
            <a:pPr lvl="1">
              <a:lnSpc>
                <a:spcPct val="90000"/>
              </a:lnSpc>
            </a:pPr>
            <a:r>
              <a:rPr lang="es-ES">
                <a:solidFill>
                  <a:schemeClr val="tx1"/>
                </a:solidFill>
              </a:rPr>
              <a:t>Una función con la menor cantidad de efectos secundarios y un resultado determinísitico</a:t>
            </a:r>
          </a:p>
          <a:p>
            <a:pPr>
              <a:lnSpc>
                <a:spcPct val="90000"/>
              </a:lnSpc>
            </a:pPr>
            <a:r>
              <a:rPr lang="es-ES" b="1">
                <a:solidFill>
                  <a:schemeClr val="tx1"/>
                </a:solidFill>
              </a:rPr>
              <a:t>Efectos secundarios</a:t>
            </a:r>
          </a:p>
          <a:p>
            <a:pPr lvl="1">
              <a:lnSpc>
                <a:spcPct val="90000"/>
              </a:lnSpc>
            </a:pPr>
            <a:r>
              <a:rPr lang="es-ES">
                <a:solidFill>
                  <a:schemeClr val="tx1"/>
                </a:solidFill>
              </a:rPr>
              <a:t>Mutaciones fuera del alcance de la función</a:t>
            </a:r>
          </a:p>
          <a:p>
            <a:pPr>
              <a:lnSpc>
                <a:spcPct val="90000"/>
              </a:lnSpc>
            </a:pPr>
            <a:r>
              <a:rPr lang="es-ES" b="1">
                <a:solidFill>
                  <a:schemeClr val="tx1"/>
                </a:solidFill>
              </a:rPr>
              <a:t>Idempotencia</a:t>
            </a:r>
          </a:p>
          <a:p>
            <a:pPr lvl="1">
              <a:lnSpc>
                <a:spcPct val="90000"/>
              </a:lnSpc>
            </a:pPr>
            <a:r>
              <a:rPr lang="es-ES">
                <a:solidFill>
                  <a:schemeClr val="tx1"/>
                </a:solidFill>
              </a:rPr>
              <a:t>Una función pura, </a:t>
            </a:r>
            <a:r>
              <a:rPr lang="es-ES" i="1">
                <a:solidFill>
                  <a:schemeClr val="tx1"/>
                </a:solidFill>
              </a:rPr>
              <a:t>mismos parámetros == mismo resultado</a:t>
            </a:r>
          </a:p>
        </p:txBody>
      </p:sp>
      <p:grpSp>
        <p:nvGrpSpPr>
          <p:cNvPr id="31" name="Group 22">
            <a:extLst>
              <a:ext uri="{FF2B5EF4-FFF2-40B4-BE49-F238E27FC236}">
                <a16:creationId xmlns:a16="http://schemas.microsoft.com/office/drawing/2014/main" id="{18F4E55F-1047-4B87-A3CF-D04208916A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E650D786-1DDF-4EDF-AFB7-853CCEB2EC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23237D0-E773-45C4-A5E8-C5CDFB305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26D7140-7336-47C8-BC6D-ADB8ADC751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0645C09-700B-4527-9E14-751A82D5C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1E632C6-D0C0-46BC-8BE9-3EE0B925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19953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87E2805-D1B3-4C2E-BCAD-936F5749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Coche conduciendo por las montañas en un día soleado">
            <a:extLst>
              <a:ext uri="{FF2B5EF4-FFF2-40B4-BE49-F238E27FC236}">
                <a16:creationId xmlns:a16="http://schemas.microsoft.com/office/drawing/2014/main" id="{A933A502-BA90-B7C4-F9F4-F1E0CA6622BC}"/>
              </a:ext>
            </a:extLst>
          </p:cNvPr>
          <p:cNvPicPr>
            <a:picLocks noChangeAspect="1"/>
          </p:cNvPicPr>
          <p:nvPr/>
        </p:nvPicPr>
        <p:blipFill rotWithShape="1">
          <a:blip r:embed="rId2">
            <a:alphaModFix amt="25000"/>
          </a:blip>
          <a:srcRect t="14957" b="774"/>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a:xfrm>
            <a:off x="684212" y="4487332"/>
            <a:ext cx="8534400" cy="1507067"/>
          </a:xfrm>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a:xfrm>
            <a:off x="684212" y="685800"/>
            <a:ext cx="8534400" cy="3615267"/>
          </a:xfrm>
        </p:spPr>
        <p:txBody>
          <a:bodyPr>
            <a:normAutofit/>
          </a:bodyPr>
          <a:lstStyle/>
          <a:p>
            <a:r>
              <a:rPr lang="es-ES" dirty="0">
                <a:solidFill>
                  <a:schemeClr val="tx1"/>
                </a:solidFill>
              </a:rPr>
              <a:t>Escribir código más claro y de mayor calidad</a:t>
            </a:r>
          </a:p>
          <a:p>
            <a:r>
              <a:rPr lang="es-ES" dirty="0">
                <a:solidFill>
                  <a:schemeClr val="tx1"/>
                </a:solidFill>
              </a:rPr>
              <a:t>Entender mejor el ecosistema</a:t>
            </a:r>
          </a:p>
          <a:p>
            <a:r>
              <a:rPr lang="es-ES" dirty="0">
                <a:solidFill>
                  <a:schemeClr val="tx1"/>
                </a:solidFill>
              </a:rPr>
              <a:t>Hacer buenas entrevistas técnicas</a:t>
            </a:r>
          </a:p>
          <a:p>
            <a:r>
              <a:rPr lang="es-ES" dirty="0">
                <a:solidFill>
                  <a:schemeClr val="tx1"/>
                </a:solidFill>
              </a:rPr>
              <a:t>Nuevos caminos ante los problemas de siempre</a:t>
            </a:r>
          </a:p>
        </p:txBody>
      </p:sp>
      <p:grpSp>
        <p:nvGrpSpPr>
          <p:cNvPr id="11" name="Group 10">
            <a:extLst>
              <a:ext uri="{FF2B5EF4-FFF2-40B4-BE49-F238E27FC236}">
                <a16:creationId xmlns:a16="http://schemas.microsoft.com/office/drawing/2014/main" id="{18F4E55F-1047-4B87-A3CF-D04208916A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E650D786-1DDF-4EDF-AFB7-853CCEB2EC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23237D0-E773-45C4-A5E8-C5CDFB305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26D7140-7336-47C8-BC6D-ADB8ADC751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0645C09-700B-4527-9E14-751A82D5C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1E632C6-D0C0-46BC-8BE9-3EE0B925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0018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D644AD68-D647-4D30-8C33-BD0DE63A6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imer plano de paquetes de píldoras sin abrir">
            <a:extLst>
              <a:ext uri="{FF2B5EF4-FFF2-40B4-BE49-F238E27FC236}">
                <a16:creationId xmlns:a16="http://schemas.microsoft.com/office/drawing/2014/main" id="{5C57CAB6-CD5A-48A9-C239-C795E6EA38E0}"/>
              </a:ext>
            </a:extLst>
          </p:cNvPr>
          <p:cNvPicPr>
            <a:picLocks noChangeAspect="1"/>
          </p:cNvPicPr>
          <p:nvPr/>
        </p:nvPicPr>
        <p:blipFill rotWithShape="1">
          <a:blip r:embed="rId2">
            <a:duotone>
              <a:schemeClr val="bg2">
                <a:shade val="45000"/>
                <a:satMod val="135000"/>
              </a:schemeClr>
              <a:prstClr val="white"/>
            </a:duotone>
            <a:alphaModFix amt="15000"/>
          </a:blip>
          <a:srcRect t="3260" b="11189"/>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925AC03-59DB-DB14-071C-6B14A00BC2FC}"/>
              </a:ext>
            </a:extLst>
          </p:cNvPr>
          <p:cNvSpPr>
            <a:spLocks noGrp="1"/>
          </p:cNvSpPr>
          <p:nvPr>
            <p:ph type="title"/>
          </p:nvPr>
        </p:nvSpPr>
        <p:spPr>
          <a:xfrm>
            <a:off x="684212" y="685799"/>
            <a:ext cx="8001000" cy="2971801"/>
          </a:xfrm>
        </p:spPr>
        <p:txBody>
          <a:bodyPr vert="horz" lIns="91440" tIns="45720" rIns="91440" bIns="45720" rtlCol="0" anchor="b">
            <a:normAutofit/>
          </a:bodyPr>
          <a:lstStyle/>
          <a:p>
            <a:r>
              <a:rPr lang="en-US" sz="4800" dirty="0"/>
              <a:t>Y </a:t>
            </a:r>
            <a:r>
              <a:rPr lang="en-US" sz="4800" dirty="0" err="1"/>
              <a:t>ahora</a:t>
            </a:r>
            <a:r>
              <a:rPr lang="en-US" sz="4800" dirty="0"/>
              <a:t>... ¿Por </a:t>
            </a:r>
            <a:r>
              <a:rPr lang="en-US" sz="4800" dirty="0" err="1"/>
              <a:t>dónde</a:t>
            </a:r>
            <a:r>
              <a:rPr lang="en-US" sz="4800" dirty="0"/>
              <a:t> </a:t>
            </a:r>
            <a:r>
              <a:rPr lang="en-US" sz="4800" dirty="0" err="1"/>
              <a:t>podría</a:t>
            </a:r>
            <a:r>
              <a:rPr lang="en-US" sz="4800" dirty="0"/>
              <a:t> </a:t>
            </a:r>
            <a:r>
              <a:rPr lang="en-US" sz="4800" dirty="0" err="1"/>
              <a:t>continuar</a:t>
            </a:r>
            <a:r>
              <a:rPr lang="en-US" sz="4800" dirty="0"/>
              <a:t>?</a:t>
            </a:r>
          </a:p>
        </p:txBody>
      </p:sp>
      <p:sp>
        <p:nvSpPr>
          <p:cNvPr id="3" name="Marcador de contenido 2">
            <a:extLst>
              <a:ext uri="{FF2B5EF4-FFF2-40B4-BE49-F238E27FC236}">
                <a16:creationId xmlns:a16="http://schemas.microsoft.com/office/drawing/2014/main" id="{5D00F1AD-2F04-FD3F-24C6-6C8ED36DBE50}"/>
              </a:ext>
            </a:extLst>
          </p:cNvPr>
          <p:cNvSpPr>
            <a:spLocks noGrp="1"/>
          </p:cNvSpPr>
          <p:nvPr>
            <p:ph idx="1"/>
          </p:nvPr>
        </p:nvSpPr>
        <p:spPr>
          <a:xfrm>
            <a:off x="684212" y="3843867"/>
            <a:ext cx="6400800" cy="1947333"/>
          </a:xfrm>
        </p:spPr>
        <p:txBody>
          <a:bodyPr vert="horz" lIns="91440" tIns="45720" rIns="91440" bIns="45720" rtlCol="0" anchor="t">
            <a:normAutofit/>
          </a:bodyPr>
          <a:lstStyle/>
          <a:p>
            <a:pPr marL="0" indent="0">
              <a:buNone/>
            </a:pPr>
            <a:r>
              <a:rPr lang="en-US" sz="2100" dirty="0" err="1"/>
              <a:t>En</a:t>
            </a:r>
            <a:r>
              <a:rPr lang="en-US" sz="2100" dirty="0"/>
              <a:t> </a:t>
            </a:r>
            <a:r>
              <a:rPr lang="en-US" sz="2100" dirty="0" err="1"/>
              <a:t>siguientes</a:t>
            </a:r>
            <a:r>
              <a:rPr lang="en-US" sz="2100" dirty="0"/>
              <a:t> </a:t>
            </a:r>
            <a:r>
              <a:rPr lang="en-US" sz="2100" dirty="0" err="1"/>
              <a:t>episodios</a:t>
            </a:r>
            <a:r>
              <a:rPr lang="en-US" sz="2100" dirty="0"/>
              <a:t>…</a:t>
            </a:r>
          </a:p>
        </p:txBody>
      </p:sp>
      <p:grpSp>
        <p:nvGrpSpPr>
          <p:cNvPr id="21" name="Group 20">
            <a:extLst>
              <a:ext uri="{FF2B5EF4-FFF2-40B4-BE49-F238E27FC236}">
                <a16:creationId xmlns:a16="http://schemas.microsoft.com/office/drawing/2014/main" id="{D41C22F7-C5C9-4C6A-80C1-3DA834B6A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22" name="Straight Connector 21">
              <a:extLst>
                <a:ext uri="{FF2B5EF4-FFF2-40B4-BE49-F238E27FC236}">
                  <a16:creationId xmlns:a16="http://schemas.microsoft.com/office/drawing/2014/main" id="{7A6FAE8E-5ADC-4AAE-9845-C6AE2EDFC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BE10BC-1F01-4AF0-AC48-8F66A98904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4768037-EBED-4485-9448-4A1B4AD6D8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46CB213-8740-424F-A765-1DA1F8A964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B148865-F9E5-4DD3-BBFA-68CF3149A0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8233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7E2805-D1B3-4C2E-BCAD-936F5749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scaleras flotantes">
            <a:extLst>
              <a:ext uri="{FF2B5EF4-FFF2-40B4-BE49-F238E27FC236}">
                <a16:creationId xmlns:a16="http://schemas.microsoft.com/office/drawing/2014/main" id="{CB0D4E53-56CB-871B-FF3A-291137B6F001}"/>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8B8CC7D-A3F5-6716-FEF0-8C3E26C48DFE}"/>
              </a:ext>
            </a:extLst>
          </p:cNvPr>
          <p:cNvSpPr>
            <a:spLocks noGrp="1"/>
          </p:cNvSpPr>
          <p:nvPr>
            <p:ph type="title"/>
          </p:nvPr>
        </p:nvSpPr>
        <p:spPr>
          <a:xfrm>
            <a:off x="684212" y="4487332"/>
            <a:ext cx="8534400" cy="1507067"/>
          </a:xfrm>
        </p:spPr>
        <p:txBody>
          <a:bodyPr>
            <a:normAutofit/>
          </a:bodyPr>
          <a:lstStyle/>
          <a:p>
            <a:r>
              <a:rPr lang="es-ES" dirty="0"/>
              <a:t>Pasos a seguir</a:t>
            </a:r>
          </a:p>
        </p:txBody>
      </p:sp>
      <p:sp>
        <p:nvSpPr>
          <p:cNvPr id="3" name="Marcador de contenido 2">
            <a:extLst>
              <a:ext uri="{FF2B5EF4-FFF2-40B4-BE49-F238E27FC236}">
                <a16:creationId xmlns:a16="http://schemas.microsoft.com/office/drawing/2014/main" id="{1FA6AA8F-C22E-7DAD-1C3D-E33994EB536D}"/>
              </a:ext>
            </a:extLst>
          </p:cNvPr>
          <p:cNvSpPr>
            <a:spLocks noGrp="1"/>
          </p:cNvSpPr>
          <p:nvPr>
            <p:ph idx="1"/>
          </p:nvPr>
        </p:nvSpPr>
        <p:spPr>
          <a:xfrm>
            <a:off x="684212" y="685800"/>
            <a:ext cx="8534400" cy="3615267"/>
          </a:xfrm>
        </p:spPr>
        <p:txBody>
          <a:bodyPr>
            <a:normAutofit lnSpcReduction="10000"/>
          </a:bodyPr>
          <a:lstStyle/>
          <a:p>
            <a:r>
              <a:rPr lang="es-ES" dirty="0" err="1">
                <a:solidFill>
                  <a:schemeClr val="tx1"/>
                </a:solidFill>
              </a:rPr>
              <a:t>Memoización</a:t>
            </a:r>
            <a:r>
              <a:rPr lang="es-ES" dirty="0">
                <a:solidFill>
                  <a:schemeClr val="tx1"/>
                </a:solidFill>
              </a:rPr>
              <a:t> orientada a JavaScript</a:t>
            </a:r>
          </a:p>
          <a:p>
            <a:pPr lvl="1"/>
            <a:r>
              <a:rPr lang="es-ES" dirty="0">
                <a:solidFill>
                  <a:schemeClr val="tx1"/>
                </a:solidFill>
              </a:rPr>
              <a:t>Serialización</a:t>
            </a:r>
          </a:p>
          <a:p>
            <a:pPr lvl="2"/>
            <a:r>
              <a:rPr lang="es-ES" dirty="0">
                <a:solidFill>
                  <a:schemeClr val="tx1"/>
                </a:solidFill>
              </a:rPr>
              <a:t>Comparación de valores</a:t>
            </a:r>
          </a:p>
          <a:p>
            <a:pPr marL="0" indent="0">
              <a:buNone/>
            </a:pPr>
            <a:endParaRPr lang="es-ES" dirty="0">
              <a:solidFill>
                <a:schemeClr val="tx1"/>
              </a:solidFill>
            </a:endParaRPr>
          </a:p>
          <a:p>
            <a:r>
              <a:rPr lang="es-ES" dirty="0" err="1">
                <a:solidFill>
                  <a:schemeClr val="tx1"/>
                </a:solidFill>
              </a:rPr>
              <a:t>Closure</a:t>
            </a:r>
            <a:endParaRPr lang="es-ES" dirty="0">
              <a:solidFill>
                <a:schemeClr val="tx1"/>
              </a:solidFill>
            </a:endParaRPr>
          </a:p>
          <a:p>
            <a:r>
              <a:rPr lang="es-ES" dirty="0">
                <a:solidFill>
                  <a:schemeClr val="tx1"/>
                </a:solidFill>
              </a:rPr>
              <a:t>Ciudadanía de primera clase</a:t>
            </a:r>
          </a:p>
          <a:p>
            <a:pPr lvl="1"/>
            <a:r>
              <a:rPr lang="es-ES" dirty="0">
                <a:solidFill>
                  <a:schemeClr val="tx1"/>
                </a:solidFill>
              </a:rPr>
              <a:t>Alto orden</a:t>
            </a:r>
          </a:p>
          <a:p>
            <a:pPr lvl="2"/>
            <a:r>
              <a:rPr lang="es-ES" dirty="0">
                <a:solidFill>
                  <a:schemeClr val="tx1"/>
                </a:solidFill>
              </a:rPr>
              <a:t>Funciones de alto orden</a:t>
            </a:r>
          </a:p>
          <a:p>
            <a:pPr lvl="2"/>
            <a:r>
              <a:rPr lang="es-ES" dirty="0">
                <a:solidFill>
                  <a:schemeClr val="tx1"/>
                </a:solidFill>
              </a:rPr>
              <a:t>Componentes de alto orden</a:t>
            </a:r>
          </a:p>
        </p:txBody>
      </p:sp>
      <p:grpSp>
        <p:nvGrpSpPr>
          <p:cNvPr id="16" name="Group 15">
            <a:extLst>
              <a:ext uri="{FF2B5EF4-FFF2-40B4-BE49-F238E27FC236}">
                <a16:creationId xmlns:a16="http://schemas.microsoft.com/office/drawing/2014/main" id="{18F4E55F-1047-4B87-A3CF-D04208916A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E650D786-1DDF-4EDF-AFB7-853CCEB2EC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23237D0-E773-45C4-A5E8-C5CDFB305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26D7140-7336-47C8-BC6D-ADB8ADC751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0645C09-700B-4527-9E14-751A82D5C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1E632C6-D0C0-46BC-8BE9-3EE0B925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9197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2297-74DC-5BCD-56AB-8041D9B90676}"/>
              </a:ext>
            </a:extLst>
          </p:cNvPr>
          <p:cNvSpPr>
            <a:spLocks noGrp="1"/>
          </p:cNvSpPr>
          <p:nvPr>
            <p:ph type="title"/>
          </p:nvPr>
        </p:nvSpPr>
        <p:spPr/>
        <p:txBody>
          <a:bodyPr/>
          <a:lstStyle/>
          <a:p>
            <a:br>
              <a:rPr lang="es-ES" dirty="0"/>
            </a:br>
            <a:r>
              <a:rPr lang="es-ES" dirty="0"/>
              <a:t>Libros</a:t>
            </a:r>
          </a:p>
        </p:txBody>
      </p:sp>
      <p:pic>
        <p:nvPicPr>
          <p:cNvPr id="7" name="Marcador de contenido 6" descr="Mastering Functional Programming">
            <a:extLst>
              <a:ext uri="{FF2B5EF4-FFF2-40B4-BE49-F238E27FC236}">
                <a16:creationId xmlns:a16="http://schemas.microsoft.com/office/drawing/2014/main" id="{63C1BB75-480D-975B-FDD3-45D63982A794}"/>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3239" y="1021556"/>
            <a:ext cx="2381250" cy="2943225"/>
          </a:xfrm>
          <a:prstGeom prst="rect">
            <a:avLst/>
          </a:prstGeom>
          <a:ln>
            <a:noFill/>
          </a:ln>
          <a:effectLst>
            <a:outerShdw blurRad="292100" dist="139700" dir="2700000" algn="tl" rotWithShape="0">
              <a:srgbClr val="333333">
                <a:alpha val="65000"/>
              </a:srgbClr>
            </a:outerShdw>
          </a:effectLst>
        </p:spPr>
      </p:pic>
      <p:pic>
        <p:nvPicPr>
          <p:cNvPr id="5" name="Imagen 4" descr="Learnig Functional Programming">
            <a:extLst>
              <a:ext uri="{FF2B5EF4-FFF2-40B4-BE49-F238E27FC236}">
                <a16:creationId xmlns:a16="http://schemas.microsoft.com/office/drawing/2014/main" id="{BE5A86F0-3787-6ED9-B010-57EE72FE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826" y="1866900"/>
            <a:ext cx="2381250" cy="3124200"/>
          </a:xfrm>
          <a:prstGeom prst="rect">
            <a:avLst/>
          </a:prstGeom>
          <a:ln>
            <a:noFill/>
          </a:ln>
          <a:effectLst>
            <a:outerShdw blurRad="292100" dist="139700" dir="2700000" algn="tl" rotWithShape="0">
              <a:srgbClr val="333333">
                <a:alpha val="65000"/>
              </a:srgbClr>
            </a:outerShdw>
          </a:effectLst>
        </p:spPr>
      </p:pic>
      <p:sp>
        <p:nvSpPr>
          <p:cNvPr id="9" name="CuadroTexto 8">
            <a:extLst>
              <a:ext uri="{FF2B5EF4-FFF2-40B4-BE49-F238E27FC236}">
                <a16:creationId xmlns:a16="http://schemas.microsoft.com/office/drawing/2014/main" id="{B11786E9-4481-B462-58DB-4AD21971028B}"/>
              </a:ext>
            </a:extLst>
          </p:cNvPr>
          <p:cNvSpPr txBox="1"/>
          <p:nvPr/>
        </p:nvSpPr>
        <p:spPr>
          <a:xfrm>
            <a:off x="684212" y="635029"/>
            <a:ext cx="6107228" cy="2031325"/>
          </a:xfrm>
          <a:prstGeom prst="rect">
            <a:avLst/>
          </a:prstGeom>
          <a:noFill/>
        </p:spPr>
        <p:txBody>
          <a:bodyPr wrap="square">
            <a:spAutoFit/>
          </a:bodyPr>
          <a:lstStyle/>
          <a:p>
            <a:r>
              <a:rPr lang="en-US" dirty="0"/>
              <a:t>Learning Functional Programming</a:t>
            </a:r>
          </a:p>
          <a:p>
            <a:r>
              <a:rPr lang="en-US" dirty="0"/>
              <a:t>by Jack Widman, O’Reilly</a:t>
            </a:r>
          </a:p>
          <a:p>
            <a:endParaRPr lang="en-US" dirty="0"/>
          </a:p>
          <a:p>
            <a:r>
              <a:rPr lang="en-US" dirty="0"/>
              <a:t>O’Reilly: </a:t>
            </a:r>
            <a:r>
              <a:rPr lang="en-US" dirty="0">
                <a:hlinkClick r:id="rId4"/>
              </a:rPr>
              <a:t>https://www.oreilly.com/library/view/learning-functional-programming/9781098111748/</a:t>
            </a:r>
            <a:endParaRPr lang="en-US" dirty="0"/>
          </a:p>
          <a:p>
            <a:r>
              <a:rPr lang="en-US" dirty="0"/>
              <a:t>Amazon: </a:t>
            </a:r>
            <a:r>
              <a:rPr lang="en-US" dirty="0">
                <a:hlinkClick r:id="rId5"/>
              </a:rPr>
              <a:t>https://amzn.eu/d/0CVqCi6</a:t>
            </a:r>
            <a:endParaRPr lang="es-ES" dirty="0"/>
          </a:p>
        </p:txBody>
      </p:sp>
      <p:sp>
        <p:nvSpPr>
          <p:cNvPr id="11" name="CuadroTexto 10">
            <a:extLst>
              <a:ext uri="{FF2B5EF4-FFF2-40B4-BE49-F238E27FC236}">
                <a16:creationId xmlns:a16="http://schemas.microsoft.com/office/drawing/2014/main" id="{489BB06E-78FF-F567-203A-38AEB18761B5}"/>
              </a:ext>
            </a:extLst>
          </p:cNvPr>
          <p:cNvSpPr txBox="1"/>
          <p:nvPr/>
        </p:nvSpPr>
        <p:spPr>
          <a:xfrm>
            <a:off x="683938" y="2968574"/>
            <a:ext cx="6107502" cy="2031325"/>
          </a:xfrm>
          <a:prstGeom prst="rect">
            <a:avLst/>
          </a:prstGeom>
          <a:noFill/>
        </p:spPr>
        <p:txBody>
          <a:bodyPr wrap="square">
            <a:spAutoFit/>
          </a:bodyPr>
          <a:lstStyle/>
          <a:p>
            <a:r>
              <a:rPr lang="en-US" dirty="0"/>
              <a:t>Mastering Functional Programming</a:t>
            </a:r>
          </a:p>
          <a:p>
            <a:r>
              <a:rPr lang="en-US" dirty="0"/>
              <a:t>by </a:t>
            </a:r>
            <a:r>
              <a:rPr lang="en-US" dirty="0" err="1"/>
              <a:t>Anatolii</a:t>
            </a:r>
            <a:r>
              <a:rPr lang="en-US" dirty="0"/>
              <a:t> </a:t>
            </a:r>
            <a:r>
              <a:rPr lang="en-US" dirty="0" err="1"/>
              <a:t>Kmetiuk</a:t>
            </a:r>
            <a:r>
              <a:rPr lang="en-US" dirty="0"/>
              <a:t>, </a:t>
            </a:r>
            <a:r>
              <a:rPr lang="es-ES" dirty="0" err="1"/>
              <a:t>Packt</a:t>
            </a:r>
            <a:r>
              <a:rPr lang="es-ES" dirty="0"/>
              <a:t> Publishing</a:t>
            </a:r>
          </a:p>
          <a:p>
            <a:endParaRPr lang="es-ES" dirty="0"/>
          </a:p>
          <a:p>
            <a:r>
              <a:rPr lang="es-ES" dirty="0" err="1"/>
              <a:t>Packt</a:t>
            </a:r>
            <a:r>
              <a:rPr lang="es-ES" dirty="0"/>
              <a:t>: </a:t>
            </a:r>
            <a:r>
              <a:rPr lang="es-ES" dirty="0">
                <a:hlinkClick r:id="rId6"/>
              </a:rPr>
              <a:t>https://www.packtpub.com/product/mastering-functional-programming/9781788620796</a:t>
            </a:r>
            <a:endParaRPr lang="es-ES" dirty="0"/>
          </a:p>
          <a:p>
            <a:r>
              <a:rPr lang="es-ES" dirty="0"/>
              <a:t>Amazon: </a:t>
            </a:r>
            <a:r>
              <a:rPr lang="es-ES" dirty="0">
                <a:hlinkClick r:id="rId7"/>
              </a:rPr>
              <a:t>https://a.co/d/dBo8L3m</a:t>
            </a:r>
            <a:endParaRPr lang="es-ES" dirty="0"/>
          </a:p>
        </p:txBody>
      </p:sp>
    </p:spTree>
    <p:extLst>
      <p:ext uri="{BB962C8B-B14F-4D97-AF65-F5344CB8AC3E}">
        <p14:creationId xmlns:p14="http://schemas.microsoft.com/office/powerpoint/2010/main" val="386387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F1091-29A9-896E-1C9E-A2FEE3059827}"/>
              </a:ext>
            </a:extLst>
          </p:cNvPr>
          <p:cNvSpPr>
            <a:spLocks noGrp="1"/>
          </p:cNvSpPr>
          <p:nvPr>
            <p:ph type="title"/>
          </p:nvPr>
        </p:nvSpPr>
        <p:spPr/>
        <p:txBody>
          <a:bodyPr/>
          <a:lstStyle/>
          <a:p>
            <a:r>
              <a:rPr lang="es-ES" dirty="0"/>
              <a:t>Charlas</a:t>
            </a:r>
          </a:p>
        </p:txBody>
      </p:sp>
      <p:pic>
        <p:nvPicPr>
          <p:cNvPr id="7" name="Elementos multimedia en línea 3" title="Learning Functional Programming with JavaScript - Anjana Vakil - JSUnconf">
            <a:hlinkClick r:id="" action="ppaction://media"/>
            <a:extLst>
              <a:ext uri="{FF2B5EF4-FFF2-40B4-BE49-F238E27FC236}">
                <a16:creationId xmlns:a16="http://schemas.microsoft.com/office/drawing/2014/main" id="{BF1CE249-A84E-AC09-9432-748B3F34C947}"/>
              </a:ext>
            </a:extLst>
          </p:cNvPr>
          <p:cNvPicPr>
            <a:picLocks noRot="1" noChangeAspect="1"/>
          </p:cNvPicPr>
          <p:nvPr>
            <a:videoFile r:link="rId1"/>
          </p:nvPr>
        </p:nvPicPr>
        <p:blipFill>
          <a:blip r:embed="rId5"/>
          <a:stretch>
            <a:fillRect/>
          </a:stretch>
        </p:blipFill>
        <p:spPr>
          <a:xfrm>
            <a:off x="684212" y="863601"/>
            <a:ext cx="3764684" cy="2127047"/>
          </a:xfrm>
          <a:prstGeom prst="rect">
            <a:avLst/>
          </a:prstGeom>
          <a:ln>
            <a:noFill/>
          </a:ln>
          <a:effectLst>
            <a:outerShdw blurRad="292100" dist="139700" dir="2700000" algn="tl" rotWithShape="0">
              <a:srgbClr val="333333">
                <a:alpha val="65000"/>
              </a:srgbClr>
            </a:outerShdw>
          </a:effectLst>
        </p:spPr>
      </p:pic>
      <p:pic>
        <p:nvPicPr>
          <p:cNvPr id="9" name="Elementos multimedia en línea 8" title="Why Isn't Functional Programming the Norm? – Richard Feldman">
            <a:hlinkClick r:id="" action="ppaction://media"/>
            <a:extLst>
              <a:ext uri="{FF2B5EF4-FFF2-40B4-BE49-F238E27FC236}">
                <a16:creationId xmlns:a16="http://schemas.microsoft.com/office/drawing/2014/main" id="{F884639F-3492-2E1D-60E3-4F0F3EFBF5A4}"/>
              </a:ext>
            </a:extLst>
          </p:cNvPr>
          <p:cNvPicPr>
            <a:picLocks noRot="1" noChangeAspect="1"/>
          </p:cNvPicPr>
          <p:nvPr>
            <a:videoFile r:link="rId2"/>
          </p:nvPr>
        </p:nvPicPr>
        <p:blipFill>
          <a:blip r:embed="rId6"/>
          <a:stretch>
            <a:fillRect/>
          </a:stretch>
        </p:blipFill>
        <p:spPr>
          <a:xfrm>
            <a:off x="4727854" y="1894669"/>
            <a:ext cx="3764684" cy="2127047"/>
          </a:xfrm>
          <a:prstGeom prst="rect">
            <a:avLst/>
          </a:prstGeom>
          <a:ln>
            <a:noFill/>
          </a:ln>
          <a:effectLst>
            <a:outerShdw blurRad="292100" dist="139700" dir="2700000" algn="tl" rotWithShape="0">
              <a:srgbClr val="333333">
                <a:alpha val="65000"/>
              </a:srgbClr>
            </a:outerShdw>
          </a:effectLst>
        </p:spPr>
      </p:pic>
      <p:pic>
        <p:nvPicPr>
          <p:cNvPr id="10" name="Elementos multimedia en línea 9" title="Functional Programming for Pragmatists • Richard Feldman • GOTO 2021">
            <a:hlinkClick r:id="" action="ppaction://media"/>
            <a:extLst>
              <a:ext uri="{FF2B5EF4-FFF2-40B4-BE49-F238E27FC236}">
                <a16:creationId xmlns:a16="http://schemas.microsoft.com/office/drawing/2014/main" id="{2160642C-D82B-AC74-5ABB-1CFFEA9D5C5A}"/>
              </a:ext>
            </a:extLst>
          </p:cNvPr>
          <p:cNvPicPr>
            <a:picLocks noRot="1" noChangeAspect="1"/>
          </p:cNvPicPr>
          <p:nvPr>
            <a:videoFile r:link="rId3"/>
          </p:nvPr>
        </p:nvPicPr>
        <p:blipFill>
          <a:blip r:embed="rId7"/>
          <a:stretch>
            <a:fillRect/>
          </a:stretch>
        </p:blipFill>
        <p:spPr>
          <a:xfrm>
            <a:off x="3400691" y="4259311"/>
            <a:ext cx="3718814" cy="2101130"/>
          </a:xfrm>
          <a:prstGeom prst="rect">
            <a:avLst/>
          </a:prstGeom>
          <a:ln>
            <a:noFill/>
          </a:ln>
          <a:effectLst>
            <a:outerShdw blurRad="292100" dist="139700" dir="2700000" algn="tl" rotWithShape="0">
              <a:srgbClr val="333333">
                <a:alpha val="65000"/>
              </a:srgbClr>
            </a:outerShdw>
          </a:effectLst>
        </p:spPr>
      </p:pic>
      <p:sp>
        <p:nvSpPr>
          <p:cNvPr id="4" name="CuadroTexto 3">
            <a:extLst>
              <a:ext uri="{FF2B5EF4-FFF2-40B4-BE49-F238E27FC236}">
                <a16:creationId xmlns:a16="http://schemas.microsoft.com/office/drawing/2014/main" id="{92AEBAE6-412B-DADE-C734-021DA532C405}"/>
              </a:ext>
            </a:extLst>
          </p:cNvPr>
          <p:cNvSpPr txBox="1"/>
          <p:nvPr/>
        </p:nvSpPr>
        <p:spPr>
          <a:xfrm>
            <a:off x="4634776" y="766200"/>
            <a:ext cx="3764683" cy="923330"/>
          </a:xfrm>
          <a:prstGeom prst="rect">
            <a:avLst/>
          </a:prstGeom>
          <a:noFill/>
        </p:spPr>
        <p:txBody>
          <a:bodyPr wrap="square">
            <a:spAutoFit/>
          </a:bodyPr>
          <a:lstStyle/>
          <a:p>
            <a:r>
              <a:rPr lang="es-ES" dirty="0" err="1"/>
              <a:t>Anjana</a:t>
            </a:r>
            <a:r>
              <a:rPr lang="es-ES" dirty="0"/>
              <a:t> </a:t>
            </a:r>
            <a:r>
              <a:rPr lang="es-ES" dirty="0" err="1"/>
              <a:t>Vakil</a:t>
            </a:r>
            <a:r>
              <a:rPr lang="es-ES" dirty="0"/>
              <a:t>: Aprendiendo Programación Funcional con JavaScript - </a:t>
            </a:r>
            <a:r>
              <a:rPr lang="es-ES" dirty="0" err="1"/>
              <a:t>JSUnconf</a:t>
            </a:r>
            <a:r>
              <a:rPr lang="es-ES" dirty="0"/>
              <a:t> 2016</a:t>
            </a:r>
          </a:p>
        </p:txBody>
      </p:sp>
      <p:sp>
        <p:nvSpPr>
          <p:cNvPr id="6" name="CuadroTexto 5">
            <a:extLst>
              <a:ext uri="{FF2B5EF4-FFF2-40B4-BE49-F238E27FC236}">
                <a16:creationId xmlns:a16="http://schemas.microsoft.com/office/drawing/2014/main" id="{1970FB1F-B3A4-9A2D-0A07-16A9D4A7A119}"/>
              </a:ext>
            </a:extLst>
          </p:cNvPr>
          <p:cNvSpPr txBox="1"/>
          <p:nvPr/>
        </p:nvSpPr>
        <p:spPr>
          <a:xfrm>
            <a:off x="8632352" y="1885818"/>
            <a:ext cx="2734323" cy="1200329"/>
          </a:xfrm>
          <a:prstGeom prst="rect">
            <a:avLst/>
          </a:prstGeom>
          <a:noFill/>
        </p:spPr>
        <p:txBody>
          <a:bodyPr wrap="square">
            <a:spAutoFit/>
          </a:bodyPr>
          <a:lstStyle/>
          <a:p>
            <a:r>
              <a:rPr lang="en-US" dirty="0"/>
              <a:t>Why Isn't Functional Programming the Norm? – Richard Feldman</a:t>
            </a:r>
            <a:endParaRPr lang="es-ES" dirty="0"/>
          </a:p>
        </p:txBody>
      </p:sp>
      <p:sp>
        <p:nvSpPr>
          <p:cNvPr id="11" name="CuadroTexto 10">
            <a:extLst>
              <a:ext uri="{FF2B5EF4-FFF2-40B4-BE49-F238E27FC236}">
                <a16:creationId xmlns:a16="http://schemas.microsoft.com/office/drawing/2014/main" id="{BC36D5E3-1385-8E9E-E574-5A0C834F9FBE}"/>
              </a:ext>
            </a:extLst>
          </p:cNvPr>
          <p:cNvSpPr txBox="1"/>
          <p:nvPr/>
        </p:nvSpPr>
        <p:spPr>
          <a:xfrm>
            <a:off x="7315200" y="4257512"/>
            <a:ext cx="2734322" cy="1200329"/>
          </a:xfrm>
          <a:prstGeom prst="rect">
            <a:avLst/>
          </a:prstGeom>
          <a:noFill/>
        </p:spPr>
        <p:txBody>
          <a:bodyPr wrap="square">
            <a:spAutoFit/>
          </a:bodyPr>
          <a:lstStyle/>
          <a:p>
            <a:r>
              <a:rPr lang="es-ES" dirty="0" err="1"/>
              <a:t>Functional</a:t>
            </a:r>
            <a:r>
              <a:rPr lang="es-ES" dirty="0"/>
              <a:t> </a:t>
            </a:r>
            <a:r>
              <a:rPr lang="es-ES" dirty="0" err="1"/>
              <a:t>Programming</a:t>
            </a:r>
            <a:r>
              <a:rPr lang="es-ES" dirty="0"/>
              <a:t> </a:t>
            </a:r>
            <a:r>
              <a:rPr lang="es-ES" dirty="0" err="1"/>
              <a:t>for</a:t>
            </a:r>
            <a:r>
              <a:rPr lang="es-ES" dirty="0"/>
              <a:t> </a:t>
            </a:r>
            <a:r>
              <a:rPr lang="es-ES" dirty="0" err="1"/>
              <a:t>Pragmatists</a:t>
            </a:r>
            <a:r>
              <a:rPr lang="es-ES" dirty="0"/>
              <a:t> • Richard Feldman • GOTO 2021</a:t>
            </a:r>
          </a:p>
        </p:txBody>
      </p:sp>
    </p:spTree>
    <p:extLst>
      <p:ext uri="{BB962C8B-B14F-4D97-AF65-F5344CB8AC3E}">
        <p14:creationId xmlns:p14="http://schemas.microsoft.com/office/powerpoint/2010/main" val="136985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9"/>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7"/>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7"/>
                                        </p:tgtEl>
                                      </p:cBhvr>
                                    </p:cmd>
                                  </p:childTnLst>
                                </p:cTn>
                              </p:par>
                            </p:childTnLst>
                          </p:cTn>
                        </p:par>
                      </p:childTnLst>
                    </p:cTn>
                  </p:par>
                </p:childTnLst>
              </p:cTn>
              <p:nextCondLst>
                <p:cond evt="onClick" delay="0">
                  <p:tgtEl>
                    <p:spTgt spid="7"/>
                  </p:tgtEl>
                </p:cond>
              </p:nextCondLst>
            </p:seq>
            <p:video>
              <p:cMediaNode vol="80000">
                <p:cTn id="20" fill="hold" display="0">
                  <p:stCondLst>
                    <p:cond delay="indefinite"/>
                  </p:stCondLst>
                </p:cTn>
                <p:tgtEl>
                  <p:spTgt spid="7"/>
                </p:tgtEl>
              </p:cMediaNode>
            </p:video>
            <p:video>
              <p:cMediaNode vol="80000">
                <p:cTn id="21" fill="hold" display="0">
                  <p:stCondLst>
                    <p:cond delay="indefinite"/>
                  </p:stCondLst>
                </p:cTn>
                <p:tgtEl>
                  <p:spTgt spid="9"/>
                </p:tgtEl>
              </p:cMediaNode>
            </p:video>
            <p:seq concurrent="1" nextAc="seek">
              <p:cTn id="22" restart="whenNotActive" fill="hold" evtFilter="cancelBubble" nodeType="interactiveSeq">
                <p:stCondLst>
                  <p:cond evt="onClick" delay="0">
                    <p:tgtEl>
                      <p:spTgt spid="9"/>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9"/>
                                        </p:tgtEl>
                                      </p:cBhvr>
                                    </p:cmd>
                                  </p:childTnLst>
                                </p:cTn>
                              </p:par>
                            </p:childTnLst>
                          </p:cTn>
                        </p:par>
                      </p:childTnLst>
                    </p:cTn>
                  </p:par>
                </p:childTnLst>
              </p:cTn>
              <p:nextCondLst>
                <p:cond evt="onClick" delay="0">
                  <p:tgtEl>
                    <p:spTgt spid="9"/>
                  </p:tgtEl>
                </p:cond>
              </p:nextCondLst>
            </p:seq>
            <p:video>
              <p:cMediaNode vol="80000">
                <p:cTn id="27" fill="hold" display="0">
                  <p:stCondLst>
                    <p:cond delay="indefinite"/>
                  </p:stCondLst>
                </p:cTn>
                <p:tgtEl>
                  <p:spTgt spid="10"/>
                </p:tgtEl>
              </p:cMediaNode>
            </p:video>
            <p:seq concurrent="1" nextAc="seek">
              <p:cTn id="28" restart="whenNotActive" fill="hold" evtFilter="cancelBubble" nodeType="interactiveSeq">
                <p:stCondLst>
                  <p:cond evt="onClick" delay="0">
                    <p:tgtEl>
                      <p:spTgt spid="10"/>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9EC6A-9CCA-1A5A-D842-94AC3DE5BFCF}"/>
              </a:ext>
            </a:extLst>
          </p:cNvPr>
          <p:cNvSpPr>
            <a:spLocks noGrp="1"/>
          </p:cNvSpPr>
          <p:nvPr>
            <p:ph type="title"/>
          </p:nvPr>
        </p:nvSpPr>
        <p:spPr/>
        <p:txBody>
          <a:bodyPr/>
          <a:lstStyle/>
          <a:p>
            <a:r>
              <a:rPr lang="es-ES" dirty="0"/>
              <a:t>Artículo</a:t>
            </a:r>
          </a:p>
        </p:txBody>
      </p:sp>
      <p:sp>
        <p:nvSpPr>
          <p:cNvPr id="3" name="Marcador de contenido 2">
            <a:extLst>
              <a:ext uri="{FF2B5EF4-FFF2-40B4-BE49-F238E27FC236}">
                <a16:creationId xmlns:a16="http://schemas.microsoft.com/office/drawing/2014/main" id="{731DEDA4-38F2-82A3-8447-3C52D8BB0966}"/>
              </a:ext>
            </a:extLst>
          </p:cNvPr>
          <p:cNvSpPr>
            <a:spLocks noGrp="1"/>
          </p:cNvSpPr>
          <p:nvPr>
            <p:ph idx="1"/>
          </p:nvPr>
        </p:nvSpPr>
        <p:spPr/>
        <p:txBody>
          <a:bodyPr/>
          <a:lstStyle/>
          <a:p>
            <a:pPr marL="0" indent="0">
              <a:buNone/>
            </a:pPr>
            <a:r>
              <a:rPr lang="es-ES" dirty="0"/>
              <a:t>Puedes leer el artículo al respecto en</a:t>
            </a:r>
          </a:p>
          <a:p>
            <a:pPr>
              <a:buFont typeface="Wingdings" panose="05000000000000000000" pitchFamily="2" charset="2"/>
              <a:buChar char="Ø"/>
            </a:pPr>
            <a:r>
              <a:rPr lang="es-ES" dirty="0">
                <a:hlinkClick r:id="rId2"/>
              </a:rPr>
              <a:t>https://medium.com/@jofaval/a60130f073ef</a:t>
            </a:r>
            <a:endParaRPr lang="es-ES" dirty="0"/>
          </a:p>
          <a:p>
            <a:pPr marL="0" indent="0">
              <a:buNone/>
            </a:pPr>
            <a:endParaRPr lang="es-ES" dirty="0"/>
          </a:p>
          <a:p>
            <a:pPr marL="0" indent="0">
              <a:buNone/>
            </a:pPr>
            <a:r>
              <a:rPr lang="es-ES" dirty="0"/>
              <a:t>¡¡CUIDADO!! Contiene spoilers </a:t>
            </a:r>
            <a:r>
              <a:rPr lang="es-ES"/>
              <a:t>de posibles siguientes </a:t>
            </a:r>
            <a:r>
              <a:rPr lang="es-ES" dirty="0"/>
              <a:t>charlas, pero el orden es el mismo.</a:t>
            </a:r>
          </a:p>
        </p:txBody>
      </p:sp>
    </p:spTree>
    <p:extLst>
      <p:ext uri="{BB962C8B-B14F-4D97-AF65-F5344CB8AC3E}">
        <p14:creationId xmlns:p14="http://schemas.microsoft.com/office/powerpoint/2010/main" val="3817489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B1473-FB9E-EB20-9FE0-4FF0E7377EBE}"/>
              </a:ext>
            </a:extLst>
          </p:cNvPr>
          <p:cNvSpPr>
            <a:spLocks noGrp="1"/>
          </p:cNvSpPr>
          <p:nvPr>
            <p:ph type="title"/>
          </p:nvPr>
        </p:nvSpPr>
        <p:spPr/>
        <p:txBody>
          <a:bodyPr/>
          <a:lstStyle/>
          <a:p>
            <a:r>
              <a:rPr lang="es-ES" dirty="0"/>
              <a:t>Gracias por tu atención</a:t>
            </a:r>
          </a:p>
        </p:txBody>
      </p:sp>
      <p:sp>
        <p:nvSpPr>
          <p:cNvPr id="3" name="Marcador de contenido 2">
            <a:extLst>
              <a:ext uri="{FF2B5EF4-FFF2-40B4-BE49-F238E27FC236}">
                <a16:creationId xmlns:a16="http://schemas.microsoft.com/office/drawing/2014/main" id="{544F81F6-AC65-607E-FCB1-5F57D76D0F4E}"/>
              </a:ext>
            </a:extLst>
          </p:cNvPr>
          <p:cNvSpPr>
            <a:spLocks noGrp="1"/>
          </p:cNvSpPr>
          <p:nvPr>
            <p:ph idx="1"/>
          </p:nvPr>
        </p:nvSpPr>
        <p:spPr/>
        <p:txBody>
          <a:bodyPr/>
          <a:lstStyle/>
          <a:p>
            <a:pPr marL="0" indent="0">
              <a:buNone/>
            </a:pPr>
            <a:r>
              <a:rPr lang="es-ES" dirty="0"/>
              <a:t>Al terminar la charla se compartirá el acceso:</a:t>
            </a:r>
          </a:p>
          <a:p>
            <a:pPr>
              <a:buFont typeface="Wingdings" panose="05000000000000000000" pitchFamily="2" charset="2"/>
              <a:buChar char="Ø"/>
            </a:pPr>
            <a:r>
              <a:rPr lang="es-ES" dirty="0"/>
              <a:t>A la grabación</a:t>
            </a:r>
          </a:p>
          <a:p>
            <a:pPr>
              <a:buFont typeface="Wingdings" panose="05000000000000000000" pitchFamily="2" charset="2"/>
              <a:buChar char="Ø"/>
            </a:pPr>
            <a:r>
              <a:rPr lang="es-ES" dirty="0"/>
              <a:t>A las diapositivas</a:t>
            </a:r>
          </a:p>
          <a:p>
            <a:pPr marL="0" indent="0">
              <a:buNone/>
            </a:pPr>
            <a:endParaRPr lang="es-ES" dirty="0"/>
          </a:p>
          <a:p>
            <a:pPr marL="0" indent="0">
              <a:buNone/>
            </a:pPr>
            <a:r>
              <a:rPr lang="es-ES" dirty="0"/>
              <a:t>¡Que tengáis un buen día!</a:t>
            </a:r>
          </a:p>
        </p:txBody>
      </p:sp>
    </p:spTree>
    <p:extLst>
      <p:ext uri="{BB962C8B-B14F-4D97-AF65-F5344CB8AC3E}">
        <p14:creationId xmlns:p14="http://schemas.microsoft.com/office/powerpoint/2010/main" val="46630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ca de circuito electrónico">
            <a:extLst>
              <a:ext uri="{FF2B5EF4-FFF2-40B4-BE49-F238E27FC236}">
                <a16:creationId xmlns:a16="http://schemas.microsoft.com/office/drawing/2014/main" id="{D55AD3AB-429A-60BE-D53D-6A732A17A89E}"/>
              </a:ext>
            </a:extLst>
          </p:cNvPr>
          <p:cNvPicPr>
            <a:picLocks noChangeAspect="1"/>
          </p:cNvPicPr>
          <p:nvPr/>
        </p:nvPicPr>
        <p:blipFill rotWithShape="1">
          <a:blip r:embed="rId2">
            <a:alphaModFix amt="35000"/>
          </a:blip>
          <a:srcRect t="15730"/>
          <a:stretch/>
        </p:blipFill>
        <p:spPr>
          <a:xfrm>
            <a:off x="3174" y="10"/>
            <a:ext cx="12192000" cy="6857990"/>
          </a:xfrm>
          <a:prstGeom prst="rect">
            <a:avLst/>
          </a:prstGeom>
        </p:spPr>
      </p:pic>
      <p:sp>
        <p:nvSpPr>
          <p:cNvPr id="2" name="Título 1">
            <a:extLst>
              <a:ext uri="{FF2B5EF4-FFF2-40B4-BE49-F238E27FC236}">
                <a16:creationId xmlns:a16="http://schemas.microsoft.com/office/drawing/2014/main" id="{19A4F582-5D37-33FF-DADF-5D80FB19B266}"/>
              </a:ext>
            </a:extLst>
          </p:cNvPr>
          <p:cNvSpPr>
            <a:spLocks noGrp="1"/>
          </p:cNvSpPr>
          <p:nvPr>
            <p:ph type="title"/>
          </p:nvPr>
        </p:nvSpPr>
        <p:spPr>
          <a:xfrm>
            <a:off x="684212" y="4487332"/>
            <a:ext cx="8534400" cy="1507067"/>
          </a:xfrm>
        </p:spPr>
        <p:txBody>
          <a:bodyPr>
            <a:normAutofit/>
          </a:bodyPr>
          <a:lstStyle/>
          <a:p>
            <a:r>
              <a:rPr lang="es-ES" dirty="0"/>
              <a:t>¿Qué utilidad nos aportan?</a:t>
            </a:r>
          </a:p>
        </p:txBody>
      </p:sp>
      <p:sp>
        <p:nvSpPr>
          <p:cNvPr id="3" name="Marcador de contenido 2">
            <a:extLst>
              <a:ext uri="{FF2B5EF4-FFF2-40B4-BE49-F238E27FC236}">
                <a16:creationId xmlns:a16="http://schemas.microsoft.com/office/drawing/2014/main" id="{A604CBA1-EBD2-F799-6EC3-DBB00AD5FF2A}"/>
              </a:ext>
            </a:extLst>
          </p:cNvPr>
          <p:cNvSpPr>
            <a:spLocks noGrp="1"/>
          </p:cNvSpPr>
          <p:nvPr>
            <p:ph idx="1"/>
          </p:nvPr>
        </p:nvSpPr>
        <p:spPr>
          <a:xfrm>
            <a:off x="684212" y="685800"/>
            <a:ext cx="8534400" cy="3615267"/>
          </a:xfrm>
        </p:spPr>
        <p:txBody>
          <a:bodyPr>
            <a:normAutofit/>
          </a:bodyPr>
          <a:lstStyle/>
          <a:p>
            <a:r>
              <a:rPr lang="es-ES" dirty="0">
                <a:solidFill>
                  <a:schemeClr val="tx1"/>
                </a:solidFill>
              </a:rPr>
              <a:t>Nos ayudan a entender mejor nuestra herramienta de trabajo, JavaScript, Java, Python</a:t>
            </a:r>
          </a:p>
          <a:p>
            <a:r>
              <a:rPr lang="es-ES" dirty="0">
                <a:solidFill>
                  <a:schemeClr val="tx1"/>
                </a:solidFill>
              </a:rPr>
              <a:t>Pueden orientarnos a un código de más claro y de mayor calidad</a:t>
            </a:r>
          </a:p>
          <a:p>
            <a:r>
              <a:rPr lang="es-ES" dirty="0">
                <a:solidFill>
                  <a:schemeClr val="tx1"/>
                </a:solidFill>
              </a:rPr>
              <a:t>Algunos de estos conceptos son preguntas de entrevistas técnicas</a:t>
            </a:r>
          </a:p>
          <a:p>
            <a:r>
              <a:rPr lang="es-ES" dirty="0">
                <a:solidFill>
                  <a:schemeClr val="tx1"/>
                </a:solidFill>
              </a:rPr>
              <a:t>Sirven de base para aplicar técnicas “más complejas”</a:t>
            </a:r>
          </a:p>
          <a:p>
            <a:r>
              <a:rPr lang="es-ES" dirty="0">
                <a:solidFill>
                  <a:schemeClr val="tx1"/>
                </a:solidFill>
              </a:rPr>
              <a:t>Son aplicables a otros lenguajes: Java, C#, Python, etc.</a:t>
            </a:r>
          </a:p>
        </p:txBody>
      </p:sp>
    </p:spTree>
    <p:extLst>
      <p:ext uri="{BB962C8B-B14F-4D97-AF65-F5344CB8AC3E}">
        <p14:creationId xmlns:p14="http://schemas.microsoft.com/office/powerpoint/2010/main" val="55286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o entre la multitud">
            <a:extLst>
              <a:ext uri="{FF2B5EF4-FFF2-40B4-BE49-F238E27FC236}">
                <a16:creationId xmlns:a16="http://schemas.microsoft.com/office/drawing/2014/main" id="{E4B32504-A78F-DE0F-8F3E-7C4A5F5D0FA0}"/>
              </a:ext>
            </a:extLst>
          </p:cNvPr>
          <p:cNvPicPr>
            <a:picLocks noChangeAspect="1"/>
          </p:cNvPicPr>
          <p:nvPr/>
        </p:nvPicPr>
        <p:blipFill rotWithShape="1">
          <a:blip r:embed="rId2">
            <a:alphaModFix amt="40000"/>
          </a:blip>
          <a:srcRect t="7734" b="17266"/>
          <a:stretch/>
        </p:blipFill>
        <p:spPr>
          <a:xfrm>
            <a:off x="-3175" y="10"/>
            <a:ext cx="12192000" cy="6857990"/>
          </a:xfrm>
          <a:prstGeom prst="rect">
            <a:avLst/>
          </a:prstGeom>
        </p:spPr>
      </p:pic>
      <p:sp>
        <p:nvSpPr>
          <p:cNvPr id="2" name="Título 1">
            <a:extLst>
              <a:ext uri="{FF2B5EF4-FFF2-40B4-BE49-F238E27FC236}">
                <a16:creationId xmlns:a16="http://schemas.microsoft.com/office/drawing/2014/main" id="{4D56A9CD-0C26-C9C6-DB5E-D166122E2381}"/>
              </a:ext>
            </a:extLst>
          </p:cNvPr>
          <p:cNvSpPr>
            <a:spLocks noGrp="1"/>
          </p:cNvSpPr>
          <p:nvPr>
            <p:ph type="title"/>
          </p:nvPr>
        </p:nvSpPr>
        <p:spPr>
          <a:xfrm>
            <a:off x="684212" y="685799"/>
            <a:ext cx="8001000" cy="2971801"/>
          </a:xfrm>
        </p:spPr>
        <p:txBody>
          <a:bodyPr vert="horz" lIns="91440" tIns="45720" rIns="91440" bIns="45720" rtlCol="0" anchor="b">
            <a:normAutofit/>
          </a:bodyPr>
          <a:lstStyle/>
          <a:p>
            <a:r>
              <a:rPr lang="en-US" sz="4800" dirty="0"/>
              <a:t>¿a </a:t>
            </a:r>
            <a:r>
              <a:rPr lang="en-US" sz="4800" dirty="0" err="1"/>
              <a:t>quién</a:t>
            </a:r>
            <a:r>
              <a:rPr lang="en-US" sz="4800" dirty="0"/>
              <a:t> </a:t>
            </a:r>
            <a:r>
              <a:rPr lang="en-US" sz="4800" dirty="0" err="1"/>
              <a:t>está</a:t>
            </a:r>
            <a:r>
              <a:rPr lang="en-US" sz="4800" dirty="0"/>
              <a:t> </a:t>
            </a:r>
            <a:r>
              <a:rPr lang="en-US" sz="4800" dirty="0" err="1"/>
              <a:t>orientado</a:t>
            </a:r>
            <a:r>
              <a:rPr lang="en-US" sz="4800" dirty="0"/>
              <a:t>?</a:t>
            </a:r>
          </a:p>
        </p:txBody>
      </p:sp>
    </p:spTree>
    <p:extLst>
      <p:ext uri="{BB962C8B-B14F-4D97-AF65-F5344CB8AC3E}">
        <p14:creationId xmlns:p14="http://schemas.microsoft.com/office/powerpoint/2010/main" val="36163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E2805-D1B3-4C2E-BCAD-936F5749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sta llamativa de la naturaleza">
            <a:extLst>
              <a:ext uri="{FF2B5EF4-FFF2-40B4-BE49-F238E27FC236}">
                <a16:creationId xmlns:a16="http://schemas.microsoft.com/office/drawing/2014/main" id="{D66B4274-7403-9CE2-7721-86D1E0D2A5E6}"/>
              </a:ext>
            </a:extLst>
          </p:cNvPr>
          <p:cNvPicPr>
            <a:picLocks noChangeAspect="1"/>
          </p:cNvPicPr>
          <p:nvPr/>
        </p:nvPicPr>
        <p:blipFill rotWithShape="1">
          <a:blip r:embed="rId2">
            <a:alphaModFix amt="25000"/>
          </a:blip>
          <a:srcRect t="4493" b="1123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B50A31D-F13D-2AA0-F2C1-2C96D7704763}"/>
              </a:ext>
            </a:extLst>
          </p:cNvPr>
          <p:cNvSpPr>
            <a:spLocks noGrp="1"/>
          </p:cNvSpPr>
          <p:nvPr>
            <p:ph type="title"/>
          </p:nvPr>
        </p:nvSpPr>
        <p:spPr>
          <a:xfrm>
            <a:off x="684212" y="4487332"/>
            <a:ext cx="8534400" cy="1507067"/>
          </a:xfrm>
        </p:spPr>
        <p:txBody>
          <a:bodyPr>
            <a:normAutofit/>
          </a:bodyPr>
          <a:lstStyle/>
          <a:p>
            <a:r>
              <a:rPr lang="es-ES" dirty="0"/>
              <a:t>Orientado a…</a:t>
            </a:r>
          </a:p>
        </p:txBody>
      </p:sp>
      <p:sp>
        <p:nvSpPr>
          <p:cNvPr id="3" name="Marcador de contenido 2">
            <a:extLst>
              <a:ext uri="{FF2B5EF4-FFF2-40B4-BE49-F238E27FC236}">
                <a16:creationId xmlns:a16="http://schemas.microsoft.com/office/drawing/2014/main" id="{E7FEC570-215A-4B13-6973-15A3B9F5E27C}"/>
              </a:ext>
            </a:extLst>
          </p:cNvPr>
          <p:cNvSpPr>
            <a:spLocks noGrp="1"/>
          </p:cNvSpPr>
          <p:nvPr>
            <p:ph idx="1"/>
          </p:nvPr>
        </p:nvSpPr>
        <p:spPr>
          <a:xfrm>
            <a:off x="684212" y="685800"/>
            <a:ext cx="8534400" cy="3615267"/>
          </a:xfrm>
        </p:spPr>
        <p:txBody>
          <a:bodyPr>
            <a:normAutofit/>
          </a:bodyPr>
          <a:lstStyle/>
          <a:p>
            <a:r>
              <a:rPr lang="es-ES" dirty="0">
                <a:solidFill>
                  <a:schemeClr val="tx1"/>
                </a:solidFill>
              </a:rPr>
              <a:t>Quienes estén empezando</a:t>
            </a:r>
          </a:p>
          <a:p>
            <a:r>
              <a:rPr lang="es-ES" dirty="0">
                <a:solidFill>
                  <a:schemeClr val="tx1"/>
                </a:solidFill>
              </a:rPr>
              <a:t>Quienes que quieran adentrarse en el mundo de JavaScript</a:t>
            </a:r>
          </a:p>
          <a:p>
            <a:r>
              <a:rPr lang="es-ES" dirty="0">
                <a:solidFill>
                  <a:schemeClr val="tx1"/>
                </a:solidFill>
              </a:rPr>
              <a:t>Quienes quieran empezar a adentrarse en la programación funcional</a:t>
            </a:r>
          </a:p>
          <a:p>
            <a:r>
              <a:rPr lang="es-ES" dirty="0">
                <a:solidFill>
                  <a:schemeClr val="tx1"/>
                </a:solidFill>
              </a:rPr>
              <a:t>Quienes quieran descubrir algo nuevo hoy</a:t>
            </a:r>
          </a:p>
        </p:txBody>
      </p:sp>
      <p:grpSp>
        <p:nvGrpSpPr>
          <p:cNvPr id="11" name="Group 10">
            <a:extLst>
              <a:ext uri="{FF2B5EF4-FFF2-40B4-BE49-F238E27FC236}">
                <a16:creationId xmlns:a16="http://schemas.microsoft.com/office/drawing/2014/main" id="{18F4E55F-1047-4B87-A3CF-D04208916A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E650D786-1DDF-4EDF-AFB7-853CCEB2EC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23237D0-E773-45C4-A5E8-C5CDFB305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26D7140-7336-47C8-BC6D-ADB8ADC751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0645C09-700B-4527-9E14-751A82D5C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1E632C6-D0C0-46BC-8BE9-3EE0B925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459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7CC8E-F06A-4D89-A8B0-F0ECBBB5D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46AE4A-08D7-BBCC-7D1A-DB6282EB1AAF}"/>
              </a:ext>
            </a:extLst>
          </p:cNvPr>
          <p:cNvSpPr>
            <a:spLocks noGrp="1"/>
          </p:cNvSpPr>
          <p:nvPr>
            <p:ph type="title"/>
          </p:nvPr>
        </p:nvSpPr>
        <p:spPr>
          <a:xfrm>
            <a:off x="3978579" y="4487332"/>
            <a:ext cx="5627158" cy="1507067"/>
          </a:xfrm>
        </p:spPr>
        <p:txBody>
          <a:bodyPr>
            <a:normAutofit/>
          </a:bodyPr>
          <a:lstStyle/>
          <a:p>
            <a:r>
              <a:rPr lang="es-ES" dirty="0"/>
              <a:t>Aviso</a:t>
            </a:r>
          </a:p>
        </p:txBody>
      </p:sp>
      <p:pic>
        <p:nvPicPr>
          <p:cNvPr id="5" name="Picture 4" descr="Vista de la Tierra desde el espacio">
            <a:extLst>
              <a:ext uri="{FF2B5EF4-FFF2-40B4-BE49-F238E27FC236}">
                <a16:creationId xmlns:a16="http://schemas.microsoft.com/office/drawing/2014/main" id="{95DE78BE-DF58-2BAE-216A-29A08629B46A}"/>
              </a:ext>
            </a:extLst>
          </p:cNvPr>
          <p:cNvPicPr>
            <a:picLocks noChangeAspect="1"/>
          </p:cNvPicPr>
          <p:nvPr/>
        </p:nvPicPr>
        <p:blipFill rotWithShape="1">
          <a:blip r:embed="rId2"/>
          <a:srcRect l="37722" r="33937"/>
          <a:stretch/>
        </p:blipFill>
        <p:spPr>
          <a:xfrm>
            <a:off x="831" y="10"/>
            <a:ext cx="3502025" cy="6857990"/>
          </a:xfrm>
          <a:prstGeom prst="rect">
            <a:avLst/>
          </a:prstGeom>
          <a:ln>
            <a:noFill/>
          </a:ln>
          <a:effectLst>
            <a:outerShdw blurRad="292100" dist="139700" dir="2700000" algn="tl" rotWithShape="0">
              <a:srgbClr val="333333">
                <a:alpha val="65000"/>
              </a:srgbClr>
            </a:outerShdw>
          </a:effectLst>
        </p:spPr>
      </p:pic>
      <p:sp>
        <p:nvSpPr>
          <p:cNvPr id="3" name="Marcador de contenido 2">
            <a:extLst>
              <a:ext uri="{FF2B5EF4-FFF2-40B4-BE49-F238E27FC236}">
                <a16:creationId xmlns:a16="http://schemas.microsoft.com/office/drawing/2014/main" id="{FCE4A0CC-16EA-BB71-37DF-CF1F05F1CAC5}"/>
              </a:ext>
            </a:extLst>
          </p:cNvPr>
          <p:cNvSpPr>
            <a:spLocks noGrp="1"/>
          </p:cNvSpPr>
          <p:nvPr>
            <p:ph idx="1"/>
          </p:nvPr>
        </p:nvSpPr>
        <p:spPr>
          <a:xfrm>
            <a:off x="3884612" y="685800"/>
            <a:ext cx="6626072" cy="3615267"/>
          </a:xfrm>
        </p:spPr>
        <p:txBody>
          <a:bodyPr>
            <a:normAutofit/>
          </a:bodyPr>
          <a:lstStyle/>
          <a:p>
            <a:pPr marL="0" indent="0">
              <a:buNone/>
            </a:pPr>
            <a:r>
              <a:rPr lang="es-ES" dirty="0"/>
              <a:t>No se requiere JavaScript para esta charla, pero será el lenguaje de elección para los ejemplos y toma de tierra de conceptos.</a:t>
            </a:r>
          </a:p>
        </p:txBody>
      </p:sp>
      <p:grpSp>
        <p:nvGrpSpPr>
          <p:cNvPr id="11" name="Group 10">
            <a:extLst>
              <a:ext uri="{FF2B5EF4-FFF2-40B4-BE49-F238E27FC236}">
                <a16:creationId xmlns:a16="http://schemas.microsoft.com/office/drawing/2014/main" id="{898A1791-8619-4D20-ACC2-48F87775E3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BF987B5A-582E-42C6-8AC9-E7B3C302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350FC54-0515-4EB6-95E0-381844640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EA0B4D9-64BC-417E-BD66-C06B3388CA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95F5787-1413-459C-9A7F-263289A48E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D20E894-0080-41D6-8E4A-BA90FADA93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4984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A2386-8EC1-B73A-4D82-EF694FD10A3D}"/>
              </a:ext>
            </a:extLst>
          </p:cNvPr>
          <p:cNvSpPr>
            <a:spLocks noGrp="1"/>
          </p:cNvSpPr>
          <p:nvPr>
            <p:ph type="title"/>
          </p:nvPr>
        </p:nvSpPr>
        <p:spPr/>
        <p:txBody>
          <a:bodyPr/>
          <a:lstStyle/>
          <a:p>
            <a:r>
              <a:rPr lang="es-ES" dirty="0"/>
              <a:t>Programación funcional</a:t>
            </a:r>
          </a:p>
        </p:txBody>
      </p:sp>
      <p:sp>
        <p:nvSpPr>
          <p:cNvPr id="3" name="Marcador de contenido 2">
            <a:extLst>
              <a:ext uri="{FF2B5EF4-FFF2-40B4-BE49-F238E27FC236}">
                <a16:creationId xmlns:a16="http://schemas.microsoft.com/office/drawing/2014/main" id="{5638FB32-C859-3E2F-BA58-B2099BAFC907}"/>
              </a:ext>
            </a:extLst>
          </p:cNvPr>
          <p:cNvSpPr>
            <a:spLocks noGrp="1"/>
          </p:cNvSpPr>
          <p:nvPr>
            <p:ph idx="1"/>
          </p:nvPr>
        </p:nvSpPr>
        <p:spPr/>
        <p:txBody>
          <a:bodyPr/>
          <a:lstStyle/>
          <a:p>
            <a:pPr marL="0" indent="0">
              <a:buNone/>
            </a:pPr>
            <a:r>
              <a:rPr lang="es-ES" dirty="0"/>
              <a:t>La programación funcional es un paradigma de programación.</a:t>
            </a:r>
          </a:p>
        </p:txBody>
      </p:sp>
    </p:spTree>
    <p:extLst>
      <p:ext uri="{BB962C8B-B14F-4D97-AF65-F5344CB8AC3E}">
        <p14:creationId xmlns:p14="http://schemas.microsoft.com/office/powerpoint/2010/main" val="127021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E4875-9ACC-B7B1-4E67-AE49E7A7FC44}"/>
              </a:ext>
            </a:extLst>
          </p:cNvPr>
          <p:cNvSpPr>
            <a:spLocks noGrp="1"/>
          </p:cNvSpPr>
          <p:nvPr>
            <p:ph type="title"/>
          </p:nvPr>
        </p:nvSpPr>
        <p:spPr/>
        <p:txBody>
          <a:bodyPr/>
          <a:lstStyle/>
          <a:p>
            <a:r>
              <a:rPr lang="es-ES" dirty="0"/>
              <a:t>¿Qué es un paradigma de programación?</a:t>
            </a:r>
          </a:p>
        </p:txBody>
      </p:sp>
      <p:sp>
        <p:nvSpPr>
          <p:cNvPr id="3" name="Marcador de contenido 2">
            <a:extLst>
              <a:ext uri="{FF2B5EF4-FFF2-40B4-BE49-F238E27FC236}">
                <a16:creationId xmlns:a16="http://schemas.microsoft.com/office/drawing/2014/main" id="{A940C49E-E435-8ACD-6E9C-326C7AD51108}"/>
              </a:ext>
            </a:extLst>
          </p:cNvPr>
          <p:cNvSpPr>
            <a:spLocks noGrp="1"/>
          </p:cNvSpPr>
          <p:nvPr>
            <p:ph idx="1"/>
          </p:nvPr>
        </p:nvSpPr>
        <p:spPr/>
        <p:txBody>
          <a:bodyPr/>
          <a:lstStyle/>
          <a:p>
            <a:pPr marL="0" indent="0">
              <a:buNone/>
            </a:pPr>
            <a:r>
              <a:rPr lang="es-ES" dirty="0"/>
              <a:t>Un paradigma de programación no es más que un estilo de programación, con ventajas e inconvenientes. OOP/POO es uno muy conocido.</a:t>
            </a:r>
          </a:p>
        </p:txBody>
      </p:sp>
    </p:spTree>
    <p:extLst>
      <p:ext uri="{BB962C8B-B14F-4D97-AF65-F5344CB8AC3E}">
        <p14:creationId xmlns:p14="http://schemas.microsoft.com/office/powerpoint/2010/main" val="2905791232"/>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155</TotalTime>
  <Words>1205</Words>
  <Application>Microsoft Office PowerPoint</Application>
  <PresentationFormat>Panorámica</PresentationFormat>
  <Paragraphs>157</Paragraphs>
  <Slides>39</Slides>
  <Notes>0</Notes>
  <HiddenSlides>0</HiddenSlides>
  <MMClips>3</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Century Gothic</vt:lpstr>
      <vt:lpstr>Wingdings</vt:lpstr>
      <vt:lpstr>Wingdings 3</vt:lpstr>
      <vt:lpstr>Sector</vt:lpstr>
      <vt:lpstr>Pureza, efectos secundarios e idempotencia</vt:lpstr>
      <vt:lpstr>Presentación</vt:lpstr>
      <vt:lpstr>¿Qué veremos en esta charla?</vt:lpstr>
      <vt:lpstr>¿Qué utilidad nos aportan?</vt:lpstr>
      <vt:lpstr>¿a quién está orientado?</vt:lpstr>
      <vt:lpstr>Orientado a…</vt:lpstr>
      <vt:lpstr>Aviso</vt:lpstr>
      <vt:lpstr>Programación funcional</vt:lpstr>
      <vt:lpstr>¿Qué es un paradigma de programación?</vt:lpstr>
      <vt:lpstr>La checklist de la Programación funcional</vt:lpstr>
      <vt:lpstr>Pureza</vt:lpstr>
      <vt:lpstr>Definición de Pureza</vt:lpstr>
      <vt:lpstr>Pureza y efectos secundarios</vt:lpstr>
      <vt:lpstr>Pureza y el determinismo</vt:lpstr>
      <vt:lpstr>Pureza, unificando conceptos</vt:lpstr>
      <vt:lpstr>Pero…</vt:lpstr>
      <vt:lpstr>Efectos secundarios</vt:lpstr>
      <vt:lpstr>Definiendo los efectos secundarios</vt:lpstr>
      <vt:lpstr>La checklist de un Efecto secundario</vt:lpstr>
      <vt:lpstr>Entendiendo los efectos secundarios</vt:lpstr>
      <vt:lpstr>ejemplos</vt:lpstr>
      <vt:lpstr>Es un efecto secundario cuando…</vt:lpstr>
      <vt:lpstr>No sería un efecto secundario si…</vt:lpstr>
      <vt:lpstr>Contextualizando en JavaScript</vt:lpstr>
      <vt:lpstr>Idempotencia</vt:lpstr>
      <vt:lpstr>Qué es la idempotencia</vt:lpstr>
      <vt:lpstr>Beneficios de la idempotencia</vt:lpstr>
      <vt:lpstr>“Pega” de la idempotencia</vt:lpstr>
      <vt:lpstr>Ejemplos de idempotencia</vt:lpstr>
      <vt:lpstr>Ejemplos que no son idempotentes</vt:lpstr>
      <vt:lpstr>Recapitulemos…</vt:lpstr>
      <vt:lpstr>hemos visto…</vt:lpstr>
      <vt:lpstr>Lo cuál nos permite…</vt:lpstr>
      <vt:lpstr>Y ahora... ¿Por dónde podría continuar?</vt:lpstr>
      <vt:lpstr>Pasos a seguir</vt:lpstr>
      <vt:lpstr> Libros</vt:lpstr>
      <vt:lpstr>Charlas</vt:lpstr>
      <vt:lpstr>Artículo</vt:lpstr>
      <vt:lpstr>Gracias por tu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Pepe Fabra</dc:creator>
  <cp:lastModifiedBy>Pepe Fabra</cp:lastModifiedBy>
  <cp:revision>33</cp:revision>
  <dcterms:created xsi:type="dcterms:W3CDTF">2023-04-17T12:22:54Z</dcterms:created>
  <dcterms:modified xsi:type="dcterms:W3CDTF">2023-04-17T15:02:32Z</dcterms:modified>
</cp:coreProperties>
</file>