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5_B8A9B70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65" r:id="rId7"/>
    <p:sldId id="269" r:id="rId8"/>
    <p:sldId id="257" r:id="rId9"/>
    <p:sldId id="259" r:id="rId10"/>
    <p:sldId id="258" r:id="rId11"/>
    <p:sldId id="260" r:id="rId12"/>
    <p:sldId id="270" r:id="rId13"/>
    <p:sldId id="273" r:id="rId14"/>
    <p:sldId id="276" r:id="rId15"/>
    <p:sldId id="277" r:id="rId16"/>
    <p:sldId id="267" r:id="rId17"/>
    <p:sldId id="261" r:id="rId18"/>
    <p:sldId id="272" r:id="rId19"/>
    <p:sldId id="266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  <p14:sldId id="263"/>
            <p14:sldId id="268"/>
            <p14:sldId id="264"/>
            <p14:sldId id="262"/>
          </p14:sldIdLst>
        </p14:section>
        <p14:section name="I - Modelo mental" id="{2E200D25-3479-488F-8095-05C650D48EB5}">
          <p14:sldIdLst>
            <p14:sldId id="265"/>
            <p14:sldId id="269"/>
            <p14:sldId id="257"/>
            <p14:sldId id="259"/>
            <p14:sldId id="258"/>
            <p14:sldId id="260"/>
            <p14:sldId id="270"/>
          </p14:sldIdLst>
        </p14:section>
        <p14:section name="I - Las bases; entornos, commits, add, remove" id="{0219F79B-A81E-4361-BCEA-90B74AB46B08}">
          <p14:sldIdLst>
            <p14:sldId id="273"/>
            <p14:sldId id="276"/>
            <p14:sldId id="277"/>
          </p14:sldIdLst>
        </p14:section>
        <p14:section name="Fin de la primera sesión" id="{4F47F7D3-8F7B-43EE-ACDB-C75BC471F8FC}">
          <p14:sldIdLst/>
        </p14:section>
        <p14:section name="Inicio de la segunda sesión" id="{FAA6513A-AE55-4422-8C4F-203D9C30D1F3}">
          <p14:sldIdLst>
            <p14:sldId id="267"/>
            <p14:sldId id="261"/>
            <p14:sldId id="272"/>
          </p14:sldIdLst>
        </p14:section>
        <p14:section name="Fin de la segunda sesión" id="{7259622E-334C-43B5-8DB2-425DB5978CA9}">
          <p14:sldIdLst/>
        </p14:section>
        <p14:section name="Inicio de la tercera sesión" id="{8C7ED144-54EB-4D19-A618-B6EF8DF0CA4F}">
          <p14:sldIdLst>
            <p14:sldId id="266"/>
            <p14:sldId id="271"/>
          </p14:sldIdLst>
        </p14:section>
        <p14:section name="Fin de la tercera sesión" id="{11398076-7C0E-4AE9-92BA-312E512DB9B8}">
          <p14:sldIdLst/>
        </p14:section>
        <p14:section name="Clausura" id="{5A65086D-AF6A-4096-A0AF-BA32DA6093B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AF72C-6E70-59C4-67AD-FC2ED33AE7B3}" name="Pepe Fabra" initials="PF" userId="37f8446d3c55df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00"/>
    <a:srgbClr val="F7971E"/>
    <a:srgbClr val="5B86E5"/>
    <a:srgbClr val="36D1DC"/>
    <a:srgbClr val="F37335"/>
    <a:srgbClr val="FDC830"/>
    <a:srgbClr val="92FE9D"/>
    <a:srgbClr val="00C9FF"/>
    <a:srgbClr val="59FD69"/>
    <a:srgbClr val="EEA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modernComment_115_B8A9B70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5B77E8-8011-4AE2-B685-5ECF4B5683C4}" authorId="{55FAF72C-6E70-59C4-67AD-FC2ED33AE7B3}" created="2023-06-10T14:13:33.4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98130187" sldId="277"/>
      <ac:spMk id="3" creationId="{83139AFF-1E34-1238-EA57-C9EFF35A1DFA}"/>
      <ac:txMk cp="396" len="28">
        <ac:context len="425" hash="3669523167"/>
      </ac:txMk>
    </ac:txMkLst>
    <p188:pos x="8732520" y="3863975"/>
    <p188:txBody>
      <a:bodyPr/>
      <a:lstStyle/>
      <a:p>
        <a:r>
          <a:rPr lang="es-ES"/>
          <a:t>Lo explicaremos más adelante, comentarlo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10/06/2023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5_B8A9B70B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hyperlink" Target="https://uigradients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npub.com/aprendiendo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>
                  <a:reflection blurRad="101600" stA="18000" endPos="65000" dist="50800" dir="5400000" sy="-100000" algn="bl" rotWithShape="0"/>
                </a:effectLst>
                <a:latin typeface="Montserrat" panose="00000500000000000000" pitchFamily="50" charset="0"/>
              </a:rPr>
              <a:t>simplificando </a:t>
            </a:r>
            <a:r>
              <a:rPr lang="es-ES" b="1" dirty="0" err="1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>
                  <a:reflection blurRad="101600" stA="18000" endPos="65000" dist="50800" dir="5400000" sy="-100000" algn="bl" rotWithShape="0"/>
                </a:effectLst>
                <a:latin typeface="Montserrat" panose="00000500000000000000" pitchFamily="50" charset="0"/>
              </a:rPr>
              <a:t>git</a:t>
            </a:r>
            <a:endParaRPr lang="es-ES" b="1" dirty="0">
              <a:gradFill flip="none" rotWithShape="1">
                <a:gsLst>
                  <a:gs pos="0">
                    <a:srgbClr val="36D1DC"/>
                  </a:gs>
                  <a:gs pos="100000">
                    <a:srgbClr val="5B86E5"/>
                  </a:gs>
                </a:gsLst>
                <a:lin ang="3600000" scaled="0"/>
                <a:tileRect/>
              </a:gradFill>
              <a:effectLst>
                <a:reflection blurRad="101600" stA="18000" endPos="65000" dist="50800" dir="5400000" sy="-100000" algn="bl" rotWithShape="0"/>
              </a:effectLst>
              <a:latin typeface="Montserrat" panose="00000500000000000000" pitchFamily="50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31000">
                      <a:srgbClr val="F7971E"/>
                    </a:gs>
                    <a:gs pos="100000">
                      <a:srgbClr val="FFD20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16BE-5F07-6D60-67FA-E5A1F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BD13-4125-DD6B-5FEB-0CEC0CA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dirty="0" err="1"/>
              <a:t>git</a:t>
            </a:r>
            <a:r>
              <a:rPr lang="es-ES" dirty="0"/>
              <a:t>, para lo de </a:t>
            </a:r>
            <a:r>
              <a:rPr lang="es-ES" dirty="0" err="1"/>
              <a:t>git</a:t>
            </a:r>
            <a:r>
              <a:rPr lang="es-ES" dirty="0"/>
              <a:t>, si la rama es un hilo, un </a:t>
            </a:r>
            <a:r>
              <a:rPr lang="es-ES" dirty="0" err="1"/>
              <a:t>merge</a:t>
            </a:r>
            <a:r>
              <a:rPr lang="es-ES" dirty="0"/>
              <a:t> es hacerle un nudo y un rebase es deshilacharlo y volverlo a hilar desde determinado punto, según el contexto, una cosa interesa más que la otra</a:t>
            </a:r>
          </a:p>
        </p:txBody>
      </p:sp>
    </p:spTree>
    <p:extLst>
      <p:ext uri="{BB962C8B-B14F-4D97-AF65-F5344CB8AC3E}">
        <p14:creationId xmlns:p14="http://schemas.microsoft.com/office/powerpoint/2010/main" val="3469826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8F75F-A058-496D-E003-F6B080A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141E30"/>
                    </a:gs>
                    <a:gs pos="100000">
                      <a:srgbClr val="243B5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488F-BCA5-A6AD-2BED-530D241D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>
                <a:gradFill>
                  <a:gsLst>
                    <a:gs pos="0">
                      <a:srgbClr val="FFE259"/>
                    </a:gs>
                    <a:gs pos="100000">
                      <a:srgbClr val="FFA751"/>
                    </a:gs>
                  </a:gsLst>
                  <a:lin ang="0" scaled="0"/>
                </a:gradFill>
              </a:rPr>
              <a:t>untracked</a:t>
            </a:r>
            <a:endParaRPr lang="es-ES" b="1" dirty="0">
              <a:gradFill>
                <a:gsLst>
                  <a:gs pos="0">
                    <a:srgbClr val="FFE259"/>
                  </a:gs>
                  <a:gs pos="100000">
                    <a:srgbClr val="FFA751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 err="1"/>
              <a:t>git</a:t>
            </a:r>
            <a:r>
              <a:rPr lang="es-ES" dirty="0"/>
              <a:t> no tiene constancia de la existencia de este archivo, es decir, se acaba de “crear”, al menos para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b="1" dirty="0" err="1">
                <a:gradFill>
                  <a:gsLst>
                    <a:gs pos="100000">
                      <a:srgbClr val="EEA849"/>
                    </a:gs>
                    <a:gs pos="0">
                      <a:srgbClr val="F46B45"/>
                    </a:gs>
                  </a:gsLst>
                  <a:lin ang="0" scaled="0"/>
                </a:gradFill>
              </a:rPr>
              <a:t>unstaged</a:t>
            </a:r>
            <a:endParaRPr lang="es-ES" b="1" dirty="0">
              <a:gradFill>
                <a:gsLst>
                  <a:gs pos="100000">
                    <a:srgbClr val="EEA849"/>
                  </a:gs>
                  <a:gs pos="0">
                    <a:srgbClr val="F46B45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se ha modificado (su contenido ha cambiado, o se ha eliminado), pero no está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dirty="0"/>
          </a:p>
          <a:p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b="1" dirty="0">
              <a:gradFill>
                <a:gsLst>
                  <a:gs pos="0">
                    <a:srgbClr val="E53935"/>
                  </a:gs>
                  <a:gs pos="100000">
                    <a:srgbClr val="E35D5B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hemos registrado cambios, y los subimos al área antes de un </a:t>
            </a: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endParaRPr lang="es-ES" dirty="0"/>
          </a:p>
          <a:p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committed</a:t>
            </a:r>
            <a:endParaRPr lang="es-ES" b="1" dirty="0">
              <a:gradFill>
                <a:gsLst>
                  <a:gs pos="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un conjunto de cambios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a los que se les otorga un </a:t>
            </a: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r>
              <a:rPr lang="es-ES" dirty="0"/>
              <a:t> al que pertenecer</a:t>
            </a:r>
          </a:p>
          <a:p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</a:p>
          <a:p>
            <a:pPr lvl="1"/>
            <a:r>
              <a:rPr lang="es-ES" dirty="0"/>
              <a:t>un </a:t>
            </a: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r>
              <a:rPr lang="es-ES" dirty="0"/>
              <a:t> que se encuentra en la fuente de verdad (</a:t>
            </a:r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  <a:r>
              <a:rPr lang="es-ES" dirty="0"/>
              <a:t>) de la rama</a:t>
            </a:r>
          </a:p>
        </p:txBody>
      </p:sp>
    </p:spTree>
    <p:extLst>
      <p:ext uri="{BB962C8B-B14F-4D97-AF65-F5344CB8AC3E}">
        <p14:creationId xmlns:p14="http://schemas.microsoft.com/office/powerpoint/2010/main" val="365806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CEBD-2E3F-2AB3-6338-410BFC8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latin typeface="Montserrat" panose="00000500000000000000" pitchFamily="50" charset="0"/>
              </a:rPr>
              <a:t>add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815C4-73B2-E407-B514-30C1E88F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 habilitar el seguimiento y pasar a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los archivos o carpetas que queramos.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Archivos o carpetas, porque podemos añadir elementos y subelementos de una.</a:t>
            </a:r>
          </a:p>
          <a:p>
            <a:pPr marL="0" indent="0">
              <a:buNone/>
            </a:pPr>
            <a:r>
              <a:rPr lang="es-ES" dirty="0"/>
              <a:t>Git </a:t>
            </a:r>
            <a:r>
              <a:rPr lang="es-ES" dirty="0" err="1"/>
              <a:t>add</a:t>
            </a:r>
            <a:r>
              <a:rPr lang="es-ES" dirty="0"/>
              <a:t> . Añade todo el contenido </a:t>
            </a:r>
            <a:r>
              <a:rPr lang="es-ES" dirty="0" err="1"/>
              <a:t>apartir</a:t>
            </a:r>
            <a:r>
              <a:rPr lang="es-ES" dirty="0"/>
              <a:t> del punto de llamada.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Git </a:t>
            </a:r>
            <a:r>
              <a:rPr lang="es-ES" dirty="0" err="1"/>
              <a:t>add</a:t>
            </a:r>
            <a:r>
              <a:rPr lang="es-ES" dirty="0"/>
              <a:t> se ve sujeto al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, solamente aquellos archivos que NO se encuentren excluidos por el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se subirán</a:t>
            </a:r>
          </a:p>
        </p:txBody>
      </p:sp>
    </p:spTree>
    <p:extLst>
      <p:ext uri="{BB962C8B-B14F-4D97-AF65-F5344CB8AC3E}">
        <p14:creationId xmlns:p14="http://schemas.microsoft.com/office/powerpoint/2010/main" val="1768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E4CB-E34F-6B26-CCFD-88DE33D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gitignore</a:t>
            </a:r>
            <a:endParaRPr lang="es-ES" b="1" dirty="0">
              <a:gradFill>
                <a:gsLst>
                  <a:gs pos="0">
                    <a:srgbClr val="FDC830"/>
                  </a:gs>
                  <a:gs pos="100000">
                    <a:srgbClr val="F3733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39AFF-1E34-1238-EA57-C9EFF35A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Permite ignorar archivos, o crear reglas para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ignorar</a:t>
            </a:r>
            <a:r>
              <a:rPr lang="es-ES" dirty="0"/>
              <a:t>, estas reglas pueden ser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exclusivas</a:t>
            </a:r>
            <a:r>
              <a:rPr lang="es-ES" dirty="0"/>
              <a:t> o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inclusivas</a:t>
            </a:r>
            <a:r>
              <a:rPr lang="es-ES" dirty="0"/>
              <a:t>, ignora todo esto, no ignores nada salvo que tenga esto.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Añadir ejemplos de exclusivo e inclusivo, y  de ficheros normales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importante destacar que si </a:t>
            </a:r>
            <a:r>
              <a:rPr lang="es-ES" dirty="0" err="1"/>
              <a:t>git</a:t>
            </a:r>
            <a:r>
              <a:rPr lang="es-ES" dirty="0"/>
              <a:t> ya tiene constancia de un archivo, añadirlo a un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podrá no tener el funcionamiento que deseas.</a:t>
            </a:r>
          </a:p>
          <a:p>
            <a:r>
              <a:rPr lang="es-ES" dirty="0"/>
              <a:t>Para arreglarlo podemos usar 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git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 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rm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 –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cached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 […fichero(s)]</a:t>
            </a:r>
          </a:p>
        </p:txBody>
      </p:sp>
    </p:spTree>
    <p:extLst>
      <p:ext uri="{BB962C8B-B14F-4D97-AF65-F5344CB8AC3E}">
        <p14:creationId xmlns:p14="http://schemas.microsoft.com/office/powerpoint/2010/main" val="309813018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B006D-DD3F-2430-7C49-E47A46D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recapitulando</a:t>
            </a:r>
            <a:r>
              <a:rPr lang="en-US" sz="3000" b="1" kern="1200" dirty="0">
                <a:solidFill>
                  <a:schemeClr val="tx1"/>
                </a:solidFill>
                <a:latin typeface="Montserrat" panose="00000500000000000000" pitchFamily="50" charset="0"/>
              </a:rPr>
              <a:t>…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F554BB-4A60-B82C-7228-0281FF7954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init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add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commit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checkout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fetch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merge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rebase</a:t>
            </a:r>
          </a:p>
        </p:txBody>
      </p:sp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3F6FBCA6-02C1-2F64-5E5D-20013E7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7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5802-6776-BEE6-18FA-C301FE20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3A7BD5"/>
                    </a:gs>
                    <a:gs pos="100000">
                      <a:srgbClr val="3FFFC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585B-A8FC-CB5A-4DDF-ADB9A26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simplifying</a:t>
            </a:r>
            <a:r>
              <a:rPr lang="es-ES" dirty="0"/>
              <a:t>-</a:t>
            </a:r>
            <a:r>
              <a:rPr lang="es-ES" dirty="0" err="1"/>
              <a:t>git</a:t>
            </a:r>
            <a:r>
              <a:rPr lang="es-ES" dirty="0"/>
              <a:t>-</a:t>
            </a:r>
            <a:r>
              <a:rPr lang="es-ES" dirty="0" err="1"/>
              <a:t>gaining</a:t>
            </a:r>
            <a:r>
              <a:rPr lang="es-ES" dirty="0"/>
              <a:t>-</a:t>
            </a:r>
            <a:r>
              <a:rPr lang="es-ES" dirty="0" err="1"/>
              <a:t>confidence</a:t>
            </a:r>
            <a:r>
              <a:rPr lang="es-ES" dirty="0"/>
              <a:t>-</a:t>
            </a:r>
            <a:r>
              <a:rPr lang="es-ES" dirty="0" err="1"/>
              <a:t>in-the-cli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434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D968-A290-CCF9-408F-510A9B78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52C9B-1714-AA2F-8036-552C0A9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rebase interactive</a:t>
            </a:r>
          </a:p>
          <a:p>
            <a:pPr lvl="1"/>
            <a:r>
              <a:rPr lang="es-ES" dirty="0"/>
              <a:t>Squash</a:t>
            </a:r>
          </a:p>
          <a:p>
            <a:pPr lvl="1"/>
            <a:r>
              <a:rPr lang="es-ES" dirty="0" err="1"/>
              <a:t>Edit</a:t>
            </a:r>
            <a:endParaRPr lang="es-ES" dirty="0"/>
          </a:p>
          <a:p>
            <a:pPr lvl="1"/>
            <a:r>
              <a:rPr lang="es-ES" dirty="0" err="1"/>
              <a:t>Rename</a:t>
            </a:r>
            <a:endParaRPr lang="es-ES" dirty="0"/>
          </a:p>
          <a:p>
            <a:pPr lvl="1"/>
            <a:r>
              <a:rPr lang="es-ES" dirty="0" err="1"/>
              <a:t>Remove</a:t>
            </a:r>
            <a:endParaRPr lang="es-ES" dirty="0"/>
          </a:p>
          <a:p>
            <a:pPr lvl="1"/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log</a:t>
            </a:r>
          </a:p>
          <a:p>
            <a:r>
              <a:rPr lang="es-ES" dirty="0"/>
              <a:t>Git </a:t>
            </a:r>
            <a:r>
              <a:rPr lang="es-ES" dirty="0" err="1"/>
              <a:t>config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82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412B-6C43-31D1-2A70-01F7FB2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salvavidas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FD6D-93AC-88E5-C1C0-2B30C5E1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EDE1-AC85-3A50-A2DE-B467A41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FACD6A"/>
                    </a:gs>
                    <a:gs pos="0">
                      <a:srgbClr val="79FFAF"/>
                    </a:gs>
                    <a:gs pos="100000">
                      <a:srgbClr val="F7797D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de antemano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7E4F-ABA3-A9FC-F7E8-DB4B5D8E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charla se grabará y se compartirá su acceso</a:t>
            </a:r>
          </a:p>
          <a:p>
            <a:r>
              <a:rPr lang="es-ES" dirty="0"/>
              <a:t>Las diapositivas se compartirán al final de la charla</a:t>
            </a:r>
          </a:p>
          <a:p>
            <a:r>
              <a:rPr lang="es-ES" dirty="0"/>
              <a:t>Cualquier duda no dudes en comentarla (chat o voz, lo que prefieras :D)</a:t>
            </a:r>
          </a:p>
        </p:txBody>
      </p:sp>
    </p:spTree>
    <p:extLst>
      <p:ext uri="{BB962C8B-B14F-4D97-AF65-F5344CB8AC3E}">
        <p14:creationId xmlns:p14="http://schemas.microsoft.com/office/powerpoint/2010/main" val="275531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EDCF-1659-170C-794D-931C99F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5E1B-AC11-26FC-6C07-98D4C374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--no-</a:t>
            </a:r>
            <a:r>
              <a:rPr lang="es-ES" dirty="0" err="1"/>
              <a:t>verify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and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amend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allow-empty</a:t>
            </a:r>
            <a:endParaRPr lang="es-ES" dirty="0"/>
          </a:p>
          <a:p>
            <a:r>
              <a:rPr lang="es-ES" dirty="0"/>
              <a:t>Cherry-pick</a:t>
            </a:r>
          </a:p>
          <a:p>
            <a:r>
              <a:rPr lang="es-ES" dirty="0"/>
              <a:t>--</a:t>
            </a:r>
            <a:r>
              <a:rPr lang="es-ES" dirty="0" err="1"/>
              <a:t>strategy-options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bisect</a:t>
            </a:r>
            <a:endParaRPr lang="es-ES" dirty="0"/>
          </a:p>
          <a:p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cached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056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7A6D-EDE6-4B93-C2BF-105DD84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C5C7D"/>
                    </a:gs>
                    <a:gs pos="100000">
                      <a:srgbClr val="6A82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3C452-83A6-278D-2F22-BD0806F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FF4E50"/>
                    </a:gs>
                    <a:gs pos="100000">
                      <a:srgbClr val="F9D42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uiGradients</a:t>
            </a:r>
            <a:r>
              <a:rPr lang="es-ES" dirty="0"/>
              <a:t>, los degradados han sido en su mayoría de aquí</a:t>
            </a:r>
          </a:p>
          <a:p>
            <a:pPr lvl="1"/>
            <a:r>
              <a:rPr lang="es-ES" dirty="0">
                <a:hlinkClick r:id="rId2"/>
              </a:rPr>
              <a:t>https://uigradients.com/</a:t>
            </a:r>
            <a:endParaRPr lang="es-ES" dirty="0"/>
          </a:p>
          <a:p>
            <a:r>
              <a:rPr lang="es-ES" b="1" dirty="0" err="1">
                <a:gradFill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excalidraw</a:t>
            </a:r>
            <a:r>
              <a:rPr lang="es-ES" dirty="0"/>
              <a:t>, diagramas y dibujitos</a:t>
            </a:r>
          </a:p>
          <a:p>
            <a:pPr lvl="1"/>
            <a:r>
              <a:rPr lang="es-ES" dirty="0">
                <a:hlinkClick r:id="rId3"/>
              </a:rPr>
              <a:t>https://excalidraw.com/</a:t>
            </a:r>
            <a:endParaRPr lang="es-ES" dirty="0"/>
          </a:p>
          <a:p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448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D3D0-94F1-5A49-94D9-AA285605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gradFill>
                  <a:gsLst>
                    <a:gs pos="0">
                      <a:srgbClr val="E43A15"/>
                    </a:gs>
                    <a:gs pos="100000">
                      <a:srgbClr val="E6524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expandiendo el conocimiento</a:t>
            </a:r>
            <a:endParaRPr lang="es-ES" b="1" dirty="0">
              <a:gradFill>
                <a:gsLst>
                  <a:gs pos="0">
                    <a:srgbClr val="E43A15"/>
                  </a:gs>
                  <a:gs pos="100000">
                    <a:srgbClr val="E6524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CDA83-8718-09E1-D88C-202D3D88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Aprendiendo Git – Miguel </a:t>
            </a:r>
            <a:r>
              <a:rPr lang="es-ES" dirty="0" err="1"/>
              <a:t>Angel</a:t>
            </a:r>
            <a:r>
              <a:rPr lang="es-ES" dirty="0"/>
              <a:t> Durán</a:t>
            </a:r>
          </a:p>
          <a:p>
            <a:pPr lvl="1"/>
            <a:r>
              <a:rPr lang="es-ES" dirty="0">
                <a:hlinkClick r:id="rId2"/>
              </a:rPr>
              <a:t>https://leanpub.com/aprendiendo-git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35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DDEA-4628-D732-D3B0-566CFDA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647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AD5389"/>
                    </a:gs>
                    <a:gs pos="100000">
                      <a:srgbClr val="3C1053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¿para quién está pensada la charla?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554-2682-01E8-EBBB-FB375721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47"/>
            <a:ext cx="10515600" cy="3088706"/>
          </a:xfrm>
        </p:spPr>
        <p:txBody>
          <a:bodyPr/>
          <a:lstStyle/>
          <a:p>
            <a:r>
              <a:rPr lang="es-ES" dirty="0"/>
              <a:t>Aquellas personas que le tienen reparo a los comandos</a:t>
            </a:r>
          </a:p>
          <a:p>
            <a:r>
              <a:rPr lang="es-ES" dirty="0"/>
              <a:t>Quienes no hayan usado, o apenas, </a:t>
            </a:r>
            <a:r>
              <a:rPr lang="es-ES" dirty="0" err="1"/>
              <a:t>git</a:t>
            </a:r>
            <a:endParaRPr lang="es-ES" dirty="0"/>
          </a:p>
          <a:p>
            <a:r>
              <a:rPr lang="es-ES" dirty="0"/>
              <a:t>Quienes tengan algo de experiencia pero les gustase más soltura</a:t>
            </a:r>
          </a:p>
          <a:p>
            <a:r>
              <a:rPr lang="es-ES" dirty="0"/>
              <a:t>De principiante a intermedio</a:t>
            </a:r>
          </a:p>
          <a:p>
            <a:pPr lvl="1"/>
            <a:r>
              <a:rPr lang="es-ES" dirty="0"/>
              <a:t>Avanzado es responder en </a:t>
            </a:r>
            <a:r>
              <a:rPr lang="es-ES" dirty="0" err="1"/>
              <a:t>stackoverflow</a:t>
            </a:r>
            <a:r>
              <a:rPr lang="es-ES" dirty="0"/>
              <a:t>, y eso me queda lejos</a:t>
            </a:r>
          </a:p>
          <a:p>
            <a:r>
              <a:rPr lang="es-ES" dirty="0"/>
              <a:t>Personas con afán de revisitar conceptos</a:t>
            </a:r>
          </a:p>
        </p:txBody>
      </p:sp>
    </p:spTree>
    <p:extLst>
      <p:ext uri="{BB962C8B-B14F-4D97-AF65-F5344CB8AC3E}">
        <p14:creationId xmlns:p14="http://schemas.microsoft.com/office/powerpoint/2010/main" val="3835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85FB-80A5-75DF-61CE-BC65C65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5C258D"/>
                    </a:gs>
                    <a:gs pos="100000">
                      <a:srgbClr val="4389A2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estructura de las charlas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BCA0-EC60-38A5-192A-02AFE730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I – Introducción y modelo mental, los fundamentos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II – Manejo de </a:t>
            </a:r>
            <a:r>
              <a:rPr lang="es-ES" i="1" dirty="0">
                <a:hlinkClick r:id="rId3" action="ppaction://hlinksldjump"/>
              </a:rPr>
              <a:t>armas</a:t>
            </a:r>
            <a:r>
              <a:rPr lang="es-ES" dirty="0">
                <a:hlinkClick r:id="rId3" action="ppaction://hlinksldjump"/>
              </a:rPr>
              <a:t>, aprende a defenderte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III – Profundización y salvavidas, entiende errores y aprende su </a:t>
            </a:r>
            <a:r>
              <a:rPr lang="es-ES" i="1" dirty="0" err="1">
                <a:hlinkClick r:id="rId4" action="ppaction://hlinksldjump"/>
              </a:rPr>
              <a:t>origin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60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6A84-CCAD-AD94-F29A-1C9879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2AAB0"/>
                    </a:gs>
                    <a:gs pos="100000">
                      <a:srgbClr val="00CDAC"/>
                    </a:gs>
                  </a:gsLst>
                  <a:lin ang="5400000" scaled="1"/>
                </a:gradFill>
                <a:latin typeface="Montserrat" panose="00000500000000000000" pitchFamily="50" charset="0"/>
              </a:rPr>
              <a:t>presentaciones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0A66-10B5-5501-ECB6-8ED44EDB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Soy </a:t>
            </a:r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Pepe</a:t>
            </a:r>
            <a:r>
              <a:rPr lang="es-ES" dirty="0"/>
              <a:t>, aunque </a:t>
            </a:r>
            <a:r>
              <a:rPr lang="es-ES" dirty="0" err="1"/>
              <a:t>Jose</a:t>
            </a:r>
            <a:r>
              <a:rPr lang="es-ES" dirty="0"/>
              <a:t> no me molesta, hago cosas de </a:t>
            </a:r>
            <a:r>
              <a:rPr lang="es-ES" dirty="0" err="1"/>
              <a:t>front</a:t>
            </a:r>
            <a:r>
              <a:rPr lang="es-ES" dirty="0"/>
              <a:t>, experto en tirar abajo producción, años de experiencia constatada rompiendo ramas en conflictos de </a:t>
            </a:r>
            <a:r>
              <a:rPr lang="es-ES" dirty="0" err="1"/>
              <a:t>merge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Odiaba los comandos… y ahora… no tanto</a:t>
            </a:r>
          </a:p>
        </p:txBody>
      </p:sp>
    </p:spTree>
    <p:extLst>
      <p:ext uri="{BB962C8B-B14F-4D97-AF65-F5344CB8AC3E}">
        <p14:creationId xmlns:p14="http://schemas.microsoft.com/office/powerpoint/2010/main" val="33786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77D0-1254-B43A-8A3C-4F1B929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introducción a </a:t>
            </a:r>
            <a:r>
              <a:rPr lang="es-ES" b="1" dirty="0" err="1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</a:t>
            </a:r>
            <a:endParaRPr lang="es-ES" b="1" dirty="0">
              <a:gradFill>
                <a:gsLst>
                  <a:gs pos="50500">
                    <a:srgbClr val="E94057"/>
                  </a:gs>
                  <a:gs pos="0">
                    <a:srgbClr val="8A2387"/>
                  </a:gs>
                  <a:gs pos="100000">
                    <a:srgbClr val="F7797D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EFDAB-A416-A1A9-D792-09DD64B6F0FA}"/>
              </a:ext>
            </a:extLst>
          </p:cNvPr>
          <p:cNvSpPr txBox="1"/>
          <p:nvPr/>
        </p:nvSpPr>
        <p:spPr>
          <a:xfrm>
            <a:off x="838201" y="1998697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B158C85-2150-AFE8-3B31-9576F60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194424"/>
            <a:ext cx="1143000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DA03F-4992-05DF-8CCA-B38610C9D048}"/>
              </a:ext>
            </a:extLst>
          </p:cNvPr>
          <p:cNvSpPr txBox="1"/>
          <p:nvPr/>
        </p:nvSpPr>
        <p:spPr>
          <a:xfrm>
            <a:off x="2706164" y="3073426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48A00-CDA5-DEA2-150F-F76F889CC0E4}"/>
              </a:ext>
            </a:extLst>
          </p:cNvPr>
          <p:cNvSpPr txBox="1"/>
          <p:nvPr/>
        </p:nvSpPr>
        <p:spPr>
          <a:xfrm>
            <a:off x="838201" y="4458421"/>
            <a:ext cx="9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Vamos a empezar desde lo más básico e ir construyendo desde ahí</a:t>
            </a:r>
          </a:p>
        </p:txBody>
      </p:sp>
    </p:spTree>
    <p:extLst>
      <p:ext uri="{BB962C8B-B14F-4D97-AF65-F5344CB8AC3E}">
        <p14:creationId xmlns:p14="http://schemas.microsoft.com/office/powerpoint/2010/main" val="456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4AE4-9A9F-AE16-4B94-F901F6C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EF32D9"/>
                    </a:gs>
                    <a:gs pos="100000">
                      <a:srgbClr val="43FF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temas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38B41-EBDB-1003-553E-989C02C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5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</a:t>
            </a:r>
          </a:p>
          <a:p>
            <a:r>
              <a:rPr lang="en-US" dirty="0"/>
              <a:t>Upstream</a:t>
            </a:r>
          </a:p>
          <a:p>
            <a:r>
              <a:rPr lang="en-US" dirty="0" err="1"/>
              <a:t>stategy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ours/theirs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Bisect</a:t>
            </a:r>
          </a:p>
          <a:p>
            <a:r>
              <a:rPr lang="es-ES" dirty="0" err="1"/>
              <a:t>Checkout</a:t>
            </a:r>
            <a:endParaRPr lang="es-ES" dirty="0"/>
          </a:p>
          <a:p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rename</a:t>
            </a:r>
            <a:endParaRPr lang="es-ES" dirty="0"/>
          </a:p>
          <a:p>
            <a:r>
              <a:rPr lang="es-ES" dirty="0"/>
              <a:t>crear ramas con </a:t>
            </a:r>
            <a:r>
              <a:rPr lang="es-ES" dirty="0" err="1"/>
              <a:t>checkout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9B7F9-DF27-F213-DAB9-3A8A76107E82}"/>
              </a:ext>
            </a:extLst>
          </p:cNvPr>
          <p:cNvSpPr txBox="1">
            <a:spLocks/>
          </p:cNvSpPr>
          <p:nvPr/>
        </p:nvSpPr>
        <p:spPr>
          <a:xfrm>
            <a:off x="4561439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Remote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keys y pop</a:t>
            </a:r>
          </a:p>
          <a:p>
            <a:r>
              <a:rPr lang="sv-SE" dirty="0"/>
              <a:t>git fetch vs git pull vs git push</a:t>
            </a:r>
          </a:p>
          <a:p>
            <a:pPr lvl="1"/>
            <a:r>
              <a:rPr lang="en-US" dirty="0"/>
              <a:t>git fetch especial (git pull &amp;&amp; git push)</a:t>
            </a:r>
            <a:endParaRPr lang="sv-SE" dirty="0"/>
          </a:p>
          <a:p>
            <a:r>
              <a:rPr lang="en-US" dirty="0"/>
              <a:t>git cherry pick</a:t>
            </a:r>
          </a:p>
          <a:p>
            <a:r>
              <a:rPr lang="en-US" dirty="0" err="1"/>
              <a:t>Entornos</a:t>
            </a:r>
            <a:endParaRPr lang="en-US" dirty="0"/>
          </a:p>
          <a:p>
            <a:pPr lvl="1"/>
            <a:r>
              <a:rPr lang="en-US" dirty="0"/>
              <a:t>stating, local, remote, origin</a:t>
            </a:r>
          </a:p>
          <a:p>
            <a:r>
              <a:rPr lang="en-US" dirty="0"/>
              <a:t>Add, commit, reset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25BB9-091A-676E-DE35-F3F9FFEDB812}"/>
              </a:ext>
            </a:extLst>
          </p:cNvPr>
          <p:cNvSpPr txBox="1">
            <a:spLocks/>
          </p:cNvSpPr>
          <p:nvPr/>
        </p:nvSpPr>
        <p:spPr>
          <a:xfrm>
            <a:off x="8246444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repo, system, global, user</a:t>
            </a:r>
          </a:p>
          <a:p>
            <a:r>
              <a:rPr lang="en-US" dirty="0"/>
              <a:t>Git patch</a:t>
            </a:r>
          </a:p>
          <a:p>
            <a:r>
              <a:rPr lang="en-US" dirty="0"/>
              <a:t>Git submodules and subtrees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rebase interactive</a:t>
            </a:r>
          </a:p>
          <a:p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deltas</a:t>
            </a:r>
          </a:p>
        </p:txBody>
      </p:sp>
    </p:spTree>
    <p:extLst>
      <p:ext uri="{BB962C8B-B14F-4D97-AF65-F5344CB8AC3E}">
        <p14:creationId xmlns:p14="http://schemas.microsoft.com/office/powerpoint/2010/main" val="39000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chemeClr val="accent6">
                        <a:lumMod val="67000"/>
                      </a:schemeClr>
                    </a:gs>
                    <a:gs pos="48000">
                      <a:schemeClr val="accent6">
                        <a:lumMod val="97000"/>
                        <a:lumOff val="3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1998697"/>
            <a:ext cx="102639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empezar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Listas enlazadas 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dirty="0"/>
              <a:t>La idea de este “modelo mental” es tener ejemplos cercanos para poder entender la </a:t>
            </a:r>
            <a:r>
              <a:rPr lang="es-ES" sz="2800" i="1" dirty="0"/>
              <a:t>magia</a:t>
            </a:r>
            <a:r>
              <a:rPr lang="es-ES" sz="2800" dirty="0"/>
              <a:t> de </a:t>
            </a:r>
            <a:r>
              <a:rPr lang="es-ES" sz="2800" dirty="0" err="1"/>
              <a:t>git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827</Words>
  <Application>Microsoft Office PowerPoint</Application>
  <PresentationFormat>Panorámica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Montserrat</vt:lpstr>
      <vt:lpstr>Tema de Office</vt:lpstr>
      <vt:lpstr>simplificando git</vt:lpstr>
      <vt:lpstr>de antemano</vt:lpstr>
      <vt:lpstr>¿para quién está pensada la charla?</vt:lpstr>
      <vt:lpstr>estructura de las charlas</vt:lpstr>
      <vt:lpstr>presentaciones</vt:lpstr>
      <vt:lpstr>introducción a git</vt:lpstr>
      <vt:lpstr>temas a tratar</vt:lpstr>
      <vt:lpstr>modelo mental</vt:lpstr>
      <vt:lpstr>hashes</vt:lpstr>
      <vt:lpstr>listas enlazadas</vt:lpstr>
      <vt:lpstr>ESQUEMAS</vt:lpstr>
      <vt:lpstr>Ideas</vt:lpstr>
      <vt:lpstr>entornos</vt:lpstr>
      <vt:lpstr>add </vt:lpstr>
      <vt:lpstr>gitignore</vt:lpstr>
      <vt:lpstr>recapitulando…</vt:lpstr>
      <vt:lpstr>ganando confianza con los comandos</vt:lpstr>
      <vt:lpstr>Presentación de PowerPoint</vt:lpstr>
      <vt:lpstr>los salvavidas</vt:lpstr>
      <vt:lpstr>Presentación de PowerPoint</vt:lpstr>
      <vt:lpstr>créditos</vt:lpstr>
      <vt:lpstr>expandiendo el conocimiento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</dc:title>
  <dc:creator>Pepe Fabra</dc:creator>
  <cp:lastModifiedBy>Pepe Fabra</cp:lastModifiedBy>
  <cp:revision>56</cp:revision>
  <dcterms:created xsi:type="dcterms:W3CDTF">2023-06-06T20:51:15Z</dcterms:created>
  <dcterms:modified xsi:type="dcterms:W3CDTF">2023-06-10T14:52:54Z</dcterms:modified>
</cp:coreProperties>
</file>