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80" r:id="rId2"/>
  </p:sldMasterIdLst>
  <p:notesMasterIdLst>
    <p:notesMasterId r:id="rId16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8" r:id="rId11"/>
    <p:sldId id="272" r:id="rId12"/>
    <p:sldId id="269" r:id="rId13"/>
    <p:sldId id="271" r:id="rId14"/>
    <p:sldId id="270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316" r:id="rId23"/>
    <p:sldId id="412" r:id="rId24"/>
    <p:sldId id="411" r:id="rId25"/>
    <p:sldId id="318" r:id="rId26"/>
    <p:sldId id="414" r:id="rId27"/>
    <p:sldId id="317" r:id="rId28"/>
    <p:sldId id="402" r:id="rId29"/>
    <p:sldId id="319" r:id="rId30"/>
    <p:sldId id="273" r:id="rId31"/>
    <p:sldId id="274" r:id="rId32"/>
    <p:sldId id="275" r:id="rId33"/>
    <p:sldId id="292" r:id="rId34"/>
    <p:sldId id="293" r:id="rId35"/>
    <p:sldId id="320" r:id="rId36"/>
    <p:sldId id="321" r:id="rId37"/>
    <p:sldId id="323" r:id="rId38"/>
    <p:sldId id="324" r:id="rId39"/>
    <p:sldId id="325" r:id="rId40"/>
    <p:sldId id="326" r:id="rId41"/>
    <p:sldId id="322" r:id="rId42"/>
    <p:sldId id="328" r:id="rId43"/>
    <p:sldId id="329" r:id="rId44"/>
    <p:sldId id="330" r:id="rId45"/>
    <p:sldId id="376" r:id="rId46"/>
    <p:sldId id="358" r:id="rId47"/>
    <p:sldId id="359" r:id="rId48"/>
    <p:sldId id="369" r:id="rId49"/>
    <p:sldId id="368" r:id="rId50"/>
    <p:sldId id="354" r:id="rId51"/>
    <p:sldId id="403" r:id="rId52"/>
    <p:sldId id="404" r:id="rId53"/>
    <p:sldId id="331" r:id="rId54"/>
    <p:sldId id="327" r:id="rId55"/>
    <p:sldId id="332" r:id="rId56"/>
    <p:sldId id="333" r:id="rId57"/>
    <p:sldId id="334" r:id="rId58"/>
    <p:sldId id="335" r:id="rId59"/>
    <p:sldId id="336" r:id="rId60"/>
    <p:sldId id="355" r:id="rId61"/>
    <p:sldId id="356" r:id="rId62"/>
    <p:sldId id="357" r:id="rId63"/>
    <p:sldId id="361" r:id="rId64"/>
    <p:sldId id="363" r:id="rId65"/>
    <p:sldId id="364" r:id="rId66"/>
    <p:sldId id="365" r:id="rId67"/>
    <p:sldId id="366" r:id="rId68"/>
    <p:sldId id="367" r:id="rId69"/>
    <p:sldId id="362" r:id="rId70"/>
    <p:sldId id="337" r:id="rId71"/>
    <p:sldId id="339" r:id="rId72"/>
    <p:sldId id="340" r:id="rId73"/>
    <p:sldId id="342" r:id="rId74"/>
    <p:sldId id="338" r:id="rId75"/>
    <p:sldId id="406" r:id="rId76"/>
    <p:sldId id="405" r:id="rId77"/>
    <p:sldId id="408" r:id="rId78"/>
    <p:sldId id="407" r:id="rId79"/>
    <p:sldId id="409" r:id="rId80"/>
    <p:sldId id="410" r:id="rId81"/>
    <p:sldId id="294" r:id="rId82"/>
    <p:sldId id="295" r:id="rId83"/>
    <p:sldId id="299" r:id="rId84"/>
    <p:sldId id="300" r:id="rId85"/>
    <p:sldId id="360" r:id="rId86"/>
    <p:sldId id="341" r:id="rId87"/>
    <p:sldId id="350" r:id="rId88"/>
    <p:sldId id="351" r:id="rId89"/>
    <p:sldId id="352" r:id="rId90"/>
    <p:sldId id="349" r:id="rId91"/>
    <p:sldId id="343" r:id="rId92"/>
    <p:sldId id="345" r:id="rId93"/>
    <p:sldId id="347" r:id="rId94"/>
    <p:sldId id="346" r:id="rId95"/>
    <p:sldId id="348" r:id="rId96"/>
    <p:sldId id="344" r:id="rId97"/>
    <p:sldId id="353" r:id="rId98"/>
    <p:sldId id="286" r:id="rId99"/>
    <p:sldId id="276" r:id="rId100"/>
    <p:sldId id="371" r:id="rId101"/>
    <p:sldId id="372" r:id="rId102"/>
    <p:sldId id="373" r:id="rId103"/>
    <p:sldId id="296" r:id="rId104"/>
    <p:sldId id="297" r:id="rId105"/>
    <p:sldId id="298" r:id="rId106"/>
    <p:sldId id="314" r:id="rId107"/>
    <p:sldId id="370" r:id="rId108"/>
    <p:sldId id="315" r:id="rId109"/>
    <p:sldId id="413" r:id="rId110"/>
    <p:sldId id="264" r:id="rId111"/>
    <p:sldId id="265" r:id="rId112"/>
    <p:sldId id="374" r:id="rId113"/>
    <p:sldId id="375" r:id="rId114"/>
    <p:sldId id="397" r:id="rId115"/>
    <p:sldId id="266" r:id="rId116"/>
    <p:sldId id="302" r:id="rId117"/>
    <p:sldId id="301" r:id="rId118"/>
    <p:sldId id="303" r:id="rId119"/>
    <p:sldId id="305" r:id="rId120"/>
    <p:sldId id="308" r:id="rId121"/>
    <p:sldId id="307" r:id="rId122"/>
    <p:sldId id="306" r:id="rId123"/>
    <p:sldId id="304" r:id="rId124"/>
    <p:sldId id="392" r:id="rId125"/>
    <p:sldId id="393" r:id="rId126"/>
    <p:sldId id="398" r:id="rId127"/>
    <p:sldId id="394" r:id="rId128"/>
    <p:sldId id="400" r:id="rId129"/>
    <p:sldId id="395" r:id="rId130"/>
    <p:sldId id="396" r:id="rId131"/>
    <p:sldId id="399" r:id="rId132"/>
    <p:sldId id="389" r:id="rId133"/>
    <p:sldId id="390" r:id="rId134"/>
    <p:sldId id="391" r:id="rId135"/>
    <p:sldId id="401" r:id="rId136"/>
    <p:sldId id="313" r:id="rId137"/>
    <p:sldId id="288" r:id="rId138"/>
    <p:sldId id="385" r:id="rId139"/>
    <p:sldId id="386" r:id="rId140"/>
    <p:sldId id="387" r:id="rId141"/>
    <p:sldId id="388" r:id="rId142"/>
    <p:sldId id="309" r:id="rId143"/>
    <p:sldId id="311" r:id="rId144"/>
    <p:sldId id="310" r:id="rId145"/>
    <p:sldId id="312" r:id="rId146"/>
    <p:sldId id="377" r:id="rId147"/>
    <p:sldId id="378" r:id="rId148"/>
    <p:sldId id="379" r:id="rId149"/>
    <p:sldId id="384" r:id="rId150"/>
    <p:sldId id="380" r:id="rId151"/>
    <p:sldId id="381" r:id="rId152"/>
    <p:sldId id="382" r:id="rId153"/>
    <p:sldId id="383" r:id="rId154"/>
    <p:sldId id="263" r:id="rId155"/>
    <p:sldId id="287" r:id="rId156"/>
    <p:sldId id="289" r:id="rId157"/>
    <p:sldId id="291" r:id="rId158"/>
    <p:sldId id="285" r:id="rId159"/>
    <p:sldId id="284" r:id="rId160"/>
    <p:sldId id="290" r:id="rId16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FEEB153A-4551-4E66-8905-60CB200AC066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Qué es TypeScript" id="{26B6FE31-5CB5-4D86-A31D-44BCE72A0AC8}">
          <p14:sldIdLst>
            <p14:sldId id="267"/>
            <p14:sldId id="268"/>
            <p14:sldId id="272"/>
            <p14:sldId id="269"/>
            <p14:sldId id="271"/>
            <p14:sldId id="270"/>
          </p14:sldIdLst>
        </p14:section>
        <p14:section name="Sistemas de tipados" id="{BF44E556-696E-4903-B224-9CFCF4DD0D2D}">
          <p14:sldIdLst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Primitivos" id="{2776D0B4-C1E5-434C-B171-9EACF02FE073}">
          <p14:sldIdLst>
            <p14:sldId id="316"/>
            <p14:sldId id="412"/>
            <p14:sldId id="411"/>
          </p14:sldIdLst>
        </p14:section>
        <p14:section name="Objetos" id="{5C85E1AF-9FE8-4D52-97F8-9E549C039027}">
          <p14:sldIdLst>
            <p14:sldId id="318"/>
            <p14:sldId id="414"/>
          </p14:sldIdLst>
        </p14:section>
        <p14:section name="Funciones" id="{24B4404E-DE7A-4CBC-9369-11E8353C4093}">
          <p14:sldIdLst>
            <p14:sldId id="317"/>
            <p14:sldId id="402"/>
            <p14:sldId id="319"/>
          </p14:sldIdLst>
        </p14:section>
        <p14:section name="Enums" id="{2C411BA1-6BC7-4694-B19B-B0CA81D5F5B1}">
          <p14:sldIdLst>
            <p14:sldId id="273"/>
            <p14:sldId id="274"/>
            <p14:sldId id="275"/>
            <p14:sldId id="292"/>
            <p14:sldId id="293"/>
          </p14:sldIdLst>
        </p14:section>
        <p14:section name="Opcionales y defaults" id="{900C1FA6-E8F2-4920-AA6A-76B36BDF9C7B}">
          <p14:sldIdLst>
            <p14:sldId id="320"/>
            <p14:sldId id="321"/>
          </p14:sldIdLst>
        </p14:section>
        <p14:section name="Tipos especiales" id="{B6AAFC6C-E50C-4BFB-9753-1D5BAA9B3A54}">
          <p14:sldIdLst>
            <p14:sldId id="323"/>
            <p14:sldId id="324"/>
            <p14:sldId id="325"/>
            <p14:sldId id="326"/>
            <p14:sldId id="322"/>
            <p14:sldId id="328"/>
            <p14:sldId id="329"/>
            <p14:sldId id="330"/>
            <p14:sldId id="376"/>
          </p14:sldIdLst>
        </p14:section>
        <p14:section name="as" id="{9C320654-5F96-4FF0-8AB7-9181C880E66F}">
          <p14:sldIdLst>
            <p14:sldId id="358"/>
            <p14:sldId id="359"/>
            <p14:sldId id="369"/>
            <p14:sldId id="368"/>
          </p14:sldIdLst>
        </p14:section>
        <p14:section name="Operaciones" id="{18380F38-714E-46A6-862B-3A54329DEA8A}">
          <p14:sldIdLst>
            <p14:sldId id="354"/>
            <p14:sldId id="403"/>
            <p14:sldId id="404"/>
          </p14:sldIdLst>
        </p14:section>
        <p14:section name="Literales" id="{22B0A0D5-BF25-4E7E-8B70-7D8344E6DED2}">
          <p14:sldIdLst>
            <p14:sldId id="331"/>
            <p14:sldId id="327"/>
            <p14:sldId id="332"/>
            <p14:sldId id="333"/>
            <p14:sldId id="334"/>
            <p14:sldId id="335"/>
            <p14:sldId id="336"/>
          </p14:sldIdLst>
        </p14:section>
        <p14:section name="Comparación" id="{BE71C1EB-0384-4359-BF0F-5BBC5CF2D818}">
          <p14:sldIdLst>
            <p14:sldId id="355"/>
            <p14:sldId id="356"/>
            <p14:sldId id="357"/>
            <p14:sldId id="361"/>
            <p14:sldId id="363"/>
            <p14:sldId id="364"/>
            <p14:sldId id="365"/>
            <p14:sldId id="366"/>
            <p14:sldId id="367"/>
            <p14:sldId id="362"/>
          </p14:sldIdLst>
        </p14:section>
        <p14:section name="Type e Interface" id="{C681905E-E0CA-47FC-A39C-366FB1D3CC18}">
          <p14:sldIdLst>
            <p14:sldId id="337"/>
            <p14:sldId id="339"/>
            <p14:sldId id="340"/>
            <p14:sldId id="342"/>
            <p14:sldId id="338"/>
          </p14:sldIdLst>
        </p14:section>
        <p14:section name="Utility Types" id="{05952A9F-7439-4395-9355-2C7C1743AEB1}">
          <p14:sldIdLst>
            <p14:sldId id="406"/>
            <p14:sldId id="405"/>
            <p14:sldId id="408"/>
            <p14:sldId id="407"/>
            <p14:sldId id="409"/>
            <p14:sldId id="410"/>
          </p14:sldIdLst>
        </p14:section>
        <p14:section name="Genéricos" id="{FFCA0463-475E-4723-A356-2D5AFC4AA6E6}">
          <p14:sldIdLst>
            <p14:sldId id="294"/>
            <p14:sldId id="295"/>
            <p14:sldId id="299"/>
            <p14:sldId id="300"/>
            <p14:sldId id="360"/>
          </p14:sldIdLst>
        </p14:section>
        <p14:section name="tsconfig.json" id="{E5544D1A-AFB4-4FBE-A245-7C7292822C96}">
          <p14:sldIdLst>
            <p14:sldId id="341"/>
            <p14:sldId id="350"/>
            <p14:sldId id="351"/>
            <p14:sldId id="352"/>
            <p14:sldId id="349"/>
          </p14:sldIdLst>
        </p14:section>
        <p14:section name="Module declarations" id="{5D724B4F-D4D4-41A8-AA25-5770D8B99152}">
          <p14:sldIdLst>
            <p14:sldId id="343"/>
            <p14:sldId id="345"/>
            <p14:sldId id="347"/>
            <p14:sldId id="346"/>
            <p14:sldId id="348"/>
            <p14:sldId id="344"/>
            <p14:sldId id="353"/>
          </p14:sldIdLst>
        </p14:section>
        <p14:section name="Descanso" id="{7F066624-B8DB-47FD-AC91-7FF82DEF9136}">
          <p14:sldIdLst>
            <p14:sldId id="286"/>
            <p14:sldId id="276"/>
          </p14:sldIdLst>
        </p14:section>
        <p14:section name="Vuelta del descanso" id="{148936C2-82CF-4DE4-9165-0B95DFF23B16}">
          <p14:sldIdLst>
            <p14:sldId id="371"/>
            <p14:sldId id="372"/>
            <p14:sldId id="373"/>
          </p14:sldIdLst>
        </p14:section>
        <p14:section name="Inferencias" id="{ACC2DE12-9459-4EEA-B07F-767F803B7624}">
          <p14:sldIdLst>
            <p14:sldId id="296"/>
            <p14:sldId id="297"/>
            <p14:sldId id="298"/>
            <p14:sldId id="314"/>
            <p14:sldId id="370"/>
            <p14:sldId id="315"/>
            <p14:sldId id="413"/>
          </p14:sldIdLst>
        </p14:section>
        <p14:section name="JSDoc" id="{7274B622-FDBD-4B1A-892A-F537D5A08DCE}">
          <p14:sldIdLst>
            <p14:sldId id="264"/>
            <p14:sldId id="265"/>
            <p14:sldId id="374"/>
            <p14:sldId id="375"/>
            <p14:sldId id="397"/>
            <p14:sldId id="266"/>
            <p14:sldId id="302"/>
            <p14:sldId id="301"/>
            <p14:sldId id="303"/>
            <p14:sldId id="305"/>
            <p14:sldId id="308"/>
            <p14:sldId id="307"/>
            <p14:sldId id="306"/>
            <p14:sldId id="304"/>
          </p14:sldIdLst>
        </p14:section>
        <p14:section name="Utilidades" id="{73AE5472-E234-4681-9592-69A63F33BC83}">
          <p14:sldIdLst>
            <p14:sldId id="392"/>
            <p14:sldId id="393"/>
            <p14:sldId id="398"/>
            <p14:sldId id="394"/>
            <p14:sldId id="400"/>
            <p14:sldId id="395"/>
            <p14:sldId id="396"/>
            <p14:sldId id="399"/>
          </p14:sldIdLst>
        </p14:section>
        <p14:section name="Zod" id="{CDDE1FE5-0113-4AEC-9713-06DF988AC0FE}">
          <p14:sldIdLst>
            <p14:sldId id="389"/>
            <p14:sldId id="390"/>
            <p14:sldId id="391"/>
            <p14:sldId id="401"/>
          </p14:sldIdLst>
        </p14:section>
        <p14:section name="Bonus" id="{46939B92-FAFC-45A2-84C8-9D55946E5F53}">
          <p14:sldIdLst>
            <p14:sldId id="313"/>
            <p14:sldId id="288"/>
            <p14:sldId id="385"/>
            <p14:sldId id="386"/>
            <p14:sldId id="387"/>
            <p14:sldId id="388"/>
            <p14:sldId id="309"/>
            <p14:sldId id="311"/>
            <p14:sldId id="310"/>
            <p14:sldId id="312"/>
            <p14:sldId id="377"/>
            <p14:sldId id="378"/>
            <p14:sldId id="379"/>
            <p14:sldId id="384"/>
            <p14:sldId id="380"/>
            <p14:sldId id="381"/>
            <p14:sldId id="382"/>
            <p14:sldId id="383"/>
          </p14:sldIdLst>
        </p14:section>
        <p14:section name="Cierre" id="{D4898077-C656-4D2A-BC98-9140B621CA1D}">
          <p14:sldIdLst>
            <p14:sldId id="263"/>
            <p14:sldId id="287"/>
            <p14:sldId id="289"/>
            <p14:sldId id="291"/>
            <p14:sldId id="285"/>
            <p14:sldId id="284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30312F"/>
    <a:srgbClr val="3178C6"/>
    <a:srgbClr val="FF9393"/>
    <a:srgbClr val="FF6767"/>
    <a:srgbClr val="EE5656"/>
    <a:srgbClr val="DE8484"/>
    <a:srgbClr val="D05050"/>
    <a:srgbClr val="F1DA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5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61" Type="http://schemas.openxmlformats.org/officeDocument/2006/relationships/slide" Target="slides/slide159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presProps" Target="presProp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theme" Target="theme/theme1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5409C-DB6A-4F29-84DA-85A0EC9105C9}" type="datetimeFigureOut">
              <a:rPr lang="es-ES" smtClean="0"/>
              <a:t>15/06/2024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FD9B6-81AF-401C-BB1C-A1A4A69CCA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437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E80E63E-7669-648A-F34E-1222D5C043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7A6E935-2BDE-4154-94C4-EF7D80FA5515}" type="datetime1">
              <a:rPr lang="es-ES" smtClean="0"/>
              <a:t>15/06/2024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AC04D11-1132-6793-0CAB-2E57EB100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2F6F95F-87D5-26F9-A3A1-CD757FB6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3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BDCABB2-5DA3-534F-00C0-BA90EF08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2AA0A0D0-D4D5-40BA-A3A5-14A71C84EBF4}" type="datetime1">
              <a:rPr lang="es-ES" smtClean="0"/>
              <a:t>15/06/2024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57678B3-AC4B-AA5D-4CB9-491CBC6D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F485A7E-1E0C-04C0-116C-1D33F960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0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76775EA-A8FA-C365-7F96-FD6C8CB8D7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33FF617C-51CE-4572-8B18-7FADA75AE141}" type="datetime1">
              <a:rPr lang="es-ES" smtClean="0"/>
              <a:t>15/06/2024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66965BF-F997-7159-A5CF-151C9F8B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947A871-0E9C-26A4-F026-1D9D7F81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8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DF4F046-F4A9-FFC1-1BF3-824FF334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AADF027A-98CE-485F-A822-ED56DCE5F07E}" type="datetime1">
              <a:rPr lang="es-ES" smtClean="0"/>
              <a:t>15/06/2024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638AE8A-AC8B-2212-470F-82513DB2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62B83D7-705F-4465-C814-F12AE23D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0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098AEDB7-E2E3-1A40-B1E4-0EAE192F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F5158BE5-6ED1-469A-8DCE-67C63BEE944C}" type="datetime1">
              <a:rPr lang="es-ES" smtClean="0"/>
              <a:t>15/06/2024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95C880D-E593-B1A0-EEA5-A1553EE4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8F80252-8917-5726-DBDD-930DF480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11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21316DB-EA57-046A-B22E-15850608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4E35B6B3-B3F4-4FF4-BD40-BC0A5AC3651E}" type="datetime1">
              <a:rPr lang="es-ES" smtClean="0"/>
              <a:t>15/06/2024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EDBCAE-B6E9-BCD8-6BBD-F81A8116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F0A656D-CE79-8A8B-82DC-8CBBA9CF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53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C85D107-667D-A879-F380-89EAF485DE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423050C8-4D60-4779-9672-7C558F602887}" type="datetime1">
              <a:rPr lang="es-ES" smtClean="0"/>
              <a:t>15/06/2024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759D4B3-6F41-A6E9-C08E-1ADA322D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60CEE1B-E502-CDA1-D35D-B16ACC88D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/>
          <a:lstStyle/>
          <a:p>
            <a:fld id="{07FA7BD7-38A0-4A76-A930-0E3E31E9ACA0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0EED9E90-4EFB-6C13-2915-E72C19DBA8CA}"/>
              </a:ext>
            </a:extLst>
          </p:cNvPr>
          <p:cNvSpPr txBox="1">
            <a:spLocks/>
          </p:cNvSpPr>
          <p:nvPr userDrawn="1"/>
        </p:nvSpPr>
        <p:spPr>
          <a:xfrm>
            <a:off x="11276864" y="0"/>
            <a:ext cx="915136" cy="9034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smtClean="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1pPr>
          </a:lstStyle>
          <a:p>
            <a:pPr algn="r"/>
            <a:r>
              <a:rPr lang="es-ES" sz="2000" dirty="0">
                <a:solidFill>
                  <a:srgbClr val="30312F"/>
                </a:solidFill>
                <a:latin typeface="+mj-lt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4079183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6BFD824-F1A8-A38C-0ABF-8FE2B932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0C66A756-4125-49F7-B778-78AE081FBBE1}" type="datetime1">
              <a:rPr lang="es-ES" smtClean="0"/>
              <a:t>15/06/2024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5B4661B-EDB6-B1E8-B558-603C4130D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4AB32DC-3084-F3BC-4ADE-131F1D74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/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85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F8EEEEC-B94A-07C2-24D6-A70FF22D33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C7895283-E587-4778-B257-5F7D0716027E}" type="datetime1">
              <a:rPr lang="es-ES" smtClean="0"/>
              <a:t>15/06/2024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4ADC25A-A735-2E98-6343-19DA5393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64E3C59-DEE3-6B6F-357A-6C320E60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/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06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vaScript - Demo Header">
    <p:bg>
      <p:bgPr>
        <a:solidFill>
          <a:srgbClr val="F1DA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 b="0">
                <a:solidFill>
                  <a:srgbClr val="30312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>
            <a:normAutofit/>
          </a:bodyPr>
          <a:lstStyle>
            <a:lvl1pPr marL="0" indent="0">
              <a:buClr>
                <a:srgbClr val="30312F"/>
              </a:buClr>
              <a:buFont typeface="Arial" panose="020B0604020202020204" pitchFamily="34" charset="0"/>
              <a:buNone/>
              <a:defRPr sz="1800">
                <a:solidFill>
                  <a:srgbClr val="30312F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15F95-D71A-331E-7FCE-2E9E14E3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rgbClr val="30312F"/>
                </a:solidFill>
                <a:latin typeface="+mn-lt"/>
              </a:defRPr>
            </a:lvl1pPr>
          </a:lstStyle>
          <a:p>
            <a:fld id="{C3700396-0CEB-476F-9E14-E52E3599A794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7FBEF-D6BA-433C-404C-6A72263B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rgbClr val="30312F"/>
                </a:solidFill>
                <a:latin typeface="+mn-lt"/>
              </a:defRPr>
            </a:lvl1pPr>
          </a:lstStyle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13A3B-EA87-502A-0884-A82C16FB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  <a:latin typeface="+mn-lt"/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6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5623878"/>
          </a:xfrm>
        </p:spPr>
        <p:txBody>
          <a:bodyPr anchor="b">
            <a:normAutofit/>
          </a:bodyPr>
          <a:lstStyle>
            <a:lvl1pPr algn="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E80E63E-7669-648A-F34E-1222D5C043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2E81D1B1-D2F0-4EDC-A73E-F2A073201A5C}" type="datetime1">
              <a:rPr lang="es-ES" smtClean="0"/>
              <a:t>15/06/2024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AC04D11-1132-6793-0CAB-2E57EB100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2F6F95F-87D5-26F9-A3A1-CD757FB6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578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vaScript - Declaration">
    <p:bg>
      <p:bgPr>
        <a:solidFill>
          <a:srgbClr val="F1DA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65759"/>
            <a:ext cx="10515600" cy="5723891"/>
          </a:xfrm>
        </p:spPr>
        <p:txBody>
          <a:bodyPr anchor="ctr" anchorCtr="0"/>
          <a:lstStyle>
            <a:lvl1pPr algn="ctr">
              <a:defRPr sz="6000" b="0">
                <a:solidFill>
                  <a:srgbClr val="30312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15F95-D71A-331E-7FCE-2E9E14E3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rgbClr val="30312F"/>
                </a:solidFill>
                <a:latin typeface="+mn-lt"/>
              </a:defRPr>
            </a:lvl1pPr>
          </a:lstStyle>
          <a:p>
            <a:fld id="{3DC1EA3F-B27F-4CF3-99FF-12A71A016D1E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7FBEF-D6BA-433C-404C-6A72263B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rgbClr val="30312F"/>
                </a:solidFill>
                <a:latin typeface="+mn-lt"/>
              </a:defRPr>
            </a:lvl1pPr>
          </a:lstStyle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13A3B-EA87-502A-0884-A82C16FB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  <a:latin typeface="+mn-lt"/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63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BB073AA-3201-8C8D-D8F7-11780F1E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B19BE314-A455-440C-B69A-6D904BC91411}" type="datetime1">
              <a:rPr lang="es-ES" smtClean="0"/>
              <a:t>15/06/2024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421436A-F814-E207-B3B5-1DA4898B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986E9C7-EE6F-03AF-CF81-F29632AB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/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066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35A286A-D5EA-3FA7-E523-03CA61D2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06389F7F-522E-43AD-B7E2-0BF005EE5449}" type="datetime1">
              <a:rPr lang="es-ES" smtClean="0"/>
              <a:t>15/06/2024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18C0657-8906-9F28-FB7D-042F720E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49F0B26-C9F2-C376-5BEE-9E1DFEB2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/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085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BDCABB2-5DA3-534F-00C0-BA90EF08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0F98E198-E178-4727-A45F-0251F3731F41}" type="datetime1">
              <a:rPr lang="es-ES" smtClean="0"/>
              <a:t>15/06/2024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57678B3-AC4B-AA5D-4CB9-491CBC6D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F485A7E-1E0C-04C0-116C-1D33F960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/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329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76775EA-A8FA-C365-7F96-FD6C8CB8D7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678FEB7F-16F1-424D-801B-EE477CB2B9F9}" type="datetime1">
              <a:rPr lang="es-ES" smtClean="0"/>
              <a:t>15/06/2024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66965BF-F997-7159-A5CF-151C9F8B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947A871-0E9C-26A4-F026-1D9D7F81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/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861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solidFill>
                  <a:srgbClr val="30312F"/>
                </a:soli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DF4F046-F4A9-FFC1-1BF3-824FF334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2288E250-41AB-40D4-90B9-BEA649BEA5D8}" type="datetime1">
              <a:rPr lang="es-ES" smtClean="0"/>
              <a:t>15/06/2024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638AE8A-AC8B-2212-470F-82513DB2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62B83D7-705F-4465-C814-F12AE23D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/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152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solidFill>
                  <a:srgbClr val="30312F"/>
                </a:soli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098AEDB7-E2E3-1A40-B1E4-0EAE192F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63D2ED61-3FCF-4939-BBE3-091EF9B1E4E1}" type="datetime1">
              <a:rPr lang="es-ES" smtClean="0"/>
              <a:t>15/06/2024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95C880D-E593-B1A0-EEA5-A1553EE4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8F80252-8917-5726-DBDD-930DF480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/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18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21316DB-EA57-046A-B22E-15850608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3A6590FE-22F6-4CD0-BB39-27C7EAB36D14}" type="datetime1">
              <a:rPr lang="es-ES" smtClean="0"/>
              <a:t>15/06/2024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EDBCAE-B6E9-BCD8-6BBD-F81A8116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F0A656D-CE79-8A8B-82DC-8CBBA9CF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/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189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C85D107-667D-A879-F380-89EAF485DE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F8C9BCFE-6EC3-46DD-AC8F-45FF0CDE9EF5}" type="datetime1">
              <a:rPr lang="es-ES" smtClean="0"/>
              <a:t>15/06/2024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759D4B3-6F41-A6E9-C08E-1ADA322D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60CEE1B-E502-CDA1-D35D-B16ACC88D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/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583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65759"/>
            <a:ext cx="10515600" cy="5723891"/>
          </a:xfrm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15F95-D71A-331E-7FCE-2E9E14E3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F9F556A5-76D3-43E7-9AE7-88EA5002C17E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7FBEF-D6BA-433C-404C-6A72263B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13A3B-EA87-502A-0884-A82C16FB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6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37D7D-2C9D-4350-A4A7-6F49633F7F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5ADEE1E2-AD61-465F-AD95-CB2A11CF55CC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E7CFA-5621-5460-2DE2-8FFD8344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8FDAB-4A5E-E44C-C8B4-CBCC7E50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0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cs - 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163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1914"/>
            <a:ext cx="10515600" cy="3555048"/>
          </a:xfrm>
        </p:spPr>
        <p:txBody>
          <a:bodyPr/>
          <a:lstStyle>
            <a:lvl1pPr>
              <a:buClr>
                <a:srgbClr val="333333"/>
              </a:buClr>
              <a:defRPr>
                <a:solidFill>
                  <a:srgbClr val="333333"/>
                </a:solidFill>
              </a:defRPr>
            </a:lvl1pPr>
            <a:lvl2pPr>
              <a:buClr>
                <a:srgbClr val="333333"/>
              </a:buClr>
              <a:defRPr>
                <a:solidFill>
                  <a:srgbClr val="333333"/>
                </a:solidFill>
              </a:defRPr>
            </a:lvl2pPr>
            <a:lvl3pPr>
              <a:buClr>
                <a:srgbClr val="333333"/>
              </a:buClr>
              <a:defRPr>
                <a:solidFill>
                  <a:srgbClr val="333333"/>
                </a:solidFill>
              </a:defRPr>
            </a:lvl3pPr>
            <a:lvl4pPr>
              <a:buClr>
                <a:srgbClr val="333333"/>
              </a:buClr>
              <a:defRPr>
                <a:solidFill>
                  <a:srgbClr val="333333"/>
                </a:solidFill>
              </a:defRPr>
            </a:lvl4pPr>
            <a:lvl5pPr>
              <a:buClr>
                <a:srgbClr val="333333"/>
              </a:buCl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37D7D-2C9D-4350-A4A7-6F49633F7F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rgbClr val="333333"/>
                </a:solidFill>
              </a:defRPr>
            </a:lvl1pPr>
          </a:lstStyle>
          <a:p>
            <a:fld id="{9058BADD-DD8F-4044-A522-683E69EB3A42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E7CFA-5621-5460-2DE2-8FFD8344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rgbClr val="333333"/>
                </a:solidFill>
              </a:defRPr>
            </a:lvl1pPr>
          </a:lstStyle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8FDAB-4A5E-E44C-C8B4-CBCC7E50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33333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E2F0272-90A9-260D-8197-D245E4B9F858}"/>
              </a:ext>
            </a:extLst>
          </p:cNvPr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178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233E08D-244B-5B7B-7138-F672ED1B6CFD}"/>
              </a:ext>
            </a:extLst>
          </p:cNvPr>
          <p:cNvSpPr txBox="1"/>
          <p:nvPr userDrawn="1"/>
        </p:nvSpPr>
        <p:spPr>
          <a:xfrm>
            <a:off x="325583" y="43934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TypeScript</a:t>
            </a:r>
            <a:r>
              <a:rPr lang="es-E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Workshop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6B5461D-574C-EF48-71FD-C5B5FC94C1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631" y="97631"/>
            <a:ext cx="261938" cy="26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4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15F95-D71A-331E-7FCE-2E9E14E3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0B20A64E-20F5-49D7-A926-76FDB53D33FB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7FBEF-D6BA-433C-404C-6A72263B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13A3B-EA87-502A-0884-A82C16FB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7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15F95-D71A-331E-7FCE-2E9E14E3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4EA05C31-DB0E-49A5-87B3-40937F8B713F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7FBEF-D6BA-433C-404C-6A72263B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13A3B-EA87-502A-0884-A82C16FB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9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65759"/>
            <a:ext cx="10515600" cy="5723891"/>
          </a:xfrm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15F95-D71A-331E-7FCE-2E9E14E3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F9F556A5-76D3-43E7-9AE7-88EA5002C17E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7FBEF-D6BA-433C-404C-6A72263B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13A3B-EA87-502A-0884-A82C16FB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2D9E15-22E6-C310-74C7-FBB414022F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FDCEAC37-1D56-49BC-A8D6-01FAFEC30CD3}" type="datetime1">
              <a:rPr lang="es-ES" smtClean="0"/>
              <a:t>15/06/2024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DB9DDC5-6B47-7C72-9363-FF8560090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E2C910C-8D2A-A09D-16F5-8EC366DD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B93B1E6-DB3E-C92E-DCB7-C604B1F7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A2E3F6A3-905F-4407-AAF4-26097E8DBF1F}" type="datetime1">
              <a:rPr lang="es-ES" smtClean="0"/>
              <a:t>15/06/2024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D57632D-9D7A-28A4-3225-A9D283209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3E00E9D-A41B-E474-3F4D-1FCDC748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0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178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ADC5043-CC69-75B2-A57C-24A5F107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BB2F1EF9-E31C-401C-9056-353AE8CCC94E}" type="datetime1">
              <a:rPr lang="es-ES" smtClean="0"/>
              <a:t>15/06/2024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2B49CF9-77CD-A8FE-BAF7-12217CAF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n-US" dirty="0"/>
              <a:t>Workshop de TypeScript - Pepe Fabra Valverde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CE5A597-A1D2-591A-45FF-A00816D0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2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62" r:id="rId3"/>
    <p:sldLayoutId id="2147483676" r:id="rId4"/>
    <p:sldLayoutId id="2147483663" r:id="rId5"/>
    <p:sldLayoutId id="2147483678" r:id="rId6"/>
    <p:sldLayoutId id="2147483674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solidFill>
            <a:schemeClr val="bg1"/>
          </a:solidFill>
          <a:latin typeface="Cascadia Mono" panose="020B0609020000020004" pitchFamily="49" charset="0"/>
          <a:ea typeface="+mn-ea"/>
          <a:cs typeface="Cascadia Mono" panose="020B06090200000200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ascadia Mono" panose="020B0609020000020004" pitchFamily="49" charset="0"/>
          <a:ea typeface="+mn-ea"/>
          <a:cs typeface="Cascadia Mono" panose="020B0609020000020004" pitchFamily="49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scadia Mono" panose="020B0609020000020004" pitchFamily="49" charset="0"/>
          <a:ea typeface="+mn-ea"/>
          <a:cs typeface="Cascadia Mono" panose="020B0609020000020004" pitchFamily="49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Cascadia Mono" panose="020B0609020000020004" pitchFamily="49" charset="0"/>
          <a:ea typeface="+mn-ea"/>
          <a:cs typeface="Cascadia Mono" panose="020B0609020000020004" pitchFamily="49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Cascadia Mono" panose="020B0609020000020004" pitchFamily="49" charset="0"/>
          <a:ea typeface="+mn-ea"/>
          <a:cs typeface="Cascadia Mono" panose="020B0609020000020004" pitchFamily="49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Cascadia Mono" panose="020B0609020000020004" pitchFamily="49" charset="0"/>
          <a:ea typeface="+mn-ea"/>
          <a:cs typeface="Cascadia Mono" panose="020B06090200000200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DA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ADC5043-CC69-75B2-A57C-24A5F107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14C6491A-5C65-4C54-93BA-792F6502CC06}" type="datetime1">
              <a:rPr lang="es-ES" smtClean="0"/>
              <a:t>15/06/2024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2B49CF9-77CD-A8FE-BAF7-12217CAF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CE5A597-A1D2-591A-45FF-A00816D0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0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93" r:id="rId4"/>
    <p:sldLayoutId id="2147483692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4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solidFill>
            <a:srgbClr val="30312F"/>
          </a:soli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rgbClr val="30312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rgbClr val="30312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rgbClr val="30312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rgbClr val="30312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rgbClr val="30312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tsdoc.org/" TargetMode="External"/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tsplay.dev/" TargetMode="External"/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jofaval/talks-about/blob/master/workshops/typescript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sv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faval" TargetMode="External"/><Relationship Id="rId2" Type="http://schemas.openxmlformats.org/officeDocument/2006/relationships/hyperlink" Target="https://www.linkedin.com/in/jofaval/" TargetMode="External"/><Relationship Id="rId1" Type="http://schemas.openxmlformats.org/officeDocument/2006/relationships/slideLayout" Target="../slideLayouts/slideLayout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1095B70-FA01-FDF8-1984-E885580E6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6000" dirty="0"/>
              <a:t>Workshop de </a:t>
            </a:r>
            <a:r>
              <a:rPr lang="es-ES" sz="6000" dirty="0" err="1"/>
              <a:t>TypeScript</a:t>
            </a:r>
            <a:endParaRPr lang="es-ES" sz="6000" dirty="0"/>
          </a:p>
        </p:txBody>
      </p:sp>
      <p:sp>
        <p:nvSpPr>
          <p:cNvPr id="13" name="Marcador de fecha 12">
            <a:extLst>
              <a:ext uri="{FF2B5EF4-FFF2-40B4-BE49-F238E27FC236}">
                <a16:creationId xmlns:a16="http://schemas.microsoft.com/office/drawing/2014/main" id="{C867696F-62C0-37D9-7F7D-D5E13A1F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8781-CA4D-4351-81A7-1555CEA25BAD}" type="datetime1">
              <a:rPr lang="es-ES" smtClean="0"/>
              <a:t>15/06/2024</a:t>
            </a:fld>
            <a:endParaRPr lang="en-US"/>
          </a:p>
        </p:txBody>
      </p:sp>
      <p:sp>
        <p:nvSpPr>
          <p:cNvPr id="14" name="Marcador de pie de página 13">
            <a:extLst>
              <a:ext uri="{FF2B5EF4-FFF2-40B4-BE49-F238E27FC236}">
                <a16:creationId xmlns:a16="http://schemas.microsoft.com/office/drawing/2014/main" id="{1CF8E76F-B282-C02B-78B4-4AF6A462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1065ADAC-7ACC-AB68-C3F4-E7B7DC82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3578B3E-9B19-F5A7-9A74-6F65404A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es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3B4B54A-13E5-B66B-73AB-8EA78A69F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JavaScript con tipos… o eso dicen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Es un sistema de tipados que ofrece solución al problema de no saber con qué se está trabajando en JavaScript</a:t>
            </a:r>
          </a:p>
          <a:p>
            <a:r>
              <a:rPr lang="es-ES" dirty="0"/>
              <a:t>Tipos, interfaces, </a:t>
            </a:r>
            <a:r>
              <a:rPr lang="es-ES" dirty="0" err="1"/>
              <a:t>enums</a:t>
            </a:r>
            <a:r>
              <a:rPr lang="es-ES" dirty="0"/>
              <a:t> (hablaremos más adelante)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1279FE-232A-E014-FDE2-021656C9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080-059E-41DA-81AD-67CEC90D7E9C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87F212-1DF8-0DBC-0364-44D3EC99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9D27E2-2998-8900-AC4F-1F69E12E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5155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F7EECB6-65EF-83FA-8B0F-E144C7E7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nos queda?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8728419-46CB-81BF-3B90-A5069A4F0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Genéricos</a:t>
            </a:r>
          </a:p>
          <a:p>
            <a:r>
              <a:rPr lang="es-ES" dirty="0"/>
              <a:t>Inferencias</a:t>
            </a:r>
          </a:p>
          <a:p>
            <a:r>
              <a:rPr lang="es-ES" dirty="0" err="1"/>
              <a:t>JSDoc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747A45-4D7A-69FA-3DF9-2758083D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0F3C-8D5A-4936-AC8A-ECAB0A2F6B2F}" type="datetime1">
              <a:rPr lang="es-ES" smtClean="0"/>
              <a:t>15/06/2024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58A226-47B0-9D93-4795-39BD9F60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50EC71-A949-B29B-2F17-52D2EB64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5180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F7EECB6-65EF-83FA-8B0F-E144C7E7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nos queda?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8728419-46CB-81BF-3B90-A5069A4F0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Genéricos</a:t>
            </a:r>
          </a:p>
          <a:p>
            <a:r>
              <a:rPr lang="es-ES" dirty="0"/>
              <a:t>Inferencias</a:t>
            </a:r>
          </a:p>
          <a:p>
            <a:r>
              <a:rPr lang="es-ES" dirty="0" err="1"/>
              <a:t>JSDoc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Poco pero contundente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747A45-4D7A-69FA-3DF9-2758083D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289F-0236-4983-8743-378B2CC76A8D}" type="datetime1">
              <a:rPr lang="es-ES" smtClean="0"/>
              <a:t>15/06/2024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58A226-47B0-9D93-4795-39BD9F60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50EC71-A949-B29B-2F17-52D2EB64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8087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09852DA-780C-FC3C-C133-476C07A1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Inferencias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50EC15F-F3D8-97DA-8182-7916E8D4C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verdadera magia de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37A0B6-A592-D54B-69B7-139387E1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6A9-1E3B-4225-A63D-59EC61DD4D06}" type="datetime1">
              <a:rPr lang="es-ES" smtClean="0"/>
              <a:t>15/06/2024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F2A919-5C8F-7A51-F840-B0CC0DB92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DEBF76-0C82-7EB7-1B81-3F05589E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7513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DFC410C-8D35-F7FD-0899-D6AF05FE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Saber más - Inferencia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0CA45FA5-357F-4806-C189-A1E03EAAD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Qué es una inferencia y qué es inferir</a:t>
            </a:r>
          </a:p>
          <a:p>
            <a:r>
              <a:rPr lang="es-ES" dirty="0"/>
              <a:t>De dónde viene</a:t>
            </a:r>
          </a:p>
          <a:p>
            <a:r>
              <a:rPr lang="es-ES" dirty="0"/>
              <a:t>En qué campos más se usa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EB708A-16B5-9AEA-D3C6-F7466205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B10D-3192-4894-8C26-33A127CF0D8A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177143-3542-2405-3AF9-97153AE3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DDFE5F-915F-A673-94AD-D12CD1DB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697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226C204-59F3-8CBE-090F-03B50160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Inferencias en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0C4E533-E643-9576-EFA0-302181CE4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34E638-5E84-78CA-7991-F92A8392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6EB2-F416-4F8D-AA5A-62FB7E211CB4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F91F69-2AA8-6DD4-B554-B60250BD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318D58-55DC-31A1-D22E-488499C1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1277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23034-FB37-1254-C0AD-AB9ED641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Cuándo se infiere un valor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102597-ED1C-1192-AB4E-43B95EE27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tres casos, vídeo de Matt </a:t>
            </a:r>
            <a:r>
              <a:rPr lang="es-ES" dirty="0" err="1"/>
              <a:t>Pocock</a:t>
            </a:r>
            <a:endParaRPr lang="es-ES" dirty="0"/>
          </a:p>
          <a:p>
            <a:r>
              <a:rPr lang="es-ES" dirty="0"/>
              <a:t>Función sin </a:t>
            </a:r>
            <a:r>
              <a:rPr lang="es-ES" dirty="0" err="1"/>
              <a:t>tipar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84D6BD-E6B9-E546-3263-278C16AAB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D945-CFA2-4ABA-9C25-F76E80B94B01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FBA6E6-4963-9A88-850A-39E37703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2C2D94-8606-89D5-C28D-FB2E141B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5262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4DA4C1A-A902-139B-6200-8200E60A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Tipado de retornos, ¿cuándo?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EB72D8-F7BC-9467-77A4-680898F3E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324E-9B47-42FC-8054-9773254919E0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866A4C-07C9-1D87-0CFE-D33AB8B1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7F7708-1DCF-5BCE-9D38-0A6C782E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2998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29806-D77A-71CF-1AEB-F484506C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GenericBags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494293-318D-DCDF-1A14-ECD7ADB7D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Para cuando tienes demasiados genéricos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 veces tendrás que pasar varios genéricos, en un orden específico, y luego vendrán los opcionales</a:t>
            </a:r>
          </a:p>
          <a:p>
            <a:r>
              <a:rPr lang="es-ES" dirty="0"/>
              <a:t>Usa un </a:t>
            </a:r>
            <a:r>
              <a:rPr lang="es-ES" dirty="0" err="1"/>
              <a:t>generic</a:t>
            </a:r>
            <a:r>
              <a:rPr lang="es-ES" dirty="0"/>
              <a:t> bag para que sea más fácil de consumir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E82822-363B-964A-A32D-B23A86F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4659-6ED6-47C2-8DCB-A9DFB259F013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A57772-F5A4-95EA-37F0-FD9D029A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0595DB-A085-5654-3F4E-9AC5D861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3153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6D5AA-F1B2-237B-CCBC-55468EBB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infer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B2036E-7A1D-D701-A6D3-76AEE276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B9CA77-EFA1-75EF-7F1C-7A791B32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BADD-DD8F-4044-A522-683E69EB3A42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331744-28C0-2514-6CC2-D85061CC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6FD8AE-4E51-229C-2133-73E76B49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3158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C0B98E3-E9BE-26DE-F713-7FD8C515D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JSDoc</a:t>
            </a:r>
            <a:endParaRPr lang="es-ES" dirty="0"/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E30867A8-0665-D43B-A75E-BF881DB50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Cómo documentar código en JavaScript</a:t>
            </a:r>
          </a:p>
          <a:p>
            <a:r>
              <a:rPr lang="es-ES" dirty="0"/>
              <a:t>Y </a:t>
            </a:r>
            <a:r>
              <a:rPr lang="es-ES" dirty="0" err="1"/>
              <a:t>tiparlo</a:t>
            </a:r>
            <a:r>
              <a:rPr lang="es-ES" dirty="0"/>
              <a:t> </a:t>
            </a:r>
            <a:r>
              <a:rPr lang="es-ES" b="1" dirty="0"/>
              <a:t>nativamente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918520-5961-F3D0-E0AB-B70AD8E3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93BB-923A-47DA-91E1-7784E73484AE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6A9D24-F3A0-BBBB-B818-C3CAA567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844263-CF34-93A0-3C21-7B86A4495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34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3578B3E-9B19-F5A7-9A74-6F65404A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Orígenes de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3B4B54A-13E5-B66B-73AB-8EA78A69F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Desarrollado por Microsoft en 2012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1279FE-232A-E014-FDE2-021656C9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4583-1D13-429C-9FFE-04C5BA4A5CDF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87F212-1DF8-0DBC-0364-44D3EC99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9D27E2-2998-8900-AC4F-1F69E12E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8060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AF1A302-9190-96C7-094E-25FF1155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es </a:t>
            </a:r>
            <a:r>
              <a:rPr lang="es-ES" dirty="0" err="1"/>
              <a:t>JSDoc</a:t>
            </a:r>
            <a:endParaRPr lang="es-ES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808964BB-E922-66F9-0EA0-017576D31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E38819-AEDD-7912-6483-CF7AA8FC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3EC-6858-46F7-BC16-ABD0E7EB9904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08C712-4DE3-4430-2048-BC49C2128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53D19A-7FDA-05AE-02C4-3CC2372D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6785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121FD2E-7001-B270-0C31-1B5C9DDFB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/**</a:t>
            </a:r>
            <a:br>
              <a:rPr lang="es-ES" dirty="0"/>
            </a:br>
            <a:r>
              <a:rPr lang="es-ES" dirty="0"/>
              <a:t>*</a:t>
            </a:r>
            <a:br>
              <a:rPr lang="es-ES" dirty="0"/>
            </a:br>
            <a:r>
              <a:rPr lang="es-ES" dirty="0"/>
              <a:t> */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37C428-EE22-E48F-1BFB-0D06E4E6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0CCFBE-32F7-4125-8E7F-18D44A1E7BD1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561C8F-17BA-3878-945A-F6B68D2FC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AFED34-BDCB-436D-AEDA-ABDE6796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060201-1C40-4B39-813D-5CD9493BAEED}" type="slidenum">
              <a:rPr lang="en-US" smtClean="0"/>
              <a:pPr>
                <a:defRPr/>
              </a:pPr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7753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BBCB3-87AE-522A-A7C8-1145D4BF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¿Se pueden documentar tipos en </a:t>
            </a:r>
            <a:r>
              <a:rPr lang="es-ES" dirty="0" err="1"/>
              <a:t>TypeScript</a:t>
            </a:r>
            <a:r>
              <a:rPr lang="es-ES" dirty="0"/>
              <a:t>?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A877DC-7ECA-141C-4BDA-35CFEE60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56A5-76D3-43E7-9AE7-88EA5002C17E}" type="datetime1">
              <a:rPr lang="es-ES" smtClean="0"/>
              <a:t>15/06/2024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73408E-9C0F-903B-3826-2C45A614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C9D6418-2D76-2406-FFCC-9FFC50B8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8536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88AE5-1AB9-23E8-25EF-5F392E0D5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Para saber más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A5653F-C528-7D1F-6567-4E3DB8B899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https://tsdoc.org/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2D9439-C421-415D-515C-78B37F53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0396-0CEB-476F-9E14-E52E3599A794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4070D5-BEE1-66F8-F64A-63DCF4A9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B01848-ED9B-19F0-BCBC-C648ECE3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120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06529-969E-8F18-2B46-03E184E7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ABE587-BED7-8416-AB09-FE6732F5F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Desarrollo y mantenimiento de librerías</a:t>
            </a:r>
          </a:p>
          <a:p>
            <a:pPr lvl="1"/>
            <a:r>
              <a:rPr lang="es-ES" dirty="0" err="1"/>
              <a:t>Svelte</a:t>
            </a:r>
            <a:endParaRPr lang="es-ES" dirty="0"/>
          </a:p>
          <a:p>
            <a:r>
              <a:rPr lang="es-ES" dirty="0"/>
              <a:t>DDH (Ruby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Rails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El Elon Musk de la programación</a:t>
            </a:r>
          </a:p>
          <a:p>
            <a:r>
              <a:rPr lang="es-ES" dirty="0"/>
              <a:t>Saltarte paso de </a:t>
            </a:r>
            <a:r>
              <a:rPr lang="es-ES" dirty="0" err="1"/>
              <a:t>build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8C5A00-9CDC-AD95-CAFF-9F8AE4E1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44C407-A4FE-46E9-B908-1DBDD6B0DB44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34730C-6FFA-C343-4931-9F7A3EB0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F45D67-7C1D-4F46-FD09-18ECFFF5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060201-1C40-4B39-813D-5CD9493BAEED}" type="slidenum">
              <a:rPr lang="en-US" smtClean="0"/>
              <a:pPr>
                <a:defRPr/>
              </a:pPr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3682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9E7AC-BF14-117A-4AD2-2F729957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@var {</a:t>
            </a:r>
            <a:r>
              <a:rPr lang="es-ES" dirty="0" err="1"/>
              <a:t>Type</a:t>
            </a:r>
            <a:r>
              <a:rPr lang="es-ES" dirty="0"/>
              <a:t>}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6B82C70-4212-0F2C-AB14-4963FF033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DB1912-8394-403E-F6A5-D68FCCA0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2A429-13FF-4826-A41A-23BE571714C5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EF4F48-23BD-FAA3-2AB0-C28BA1ED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D19D21-5C78-CD29-62A6-351CA98B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060201-1C40-4B39-813D-5CD9493BAEED}" type="slidenum">
              <a:rPr lang="en-US" smtClean="0"/>
              <a:pPr>
                <a:defRPr/>
              </a:pPr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2417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E49CA-302B-BA2A-26B5-9435F4ED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@returns {</a:t>
            </a:r>
            <a:r>
              <a:rPr lang="es-ES" dirty="0" err="1"/>
              <a:t>Type</a:t>
            </a:r>
            <a:r>
              <a:rPr lang="es-ES" dirty="0"/>
              <a:t>}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85FD9A93-2292-63A7-CF49-C819A328F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A131CF-4E02-22FA-871C-994EC549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7EE7E0-8F1B-4643-B22D-9BB0678D8510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1BAE39-55B5-1CF5-8110-EEBD18D8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0FA3BF-9BB1-2931-AAF7-BE429AFF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060201-1C40-4B39-813D-5CD9493BAEED}" type="slidenum">
              <a:rPr lang="en-US" smtClean="0"/>
              <a:pPr>
                <a:defRPr/>
              </a:pPr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7289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FBFC2-0811-E0DC-5967-E55DA4CC0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@author y @source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B420AA7F-4AA8-B364-E376-D29DE307F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4B525A-C62D-2405-9F12-0FBAADDC1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98A5EF-761F-4462-9C27-8C4EBDF3C54D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615966-B452-FC95-6288-AB81186F9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A6C9E8-00B2-522F-DB89-F50F9CF9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060201-1C40-4B39-813D-5CD9493BAEED}" type="slidenum">
              <a:rPr lang="en-US" smtClean="0"/>
              <a:pPr>
                <a:defRPr/>
              </a:pPr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8374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6AE44-6FBB-B49E-F60B-9695185F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avanzados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407B1743-33CE-0684-B92B-370810250D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406975-1A6F-37D0-9520-2F3AA98D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651EB5-229C-41CF-915E-228A7A53EB55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B2ECC0-640E-E36B-C54A-85416B24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63EE4F-1F5F-6250-9885-0F4634BE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060201-1C40-4B39-813D-5CD9493BAEED}" type="slidenum">
              <a:rPr lang="en-US" smtClean="0"/>
              <a:pPr>
                <a:defRPr/>
              </a:pPr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417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B7A43E2-3E90-C100-77F6-8249A363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Referencias a otros tipos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C3D80B83-56E8-2039-CD8A-4DEEB1A18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388229-83C2-B2B3-6119-A8C14288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B615-EC50-4839-9E53-254857570701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225715-C8B0-771A-7121-A40B8D31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229D37-DAC5-71AC-A930-FBB682ED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61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3578B3E-9B19-F5A7-9A74-6F65404A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Orígenes de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3B4B54A-13E5-B66B-73AB-8EA78A69F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Desarrollado por Microsoft en 2012</a:t>
            </a:r>
          </a:p>
          <a:p>
            <a:r>
              <a:rPr lang="es-ES" dirty="0"/>
              <a:t>Ya existían otras soluciones de tipado en JavaScript</a:t>
            </a:r>
          </a:p>
          <a:p>
            <a:pPr lvl="1"/>
            <a:r>
              <a:rPr lang="es-ES" dirty="0" err="1"/>
              <a:t>CoffeeScript</a:t>
            </a:r>
            <a:r>
              <a:rPr lang="es-ES" dirty="0"/>
              <a:t>, Flow (Meta), etc.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1279FE-232A-E014-FDE2-021656C9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987F-FFBA-4CF9-9937-D1A4A3EFF51D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87F212-1DF8-0DBC-0364-44D3EC99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9D27E2-2998-8900-AC4F-1F69E12E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373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1D859430-3EF6-31E5-D1EA-DA33E13A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Genéricos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F307B169-B9DA-3568-A4D3-7B0E0AC51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6042AC-A0A2-A9DE-0574-C37525BB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2400-64C7-41A6-AF64-CD9C8E224F3B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CFDC67-0C79-E802-7B63-EE72485B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F63825-42C2-9C5E-7EEB-B81229EB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75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A771D7D4-E5B5-04AD-DC8D-5666DF75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Inferencia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DC0198D7-C7E3-7A2C-09C5-76CFE010C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AD4801-F657-5C26-EF91-0426C6011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0B05-CC53-437E-BACE-BDB0A40FBBA0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4A00F5-19F6-9E1B-08A7-9DC0E365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29C573-967D-19FA-344E-D6912FB1B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906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68C787A-B030-F3AD-82DE-192EDD345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1AE9D2E-67F1-BE14-277E-1FFCCBC8D7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Cómo funciona </a:t>
            </a:r>
            <a:r>
              <a:rPr lang="es-ES" dirty="0" err="1"/>
              <a:t>JSDoc</a:t>
            </a:r>
            <a:r>
              <a:rPr lang="es-ES" dirty="0"/>
              <a:t>, e integración con </a:t>
            </a:r>
            <a:r>
              <a:rPr lang="es-ES" dirty="0" err="1"/>
              <a:t>VSCode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Cuánto de efectivo 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¿Es nativo? ¿Lo soportarán los navegadores?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C4B6C2-5BF5-6B98-CF0D-95C37DE56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11BB-8354-42CD-A900-C4120B3EF83B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66BC55-B1EB-E783-51A4-B38649B0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5F1EA-1ED5-5661-C0C5-CF1D7721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122</a:t>
            </a:fld>
            <a:endParaRPr lang="en-U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E06770D-29CC-C9AE-D70F-AB208FA74A53}"/>
              </a:ext>
            </a:extLst>
          </p:cNvPr>
          <p:cNvSpPr txBox="1"/>
          <p:nvPr/>
        </p:nvSpPr>
        <p:spPr>
          <a:xfrm>
            <a:off x="831850" y="768349"/>
            <a:ext cx="192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30312F"/>
                </a:solidFill>
                <a:cs typeface="Cascadia Mono" panose="020B0609020000020004" pitchFamily="49" charset="0"/>
              </a:rPr>
              <a:t>Target time:</a:t>
            </a:r>
            <a:r>
              <a:rPr lang="es-ES" dirty="0">
                <a:solidFill>
                  <a:srgbClr val="30312F"/>
                </a:solidFill>
                <a:cs typeface="Cascadia Mono" panose="020B0609020000020004" pitchFamily="49" charset="0"/>
              </a:rPr>
              <a:t> 5m</a:t>
            </a:r>
          </a:p>
        </p:txBody>
      </p:sp>
    </p:spTree>
    <p:extLst>
      <p:ext uri="{BB962C8B-B14F-4D97-AF65-F5344CB8AC3E}">
        <p14:creationId xmlns:p14="http://schemas.microsoft.com/office/powerpoint/2010/main" val="400317190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3C624CD-3CA7-2E9E-D463-208535C9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Utilidades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8706F7AB-331C-3808-142F-6060C609F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D47F59-C994-9DB1-83A5-AF6A52E6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0396-0CEB-476F-9E14-E52E3599A794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35F2D2-315B-1E3F-967F-675C5516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8922B4-2FBB-A8A8-7FCE-838031BB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4191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621B904-440D-252E-28B2-EE83BB38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Etiquetas de comentarios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3A757A7-8BC5-6C4C-A5BE-41396386B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@ts-check</a:t>
            </a:r>
          </a:p>
          <a:p>
            <a:r>
              <a:rPr lang="es-ES" dirty="0"/>
              <a:t>@ts-nocheck</a:t>
            </a:r>
          </a:p>
          <a:p>
            <a:r>
              <a:rPr lang="es-ES" dirty="0"/>
              <a:t>@ts-ignore</a:t>
            </a:r>
          </a:p>
          <a:p>
            <a:r>
              <a:rPr lang="es-ES" dirty="0"/>
              <a:t>@ts-expect-error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3C8A3B-0C55-DEE0-AF57-A238052C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A64E-20F5-49D7-A926-76FDB53D33FB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141E26-1B26-C9E1-86C0-55BFFCFF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6C9FDC-5D97-4740-DEE3-7D91508F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6442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621B904-440D-252E-28B2-EE83BB38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Etiquetas de comentarios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3A757A7-8BC5-6C4C-A5BE-41396386B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@ts-check</a:t>
            </a:r>
          </a:p>
          <a:p>
            <a:pPr lvl="1"/>
            <a:r>
              <a:rPr lang="es-ES" dirty="0"/>
              <a:t>Comprueba </a:t>
            </a:r>
            <a:r>
              <a:rPr lang="es-ES" dirty="0" err="1"/>
              <a:t>TypeScript</a:t>
            </a:r>
            <a:r>
              <a:rPr lang="es-ES" dirty="0"/>
              <a:t> en ficheros de JavaScript</a:t>
            </a:r>
          </a:p>
          <a:p>
            <a:r>
              <a:rPr lang="es-ES" dirty="0"/>
              <a:t>@ts-nocheck</a:t>
            </a:r>
          </a:p>
          <a:p>
            <a:pPr lvl="1"/>
            <a:r>
              <a:rPr lang="es-ES" dirty="0"/>
              <a:t>No comprueba </a:t>
            </a:r>
            <a:r>
              <a:rPr lang="es-ES" dirty="0" err="1"/>
              <a:t>TypeScript</a:t>
            </a:r>
            <a:r>
              <a:rPr lang="es-ES" dirty="0"/>
              <a:t> en el fichero</a:t>
            </a:r>
          </a:p>
          <a:p>
            <a:r>
              <a:rPr lang="es-ES" dirty="0"/>
              <a:t>@ts-ignore</a:t>
            </a:r>
          </a:p>
          <a:p>
            <a:pPr lvl="1"/>
            <a:r>
              <a:rPr lang="es-ES" dirty="0"/>
              <a:t>No comprueba la siguiente línea</a:t>
            </a:r>
          </a:p>
          <a:p>
            <a:r>
              <a:rPr lang="es-ES" dirty="0"/>
              <a:t>@ts-expect-error</a:t>
            </a:r>
          </a:p>
          <a:p>
            <a:pPr lvl="1"/>
            <a:r>
              <a:rPr lang="es-ES" dirty="0"/>
              <a:t>Esperará un error en la siguiente línea</a:t>
            </a:r>
          </a:p>
          <a:p>
            <a:pPr lvl="1"/>
            <a:r>
              <a:rPr lang="es-ES" dirty="0"/>
              <a:t>Si no lo hay, dará un error (de </a:t>
            </a:r>
            <a:r>
              <a:rPr lang="es-ES" dirty="0" err="1"/>
              <a:t>ts</a:t>
            </a:r>
            <a:r>
              <a:rPr lang="es-ES" dirty="0"/>
              <a:t>, no de </a:t>
            </a:r>
            <a:r>
              <a:rPr lang="es-ES" dirty="0" err="1"/>
              <a:t>js</a:t>
            </a:r>
            <a:r>
              <a:rPr lang="es-ES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3C8A3B-0C55-DEE0-AF57-A238052C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A64E-20F5-49D7-A926-76FDB53D33FB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141E26-1B26-C9E1-86C0-55BFFCFF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6C9FDC-5D97-4740-DEE3-7D91508F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8308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201A6-66FE-7A57-8C41-7B6771C7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Prettify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C35EDB-E98D-89F3-0B19-21C3F2690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0CF435-8F59-9B98-7B53-D764AAD1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BADD-DD8F-4044-A522-683E69EB3A42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9919D9-F495-E143-2068-7A756B12A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501091-73AF-7E7F-C185-1EE056BC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8194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499B2-3243-EABE-1955-EA505558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ObjectValues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3B403F-12D1-CC0C-A727-A83DD85FD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80A4B6-F5B8-5448-A13A-EF896857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BADD-DD8F-4044-A522-683E69EB3A42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77E2A4-8022-5C8F-3513-87B29E42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E4E1A0-BC81-5F19-A885-D11B1B09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2813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2A3D7-735A-5679-A4C3-6E790740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Extensión de </a:t>
            </a:r>
            <a:r>
              <a:rPr lang="es-ES" dirty="0" err="1"/>
              <a:t>lookup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CF5148-CA37-D215-128B-70474C40E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11B14E-D83A-53D6-B938-513D8105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BADD-DD8F-4044-A522-683E69EB3A42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75A4CF-D5B9-D044-F808-142D8747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573933-18C7-3E22-EFB2-2877630F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1044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1474F-176F-0101-9907-89E9F1F6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Retorno con </a:t>
            </a:r>
            <a:r>
              <a:rPr lang="es-ES" dirty="0" err="1"/>
              <a:t>keys</a:t>
            </a:r>
            <a:r>
              <a:rPr lang="es-ES" dirty="0"/>
              <a:t> dinámicas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4D3F41-4F2F-4434-0AD4-24A0BA64E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Artículo </a:t>
            </a:r>
            <a:r>
              <a:rPr lang="es-ES" dirty="0" err="1"/>
              <a:t>medium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0CB2B8-74CD-C466-7A2D-D82F4B395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BADD-DD8F-4044-A522-683E69EB3A42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2B04F8-EC6A-052F-9A02-B5FBB822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856AEB-BEA0-3DA0-E2E1-946FC85F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60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3578B3E-9B19-F5A7-9A74-6F65404A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Orígenes de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3B4B54A-13E5-B66B-73AB-8EA78A69F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Desarrollado por Microsoft en 2012</a:t>
            </a:r>
          </a:p>
          <a:p>
            <a:r>
              <a:rPr lang="es-ES" dirty="0"/>
              <a:t>Ya existían otras soluciones de tipado en JavaScript</a:t>
            </a:r>
          </a:p>
          <a:p>
            <a:pPr lvl="1"/>
            <a:r>
              <a:rPr lang="es-ES" dirty="0" err="1"/>
              <a:t>CoffeeScript</a:t>
            </a:r>
            <a:r>
              <a:rPr lang="es-ES" dirty="0"/>
              <a:t>, Flow (Meta), etc.</a:t>
            </a:r>
          </a:p>
          <a:p>
            <a:r>
              <a:rPr lang="es-ES" dirty="0"/>
              <a:t>Solución integral con un sistema más complejo</a:t>
            </a:r>
          </a:p>
          <a:p>
            <a:pPr lvl="1"/>
            <a:r>
              <a:rPr lang="es-ES" dirty="0"/>
              <a:t>No solamente tipados básicos</a:t>
            </a:r>
          </a:p>
          <a:p>
            <a:pPr lvl="1"/>
            <a:r>
              <a:rPr lang="es-ES" dirty="0"/>
              <a:t>Inferencias, genéricos, herencia completa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1279FE-232A-E014-FDE2-021656C9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9125-F7A4-4AE4-8703-E8523807BA81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87F212-1DF8-0DBC-0364-44D3EC99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9D27E2-2998-8900-AC4F-1F69E12E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2364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4EF83-4ABD-6E6F-B96E-CBE0CC4CD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Siempre podrás experimentar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E5E9E4-6EEE-3FED-0030-028331525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En </a:t>
            </a:r>
            <a:r>
              <a:rPr lang="es-ES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tsplay.dev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229730-6983-4F7F-9B9B-9AB79AFD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BADD-DD8F-4044-A522-683E69EB3A42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9D53B6-0DDA-AA97-28A9-2BA5FBA97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88E10C-1897-73C1-5274-85A9CBEE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2071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2FC2A86-1845-B268-514A-02FD85C2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Zod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09FA1D4-6E46-CD1E-0AAE-9BBAA4AB1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Validaciones en </a:t>
            </a:r>
            <a:r>
              <a:rPr lang="es-ES" dirty="0" err="1"/>
              <a:t>runtime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36398F-F32F-DFA5-91A7-515F09C68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0396-0CEB-476F-9E14-E52E3599A794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4069DE-96F5-B479-F76A-0B4ECF5C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765008-16E5-CF13-19B6-8E965866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5146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14582BF-3CDD-922D-089B-4CCDC61E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es </a:t>
            </a:r>
            <a:r>
              <a:rPr lang="es-ES" dirty="0" err="1"/>
              <a:t>Zod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2957427-15AE-E129-8538-FF73D88EB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27B801-2B98-E7CC-2DE8-B585D167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A64E-20F5-49D7-A926-76FDB53D33FB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E8F231-BAFA-1F6B-96DF-66D715D1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D17F71-970A-7519-7FC7-9BA5E2BC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955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511DA-65C9-471E-D64E-B2F124DFA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Validador y luego tipado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C4EE3B-4C2C-8C96-CBD0-8BB2F5AFA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Type-safe</a:t>
            </a:r>
            <a:endParaRPr lang="es-ES" dirty="0"/>
          </a:p>
          <a:p>
            <a:r>
              <a:rPr lang="es-ES" dirty="0"/>
              <a:t>Realidad y </a:t>
            </a:r>
            <a:r>
              <a:rPr lang="es-ES" dirty="0" err="1"/>
              <a:t>dev</a:t>
            </a:r>
            <a:r>
              <a:rPr lang="es-ES" dirty="0"/>
              <a:t>-time iguales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DA3676-E0E2-EA35-89D2-C869F056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BADD-DD8F-4044-A522-683E69EB3A42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6F721D-0EBA-3932-6AE2-091F070A6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00819B-F889-B90D-2C69-CE6DC5C3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4502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258ADF4-3460-4689-FB56-8EC06EC7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</a:t>
            </a:r>
            <a:r>
              <a:rPr lang="es-ES" dirty="0" err="1"/>
              <a:t>type-safe</a:t>
            </a:r>
            <a:r>
              <a:rPr lang="es-ES" dirty="0"/>
              <a:t>?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98A4F2-FF1A-02D0-E72E-0287EE8E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BADD-DD8F-4044-A522-683E69EB3A42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CB86E1-0555-5A1D-5D2E-EABBA8D2C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C49F37-06D5-5A74-C718-E59ED9F0D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857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D5521A4-E603-C9C1-24BF-70BBD188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Bonus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50C055-591C-678B-1B31-3A0A5648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7EA7-11D9-4B3F-BDB4-1166212B4D8E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548210-066B-46C1-98E1-FDA10D5F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0B5670-A3B2-A4E7-7568-B7BE9DC4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7898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519978C-9DDF-5C57-079F-DAE4E860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8D90F89-40CF-D2E4-4685-5E195B71F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144C82-3A9B-61B9-C36C-0CFD8BE8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1FAB-5497-4AF4-9D19-509A8A90B5CC}" type="datetime1">
              <a:rPr lang="es-ES" smtClean="0"/>
              <a:t>15/06/2024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A8DAAB-4D71-7073-9E5D-73E84D66C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85CE2B-B870-A00A-090D-A627634F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655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5550D-BAAF-DD2C-9EBA-47BEA4804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 err="1"/>
              <a:t>TotalTypescript</a:t>
            </a:r>
            <a:r>
              <a:rPr lang="es-ES" sz="4400" dirty="0"/>
              <a:t> y Matt </a:t>
            </a:r>
            <a:r>
              <a:rPr lang="es-ES" sz="4400" dirty="0" err="1"/>
              <a:t>Pocock</a:t>
            </a:r>
            <a:endParaRPr lang="es-ES" sz="4400" dirty="0"/>
          </a:p>
        </p:txBody>
      </p:sp>
      <p:pic>
        <p:nvPicPr>
          <p:cNvPr id="20" name="Marcador de contenido 19">
            <a:extLst>
              <a:ext uri="{FF2B5EF4-FFF2-40B4-BE49-F238E27FC236}">
                <a16:creationId xmlns:a16="http://schemas.microsoft.com/office/drawing/2014/main" id="{5E3E5C8D-D877-2C55-0264-2360A7942B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275" y="1941513"/>
            <a:ext cx="4235450" cy="4235450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9C7D7A-52F6-58C5-EF14-990D3BA6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E1E2-AD61-465F-AD95-CB2A11CF55CC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E2C733-44C1-653B-6ED2-3E59033E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E2D2E8-78BF-6ED5-3EBA-2AFD87A6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137</a:t>
            </a:fld>
            <a:endParaRPr lang="en-US"/>
          </a:p>
        </p:txBody>
      </p:sp>
      <p:pic>
        <p:nvPicPr>
          <p:cNvPr id="18" name="Marcador de contenido 17">
            <a:extLst>
              <a:ext uri="{FF2B5EF4-FFF2-40B4-BE49-F238E27FC236}">
                <a16:creationId xmlns:a16="http://schemas.microsoft.com/office/drawing/2014/main" id="{C3067C9F-4E52-140B-E6A6-C08FA99F09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345900"/>
            <a:ext cx="5181600" cy="3426676"/>
          </a:xfrm>
        </p:spPr>
      </p:pic>
    </p:spTree>
    <p:extLst>
      <p:ext uri="{BB962C8B-B14F-4D97-AF65-F5344CB8AC3E}">
        <p14:creationId xmlns:p14="http://schemas.microsoft.com/office/powerpoint/2010/main" val="356874281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17520-0ACF-FB1D-1B39-58EEC568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800" dirty="0"/>
              <a:t>Theo Browne (t3dotgg)</a:t>
            </a:r>
          </a:p>
        </p:txBody>
      </p:sp>
      <p:pic>
        <p:nvPicPr>
          <p:cNvPr id="11" name="Marcador de contenido 10" descr="Una persona con un celular en la mano&#10;&#10;Descripción generada automáticamente">
            <a:extLst>
              <a:ext uri="{FF2B5EF4-FFF2-40B4-BE49-F238E27FC236}">
                <a16:creationId xmlns:a16="http://schemas.microsoft.com/office/drawing/2014/main" id="{14121F41-7B44-3E57-B331-7639CE38E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457200"/>
            <a:ext cx="5403850" cy="5403850"/>
          </a:xfrm>
        </p:spPr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9682318D-4FCF-7770-73FC-1FB8473D4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i="0" dirty="0"/>
              <a:t>Creador de Contenido</a:t>
            </a:r>
          </a:p>
          <a:p>
            <a:r>
              <a:rPr lang="es-ES" i="0" dirty="0"/>
              <a:t>Ex-</a:t>
            </a:r>
            <a:r>
              <a:rPr lang="es-ES" i="0" dirty="0" err="1"/>
              <a:t>Twitch</a:t>
            </a:r>
            <a:r>
              <a:rPr lang="es-ES" i="0" dirty="0"/>
              <a:t> y Ex-Amazon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0AA36A-9886-514C-2469-1FC438F59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C37-1D56-49BC-A8D6-01FAFEC30CD3}" type="datetime1">
              <a:rPr lang="es-ES" smtClean="0"/>
              <a:t>15/06/2024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6FBF72-7F36-56D0-A287-A4949F67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349D7D-4302-67CE-B567-4BE0549A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717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A749DA98-4AB6-B4F0-3819-693EFF34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Tanner</a:t>
            </a:r>
            <a:r>
              <a:rPr lang="es-ES" dirty="0"/>
              <a:t> </a:t>
            </a:r>
            <a:r>
              <a:rPr lang="es-ES" dirty="0" err="1"/>
              <a:t>Linsley</a:t>
            </a:r>
            <a:endParaRPr lang="es-ES" dirty="0"/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E9F77F53-533E-FA48-DE9F-5119657B3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275" y="968375"/>
            <a:ext cx="4381500" cy="4381500"/>
          </a:xfrm>
        </p:spPr>
      </p:pic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6FC01FDF-3220-8C31-CCBB-F8872963F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i="0" dirty="0"/>
              <a:t>Open-</a:t>
            </a:r>
            <a:r>
              <a:rPr lang="es-ES" i="0" dirty="0" err="1"/>
              <a:t>Source</a:t>
            </a:r>
            <a:r>
              <a:rPr lang="es-ES" i="0" dirty="0"/>
              <a:t>, creador de </a:t>
            </a:r>
            <a:r>
              <a:rPr lang="es-ES" i="0" dirty="0" err="1"/>
              <a:t>React</a:t>
            </a:r>
            <a:r>
              <a:rPr lang="es-ES" i="0" dirty="0"/>
              <a:t> Table, </a:t>
            </a:r>
            <a:r>
              <a:rPr lang="es-ES" i="0" dirty="0" err="1"/>
              <a:t>React</a:t>
            </a:r>
            <a:r>
              <a:rPr lang="es-ES" i="0" dirty="0"/>
              <a:t> </a:t>
            </a:r>
            <a:r>
              <a:rPr lang="es-ES" i="0" dirty="0" err="1"/>
              <a:t>Query</a:t>
            </a:r>
            <a:r>
              <a:rPr lang="es-ES" i="0" dirty="0"/>
              <a:t> y muchos más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A23884-9C86-91F7-45C3-2CF70D92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027A-98CE-485F-A822-ED56DCE5F07E}" type="datetime1">
              <a:rPr lang="es-ES" smtClean="0"/>
              <a:t>15/06/2024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57D97C-9552-8B2C-22A0-28E19B673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D771CC-CB30-D9BE-ACB1-11E2C50D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35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423EBA6-5383-C53F-81F6-A90A6B3D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Sistemas de tipados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1FF4890-195A-8B5C-BDB0-66236DB3C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D337F1-46C3-2918-B372-4B0323E18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FD874-8A71-4DDA-9479-92BB331A350A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C56E63-EA3F-5A7F-57CA-55D83CC4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3A0A32-3223-3C51-7EC9-07C5F8457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6655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0952A-E3BD-EC17-B1EE-CA4E938D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Michigan </a:t>
            </a:r>
            <a:r>
              <a:rPr lang="es-ES" dirty="0" err="1"/>
              <a:t>TypeScript</a:t>
            </a:r>
            <a:endParaRPr lang="es-ES" dirty="0"/>
          </a:p>
        </p:txBody>
      </p:sp>
      <p:pic>
        <p:nvPicPr>
          <p:cNvPr id="9" name="Marcador de contenido 8" descr="Logotipo&#10;&#10;Descripción generada automáticamente">
            <a:extLst>
              <a:ext uri="{FF2B5EF4-FFF2-40B4-BE49-F238E27FC236}">
                <a16:creationId xmlns:a16="http://schemas.microsoft.com/office/drawing/2014/main" id="{AE7ADD5E-4408-5CCD-5809-023BB546A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457200"/>
            <a:ext cx="5403850" cy="5403850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FB22CA-4E2A-E7D1-05BC-1DD7E2ECE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i="0" dirty="0"/>
              <a:t>Canal y comunidad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786E74-B370-3AF5-FE55-0983F79D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027A-98CE-485F-A822-ED56DCE5F07E}" type="datetime1">
              <a:rPr lang="es-ES" smtClean="0"/>
              <a:t>15/06/2024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56782D-3C83-F6F3-9993-FE538FAB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809FB5-A192-640C-D396-6A97EF38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741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91ECD-43A6-830F-D829-F72D7347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 de utilidades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F59A57-BDE6-8F03-4FCE-2EC0CC50FC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ts-toolbelt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ED3486-F82F-7179-DAD4-D0101718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3563-B626-40D3-9178-8E43FEA30222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00360D-5D2B-9E1A-1695-1FAA7CB9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87D737-5C19-5548-87A3-B867B3DE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271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4B48A-C169-037B-150E-2201666F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TypeChallenges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18673A-D5CC-A727-C111-6100F260E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Retos </a:t>
            </a:r>
            <a:r>
              <a:rPr lang="es-ES" dirty="0" err="1"/>
              <a:t>increcendo</a:t>
            </a:r>
            <a:r>
              <a:rPr lang="es-ES" dirty="0"/>
              <a:t> de </a:t>
            </a:r>
            <a:r>
              <a:rPr lang="es-ES" dirty="0" err="1"/>
              <a:t>TypeScript</a:t>
            </a:r>
            <a:endParaRPr lang="es-ES" dirty="0"/>
          </a:p>
          <a:p>
            <a:r>
              <a:rPr lang="es-ES" dirty="0" err="1"/>
              <a:t>Leetcode</a:t>
            </a:r>
            <a:r>
              <a:rPr lang="es-ES" dirty="0"/>
              <a:t> pero de tipados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6EA36C-29E3-6B78-2050-F83A67AD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D798-75B2-4033-9CCA-EA3F4689E851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D47AF6-FAB8-FE32-DEEF-03446984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A0A19A-D4A2-42AD-C922-7B293759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5868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4B48A-C169-037B-150E-2201666F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TypeHero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18673A-D5CC-A727-C111-6100F260E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Advent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6EA36C-29E3-6B78-2050-F83A67AD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5B58-A716-4104-9095-100931C9EB57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D47AF6-FAB8-FE32-DEEF-03446984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A0A19A-D4A2-42AD-C922-7B293759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931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4B48A-C169-037B-150E-2201666F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Advent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JS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18673A-D5CC-A727-C111-6100F260E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Advent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de </a:t>
            </a:r>
            <a:r>
              <a:rPr lang="es-ES" dirty="0" err="1"/>
              <a:t>midu.dev</a:t>
            </a:r>
            <a:endParaRPr lang="es-ES" dirty="0"/>
          </a:p>
          <a:p>
            <a:r>
              <a:rPr lang="es-ES" dirty="0"/>
              <a:t>Permite soluciones con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6EA36C-29E3-6B78-2050-F83A67AD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AF24-CCD2-4582-AED1-2304543AD453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D47AF6-FAB8-FE32-DEEF-03446984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A0A19A-D4A2-42AD-C922-7B293759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0077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6CA0F96-9A1D-CCEE-A728-AC8C51ED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Extensiones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D746E2-3B37-9C31-8231-3A1249B9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A64E-20F5-49D7-A926-76FDB53D33FB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F27AFC-4AB9-A463-8C82-3C6B2544B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D441AC-5084-E55E-3B51-74E49834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5458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117B158-55F7-0B8E-8483-543CF052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Pretty</a:t>
            </a:r>
            <a:r>
              <a:rPr lang="es-ES" dirty="0"/>
              <a:t> </a:t>
            </a:r>
            <a:r>
              <a:rPr lang="es-ES" dirty="0" err="1"/>
              <a:t>TypeScript</a:t>
            </a:r>
            <a:r>
              <a:rPr lang="es-ES" dirty="0"/>
              <a:t> </a:t>
            </a:r>
            <a:r>
              <a:rPr lang="es-ES" dirty="0" err="1"/>
              <a:t>Errors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2BA30B8-9368-430E-C160-378BAAF2A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errores de </a:t>
            </a:r>
            <a:r>
              <a:rPr lang="es-ES" dirty="0" err="1"/>
              <a:t>TypeScript</a:t>
            </a:r>
            <a:r>
              <a:rPr lang="es-ES" dirty="0"/>
              <a:t> no son los más fáciles de leer</a:t>
            </a:r>
          </a:p>
          <a:p>
            <a:r>
              <a:rPr lang="es-ES" dirty="0"/>
              <a:t>No sólo simplifica errores de </a:t>
            </a:r>
            <a:r>
              <a:rPr lang="es-ES" dirty="0" err="1"/>
              <a:t>TypeScript</a:t>
            </a:r>
            <a:r>
              <a:rPr lang="es-ES" dirty="0"/>
              <a:t>, sino todo tipo de errores en el Visual Studio </a:t>
            </a:r>
            <a:r>
              <a:rPr lang="es-ES" dirty="0" err="1"/>
              <a:t>Code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859891-43B7-5AEB-5368-A4B80545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56A5-76D3-43E7-9AE7-88EA5002C17E}" type="datetime1">
              <a:rPr lang="es-ES" smtClean="0"/>
              <a:t>15/06/2024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7C61EC1-D547-3112-1CFA-49B33848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227A30-0DA0-5C99-49CF-6DEA5EDC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146</a:t>
            </a:fld>
            <a:endParaRPr lang="en-US"/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CEB92F77-7AFB-8711-6EC2-B00E8297D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10" y="3838754"/>
            <a:ext cx="2273032" cy="225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038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10D6D-4A86-BB79-E36B-4BF4DC7D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Error Lens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668AF6-7C9A-54A9-ED4C-2B8244E4A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Lee errores a nivel de línea</a:t>
            </a:r>
          </a:p>
          <a:p>
            <a:r>
              <a:rPr lang="es-ES" dirty="0"/>
              <a:t>Señala de una manera más clara las líneas erróneas (incluso con </a:t>
            </a:r>
            <a:r>
              <a:rPr lang="es-ES" dirty="0" err="1"/>
              <a:t>TypeScript</a:t>
            </a:r>
            <a:r>
              <a:rPr lang="es-ES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DD7EF5-F19E-5290-82F1-F27382F0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BADD-DD8F-4044-A522-683E69EB3A42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83E315-EB3D-7D73-0033-7E6B072C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252AF4-922F-7069-1D6B-28F6A3D4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147</a:t>
            </a:fld>
            <a:endParaRPr lang="en-US"/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FC0A3780-B1E9-EEAE-C6EA-0C708986F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556" y="4132502"/>
            <a:ext cx="2044460" cy="204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1555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6EF0D-F1E8-BB49-6D60-7C0F5141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TotalTypescript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BAA0EC-F7CC-0AFA-FAC7-38FFDA517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Te va dando pistas y </a:t>
            </a:r>
            <a:r>
              <a:rPr lang="es-ES" dirty="0" err="1"/>
              <a:t>tips</a:t>
            </a:r>
            <a:r>
              <a:rPr lang="es-ES" dirty="0"/>
              <a:t> de aprendizaje de </a:t>
            </a:r>
            <a:r>
              <a:rPr lang="es-ES" dirty="0" err="1"/>
              <a:t>TypeScript</a:t>
            </a:r>
            <a:r>
              <a:rPr lang="es-ES" dirty="0"/>
              <a:t> en el código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CE5112-CFF5-0BC4-5782-55ACBA03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BADD-DD8F-4044-A522-683E69EB3A42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4100CF-31CE-AF68-78D2-91E87C93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D34D65-665A-4897-5A66-E67326BE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148</a:t>
            </a:fld>
            <a:endParaRPr lang="en-US"/>
          </a:p>
        </p:txBody>
      </p:sp>
      <p:pic>
        <p:nvPicPr>
          <p:cNvPr id="8" name="Imagen 7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39EBC971-4B22-2225-2965-197F14DE2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891" y="4306017"/>
            <a:ext cx="1759789" cy="175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385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073A9D8-2B61-807A-0CF5-F4F5A869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IDEs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2D2E64-1A8C-17CB-2786-E5F6095C2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BADD-DD8F-4044-A522-683E69EB3A42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C28400-EC0C-2428-683E-FE266CA27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E13BBA-7DDA-5105-1470-A10DFA13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44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15C9A48-6A5B-D095-D16C-89F8E497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Sistemas de tipados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FAF43949-1A01-D181-C63E-36BF50BDC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Qué son</a:t>
            </a:r>
          </a:p>
          <a:p>
            <a:r>
              <a:rPr lang="es-ES" dirty="0"/>
              <a:t>Qué esperamos de ellos</a:t>
            </a:r>
          </a:p>
          <a:p>
            <a:r>
              <a:rPr lang="es-ES" dirty="0"/>
              <a:t>Otros lenguajes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CB5A3E-9F6F-6F29-57CE-C2E6EEE4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2E0F-2BCE-40C4-A011-DB28315D9718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A9C923-F8CA-8596-837E-D497E3AD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8C5987-2932-6219-FF75-C3F35F3B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0642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F7ED94D-6B20-E386-8777-3DA97655B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Visual Studio </a:t>
            </a:r>
            <a:r>
              <a:rPr lang="es-ES" dirty="0" err="1"/>
              <a:t>Code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BB1F07AB-E3C7-1425-10EB-BA74BB754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 extensiones</a:t>
            </a:r>
          </a:p>
          <a:p>
            <a:r>
              <a:rPr lang="es-ES" dirty="0"/>
              <a:t>De Microsoft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7F84B66-35E3-1706-5EE2-038AD74C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56A5-76D3-43E7-9AE7-88EA5002C17E}" type="datetime1">
              <a:rPr lang="es-ES" smtClean="0"/>
              <a:t>15/06/2024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588B34-12B3-9AF6-6221-0A9D792C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A08A7F-0BAF-19E1-B36E-24A5ED4C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150</a:t>
            </a:fld>
            <a:endParaRPr lang="en-US"/>
          </a:p>
        </p:txBody>
      </p:sp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B68382F2-4BB4-10A2-839B-FAD305854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230" y="2621914"/>
            <a:ext cx="2084739" cy="208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4319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03E7E-8D07-4AB7-F9C7-035144C0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WebStorm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AA9614-9A2D-7F45-66EF-A9FB6B49B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Previo pago</a:t>
            </a:r>
          </a:p>
          <a:p>
            <a:r>
              <a:rPr lang="es-ES" dirty="0"/>
              <a:t>De </a:t>
            </a:r>
            <a:r>
              <a:rPr lang="es-ES" dirty="0" err="1"/>
              <a:t>JetBrains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9B9728-5FA8-AD4B-B75B-ABD52FAF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E1E2-AD61-465F-AD95-CB2A11CF55CC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448424-CB41-435B-4454-083930E8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081FD1-4FB8-5777-FB95-5ADAA67B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151</a:t>
            </a:fld>
            <a:endParaRPr lang="en-US"/>
          </a:p>
        </p:txBody>
      </p:sp>
      <p:pic>
        <p:nvPicPr>
          <p:cNvPr id="9" name="Imagen 8" descr="Icono&#10;&#10;Descripción generada automáticamente con confianza media">
            <a:extLst>
              <a:ext uri="{FF2B5EF4-FFF2-40B4-BE49-F238E27FC236}">
                <a16:creationId xmlns:a16="http://schemas.microsoft.com/office/drawing/2014/main" id="{FC4BC002-4481-1BDC-D69E-75778C4D4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317" y="2687001"/>
            <a:ext cx="2019652" cy="201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5297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9102D-DA1F-A8EC-83FA-4EDA6085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Terminal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9187DA-27E4-DE18-8A78-B66BBD18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pueden configurar </a:t>
            </a:r>
            <a:r>
              <a:rPr lang="es-ES" dirty="0" err="1"/>
              <a:t>plugins</a:t>
            </a:r>
            <a:r>
              <a:rPr lang="es-ES" dirty="0"/>
              <a:t> y </a:t>
            </a:r>
            <a:r>
              <a:rPr lang="es-ES" dirty="0" err="1"/>
              <a:t>LSPs</a:t>
            </a:r>
            <a:r>
              <a:rPr lang="es-ES" dirty="0"/>
              <a:t>, pero es más específico y no hay recomendaciones exactas </a:t>
            </a:r>
            <a:r>
              <a:rPr lang="es-ES" i="1" dirty="0" err="1"/>
              <a:t>out</a:t>
            </a:r>
            <a:r>
              <a:rPr lang="es-ES" i="1" dirty="0"/>
              <a:t> </a:t>
            </a:r>
            <a:r>
              <a:rPr lang="es-ES" i="1" dirty="0" err="1"/>
              <a:t>of</a:t>
            </a:r>
            <a:r>
              <a:rPr lang="es-ES" i="1" dirty="0"/>
              <a:t> </a:t>
            </a:r>
            <a:r>
              <a:rPr lang="es-ES" i="1" dirty="0" err="1"/>
              <a:t>the</a:t>
            </a:r>
            <a:r>
              <a:rPr lang="es-ES" i="1" dirty="0"/>
              <a:t> box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Algunas opciones podrían ser:</a:t>
            </a:r>
          </a:p>
          <a:p>
            <a:r>
              <a:rPr lang="es-ES" dirty="0" err="1"/>
              <a:t>NVim</a:t>
            </a:r>
            <a:endParaRPr lang="es-ES" dirty="0"/>
          </a:p>
          <a:p>
            <a:r>
              <a:rPr lang="es-ES" dirty="0" err="1"/>
              <a:t>Vim</a:t>
            </a:r>
            <a:endParaRPr lang="es-ES" dirty="0"/>
          </a:p>
          <a:p>
            <a:r>
              <a:rPr lang="es-ES" dirty="0"/>
              <a:t>Emacs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B08339-68A6-6384-0D0E-F66431D7E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E1E2-AD61-465F-AD95-CB2A11CF55CC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F47BF0-0F07-E803-2B13-634E7842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DD70FA-B0F7-5237-2F6D-049A3052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4134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2FACDB1-9CBC-648E-76BF-7F914555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DF4B89-BA71-3BCD-DDF4-3F1B927D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8544-7274-4533-8A2A-61FF2D9702EC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56CE3E-D3D3-663F-7AA6-BEB0DB3B3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60A007-BE99-BB55-7023-9EE7B547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7531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C24B64E-F9F0-9B25-6995-8F3E6154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400" dirty="0"/>
              <a:t>QR de las </a:t>
            </a:r>
            <a:r>
              <a:rPr lang="es-ES" sz="3400" dirty="0" err="1"/>
              <a:t>slides</a:t>
            </a:r>
            <a:endParaRPr lang="es-ES" sz="3400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A6E285EF-D9BA-544F-9EA2-A2EEADAF9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ES" sz="1600" i="0" dirty="0">
                <a:hlinkClick r:id="rId2"/>
              </a:rPr>
              <a:t>/</a:t>
            </a:r>
            <a:r>
              <a:rPr lang="es-ES" sz="1600" i="0" dirty="0" err="1">
                <a:hlinkClick r:id="rId2"/>
              </a:rPr>
              <a:t>talks-about</a:t>
            </a:r>
            <a:r>
              <a:rPr lang="es-ES" sz="1600" i="0" dirty="0">
                <a:hlinkClick r:id="rId2"/>
              </a:rPr>
              <a:t>/workshops/typescript/</a:t>
            </a:r>
            <a:endParaRPr lang="es-ES" sz="1600" i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7D161C4-40C5-EC8A-692C-AF94C0347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8756-1943-424F-AFE7-54DB1D4DD86A}" type="datetime1">
              <a:rPr lang="es-ES" smtClean="0"/>
              <a:t>15/06/2024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A12C4A-6843-0A33-1E61-39C8867D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4E5ABE-842A-69A2-398E-5248EE20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154</a:t>
            </a:fld>
            <a:endParaRPr lang="en-US"/>
          </a:p>
        </p:txBody>
      </p:sp>
      <p:pic>
        <p:nvPicPr>
          <p:cNvPr id="22" name="Marcador de contenido 21">
            <a:extLst>
              <a:ext uri="{FF2B5EF4-FFF2-40B4-BE49-F238E27FC236}">
                <a16:creationId xmlns:a16="http://schemas.microsoft.com/office/drawing/2014/main" id="{37F32488-0B1F-049D-C5EC-ACB5DE900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3100" y="457200"/>
            <a:ext cx="5403850" cy="5403850"/>
          </a:xfrm>
        </p:spPr>
      </p:pic>
    </p:spTree>
    <p:extLst>
      <p:ext uri="{BB962C8B-B14F-4D97-AF65-F5344CB8AC3E}">
        <p14:creationId xmlns:p14="http://schemas.microsoft.com/office/powerpoint/2010/main" val="164372225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4B190DF-A50E-CBD5-D918-88961B36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Encuéntrame en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E0442006-4585-0FEF-865A-A620FD34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LinkedIn - </a:t>
            </a:r>
            <a:r>
              <a:rPr lang="es-E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https://www.linkedin.com/in/jofaval/</a:t>
            </a:r>
            <a:endParaRPr lang="es-ES" dirty="0"/>
          </a:p>
          <a:p>
            <a:r>
              <a:rPr lang="es-ES" dirty="0" err="1"/>
              <a:t>Github</a:t>
            </a:r>
            <a:r>
              <a:rPr lang="es-ES" dirty="0"/>
              <a:t> - </a:t>
            </a:r>
            <a:r>
              <a:rPr lang="es-E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https://github.com/jofaval</a:t>
            </a:r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D32E9D-2830-243E-18FC-88DFF867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E610-CC9F-4687-9D26-452BB7F7B8E6}" type="datetime1">
              <a:rPr lang="es-ES" smtClean="0"/>
              <a:t>15/06/2024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1CF250-3935-9B68-7F8E-C71663C3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54ADA5-42D1-BC41-5D70-A738C179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9289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FD32E-369D-B450-E2B5-4F98976C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Inciso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F0F22F-360F-83A6-4060-9803CE4D6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Contactar a </a:t>
            </a:r>
            <a:r>
              <a:rPr lang="es-ES" dirty="0" err="1"/>
              <a:t>Capgemini</a:t>
            </a:r>
            <a:r>
              <a:rPr lang="es-ES" dirty="0"/>
              <a:t> para que vaya a equipos si hace falta a escalar y </a:t>
            </a:r>
            <a:r>
              <a:rPr lang="es-ES" dirty="0" err="1"/>
              <a:t>rearquitectar</a:t>
            </a:r>
            <a:r>
              <a:rPr lang="es-ES" dirty="0"/>
              <a:t> proyectos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0A115A-E2E5-01E5-2F58-C5A065ED7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E880-AAC4-44D2-844F-F386A9CC2F0F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79C91F-DA0B-30D1-82BC-7A268D07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EAB90D-83EF-7829-9E21-D9C6CC7A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030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2FACDB1-9CBC-648E-76BF-7F914555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DF4B89-BA71-3BCD-DDF4-3F1B927D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63AF-C36E-494B-AFE3-D75C3481FA48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56CE3E-D3D3-663F-7AA6-BEB0DB3B3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60A007-BE99-BB55-7023-9EE7B547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29959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1095B70-FA01-FDF8-1984-E885580E6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6000" dirty="0"/>
              <a:t>Workshop de </a:t>
            </a:r>
            <a:r>
              <a:rPr lang="es-ES" sz="6000" dirty="0" err="1"/>
              <a:t>TypeScript</a:t>
            </a:r>
            <a:endParaRPr lang="es-ES" sz="600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1E03FE-A8F5-63AE-5C23-90EA64EC5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B171-3916-4E14-9879-3125EE8BB321}" type="datetime1">
              <a:rPr lang="es-ES" smtClean="0"/>
              <a:t>15/06/2024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D85FEDC-94BA-E716-9369-1285E43F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641221-6C08-B70E-CCB3-11490423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2473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2CCC6FB-A341-E957-38DE-FE4E9163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Gracias por la atención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C1D7D5-0E3F-39DA-8FC9-B0DDD1FE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8177-8A63-43F1-BDF6-AD4051055C94}" type="datetime1">
              <a:rPr lang="es-ES" smtClean="0"/>
              <a:t>15/06/2024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3B3B72-360F-0A8E-0683-16B585AE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0E0E2D-AF57-79C6-4000-527154E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67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3D08FCA-1ED9-2DBA-DE35-EDD7285E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es un sistema de tipados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4978AB68-6A51-B188-0F82-A2405CAE3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3D0522-2A0E-48BA-BB67-8DCC066A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581A-381B-4677-B9B7-FAD510F9D356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402B9F-547E-6E4F-CAE9-BE64602C7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C40A9B-0ECB-63C4-47F2-70EEC192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18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17480-9617-CF5C-B71A-FF31E154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esperamos de un sistema de tipados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ABA063-1DB4-36A5-9F63-2E7AFA5EC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0BD44F-1B1B-E297-0E64-1126BFD0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D4E7-9F12-4464-91BE-6C45DA84C3C0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43345E-59EE-3DA7-48E2-7595E214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B2532C-0DC0-587A-DF84-D6403583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72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71F9C-CF66-583B-5312-5D26E7D6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Otros lenguajes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B511F2-6A22-81D0-0930-B6DCA56F3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No todos los lenguajes son tipados, y los que lo son, no son iguales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Existen dos clases de lenguajes tipados</a:t>
            </a:r>
          </a:p>
          <a:p>
            <a:r>
              <a:rPr lang="es-ES" dirty="0"/>
              <a:t>Fuertemente tipados</a:t>
            </a:r>
          </a:p>
          <a:p>
            <a:pPr lvl="1"/>
            <a:r>
              <a:rPr lang="es-ES" dirty="0"/>
              <a:t>Java, C#, </a:t>
            </a:r>
            <a:r>
              <a:rPr lang="es-ES" dirty="0" err="1"/>
              <a:t>Rust</a:t>
            </a:r>
            <a:r>
              <a:rPr lang="es-ES" dirty="0"/>
              <a:t>, </a:t>
            </a:r>
            <a:r>
              <a:rPr lang="es-ES" dirty="0" err="1"/>
              <a:t>Go</a:t>
            </a:r>
            <a:endParaRPr lang="es-ES" dirty="0"/>
          </a:p>
          <a:p>
            <a:r>
              <a:rPr lang="es-ES" dirty="0"/>
              <a:t>Débilmente tipados</a:t>
            </a:r>
          </a:p>
          <a:p>
            <a:pPr lvl="1"/>
            <a:r>
              <a:rPr lang="es-ES" dirty="0"/>
              <a:t>JavaScript, Python, PHP…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68D773-77A5-B6BF-ED57-CD091CC9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51E7-AB58-47A1-80B3-41A48616BDA3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5E4B47-6444-5096-621D-F1A73A73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86566A-E003-9C90-9288-8CE7902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27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E0C07-5F5D-59DB-EFD1-467E5BB7E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Fuertemente tipado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C983D9-ECBD-7544-4D8B-2249353A5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64A606-A942-6633-59B4-4FE7C978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10FF-DF80-4FDF-B614-CAFDD396E519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5BC0AD-A9A9-9D87-8EC8-3FDE0974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7A9682-C8E3-96BE-39D3-BA88E20E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8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1D6C7-5AF8-3278-E72E-C0575A2C9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800" dirty="0"/>
              <a:t>Me presento</a:t>
            </a:r>
          </a:p>
        </p:txBody>
      </p:sp>
      <p:pic>
        <p:nvPicPr>
          <p:cNvPr id="10" name="Marcador de contenido 9" descr="Hombre sonriendo con barba y bigote&#10;&#10;Descripción generada automáticamente">
            <a:extLst>
              <a:ext uri="{FF2B5EF4-FFF2-40B4-BE49-F238E27FC236}">
                <a16:creationId xmlns:a16="http://schemas.microsoft.com/office/drawing/2014/main" id="{36343E21-D964-BB9B-648E-BA6016CCA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25" y="720725"/>
            <a:ext cx="4876800" cy="4876800"/>
          </a:xfrm>
        </p:spPr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0A0B727E-F715-AC4E-BE1E-D1424F266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i="0" dirty="0"/>
              <a:t>Pepe Fabra Valverde</a:t>
            </a:r>
          </a:p>
          <a:p>
            <a:endParaRPr lang="es-ES" i="0" dirty="0"/>
          </a:p>
          <a:p>
            <a:r>
              <a:rPr lang="es-ES" i="0" dirty="0"/>
              <a:t>Líder y Arquitecto de Front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ABECA-8C7B-AC6A-2C1B-D371D24E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31D98-3752-43FD-AAD2-49790B565B6D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08D633-C7E6-8D5F-B074-8E59054A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9E3D6D-22FF-3DB5-205A-B0709BFA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49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E3046-6F8C-AC1D-F2F7-43591918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Débilmente tipado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D76B1-2D79-5583-0653-5E3085139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1EEAC1-B62E-7D28-ED2E-292296EE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ABC4-2C36-4D97-9829-415F879395DE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6F1E18-BBF1-17D1-3ECB-18D9822E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CCB841-AE7C-9BF3-4DFC-3610C278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98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05DA320-E1DF-1F7B-8322-DE034DEE9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Primitivos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DB51E23-DF21-8222-59B8-F4F99322F7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B4CFD7-86FE-7F9B-CF38-9CC6A10A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B07E-C2ED-49D5-B741-0294278884B0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90EA63-6A34-3655-FCA3-C322C169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977C14-BF9F-55F6-A2E5-D786AF07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85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A59D344-733D-6BC7-02F8-65BC15927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Primitivos de JavaScript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DED0833-B2ED-BF5A-1671-42B1DEAC4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6224AA-C69D-E2AF-E6EE-5DE530F3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A64E-20F5-49D7-A926-76FDB53D33FB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EE8A9B-DFBE-B70A-B5D1-F1070A081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5102F4-D77C-7EAA-C60E-9C8823EE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329DD1E-B6D7-86F8-B3E0-E415FA1C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typeof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73A9241-8EEC-CD96-376A-756E8F9FC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3B6778-A77A-362A-FE30-8CA5EFAA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A64E-20F5-49D7-A926-76FDB53D33FB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690819-39A0-BF9A-8CFE-9A325906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942780-7E73-F264-5E96-EB947FE3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75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FF72D-861F-431F-6F27-6AA716F1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551D71-9FF8-F584-1C1D-AB914D26CB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2DB829-61AB-D597-7FA8-EE458559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49CF-FBED-420E-BA46-319A920F0DEC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A30F8E-61B8-A02E-1B85-EFF9380B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A6835E-63CD-15C7-3006-F2963609D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23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9073265-15FB-A6BF-B48C-5F567112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2363D62-CFE0-2AF4-C04D-E33247336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074357-E785-FFC1-CF69-922D2A0A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A64E-20F5-49D7-A926-76FDB53D33FB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C2F2DC-A72E-6ABE-89FB-E26A5048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737D5F-8EE8-C40D-AC7A-8442E3CF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9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1C1F44D-B454-F5A2-4ADD-1812DB12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7C1F6BA-8B6E-D927-1311-DC2DE6682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A7D0B6-E8C6-0F68-0ED8-0F80C0C4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5667-25C7-495B-BB06-A33E7084500A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82671D-D478-DCB3-B910-76265759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7E29D9-300A-CBEC-4657-60BD1AAD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08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36207FF-88DF-FB3D-5FA1-5DCA0497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en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2D2ADC60-3F90-8DE1-C844-3E5EAC02A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Existen dos maneras de </a:t>
            </a:r>
            <a:r>
              <a:rPr lang="es-ES" dirty="0" err="1"/>
              <a:t>tipar</a:t>
            </a:r>
            <a:r>
              <a:rPr lang="es-ES" dirty="0"/>
              <a:t> funciones</a:t>
            </a:r>
          </a:p>
          <a:p>
            <a:pPr marL="0" indent="0">
              <a:buNone/>
            </a:pPr>
            <a:r>
              <a:rPr lang="es-ES" dirty="0"/>
              <a:t>(…</a:t>
            </a:r>
            <a:r>
              <a:rPr lang="es-ES" dirty="0" err="1"/>
              <a:t>params</a:t>
            </a:r>
            <a:r>
              <a:rPr lang="es-ES" dirty="0"/>
              <a:t>: </a:t>
            </a:r>
            <a:r>
              <a:rPr lang="es-ES" dirty="0" err="1"/>
              <a:t>Parameters</a:t>
            </a:r>
            <a:r>
              <a:rPr lang="es-ES" dirty="0"/>
              <a:t>) =&gt; </a:t>
            </a:r>
            <a:r>
              <a:rPr lang="es-ES" dirty="0" err="1"/>
              <a:t>ReturnType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Nos vamos a centrar en la más conocida y usada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15DF87-43F0-092C-BB07-17788777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A64E-20F5-49D7-A926-76FDB53D33FB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F140D6-7D4A-20E7-86D6-956869D9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24D4E3-D41C-8CCD-387C-E3771BB2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04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CD138-8DF2-7820-CED0-CA9D15D0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 único argumento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D1A376CD-C09A-5EF4-812E-A2248C81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 las funciones que generemos, idealmente, les pasaremos un único argumento</a:t>
            </a:r>
          </a:p>
          <a:p>
            <a:r>
              <a:rPr lang="es-ES" dirty="0"/>
              <a:t>Un objeto 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key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value</a:t>
            </a:r>
            <a:r>
              <a:rPr lang="es-ES" dirty="0"/>
              <a:t> que contenga lo que necesitemos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F998D7-17FB-0B64-83E9-5C3C1DC4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0D8E-4186-4C46-A20B-628982253F26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6742B2-23CC-E5B1-6A2A-4F0A2420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43FFE8-71A2-8F29-1EA4-37EC5CB7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83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6E3C865-0770-E809-189D-9B7A38B70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Enums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9628F9E-6C88-A35A-0B92-551256719D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3C40F3-B48B-5DD6-0687-8517729F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97687E-EEF7-425D-B87A-7EA26782EC5C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C87E84-C855-1323-21C6-AA2ECCDD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609C20-A1E2-7898-0BF8-38A945B0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060201-1C40-4B39-813D-5CD9493BAEE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1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6A3065C0-07FD-856A-833C-2B4C6325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 del taller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E6F41A12-6611-1AFB-FFA2-711606FCBC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8483AC-7686-5506-BD1E-928DABD4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B830-F83D-4E6F-8425-1368362C9927}" type="datetime1">
              <a:rPr lang="es-ES" smtClean="0"/>
              <a:t>15/06/2024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9E8EEE-3026-8F75-2D44-CE54FA56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692BC2-C40A-33DD-598E-B6ADE67A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61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E8A4D90-5C4D-777E-F1FC-A75A973A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son los </a:t>
            </a:r>
            <a:r>
              <a:rPr lang="es-ES" dirty="0" err="1"/>
              <a:t>Enums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FCBE820-4744-20E0-34E5-EA0CD07E6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Son enumeraciones</a:t>
            </a:r>
          </a:p>
          <a:p>
            <a:r>
              <a:rPr lang="es-ES" dirty="0"/>
              <a:t>Categorizaciones para un único valor</a:t>
            </a:r>
          </a:p>
          <a:p>
            <a:r>
              <a:rPr lang="es-ES" dirty="0"/>
              <a:t>Comúnmente representados como números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enum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ValoracionTaller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pésimo = 0,</a:t>
            </a:r>
          </a:p>
          <a:p>
            <a:pPr marL="0" indent="0">
              <a:buNone/>
            </a:pP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decente = 1,</a:t>
            </a:r>
          </a:p>
          <a:p>
            <a:pPr marL="0" indent="0">
              <a:buNone/>
            </a:pP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increíble = 2,</a:t>
            </a:r>
          </a:p>
          <a:p>
            <a:pPr marL="0" indent="0">
              <a:buNone/>
            </a:pP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6EF542-A125-CC97-4E4A-FCF719097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976A-D563-42FA-B46F-A19B7562A614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E31A9A-AE73-4E23-1806-3F6FE141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237CFE-22A3-7B84-C451-E9A03DC6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39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6EA4780-D13E-6CCE-D2B8-3C2D7151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Enums</a:t>
            </a:r>
            <a:r>
              <a:rPr lang="es-ES" dirty="0"/>
              <a:t> en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F13B2E-D2A2-1EF3-15F1-65B6BBAD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79D2-0CEF-4BC5-90BA-A9DDFA9B1F49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719F87-7478-A629-EFED-14DF1271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BE6690-9382-869F-0C6E-2701F94D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1996EEB0-6366-E1FA-0013-A19FC92F7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903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F345D-76C6-4016-93A6-7C1B5C23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Enums</a:t>
            </a:r>
            <a:r>
              <a:rPr lang="es-ES" dirty="0"/>
              <a:t> no oficiales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F452BB-8DE3-F82C-E383-6BBC3553E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416632-61C8-F097-DAA4-7FBAB6B2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73ED-E92B-43B4-B0D5-7A6D94BAC6C0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669E29-DECE-D4C5-B710-71AB43D7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C0E12A-FB17-C9EF-EA0C-9CB4AD91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74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5FF4D7-2BD0-B11B-B54B-EEE70EDC1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z="1800" dirty="0" err="1"/>
              <a:t>Experimentar</a:t>
            </a:r>
            <a:r>
              <a:rPr lang="en-US" sz="1800" dirty="0"/>
              <a:t> con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diferentes</a:t>
            </a:r>
            <a:r>
              <a:rPr lang="en-US" sz="1800" dirty="0"/>
              <a:t> </a:t>
            </a:r>
            <a:r>
              <a:rPr lang="en-US" sz="1800" dirty="0" err="1"/>
              <a:t>enums</a:t>
            </a:r>
            <a:endParaRPr lang="en-US" sz="1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Prueba</a:t>
            </a:r>
            <a:r>
              <a:rPr lang="en-US" sz="1800" dirty="0"/>
              <a:t> a </a:t>
            </a:r>
            <a:r>
              <a:rPr lang="en-US" sz="1800" dirty="0" err="1"/>
              <a:t>mostrarlos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consola</a:t>
            </a:r>
            <a:endParaRPr lang="en-US" sz="1800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668C787A-B030-F3AD-82DE-192EDD345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C4B6C2-5BF5-6B98-CF0D-95C37DE56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E96B-792A-4002-A7DB-1CBB1D418C54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66BC55-B1EB-E783-51A4-B38649B0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5F1EA-1ED5-5661-C0C5-CF1D7721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E06770D-29CC-C9AE-D70F-AB208FA74A53}"/>
              </a:ext>
            </a:extLst>
          </p:cNvPr>
          <p:cNvSpPr txBox="1"/>
          <p:nvPr/>
        </p:nvSpPr>
        <p:spPr>
          <a:xfrm>
            <a:off x="831850" y="768349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Target time: 5m</a:t>
            </a:r>
          </a:p>
        </p:txBody>
      </p:sp>
    </p:spTree>
    <p:extLst>
      <p:ext uri="{BB962C8B-B14F-4D97-AF65-F5344CB8AC3E}">
        <p14:creationId xmlns:p14="http://schemas.microsoft.com/office/powerpoint/2010/main" val="26485941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7448B-9A9B-E6BB-DC83-E2BCA9D7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Opcionales y defaults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AC240041-F644-DAB6-41EB-5968F7402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89E9F0-60C6-192A-A576-0F46FB9F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C2F7-6E3B-499C-BBE1-EB8DFD676827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E88DDB-1476-81D3-DB8D-8117964FA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02C0BD-B748-0058-DB8C-8A62C9B9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084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F3D4308-C55A-7DAC-083B-A0E17E6F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Opcionales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060C7E1-09D2-7C66-04E7-BE6002665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Existen dos maneras de representar opcionales</a:t>
            </a:r>
          </a:p>
          <a:p>
            <a:r>
              <a:rPr lang="es-ES" dirty="0"/>
              <a:t>Usar un interrogante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B15A5F-AEEA-C7AC-BA3B-E8E306DD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7D72-F5A5-41DC-B91D-89D6A3B0938B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0C3FDE-9A0A-ED17-4185-E5BF1AD05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20B63D-5EE8-AC45-5C7D-5F7B1D6EA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032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82FD6-00C9-7CBD-36B4-D1FF9E4F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especiales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73F7650-AD6C-6C24-A3B3-99FDC1AA86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Los </a:t>
            </a:r>
            <a:r>
              <a:rPr lang="es-ES" dirty="0" err="1"/>
              <a:t>internals</a:t>
            </a:r>
            <a:r>
              <a:rPr lang="es-ES" dirty="0"/>
              <a:t> de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317B4B-FFE5-B486-791A-D5DFFCD5E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4E2D-2281-4612-A131-F66B92CBAD86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09FB-DF7D-622C-23EF-FC9C4681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68A9BF-0C4C-2EC4-8038-5BDC7E3F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65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0C8D5216-D16C-E7DB-DFE3-2A8DB43A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Hay muchos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786D1C6-8B80-920F-0792-2EC3042BC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Así que cubriremos los más usados y </a:t>
            </a:r>
            <a:r>
              <a:rPr lang="es-ES" dirty="0" err="1"/>
              <a:t>comúnes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DCB052-6A6D-24DC-67CC-F5B9A1F2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93CE-9B7F-4C6F-A5E4-DA4A04F831F4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EE17BD-571E-937F-FAD4-6453142AA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AAD6D9-BBF9-AACD-D772-75126B79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437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43F6BFB-5BE2-9007-B70A-87A64587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void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9BB7521-8AF3-0102-61FD-BA079D2AD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No hay tipo, no hay nada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Una función puede devolver </a:t>
            </a:r>
            <a:r>
              <a:rPr lang="es-ES" dirty="0" err="1"/>
              <a:t>void</a:t>
            </a:r>
            <a:r>
              <a:rPr lang="es-ES" dirty="0"/>
              <a:t>, en más de una ocasión lo hará</a:t>
            </a:r>
          </a:p>
          <a:p>
            <a:pPr marL="0" indent="0">
              <a:buNone/>
            </a:pPr>
            <a:r>
              <a:rPr lang="es-ES" dirty="0"/>
              <a:t>Se pueden </a:t>
            </a:r>
            <a:r>
              <a:rPr lang="es-ES" dirty="0" err="1"/>
              <a:t>tipar</a:t>
            </a:r>
            <a:r>
              <a:rPr lang="es-ES" dirty="0"/>
              <a:t> </a:t>
            </a:r>
            <a:r>
              <a:rPr lang="es-ES" dirty="0" err="1"/>
              <a:t>props</a:t>
            </a:r>
            <a:r>
              <a:rPr lang="es-ES" dirty="0"/>
              <a:t> como </a:t>
            </a:r>
            <a:r>
              <a:rPr lang="es-ES" dirty="0" err="1"/>
              <a:t>void</a:t>
            </a:r>
            <a:r>
              <a:rPr lang="es-ES" dirty="0"/>
              <a:t> (y que no se le pasen nunca)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1C9656-E218-1C80-7769-E882AC0E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CEBD-3B06-49A9-8205-683B59BA5B90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DDEAB3-4819-AA11-F4FB-7D74B3B5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1BE94D-315E-EE88-9F20-39D07508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231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D7A61-66D2-F7CC-4C2E-333AFB34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never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8FCEFD-942B-7417-5FE6-DCB565C9A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Nunca se ha de llegar aquí</a:t>
            </a:r>
          </a:p>
          <a:p>
            <a:r>
              <a:rPr lang="es-ES" dirty="0"/>
              <a:t>Si una posibilidad llega a </a:t>
            </a:r>
            <a:r>
              <a:rPr lang="es-ES" dirty="0" err="1"/>
              <a:t>never</a:t>
            </a:r>
            <a:r>
              <a:rPr lang="es-ES" dirty="0"/>
              <a:t>, se devolverá error</a:t>
            </a:r>
          </a:p>
          <a:p>
            <a:r>
              <a:rPr lang="es-ES" dirty="0"/>
              <a:t>Usado para switches exhaustivos</a:t>
            </a:r>
          </a:p>
          <a:p>
            <a:pPr lvl="1"/>
            <a:r>
              <a:rPr lang="es-ES" dirty="0"/>
              <a:t>Agotar todas las posibilidades de un </a:t>
            </a:r>
            <a:r>
              <a:rPr lang="es-ES" dirty="0" err="1"/>
              <a:t>enum</a:t>
            </a:r>
            <a:r>
              <a:rPr lang="es-ES" dirty="0"/>
              <a:t>/conjunto de literales en un switch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2B8195-8D3E-F50F-86DB-24B4AED3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14D0-887C-43B6-9180-C3E2E1BE556A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45AF8B-3921-B34B-88C0-D6B809680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789CB8-9940-221A-73EA-1BFFAB1A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3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F04553D-3267-387A-2CC3-0D4CDD24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 del taller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089BA148-BABF-CB1D-3036-676C40D9D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1h 15m – Introducción de los conceptos, hasta intermedio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515964-5172-0488-E378-DA30891B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A931-07AF-4439-AF65-98E57A8ED2CE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1EB237-55AC-DA1F-CF62-784FAF28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86A89E-5D8D-31AC-2A0A-FBAB5A6C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978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D91CF-89CD-8161-B7A3-9282F59C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 pasar argumentos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9A450A-1EF4-27AA-A6F6-9BC3F74FD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Tenemos dos opciones para </a:t>
            </a:r>
            <a:r>
              <a:rPr lang="es-ES" i="1" dirty="0"/>
              <a:t>prohibirlo</a:t>
            </a:r>
          </a:p>
          <a:p>
            <a:r>
              <a:rPr lang="es-ES" dirty="0" err="1"/>
              <a:t>void</a:t>
            </a:r>
            <a:endParaRPr lang="es-ES" dirty="0"/>
          </a:p>
          <a:p>
            <a:r>
              <a:rPr lang="es-ES" dirty="0" err="1"/>
              <a:t>never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70E910-F613-4A73-F04B-A0490B38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DA4-818C-471E-B114-408A014C27B0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E9A122-0F95-F6AF-F399-7845FD851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C9FC48-02F1-EE31-9AF6-AE29BE42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14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9683F-2D68-651C-1B82-6E512D388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{}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07D87E-2FB5-588D-0A9D-E1BE74EAD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55AE48-8B55-C6B4-0F7C-9B8A4080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EB2-F7B9-4570-9760-E24195D8D208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E06964-41FC-ACD8-B593-1DFB5F4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A6EDE4-B39B-B13D-8E77-77CFD429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011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C36F6-9E40-22C8-82AF-8F3B139E1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unknown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07E21-98A8-DF0D-EDF0-AAD5430E1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B0F562-5691-B288-50B5-7B694B15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F520-712E-46E9-91B6-5294759D8C73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790EF1-FCB2-D498-4A8D-DD738D09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A7BC37-04A1-D35D-03B2-E543A7CA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376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D5321-F6B1-7318-1CB2-2A0C6EA4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any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54A66C-C5B6-DCE4-885E-9C7A0E12F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5FF4E4-E489-7CAF-1F5F-11495A07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F827-4F0C-4D24-89B2-1EFE590E273A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9E0142-C139-CF6B-DBDA-91554502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FAA39A-7EEF-1092-5716-2ABA725C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538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8916C-E36D-3176-E192-21E34224A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A5069B-EA41-AEE8-D639-BE8A01860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E19566-1C52-F3CA-AD92-C0B5CE5E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BADD-DD8F-4044-A522-683E69EB3A42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D29D54-11B8-4C1D-3344-D7E878F3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40F08C-08E7-1241-A927-A0DE915C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955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58291EA-DBF1-AE6E-6A87-8D020D71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5EFA5B33-F679-C08E-49F4-1C4CF11B6B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728071-2EA8-751C-D5C0-7661E1323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CE6E-66B8-4EE3-B6BC-AE58629D6328}" type="datetime1">
              <a:rPr lang="es-ES" smtClean="0"/>
              <a:t>15/06/2024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3F719F-B832-DD67-CF22-3E6A2A58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006571-9FAD-3F8E-8493-7E05CA2E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86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6B6B7F2-169A-8487-A59C-89154508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Valor </a:t>
            </a:r>
            <a:r>
              <a:rPr lang="es-ES" i="1" dirty="0"/>
              <a:t>as</a:t>
            </a:r>
            <a:r>
              <a:rPr lang="es-ES" dirty="0"/>
              <a:t> {</a:t>
            </a:r>
            <a:r>
              <a:rPr lang="es-ES" dirty="0" err="1"/>
              <a:t>Type</a:t>
            </a:r>
            <a:r>
              <a:rPr lang="es-ES" dirty="0"/>
              <a:t>}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BBC2BAF-2660-F1A5-1648-759055613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14208E-3E1A-7D63-6CF8-F616F5CC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8A11-A950-42E0-9C1A-2510CCEC87D1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4FA173-3861-695E-A4E6-03DFE97B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B16D40-93AE-8D6E-601A-1CF4435B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959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76CB458-16FA-A422-5DAF-E52F7294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const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0289C788-71EE-6538-00F4-27FC4C85F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En </a:t>
            </a:r>
            <a:r>
              <a:rPr lang="es-ES" dirty="0" err="1"/>
              <a:t>TypeScript</a:t>
            </a:r>
            <a:r>
              <a:rPr lang="es-ES" dirty="0"/>
              <a:t> una </a:t>
            </a:r>
            <a:r>
              <a:rPr lang="es-ES" dirty="0" err="1"/>
              <a:t>keyword</a:t>
            </a:r>
            <a:r>
              <a:rPr lang="es-ES" dirty="0"/>
              <a:t> bastante mágica es </a:t>
            </a:r>
            <a:r>
              <a:rPr lang="es-ES" i="1" dirty="0" err="1"/>
              <a:t>const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Permite hacer una inferencia más cercana a la realidad. Son tipados más estrictos, pero porque su intención es facilitar el desarrollo.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Usados para devolver literales, objetos </a:t>
            </a:r>
            <a:r>
              <a:rPr lang="es-ES" i="1" dirty="0" err="1"/>
              <a:t>narrowly</a:t>
            </a:r>
            <a:r>
              <a:rPr lang="es-ES" i="1" dirty="0"/>
              <a:t> </a:t>
            </a:r>
            <a:r>
              <a:rPr lang="es-ES" i="1" dirty="0" err="1"/>
              <a:t>typed</a:t>
            </a:r>
            <a:endParaRPr lang="es-ES" i="1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6FEEA7-AA1A-74B5-F1A6-C0F6D50D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F5D7-507D-4ED4-AC84-B102C2546842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46693B-784A-53AC-1572-DF3C6218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E6BAFE-6CA4-8840-5A9A-8097CE16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631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226A5-B3AB-5B1B-4526-62DCBFA9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 </a:t>
            </a:r>
            <a:r>
              <a:rPr lang="es-ES" dirty="0" err="1"/>
              <a:t>const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F19F55-4B9F-7564-D618-525411139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9E2076-A7A6-251B-A3BF-29784463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ADEF-06CF-4C90-BD94-69AAAEEAC6A5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3480DB-7BD1-D2E5-F945-859CA3A5A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A1E01F-89AE-0181-E5EC-4FC1977E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726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D16AF-E231-8320-DD32-9E364D8C4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Operaciones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3C01638-E268-9E6E-F498-F552F5EE4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266FB5-6462-98D6-0B40-E9A2AAB10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9EA9-E969-4548-851F-3CB66A75ED77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948B76-B8DF-CD18-0500-2DA4ED8E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29828F-3512-97C2-72AE-1C623B27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7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F04553D-3267-387A-2CC3-0D4CDD24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 del taller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089BA148-BABF-CB1D-3036-676C40D9D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1h 15m – Introducción de los conceptos, hasta intermedio</a:t>
            </a:r>
          </a:p>
          <a:p>
            <a:r>
              <a:rPr lang="es-ES" dirty="0"/>
              <a:t>30m aprox. – Descansito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515964-5172-0488-E378-DA30891B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5124-D960-4907-B102-7CB1F30F6772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1EB237-55AC-DA1F-CF62-784FAF28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86A89E-5D8D-31AC-2A0A-FBAB5A6C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176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E04366F-1A90-FEA4-16D3-254060FB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|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EB9A36A-1AE1-3C41-5A22-4F0FE3AD3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5A4750-A258-35F2-D06C-46000833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A64E-20F5-49D7-A926-76FDB53D33FB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30A308-5D5E-92B5-C5F0-69858A1B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3136BD-F4AD-05B1-9942-73812ABD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563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065F4-0D6D-B426-308A-8896D13B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&amp;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49F962-5BA9-DB6C-2018-650FF9C7D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A60F34-D468-4700-EBDF-F35BED2E1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BADD-DD8F-4044-A522-683E69EB3A42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00E24B-22B5-5714-3EB8-9B50188F0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C70264-AA57-14B0-B0B8-89277508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972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AF8E9-56B7-43F0-F00D-2A100F12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Literales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2650E62-38CC-27E4-AF3A-4C914D26C0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465484-5031-93FF-A3FD-26DBE000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B9CE-9D1B-4557-819B-2119331CE622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B5C5CC-2166-260D-9822-A80632E5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00780B-CE63-131E-EF9D-EEA20098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179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C4CF8-13FD-DC40-A273-50C1300A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Literales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A47339-45F1-CE25-671D-14672DF4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Los vamos a considerar tipos, aunque sean definidos en desarrollo</a:t>
            </a:r>
          </a:p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AD0527-00D6-AF09-D3A9-108AF90E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8F14-9673-4005-8807-AADD3AC869EB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41464C-C95A-F5B4-55B9-EDF73770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F54F05-587E-692F-F319-6C79FA8E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905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DE65A-DA6A-CFD3-5708-FC49441F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Literales abiertos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474C7A-B57B-14CF-65FA-902931E7D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A veces podemos querer </a:t>
            </a:r>
            <a:r>
              <a:rPr lang="es-ES" dirty="0" err="1"/>
              <a:t>tipar</a:t>
            </a:r>
            <a:r>
              <a:rPr lang="es-ES" dirty="0"/>
              <a:t> literales, pero no restringir más opciones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La solución es:</a:t>
            </a:r>
          </a:p>
          <a:p>
            <a:pPr marL="0" indent="0">
              <a:buNone/>
            </a:pP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“literal” | “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otraOpción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” | (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&amp; {})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D3346D-9538-B70C-62A3-524A989A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0B5C-DEBD-4501-9D7D-DBA0D06924FD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FB86C8-50AC-93B3-3C80-9E881C8B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B54641-27A7-C20B-1491-C2A646C8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622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414D5A7-EBC2-5DC0-8895-D0CD866D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¿Quién sabría decirme por qué?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2CAED6-2CDE-ACD3-549D-8FDBFC82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AB98-D6C4-4DE8-B67C-2AA1E345A844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E2D9CF-AD41-351A-86DB-1DB6F447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45A362-5AF8-7A6A-4F1A-7B1E94D8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380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2326943-EB6D-4466-AFA3-CC21A7D5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Porque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F0C51F8-AC03-0C2C-053E-D3181B52E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D401E1-C1FC-2F1A-A802-D298DAFF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CDE0-8679-4F5D-B988-4762544E73BC}" type="datetime1">
              <a:rPr lang="es-ES" smtClean="0"/>
              <a:t>15/06/2024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EC4D974-3321-7505-1D2B-DCA3FBF8F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1E35E9-3862-D2E5-4D21-FF4C5CFC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584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58840-6C80-FD56-A96D-8F4DC9CF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Prefijos y sufijos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AB42A8-010E-0CCA-9536-6E48DA21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09DA69-2124-6AA8-1538-98BAA3B6B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CA0F-C1E5-406E-8789-7112EF04A60D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A0CF43-4DF2-AFED-5271-B7294F9F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CDA84D-1FDA-BD40-52BB-4670E802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083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E1EEB-9437-6BC0-6E20-E455B5A6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Limitaciones de inputs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875AB3-219E-4405-1092-961CCBCC6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C5AE21-9294-B4F1-E6A5-124BADCC1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9E39-6429-4C85-BDEA-75359387BC1C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BAEFCD-430E-41A7-E654-8E769D55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69EFB1-49CB-DFDE-DB9C-F746EDDC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424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59838-22A3-1326-1182-D502A405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0D7C0F-E850-4346-0C9C-70B7B139F9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E80FA8-9209-9284-4A66-4946782D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20CF-7BA5-4602-9DE7-3CBC2F4433B5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58A4C8-C116-FDD4-A36E-B064E2C9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28D4CF-CC79-0039-F4BC-12C9C065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7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F04553D-3267-387A-2CC3-0D4CDD24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 del taller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089BA148-BABF-CB1D-3036-676C40D9D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1h 15m – Introducción de los conceptos, hasta intermedio</a:t>
            </a:r>
          </a:p>
          <a:p>
            <a:r>
              <a:rPr lang="es-ES" dirty="0"/>
              <a:t>30m aprox. – Descansito</a:t>
            </a:r>
          </a:p>
          <a:p>
            <a:r>
              <a:rPr lang="es-ES" dirty="0"/>
              <a:t>1h 15m – Intermedio hasta avanzado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515964-5172-0488-E378-DA30891B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A234-8BF8-4D3D-B87E-1E61F77DB9CC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1EB237-55AC-DA1F-CF62-784FAF28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86A89E-5D8D-31AC-2A0A-FBAB5A6C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483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F99E214-E8DC-B641-1205-7860436F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Filosofía de comparación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FF6463A-7EFB-B456-297E-E1F644A9F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genérico a específico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Typescript</a:t>
            </a:r>
            <a:r>
              <a:rPr lang="es-ES" dirty="0"/>
              <a:t> funciona comprando de lo más genérico a lo más específico, no al revés.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El mínimo de especificidad se lo pones a la izquierda, si a la izquierda le pones algo muy específico ya no le va a gustar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F27957-8CCB-97D6-E015-4A422B2B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B99D-6A8F-4178-9CC2-C5EC5503C83B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AA1FA3-B0CA-CA67-9212-E03C90C2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463DC6-E432-B6C5-5E97-9BF70316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604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713C1-A1C4-AE81-26BD-ACE1763D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colaborativos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BA4D4D8-B5DC-8AD8-B132-12B2D6EAA4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genérico a específico (moderadamente)</a:t>
            </a:r>
          </a:p>
          <a:p>
            <a:pPr marL="0" indent="0">
              <a:buNone/>
            </a:pPr>
            <a:r>
              <a:rPr lang="es-ES" dirty="0" err="1"/>
              <a:t>string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string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“literal”</a:t>
            </a:r>
          </a:p>
          <a:p>
            <a:pPr marL="0" indent="0">
              <a:buNone/>
            </a:pPr>
            <a:r>
              <a:rPr lang="es-ES" dirty="0"/>
              <a:t>“{</a:t>
            </a:r>
            <a:r>
              <a:rPr lang="es-ES" dirty="0" err="1"/>
              <a:t>number</a:t>
            </a:r>
            <a:r>
              <a:rPr lang="es-ES" dirty="0"/>
              <a:t>}-ex”</a:t>
            </a:r>
          </a:p>
          <a:p>
            <a:pPr marL="0" indent="0">
              <a:buNone/>
            </a:pPr>
            <a:r>
              <a:rPr lang="es-ES" dirty="0" err="1"/>
              <a:t>number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{}</a:t>
            </a:r>
          </a:p>
          <a:p>
            <a:pPr marL="0" indent="0">
              <a:buNone/>
            </a:pPr>
            <a:r>
              <a:rPr lang="es-ES" dirty="0" err="1"/>
              <a:t>unknown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1784C8B-D542-26E4-3540-3E3939E76A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específico a genérico (suficientemente específico)</a:t>
            </a:r>
          </a:p>
          <a:p>
            <a:pPr marL="0" indent="0">
              <a:buNone/>
            </a:pPr>
            <a:r>
              <a:rPr lang="es-ES" dirty="0"/>
              <a:t>“literal”</a:t>
            </a:r>
          </a:p>
          <a:p>
            <a:pPr marL="0" indent="0">
              <a:buNone/>
            </a:pPr>
            <a:r>
              <a:rPr lang="es-ES" dirty="0" err="1"/>
              <a:t>string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String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“</a:t>
            </a:r>
            <a:r>
              <a:rPr lang="es-ES" dirty="0" err="1"/>
              <a:t>tt</a:t>
            </a:r>
            <a:r>
              <a:rPr lang="es-ES" dirty="0"/>
              <a:t>-ex”</a:t>
            </a:r>
          </a:p>
          <a:p>
            <a:pPr marL="0" indent="0">
              <a:buNone/>
            </a:pPr>
            <a:r>
              <a:rPr lang="es-ES" dirty="0"/>
              <a:t>“0”</a:t>
            </a:r>
          </a:p>
          <a:p>
            <a:pPr marL="0" indent="0">
              <a:buNone/>
            </a:pPr>
            <a:r>
              <a:rPr lang="es-ES" dirty="0"/>
              <a:t>{ </a:t>
            </a:r>
            <a:r>
              <a:rPr lang="es-ES" dirty="0" err="1"/>
              <a:t>foo</a:t>
            </a:r>
            <a:r>
              <a:rPr lang="es-ES" dirty="0"/>
              <a:t>: “bar” }</a:t>
            </a:r>
          </a:p>
          <a:p>
            <a:pPr marL="0" indent="0">
              <a:buNone/>
            </a:pPr>
            <a:r>
              <a:rPr lang="es-ES" dirty="0" err="1"/>
              <a:t>undefined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F2BEA-874D-DB2D-86C9-57EF603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816E-D2D2-4BD1-9FE4-40112AA42EE6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67DD9-868C-C1F9-B452-396E1EED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F58F55-5C59-C152-8084-851077EA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F9FB91E-499F-F04E-F9F3-85B820132035}"/>
              </a:ext>
            </a:extLst>
          </p:cNvPr>
          <p:cNvSpPr/>
          <p:nvPr/>
        </p:nvSpPr>
        <p:spPr>
          <a:xfrm>
            <a:off x="838200" y="3209026"/>
            <a:ext cx="8193657" cy="2967935"/>
          </a:xfrm>
          <a:prstGeom prst="rect">
            <a:avLst/>
          </a:prstGeom>
          <a:solidFill>
            <a:srgbClr val="317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60017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713C1-A1C4-AE81-26BD-ACE1763D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colaborativos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BA4D4D8-B5DC-8AD8-B132-12B2D6EAA4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genérico a específico (moderadamente)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 err="1"/>
              <a:t>string</a:t>
            </a:r>
            <a:endParaRPr lang="es-ES" dirty="0"/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“{</a:t>
            </a:r>
            <a:r>
              <a:rPr lang="es-ES" dirty="0" err="1">
                <a:solidFill>
                  <a:srgbClr val="FF9393"/>
                </a:solidFill>
              </a:rPr>
              <a:t>number</a:t>
            </a:r>
            <a:r>
              <a:rPr lang="es-ES" dirty="0">
                <a:solidFill>
                  <a:srgbClr val="FF9393"/>
                </a:solidFill>
              </a:rPr>
              <a:t>}-ex”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number</a:t>
            </a:r>
            <a:endParaRPr lang="es-ES" dirty="0">
              <a:solidFill>
                <a:srgbClr val="FF9393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{}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unknown</a:t>
            </a:r>
            <a:endParaRPr lang="es-ES" dirty="0">
              <a:solidFill>
                <a:srgbClr val="FF9393"/>
              </a:solidFill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1784C8B-D542-26E4-3540-3E3939E76A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específico a genérico (suficientemente específico)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 err="1"/>
              <a:t>string</a:t>
            </a:r>
            <a:endParaRPr lang="es-ES" dirty="0"/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string</a:t>
            </a:r>
            <a:endParaRPr lang="es-ES" dirty="0">
              <a:solidFill>
                <a:srgbClr val="FF9393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</a:t>
            </a:r>
            <a:r>
              <a:rPr lang="es-ES" dirty="0" err="1">
                <a:solidFill>
                  <a:srgbClr val="FF9393"/>
                </a:solidFill>
              </a:rPr>
              <a:t>tt</a:t>
            </a:r>
            <a:r>
              <a:rPr lang="es-ES" dirty="0">
                <a:solidFill>
                  <a:srgbClr val="FF9393"/>
                </a:solidFill>
              </a:rPr>
              <a:t>-ex”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“0”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{ </a:t>
            </a:r>
            <a:r>
              <a:rPr lang="es-ES" dirty="0" err="1">
                <a:solidFill>
                  <a:srgbClr val="92D050"/>
                </a:solidFill>
              </a:rPr>
              <a:t>foo</a:t>
            </a:r>
            <a:r>
              <a:rPr lang="es-ES" dirty="0">
                <a:solidFill>
                  <a:srgbClr val="92D050"/>
                </a:solidFill>
              </a:rPr>
              <a:t>: “bar” }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undefined</a:t>
            </a:r>
            <a:endParaRPr lang="es-ES" dirty="0">
              <a:solidFill>
                <a:srgbClr val="FF9393"/>
              </a:solidFill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F2BEA-874D-DB2D-86C9-57EF603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936A-E172-4944-A9ED-6EDDA1D87BDD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67DD9-868C-C1F9-B452-396E1EED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F58F55-5C59-C152-8084-851077EA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AC48D39-77D9-2967-2FBA-5F825AF6268A}"/>
              </a:ext>
            </a:extLst>
          </p:cNvPr>
          <p:cNvSpPr/>
          <p:nvPr/>
        </p:nvSpPr>
        <p:spPr>
          <a:xfrm>
            <a:off x="838200" y="3631720"/>
            <a:ext cx="8193657" cy="2545241"/>
          </a:xfrm>
          <a:prstGeom prst="rect">
            <a:avLst/>
          </a:prstGeom>
          <a:solidFill>
            <a:srgbClr val="317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6609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713C1-A1C4-AE81-26BD-ACE1763D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colaborativos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BA4D4D8-B5DC-8AD8-B132-12B2D6EAA4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genérico a específico (moderadamente)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/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“{</a:t>
            </a:r>
            <a:r>
              <a:rPr lang="es-ES" dirty="0" err="1">
                <a:solidFill>
                  <a:srgbClr val="FF9393"/>
                </a:solidFill>
              </a:rPr>
              <a:t>number</a:t>
            </a:r>
            <a:r>
              <a:rPr lang="es-ES" dirty="0">
                <a:solidFill>
                  <a:srgbClr val="FF9393"/>
                </a:solidFill>
              </a:rPr>
              <a:t>}-ex”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number</a:t>
            </a:r>
            <a:endParaRPr lang="es-ES" dirty="0">
              <a:solidFill>
                <a:srgbClr val="FF9393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{}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unknown</a:t>
            </a:r>
            <a:endParaRPr lang="es-ES" dirty="0">
              <a:solidFill>
                <a:srgbClr val="FF9393"/>
              </a:solidFill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1784C8B-D542-26E4-3540-3E3939E76A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específico a genérico (suficientemente específico)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 err="1"/>
              <a:t>string</a:t>
            </a:r>
            <a:endParaRPr lang="es-ES" dirty="0"/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</a:t>
            </a:r>
            <a:r>
              <a:rPr lang="es-ES" dirty="0" err="1">
                <a:solidFill>
                  <a:srgbClr val="FF9393"/>
                </a:solidFill>
              </a:rPr>
              <a:t>tt</a:t>
            </a:r>
            <a:r>
              <a:rPr lang="es-ES" dirty="0">
                <a:solidFill>
                  <a:srgbClr val="FF9393"/>
                </a:solidFill>
              </a:rPr>
              <a:t>-ex”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“0”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{ </a:t>
            </a:r>
            <a:r>
              <a:rPr lang="es-ES" dirty="0" err="1">
                <a:solidFill>
                  <a:srgbClr val="92D050"/>
                </a:solidFill>
              </a:rPr>
              <a:t>foo</a:t>
            </a:r>
            <a:r>
              <a:rPr lang="es-ES" dirty="0">
                <a:solidFill>
                  <a:srgbClr val="92D050"/>
                </a:solidFill>
              </a:rPr>
              <a:t>: “bar” }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undefined</a:t>
            </a:r>
            <a:endParaRPr lang="es-ES" dirty="0">
              <a:solidFill>
                <a:srgbClr val="FF9393"/>
              </a:solidFill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F2BEA-874D-DB2D-86C9-57EF603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2769-BD7C-45D0-B531-06E30076C0E3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67DD9-868C-C1F9-B452-396E1EED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F58F55-5C59-C152-8084-851077EA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AC48D39-77D9-2967-2FBA-5F825AF6268A}"/>
              </a:ext>
            </a:extLst>
          </p:cNvPr>
          <p:cNvSpPr/>
          <p:nvPr/>
        </p:nvSpPr>
        <p:spPr>
          <a:xfrm>
            <a:off x="838200" y="4071668"/>
            <a:ext cx="8193657" cy="2105293"/>
          </a:xfrm>
          <a:prstGeom prst="rect">
            <a:avLst/>
          </a:prstGeom>
          <a:solidFill>
            <a:srgbClr val="317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6479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713C1-A1C4-AE81-26BD-ACE1763D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colaborativos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BA4D4D8-B5DC-8AD8-B132-12B2D6EAA4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genérico a específico (moderadamente)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/>
              <a:t>“{</a:t>
            </a:r>
            <a:r>
              <a:rPr lang="es-ES" dirty="0" err="1"/>
              <a:t>number</a:t>
            </a:r>
            <a:r>
              <a:rPr lang="es-ES" dirty="0"/>
              <a:t>}-ex”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number</a:t>
            </a:r>
            <a:endParaRPr lang="es-ES" dirty="0">
              <a:solidFill>
                <a:srgbClr val="FF9393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{}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unknown</a:t>
            </a:r>
            <a:endParaRPr lang="es-ES" dirty="0">
              <a:solidFill>
                <a:srgbClr val="FF9393"/>
              </a:solidFill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1784C8B-D542-26E4-3540-3E3939E76A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específico a genérico (suficientemente específico)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string</a:t>
            </a:r>
            <a:endParaRPr lang="es-ES" dirty="0">
              <a:solidFill>
                <a:srgbClr val="FF9393"/>
              </a:solidFill>
            </a:endParaRPr>
          </a:p>
          <a:p>
            <a:pPr marL="0" indent="0">
              <a:buNone/>
            </a:pPr>
            <a:r>
              <a:rPr lang="es-ES" dirty="0"/>
              <a:t>“</a:t>
            </a:r>
            <a:r>
              <a:rPr lang="es-ES" dirty="0" err="1"/>
              <a:t>tt</a:t>
            </a:r>
            <a:r>
              <a:rPr lang="es-ES" dirty="0"/>
              <a:t>-ex”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“0”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{ </a:t>
            </a:r>
            <a:r>
              <a:rPr lang="es-ES" dirty="0" err="1">
                <a:solidFill>
                  <a:srgbClr val="92D050"/>
                </a:solidFill>
              </a:rPr>
              <a:t>foo</a:t>
            </a:r>
            <a:r>
              <a:rPr lang="es-ES" dirty="0">
                <a:solidFill>
                  <a:srgbClr val="92D050"/>
                </a:solidFill>
              </a:rPr>
              <a:t>: “bar” }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undefined</a:t>
            </a:r>
            <a:endParaRPr lang="es-ES" dirty="0">
              <a:solidFill>
                <a:srgbClr val="FF9393"/>
              </a:solidFill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F2BEA-874D-DB2D-86C9-57EF603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303D-C70F-4A75-AD37-534EFBC0D3F5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67DD9-868C-C1F9-B452-396E1EED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F58F55-5C59-C152-8084-851077EA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AC48D39-77D9-2967-2FBA-5F825AF6268A}"/>
              </a:ext>
            </a:extLst>
          </p:cNvPr>
          <p:cNvSpPr/>
          <p:nvPr/>
        </p:nvSpPr>
        <p:spPr>
          <a:xfrm>
            <a:off x="838200" y="4572000"/>
            <a:ext cx="8193657" cy="1604961"/>
          </a:xfrm>
          <a:prstGeom prst="rect">
            <a:avLst/>
          </a:prstGeom>
          <a:solidFill>
            <a:srgbClr val="317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21958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713C1-A1C4-AE81-26BD-ACE1763D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colaborativos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BA4D4D8-B5DC-8AD8-B132-12B2D6EAA4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genérico a específico (moderadamente)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“{</a:t>
            </a:r>
            <a:r>
              <a:rPr lang="es-ES" dirty="0" err="1">
                <a:solidFill>
                  <a:srgbClr val="FF9393"/>
                </a:solidFill>
              </a:rPr>
              <a:t>number</a:t>
            </a:r>
            <a:r>
              <a:rPr lang="es-ES" dirty="0">
                <a:solidFill>
                  <a:srgbClr val="FF9393"/>
                </a:solidFill>
              </a:rPr>
              <a:t>}-ex”</a:t>
            </a:r>
          </a:p>
          <a:p>
            <a:pPr marL="0" indent="0">
              <a:buNone/>
            </a:pPr>
            <a:r>
              <a:rPr lang="es-ES" dirty="0" err="1"/>
              <a:t>number</a:t>
            </a:r>
            <a:endParaRPr lang="es-ES" dirty="0"/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{}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unknown</a:t>
            </a:r>
            <a:endParaRPr lang="es-ES" dirty="0">
              <a:solidFill>
                <a:srgbClr val="FF9393"/>
              </a:solidFill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1784C8B-D542-26E4-3540-3E3939E76A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específico a genérico (suficientemente específico)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string</a:t>
            </a:r>
            <a:endParaRPr lang="es-ES" dirty="0">
              <a:solidFill>
                <a:srgbClr val="FF9393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</a:t>
            </a:r>
            <a:r>
              <a:rPr lang="es-ES" dirty="0" err="1">
                <a:solidFill>
                  <a:srgbClr val="FF9393"/>
                </a:solidFill>
              </a:rPr>
              <a:t>tt</a:t>
            </a:r>
            <a:r>
              <a:rPr lang="es-ES" dirty="0">
                <a:solidFill>
                  <a:srgbClr val="FF9393"/>
                </a:solidFill>
              </a:rPr>
              <a:t>-ex”</a:t>
            </a:r>
          </a:p>
          <a:p>
            <a:pPr marL="0" indent="0">
              <a:buNone/>
            </a:pPr>
            <a:r>
              <a:rPr lang="es-ES" dirty="0"/>
              <a:t>“0”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{ </a:t>
            </a:r>
            <a:r>
              <a:rPr lang="es-ES" dirty="0" err="1">
                <a:solidFill>
                  <a:srgbClr val="92D050"/>
                </a:solidFill>
              </a:rPr>
              <a:t>foo</a:t>
            </a:r>
            <a:r>
              <a:rPr lang="es-ES" dirty="0">
                <a:solidFill>
                  <a:srgbClr val="92D050"/>
                </a:solidFill>
              </a:rPr>
              <a:t>: “bar” }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undefined</a:t>
            </a:r>
            <a:endParaRPr lang="es-ES" dirty="0">
              <a:solidFill>
                <a:srgbClr val="FF9393"/>
              </a:solidFill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F2BEA-874D-DB2D-86C9-57EF603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96BA-36B3-4ECA-8E00-21F719EB006C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67DD9-868C-C1F9-B452-396E1EED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F58F55-5C59-C152-8084-851077EA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AC48D39-77D9-2967-2FBA-5F825AF6268A}"/>
              </a:ext>
            </a:extLst>
          </p:cNvPr>
          <p:cNvSpPr/>
          <p:nvPr/>
        </p:nvSpPr>
        <p:spPr>
          <a:xfrm>
            <a:off x="838200" y="5106838"/>
            <a:ext cx="8193657" cy="1070123"/>
          </a:xfrm>
          <a:prstGeom prst="rect">
            <a:avLst/>
          </a:prstGeom>
          <a:solidFill>
            <a:srgbClr val="317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68054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713C1-A1C4-AE81-26BD-ACE1763D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colaborativos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BA4D4D8-B5DC-8AD8-B132-12B2D6EAA4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genérico a específico (moderadamente)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“{</a:t>
            </a:r>
            <a:r>
              <a:rPr lang="es-ES" dirty="0" err="1">
                <a:solidFill>
                  <a:srgbClr val="FF9393"/>
                </a:solidFill>
              </a:rPr>
              <a:t>number</a:t>
            </a:r>
            <a:r>
              <a:rPr lang="es-ES" dirty="0">
                <a:solidFill>
                  <a:srgbClr val="FF9393"/>
                </a:solidFill>
              </a:rPr>
              <a:t>}-ex”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number</a:t>
            </a:r>
            <a:endParaRPr lang="es-ES" dirty="0">
              <a:solidFill>
                <a:srgbClr val="FF9393"/>
              </a:solidFill>
            </a:endParaRPr>
          </a:p>
          <a:p>
            <a:pPr marL="0" indent="0">
              <a:buNone/>
            </a:pPr>
            <a:r>
              <a:rPr lang="es-ES" dirty="0"/>
              <a:t>{}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unknown</a:t>
            </a:r>
            <a:endParaRPr lang="es-ES" dirty="0">
              <a:solidFill>
                <a:srgbClr val="FF9393"/>
              </a:solidFill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1784C8B-D542-26E4-3540-3E3939E76A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específico a genérico (suficientemente específico)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string</a:t>
            </a:r>
            <a:endParaRPr lang="es-ES" dirty="0">
              <a:solidFill>
                <a:srgbClr val="FF9393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</a:t>
            </a:r>
            <a:r>
              <a:rPr lang="es-ES" dirty="0" err="1">
                <a:solidFill>
                  <a:srgbClr val="FF9393"/>
                </a:solidFill>
              </a:rPr>
              <a:t>tt</a:t>
            </a:r>
            <a:r>
              <a:rPr lang="es-ES" dirty="0">
                <a:solidFill>
                  <a:srgbClr val="FF9393"/>
                </a:solidFill>
              </a:rPr>
              <a:t>-ex”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“0”</a:t>
            </a:r>
          </a:p>
          <a:p>
            <a:pPr marL="0" indent="0">
              <a:buNone/>
            </a:pPr>
            <a:r>
              <a:rPr lang="es-ES" dirty="0"/>
              <a:t>{ </a:t>
            </a:r>
            <a:r>
              <a:rPr lang="es-ES" dirty="0" err="1"/>
              <a:t>foo</a:t>
            </a:r>
            <a:r>
              <a:rPr lang="es-ES" dirty="0"/>
              <a:t>: “bar” }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undefined</a:t>
            </a:r>
            <a:endParaRPr lang="es-ES" dirty="0">
              <a:solidFill>
                <a:srgbClr val="FF9393"/>
              </a:solidFill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F2BEA-874D-DB2D-86C9-57EF603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DE51-E94A-4884-B951-715A49CD9283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67DD9-868C-C1F9-B452-396E1EED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F58F55-5C59-C152-8084-851077EA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AC48D39-77D9-2967-2FBA-5F825AF6268A}"/>
              </a:ext>
            </a:extLst>
          </p:cNvPr>
          <p:cNvSpPr/>
          <p:nvPr/>
        </p:nvSpPr>
        <p:spPr>
          <a:xfrm>
            <a:off x="838200" y="5512279"/>
            <a:ext cx="8193657" cy="664682"/>
          </a:xfrm>
          <a:prstGeom prst="rect">
            <a:avLst/>
          </a:prstGeom>
          <a:solidFill>
            <a:srgbClr val="317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89828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713C1-A1C4-AE81-26BD-ACE1763D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colaborativos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BA4D4D8-B5DC-8AD8-B132-12B2D6EAA4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genérico a específico (moderadamente)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“{</a:t>
            </a:r>
            <a:r>
              <a:rPr lang="es-ES" dirty="0" err="1">
                <a:solidFill>
                  <a:srgbClr val="FF9393"/>
                </a:solidFill>
              </a:rPr>
              <a:t>number</a:t>
            </a:r>
            <a:r>
              <a:rPr lang="es-ES" dirty="0">
                <a:solidFill>
                  <a:srgbClr val="FF9393"/>
                </a:solidFill>
              </a:rPr>
              <a:t>}-ex”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number</a:t>
            </a:r>
            <a:endParaRPr lang="es-ES" dirty="0">
              <a:solidFill>
                <a:srgbClr val="FF9393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{}</a:t>
            </a:r>
          </a:p>
          <a:p>
            <a:pPr marL="0" indent="0">
              <a:buNone/>
            </a:pPr>
            <a:r>
              <a:rPr lang="es-ES" dirty="0" err="1"/>
              <a:t>unknown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1784C8B-D542-26E4-3540-3E3939E76A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específico a genérico (suficientemente específico)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string</a:t>
            </a:r>
            <a:endParaRPr lang="es-ES" dirty="0">
              <a:solidFill>
                <a:srgbClr val="FF9393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</a:t>
            </a:r>
            <a:r>
              <a:rPr lang="es-ES" dirty="0" err="1">
                <a:solidFill>
                  <a:srgbClr val="FF9393"/>
                </a:solidFill>
              </a:rPr>
              <a:t>tt</a:t>
            </a:r>
            <a:r>
              <a:rPr lang="es-ES" dirty="0">
                <a:solidFill>
                  <a:srgbClr val="FF9393"/>
                </a:solidFill>
              </a:rPr>
              <a:t>-ex”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“0”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{ </a:t>
            </a:r>
            <a:r>
              <a:rPr lang="es-ES" dirty="0" err="1">
                <a:solidFill>
                  <a:srgbClr val="92D050"/>
                </a:solidFill>
              </a:rPr>
              <a:t>foo</a:t>
            </a:r>
            <a:r>
              <a:rPr lang="es-ES" dirty="0">
                <a:solidFill>
                  <a:srgbClr val="92D050"/>
                </a:solidFill>
              </a:rPr>
              <a:t>: “bar” }</a:t>
            </a:r>
          </a:p>
          <a:p>
            <a:pPr marL="0" indent="0">
              <a:buNone/>
            </a:pPr>
            <a:r>
              <a:rPr lang="es-ES" dirty="0" err="1"/>
              <a:t>undefined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F2BEA-874D-DB2D-86C9-57EF603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8069-61DB-421E-A0C6-E5D42D0C2D69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67DD9-868C-C1F9-B452-396E1EED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F58F55-5C59-C152-8084-851077EA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325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713C1-A1C4-AE81-26BD-ACE1763D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colaborativos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BA4D4D8-B5DC-8AD8-B132-12B2D6EAA4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genérico a específico (moderadamente)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“{</a:t>
            </a:r>
            <a:r>
              <a:rPr lang="es-ES" dirty="0" err="1">
                <a:solidFill>
                  <a:srgbClr val="FF9393"/>
                </a:solidFill>
              </a:rPr>
              <a:t>number</a:t>
            </a:r>
            <a:r>
              <a:rPr lang="es-ES" dirty="0">
                <a:solidFill>
                  <a:srgbClr val="FF9393"/>
                </a:solidFill>
              </a:rPr>
              <a:t>}-ex”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number</a:t>
            </a:r>
            <a:endParaRPr lang="es-ES" dirty="0">
              <a:solidFill>
                <a:srgbClr val="FF9393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{}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unknown</a:t>
            </a:r>
            <a:endParaRPr lang="es-ES" dirty="0">
              <a:solidFill>
                <a:srgbClr val="FF9393"/>
              </a:solidFill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1784C8B-D542-26E4-3540-3E3939E76A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específico a genérico (suficientemente específico)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string</a:t>
            </a:r>
            <a:endParaRPr lang="es-ES" dirty="0">
              <a:solidFill>
                <a:srgbClr val="FF9393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</a:t>
            </a:r>
            <a:r>
              <a:rPr lang="es-ES" dirty="0" err="1">
                <a:solidFill>
                  <a:srgbClr val="FF9393"/>
                </a:solidFill>
              </a:rPr>
              <a:t>tt</a:t>
            </a:r>
            <a:r>
              <a:rPr lang="es-ES" dirty="0">
                <a:solidFill>
                  <a:srgbClr val="FF9393"/>
                </a:solidFill>
              </a:rPr>
              <a:t>-ex”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“0”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{ </a:t>
            </a:r>
            <a:r>
              <a:rPr lang="es-ES" dirty="0" err="1">
                <a:solidFill>
                  <a:srgbClr val="92D050"/>
                </a:solidFill>
              </a:rPr>
              <a:t>foo</a:t>
            </a:r>
            <a:r>
              <a:rPr lang="es-ES" dirty="0">
                <a:solidFill>
                  <a:srgbClr val="92D050"/>
                </a:solidFill>
              </a:rPr>
              <a:t>: “bar” }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undefined</a:t>
            </a:r>
            <a:endParaRPr lang="es-ES" dirty="0">
              <a:solidFill>
                <a:srgbClr val="FF9393"/>
              </a:solidFill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F2BEA-874D-DB2D-86C9-57EF603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5754-98E0-478C-B2DC-3E3E8A245F35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67DD9-868C-C1F9-B452-396E1EED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F58F55-5C59-C152-8084-851077EA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449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FA464-6FED-A218-3F54-7233D577F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</a:t>
            </a:r>
            <a:r>
              <a:rPr lang="es-ES" dirty="0"/>
              <a:t> e Interface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CEE89EBA-120A-5B45-D3DA-8710F8F656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154C78-1A96-5466-230E-53E1221DF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39FC-1248-4A27-BC8E-9C0BE21922E7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DEE8B4-326B-8C21-890A-A4C6A5F7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083340-21D4-3516-8184-DFA8C12E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3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2248FA4-E3E3-0D3C-4338-C615B038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Disclaimer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72F6A7B-8903-D242-3A67-A0893313B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sesión se va a grabar</a:t>
            </a:r>
          </a:p>
          <a:p>
            <a:r>
              <a:rPr lang="es-ES" dirty="0"/>
              <a:t>Se compartirán las </a:t>
            </a:r>
            <a:r>
              <a:rPr lang="es-ES" dirty="0" err="1"/>
              <a:t>slides</a:t>
            </a:r>
            <a:r>
              <a:rPr lang="es-ES" dirty="0"/>
              <a:t> al terminar</a:t>
            </a:r>
          </a:p>
          <a:p>
            <a:r>
              <a:rPr lang="es-ES" dirty="0"/>
              <a:t>Pregunta sin miedo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3DAB01-BFBE-882D-AB75-897525036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0244-1918-4735-8E30-2BBE87835FBA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AC22D9-81FC-E7A3-F8C8-5236AE39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6D2DB3-F2A0-18E4-A0FF-74EBFF52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08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6A22A01-FDD1-D2EF-E03A-4C4A66EAC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3C53D1A-54D3-B408-75D4-97E8C17F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comporta como </a:t>
            </a:r>
            <a:r>
              <a:rPr lang="es-ES" i="1" dirty="0" err="1"/>
              <a:t>const</a:t>
            </a:r>
            <a:endParaRPr lang="es-ES" i="1" dirty="0"/>
          </a:p>
          <a:p>
            <a:r>
              <a:rPr lang="es-ES" dirty="0"/>
              <a:t>Herencia con unión </a:t>
            </a:r>
            <a:r>
              <a:rPr lang="es-ES" dirty="0" err="1"/>
              <a:t>types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C10891-FAC4-7604-24CF-FF1E437B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3B3A-F1AD-4D22-8065-C3C219FFF47A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940012-7C5F-6084-7B70-43BCE8AB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ACD7E4-CB79-70C4-D4D8-4063859E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38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51C9D-0EDF-8763-D202-5B925D47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A1CC26-6E2F-B020-56E7-F81EB0255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Se comporta como </a:t>
            </a:r>
            <a:r>
              <a:rPr lang="es-ES" i="1" dirty="0" err="1"/>
              <a:t>var</a:t>
            </a:r>
            <a:endParaRPr lang="es-ES" i="1" dirty="0"/>
          </a:p>
          <a:p>
            <a:r>
              <a:rPr lang="es-ES" dirty="0"/>
              <a:t>Usado en desarrollo de librerías</a:t>
            </a:r>
          </a:p>
          <a:p>
            <a:r>
              <a:rPr lang="es-ES" dirty="0"/>
              <a:t>Herencia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5A6272-C153-73F8-1370-1C74DF4C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F5F7-8B9D-4E2A-837D-A10E6C804A50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46F6A8-B89B-6094-18D8-B1DC6287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AC239B-9F3C-64E0-3D83-F850C644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846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2A1D8-86B2-8AD8-D764-1A8E245E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933735-10A6-E1BF-E6D5-DC8E161F3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¿Cuándo usar cada uno?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F7725A-5B22-04F5-ABF0-B228B900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B8BE-B4E1-4C41-862F-29071A4A48E4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A4FD4A-9187-7D5B-275C-5B4C1200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A8809A-F97F-2302-4160-D186D79B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471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2A193F6-1A19-6F87-9A45-F957BA5F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</a:t>
            </a:r>
            <a:r>
              <a:rPr lang="es-ES" dirty="0"/>
              <a:t> vs Interface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D920F4C0-A844-5C95-5725-1CB2E437F0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C648A153-0022-93FE-358A-47D6910E10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14B324-6732-657A-8BF1-A1C06681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037A-6664-47AD-9A82-DB3811BA9D5A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1DFE6-04A2-EB56-ED1C-CB9B4260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C2344C-8F63-416A-475B-62D34A93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645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6763AEF-0820-C9A5-CDE9-88CC00F9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Utility</a:t>
            </a:r>
            <a:r>
              <a:rPr lang="es-ES" dirty="0"/>
              <a:t> </a:t>
            </a:r>
            <a:r>
              <a:rPr lang="es-ES" dirty="0" err="1"/>
              <a:t>Types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E1E9006-6E0D-22D9-7FEC-684F44610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02E0CE-1FE0-E294-9C55-301B82F1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BADD-DD8F-4044-A522-683E69EB3A42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0D82B3-FEF2-9FAA-AF67-EEC09648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8C363C-77FA-DA4C-5D43-F5E1DE64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017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502238A3-3C14-3796-13A7-32037650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Pick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69F37699-AE75-6709-ADA8-4B5B584F6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CDEBA6-5FE4-6C25-0793-F8C11E9B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C37-1D56-49BC-A8D6-01FAFEC30CD3}" type="datetime1">
              <a:rPr lang="es-ES" smtClean="0"/>
              <a:t>15/06/2024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9EF0AE-24F3-52AE-9B5C-472FAF1E5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40384D-C690-F649-3846-FA087ED8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288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DFFB2-EF09-6241-BDA0-9174B42A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Omit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6983F0-2E1D-6FDE-5C9E-A555D98BC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4AE03F-4216-A13D-5ACE-C951C43B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BADD-DD8F-4044-A522-683E69EB3A42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2FFA03-A675-83B5-B047-3BAAE281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3DCE3E-2C39-93B1-039C-FFAC5943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361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7D479-F3D5-6063-8EEA-2190EE84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Exclude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385E5B-2C68-E065-B177-1C6AAD08F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199FC6-5756-7FC2-13B5-096CFBB8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BADD-DD8F-4044-A522-683E69EB3A42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BD8BDD-79CB-D15B-39EE-DD1E4900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ED8676-79C0-FF97-2CA6-94FC83AB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148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47874-A4CC-5340-1DAE-887391A5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ReturnType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02F764-A252-B11B-6948-129644108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E08411-7B1F-8CAA-7F83-736E4EF1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BADD-DD8F-4044-A522-683E69EB3A42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B17944-0FC4-B5B3-30F3-BE2B3E2E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B39C90-0FB5-9102-4FCE-99A81F6B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002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9FC53-1E00-4AFE-9C2C-A2F8D33D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Parameters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748109-9490-DAFC-288A-71684678D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806BC5-88CD-0DC8-5945-21EC1F95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BADD-DD8F-4044-A522-683E69EB3A42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10FAF0-507B-EB82-01D3-47051E33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4ADE1B-07B2-44BA-2F68-412C941A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4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E2C404-5C05-E836-C34A-0B86FDD9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8A1D54-6B87-0C29-0734-51CF6907D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1948-AD49-438D-B607-991FC2872D7E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8511C5-1BFB-001A-84A7-A728C9C6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800881-3C59-A8D5-A247-1BB3DD76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19580166-6D92-0F4A-11D4-19050294D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33668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661A5F1-9C83-06B7-C810-785FFE52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Genéricos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061731DE-8594-A426-8A0A-B901625D2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68F226-EFEA-E05E-4C22-FE54FCA4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F32C04-8A43-4040-AD44-3EDE8E91AD5F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EA8C26-E8DF-D4F6-571E-282BC91C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A82EEC-22BE-BAD3-54C6-5F781101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060201-1C40-4B39-813D-5CD9493BAEED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999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14CB1-1590-44EA-9066-46A8AD14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Genéricos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6890E76-EA71-CCC8-2130-13ADF9737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Qué es un genérico</a:t>
            </a:r>
          </a:p>
          <a:p>
            <a:r>
              <a:rPr lang="es-ES" dirty="0"/>
              <a:t>Operador diamante</a:t>
            </a:r>
          </a:p>
          <a:p>
            <a:r>
              <a:rPr lang="es-ES" dirty="0"/>
              <a:t>Filosofía de los genéricos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A5ADC4-B9B7-CFBF-2C9C-71437482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C602C-0780-4471-8195-BF92DF239903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6F8CAA-34E1-0769-05DF-815091C0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869494-F032-F624-514C-48BD7970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059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B5234B6-A76C-2952-B80B-4DD5E79C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es un genérico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8B551B5-1F78-5708-0B9C-8B6AE5947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02DB56-7F89-BF7D-31E0-6AE054A0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CBF3-FF84-4CD1-97B6-E08555A7976C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E67016-CD55-6279-EEE0-671AA88E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2F32A4-DF47-9DBE-D7C5-7B514FA1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711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A38C7-C270-EB62-5F7E-4A56EAE5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Cuándo se dan los casos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F7E1B8-7A4B-C6B2-1864-087ABD2B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genérico no siempre hace falta</a:t>
            </a:r>
          </a:p>
          <a:p>
            <a:r>
              <a:rPr lang="es-ES" dirty="0"/>
              <a:t>Cuando los aprendemos, es común querer ponerlos en todos lados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7AF006-4D64-AAEA-2C85-38EDE1D8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6FF3-2AA8-4D7C-9D71-A55FA84A0AEB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4E433E-9B67-D2D6-BB3F-3E53198C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83067A-7DD1-129A-737D-7DEF1D3C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0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8E3F3-D9AE-A50A-D796-CF6441A0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Genéricos usando </a:t>
            </a:r>
            <a:r>
              <a:rPr lang="es-ES" i="1" dirty="0"/>
              <a:t>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88F0F-3114-C1A6-D424-700AC8CE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731CAA-B0D9-8B2A-B3B0-8D0C8675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F892-18BF-4290-A7DD-B4AEE0317FA3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42B2C7-EB31-4291-3434-F7257635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AA0EF8-33B7-D30E-AB79-A81BD62A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833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DC4874E9-CB3B-1105-9528-58869E1C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tsconfig.json</a:t>
            </a:r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6750072-E538-F706-6F6F-2E3F0F712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B3D6E8-EF0B-7B02-055B-616B1BB8A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36CC-58E7-4B72-91E5-5326E7314474}" type="datetime1">
              <a:rPr lang="es-ES" smtClean="0"/>
              <a:t>15/06/2024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5AA76D-179C-B915-B1FD-64F8F4B2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314B8A-CB1A-BDE0-80AD-A6CA8416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5317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E1FEBFD-B82F-46AA-98C8-50C29858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Inversión de tiempo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23C8F43-254E-BED2-A929-3888E1EDA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Salvo desarrollo de librerías, la mayoría de aplicaciones deberían usar configuraciones muy similares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310623-2059-8952-AA12-3C7A8438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B5DB-85A3-4130-9839-3C52633C59A7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D592F7-D8AB-522F-245D-62ABA68F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E02352-15FF-B56C-C005-5960798D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150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AA87BA4-CD3A-2133-3D9B-BF7A278A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strict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AEA7F10-5FD8-40AB-19E3-6AA6CAAD6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Debería ir siempre a </a:t>
            </a:r>
            <a:r>
              <a:rPr lang="es-ES" i="1" dirty="0"/>
              <a:t>true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F80FAC-6534-1056-E71B-60A1B64E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4BEA-30F1-4E80-ABA4-783B972A9A95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21E50E-C6F5-587E-AC77-F6F8F627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65531E-1D3B-64C5-5DB4-8BC0BFFA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0240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AA87BA4-CD3A-2133-3D9B-BF7A278A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noUncheckedIndexedAccess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AEA7F10-5FD8-40AB-19E3-6AA6CAAD6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Debería ir siempre a </a:t>
            </a:r>
            <a:r>
              <a:rPr lang="es-ES" i="1" dirty="0"/>
              <a:t>true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F80FAC-6534-1056-E71B-60A1B64E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45EF-ED15-4FB9-A436-3D2342302421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21E50E-C6F5-587E-AC77-F6F8F627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65531E-1D3B-64C5-5DB4-8BC0BFFA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460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FD23483-E48F-883E-03A4-04F4EF08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TotalTypescript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5413556-7F97-1706-401B-C19BBC25A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53CF49-9D11-B99E-406E-A5033D18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89AC-282D-4CB3-AFED-C6CA8850B93E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6CFFCF-176E-72D2-19AB-A43628683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33C68F-6481-A53B-E973-3570EAA1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2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3578B3E-9B19-F5A7-9A74-6F65404A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es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3B4B54A-13E5-B66B-73AB-8EA78A69F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JavaScript con tipos… o eso dicen</a:t>
            </a:r>
          </a:p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1279FE-232A-E014-FDE2-021656C9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2BE7-91D5-45C2-B50B-DB1A08977B1F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87F212-1DF8-0DBC-0364-44D3EC99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9D27E2-2998-8900-AC4F-1F69E12E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3949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35A16A7E-3F10-8E9D-D9F7-DE8642EA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Module </a:t>
            </a:r>
            <a:r>
              <a:rPr lang="es-ES" dirty="0" err="1"/>
              <a:t>declarations</a:t>
            </a:r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7503491-8EF1-F7E2-7060-EE49FC2CA2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4E79BC-3271-FE6C-EB61-42A5151A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08BE-B783-46BE-9392-7D4E198F1E13}" type="datetime1">
              <a:rPr lang="es-ES" smtClean="0"/>
              <a:t>15/06/2024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273B9B-8B1F-9B64-57ED-A40D7FE6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F23710-D494-2ED2-7159-2C7D3B39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7345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1B8E24F-52DA-D910-491E-6FDE8907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.</a:t>
            </a:r>
            <a:r>
              <a:rPr lang="es-ES" dirty="0" err="1"/>
              <a:t>d.ts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2BA29968-BB20-FD9C-EE17-47E44EFD4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39EA2C-00AF-0E06-31B3-D77BE26CE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4DE1-E682-49EC-A4FC-4AB7C1F7959A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FBFB88-0584-4207-C7D7-FEB47C9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7E5F74-77CB-FADD-3BC6-9BF46B54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0284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C1FA3-5DCA-D696-6F4B-18EB609E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fichero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76BD94-9E20-8F91-4C3A-03A3587CC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92A85E-67DF-03B0-AFA7-EB19FD52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E94A-306B-4801-81FA-FE84F5AA9548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1630EA-C842-36DF-34ED-DA1D5937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9E938E-0B3E-BFB8-D8BD-9CCDA437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9254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17221-D633-4AE5-5F4B-2E20F291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vite-</a:t>
            </a:r>
            <a:r>
              <a:rPr lang="es-ES" dirty="0" err="1"/>
              <a:t>env.d.ts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FA8678-B3CF-F49F-0D99-0A77FE79A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8F2568-2622-4483-5243-3178CF90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4C7E-B6E0-4E98-BC62-C55C292C02F8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A89857-04FB-E734-E519-DD90A794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834301-7AB1-454F-518E-B28737F1D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885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F142EDB-1359-4DA7-EBAC-6A282657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16E1592-1961-B676-FE17-23C48EB017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Cómo extender un tipo de una librería, readaptarlo o hacerlo más abierto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25526E-6B35-79FD-6E74-FB9B5DD2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2E75-AA86-4CBE-B311-86C7527D684B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F3C504-526B-4613-5F17-59B1223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5705BA-20E1-3DF3-2AD3-53D6124E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312ADE2-8FA4-EEEC-FE3D-8DC9BDACA414}"/>
              </a:ext>
            </a:extLst>
          </p:cNvPr>
          <p:cNvSpPr txBox="1"/>
          <p:nvPr/>
        </p:nvSpPr>
        <p:spPr>
          <a:xfrm>
            <a:off x="831850" y="768349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Target time: 5m</a:t>
            </a:r>
          </a:p>
        </p:txBody>
      </p:sp>
    </p:spTree>
    <p:extLst>
      <p:ext uri="{BB962C8B-B14F-4D97-AF65-F5344CB8AC3E}">
        <p14:creationId xmlns:p14="http://schemas.microsoft.com/office/powerpoint/2010/main" val="93357883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30053BE4-B6C7-C133-E0D2-0F84A909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Extensiones y su conversión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2DCF2671-EE7B-561E-185E-A8811B8F2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TypeScript</a:t>
            </a:r>
            <a:r>
              <a:rPr lang="es-ES" dirty="0"/>
              <a:t> .</a:t>
            </a:r>
            <a:r>
              <a:rPr lang="es-ES" dirty="0" err="1"/>
              <a:t>ts</a:t>
            </a:r>
            <a:r>
              <a:rPr lang="es-ES" dirty="0"/>
              <a:t> -&gt; .</a:t>
            </a:r>
            <a:r>
              <a:rPr lang="es-ES" dirty="0" err="1"/>
              <a:t>js</a:t>
            </a:r>
            <a:endParaRPr lang="es-ES" dirty="0"/>
          </a:p>
          <a:p>
            <a:r>
              <a:rPr lang="es-ES" dirty="0" err="1"/>
              <a:t>Common</a:t>
            </a:r>
            <a:r>
              <a:rPr lang="es-ES" dirty="0"/>
              <a:t> </a:t>
            </a:r>
            <a:r>
              <a:rPr lang="es-ES" dirty="0" err="1"/>
              <a:t>TypeScript</a:t>
            </a:r>
            <a:r>
              <a:rPr lang="es-ES" dirty="0"/>
              <a:t> .</a:t>
            </a:r>
            <a:r>
              <a:rPr lang="es-ES" dirty="0" err="1"/>
              <a:t>cts</a:t>
            </a:r>
            <a:r>
              <a:rPr lang="es-ES" dirty="0"/>
              <a:t> -&gt; .</a:t>
            </a:r>
            <a:r>
              <a:rPr lang="es-ES" dirty="0" err="1"/>
              <a:t>cjs</a:t>
            </a:r>
            <a:endParaRPr lang="es-ES" dirty="0"/>
          </a:p>
          <a:p>
            <a:pPr lvl="1"/>
            <a:r>
              <a:rPr lang="es-ES" dirty="0"/>
              <a:t>Usado con </a:t>
            </a:r>
            <a:r>
              <a:rPr lang="es-ES" dirty="0" err="1"/>
              <a:t>node</a:t>
            </a:r>
            <a:r>
              <a:rPr lang="es-ES" dirty="0"/>
              <a:t>, para </a:t>
            </a:r>
            <a:r>
              <a:rPr lang="es-ES" dirty="0" err="1"/>
              <a:t>CLIs</a:t>
            </a:r>
            <a:endParaRPr lang="es-ES" dirty="0"/>
          </a:p>
          <a:p>
            <a:r>
              <a:rPr lang="es-ES" dirty="0"/>
              <a:t>.</a:t>
            </a:r>
            <a:r>
              <a:rPr lang="es-ES" dirty="0" err="1"/>
              <a:t>mts</a:t>
            </a:r>
            <a:r>
              <a:rPr lang="es-ES" dirty="0"/>
              <a:t> -&gt; .</a:t>
            </a:r>
            <a:r>
              <a:rPr lang="es-ES" dirty="0" err="1"/>
              <a:t>mjs</a:t>
            </a:r>
            <a:endParaRPr lang="es-ES" dirty="0"/>
          </a:p>
          <a:p>
            <a:pPr lvl="1"/>
            <a:r>
              <a:rPr lang="es-ES" dirty="0"/>
              <a:t>Exportación a módulos, no </a:t>
            </a:r>
            <a:r>
              <a:rPr lang="es-ES" dirty="0" err="1"/>
              <a:t>retrocompatible</a:t>
            </a:r>
            <a:r>
              <a:rPr lang="es-ES" dirty="0"/>
              <a:t> con todos los navegadores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498608-E28E-F536-6097-63F0EDF8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652-DFA7-4EFE-A5F5-58B16E68790E}" type="datetime1">
              <a:rPr lang="es-ES" smtClean="0"/>
              <a:t>15/06/2024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F6DC09-5363-2120-4382-DF34C0BAA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6E9231-1461-2641-B315-EFA29A6A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8722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3B104-B399-60FA-7FE2-C02887D0D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EBBE8A-C8F0-D1C8-461F-911930AE6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Tipar</a:t>
            </a:r>
            <a:r>
              <a:rPr lang="es-ES" dirty="0"/>
              <a:t> código antiguo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CF5C05-A420-9646-CBD3-ED224CB0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0008-11E9-4627-A058-9111C92242B6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D31CA4-1F50-CFBC-B165-10BC52BB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D9A609-709B-0A43-D117-CA715891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8835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2FACDB1-9CBC-648E-76BF-7F914555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DF4B89-BA71-3BCD-DDF4-3F1B927D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2549-2494-4266-A5F0-6EB78513099C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56CE3E-D3D3-663F-7AA6-BEB0DB3B3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60A007-BE99-BB55-7023-9EE7B547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8156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131E0C0-E381-23DA-3280-3FE79564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Descanso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058041-B402-F0F5-412F-04E2C875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AE5994-C70D-47B5-9615-B9E809D86065}" type="datetime1">
              <a:rPr lang="es-ES" smtClean="0"/>
              <a:t>15/06/2024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D6766C-2EAC-0025-13A4-7705AC40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5500AE-677F-A93B-9C2B-D741835D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060201-1C40-4B39-813D-5CD9493BAEED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0023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4C146-3697-D51F-D85E-82FDB27F1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Vuelta del descanso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CCAC257-BC7F-9AC8-C52D-D1C8BAACB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65CD-B4D7-4027-A30E-97117A6ECAB6}" type="datetime1">
              <a:rPr lang="es-ES" smtClean="0"/>
              <a:t>15/06/2024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3AF06F-6E67-7997-4B1F-9BB5AB62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B6B0E9-E8C8-332C-6624-8BC8FE97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55373"/>
      </p:ext>
    </p:extLst>
  </p:cSld>
  <p:clrMapOvr>
    <a:masterClrMapping/>
  </p:clrMapOvr>
</p:sld>
</file>

<file path=ppt/theme/theme1.xml><?xml version="1.0" encoding="utf-8"?>
<a:theme xmlns:a="http://schemas.openxmlformats.org/drawingml/2006/main" name="TypeScript">
  <a:themeElements>
    <a:clrScheme name="Personalizado 5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FFFFFF"/>
      </a:hlink>
      <a:folHlink>
        <a:srgbClr val="FFFFFF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ppt/theme/theme2.xml><?xml version="1.0" encoding="utf-8"?>
<a:theme xmlns:a="http://schemas.openxmlformats.org/drawingml/2006/main" name="JavaScript">
  <a:themeElements>
    <a:clrScheme name="Personalizado 4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0312F"/>
      </a:hlink>
      <a:folHlink>
        <a:srgbClr val="30312F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3355</Words>
  <Application>Microsoft Office PowerPoint</Application>
  <PresentationFormat>Panorámica</PresentationFormat>
  <Paragraphs>947</Paragraphs>
  <Slides>159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159</vt:i4>
      </vt:variant>
    </vt:vector>
  </HeadingPairs>
  <TitlesOfParts>
    <vt:vector size="168" baseType="lpstr">
      <vt:lpstr>Aharoni</vt:lpstr>
      <vt:lpstr>Arial</vt:lpstr>
      <vt:lpstr>Avenir Next LT Pro</vt:lpstr>
      <vt:lpstr>Calibri</vt:lpstr>
      <vt:lpstr>Cascadia Code</vt:lpstr>
      <vt:lpstr>Cascadia Mono</vt:lpstr>
      <vt:lpstr>JetBrains Mono</vt:lpstr>
      <vt:lpstr>TypeScript</vt:lpstr>
      <vt:lpstr>JavaScript</vt:lpstr>
      <vt:lpstr>Workshop de TypeScript</vt:lpstr>
      <vt:lpstr>Me presento</vt:lpstr>
      <vt:lpstr>Agenda del taller</vt:lpstr>
      <vt:lpstr>Agenda del taller</vt:lpstr>
      <vt:lpstr>Agenda del taller</vt:lpstr>
      <vt:lpstr>Agenda del taller</vt:lpstr>
      <vt:lpstr>Disclaimer</vt:lpstr>
      <vt:lpstr>TypeScript</vt:lpstr>
      <vt:lpstr>Qué es TypeScript</vt:lpstr>
      <vt:lpstr>Qué es TypeScript</vt:lpstr>
      <vt:lpstr>Orígenes de TypeScript</vt:lpstr>
      <vt:lpstr>Orígenes de TypeScript</vt:lpstr>
      <vt:lpstr>Orígenes de TypeScript</vt:lpstr>
      <vt:lpstr>Sistemas de tipados</vt:lpstr>
      <vt:lpstr>Sistemas de tipados</vt:lpstr>
      <vt:lpstr>Qué es un sistema de tipados</vt:lpstr>
      <vt:lpstr>Qué esperamos de un sistema de tipados</vt:lpstr>
      <vt:lpstr>Otros lenguajes</vt:lpstr>
      <vt:lpstr>Fuertemente tipado</vt:lpstr>
      <vt:lpstr>Débilmente tipado</vt:lpstr>
      <vt:lpstr>Primitivos</vt:lpstr>
      <vt:lpstr>Primitivos de JavaScript</vt:lpstr>
      <vt:lpstr>typeof</vt:lpstr>
      <vt:lpstr>Objetos</vt:lpstr>
      <vt:lpstr>Presentación de PowerPoint</vt:lpstr>
      <vt:lpstr>Funciones</vt:lpstr>
      <vt:lpstr>Funciones en TypeScript</vt:lpstr>
      <vt:lpstr>Un único argumento</vt:lpstr>
      <vt:lpstr>Enums</vt:lpstr>
      <vt:lpstr>Qué son los Enums</vt:lpstr>
      <vt:lpstr>Enums en TypeScript</vt:lpstr>
      <vt:lpstr>Enums no oficiales</vt:lpstr>
      <vt:lpstr>Demo</vt:lpstr>
      <vt:lpstr>Opcionales y defaults</vt:lpstr>
      <vt:lpstr>Opcionales</vt:lpstr>
      <vt:lpstr>Tipos especiales</vt:lpstr>
      <vt:lpstr>Hay muchos</vt:lpstr>
      <vt:lpstr>void</vt:lpstr>
      <vt:lpstr>never</vt:lpstr>
      <vt:lpstr>No pasar argumentos</vt:lpstr>
      <vt:lpstr>{}</vt:lpstr>
      <vt:lpstr>unknown</vt:lpstr>
      <vt:lpstr>any</vt:lpstr>
      <vt:lpstr>const</vt:lpstr>
      <vt:lpstr>as</vt:lpstr>
      <vt:lpstr>Valor as {Type}</vt:lpstr>
      <vt:lpstr>const</vt:lpstr>
      <vt:lpstr>as const</vt:lpstr>
      <vt:lpstr>Operaciones</vt:lpstr>
      <vt:lpstr>|</vt:lpstr>
      <vt:lpstr>&amp;</vt:lpstr>
      <vt:lpstr>Literales</vt:lpstr>
      <vt:lpstr>Literales</vt:lpstr>
      <vt:lpstr>Literales abiertos</vt:lpstr>
      <vt:lpstr>¿Quién sabría decirme por qué?</vt:lpstr>
      <vt:lpstr>Porque</vt:lpstr>
      <vt:lpstr>Prefijos y sufijos</vt:lpstr>
      <vt:lpstr>Limitaciones de inputs</vt:lpstr>
      <vt:lpstr>Comparación</vt:lpstr>
      <vt:lpstr>Filosofía de comparación</vt:lpstr>
      <vt:lpstr>Ejemplos colaborativos</vt:lpstr>
      <vt:lpstr>Ejemplos colaborativos</vt:lpstr>
      <vt:lpstr>Ejemplos colaborativos</vt:lpstr>
      <vt:lpstr>Ejemplos colaborativos</vt:lpstr>
      <vt:lpstr>Ejemplos colaborativos</vt:lpstr>
      <vt:lpstr>Ejemplos colaborativos</vt:lpstr>
      <vt:lpstr>Ejemplos colaborativos</vt:lpstr>
      <vt:lpstr>Ejemplos colaborativos</vt:lpstr>
      <vt:lpstr>Type e Interface</vt:lpstr>
      <vt:lpstr>Type</vt:lpstr>
      <vt:lpstr>Interface</vt:lpstr>
      <vt:lpstr>Diferencias</vt:lpstr>
      <vt:lpstr>Type vs Interface</vt:lpstr>
      <vt:lpstr>Utility Types</vt:lpstr>
      <vt:lpstr>Pick</vt:lpstr>
      <vt:lpstr>Omit</vt:lpstr>
      <vt:lpstr>Exclude</vt:lpstr>
      <vt:lpstr>ReturnType</vt:lpstr>
      <vt:lpstr>Parameters</vt:lpstr>
      <vt:lpstr>Genéricos</vt:lpstr>
      <vt:lpstr>Genéricos</vt:lpstr>
      <vt:lpstr>Qué es un genérico</vt:lpstr>
      <vt:lpstr>Cuándo se dan los casos de uso</vt:lpstr>
      <vt:lpstr>Genéricos usando as</vt:lpstr>
      <vt:lpstr>tsconfig.json</vt:lpstr>
      <vt:lpstr>Inversión de tiempo</vt:lpstr>
      <vt:lpstr>strict</vt:lpstr>
      <vt:lpstr>noUncheckedIndexedAccess</vt:lpstr>
      <vt:lpstr>TotalTypescript</vt:lpstr>
      <vt:lpstr>Module declarations</vt:lpstr>
      <vt:lpstr>.d.ts</vt:lpstr>
      <vt:lpstr>Estructura del fichero</vt:lpstr>
      <vt:lpstr>vite-env.d.ts</vt:lpstr>
      <vt:lpstr>Demo</vt:lpstr>
      <vt:lpstr>Extensiones y su conversión</vt:lpstr>
      <vt:lpstr>Caso de uso</vt:lpstr>
      <vt:lpstr>Preguntas</vt:lpstr>
      <vt:lpstr>Descanso</vt:lpstr>
      <vt:lpstr>Vuelta del descanso</vt:lpstr>
      <vt:lpstr>¿Qué nos queda?</vt:lpstr>
      <vt:lpstr>¿Qué nos queda?</vt:lpstr>
      <vt:lpstr>Inferencias</vt:lpstr>
      <vt:lpstr>Saber más - Inferencia</vt:lpstr>
      <vt:lpstr>Inferencias en TypeScript</vt:lpstr>
      <vt:lpstr>Cuándo se infiere un valor</vt:lpstr>
      <vt:lpstr>Tipado de retornos, ¿cuándo?</vt:lpstr>
      <vt:lpstr>GenericBags</vt:lpstr>
      <vt:lpstr>infer</vt:lpstr>
      <vt:lpstr>JSDoc</vt:lpstr>
      <vt:lpstr>Qué es JSDoc</vt:lpstr>
      <vt:lpstr>/** *  */</vt:lpstr>
      <vt:lpstr>¿Se pueden documentar tipos en TypeScript?</vt:lpstr>
      <vt:lpstr>Para saber más</vt:lpstr>
      <vt:lpstr>Casos de uso</vt:lpstr>
      <vt:lpstr>@var {Type} name</vt:lpstr>
      <vt:lpstr>@returns {Type}</vt:lpstr>
      <vt:lpstr>@author y @source</vt:lpstr>
      <vt:lpstr>Conceptos avanzados</vt:lpstr>
      <vt:lpstr>Referencias a otros tipos</vt:lpstr>
      <vt:lpstr>Genéricos</vt:lpstr>
      <vt:lpstr>Inferencia</vt:lpstr>
      <vt:lpstr>Demo</vt:lpstr>
      <vt:lpstr>Utilidades</vt:lpstr>
      <vt:lpstr>Etiquetas de comentarios</vt:lpstr>
      <vt:lpstr>Etiquetas de comentarios</vt:lpstr>
      <vt:lpstr>Prettify</vt:lpstr>
      <vt:lpstr>ObjectValues</vt:lpstr>
      <vt:lpstr>Extensión de lookup</vt:lpstr>
      <vt:lpstr>Retorno con keys dinámicas</vt:lpstr>
      <vt:lpstr>Siempre podrás experimentar</vt:lpstr>
      <vt:lpstr>Zod</vt:lpstr>
      <vt:lpstr>Qué es Zod</vt:lpstr>
      <vt:lpstr>Validador y luego tipado</vt:lpstr>
      <vt:lpstr>¿Qué es type-safe?</vt:lpstr>
      <vt:lpstr>Bonus</vt:lpstr>
      <vt:lpstr>Referencias</vt:lpstr>
      <vt:lpstr>TotalTypescript y Matt Pocock</vt:lpstr>
      <vt:lpstr>Theo Browne (t3dotgg)</vt:lpstr>
      <vt:lpstr>Tanner Linsley</vt:lpstr>
      <vt:lpstr> Michigan TypeScript</vt:lpstr>
      <vt:lpstr>Librería de utilidades</vt:lpstr>
      <vt:lpstr>TypeChallenges</vt:lpstr>
      <vt:lpstr>TypeHero</vt:lpstr>
      <vt:lpstr>Advent of JS</vt:lpstr>
      <vt:lpstr>Extensiones</vt:lpstr>
      <vt:lpstr>Pretty TypeScript Errors</vt:lpstr>
      <vt:lpstr>Error Lens</vt:lpstr>
      <vt:lpstr>TotalTypescript</vt:lpstr>
      <vt:lpstr>IDEs</vt:lpstr>
      <vt:lpstr>Visual Studio Code</vt:lpstr>
      <vt:lpstr>WebStorm</vt:lpstr>
      <vt:lpstr>Terminal</vt:lpstr>
      <vt:lpstr>Conclusiones</vt:lpstr>
      <vt:lpstr>QR de las slides</vt:lpstr>
      <vt:lpstr>Encuéntrame en</vt:lpstr>
      <vt:lpstr>Inciso</vt:lpstr>
      <vt:lpstr>Preguntas</vt:lpstr>
      <vt:lpstr>Workshop de TypeScript</vt:lpstr>
      <vt:lpstr>Gracias por la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de TypeScript</dc:title>
  <dc:creator>Pepe Fabra</dc:creator>
  <cp:lastModifiedBy>Pepe Fabra</cp:lastModifiedBy>
  <cp:revision>28</cp:revision>
  <dcterms:created xsi:type="dcterms:W3CDTF">2024-06-15T08:12:47Z</dcterms:created>
  <dcterms:modified xsi:type="dcterms:W3CDTF">2024-06-15T14:54:27Z</dcterms:modified>
</cp:coreProperties>
</file>