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6" r:id="rId14"/>
    <p:sldId id="270" r:id="rId15"/>
    <p:sldId id="271" r:id="rId16"/>
    <p:sldId id="269" r:id="rId17"/>
    <p:sldId id="268" r:id="rId18"/>
    <p:sldId id="274" r:id="rId19"/>
    <p:sldId id="275" r:id="rId20"/>
    <p:sldId id="278" r:id="rId21"/>
    <p:sldId id="315" r:id="rId22"/>
    <p:sldId id="316" r:id="rId23"/>
    <p:sldId id="272" r:id="rId24"/>
    <p:sldId id="273" r:id="rId25"/>
    <p:sldId id="282" r:id="rId26"/>
    <p:sldId id="283" r:id="rId27"/>
    <p:sldId id="359" r:id="rId28"/>
    <p:sldId id="287" r:id="rId29"/>
    <p:sldId id="286" r:id="rId30"/>
    <p:sldId id="358" r:id="rId31"/>
    <p:sldId id="284" r:id="rId32"/>
    <p:sldId id="288" r:id="rId33"/>
    <p:sldId id="285" r:id="rId34"/>
    <p:sldId id="279" r:id="rId35"/>
    <p:sldId id="298" r:id="rId36"/>
    <p:sldId id="299" r:id="rId37"/>
    <p:sldId id="300" r:id="rId38"/>
    <p:sldId id="280" r:id="rId39"/>
    <p:sldId id="296" r:id="rId40"/>
    <p:sldId id="295" r:id="rId41"/>
    <p:sldId id="294" r:id="rId42"/>
    <p:sldId id="297" r:id="rId43"/>
    <p:sldId id="281" r:id="rId44"/>
    <p:sldId id="289" r:id="rId45"/>
    <p:sldId id="290" r:id="rId46"/>
    <p:sldId id="291" r:id="rId47"/>
    <p:sldId id="292" r:id="rId48"/>
    <p:sldId id="293" r:id="rId49"/>
    <p:sldId id="301" r:id="rId50"/>
    <p:sldId id="302" r:id="rId51"/>
    <p:sldId id="317" r:id="rId52"/>
    <p:sldId id="325" r:id="rId53"/>
    <p:sldId id="326" r:id="rId54"/>
    <p:sldId id="327" r:id="rId55"/>
    <p:sldId id="318" r:id="rId56"/>
    <p:sldId id="328" r:id="rId57"/>
    <p:sldId id="329" r:id="rId58"/>
    <p:sldId id="330" r:id="rId59"/>
    <p:sldId id="331" r:id="rId60"/>
    <p:sldId id="303" r:id="rId61"/>
    <p:sldId id="332" r:id="rId62"/>
    <p:sldId id="334" r:id="rId63"/>
    <p:sldId id="337" r:id="rId64"/>
    <p:sldId id="338" r:id="rId65"/>
    <p:sldId id="347" r:id="rId66"/>
    <p:sldId id="348" r:id="rId67"/>
    <p:sldId id="336" r:id="rId68"/>
    <p:sldId id="333" r:id="rId69"/>
    <p:sldId id="342" r:id="rId70"/>
    <p:sldId id="339" r:id="rId71"/>
    <p:sldId id="343" r:id="rId72"/>
    <p:sldId id="340" r:id="rId73"/>
    <p:sldId id="344" r:id="rId74"/>
    <p:sldId id="341" r:id="rId75"/>
    <p:sldId id="345" r:id="rId76"/>
    <p:sldId id="304" r:id="rId77"/>
    <p:sldId id="306" r:id="rId78"/>
    <p:sldId id="307" r:id="rId79"/>
    <p:sldId id="324" r:id="rId80"/>
    <p:sldId id="305" r:id="rId81"/>
    <p:sldId id="323" r:id="rId82"/>
    <p:sldId id="309" r:id="rId83"/>
    <p:sldId id="308" r:id="rId84"/>
    <p:sldId id="310" r:id="rId85"/>
    <p:sldId id="311" r:id="rId86"/>
    <p:sldId id="312" r:id="rId87"/>
    <p:sldId id="313" r:id="rId88"/>
    <p:sldId id="335" r:id="rId89"/>
    <p:sldId id="350" r:id="rId90"/>
    <p:sldId id="351" r:id="rId91"/>
    <p:sldId id="352" r:id="rId92"/>
    <p:sldId id="353" r:id="rId93"/>
    <p:sldId id="354" r:id="rId94"/>
    <p:sldId id="355" r:id="rId95"/>
    <p:sldId id="346" r:id="rId96"/>
    <p:sldId id="320" r:id="rId97"/>
    <p:sldId id="356" r:id="rId98"/>
    <p:sldId id="322" r:id="rId99"/>
    <p:sldId id="349" r:id="rId100"/>
    <p:sldId id="357" r:id="rId101"/>
    <p:sldId id="319" r:id="rId102"/>
    <p:sldId id="321" r:id="rId10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6C3AF15B-A4CB-B94C-A638-72E0545C4A70}">
          <p14:sldIdLst>
            <p14:sldId id="256"/>
          </p14:sldIdLst>
        </p14:section>
        <p14:section name="Java" id="{9B9F9181-24F9-ED49-B771-8CD60DD051E1}">
          <p14:sldIdLst>
            <p14:sldId id="257"/>
          </p14:sldIdLst>
        </p14:section>
        <p14:section name="Diseño de lenguaje" id="{D4A2B33B-BC6A-D746-9A5C-210B77FD04DE}">
          <p14:sldIdLst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77"/>
            <p14:sldId id="276"/>
            <p14:sldId id="270"/>
            <p14:sldId id="271"/>
            <p14:sldId id="269"/>
            <p14:sldId id="268"/>
            <p14:sldId id="274"/>
            <p14:sldId id="275"/>
            <p14:sldId id="278"/>
            <p14:sldId id="315"/>
            <p14:sldId id="316"/>
          </p14:sldIdLst>
        </p14:section>
        <p14:section name="Trivia" id="{1F95B6EA-6C36-2F4F-97AF-7FD3892E5C36}">
          <p14:sldIdLst>
            <p14:sldId id="272"/>
            <p14:sldId id="273"/>
            <p14:sldId id="282"/>
            <p14:sldId id="283"/>
            <p14:sldId id="359"/>
            <p14:sldId id="287"/>
            <p14:sldId id="286"/>
            <p14:sldId id="358"/>
            <p14:sldId id="284"/>
            <p14:sldId id="288"/>
            <p14:sldId id="285"/>
            <p14:sldId id="279"/>
            <p14:sldId id="298"/>
            <p14:sldId id="299"/>
            <p14:sldId id="300"/>
            <p14:sldId id="280"/>
            <p14:sldId id="296"/>
            <p14:sldId id="295"/>
            <p14:sldId id="294"/>
            <p14:sldId id="297"/>
            <p14:sldId id="281"/>
            <p14:sldId id="289"/>
            <p14:sldId id="290"/>
            <p14:sldId id="291"/>
            <p14:sldId id="292"/>
            <p14:sldId id="293"/>
          </p14:sldIdLst>
        </p14:section>
        <p14:section name="Programación Orientada a Objetos" id="{8D85F764-A849-B744-B189-B25623491E37}">
          <p14:sldIdLst>
            <p14:sldId id="301"/>
          </p14:sldIdLst>
        </p14:section>
        <p14:section name="Introducción" id="{BA99542B-4FED-3C41-996B-EA6CBC7A674B}">
          <p14:sldIdLst>
            <p14:sldId id="302"/>
            <p14:sldId id="317"/>
            <p14:sldId id="325"/>
            <p14:sldId id="326"/>
            <p14:sldId id="327"/>
            <p14:sldId id="318"/>
            <p14:sldId id="328"/>
            <p14:sldId id="329"/>
            <p14:sldId id="330"/>
            <p14:sldId id="331"/>
          </p14:sldIdLst>
        </p14:section>
        <p14:section name="Pilares" id="{A3B21CBD-64EB-8449-82D6-67F4686C9435}">
          <p14:sldIdLst>
            <p14:sldId id="303"/>
            <p14:sldId id="332"/>
            <p14:sldId id="334"/>
            <p14:sldId id="337"/>
            <p14:sldId id="338"/>
            <p14:sldId id="347"/>
            <p14:sldId id="348"/>
            <p14:sldId id="336"/>
            <p14:sldId id="333"/>
            <p14:sldId id="342"/>
            <p14:sldId id="339"/>
            <p14:sldId id="343"/>
            <p14:sldId id="340"/>
            <p14:sldId id="344"/>
            <p14:sldId id="341"/>
            <p14:sldId id="345"/>
          </p14:sldIdLst>
        </p14:section>
        <p14:section name="Siguientes pasos" id="{180A8EA5-7A38-B744-AB76-D30977A51972}">
          <p14:sldIdLst>
            <p14:sldId id="304"/>
            <p14:sldId id="306"/>
            <p14:sldId id="307"/>
            <p14:sldId id="324"/>
            <p14:sldId id="305"/>
            <p14:sldId id="323"/>
            <p14:sldId id="309"/>
            <p14:sldId id="308"/>
            <p14:sldId id="310"/>
            <p14:sldId id="311"/>
            <p14:sldId id="312"/>
            <p14:sldId id="313"/>
            <p14:sldId id="335"/>
            <p14:sldId id="350"/>
            <p14:sldId id="351"/>
            <p14:sldId id="352"/>
            <p14:sldId id="353"/>
            <p14:sldId id="354"/>
            <p14:sldId id="355"/>
            <p14:sldId id="346"/>
          </p14:sldIdLst>
        </p14:section>
        <p14:section name="Conclusión" id="{304BDCE4-47FE-6540-9532-38751914A6A9}">
          <p14:sldIdLst>
            <p14:sldId id="320"/>
            <p14:sldId id="356"/>
            <p14:sldId id="322"/>
            <p14:sldId id="349"/>
            <p14:sldId id="357"/>
            <p14:sldId id="319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61"/>
  </p:normalViewPr>
  <p:slideViewPr>
    <p:cSldViewPr snapToGrid="0">
      <p:cViewPr varScale="1">
        <p:scale>
          <a:sx n="194" d="100"/>
          <a:sy n="194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1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9U9RXdh6LYM6gfeUSetiBz-6ECmIMC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D98BE3E0-CB9A-5EC3-B839-000CFB43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400" b="901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6FC481-C5E8-679E-4643-1C78847F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 fontScale="90000"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Java y 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B9EA23-CBCE-D5C9-24ED-19404969E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37CE4-A536-E865-09FD-F58DC89AE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1DB4-0800-C382-CF96-D0E21AE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Carpetas como estructura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DCED56-D593-2309-C9CF-DE37F655472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2064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6D1C-CD3E-54CF-51F2-2BB05CA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C63F-CE0D-18BB-044F-A9BB8509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Quiero</a:t>
            </a:r>
            <a:r>
              <a:rPr lang="en-US" sz="5400" dirty="0"/>
              <a:t> </a:t>
            </a:r>
            <a:r>
              <a:rPr lang="en-US" sz="5400" dirty="0" err="1"/>
              <a:t>destacar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F703C-ED6E-7343-FE58-0DC5348D0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8680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6E88-5E51-40FD-9783-34D6FB21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2082C-0A26-49E2-60C4-367255A7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Qué mona va esta chica siempre porque… </a:t>
            </a:r>
            <a:r>
              <a:rPr lang="es-ES" b="0" i="1" dirty="0"/>
              <a:t>la plantilla es chulísima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55ECC7-B3A0-EA60-09D4-DA4369A491B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03718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0215-6B24-5705-B3C8-E6C8CE00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E339F-F23C-04E6-6EB2-25D6C81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Gracias por tu tiempo</a:t>
            </a:r>
            <a:endParaRPr lang="es-ES" b="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3598-9F82-0809-8E65-66E7887F6F0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0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CCF2-EE2A-0D5A-91E4-7E83E63C5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488A9-78F3-1F0B-9215-4EBDFB7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Punto de entrada </a:t>
            </a:r>
            <a:r>
              <a:rPr lang="es-ES" i="1" dirty="0"/>
              <a:t>obvio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E9E4F-1D2A-D58B-3642-F3EEF33D3D3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8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AF84-FFA7-CCEF-C746-DD7AEC19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8E95-68E6-C4D0-F89D-C2D233E9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Sigue usando </a:t>
            </a:r>
            <a:r>
              <a:rPr lang="es-ES" dirty="0" err="1"/>
              <a:t>cli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B7CAA1-3EB8-75E5-24E5-5EB8C9E9AF5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1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88B06-B7B2-946F-6221-46D88E03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6A7-B405-6D7F-1C2E-4CF52F3B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Clase principal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27098-6A77-F1F4-9D7D-E3C49D29C4E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82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ADC9-791C-FEFC-96F0-083D4D63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6804-AE66-098B-6700-49615789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Visión de módulos cohesionados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86CC07-E385-35C2-406B-03021EB051A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16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AF50-C146-B818-B8DD-0BC0B48DB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A3DF1D-ABC0-016A-DF3F-06F2EE70385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33F414-DBBA-FB78-BAB3-209C4320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758950"/>
            <a:ext cx="3835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6AE1-B99E-59AF-E7F2-1F99E8BA8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9C99-0C56-C3B8-6868-37B6828C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Tipado</a:t>
            </a:r>
            <a:r>
              <a:rPr lang="en-US" sz="5400" dirty="0"/>
              <a:t> Fuerte y </a:t>
            </a:r>
            <a:r>
              <a:rPr lang="en-US" sz="5400" dirty="0" err="1"/>
              <a:t>explícito</a:t>
            </a:r>
            <a:r>
              <a:rPr lang="en-US" sz="5400" dirty="0"/>
              <a:t>…</a:t>
            </a:r>
            <a:br>
              <a:rPr lang="en-US" sz="5400" dirty="0"/>
            </a:br>
            <a:r>
              <a:rPr lang="en-US" sz="5400" b="0" i="1" dirty="0"/>
              <a:t>a </a:t>
            </a:r>
            <a:r>
              <a:rPr lang="en-US" sz="5400" b="0" i="1" dirty="0" err="1"/>
              <a:t>veces</a:t>
            </a:r>
            <a:r>
              <a:rPr lang="en-US" sz="5400" b="0" i="1" dirty="0"/>
              <a:t> </a:t>
            </a:r>
            <a:r>
              <a:rPr lang="en-US" sz="5400" b="0" i="1" dirty="0" err="1"/>
              <a:t>demasiado</a:t>
            </a:r>
            <a:endParaRPr lang="es-ES" sz="5400" b="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4C0EE-4FAB-7CCC-13B9-215DE06A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2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6FEDC-7EE2-4615-86D1-A1411FFC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57F9-FA25-4B8E-9412-32B48418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Sistemas de tipado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9E641C-E848-D407-2E20-291F45AC4D0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209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2461-AE63-9B04-A965-7788A6D9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CC87B-E91B-FBE4-F479-843B5FA1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Fuerte vs débil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204449-1A07-0E93-6904-31C82823D1CC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15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9A4AC-D3D5-E5F7-F088-F8CE21E1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50BE3-FEB8-6857-34FC-3E7E24ED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explícito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60460D-09B2-CF74-D373-6013A8A16B2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8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CD72A-4376-40D1-8F31-F2C2FF20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71017FC-598D-0BEE-A1B4-6F924398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405840-638D-B49D-12FF-E5F7DEDF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5313549"/>
            <a:ext cx="9929231" cy="56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9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F95-8796-B12D-CDF8-2CEA3A89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34957-D668-11D2-09F5-20B684A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Primitivos vs usuario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48E0FD-CFD0-EA8E-2612-214CA69E0CF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469D-712A-E0BC-E70C-2F769454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8BD2-52AA-6A2C-F979-D5DD15B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Garbage collector</a:t>
            </a:r>
            <a:endParaRPr lang="es-ES" sz="5400" b="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F2C7A-9E88-33BA-11BE-90A039A7C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ADC7-2872-70BF-AC71-DE56643A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D77A8-431F-FA5D-E07D-449E8509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Adiós </a:t>
            </a:r>
            <a:r>
              <a:rPr lang="es-ES" dirty="0" err="1"/>
              <a:t>malloc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hola incertidumbre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88D11D-76BD-7734-6D01-BF7E8874A205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49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567F2-F9FA-19A2-052A-0348C80F8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772B8C-2AD9-7355-AE02-6DADE271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A916D4-EA0B-706E-A396-9C49647CD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888C3-ECCD-A48C-58EA-B6B33EDE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B38394-C339-D74A-CDBC-A201A010F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EF8A5-DAFB-2369-6F61-784B81F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trivia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CA6C93-A242-F5B9-106B-C1D02C83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9FF5CC-706C-77C2-E873-80E3FE7E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3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23A0-0777-B026-96D2-BA71C326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0A2BC-9E82-C327-73DB-9E1E47C0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creación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62182-7BFD-B817-F3CB-041B7B086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3C454-42E6-C07C-3AC4-7952285C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57B-71A4-8A67-8F07-FE8C7F2B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1991, james </a:t>
            </a:r>
            <a:r>
              <a:rPr lang="es-ES" dirty="0" err="1"/>
              <a:t>gosling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5A8F16-FB27-5FD3-C847-C2D0C5DF76D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16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E81CA-842F-56AC-E670-8A5EC895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ames Gosling - Wikipedia">
            <a:extLst>
              <a:ext uri="{FF2B5EF4-FFF2-40B4-BE49-F238E27FC236}">
                <a16:creationId xmlns:a16="http://schemas.microsoft.com/office/drawing/2014/main" id="{282EB6F8-A122-FC40-9851-1FBD66BB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1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189585"/>
            <a:ext cx="12192000" cy="4678805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D18DEDB-1311-68B6-C54A-D0BC23851905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59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06ED-21C3-7990-84EA-473C9905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05FBB9-9025-33DB-03D9-718B3DFE0EA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FE4F63-52EE-C8F2-11BD-F599766971DF}"/>
              </a:ext>
            </a:extLst>
          </p:cNvPr>
          <p:cNvSpPr txBox="1"/>
          <p:nvPr/>
        </p:nvSpPr>
        <p:spPr>
          <a:xfrm>
            <a:off x="117729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2290" name="Picture 2" descr="Download High-Quality Java Logo PNG SVG Transparent Files">
            <a:extLst>
              <a:ext uri="{FF2B5EF4-FFF2-40B4-BE49-F238E27FC236}">
                <a16:creationId xmlns:a16="http://schemas.microsoft.com/office/drawing/2014/main" id="{955BEB2C-A219-4C8A-E93C-1F9579664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ómo identificar un buen café. - EUSKOVAZZA">
            <a:extLst>
              <a:ext uri="{FF2B5EF4-FFF2-40B4-BE49-F238E27FC236}">
                <a16:creationId xmlns:a16="http://schemas.microsoft.com/office/drawing/2014/main" id="{386A312A-59BF-074D-6FD1-34CB61E43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7"/>
          <a:stretch>
            <a:fillRect/>
          </a:stretch>
        </p:blipFill>
        <p:spPr bwMode="auto">
          <a:xfrm>
            <a:off x="6026150" y="571500"/>
            <a:ext cx="8388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4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F3FBE-DA88-F409-2CEF-E0645188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CF775-2485-81DB-8DA5-EFB6367C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1995, </a:t>
            </a:r>
            <a:r>
              <a:rPr lang="es-ES" dirty="0" err="1"/>
              <a:t>sun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E5B24-EB0F-B8FF-FDC7-5D2FDB214AA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31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7D877-DDA6-8F82-89BD-BFB46CC9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vintage toaster">
            <a:extLst>
              <a:ext uri="{FF2B5EF4-FFF2-40B4-BE49-F238E27FC236}">
                <a16:creationId xmlns:a16="http://schemas.microsoft.com/office/drawing/2014/main" id="{C0FE10DC-A05E-3EEB-57EE-CA2DC2EB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5" b="2522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84EFB90-2E7E-E9A7-44EE-B03CC7C4CD7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4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3ED7F-AB23-600F-7463-AB62238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Diseño</a:t>
            </a:r>
            <a:r>
              <a:rPr lang="en-US" sz="8000" dirty="0">
                <a:solidFill>
                  <a:schemeClr val="bg1"/>
                </a:solidFill>
              </a:rPr>
              <a:t> de </a:t>
            </a:r>
            <a:r>
              <a:rPr lang="en-US" sz="8000" dirty="0" err="1">
                <a:solidFill>
                  <a:schemeClr val="bg1"/>
                </a:solidFill>
              </a:rPr>
              <a:t>lenguaje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55CF6-297F-D50E-739F-89E1626C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1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7F1D0-2F9E-68B6-37A2-D4AC33C0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F2E7-0882-1BD9-2A55-578981E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Wora</a:t>
            </a:r>
            <a:br>
              <a:rPr lang="es-ES" dirty="0"/>
            </a:br>
            <a:r>
              <a:rPr lang="es-ES" dirty="0" err="1"/>
              <a:t>write</a:t>
            </a:r>
            <a:r>
              <a:rPr lang="es-ES" dirty="0"/>
              <a:t> once, run </a:t>
            </a:r>
            <a:r>
              <a:rPr lang="es-ES" dirty="0" err="1"/>
              <a:t>anywhere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0FAD9F-6CE8-5A3F-5354-7E4D7A44C1C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76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7F33-038E-AEA1-9F40-7BE6E7E2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FD2DA-0009-C25F-8802-C8EC5BFA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2009, </a:t>
            </a:r>
            <a:r>
              <a:rPr lang="es-ES" dirty="0" err="1"/>
              <a:t>oracle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98E502-0ECE-375F-9AD7-30D4BC96868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10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FBA52-97D2-742E-60D3-37C451F0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racle logo - Social media &amp; Logos Icons">
            <a:extLst>
              <a:ext uri="{FF2B5EF4-FFF2-40B4-BE49-F238E27FC236}">
                <a16:creationId xmlns:a16="http://schemas.microsoft.com/office/drawing/2014/main" id="{F30FF3BB-2F31-8B2C-D2C6-8311078C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8" r="-2" b="2255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CBF8BFC-BE3E-6753-FA22-4486ED79DECC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43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E89B-74C7-D7F3-F198-30FD1642A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CFC4-63D8-A644-A5EE-FDC3A536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2018, </a:t>
            </a:r>
            <a:r>
              <a:rPr lang="es-ES" dirty="0" err="1"/>
              <a:t>unga</a:t>
            </a:r>
            <a:r>
              <a:rPr lang="es-ES" dirty="0"/>
              <a:t> </a:t>
            </a:r>
            <a:r>
              <a:rPr lang="es-ES" dirty="0" err="1"/>
              <a:t>unga</a:t>
            </a:r>
            <a:r>
              <a:rPr lang="es-ES" dirty="0"/>
              <a:t> dinero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74C1DB-6829-4D33-C68A-0094B8EC3F4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64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2559-4B79-A0EA-FBCC-C2CD9284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EEEE8-282E-8CE1-4984-9D5EEE18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Amor, </a:t>
            </a:r>
            <a:r>
              <a:rPr lang="en-US" sz="5400" dirty="0" err="1"/>
              <a:t>odio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CAF13-443D-8E39-5AB3-598BFFB48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7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79FF7-4F7C-6B8D-5202-6A67E645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839-EDBC-36AA-895E-3108C9E2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Es muy usado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7CF722-8CE0-5A29-4575-C4AE75F9571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683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70A9-C401-FEE3-3BB7-DD380340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CEA5-081A-3462-D169-CF61ED86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835B53-3977-C891-0CA6-0D3E83C3DAB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4966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90D5-BB6F-CC4F-A4BB-1B547205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395A-5F4B-CABA-474E-CF013C02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Jvm</a:t>
            </a:r>
            <a:r>
              <a:rPr lang="es-ES" dirty="0"/>
              <a:t>, </a:t>
            </a:r>
            <a:r>
              <a:rPr lang="es-ES" dirty="0" err="1"/>
              <a:t>jre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0CBE20-8FA6-425F-4EAE-2F513526EBD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96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E37A8-7E05-2F5C-79D1-F4D536EBB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ED68-1AEF-F68A-B1B0-EED96E3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comunidad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D5967-0A85-C840-627C-50CCB39EE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31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1E3A-51E6-63A9-A023-1C7D67FE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83AC-96E8-6A80-2B0F-1938230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Las universidades lo enseñan porque los trabajos lo piden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52C46D-390E-7E05-52DB-C48475F768B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2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78649-4D53-557F-3D9F-5044354C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Por </a:t>
            </a:r>
            <a:r>
              <a:rPr lang="en-US" sz="5400" dirty="0" err="1"/>
              <a:t>qué</a:t>
            </a:r>
            <a:r>
              <a:rPr lang="en-US" sz="5400" dirty="0"/>
              <a:t> Java es</a:t>
            </a:r>
            <a:br>
              <a:rPr lang="en-US" sz="5400" dirty="0"/>
            </a:br>
            <a:r>
              <a:rPr lang="en-US" sz="5400" dirty="0" err="1"/>
              <a:t>como</a:t>
            </a:r>
            <a:r>
              <a:rPr lang="en-US" sz="5400" dirty="0"/>
              <a:t> es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E3F74-055A-5A83-4CF7-D90C92FCC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80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3279-8F4A-CBDB-718F-C68AB0CC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FE53-B8D6-BA30-2E79-C630B34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Los trabajos lo piden porque las universidades lo enseñan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9E3835-7F5E-98BD-50BA-DFB30CC3E09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43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7DCF-7583-B067-F9B5-63E68A6B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F31D-6BEA-4119-5CF6-22095FA0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Universidades</a:t>
            </a:r>
            <a:br>
              <a:rPr lang="es-ES" dirty="0"/>
            </a:br>
            <a:r>
              <a:rPr lang="es-ES" dirty="0"/>
              <a:t>lo enseñan…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BCFE98-70D6-D079-D307-E665B8934EE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505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77F69-1788-128C-3D20-46E115F7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FEEB-5B3F-6EFB-4B4A-8F4D96F0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Total, que hay mucha documentación y uso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B79629-5826-EB38-7554-178F451920C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396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84CC-6002-5BAD-1463-90C18FE4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88BE-51F0-DBB4-0B4B-A3D2E845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versiones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05CDD-1ABD-F532-A18C-B573F6FF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3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4BE9-04B4-6BC9-51D3-31FE9709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18CA-E04A-7B89-88D4-E45F4BC1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8</a:t>
            </a:r>
            <a:br>
              <a:rPr lang="es-ES" dirty="0"/>
            </a:br>
            <a:r>
              <a:rPr lang="es-ES" dirty="0"/>
              <a:t>programación funcional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4388FE-5A71-6046-F0B2-C29CDD9E319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4783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6614-D378-9751-6BA0-F9356E53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A1B2-531D-17E3-8CE8-77CE2BA3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11</a:t>
            </a:r>
            <a:br>
              <a:rPr lang="es-ES" dirty="0"/>
            </a:br>
            <a:r>
              <a:rPr lang="es-ES" dirty="0"/>
              <a:t>seguridad, http y rendimiento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31DF1-60B4-D172-550B-92E7E81ADF2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27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E535-1E5F-7A21-5C74-7B60A435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37442-5A7A-C874-A3B4-A4C5760A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17</a:t>
            </a:r>
            <a:br>
              <a:rPr lang="es-ES" dirty="0"/>
            </a:br>
            <a:r>
              <a:rPr lang="es-ES" dirty="0" err="1"/>
              <a:t>sealed</a:t>
            </a:r>
            <a:r>
              <a:rPr lang="es-ES" dirty="0"/>
              <a:t>,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9AACA9-BB06-3F8C-FDFE-3333D0D1A5C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322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F760-17D9-2C9D-42F8-C577AEBF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8AA3-EC0E-F63B-CC79-B206CEDF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21</a:t>
            </a:r>
            <a:br>
              <a:rPr lang="es-ES" dirty="0"/>
            </a:br>
            <a:r>
              <a:rPr lang="es-ES" dirty="0"/>
              <a:t>virtual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7C9CDF-9216-6229-E2A7-55515B0D81A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250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F8727-0A60-1FA0-1CD9-17F5E92F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0F487-983F-01D2-F508-53A9C08D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25</a:t>
            </a:r>
            <a:br>
              <a:rPr lang="es-ES" dirty="0"/>
            </a:br>
            <a:r>
              <a:rPr lang="es-ES" dirty="0"/>
              <a:t>new más eficiente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C10F0F-F034-06A0-11B9-D259356B463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345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CDFA2-099A-8D36-A145-B3411AF8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C78B3-2741-290D-5235-D0AC4671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2F437-87EB-4007-2620-1240A2156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6BC75-C8A5-1D3D-5570-4184709E6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DD16A9F-204D-144D-D33A-5AB88582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Programación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orientada</a:t>
            </a:r>
            <a:r>
              <a:rPr lang="en-US" sz="9600" dirty="0">
                <a:solidFill>
                  <a:schemeClr val="bg1"/>
                </a:solidFill>
              </a:rPr>
              <a:t> a </a:t>
            </a:r>
            <a:r>
              <a:rPr lang="en-US" sz="9600" dirty="0" err="1">
                <a:solidFill>
                  <a:schemeClr val="bg1"/>
                </a:solidFill>
              </a:rPr>
              <a:t>objetos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08F0FA-8902-B7EB-9477-D4DE5C30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5313549"/>
            <a:ext cx="9929231" cy="56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B34178-DF62-5BEB-181F-FDC860C6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1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444AF-5A48-D7D5-812C-E4C02066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Módulos </a:t>
            </a:r>
            <a:r>
              <a:rPr lang="es-ES" dirty="0" err="1"/>
              <a:t>c++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39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DC43D-CE02-B4A4-4685-ECCDC1F7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9771-F18B-1ED6-AEF8-DD8BF9A6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E8E598-AE0A-DDE4-0E89-1EEB36CC8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0FC61-B955-9A69-97AB-374DD710A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411E1-CA2A-D774-BDCB-1A812524E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B9BFF-18AF-12DE-8AFB-A87A0BBD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introducción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9378F-55C9-547F-2A9D-B3CE8832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2ADF3-68FB-EAD7-03DA-37C79194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32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22F6-F1BB-760B-9083-5A259C75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14B-9C09-F76A-605D-B923FA12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Por </a:t>
            </a:r>
            <a:r>
              <a:rPr lang="en-US" sz="5400" dirty="0" err="1"/>
              <a:t>qué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B658E-8656-4BE3-B941-8857B873A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9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A893-C126-6E1C-04A3-D361F110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A0AFF-1F63-0F6A-FE00-469053FC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Mayor Estructura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435101-EEAD-298B-1F0B-9837D865CC3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161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C227-9F2E-D5B0-7029-935F7D65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2D8C-AE46-E710-9731-7732C194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Aplicaciones más complejas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B3DD3C-0389-F0EF-5828-C42B4FFCBDF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24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49809-6915-AC3B-4AE4-2FDAD7B4A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C8630-22A2-4438-6063-28D4BFE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Reflejar </a:t>
            </a:r>
            <a:r>
              <a:rPr lang="es-ES" i="1" dirty="0" err="1"/>
              <a:t>interaccioes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0D75DE-0A5B-1E4C-12EC-219AFB11960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146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F612-A284-7C00-F207-8BCCEB46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99875-A298-F00F-9111-CDB5EB6C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class is the new struct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222F5-5B68-2417-3A9C-5726114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497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8E28-F3CB-88FC-ECF0-1852ACA8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C427D-5163-2B86-45CD-81B5D676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Siguen siendo </a:t>
            </a:r>
            <a:r>
              <a:rPr lang="es-ES" dirty="0" err="1"/>
              <a:t>structs</a:t>
            </a:r>
            <a:br>
              <a:rPr lang="es-ES" dirty="0"/>
            </a:br>
            <a:r>
              <a:rPr lang="es-ES" dirty="0"/>
              <a:t>o se le parecen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3ACADF-1DD8-29D0-4128-06E51BAC5B7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6299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46C9-61E4-FACA-9559-22223036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E5AD-CAA6-08F2-EA89-310E9141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Todo es un objeto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B40D77-8F3A-54AC-8324-FB09AB00D3A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26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48953-02F9-2762-6692-051E3FFF0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A041-E843-21FE-6426-7BB3BD57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Entre los objetos surgen interacciones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93710A-5022-53FA-2F17-E45AE8C7DF0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68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153E-596B-3997-A9B0-4F73B890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75DA0-DA56-E548-CE57-FB7C95C8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Entidad</a:t>
            </a:r>
            <a:br>
              <a:rPr lang="es-ES" dirty="0"/>
            </a:br>
            <a:r>
              <a:rPr lang="es-ES" dirty="0"/>
              <a:t>objeto (instancia)</a:t>
            </a:r>
            <a:br>
              <a:rPr lang="es-ES" dirty="0"/>
            </a:br>
            <a:r>
              <a:rPr lang="es-ES" dirty="0"/>
              <a:t>interacciones o relaciones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CB9CA6-88A8-1E45-203D-CCB69798383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4BE5-B5ED-BD77-B134-7CD6B0A1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75124-8F67-1022-546A-876788A5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organización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558648-63BC-C37D-34FB-D1811EBA1EE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415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265E5-F58F-5C2D-8D73-F02A4734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1F50B4-2A80-0C22-00F6-08AB9D47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3B8D87-C8C2-EBC6-7AB2-7DF6F9CD1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682F0-EE5B-AEA2-8609-B6D30246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7AFA-873E-B5B8-D30E-5F9D5E1CB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03E31-1D6B-135D-F423-BBA8E35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pilares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1C529-9D5F-B186-60EA-0A1C827D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7A5F2B-6926-07A5-4942-E31B2E0AC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22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20A-7D14-F3BE-DC95-8B85C3E3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E965-2DE5-2C88-97AA-C12C532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overview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A70D5-02E5-560E-975A-B291F1DBE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6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932A-CB1A-B35F-D0D9-7A9657F3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2C1B-4049-6FD3-DE4E-1F0536D8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¿pilares o principios?</a:t>
            </a:r>
            <a:br>
              <a:rPr lang="es-ES" dirty="0"/>
            </a:br>
            <a:r>
              <a:rPr lang="es-ES" dirty="0"/>
              <a:t>Da igual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BEC4D3-7AFE-C150-C8C1-7E72923307C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061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4239-32B6-720F-F333-F7C618DB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37A1-4416-755A-E2C7-5CAEE7D5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Buen diseño de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31B942-DB0A-9019-4A03-F3C8C80FFD0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790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3B70-9247-38A4-5565-D83B34A11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C094-1E89-BB74-A7C4-2B647F3D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Los patrones,</a:t>
            </a:r>
            <a:br>
              <a:rPr lang="es-ES" dirty="0"/>
            </a:br>
            <a:r>
              <a:rPr lang="es-ES" dirty="0"/>
              <a:t>más adelante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595E8-6CE0-1F8A-BC78-B56BD52ACC1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982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B765B-52FE-2B26-C0BB-A9A71C65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C63E5-C48B-472F-4A31-FBD6E420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Interfaces</a:t>
            </a:r>
            <a:br>
              <a:rPr lang="es-ES" dirty="0"/>
            </a:br>
            <a:r>
              <a:rPr lang="es-ES" dirty="0"/>
              <a:t>contratos entre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642488-5077-BB4F-DC5D-965E3A82370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842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0D29-5B1D-D288-2A74-B4AB6747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B6FA-9153-D57B-D3C9-A1AB4497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“nos ponemos de acuerdo”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AC5761-64CB-60F9-D7AF-CA533950060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707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DD615-DFB5-4CA6-A30F-A3062E83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9AF49-BA0C-3814-9854-F50AEAE4B7E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2DAD0397-B28B-48B5-BC62-F8FB9354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0"/>
            <a:ext cx="553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819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F0351-8DA2-68C2-CCDE-3C30811A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55B4-5B02-8D4E-1285-95B15B90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abstracción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03823-16F4-B9D3-692F-1AF4AD934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008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B72A7-7B74-D203-1849-C035A7A83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D710DD1-4896-E14C-F084-D2C6BCBE9FE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B8793031-6287-62EA-756D-C022A22BD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6" r="49985" b="46482"/>
          <a:stretch>
            <a:fillRect/>
          </a:stretch>
        </p:blipFill>
        <p:spPr bwMode="auto">
          <a:xfrm>
            <a:off x="2786484" y="0"/>
            <a:ext cx="661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3A60-2676-3E3F-98D2-27A271E9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6A49-3129-C7EE-3B06-4B159180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sin estándares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DC4C53-2BCA-3A1D-45AE-635E9DA7883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899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2FA6-D580-0BC3-71FE-8E9B6F62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D313-FC03-CB77-A7CD-137161C6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encapsulación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F7CAED-E7C2-1A84-347D-0964ABE48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77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73D7-0097-DA1A-CCCE-B3749145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9510CE-E78D-EB63-16EC-1A5D6CFD0A7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FCF0DB77-DB3C-2684-937A-09F942533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9" t="11666" r="36" b="46482"/>
          <a:stretch>
            <a:fillRect/>
          </a:stretch>
        </p:blipFill>
        <p:spPr bwMode="auto">
          <a:xfrm>
            <a:off x="2786484" y="0"/>
            <a:ext cx="661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640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EC01-1FC0-E9EB-D932-D683B26C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6A90-56A8-F287-583B-D0BE0CB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herencia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19C4C-2175-5DC9-0CC8-E2F9390B5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6955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85CB-8413-5FCB-6A6F-A5DBCDB6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034AFF-8AC9-8267-E0E2-E6653543B1C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5AE317D9-4053-2E77-0479-E17E26263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2" r="49985"/>
          <a:stretch>
            <a:fillRect/>
          </a:stretch>
        </p:blipFill>
        <p:spPr bwMode="auto">
          <a:xfrm>
            <a:off x="2786484" y="11720"/>
            <a:ext cx="5925716" cy="6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28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383F0-96F5-2D71-528B-0F18AF1FF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A3F3-2D26-FACD-0FBB-DC832B16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polimorfismo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843DE-8582-0F41-D1A2-4D3C584A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062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1EB7-5963-3962-A9C6-B0862626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1FAD5C-5E1F-22A9-37F8-EB98656AFCF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38FC533C-26AE-9170-A3E2-BE4B39B8C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1" t="53332" r="34"/>
          <a:stretch>
            <a:fillRect/>
          </a:stretch>
        </p:blipFill>
        <p:spPr bwMode="auto">
          <a:xfrm>
            <a:off x="2786484" y="11720"/>
            <a:ext cx="5925716" cy="6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96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C9413-8327-BB5B-85C9-9BC15C312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896E3-C6D7-1D6F-B175-727A692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E8F1EB-2691-8105-7F57-E88DE0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8A09D-B9A3-B86E-D76A-A5CBD51A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7126B-7AD4-5470-CE1F-A348146E8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FF3D7E-67B8-5E30-7C0E-72B75B9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Siguientes</a:t>
            </a:r>
            <a:r>
              <a:rPr lang="en-US" sz="8000" dirty="0">
                <a:solidFill>
                  <a:schemeClr val="bg1"/>
                </a:solidFill>
              </a:rPr>
              <a:t> pasos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71621-F9C9-320F-D067-33BDA7E1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C7DDD-C3D6-D8E4-65C6-FB98AFA2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99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7840-C509-34A7-126B-CA687A434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8168-FE05-6193-DB74-0BBE46B2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playground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14051-5348-B704-0CCF-39D458CE5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2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6306-C13A-F0FA-E389-5433D76A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9525-644D-875E-294B-DD622E3D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Google </a:t>
            </a:r>
            <a:r>
              <a:rPr lang="es-ES" dirty="0" err="1"/>
              <a:t>colab</a:t>
            </a:r>
            <a:br>
              <a:rPr lang="es-ES" dirty="0"/>
            </a:br>
            <a:r>
              <a:rPr lang="es-ES" dirty="0"/>
              <a:t>notebook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BFC47E-E6BD-6BB7-F56E-54EC5E09D93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851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AF70-CD13-A4FF-8862-948F09FC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47B2-2853-4523-336C-F47E6B23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>
                <a:hlinkClick r:id="rId2"/>
              </a:rPr>
              <a:t>https://colab.research.google.com/drive/1t9U9RXdh6LYM6gfeUSetiBz-6ECmIMCn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51731C-8B76-D827-38F3-B4F6EA396EA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32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0C01-F162-AF56-9A97-D510DB46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A9F5-D1E4-883B-47B2-66D99237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Un extremo polariza hasta llegar al otro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CFD39C-5BBB-1929-EF1E-6C6C63E29F1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350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B99E-5192-8FE2-1C0D-F3154053F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F6715-C5F1-FF94-21C7-F78299F9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recursos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17DD1-D546-8E78-6860-6B3B3AAE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8420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34B1-C501-35F4-0A73-7A239B27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CE0247-63E5-036B-04DD-DB3D5EACE2E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122" name="Picture 2" descr="What Every Programmer Should Know About Object-Oriented Design: Page-Jones,  Meilir: 9780932633316: Amazon.com: Books">
            <a:extLst>
              <a:ext uri="{FF2B5EF4-FFF2-40B4-BE49-F238E27FC236}">
                <a16:creationId xmlns:a16="http://schemas.microsoft.com/office/drawing/2014/main" id="{1B4E0BDC-B7B6-29CB-D1C6-71ECD5E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0"/>
            <a:ext cx="481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097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4CFB-72F5-54A8-D2DF-AE6A0588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E3EC7-C450-6755-694E-D01E4173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Refactoring.guru</a:t>
            </a:r>
            <a:br>
              <a:rPr lang="es-ES" dirty="0"/>
            </a:b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6FAD9D-EB65-4E70-0568-EAD161A65A5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2874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13AF-ADEE-4801-9F5A-F26E8AB1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3A8A5-B724-D41D-628E-37FEE01F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Refactoring.guru</a:t>
            </a:r>
            <a:br>
              <a:rPr lang="es-ES" dirty="0"/>
            </a:b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911683-B8E3-20F7-8016-F1C9478E204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766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AFF0-B697-0C5B-2779-AC6FE65A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18BF-BCE1-2430-8B0B-32746ED1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conceptos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391E5-78C4-6F7F-4B7B-E66AB7AB7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121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CA3F7-F34D-EBBB-2DFB-C6AE7495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61CD-A042-6196-0D66-66436161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D6480-B18F-2476-CF45-04BC89265C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280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4B671-D9E0-B1E1-EE5F-9671B2B2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10740-7126-EFF1-B742-A9D002A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serialización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7BC783-DC0F-E863-F2EF-FC7D730A1C6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6463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376F-726F-3B07-EFA2-6DBB0777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FE55-D627-D443-6ADC-C2E4BEEC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Value</a:t>
            </a:r>
            <a:r>
              <a:rPr lang="es-ES" dirty="0"/>
              <a:t> pools</a:t>
            </a:r>
            <a:br>
              <a:rPr lang="es-ES" dirty="0"/>
            </a:br>
            <a:r>
              <a:rPr lang="es-ES" dirty="0"/>
              <a:t>por qué usamos </a:t>
            </a:r>
            <a:r>
              <a:rPr lang="es-ES" dirty="0" err="1"/>
              <a:t>equals</a:t>
            </a:r>
            <a:r>
              <a:rPr lang="es-ES" dirty="0"/>
              <a:t> y similares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3C008D-EFD1-2E23-D2A5-68F55332409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944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D501-A54C-3287-11DF-9620E793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BA77-D62B-BE6F-A130-C24B7316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solid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E55B60-1DA1-497B-C326-1546AEE0B5F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978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D9A4-415D-5380-B390-590FC7AD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23CB7-11C0-48E3-4EFE-44CD847A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Single </a:t>
            </a:r>
            <a:r>
              <a:rPr lang="es-ES" dirty="0" err="1"/>
              <a:t>responsibility</a:t>
            </a:r>
            <a:br>
              <a:rPr lang="es-ES" dirty="0"/>
            </a:br>
            <a:r>
              <a:rPr lang="es-ES" dirty="0"/>
              <a:t>open/</a:t>
            </a:r>
            <a:r>
              <a:rPr lang="es-ES" dirty="0" err="1"/>
              <a:t>closed</a:t>
            </a:r>
            <a:br>
              <a:rPr lang="es-ES" dirty="0"/>
            </a:br>
            <a:r>
              <a:rPr lang="es-ES" dirty="0" err="1"/>
              <a:t>liskov’s</a:t>
            </a:r>
            <a:r>
              <a:rPr lang="es-ES" dirty="0"/>
              <a:t> </a:t>
            </a:r>
            <a:r>
              <a:rPr lang="es-ES" dirty="0" err="1"/>
              <a:t>substitution</a:t>
            </a:r>
            <a:br>
              <a:rPr lang="es-ES" dirty="0"/>
            </a:br>
            <a:r>
              <a:rPr lang="es-ES" dirty="0"/>
              <a:t>interface </a:t>
            </a:r>
            <a:r>
              <a:rPr lang="es-ES" dirty="0" err="1"/>
              <a:t>segregation</a:t>
            </a:r>
            <a:br>
              <a:rPr lang="es-ES" dirty="0"/>
            </a:b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C61B46-13E6-4D38-DC41-A4297982673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3A4B-0652-FB9F-2F9B-41F1F296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52D99-9D6D-14B0-2DCF-4DD339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Packages y main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8F71A-A58B-3BBD-1819-AC050E88C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9947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C468-3C88-81AC-DD07-7A5B109C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A9F7-8708-C9BC-2FEC-32671EC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E435E7-D812-9594-5D7B-77D0201188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CF941B-06C3-982A-0D92-6D2CCEADC85C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17C74F-1F44-417D-A7B4-C73F929ED9E8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70B969-C49F-5047-067B-84AA026582AC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CED14DA-894F-8C38-A8E2-BB5530DCE96F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C3786A-2F61-4084-990B-63687699FBC1}"/>
              </a:ext>
            </a:extLst>
          </p:cNvPr>
          <p:cNvSpPr/>
          <p:nvPr/>
        </p:nvSpPr>
        <p:spPr>
          <a:xfrm>
            <a:off x="1168400" y="2679700"/>
            <a:ext cx="8680450" cy="303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30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A6D3-734D-2B19-88CC-AF813C1A9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5CF9-260F-E20B-9BED-D99482F2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073279-B24B-8A9B-B2DA-FA34D8FC35C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AF2F3F-B46B-BB4A-CF90-CDB6894AD00D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C5337A-129D-3841-8C1E-94413DC241FD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25A76E-CFFF-8741-8620-12C924C85599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24A1A7-B769-DAB0-3C0C-E525CD8A04BC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046B00-D64D-FC4A-0218-DFAF351CE017}"/>
              </a:ext>
            </a:extLst>
          </p:cNvPr>
          <p:cNvSpPr/>
          <p:nvPr/>
        </p:nvSpPr>
        <p:spPr>
          <a:xfrm>
            <a:off x="1168400" y="3155950"/>
            <a:ext cx="8680450" cy="2559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676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0A63-305D-2F6C-95B7-14EA17CD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A079-6D2A-12F7-04EB-19251A9E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604ABB-60C5-FD73-C61B-400C3181CB0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145273-E013-6AE1-7C08-97659F549F65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90FFD3-D71C-6FBF-E1CA-730C1EE526BF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A50D69-2A3D-0ACC-611B-CC77CB1E7572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C8769-82D0-2D6E-7084-3B5BC9ACCE93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402293-513D-BC59-9630-443657CD5461}"/>
              </a:ext>
            </a:extLst>
          </p:cNvPr>
          <p:cNvSpPr/>
          <p:nvPr/>
        </p:nvSpPr>
        <p:spPr>
          <a:xfrm>
            <a:off x="1168400" y="3683000"/>
            <a:ext cx="8680450" cy="20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788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CBBE-052D-9CDE-692E-619540B6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3587-BCE7-DC60-4667-4CB2C232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E503FA-C2E5-EA3D-FFAB-23DF6762BEE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B58F88-022B-FC79-D455-66CFB28C1E21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9CA42A-6023-6E7E-D82D-AB0F9C17FCD3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D23980-0970-7AF7-0C91-0A4F20665886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4F99C0-DD00-6D62-44A5-9D5B83E4048B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EB778B-F6F9-3BB4-CF10-050EB5368EFA}"/>
              </a:ext>
            </a:extLst>
          </p:cNvPr>
          <p:cNvSpPr/>
          <p:nvPr/>
        </p:nvSpPr>
        <p:spPr>
          <a:xfrm>
            <a:off x="1168400" y="4184650"/>
            <a:ext cx="8680450" cy="153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24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1F8A-72CA-5BF7-C0A8-5250A396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A2CD2-9E34-083F-578E-5BCB914B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BFFD39-884F-7C5A-9E66-6DDC7972226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4BAA9B-891A-5C3D-C051-28F56FDEDA07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65DB81-9CF2-8CB9-B14F-912DEC443962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8F3348-6721-EF87-0141-26A7E66721A3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1BEBB6-C387-06B9-5628-FC39F82A1806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8102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BC82-4561-5550-6AD7-ECB77585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B686-5A6E-F7C5-78B4-452776CF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D4635-7155-1B04-9CBD-96C543A8B34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6007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AEC26-C85F-BDB3-6E45-7EE6483F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CD72A-4376-40D1-8F31-F2C2FF20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C5E88-AE5F-0F5A-E977-5B1F3DE3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 dirty="0" err="1">
                <a:solidFill>
                  <a:schemeClr val="bg1"/>
                </a:solidFill>
              </a:rPr>
              <a:t>Conclusión</a:t>
            </a:r>
            <a:endParaRPr lang="en-US" sz="11500" i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AF32E83-8E95-2AFA-8D30-AAB0F22641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5389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BEC-43FA-6BA0-362C-10797ABB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DB9A8-3D49-A454-BB51-2D302455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Quédate</a:t>
            </a:r>
            <a:r>
              <a:rPr lang="en-US" sz="5400" dirty="0"/>
              <a:t> con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D1506-CE6F-734C-2113-6E92970E2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8899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C4CBC-1CDA-A1FB-D45E-5CD6B5E7A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6E3B8-35FD-CCAC-4CDC-E6C1FABC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y </a:t>
            </a:r>
            <a:r>
              <a:rPr lang="es-ES" dirty="0" err="1"/>
              <a:t>oop</a:t>
            </a:r>
            <a:endParaRPr lang="es-ES" b="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9742D2-5B4E-29CC-745C-AF55EE41BF6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2874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5EF4-08BB-206D-6134-E355446C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AECA-CD76-764C-2436-F5B98C0B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Endpoints</a:t>
            </a:r>
            <a:r>
              <a:rPr lang="es-ES" dirty="0"/>
              <a:t>, </a:t>
            </a:r>
            <a:r>
              <a:rPr lang="es-ES" dirty="0" err="1"/>
              <a:t>apis</a:t>
            </a:r>
            <a:r>
              <a:rPr lang="es-ES" dirty="0"/>
              <a:t>, bases de datos, etc.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Más adelante, deja que calen los conceptos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336170-AE63-26D0-84B4-1012EA298BE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90574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8003</TotalTime>
  <Words>506</Words>
  <Application>Microsoft Macintosh PowerPoint</Application>
  <PresentationFormat>Panorámica</PresentationFormat>
  <Paragraphs>91</Paragraphs>
  <Slides>102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102</vt:i4>
      </vt:variant>
    </vt:vector>
  </HeadingPairs>
  <TitlesOfParts>
    <vt:vector size="106" baseType="lpstr">
      <vt:lpstr>Arial</vt:lpstr>
      <vt:lpstr>Neue Haas Grotesk Text Pro</vt:lpstr>
      <vt:lpstr>Ubuntu</vt:lpstr>
      <vt:lpstr>BjornVTI</vt:lpstr>
      <vt:lpstr>Java y Programación Orientada a Objetos</vt:lpstr>
      <vt:lpstr>Java</vt:lpstr>
      <vt:lpstr>Diseño de lenguaje</vt:lpstr>
      <vt:lpstr>Por qué Java es como es</vt:lpstr>
      <vt:lpstr>Módulos c++</vt:lpstr>
      <vt:lpstr>organización</vt:lpstr>
      <vt:lpstr>sin estándares</vt:lpstr>
      <vt:lpstr>Un extremo polariza hasta llegar al otro</vt:lpstr>
      <vt:lpstr>Packages y main</vt:lpstr>
      <vt:lpstr>Carpetas como estructura</vt:lpstr>
      <vt:lpstr>Punto de entrada obvio</vt:lpstr>
      <vt:lpstr>Sigue usando cli</vt:lpstr>
      <vt:lpstr>Clase principal</vt:lpstr>
      <vt:lpstr>Visión de módulos cohesionados</vt:lpstr>
      <vt:lpstr>Presentación de PowerPoint</vt:lpstr>
      <vt:lpstr>Tipado Fuerte y explícito… a veces demasiado</vt:lpstr>
      <vt:lpstr>Sistemas de tipado</vt:lpstr>
      <vt:lpstr>Fuerte vs débil</vt:lpstr>
      <vt:lpstr>explícito</vt:lpstr>
      <vt:lpstr>Primitivos vs usuario</vt:lpstr>
      <vt:lpstr>Garbage collector</vt:lpstr>
      <vt:lpstr>Adiós malloc, hola incertidumbre</vt:lpstr>
      <vt:lpstr>trivia</vt:lpstr>
      <vt:lpstr>creación</vt:lpstr>
      <vt:lpstr>1991, james gosling</vt:lpstr>
      <vt:lpstr>Presentación de PowerPoint</vt:lpstr>
      <vt:lpstr>Presentación de PowerPoint</vt:lpstr>
      <vt:lpstr>1995, sun system</vt:lpstr>
      <vt:lpstr>Presentación de PowerPoint</vt:lpstr>
      <vt:lpstr>Wora write once, run anywhere</vt:lpstr>
      <vt:lpstr>2009, oracle</vt:lpstr>
      <vt:lpstr>Presentación de PowerPoint</vt:lpstr>
      <vt:lpstr>2018, unga unga dinero</vt:lpstr>
      <vt:lpstr>Amor, odio</vt:lpstr>
      <vt:lpstr>Es muy usado</vt:lpstr>
      <vt:lpstr>Garbage collector</vt:lpstr>
      <vt:lpstr>Jvm, jre</vt:lpstr>
      <vt:lpstr>comunidad</vt:lpstr>
      <vt:lpstr>Las universidades lo enseñan porque los trabajos lo piden</vt:lpstr>
      <vt:lpstr>Los trabajos lo piden porque las universidades lo enseñan</vt:lpstr>
      <vt:lpstr>Universidades lo enseñan…</vt:lpstr>
      <vt:lpstr>Total, que hay mucha documentación y uso</vt:lpstr>
      <vt:lpstr>versiones</vt:lpstr>
      <vt:lpstr>Java 8 programación funcional</vt:lpstr>
      <vt:lpstr>Java 11 seguridad, http y rendimiento</vt:lpstr>
      <vt:lpstr>Java 17 sealed, pattern matching</vt:lpstr>
      <vt:lpstr>Java 21 virtual threads</vt:lpstr>
      <vt:lpstr>Java 25 new más eficiente</vt:lpstr>
      <vt:lpstr>Programación orientada a objetos</vt:lpstr>
      <vt:lpstr>introducción</vt:lpstr>
      <vt:lpstr>Por qué</vt:lpstr>
      <vt:lpstr>Mayor Estructura</vt:lpstr>
      <vt:lpstr>Aplicaciones más complejas</vt:lpstr>
      <vt:lpstr>Reflejar interaccioes</vt:lpstr>
      <vt:lpstr>class is the new struct</vt:lpstr>
      <vt:lpstr>Siguen siendo structs o se le parecen</vt:lpstr>
      <vt:lpstr>Todo es un objeto</vt:lpstr>
      <vt:lpstr>Entre los objetos surgen interacciones</vt:lpstr>
      <vt:lpstr>Entidad objeto (instancia) interacciones o relaciones</vt:lpstr>
      <vt:lpstr>pilares</vt:lpstr>
      <vt:lpstr>overview</vt:lpstr>
      <vt:lpstr>¿pilares o principios? Da igual</vt:lpstr>
      <vt:lpstr>Buen diseño de software</vt:lpstr>
      <vt:lpstr>Los patrones, más adelante</vt:lpstr>
      <vt:lpstr>Interfaces contratos entre clases</vt:lpstr>
      <vt:lpstr>“nos ponemos de acuerdo”</vt:lpstr>
      <vt:lpstr>Presentación de PowerPoint</vt:lpstr>
      <vt:lpstr>abstracción</vt:lpstr>
      <vt:lpstr>Presentación de PowerPoint</vt:lpstr>
      <vt:lpstr>encapsulación</vt:lpstr>
      <vt:lpstr>Presentación de PowerPoint</vt:lpstr>
      <vt:lpstr>herencia</vt:lpstr>
      <vt:lpstr>Presentación de PowerPoint</vt:lpstr>
      <vt:lpstr>polimorfismo</vt:lpstr>
      <vt:lpstr>Presentación de PowerPoint</vt:lpstr>
      <vt:lpstr>Siguientes pasos</vt:lpstr>
      <vt:lpstr>playground</vt:lpstr>
      <vt:lpstr>Google colab notebook</vt:lpstr>
      <vt:lpstr>https://colab.research.google.com/drive/1t9U9RXdh6LYM6gfeUSetiBz-6ECmIMCn</vt:lpstr>
      <vt:lpstr>recursos</vt:lpstr>
      <vt:lpstr>Presentación de PowerPoint</vt:lpstr>
      <vt:lpstr>Refactoring.guru code smells</vt:lpstr>
      <vt:lpstr>Refactoring.guru design patterns</vt:lpstr>
      <vt:lpstr>conceptos</vt:lpstr>
      <vt:lpstr>hashes</vt:lpstr>
      <vt:lpstr>serialización</vt:lpstr>
      <vt:lpstr>Value pools por qué usamos equals y similares</vt:lpstr>
      <vt:lpstr>solid</vt:lpstr>
      <vt:lpstr>Single responsibility open/closed liskov’s substitution interface segregation dependency inversion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Conclusión</vt:lpstr>
      <vt:lpstr>Quédate con</vt:lpstr>
      <vt:lpstr>Java y oop</vt:lpstr>
      <vt:lpstr>Endpoints, apis, bases de datos, etc.  Más adelante, deja que calen los conceptos</vt:lpstr>
      <vt:lpstr>Quiero destacar</vt:lpstr>
      <vt:lpstr>Qué mona va esta chica siempre porque… la plantilla es chulísima</vt:lpstr>
      <vt:lpstr>Gracias por tu tiempo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Fabra Valverde, Pepe</dc:creator>
  <cp:lastModifiedBy>Fabra Valverde, Pepe</cp:lastModifiedBy>
  <cp:revision>12</cp:revision>
  <dcterms:created xsi:type="dcterms:W3CDTF">2025-10-21T09:33:03Z</dcterms:created>
  <dcterms:modified xsi:type="dcterms:W3CDTF">2025-10-26T22:56:39Z</dcterms:modified>
</cp:coreProperties>
</file>