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135"/>
  </p:notesMasterIdLst>
  <p:sldIdLst>
    <p:sldId id="256" r:id="rId2"/>
    <p:sldId id="262" r:id="rId3"/>
    <p:sldId id="263" r:id="rId4"/>
    <p:sldId id="273" r:id="rId5"/>
    <p:sldId id="276" r:id="rId6"/>
    <p:sldId id="391" r:id="rId7"/>
    <p:sldId id="392" r:id="rId8"/>
    <p:sldId id="266" r:id="rId9"/>
    <p:sldId id="274" r:id="rId10"/>
    <p:sldId id="275" r:id="rId11"/>
    <p:sldId id="277" r:id="rId12"/>
    <p:sldId id="278" r:id="rId13"/>
    <p:sldId id="279" r:id="rId14"/>
    <p:sldId id="280" r:id="rId15"/>
    <p:sldId id="282" r:id="rId16"/>
    <p:sldId id="281" r:id="rId17"/>
    <p:sldId id="283" r:id="rId18"/>
    <p:sldId id="284" r:id="rId19"/>
    <p:sldId id="285" r:id="rId20"/>
    <p:sldId id="286" r:id="rId21"/>
    <p:sldId id="287" r:id="rId22"/>
    <p:sldId id="288" r:id="rId23"/>
    <p:sldId id="289" r:id="rId24"/>
    <p:sldId id="290" r:id="rId25"/>
    <p:sldId id="257" r:id="rId26"/>
    <p:sldId id="291" r:id="rId27"/>
    <p:sldId id="292" r:id="rId28"/>
    <p:sldId id="293" r:id="rId29"/>
    <p:sldId id="294" r:id="rId30"/>
    <p:sldId id="389" r:id="rId31"/>
    <p:sldId id="390" r:id="rId32"/>
    <p:sldId id="295" r:id="rId33"/>
    <p:sldId id="296" r:id="rId34"/>
    <p:sldId id="297" r:id="rId35"/>
    <p:sldId id="298" r:id="rId36"/>
    <p:sldId id="299" r:id="rId37"/>
    <p:sldId id="300" r:id="rId38"/>
    <p:sldId id="301" r:id="rId39"/>
    <p:sldId id="302" r:id="rId40"/>
    <p:sldId id="303" r:id="rId41"/>
    <p:sldId id="308" r:id="rId42"/>
    <p:sldId id="384" r:id="rId43"/>
    <p:sldId id="267" r:id="rId44"/>
    <p:sldId id="321" r:id="rId45"/>
    <p:sldId id="322" r:id="rId46"/>
    <p:sldId id="323" r:id="rId47"/>
    <p:sldId id="324" r:id="rId48"/>
    <p:sldId id="325" r:id="rId49"/>
    <p:sldId id="326" r:id="rId50"/>
    <p:sldId id="327" r:id="rId51"/>
    <p:sldId id="328" r:id="rId52"/>
    <p:sldId id="329" r:id="rId53"/>
    <p:sldId id="330" r:id="rId54"/>
    <p:sldId id="331" r:id="rId55"/>
    <p:sldId id="332" r:id="rId56"/>
    <p:sldId id="333" r:id="rId57"/>
    <p:sldId id="334" r:id="rId58"/>
    <p:sldId id="335" r:id="rId59"/>
    <p:sldId id="336" r:id="rId60"/>
    <p:sldId id="337" r:id="rId61"/>
    <p:sldId id="338" r:id="rId62"/>
    <p:sldId id="339" r:id="rId63"/>
    <p:sldId id="340" r:id="rId64"/>
    <p:sldId id="341" r:id="rId65"/>
    <p:sldId id="342" r:id="rId66"/>
    <p:sldId id="343" r:id="rId67"/>
    <p:sldId id="344" r:id="rId68"/>
    <p:sldId id="345" r:id="rId69"/>
    <p:sldId id="346" r:id="rId70"/>
    <p:sldId id="347" r:id="rId71"/>
    <p:sldId id="348" r:id="rId72"/>
    <p:sldId id="349" r:id="rId73"/>
    <p:sldId id="388" r:id="rId74"/>
    <p:sldId id="350" r:id="rId75"/>
    <p:sldId id="351" r:id="rId76"/>
    <p:sldId id="352" r:id="rId77"/>
    <p:sldId id="353" r:id="rId78"/>
    <p:sldId id="354" r:id="rId79"/>
    <p:sldId id="355" r:id="rId80"/>
    <p:sldId id="356" r:id="rId81"/>
    <p:sldId id="357" r:id="rId82"/>
    <p:sldId id="358" r:id="rId83"/>
    <p:sldId id="359" r:id="rId84"/>
    <p:sldId id="360" r:id="rId85"/>
    <p:sldId id="361" r:id="rId86"/>
    <p:sldId id="383" r:id="rId87"/>
    <p:sldId id="268" r:id="rId88"/>
    <p:sldId id="363" r:id="rId89"/>
    <p:sldId id="364" r:id="rId90"/>
    <p:sldId id="365" r:id="rId91"/>
    <p:sldId id="366" r:id="rId92"/>
    <p:sldId id="367" r:id="rId93"/>
    <p:sldId id="368" r:id="rId94"/>
    <p:sldId id="369" r:id="rId95"/>
    <p:sldId id="386" r:id="rId96"/>
    <p:sldId id="370" r:id="rId97"/>
    <p:sldId id="310" r:id="rId98"/>
    <p:sldId id="371" r:id="rId99"/>
    <p:sldId id="311" r:id="rId100"/>
    <p:sldId id="385" r:id="rId101"/>
    <p:sldId id="317" r:id="rId102"/>
    <p:sldId id="314" r:id="rId103"/>
    <p:sldId id="312" r:id="rId104"/>
    <p:sldId id="315" r:id="rId105"/>
    <p:sldId id="313" r:id="rId106"/>
    <p:sldId id="316" r:id="rId107"/>
    <p:sldId id="372" r:id="rId108"/>
    <p:sldId id="373" r:id="rId109"/>
    <p:sldId id="374" r:id="rId110"/>
    <p:sldId id="375" r:id="rId111"/>
    <p:sldId id="376" r:id="rId112"/>
    <p:sldId id="377" r:id="rId113"/>
    <p:sldId id="378" r:id="rId114"/>
    <p:sldId id="379" r:id="rId115"/>
    <p:sldId id="380" r:id="rId116"/>
    <p:sldId id="381" r:id="rId117"/>
    <p:sldId id="269" r:id="rId118"/>
    <p:sldId id="258" r:id="rId119"/>
    <p:sldId id="259" r:id="rId120"/>
    <p:sldId id="272" r:id="rId121"/>
    <p:sldId id="270" r:id="rId122"/>
    <p:sldId id="305" r:id="rId123"/>
    <p:sldId id="306" r:id="rId124"/>
    <p:sldId id="307" r:id="rId125"/>
    <p:sldId id="319" r:id="rId126"/>
    <p:sldId id="309" r:id="rId127"/>
    <p:sldId id="318" r:id="rId128"/>
    <p:sldId id="320" r:id="rId129"/>
    <p:sldId id="260" r:id="rId130"/>
    <p:sldId id="261" r:id="rId131"/>
    <p:sldId id="265" r:id="rId132"/>
    <p:sldId id="264" r:id="rId133"/>
    <p:sldId id="382" r:id="rId13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ACF858B5-CB7E-4D09-B714-492B9EA8033A}">
          <p14:sldIdLst>
            <p14:sldId id="256"/>
            <p14:sldId id="262"/>
            <p14:sldId id="263"/>
            <p14:sldId id="273"/>
            <p14:sldId id="276"/>
          </p14:sldIdLst>
        </p14:section>
        <p14:section name="Hindley–Milner" id="{07CB93DF-513E-4ABE-B6FE-93A7C1076AEC}">
          <p14:sldIdLst>
            <p14:sldId id="391"/>
            <p14:sldId id="392"/>
          </p14:sldIdLst>
        </p14:section>
        <p14:section name="Pureza, efectos secundarios e idempotencia" id="{8030EF38-D2B2-4C53-BBD4-37A24D0FF9F4}">
          <p14:sldIdLst>
            <p14:sldId id="266"/>
            <p14:sldId id="274"/>
            <p14:sldId id="275"/>
            <p14:sldId id="277"/>
            <p14:sldId id="278"/>
            <p14:sldId id="279"/>
            <p14:sldId id="280"/>
          </p14:sldIdLst>
        </p14:section>
        <p14:section name="Pureza" id="{B2114803-4FD9-4B39-A168-7849FB797014}">
          <p14:sldIdLst>
            <p14:sldId id="282"/>
            <p14:sldId id="281"/>
            <p14:sldId id="283"/>
            <p14:sldId id="284"/>
            <p14:sldId id="285"/>
            <p14:sldId id="286"/>
          </p14:sldIdLst>
        </p14:section>
        <p14:section name="Efectos secundarios" id="{DB3F35B7-BA1E-4693-BEDC-520862BDFDE7}">
          <p14:sldIdLst>
            <p14:sldId id="287"/>
            <p14:sldId id="288"/>
            <p14:sldId id="289"/>
            <p14:sldId id="290"/>
            <p14:sldId id="257"/>
            <p14:sldId id="291"/>
            <p14:sldId id="292"/>
            <p14:sldId id="293"/>
            <p14:sldId id="294"/>
            <p14:sldId id="389"/>
            <p14:sldId id="390"/>
          </p14:sldIdLst>
        </p14:section>
        <p14:section name="Idempotencia" id="{FAF3AC10-34B3-45AE-B5F7-59659D1A81B3}">
          <p14:sldIdLst>
            <p14:sldId id="295"/>
            <p14:sldId id="296"/>
            <p14:sldId id="297"/>
            <p14:sldId id="298"/>
            <p14:sldId id="299"/>
            <p14:sldId id="300"/>
          </p14:sldIdLst>
        </p14:section>
        <p14:section name="Recapitulando" id="{2B8E0856-6070-4206-8758-CB3D1405732F}">
          <p14:sldIdLst>
            <p14:sldId id="301"/>
            <p14:sldId id="302"/>
            <p14:sldId id="303"/>
            <p14:sldId id="308"/>
            <p14:sldId id="384"/>
          </p14:sldIdLst>
        </p14:section>
        <p14:section name="Memoización, serialización y comparación de valores" id="{42FE0EFE-E47E-47E9-B63D-E17B64CEE36A}">
          <p14:sldIdLst>
            <p14:sldId id="267"/>
            <p14:sldId id="321"/>
            <p14:sldId id="322"/>
            <p14:sldId id="323"/>
          </p14:sldIdLst>
        </p14:section>
        <p14:section name="Memoización" id="{FFA702BB-D9EE-4EF7-9490-2AB27E74C782}">
          <p14:sldIdLst>
            <p14:sldId id="324"/>
            <p14:sldId id="325"/>
            <p14:sldId id="326"/>
            <p14:sldId id="327"/>
          </p14:sldIdLst>
        </p14:section>
        <p14:section name="Comparación de valores" id="{E10CD54D-B940-4E48-AD5E-0B4C67044598}">
          <p14:sldIdLst>
            <p14:sldId id="328"/>
            <p14:sldId id="329"/>
            <p14:sldId id="330"/>
            <p14:sldId id="331"/>
            <p14:sldId id="332"/>
            <p14:sldId id="333"/>
            <p14:sldId id="334"/>
            <p14:sldId id="335"/>
            <p14:sldId id="336"/>
          </p14:sldIdLst>
        </p14:section>
        <p14:section name="Serialización" id="{A4735A04-54DE-497B-8C36-4849853662DD}">
          <p14:sldIdLst>
            <p14:sldId id="337"/>
            <p14:sldId id="338"/>
            <p14:sldId id="339"/>
            <p14:sldId id="340"/>
            <p14:sldId id="341"/>
            <p14:sldId id="342"/>
            <p14:sldId id="343"/>
            <p14:sldId id="344"/>
            <p14:sldId id="345"/>
            <p14:sldId id="346"/>
            <p14:sldId id="347"/>
            <p14:sldId id="348"/>
            <p14:sldId id="349"/>
            <p14:sldId id="388"/>
            <p14:sldId id="350"/>
          </p14:sldIdLst>
        </p14:section>
        <p14:section name="Implementación" id="{3EDDD610-487F-4D48-8763-F665F00EE3C0}">
          <p14:sldIdLst>
            <p14:sldId id="351"/>
            <p14:sldId id="352"/>
            <p14:sldId id="353"/>
            <p14:sldId id="354"/>
            <p14:sldId id="355"/>
            <p14:sldId id="356"/>
          </p14:sldIdLst>
        </p14:section>
        <p14:section name="Recapitulemos" id="{F7252C24-61ED-44EE-9FAE-08406795658B}">
          <p14:sldIdLst>
            <p14:sldId id="357"/>
            <p14:sldId id="358"/>
            <p14:sldId id="359"/>
            <p14:sldId id="360"/>
            <p14:sldId id="361"/>
            <p14:sldId id="383"/>
          </p14:sldIdLst>
        </p14:section>
        <p14:section name="Closures, alto orden y ciudadanía de primera clase" id="{D7AA2D1B-6BBD-4CD0-986B-114688E69A71}">
          <p14:sldIdLst>
            <p14:sldId id="268"/>
            <p14:sldId id="363"/>
            <p14:sldId id="364"/>
          </p14:sldIdLst>
        </p14:section>
        <p14:section name="Closures" id="{E4934CA6-1362-4E4A-86DF-68782C1A5EA6}">
          <p14:sldIdLst>
            <p14:sldId id="365"/>
            <p14:sldId id="366"/>
            <p14:sldId id="367"/>
            <p14:sldId id="368"/>
            <p14:sldId id="369"/>
            <p14:sldId id="386"/>
            <p14:sldId id="370"/>
            <p14:sldId id="310"/>
          </p14:sldIdLst>
        </p14:section>
        <p14:section name="Ciudadanía de primera clase" id="{8F6D941D-337C-4CFF-9844-69851AEBB3AF}">
          <p14:sldIdLst>
            <p14:sldId id="371"/>
            <p14:sldId id="311"/>
            <p14:sldId id="385"/>
            <p14:sldId id="317"/>
            <p14:sldId id="314"/>
            <p14:sldId id="312"/>
            <p14:sldId id="315"/>
            <p14:sldId id="313"/>
            <p14:sldId id="316"/>
          </p14:sldIdLst>
        </p14:section>
        <p14:section name="Alto orden" id="{E211C8F8-167E-4435-9643-07A4B4D29728}">
          <p14:sldIdLst>
            <p14:sldId id="372"/>
            <p14:sldId id="373"/>
            <p14:sldId id="374"/>
            <p14:sldId id="375"/>
            <p14:sldId id="376"/>
          </p14:sldIdLst>
        </p14:section>
        <p14:section name="Recapitulemos" id="{B1FA8965-2A4D-49E2-8153-E272D71E563B}">
          <p14:sldIdLst>
            <p14:sldId id="377"/>
            <p14:sldId id="378"/>
            <p14:sldId id="379"/>
            <p14:sldId id="380"/>
            <p14:sldId id="381"/>
          </p14:sldIdLst>
        </p14:section>
        <p14:section name="Bonus" id="{C387B3B8-0522-4149-8A05-29E153AD520C}">
          <p14:sldIdLst>
            <p14:sldId id="269"/>
            <p14:sldId id="258"/>
            <p14:sldId id="259"/>
            <p14:sldId id="272"/>
          </p14:sldIdLst>
        </p14:section>
        <p14:section name="Conclusiones" id="{1F8451C3-4B52-4F60-8093-629D2BA18AC8}">
          <p14:sldIdLst>
            <p14:sldId id="270"/>
            <p14:sldId id="305"/>
            <p14:sldId id="306"/>
            <p14:sldId id="307"/>
            <p14:sldId id="319"/>
            <p14:sldId id="309"/>
            <p14:sldId id="318"/>
            <p14:sldId id="320"/>
          </p14:sldIdLst>
        </p14:section>
        <p14:section name="Cierre" id="{B0513962-9DE2-4413-A989-EEF985AB2E25}">
          <p14:sldIdLst>
            <p14:sldId id="260"/>
            <p14:sldId id="261"/>
            <p14:sldId id="265"/>
            <p14:sldId id="264"/>
            <p14:sldId id="3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12F"/>
    <a:srgbClr val="F1DA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118" d="100"/>
          <a:sy n="118" d="100"/>
        </p:scale>
        <p:origin x="10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8BFA0E-AB3C-4A42-9DA0-B3C7B6AAA127}" type="doc">
      <dgm:prSet loTypeId="urn:microsoft.com/office/officeart/2005/8/layout/hierarchy1" loCatId="hierarchy" qsTypeId="urn:microsoft.com/office/officeart/2005/8/quickstyle/simple4" qsCatId="simple" csTypeId="urn:microsoft.com/office/officeart/2005/8/colors/colorful1" csCatId="colorful"/>
      <dgm:spPr/>
      <dgm:t>
        <a:bodyPr/>
        <a:lstStyle/>
        <a:p>
          <a:endParaRPr lang="en-US"/>
        </a:p>
      </dgm:t>
    </dgm:pt>
    <dgm:pt modelId="{0BEFC62D-98F7-4D8F-869D-482EAA33D08B}">
      <dgm:prSet/>
      <dgm:spPr/>
      <dgm:t>
        <a:bodyPr/>
        <a:lstStyle/>
        <a:p>
          <a:r>
            <a:rPr lang="es-ES" b="1" dirty="0">
              <a:solidFill>
                <a:srgbClr val="30312F"/>
              </a:solidFill>
            </a:rPr>
            <a:t>Programación funcional</a:t>
          </a:r>
          <a:endParaRPr lang="en-US" dirty="0">
            <a:solidFill>
              <a:srgbClr val="30312F"/>
            </a:solidFill>
          </a:endParaRPr>
        </a:p>
      </dgm:t>
    </dgm:pt>
    <dgm:pt modelId="{0425DC54-C5F5-4C1A-87EE-DC017E94CC01}" type="parTrans" cxnId="{1CAFA22A-FDE7-4ACF-B09A-09D48591A294}">
      <dgm:prSet/>
      <dgm:spPr/>
      <dgm:t>
        <a:bodyPr/>
        <a:lstStyle/>
        <a:p>
          <a:endParaRPr lang="en-US">
            <a:solidFill>
              <a:srgbClr val="30312F"/>
            </a:solidFill>
          </a:endParaRPr>
        </a:p>
      </dgm:t>
    </dgm:pt>
    <dgm:pt modelId="{2FB71FBA-EE5D-4807-9FAD-E72BFA29D9EA}" type="sibTrans" cxnId="{1CAFA22A-FDE7-4ACF-B09A-09D48591A294}">
      <dgm:prSet/>
      <dgm:spPr/>
      <dgm:t>
        <a:bodyPr/>
        <a:lstStyle/>
        <a:p>
          <a:endParaRPr lang="en-US">
            <a:solidFill>
              <a:srgbClr val="30312F"/>
            </a:solidFill>
          </a:endParaRPr>
        </a:p>
      </dgm:t>
    </dgm:pt>
    <dgm:pt modelId="{5ABCF4C0-4C05-4585-9816-ACBB8FC4592B}">
      <dgm:prSet/>
      <dgm:spPr/>
      <dgm:t>
        <a:bodyPr/>
        <a:lstStyle/>
        <a:p>
          <a:r>
            <a:rPr lang="es-ES" dirty="0">
              <a:solidFill>
                <a:srgbClr val="30312F"/>
              </a:solidFill>
            </a:rPr>
            <a:t>Un paradigma de programación</a:t>
          </a:r>
          <a:endParaRPr lang="en-US" dirty="0">
            <a:solidFill>
              <a:srgbClr val="30312F"/>
            </a:solidFill>
          </a:endParaRPr>
        </a:p>
      </dgm:t>
    </dgm:pt>
    <dgm:pt modelId="{8079D127-FE04-4032-93AF-423EEB42B475}" type="parTrans" cxnId="{E9AB89B0-657C-4623-91BE-67E7A8C761D4}">
      <dgm:prSet/>
      <dgm:spPr/>
      <dgm:t>
        <a:bodyPr/>
        <a:lstStyle/>
        <a:p>
          <a:endParaRPr lang="en-US">
            <a:solidFill>
              <a:srgbClr val="30312F"/>
            </a:solidFill>
          </a:endParaRPr>
        </a:p>
      </dgm:t>
    </dgm:pt>
    <dgm:pt modelId="{32CEF8C5-EC96-424C-8C5A-F9DCDF3FA041}" type="sibTrans" cxnId="{E9AB89B0-657C-4623-91BE-67E7A8C761D4}">
      <dgm:prSet/>
      <dgm:spPr/>
      <dgm:t>
        <a:bodyPr/>
        <a:lstStyle/>
        <a:p>
          <a:endParaRPr lang="en-US">
            <a:solidFill>
              <a:srgbClr val="30312F"/>
            </a:solidFill>
          </a:endParaRPr>
        </a:p>
      </dgm:t>
    </dgm:pt>
    <dgm:pt modelId="{E6A24DD5-33CA-43D4-9378-16749DBF2434}">
      <dgm:prSet/>
      <dgm:spPr/>
      <dgm:t>
        <a:bodyPr/>
        <a:lstStyle/>
        <a:p>
          <a:r>
            <a:rPr lang="es-ES" b="1">
              <a:solidFill>
                <a:srgbClr val="30312F"/>
              </a:solidFill>
            </a:rPr>
            <a:t>Pureza</a:t>
          </a:r>
          <a:endParaRPr lang="en-US">
            <a:solidFill>
              <a:srgbClr val="30312F"/>
            </a:solidFill>
          </a:endParaRPr>
        </a:p>
      </dgm:t>
    </dgm:pt>
    <dgm:pt modelId="{B52CE3E0-F3CE-4F30-8F76-E388A445B1E8}" type="parTrans" cxnId="{291BE312-077A-4D49-A43D-40F06756C12F}">
      <dgm:prSet/>
      <dgm:spPr/>
      <dgm:t>
        <a:bodyPr/>
        <a:lstStyle/>
        <a:p>
          <a:endParaRPr lang="en-US">
            <a:solidFill>
              <a:srgbClr val="30312F"/>
            </a:solidFill>
          </a:endParaRPr>
        </a:p>
      </dgm:t>
    </dgm:pt>
    <dgm:pt modelId="{1E9DD3AC-FD25-4577-BFD1-9F2D5B3312D1}" type="sibTrans" cxnId="{291BE312-077A-4D49-A43D-40F06756C12F}">
      <dgm:prSet/>
      <dgm:spPr/>
      <dgm:t>
        <a:bodyPr/>
        <a:lstStyle/>
        <a:p>
          <a:endParaRPr lang="en-US">
            <a:solidFill>
              <a:srgbClr val="30312F"/>
            </a:solidFill>
          </a:endParaRPr>
        </a:p>
      </dgm:t>
    </dgm:pt>
    <dgm:pt modelId="{345BFB81-5940-4CB9-B95B-EE597A4BFC09}">
      <dgm:prSet/>
      <dgm:spPr/>
      <dgm:t>
        <a:bodyPr/>
        <a:lstStyle/>
        <a:p>
          <a:r>
            <a:rPr lang="es-ES" dirty="0">
              <a:solidFill>
                <a:srgbClr val="30312F"/>
              </a:solidFill>
            </a:rPr>
            <a:t>Una función determinística con la menor cantidad de efectos secundarios</a:t>
          </a:r>
          <a:endParaRPr lang="en-US" dirty="0">
            <a:solidFill>
              <a:srgbClr val="30312F"/>
            </a:solidFill>
          </a:endParaRPr>
        </a:p>
      </dgm:t>
    </dgm:pt>
    <dgm:pt modelId="{F86E5F5B-A9A4-42B1-84F2-4328F3F5D774}" type="parTrans" cxnId="{54612BD0-1040-4734-9C81-76AA80906269}">
      <dgm:prSet/>
      <dgm:spPr/>
      <dgm:t>
        <a:bodyPr/>
        <a:lstStyle/>
        <a:p>
          <a:endParaRPr lang="en-US">
            <a:solidFill>
              <a:srgbClr val="30312F"/>
            </a:solidFill>
          </a:endParaRPr>
        </a:p>
      </dgm:t>
    </dgm:pt>
    <dgm:pt modelId="{832559BB-566E-4D16-869C-4CDA0F5B416E}" type="sibTrans" cxnId="{54612BD0-1040-4734-9C81-76AA80906269}">
      <dgm:prSet/>
      <dgm:spPr/>
      <dgm:t>
        <a:bodyPr/>
        <a:lstStyle/>
        <a:p>
          <a:endParaRPr lang="en-US">
            <a:solidFill>
              <a:srgbClr val="30312F"/>
            </a:solidFill>
          </a:endParaRPr>
        </a:p>
      </dgm:t>
    </dgm:pt>
    <dgm:pt modelId="{A048B24A-FD25-4831-9EC4-7C64825CBA24}">
      <dgm:prSet/>
      <dgm:spPr/>
      <dgm:t>
        <a:bodyPr/>
        <a:lstStyle/>
        <a:p>
          <a:r>
            <a:rPr lang="es-ES" b="1">
              <a:solidFill>
                <a:srgbClr val="30312F"/>
              </a:solidFill>
            </a:rPr>
            <a:t>Efectos secundarios</a:t>
          </a:r>
          <a:endParaRPr lang="en-US">
            <a:solidFill>
              <a:srgbClr val="30312F"/>
            </a:solidFill>
          </a:endParaRPr>
        </a:p>
      </dgm:t>
    </dgm:pt>
    <dgm:pt modelId="{0FBC838A-6EFA-4B58-A030-B98FAA2C9681}" type="parTrans" cxnId="{549B841C-A379-4832-A370-A5E427D7C221}">
      <dgm:prSet/>
      <dgm:spPr/>
      <dgm:t>
        <a:bodyPr/>
        <a:lstStyle/>
        <a:p>
          <a:endParaRPr lang="en-US">
            <a:solidFill>
              <a:srgbClr val="30312F"/>
            </a:solidFill>
          </a:endParaRPr>
        </a:p>
      </dgm:t>
    </dgm:pt>
    <dgm:pt modelId="{782E8F74-D7AD-4489-896C-6828B8D7CD77}" type="sibTrans" cxnId="{549B841C-A379-4832-A370-A5E427D7C221}">
      <dgm:prSet/>
      <dgm:spPr/>
      <dgm:t>
        <a:bodyPr/>
        <a:lstStyle/>
        <a:p>
          <a:endParaRPr lang="en-US">
            <a:solidFill>
              <a:srgbClr val="30312F"/>
            </a:solidFill>
          </a:endParaRPr>
        </a:p>
      </dgm:t>
    </dgm:pt>
    <dgm:pt modelId="{082C43E6-89F6-46FF-AC35-DF466213F6BD}">
      <dgm:prSet/>
      <dgm:spPr/>
      <dgm:t>
        <a:bodyPr/>
        <a:lstStyle/>
        <a:p>
          <a:r>
            <a:rPr lang="es-ES">
              <a:solidFill>
                <a:srgbClr val="30312F"/>
              </a:solidFill>
            </a:rPr>
            <a:t>Acciones fuera del alcance de una función</a:t>
          </a:r>
          <a:endParaRPr lang="en-US">
            <a:solidFill>
              <a:srgbClr val="30312F"/>
            </a:solidFill>
          </a:endParaRPr>
        </a:p>
      </dgm:t>
    </dgm:pt>
    <dgm:pt modelId="{B49D5C48-FE02-4FF7-A9F7-E7825C674F09}" type="parTrans" cxnId="{F554297E-F99D-4C24-A58D-A939773AC030}">
      <dgm:prSet/>
      <dgm:spPr/>
      <dgm:t>
        <a:bodyPr/>
        <a:lstStyle/>
        <a:p>
          <a:endParaRPr lang="en-US">
            <a:solidFill>
              <a:srgbClr val="30312F"/>
            </a:solidFill>
          </a:endParaRPr>
        </a:p>
      </dgm:t>
    </dgm:pt>
    <dgm:pt modelId="{B88FA267-AE51-4046-9F6F-961423A01C7E}" type="sibTrans" cxnId="{F554297E-F99D-4C24-A58D-A939773AC030}">
      <dgm:prSet/>
      <dgm:spPr/>
      <dgm:t>
        <a:bodyPr/>
        <a:lstStyle/>
        <a:p>
          <a:endParaRPr lang="en-US">
            <a:solidFill>
              <a:srgbClr val="30312F"/>
            </a:solidFill>
          </a:endParaRPr>
        </a:p>
      </dgm:t>
    </dgm:pt>
    <dgm:pt modelId="{8978C149-9753-4530-B4A1-2E8E28161BBA}">
      <dgm:prSet/>
      <dgm:spPr/>
      <dgm:t>
        <a:bodyPr/>
        <a:lstStyle/>
        <a:p>
          <a:r>
            <a:rPr lang="es-ES" b="1">
              <a:solidFill>
                <a:srgbClr val="30312F"/>
              </a:solidFill>
            </a:rPr>
            <a:t>Idempotencia</a:t>
          </a:r>
          <a:endParaRPr lang="en-US">
            <a:solidFill>
              <a:srgbClr val="30312F"/>
            </a:solidFill>
          </a:endParaRPr>
        </a:p>
      </dgm:t>
    </dgm:pt>
    <dgm:pt modelId="{A71EAED8-12D0-4F44-A39E-3FD2136324F1}" type="parTrans" cxnId="{8794CC74-B19C-4A7B-AB3A-DD3FA9452D7F}">
      <dgm:prSet/>
      <dgm:spPr/>
      <dgm:t>
        <a:bodyPr/>
        <a:lstStyle/>
        <a:p>
          <a:endParaRPr lang="en-US">
            <a:solidFill>
              <a:srgbClr val="30312F"/>
            </a:solidFill>
          </a:endParaRPr>
        </a:p>
      </dgm:t>
    </dgm:pt>
    <dgm:pt modelId="{2D4D6952-AD30-4F8B-A926-525BA7760DEC}" type="sibTrans" cxnId="{8794CC74-B19C-4A7B-AB3A-DD3FA9452D7F}">
      <dgm:prSet/>
      <dgm:spPr/>
      <dgm:t>
        <a:bodyPr/>
        <a:lstStyle/>
        <a:p>
          <a:endParaRPr lang="en-US">
            <a:solidFill>
              <a:srgbClr val="30312F"/>
            </a:solidFill>
          </a:endParaRPr>
        </a:p>
      </dgm:t>
    </dgm:pt>
    <dgm:pt modelId="{F42B2D28-2B78-4A1F-8A66-DA62C7D83985}">
      <dgm:prSet/>
      <dgm:spPr/>
      <dgm:t>
        <a:bodyPr/>
        <a:lstStyle/>
        <a:p>
          <a:r>
            <a:rPr lang="es-ES">
              <a:solidFill>
                <a:srgbClr val="30312F"/>
              </a:solidFill>
            </a:rPr>
            <a:t>Término matemático para la pureza de una función, generalizando</a:t>
          </a:r>
          <a:endParaRPr lang="en-US">
            <a:solidFill>
              <a:srgbClr val="30312F"/>
            </a:solidFill>
          </a:endParaRPr>
        </a:p>
      </dgm:t>
    </dgm:pt>
    <dgm:pt modelId="{8FD88081-7B61-4522-B3D8-937898A92704}" type="parTrans" cxnId="{7361DBE2-B081-49F6-97BD-36C7519E343D}">
      <dgm:prSet/>
      <dgm:spPr/>
      <dgm:t>
        <a:bodyPr/>
        <a:lstStyle/>
        <a:p>
          <a:endParaRPr lang="en-US">
            <a:solidFill>
              <a:srgbClr val="30312F"/>
            </a:solidFill>
          </a:endParaRPr>
        </a:p>
      </dgm:t>
    </dgm:pt>
    <dgm:pt modelId="{9F523994-8AC9-49A2-899F-2CA9F863E07A}" type="sibTrans" cxnId="{7361DBE2-B081-49F6-97BD-36C7519E343D}">
      <dgm:prSet/>
      <dgm:spPr/>
      <dgm:t>
        <a:bodyPr/>
        <a:lstStyle/>
        <a:p>
          <a:endParaRPr lang="en-US">
            <a:solidFill>
              <a:srgbClr val="30312F"/>
            </a:solidFill>
          </a:endParaRPr>
        </a:p>
      </dgm:t>
    </dgm:pt>
    <dgm:pt modelId="{8EFB47D6-C079-469D-B5E7-E63D1F6366D7}" type="pres">
      <dgm:prSet presAssocID="{218BFA0E-AB3C-4A42-9DA0-B3C7B6AAA127}" presName="hierChild1" presStyleCnt="0">
        <dgm:presLayoutVars>
          <dgm:chPref val="1"/>
          <dgm:dir/>
          <dgm:animOne val="branch"/>
          <dgm:animLvl val="lvl"/>
          <dgm:resizeHandles/>
        </dgm:presLayoutVars>
      </dgm:prSet>
      <dgm:spPr/>
    </dgm:pt>
    <dgm:pt modelId="{79BC90A7-9F71-4075-ADBE-1CE6D8FDAF41}" type="pres">
      <dgm:prSet presAssocID="{0BEFC62D-98F7-4D8F-869D-482EAA33D08B}" presName="hierRoot1" presStyleCnt="0"/>
      <dgm:spPr/>
    </dgm:pt>
    <dgm:pt modelId="{084C8EC2-224C-4AC1-989B-858C3E3C32D5}" type="pres">
      <dgm:prSet presAssocID="{0BEFC62D-98F7-4D8F-869D-482EAA33D08B}" presName="composite" presStyleCnt="0"/>
      <dgm:spPr/>
    </dgm:pt>
    <dgm:pt modelId="{4E00DCFA-A554-43A1-8165-C8AF19BB72CB}" type="pres">
      <dgm:prSet presAssocID="{0BEFC62D-98F7-4D8F-869D-482EAA33D08B}" presName="background" presStyleLbl="node0" presStyleIdx="0" presStyleCnt="4"/>
      <dgm:spPr/>
    </dgm:pt>
    <dgm:pt modelId="{08136889-34B1-4FE3-A292-AA1DB1D53A76}" type="pres">
      <dgm:prSet presAssocID="{0BEFC62D-98F7-4D8F-869D-482EAA33D08B}" presName="text" presStyleLbl="fgAcc0" presStyleIdx="0" presStyleCnt="4">
        <dgm:presLayoutVars>
          <dgm:chPref val="3"/>
        </dgm:presLayoutVars>
      </dgm:prSet>
      <dgm:spPr/>
    </dgm:pt>
    <dgm:pt modelId="{FF84F97C-E6C6-4C7B-9DB8-75B98392A6C8}" type="pres">
      <dgm:prSet presAssocID="{0BEFC62D-98F7-4D8F-869D-482EAA33D08B}" presName="hierChild2" presStyleCnt="0"/>
      <dgm:spPr/>
    </dgm:pt>
    <dgm:pt modelId="{CE5E1710-8F2C-44A4-98E9-3B80F097CB87}" type="pres">
      <dgm:prSet presAssocID="{8079D127-FE04-4032-93AF-423EEB42B475}" presName="Name10" presStyleLbl="parChTrans1D2" presStyleIdx="0" presStyleCnt="4"/>
      <dgm:spPr/>
    </dgm:pt>
    <dgm:pt modelId="{68CCBEA2-0A90-4E55-8C73-473837B0165F}" type="pres">
      <dgm:prSet presAssocID="{5ABCF4C0-4C05-4585-9816-ACBB8FC4592B}" presName="hierRoot2" presStyleCnt="0"/>
      <dgm:spPr/>
    </dgm:pt>
    <dgm:pt modelId="{8556FEB5-AF53-4553-B823-E7EB89B1D0D4}" type="pres">
      <dgm:prSet presAssocID="{5ABCF4C0-4C05-4585-9816-ACBB8FC4592B}" presName="composite2" presStyleCnt="0"/>
      <dgm:spPr/>
    </dgm:pt>
    <dgm:pt modelId="{E725618D-623A-4654-8656-D3124EC80F22}" type="pres">
      <dgm:prSet presAssocID="{5ABCF4C0-4C05-4585-9816-ACBB8FC4592B}" presName="background2" presStyleLbl="node2" presStyleIdx="0" presStyleCnt="4"/>
      <dgm:spPr/>
    </dgm:pt>
    <dgm:pt modelId="{1826707F-EA09-4847-A9A0-5CAC7105D514}" type="pres">
      <dgm:prSet presAssocID="{5ABCF4C0-4C05-4585-9816-ACBB8FC4592B}" presName="text2" presStyleLbl="fgAcc2" presStyleIdx="0" presStyleCnt="4">
        <dgm:presLayoutVars>
          <dgm:chPref val="3"/>
        </dgm:presLayoutVars>
      </dgm:prSet>
      <dgm:spPr/>
    </dgm:pt>
    <dgm:pt modelId="{7B9745DC-8267-4444-A88E-07866E61890E}" type="pres">
      <dgm:prSet presAssocID="{5ABCF4C0-4C05-4585-9816-ACBB8FC4592B}" presName="hierChild3" presStyleCnt="0"/>
      <dgm:spPr/>
    </dgm:pt>
    <dgm:pt modelId="{13238193-FB32-4EAE-BEAE-4827EC2EA568}" type="pres">
      <dgm:prSet presAssocID="{E6A24DD5-33CA-43D4-9378-16749DBF2434}" presName="hierRoot1" presStyleCnt="0"/>
      <dgm:spPr/>
    </dgm:pt>
    <dgm:pt modelId="{29F2F581-B892-4A91-B8E7-B1BEC2F4F15D}" type="pres">
      <dgm:prSet presAssocID="{E6A24DD5-33CA-43D4-9378-16749DBF2434}" presName="composite" presStyleCnt="0"/>
      <dgm:spPr/>
    </dgm:pt>
    <dgm:pt modelId="{2AF10FE1-F9B7-41C5-BFE7-3FC22D7CD2AD}" type="pres">
      <dgm:prSet presAssocID="{E6A24DD5-33CA-43D4-9378-16749DBF2434}" presName="background" presStyleLbl="node0" presStyleIdx="1" presStyleCnt="4"/>
      <dgm:spPr/>
    </dgm:pt>
    <dgm:pt modelId="{641D4F76-5712-4401-95D5-67AB2878CCCF}" type="pres">
      <dgm:prSet presAssocID="{E6A24DD5-33CA-43D4-9378-16749DBF2434}" presName="text" presStyleLbl="fgAcc0" presStyleIdx="1" presStyleCnt="4">
        <dgm:presLayoutVars>
          <dgm:chPref val="3"/>
        </dgm:presLayoutVars>
      </dgm:prSet>
      <dgm:spPr/>
    </dgm:pt>
    <dgm:pt modelId="{4A8C9B68-7A6E-4CBF-87C2-F5912548AE7C}" type="pres">
      <dgm:prSet presAssocID="{E6A24DD5-33CA-43D4-9378-16749DBF2434}" presName="hierChild2" presStyleCnt="0"/>
      <dgm:spPr/>
    </dgm:pt>
    <dgm:pt modelId="{A14EF7D6-A653-4D0F-9667-B5F21269F569}" type="pres">
      <dgm:prSet presAssocID="{F86E5F5B-A9A4-42B1-84F2-4328F3F5D774}" presName="Name10" presStyleLbl="parChTrans1D2" presStyleIdx="1" presStyleCnt="4"/>
      <dgm:spPr/>
    </dgm:pt>
    <dgm:pt modelId="{E0DD75E9-FA68-414B-8240-FC6B55A970DE}" type="pres">
      <dgm:prSet presAssocID="{345BFB81-5940-4CB9-B95B-EE597A4BFC09}" presName="hierRoot2" presStyleCnt="0"/>
      <dgm:spPr/>
    </dgm:pt>
    <dgm:pt modelId="{EDB788CB-A5BE-48A6-B863-BB75A608B469}" type="pres">
      <dgm:prSet presAssocID="{345BFB81-5940-4CB9-B95B-EE597A4BFC09}" presName="composite2" presStyleCnt="0"/>
      <dgm:spPr/>
    </dgm:pt>
    <dgm:pt modelId="{E9B3EF5B-46ED-454A-9563-78AE3B4941DC}" type="pres">
      <dgm:prSet presAssocID="{345BFB81-5940-4CB9-B95B-EE597A4BFC09}" presName="background2" presStyleLbl="node2" presStyleIdx="1" presStyleCnt="4"/>
      <dgm:spPr/>
    </dgm:pt>
    <dgm:pt modelId="{E66AD4DB-2CFD-4F73-9E22-6275D9F3842E}" type="pres">
      <dgm:prSet presAssocID="{345BFB81-5940-4CB9-B95B-EE597A4BFC09}" presName="text2" presStyleLbl="fgAcc2" presStyleIdx="1" presStyleCnt="4">
        <dgm:presLayoutVars>
          <dgm:chPref val="3"/>
        </dgm:presLayoutVars>
      </dgm:prSet>
      <dgm:spPr/>
    </dgm:pt>
    <dgm:pt modelId="{ED773105-078F-428C-B4D2-4B06C892B4F7}" type="pres">
      <dgm:prSet presAssocID="{345BFB81-5940-4CB9-B95B-EE597A4BFC09}" presName="hierChild3" presStyleCnt="0"/>
      <dgm:spPr/>
    </dgm:pt>
    <dgm:pt modelId="{82B4D3E5-BDF4-4ECF-898D-B1D549F04B1A}" type="pres">
      <dgm:prSet presAssocID="{A048B24A-FD25-4831-9EC4-7C64825CBA24}" presName="hierRoot1" presStyleCnt="0"/>
      <dgm:spPr/>
    </dgm:pt>
    <dgm:pt modelId="{5B318705-E04C-4A8E-B378-9B53B3B17165}" type="pres">
      <dgm:prSet presAssocID="{A048B24A-FD25-4831-9EC4-7C64825CBA24}" presName="composite" presStyleCnt="0"/>
      <dgm:spPr/>
    </dgm:pt>
    <dgm:pt modelId="{2A06C8CB-9ED2-4660-9F09-7303D234E1D5}" type="pres">
      <dgm:prSet presAssocID="{A048B24A-FD25-4831-9EC4-7C64825CBA24}" presName="background" presStyleLbl="node0" presStyleIdx="2" presStyleCnt="4"/>
      <dgm:spPr/>
    </dgm:pt>
    <dgm:pt modelId="{E29ABD8C-47C4-4E89-94DC-A6E1EEE160A3}" type="pres">
      <dgm:prSet presAssocID="{A048B24A-FD25-4831-9EC4-7C64825CBA24}" presName="text" presStyleLbl="fgAcc0" presStyleIdx="2" presStyleCnt="4">
        <dgm:presLayoutVars>
          <dgm:chPref val="3"/>
        </dgm:presLayoutVars>
      </dgm:prSet>
      <dgm:spPr/>
    </dgm:pt>
    <dgm:pt modelId="{408D53BF-FEAA-4173-B6B7-B51A6E45D870}" type="pres">
      <dgm:prSet presAssocID="{A048B24A-FD25-4831-9EC4-7C64825CBA24}" presName="hierChild2" presStyleCnt="0"/>
      <dgm:spPr/>
    </dgm:pt>
    <dgm:pt modelId="{A863B858-1D65-491E-A7DC-E665C4AA045D}" type="pres">
      <dgm:prSet presAssocID="{B49D5C48-FE02-4FF7-A9F7-E7825C674F09}" presName="Name10" presStyleLbl="parChTrans1D2" presStyleIdx="2" presStyleCnt="4"/>
      <dgm:spPr/>
    </dgm:pt>
    <dgm:pt modelId="{26F7CE80-775B-4D47-AB70-640C64059211}" type="pres">
      <dgm:prSet presAssocID="{082C43E6-89F6-46FF-AC35-DF466213F6BD}" presName="hierRoot2" presStyleCnt="0"/>
      <dgm:spPr/>
    </dgm:pt>
    <dgm:pt modelId="{C5095A63-294C-4266-8A42-6F3AB081CB5A}" type="pres">
      <dgm:prSet presAssocID="{082C43E6-89F6-46FF-AC35-DF466213F6BD}" presName="composite2" presStyleCnt="0"/>
      <dgm:spPr/>
    </dgm:pt>
    <dgm:pt modelId="{59F52F23-5C19-4D07-B17D-F387BC90E4E0}" type="pres">
      <dgm:prSet presAssocID="{082C43E6-89F6-46FF-AC35-DF466213F6BD}" presName="background2" presStyleLbl="node2" presStyleIdx="2" presStyleCnt="4"/>
      <dgm:spPr/>
    </dgm:pt>
    <dgm:pt modelId="{4C005240-275F-452D-A96D-191D004F0239}" type="pres">
      <dgm:prSet presAssocID="{082C43E6-89F6-46FF-AC35-DF466213F6BD}" presName="text2" presStyleLbl="fgAcc2" presStyleIdx="2" presStyleCnt="4">
        <dgm:presLayoutVars>
          <dgm:chPref val="3"/>
        </dgm:presLayoutVars>
      </dgm:prSet>
      <dgm:spPr/>
    </dgm:pt>
    <dgm:pt modelId="{4CA2A503-8DB7-464D-814E-371690A7BF7F}" type="pres">
      <dgm:prSet presAssocID="{082C43E6-89F6-46FF-AC35-DF466213F6BD}" presName="hierChild3" presStyleCnt="0"/>
      <dgm:spPr/>
    </dgm:pt>
    <dgm:pt modelId="{D1BF5A7C-41DF-4AD5-B28F-6B59714158E2}" type="pres">
      <dgm:prSet presAssocID="{8978C149-9753-4530-B4A1-2E8E28161BBA}" presName="hierRoot1" presStyleCnt="0"/>
      <dgm:spPr/>
    </dgm:pt>
    <dgm:pt modelId="{DFE8BFEF-DA97-4661-905B-CFC1D0BB4968}" type="pres">
      <dgm:prSet presAssocID="{8978C149-9753-4530-B4A1-2E8E28161BBA}" presName="composite" presStyleCnt="0"/>
      <dgm:spPr/>
    </dgm:pt>
    <dgm:pt modelId="{292BEFA7-F0E1-4B07-BE5F-FEDA2E3CB281}" type="pres">
      <dgm:prSet presAssocID="{8978C149-9753-4530-B4A1-2E8E28161BBA}" presName="background" presStyleLbl="node0" presStyleIdx="3" presStyleCnt="4"/>
      <dgm:spPr/>
    </dgm:pt>
    <dgm:pt modelId="{A836F64D-6AB1-4712-B5FC-2A4502E8A63C}" type="pres">
      <dgm:prSet presAssocID="{8978C149-9753-4530-B4A1-2E8E28161BBA}" presName="text" presStyleLbl="fgAcc0" presStyleIdx="3" presStyleCnt="4">
        <dgm:presLayoutVars>
          <dgm:chPref val="3"/>
        </dgm:presLayoutVars>
      </dgm:prSet>
      <dgm:spPr/>
    </dgm:pt>
    <dgm:pt modelId="{C18B80FE-D829-4D36-9CFD-1757840A5656}" type="pres">
      <dgm:prSet presAssocID="{8978C149-9753-4530-B4A1-2E8E28161BBA}" presName="hierChild2" presStyleCnt="0"/>
      <dgm:spPr/>
    </dgm:pt>
    <dgm:pt modelId="{67D58326-55DD-4507-A774-BE843A3198BB}" type="pres">
      <dgm:prSet presAssocID="{8FD88081-7B61-4522-B3D8-937898A92704}" presName="Name10" presStyleLbl="parChTrans1D2" presStyleIdx="3" presStyleCnt="4"/>
      <dgm:spPr/>
    </dgm:pt>
    <dgm:pt modelId="{A3FFB442-E9A4-4830-81E7-F5C53983CAE2}" type="pres">
      <dgm:prSet presAssocID="{F42B2D28-2B78-4A1F-8A66-DA62C7D83985}" presName="hierRoot2" presStyleCnt="0"/>
      <dgm:spPr/>
    </dgm:pt>
    <dgm:pt modelId="{4CE6533D-F299-484C-A895-D05C3D58CCBB}" type="pres">
      <dgm:prSet presAssocID="{F42B2D28-2B78-4A1F-8A66-DA62C7D83985}" presName="composite2" presStyleCnt="0"/>
      <dgm:spPr/>
    </dgm:pt>
    <dgm:pt modelId="{436760B9-2977-4B25-BD96-335BE2F39F0B}" type="pres">
      <dgm:prSet presAssocID="{F42B2D28-2B78-4A1F-8A66-DA62C7D83985}" presName="background2" presStyleLbl="node2" presStyleIdx="3" presStyleCnt="4"/>
      <dgm:spPr/>
    </dgm:pt>
    <dgm:pt modelId="{77A6A049-6A71-4275-9398-5907F70B6B6D}" type="pres">
      <dgm:prSet presAssocID="{F42B2D28-2B78-4A1F-8A66-DA62C7D83985}" presName="text2" presStyleLbl="fgAcc2" presStyleIdx="3" presStyleCnt="4">
        <dgm:presLayoutVars>
          <dgm:chPref val="3"/>
        </dgm:presLayoutVars>
      </dgm:prSet>
      <dgm:spPr/>
    </dgm:pt>
    <dgm:pt modelId="{2B762ECC-9DCA-4F0F-86F5-D6C48A0084B2}" type="pres">
      <dgm:prSet presAssocID="{F42B2D28-2B78-4A1F-8A66-DA62C7D83985}" presName="hierChild3" presStyleCnt="0"/>
      <dgm:spPr/>
    </dgm:pt>
  </dgm:ptLst>
  <dgm:cxnLst>
    <dgm:cxn modelId="{4DB87006-1EAD-4A77-B90F-0618CC6FAEE0}" type="presOf" srcId="{8079D127-FE04-4032-93AF-423EEB42B475}" destId="{CE5E1710-8F2C-44A4-98E9-3B80F097CB87}" srcOrd="0" destOrd="0" presId="urn:microsoft.com/office/officeart/2005/8/layout/hierarchy1"/>
    <dgm:cxn modelId="{291BE312-077A-4D49-A43D-40F06756C12F}" srcId="{218BFA0E-AB3C-4A42-9DA0-B3C7B6AAA127}" destId="{E6A24DD5-33CA-43D4-9378-16749DBF2434}" srcOrd="1" destOrd="0" parTransId="{B52CE3E0-F3CE-4F30-8F76-E388A445B1E8}" sibTransId="{1E9DD3AC-FD25-4577-BFD1-9F2D5B3312D1}"/>
    <dgm:cxn modelId="{549B841C-A379-4832-A370-A5E427D7C221}" srcId="{218BFA0E-AB3C-4A42-9DA0-B3C7B6AAA127}" destId="{A048B24A-FD25-4831-9EC4-7C64825CBA24}" srcOrd="2" destOrd="0" parTransId="{0FBC838A-6EFA-4B58-A030-B98FAA2C9681}" sibTransId="{782E8F74-D7AD-4489-896C-6828B8D7CD77}"/>
    <dgm:cxn modelId="{22CCF524-C3E2-421C-9437-17D0F323C7A9}" type="presOf" srcId="{B49D5C48-FE02-4FF7-A9F7-E7825C674F09}" destId="{A863B858-1D65-491E-A7DC-E665C4AA045D}" srcOrd="0" destOrd="0" presId="urn:microsoft.com/office/officeart/2005/8/layout/hierarchy1"/>
    <dgm:cxn modelId="{1CAFA22A-FDE7-4ACF-B09A-09D48591A294}" srcId="{218BFA0E-AB3C-4A42-9DA0-B3C7B6AAA127}" destId="{0BEFC62D-98F7-4D8F-869D-482EAA33D08B}" srcOrd="0" destOrd="0" parTransId="{0425DC54-C5F5-4C1A-87EE-DC017E94CC01}" sibTransId="{2FB71FBA-EE5D-4807-9FAD-E72BFA29D9EA}"/>
    <dgm:cxn modelId="{3B76615D-892A-497D-AB0C-1B8814B41AF5}" type="presOf" srcId="{5ABCF4C0-4C05-4585-9816-ACBB8FC4592B}" destId="{1826707F-EA09-4847-A9A0-5CAC7105D514}" srcOrd="0" destOrd="0" presId="urn:microsoft.com/office/officeart/2005/8/layout/hierarchy1"/>
    <dgm:cxn modelId="{3D70D350-946D-4E3E-A3D2-6064E175CAA3}" type="presOf" srcId="{F42B2D28-2B78-4A1F-8A66-DA62C7D83985}" destId="{77A6A049-6A71-4275-9398-5907F70B6B6D}" srcOrd="0" destOrd="0" presId="urn:microsoft.com/office/officeart/2005/8/layout/hierarchy1"/>
    <dgm:cxn modelId="{8794CC74-B19C-4A7B-AB3A-DD3FA9452D7F}" srcId="{218BFA0E-AB3C-4A42-9DA0-B3C7B6AAA127}" destId="{8978C149-9753-4530-B4A1-2E8E28161BBA}" srcOrd="3" destOrd="0" parTransId="{A71EAED8-12D0-4F44-A39E-3FD2136324F1}" sibTransId="{2D4D6952-AD30-4F8B-A926-525BA7760DEC}"/>
    <dgm:cxn modelId="{F554297E-F99D-4C24-A58D-A939773AC030}" srcId="{A048B24A-FD25-4831-9EC4-7C64825CBA24}" destId="{082C43E6-89F6-46FF-AC35-DF466213F6BD}" srcOrd="0" destOrd="0" parTransId="{B49D5C48-FE02-4FF7-A9F7-E7825C674F09}" sibTransId="{B88FA267-AE51-4046-9F6F-961423A01C7E}"/>
    <dgm:cxn modelId="{629C7880-B408-4113-A866-9230EF5BA4AE}" type="presOf" srcId="{0BEFC62D-98F7-4D8F-869D-482EAA33D08B}" destId="{08136889-34B1-4FE3-A292-AA1DB1D53A76}" srcOrd="0" destOrd="0" presId="urn:microsoft.com/office/officeart/2005/8/layout/hierarchy1"/>
    <dgm:cxn modelId="{8B7E5582-6C79-4A65-AA13-294A43D16210}" type="presOf" srcId="{082C43E6-89F6-46FF-AC35-DF466213F6BD}" destId="{4C005240-275F-452D-A96D-191D004F0239}" srcOrd="0" destOrd="0" presId="urn:microsoft.com/office/officeart/2005/8/layout/hierarchy1"/>
    <dgm:cxn modelId="{F25B5F86-BFBF-4980-99F9-78618DE3E96D}" type="presOf" srcId="{218BFA0E-AB3C-4A42-9DA0-B3C7B6AAA127}" destId="{8EFB47D6-C079-469D-B5E7-E63D1F6366D7}" srcOrd="0" destOrd="0" presId="urn:microsoft.com/office/officeart/2005/8/layout/hierarchy1"/>
    <dgm:cxn modelId="{A6051195-1492-44FA-BC51-9796BA0960A6}" type="presOf" srcId="{345BFB81-5940-4CB9-B95B-EE597A4BFC09}" destId="{E66AD4DB-2CFD-4F73-9E22-6275D9F3842E}" srcOrd="0" destOrd="0" presId="urn:microsoft.com/office/officeart/2005/8/layout/hierarchy1"/>
    <dgm:cxn modelId="{3DC9AA9F-AF44-441C-A6D7-E30839AC54CC}" type="presOf" srcId="{A048B24A-FD25-4831-9EC4-7C64825CBA24}" destId="{E29ABD8C-47C4-4E89-94DC-A6E1EEE160A3}" srcOrd="0" destOrd="0" presId="urn:microsoft.com/office/officeart/2005/8/layout/hierarchy1"/>
    <dgm:cxn modelId="{7E6727A2-2165-46AE-9E4D-3D1D01D71E88}" type="presOf" srcId="{8FD88081-7B61-4522-B3D8-937898A92704}" destId="{67D58326-55DD-4507-A774-BE843A3198BB}" srcOrd="0" destOrd="0" presId="urn:microsoft.com/office/officeart/2005/8/layout/hierarchy1"/>
    <dgm:cxn modelId="{E9AB89B0-657C-4623-91BE-67E7A8C761D4}" srcId="{0BEFC62D-98F7-4D8F-869D-482EAA33D08B}" destId="{5ABCF4C0-4C05-4585-9816-ACBB8FC4592B}" srcOrd="0" destOrd="0" parTransId="{8079D127-FE04-4032-93AF-423EEB42B475}" sibTransId="{32CEF8C5-EC96-424C-8C5A-F9DCDF3FA041}"/>
    <dgm:cxn modelId="{808932BF-E72B-43D6-A37F-27C1ADF4A5D8}" type="presOf" srcId="{8978C149-9753-4530-B4A1-2E8E28161BBA}" destId="{A836F64D-6AB1-4712-B5FC-2A4502E8A63C}" srcOrd="0" destOrd="0" presId="urn:microsoft.com/office/officeart/2005/8/layout/hierarchy1"/>
    <dgm:cxn modelId="{54612BD0-1040-4734-9C81-76AA80906269}" srcId="{E6A24DD5-33CA-43D4-9378-16749DBF2434}" destId="{345BFB81-5940-4CB9-B95B-EE597A4BFC09}" srcOrd="0" destOrd="0" parTransId="{F86E5F5B-A9A4-42B1-84F2-4328F3F5D774}" sibTransId="{832559BB-566E-4D16-869C-4CDA0F5B416E}"/>
    <dgm:cxn modelId="{526C00DE-79A5-4B88-9CAD-7B84CA06F018}" type="presOf" srcId="{F86E5F5B-A9A4-42B1-84F2-4328F3F5D774}" destId="{A14EF7D6-A653-4D0F-9667-B5F21269F569}" srcOrd="0" destOrd="0" presId="urn:microsoft.com/office/officeart/2005/8/layout/hierarchy1"/>
    <dgm:cxn modelId="{BDFF4DDF-5621-4E82-8655-697E13733A09}" type="presOf" srcId="{E6A24DD5-33CA-43D4-9378-16749DBF2434}" destId="{641D4F76-5712-4401-95D5-67AB2878CCCF}" srcOrd="0" destOrd="0" presId="urn:microsoft.com/office/officeart/2005/8/layout/hierarchy1"/>
    <dgm:cxn modelId="{7361DBE2-B081-49F6-97BD-36C7519E343D}" srcId="{8978C149-9753-4530-B4A1-2E8E28161BBA}" destId="{F42B2D28-2B78-4A1F-8A66-DA62C7D83985}" srcOrd="0" destOrd="0" parTransId="{8FD88081-7B61-4522-B3D8-937898A92704}" sibTransId="{9F523994-8AC9-49A2-899F-2CA9F863E07A}"/>
    <dgm:cxn modelId="{D800E20A-ED19-48BE-8232-B4C340E26984}" type="presParOf" srcId="{8EFB47D6-C079-469D-B5E7-E63D1F6366D7}" destId="{79BC90A7-9F71-4075-ADBE-1CE6D8FDAF41}" srcOrd="0" destOrd="0" presId="urn:microsoft.com/office/officeart/2005/8/layout/hierarchy1"/>
    <dgm:cxn modelId="{5463EB57-757D-4CD5-91CC-590DCDCBDF19}" type="presParOf" srcId="{79BC90A7-9F71-4075-ADBE-1CE6D8FDAF41}" destId="{084C8EC2-224C-4AC1-989B-858C3E3C32D5}" srcOrd="0" destOrd="0" presId="urn:microsoft.com/office/officeart/2005/8/layout/hierarchy1"/>
    <dgm:cxn modelId="{1CCC72F5-6E01-4B51-ADC3-01ECF625427B}" type="presParOf" srcId="{084C8EC2-224C-4AC1-989B-858C3E3C32D5}" destId="{4E00DCFA-A554-43A1-8165-C8AF19BB72CB}" srcOrd="0" destOrd="0" presId="urn:microsoft.com/office/officeart/2005/8/layout/hierarchy1"/>
    <dgm:cxn modelId="{E28C5462-59A3-4EA6-A986-1ACD151B2BC7}" type="presParOf" srcId="{084C8EC2-224C-4AC1-989B-858C3E3C32D5}" destId="{08136889-34B1-4FE3-A292-AA1DB1D53A76}" srcOrd="1" destOrd="0" presId="urn:microsoft.com/office/officeart/2005/8/layout/hierarchy1"/>
    <dgm:cxn modelId="{7869DA38-1BA6-4B90-B4E3-F2F83B0819DD}" type="presParOf" srcId="{79BC90A7-9F71-4075-ADBE-1CE6D8FDAF41}" destId="{FF84F97C-E6C6-4C7B-9DB8-75B98392A6C8}" srcOrd="1" destOrd="0" presId="urn:microsoft.com/office/officeart/2005/8/layout/hierarchy1"/>
    <dgm:cxn modelId="{C93034BC-C0A9-4C8C-A7FA-977A22D8FF8D}" type="presParOf" srcId="{FF84F97C-E6C6-4C7B-9DB8-75B98392A6C8}" destId="{CE5E1710-8F2C-44A4-98E9-3B80F097CB87}" srcOrd="0" destOrd="0" presId="urn:microsoft.com/office/officeart/2005/8/layout/hierarchy1"/>
    <dgm:cxn modelId="{AF29A72B-ACA2-4EE5-BBE9-F214E3797834}" type="presParOf" srcId="{FF84F97C-E6C6-4C7B-9DB8-75B98392A6C8}" destId="{68CCBEA2-0A90-4E55-8C73-473837B0165F}" srcOrd="1" destOrd="0" presId="urn:microsoft.com/office/officeart/2005/8/layout/hierarchy1"/>
    <dgm:cxn modelId="{485BE522-BF83-4437-9723-E9E7AC1714C3}" type="presParOf" srcId="{68CCBEA2-0A90-4E55-8C73-473837B0165F}" destId="{8556FEB5-AF53-4553-B823-E7EB89B1D0D4}" srcOrd="0" destOrd="0" presId="urn:microsoft.com/office/officeart/2005/8/layout/hierarchy1"/>
    <dgm:cxn modelId="{EDA33E1E-069E-4411-B658-B84D69E8FEE6}" type="presParOf" srcId="{8556FEB5-AF53-4553-B823-E7EB89B1D0D4}" destId="{E725618D-623A-4654-8656-D3124EC80F22}" srcOrd="0" destOrd="0" presId="urn:microsoft.com/office/officeart/2005/8/layout/hierarchy1"/>
    <dgm:cxn modelId="{3E76DD18-794A-4885-BEA3-E9876D334540}" type="presParOf" srcId="{8556FEB5-AF53-4553-B823-E7EB89B1D0D4}" destId="{1826707F-EA09-4847-A9A0-5CAC7105D514}" srcOrd="1" destOrd="0" presId="urn:microsoft.com/office/officeart/2005/8/layout/hierarchy1"/>
    <dgm:cxn modelId="{61758B88-F9F0-4C60-8DFF-9C56B436C571}" type="presParOf" srcId="{68CCBEA2-0A90-4E55-8C73-473837B0165F}" destId="{7B9745DC-8267-4444-A88E-07866E61890E}" srcOrd="1" destOrd="0" presId="urn:microsoft.com/office/officeart/2005/8/layout/hierarchy1"/>
    <dgm:cxn modelId="{C51BF4C5-9E3F-4E11-AB31-71F15D2A8755}" type="presParOf" srcId="{8EFB47D6-C079-469D-B5E7-E63D1F6366D7}" destId="{13238193-FB32-4EAE-BEAE-4827EC2EA568}" srcOrd="1" destOrd="0" presId="urn:microsoft.com/office/officeart/2005/8/layout/hierarchy1"/>
    <dgm:cxn modelId="{1F6666A0-CB4C-4361-9C3B-0969D9CC7430}" type="presParOf" srcId="{13238193-FB32-4EAE-BEAE-4827EC2EA568}" destId="{29F2F581-B892-4A91-B8E7-B1BEC2F4F15D}" srcOrd="0" destOrd="0" presId="urn:microsoft.com/office/officeart/2005/8/layout/hierarchy1"/>
    <dgm:cxn modelId="{FEBEC037-2455-49C5-BD3B-40E5494FB046}" type="presParOf" srcId="{29F2F581-B892-4A91-B8E7-B1BEC2F4F15D}" destId="{2AF10FE1-F9B7-41C5-BFE7-3FC22D7CD2AD}" srcOrd="0" destOrd="0" presId="urn:microsoft.com/office/officeart/2005/8/layout/hierarchy1"/>
    <dgm:cxn modelId="{24A26523-EF9C-48C0-B125-AE29B136EDAA}" type="presParOf" srcId="{29F2F581-B892-4A91-B8E7-B1BEC2F4F15D}" destId="{641D4F76-5712-4401-95D5-67AB2878CCCF}" srcOrd="1" destOrd="0" presId="urn:microsoft.com/office/officeart/2005/8/layout/hierarchy1"/>
    <dgm:cxn modelId="{8F9A2B3D-CA44-4E86-BF89-2E42FB15FF2A}" type="presParOf" srcId="{13238193-FB32-4EAE-BEAE-4827EC2EA568}" destId="{4A8C9B68-7A6E-4CBF-87C2-F5912548AE7C}" srcOrd="1" destOrd="0" presId="urn:microsoft.com/office/officeart/2005/8/layout/hierarchy1"/>
    <dgm:cxn modelId="{50F317DA-2A23-4A8B-8A77-943F4655D651}" type="presParOf" srcId="{4A8C9B68-7A6E-4CBF-87C2-F5912548AE7C}" destId="{A14EF7D6-A653-4D0F-9667-B5F21269F569}" srcOrd="0" destOrd="0" presId="urn:microsoft.com/office/officeart/2005/8/layout/hierarchy1"/>
    <dgm:cxn modelId="{40E85FFA-4EC7-4BB8-9627-327FABA22F51}" type="presParOf" srcId="{4A8C9B68-7A6E-4CBF-87C2-F5912548AE7C}" destId="{E0DD75E9-FA68-414B-8240-FC6B55A970DE}" srcOrd="1" destOrd="0" presId="urn:microsoft.com/office/officeart/2005/8/layout/hierarchy1"/>
    <dgm:cxn modelId="{D747C59F-E69C-4A94-9500-934C69D7CB6E}" type="presParOf" srcId="{E0DD75E9-FA68-414B-8240-FC6B55A970DE}" destId="{EDB788CB-A5BE-48A6-B863-BB75A608B469}" srcOrd="0" destOrd="0" presId="urn:microsoft.com/office/officeart/2005/8/layout/hierarchy1"/>
    <dgm:cxn modelId="{81F2E588-295B-498B-81FF-96DF1D4D848E}" type="presParOf" srcId="{EDB788CB-A5BE-48A6-B863-BB75A608B469}" destId="{E9B3EF5B-46ED-454A-9563-78AE3B4941DC}" srcOrd="0" destOrd="0" presId="urn:microsoft.com/office/officeart/2005/8/layout/hierarchy1"/>
    <dgm:cxn modelId="{5F4B20ED-F4B2-4E2D-8509-F36983DB8CC6}" type="presParOf" srcId="{EDB788CB-A5BE-48A6-B863-BB75A608B469}" destId="{E66AD4DB-2CFD-4F73-9E22-6275D9F3842E}" srcOrd="1" destOrd="0" presId="urn:microsoft.com/office/officeart/2005/8/layout/hierarchy1"/>
    <dgm:cxn modelId="{C2DB8ACA-050E-4667-8C22-54D1099C5326}" type="presParOf" srcId="{E0DD75E9-FA68-414B-8240-FC6B55A970DE}" destId="{ED773105-078F-428C-B4D2-4B06C892B4F7}" srcOrd="1" destOrd="0" presId="urn:microsoft.com/office/officeart/2005/8/layout/hierarchy1"/>
    <dgm:cxn modelId="{089A01B7-2AB3-4D13-ACA5-074417B4DCD8}" type="presParOf" srcId="{8EFB47D6-C079-469D-B5E7-E63D1F6366D7}" destId="{82B4D3E5-BDF4-4ECF-898D-B1D549F04B1A}" srcOrd="2" destOrd="0" presId="urn:microsoft.com/office/officeart/2005/8/layout/hierarchy1"/>
    <dgm:cxn modelId="{DA4ABFB4-D5B6-4B44-A156-44148A1964BA}" type="presParOf" srcId="{82B4D3E5-BDF4-4ECF-898D-B1D549F04B1A}" destId="{5B318705-E04C-4A8E-B378-9B53B3B17165}" srcOrd="0" destOrd="0" presId="urn:microsoft.com/office/officeart/2005/8/layout/hierarchy1"/>
    <dgm:cxn modelId="{82878C20-5323-4B37-8543-1AD5438F9FC3}" type="presParOf" srcId="{5B318705-E04C-4A8E-B378-9B53B3B17165}" destId="{2A06C8CB-9ED2-4660-9F09-7303D234E1D5}" srcOrd="0" destOrd="0" presId="urn:microsoft.com/office/officeart/2005/8/layout/hierarchy1"/>
    <dgm:cxn modelId="{12B49D8A-F7DF-4B2D-8638-DC5AD925EE74}" type="presParOf" srcId="{5B318705-E04C-4A8E-B378-9B53B3B17165}" destId="{E29ABD8C-47C4-4E89-94DC-A6E1EEE160A3}" srcOrd="1" destOrd="0" presId="urn:microsoft.com/office/officeart/2005/8/layout/hierarchy1"/>
    <dgm:cxn modelId="{69EC14BC-726B-4DF0-8273-4E1E168D06A6}" type="presParOf" srcId="{82B4D3E5-BDF4-4ECF-898D-B1D549F04B1A}" destId="{408D53BF-FEAA-4173-B6B7-B51A6E45D870}" srcOrd="1" destOrd="0" presId="urn:microsoft.com/office/officeart/2005/8/layout/hierarchy1"/>
    <dgm:cxn modelId="{DC85885C-B004-41CB-BEA1-3F2C5FC08856}" type="presParOf" srcId="{408D53BF-FEAA-4173-B6B7-B51A6E45D870}" destId="{A863B858-1D65-491E-A7DC-E665C4AA045D}" srcOrd="0" destOrd="0" presId="urn:microsoft.com/office/officeart/2005/8/layout/hierarchy1"/>
    <dgm:cxn modelId="{3503143A-7710-408F-A73F-EBE7F145AF81}" type="presParOf" srcId="{408D53BF-FEAA-4173-B6B7-B51A6E45D870}" destId="{26F7CE80-775B-4D47-AB70-640C64059211}" srcOrd="1" destOrd="0" presId="urn:microsoft.com/office/officeart/2005/8/layout/hierarchy1"/>
    <dgm:cxn modelId="{2820DD4F-564C-4BC7-938C-00AD89168878}" type="presParOf" srcId="{26F7CE80-775B-4D47-AB70-640C64059211}" destId="{C5095A63-294C-4266-8A42-6F3AB081CB5A}" srcOrd="0" destOrd="0" presId="urn:microsoft.com/office/officeart/2005/8/layout/hierarchy1"/>
    <dgm:cxn modelId="{9D631657-E787-4F32-95DF-EBC0A0A29992}" type="presParOf" srcId="{C5095A63-294C-4266-8A42-6F3AB081CB5A}" destId="{59F52F23-5C19-4D07-B17D-F387BC90E4E0}" srcOrd="0" destOrd="0" presId="urn:microsoft.com/office/officeart/2005/8/layout/hierarchy1"/>
    <dgm:cxn modelId="{3199ED02-3F1B-4FAB-A946-92CB2E1CF118}" type="presParOf" srcId="{C5095A63-294C-4266-8A42-6F3AB081CB5A}" destId="{4C005240-275F-452D-A96D-191D004F0239}" srcOrd="1" destOrd="0" presId="urn:microsoft.com/office/officeart/2005/8/layout/hierarchy1"/>
    <dgm:cxn modelId="{C6294F56-EDD9-4FB2-BC64-8CFDB8AA9F04}" type="presParOf" srcId="{26F7CE80-775B-4D47-AB70-640C64059211}" destId="{4CA2A503-8DB7-464D-814E-371690A7BF7F}" srcOrd="1" destOrd="0" presId="urn:microsoft.com/office/officeart/2005/8/layout/hierarchy1"/>
    <dgm:cxn modelId="{E9C03E4B-3576-4FBA-A94F-302B0F257F34}" type="presParOf" srcId="{8EFB47D6-C079-469D-B5E7-E63D1F6366D7}" destId="{D1BF5A7C-41DF-4AD5-B28F-6B59714158E2}" srcOrd="3" destOrd="0" presId="urn:microsoft.com/office/officeart/2005/8/layout/hierarchy1"/>
    <dgm:cxn modelId="{87C5F443-5FFC-42AC-ACCF-ABFD702D8878}" type="presParOf" srcId="{D1BF5A7C-41DF-4AD5-B28F-6B59714158E2}" destId="{DFE8BFEF-DA97-4661-905B-CFC1D0BB4968}" srcOrd="0" destOrd="0" presId="urn:microsoft.com/office/officeart/2005/8/layout/hierarchy1"/>
    <dgm:cxn modelId="{201EF9E8-8AF6-4CAA-8728-E119B5690B18}" type="presParOf" srcId="{DFE8BFEF-DA97-4661-905B-CFC1D0BB4968}" destId="{292BEFA7-F0E1-4B07-BE5F-FEDA2E3CB281}" srcOrd="0" destOrd="0" presId="urn:microsoft.com/office/officeart/2005/8/layout/hierarchy1"/>
    <dgm:cxn modelId="{A55DFB11-E492-4A9D-AE89-DCE078C4671A}" type="presParOf" srcId="{DFE8BFEF-DA97-4661-905B-CFC1D0BB4968}" destId="{A836F64D-6AB1-4712-B5FC-2A4502E8A63C}" srcOrd="1" destOrd="0" presId="urn:microsoft.com/office/officeart/2005/8/layout/hierarchy1"/>
    <dgm:cxn modelId="{A2E570C4-2FBA-4662-9084-E36BCE7733FD}" type="presParOf" srcId="{D1BF5A7C-41DF-4AD5-B28F-6B59714158E2}" destId="{C18B80FE-D829-4D36-9CFD-1757840A5656}" srcOrd="1" destOrd="0" presId="urn:microsoft.com/office/officeart/2005/8/layout/hierarchy1"/>
    <dgm:cxn modelId="{E4437AE0-EB96-4C63-BEE3-E0F01EE5CBF5}" type="presParOf" srcId="{C18B80FE-D829-4D36-9CFD-1757840A5656}" destId="{67D58326-55DD-4507-A774-BE843A3198BB}" srcOrd="0" destOrd="0" presId="urn:microsoft.com/office/officeart/2005/8/layout/hierarchy1"/>
    <dgm:cxn modelId="{1A6C9AE1-4633-4EC0-9FFC-10157C6ECFAB}" type="presParOf" srcId="{C18B80FE-D829-4D36-9CFD-1757840A5656}" destId="{A3FFB442-E9A4-4830-81E7-F5C53983CAE2}" srcOrd="1" destOrd="0" presId="urn:microsoft.com/office/officeart/2005/8/layout/hierarchy1"/>
    <dgm:cxn modelId="{B041B715-7248-4248-A27D-79B409B7F8F5}" type="presParOf" srcId="{A3FFB442-E9A4-4830-81E7-F5C53983CAE2}" destId="{4CE6533D-F299-484C-A895-D05C3D58CCBB}" srcOrd="0" destOrd="0" presId="urn:microsoft.com/office/officeart/2005/8/layout/hierarchy1"/>
    <dgm:cxn modelId="{02569CCC-A9E5-4056-B7CE-9CF1BE52AEC6}" type="presParOf" srcId="{4CE6533D-F299-484C-A895-D05C3D58CCBB}" destId="{436760B9-2977-4B25-BD96-335BE2F39F0B}" srcOrd="0" destOrd="0" presId="urn:microsoft.com/office/officeart/2005/8/layout/hierarchy1"/>
    <dgm:cxn modelId="{D90DC0E2-F588-4813-A262-859E08A418A4}" type="presParOf" srcId="{4CE6533D-F299-484C-A895-D05C3D58CCBB}" destId="{77A6A049-6A71-4275-9398-5907F70B6B6D}" srcOrd="1" destOrd="0" presId="urn:microsoft.com/office/officeart/2005/8/layout/hierarchy1"/>
    <dgm:cxn modelId="{2A248ECF-1391-45EF-BFC4-655C35A3B43A}" type="presParOf" srcId="{A3FFB442-E9A4-4830-81E7-F5C53983CAE2}" destId="{2B762ECC-9DCA-4F0F-86F5-D6C48A008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58326-55DD-4507-A774-BE843A3198BB}">
      <dsp:nvSpPr>
        <dsp:cNvPr id="0" name=""/>
        <dsp:cNvSpPr/>
      </dsp:nvSpPr>
      <dsp:spPr>
        <a:xfrm>
          <a:off x="9122568" y="1681766"/>
          <a:ext cx="91440" cy="639731"/>
        </a:xfrm>
        <a:custGeom>
          <a:avLst/>
          <a:gdLst/>
          <a:ahLst/>
          <a:cxnLst/>
          <a:rect l="0" t="0" r="0" b="0"/>
          <a:pathLst>
            <a:path>
              <a:moveTo>
                <a:pt x="45720" y="0"/>
              </a:moveTo>
              <a:lnTo>
                <a:pt x="45720" y="6397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63B858-1D65-491E-A7DC-E665C4AA045D}">
      <dsp:nvSpPr>
        <dsp:cNvPr id="0" name=""/>
        <dsp:cNvSpPr/>
      </dsp:nvSpPr>
      <dsp:spPr>
        <a:xfrm>
          <a:off x="6434107" y="1681766"/>
          <a:ext cx="91440" cy="639731"/>
        </a:xfrm>
        <a:custGeom>
          <a:avLst/>
          <a:gdLst/>
          <a:ahLst/>
          <a:cxnLst/>
          <a:rect l="0" t="0" r="0" b="0"/>
          <a:pathLst>
            <a:path>
              <a:moveTo>
                <a:pt x="45720" y="0"/>
              </a:moveTo>
              <a:lnTo>
                <a:pt x="45720" y="6397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14EF7D6-A653-4D0F-9667-B5F21269F569}">
      <dsp:nvSpPr>
        <dsp:cNvPr id="0" name=""/>
        <dsp:cNvSpPr/>
      </dsp:nvSpPr>
      <dsp:spPr>
        <a:xfrm>
          <a:off x="3745646" y="1681766"/>
          <a:ext cx="91440" cy="639731"/>
        </a:xfrm>
        <a:custGeom>
          <a:avLst/>
          <a:gdLst/>
          <a:ahLst/>
          <a:cxnLst/>
          <a:rect l="0" t="0" r="0" b="0"/>
          <a:pathLst>
            <a:path>
              <a:moveTo>
                <a:pt x="45720" y="0"/>
              </a:moveTo>
              <a:lnTo>
                <a:pt x="45720" y="6397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E5E1710-8F2C-44A4-98E9-3B80F097CB87}">
      <dsp:nvSpPr>
        <dsp:cNvPr id="0" name=""/>
        <dsp:cNvSpPr/>
      </dsp:nvSpPr>
      <dsp:spPr>
        <a:xfrm>
          <a:off x="1057185" y="1681766"/>
          <a:ext cx="91440" cy="639731"/>
        </a:xfrm>
        <a:custGeom>
          <a:avLst/>
          <a:gdLst/>
          <a:ahLst/>
          <a:cxnLst/>
          <a:rect l="0" t="0" r="0" b="0"/>
          <a:pathLst>
            <a:path>
              <a:moveTo>
                <a:pt x="45720" y="0"/>
              </a:moveTo>
              <a:lnTo>
                <a:pt x="45720" y="6397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E00DCFA-A554-43A1-8165-C8AF19BB72CB}">
      <dsp:nvSpPr>
        <dsp:cNvPr id="0" name=""/>
        <dsp:cNvSpPr/>
      </dsp:nvSpPr>
      <dsp:spPr>
        <a:xfrm>
          <a:off x="3080" y="284988"/>
          <a:ext cx="2199649" cy="13967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8136889-34B1-4FE3-A292-AA1DB1D53A76}">
      <dsp:nvSpPr>
        <dsp:cNvPr id="0" name=""/>
        <dsp:cNvSpPr/>
      </dsp:nvSpPr>
      <dsp:spPr>
        <a:xfrm>
          <a:off x="247486" y="517174"/>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b="1" kern="1200" dirty="0">
              <a:solidFill>
                <a:srgbClr val="30312F"/>
              </a:solidFill>
            </a:rPr>
            <a:t>Programación funcional</a:t>
          </a:r>
          <a:endParaRPr lang="en-US" sz="1700" kern="1200" dirty="0">
            <a:solidFill>
              <a:srgbClr val="30312F"/>
            </a:solidFill>
          </a:endParaRPr>
        </a:p>
      </dsp:txBody>
      <dsp:txXfrm>
        <a:off x="288396" y="558084"/>
        <a:ext cx="2117829" cy="1314957"/>
      </dsp:txXfrm>
    </dsp:sp>
    <dsp:sp modelId="{E725618D-623A-4654-8656-D3124EC80F22}">
      <dsp:nvSpPr>
        <dsp:cNvPr id="0" name=""/>
        <dsp:cNvSpPr/>
      </dsp:nvSpPr>
      <dsp:spPr>
        <a:xfrm>
          <a:off x="3080" y="2321498"/>
          <a:ext cx="2199649" cy="139677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826707F-EA09-4847-A9A0-5CAC7105D514}">
      <dsp:nvSpPr>
        <dsp:cNvPr id="0" name=""/>
        <dsp:cNvSpPr/>
      </dsp:nvSpPr>
      <dsp:spPr>
        <a:xfrm>
          <a:off x="247486" y="2553683"/>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solidFill>
                <a:srgbClr val="30312F"/>
              </a:solidFill>
            </a:rPr>
            <a:t>Un paradigma de programación</a:t>
          </a:r>
          <a:endParaRPr lang="en-US" sz="1700" kern="1200" dirty="0">
            <a:solidFill>
              <a:srgbClr val="30312F"/>
            </a:solidFill>
          </a:endParaRPr>
        </a:p>
      </dsp:txBody>
      <dsp:txXfrm>
        <a:off x="288396" y="2594593"/>
        <a:ext cx="2117829" cy="1314957"/>
      </dsp:txXfrm>
    </dsp:sp>
    <dsp:sp modelId="{2AF10FE1-F9B7-41C5-BFE7-3FC22D7CD2AD}">
      <dsp:nvSpPr>
        <dsp:cNvPr id="0" name=""/>
        <dsp:cNvSpPr/>
      </dsp:nvSpPr>
      <dsp:spPr>
        <a:xfrm>
          <a:off x="2691541" y="284988"/>
          <a:ext cx="2199649" cy="13967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41D4F76-5712-4401-95D5-67AB2878CCCF}">
      <dsp:nvSpPr>
        <dsp:cNvPr id="0" name=""/>
        <dsp:cNvSpPr/>
      </dsp:nvSpPr>
      <dsp:spPr>
        <a:xfrm>
          <a:off x="2935947" y="517174"/>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b="1" kern="1200">
              <a:solidFill>
                <a:srgbClr val="30312F"/>
              </a:solidFill>
            </a:rPr>
            <a:t>Pureza</a:t>
          </a:r>
          <a:endParaRPr lang="en-US" sz="1700" kern="1200">
            <a:solidFill>
              <a:srgbClr val="30312F"/>
            </a:solidFill>
          </a:endParaRPr>
        </a:p>
      </dsp:txBody>
      <dsp:txXfrm>
        <a:off x="2976857" y="558084"/>
        <a:ext cx="2117829" cy="1314957"/>
      </dsp:txXfrm>
    </dsp:sp>
    <dsp:sp modelId="{E9B3EF5B-46ED-454A-9563-78AE3B4941DC}">
      <dsp:nvSpPr>
        <dsp:cNvPr id="0" name=""/>
        <dsp:cNvSpPr/>
      </dsp:nvSpPr>
      <dsp:spPr>
        <a:xfrm>
          <a:off x="2691541" y="2321498"/>
          <a:ext cx="2199649" cy="139677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66AD4DB-2CFD-4F73-9E22-6275D9F3842E}">
      <dsp:nvSpPr>
        <dsp:cNvPr id="0" name=""/>
        <dsp:cNvSpPr/>
      </dsp:nvSpPr>
      <dsp:spPr>
        <a:xfrm>
          <a:off x="2935947" y="2553683"/>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solidFill>
                <a:srgbClr val="30312F"/>
              </a:solidFill>
            </a:rPr>
            <a:t>Una función determinística con la menor cantidad de efectos secundarios</a:t>
          </a:r>
          <a:endParaRPr lang="en-US" sz="1700" kern="1200" dirty="0">
            <a:solidFill>
              <a:srgbClr val="30312F"/>
            </a:solidFill>
          </a:endParaRPr>
        </a:p>
      </dsp:txBody>
      <dsp:txXfrm>
        <a:off x="2976857" y="2594593"/>
        <a:ext cx="2117829" cy="1314957"/>
      </dsp:txXfrm>
    </dsp:sp>
    <dsp:sp modelId="{2A06C8CB-9ED2-4660-9F09-7303D234E1D5}">
      <dsp:nvSpPr>
        <dsp:cNvPr id="0" name=""/>
        <dsp:cNvSpPr/>
      </dsp:nvSpPr>
      <dsp:spPr>
        <a:xfrm>
          <a:off x="5380002" y="284988"/>
          <a:ext cx="2199649" cy="13967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29ABD8C-47C4-4E89-94DC-A6E1EEE160A3}">
      <dsp:nvSpPr>
        <dsp:cNvPr id="0" name=""/>
        <dsp:cNvSpPr/>
      </dsp:nvSpPr>
      <dsp:spPr>
        <a:xfrm>
          <a:off x="5624408" y="517174"/>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b="1" kern="1200">
              <a:solidFill>
                <a:srgbClr val="30312F"/>
              </a:solidFill>
            </a:rPr>
            <a:t>Efectos secundarios</a:t>
          </a:r>
          <a:endParaRPr lang="en-US" sz="1700" kern="1200">
            <a:solidFill>
              <a:srgbClr val="30312F"/>
            </a:solidFill>
          </a:endParaRPr>
        </a:p>
      </dsp:txBody>
      <dsp:txXfrm>
        <a:off x="5665318" y="558084"/>
        <a:ext cx="2117829" cy="1314957"/>
      </dsp:txXfrm>
    </dsp:sp>
    <dsp:sp modelId="{59F52F23-5C19-4D07-B17D-F387BC90E4E0}">
      <dsp:nvSpPr>
        <dsp:cNvPr id="0" name=""/>
        <dsp:cNvSpPr/>
      </dsp:nvSpPr>
      <dsp:spPr>
        <a:xfrm>
          <a:off x="5380002" y="2321498"/>
          <a:ext cx="2199649" cy="139677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C005240-275F-452D-A96D-191D004F0239}">
      <dsp:nvSpPr>
        <dsp:cNvPr id="0" name=""/>
        <dsp:cNvSpPr/>
      </dsp:nvSpPr>
      <dsp:spPr>
        <a:xfrm>
          <a:off x="5624408" y="2553683"/>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solidFill>
                <a:srgbClr val="30312F"/>
              </a:solidFill>
            </a:rPr>
            <a:t>Acciones fuera del alcance de una función</a:t>
          </a:r>
          <a:endParaRPr lang="en-US" sz="1700" kern="1200">
            <a:solidFill>
              <a:srgbClr val="30312F"/>
            </a:solidFill>
          </a:endParaRPr>
        </a:p>
      </dsp:txBody>
      <dsp:txXfrm>
        <a:off x="5665318" y="2594593"/>
        <a:ext cx="2117829" cy="1314957"/>
      </dsp:txXfrm>
    </dsp:sp>
    <dsp:sp modelId="{292BEFA7-F0E1-4B07-BE5F-FEDA2E3CB281}">
      <dsp:nvSpPr>
        <dsp:cNvPr id="0" name=""/>
        <dsp:cNvSpPr/>
      </dsp:nvSpPr>
      <dsp:spPr>
        <a:xfrm>
          <a:off x="8068463" y="284988"/>
          <a:ext cx="2199649" cy="13967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836F64D-6AB1-4712-B5FC-2A4502E8A63C}">
      <dsp:nvSpPr>
        <dsp:cNvPr id="0" name=""/>
        <dsp:cNvSpPr/>
      </dsp:nvSpPr>
      <dsp:spPr>
        <a:xfrm>
          <a:off x="8312869" y="517174"/>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b="1" kern="1200">
              <a:solidFill>
                <a:srgbClr val="30312F"/>
              </a:solidFill>
            </a:rPr>
            <a:t>Idempotencia</a:t>
          </a:r>
          <a:endParaRPr lang="en-US" sz="1700" kern="1200">
            <a:solidFill>
              <a:srgbClr val="30312F"/>
            </a:solidFill>
          </a:endParaRPr>
        </a:p>
      </dsp:txBody>
      <dsp:txXfrm>
        <a:off x="8353779" y="558084"/>
        <a:ext cx="2117829" cy="1314957"/>
      </dsp:txXfrm>
    </dsp:sp>
    <dsp:sp modelId="{436760B9-2977-4B25-BD96-335BE2F39F0B}">
      <dsp:nvSpPr>
        <dsp:cNvPr id="0" name=""/>
        <dsp:cNvSpPr/>
      </dsp:nvSpPr>
      <dsp:spPr>
        <a:xfrm>
          <a:off x="8068463" y="2321498"/>
          <a:ext cx="2199649" cy="139677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7A6A049-6A71-4275-9398-5907F70B6B6D}">
      <dsp:nvSpPr>
        <dsp:cNvPr id="0" name=""/>
        <dsp:cNvSpPr/>
      </dsp:nvSpPr>
      <dsp:spPr>
        <a:xfrm>
          <a:off x="8312869" y="2553683"/>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solidFill>
                <a:srgbClr val="30312F"/>
              </a:solidFill>
            </a:rPr>
            <a:t>Término matemático para la pureza de una función, generalizando</a:t>
          </a:r>
          <a:endParaRPr lang="en-US" sz="1700" kern="1200">
            <a:solidFill>
              <a:srgbClr val="30312F"/>
            </a:solidFill>
          </a:endParaRPr>
        </a:p>
      </dsp:txBody>
      <dsp:txXfrm>
        <a:off x="8353779" y="2594593"/>
        <a:ext cx="2117829" cy="13149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F889A-F80D-49C0-AC58-8B1F3283A65E}" type="datetimeFigureOut">
              <a:rPr lang="es-ES" smtClean="0"/>
              <a:t>20/06/2024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A9E80-8C5A-4773-BEE2-359A330FC464}" type="slidenum">
              <a:rPr lang="es-ES" smtClean="0"/>
              <a:t>‹Nº›</a:t>
            </a:fld>
            <a:endParaRPr lang="es-ES"/>
          </a:p>
        </p:txBody>
      </p:sp>
    </p:spTree>
    <p:extLst>
      <p:ext uri="{BB962C8B-B14F-4D97-AF65-F5344CB8AC3E}">
        <p14:creationId xmlns:p14="http://schemas.microsoft.com/office/powerpoint/2010/main" val="4173201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Date Placeholder 3">
            <a:extLst>
              <a:ext uri="{FF2B5EF4-FFF2-40B4-BE49-F238E27FC236}">
                <a16:creationId xmlns:a16="http://schemas.microsoft.com/office/drawing/2014/main" id="{658A680F-BAC8-8844-878C-CB4F1A8A7793}"/>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6D9C336B-2114-40CB-9787-ADA67C64F14F}" type="datetime1">
              <a:rPr lang="es-ES" smtClean="0"/>
              <a:t>20/06/2024</a:t>
            </a:fld>
            <a:endParaRPr lang="en-US"/>
          </a:p>
        </p:txBody>
      </p:sp>
      <p:sp>
        <p:nvSpPr>
          <p:cNvPr id="8" name="Footer Placeholder 4">
            <a:extLst>
              <a:ext uri="{FF2B5EF4-FFF2-40B4-BE49-F238E27FC236}">
                <a16:creationId xmlns:a16="http://schemas.microsoft.com/office/drawing/2014/main" id="{E64FCEB1-D557-C733-B1CB-BDD9C9F847A1}"/>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9" name="Slide Number Placeholder 5">
            <a:extLst>
              <a:ext uri="{FF2B5EF4-FFF2-40B4-BE49-F238E27FC236}">
                <a16:creationId xmlns:a16="http://schemas.microsoft.com/office/drawing/2014/main" id="{0A395B10-8777-AFF1-403A-BBD8910AF7CE}"/>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315090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solidFill>
                  <a:srgbClr val="30312F"/>
                </a:soli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3">
            <a:extLst>
              <a:ext uri="{FF2B5EF4-FFF2-40B4-BE49-F238E27FC236}">
                <a16:creationId xmlns:a16="http://schemas.microsoft.com/office/drawing/2014/main" id="{05E32C00-2010-F232-D54F-588EA128D012}"/>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6D9C336B-2114-40CB-9787-ADA67C64F14F}" type="datetime1">
              <a:rPr lang="es-ES" smtClean="0"/>
              <a:t>20/06/2024</a:t>
            </a:fld>
            <a:endParaRPr lang="en-US"/>
          </a:p>
        </p:txBody>
      </p:sp>
      <p:sp>
        <p:nvSpPr>
          <p:cNvPr id="6" name="Footer Placeholder 4">
            <a:extLst>
              <a:ext uri="{FF2B5EF4-FFF2-40B4-BE49-F238E27FC236}">
                <a16:creationId xmlns:a16="http://schemas.microsoft.com/office/drawing/2014/main" id="{A69D23E8-875D-4940-A7CE-E8AE4EDABFCF}"/>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7" name="Slide Number Placeholder 5">
            <a:extLst>
              <a:ext uri="{FF2B5EF4-FFF2-40B4-BE49-F238E27FC236}">
                <a16:creationId xmlns:a16="http://schemas.microsoft.com/office/drawing/2014/main" id="{3318AE15-A557-0375-7F3B-A66A0B6F3C85}"/>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178733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C0CDB3-7635-3111-3413-841C5BB2011F}"/>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6D9C336B-2114-40CB-9787-ADA67C64F14F}" type="datetime1">
              <a:rPr lang="es-ES" smtClean="0"/>
              <a:t>20/06/2024</a:t>
            </a:fld>
            <a:endParaRPr lang="en-US"/>
          </a:p>
        </p:txBody>
      </p:sp>
      <p:sp>
        <p:nvSpPr>
          <p:cNvPr id="5" name="Footer Placeholder 4">
            <a:extLst>
              <a:ext uri="{FF2B5EF4-FFF2-40B4-BE49-F238E27FC236}">
                <a16:creationId xmlns:a16="http://schemas.microsoft.com/office/drawing/2014/main" id="{AAAD7C98-759F-80ED-8012-97529FD1B670}"/>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6" name="Slide Number Placeholder 5">
            <a:extLst>
              <a:ext uri="{FF2B5EF4-FFF2-40B4-BE49-F238E27FC236}">
                <a16:creationId xmlns:a16="http://schemas.microsoft.com/office/drawing/2014/main" id="{8FC743FB-68DF-D27E-1638-FBF308477993}"/>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664681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232C492-C746-0A3F-C3C0-11B353BD7DA2}"/>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6D9C336B-2114-40CB-9787-ADA67C64F14F}" type="datetime1">
              <a:rPr lang="es-ES" smtClean="0"/>
              <a:t>20/06/2024</a:t>
            </a:fld>
            <a:endParaRPr lang="en-US"/>
          </a:p>
        </p:txBody>
      </p:sp>
      <p:sp>
        <p:nvSpPr>
          <p:cNvPr id="5" name="Footer Placeholder 4">
            <a:extLst>
              <a:ext uri="{FF2B5EF4-FFF2-40B4-BE49-F238E27FC236}">
                <a16:creationId xmlns:a16="http://schemas.microsoft.com/office/drawing/2014/main" id="{92D1603C-4754-C844-09B0-DD19DA5F0909}"/>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6" name="Slide Number Placeholder 5">
            <a:extLst>
              <a:ext uri="{FF2B5EF4-FFF2-40B4-BE49-F238E27FC236}">
                <a16:creationId xmlns:a16="http://schemas.microsoft.com/office/drawing/2014/main" id="{862C4CAD-BC67-56DC-66AE-F75FA5B06F9E}"/>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252774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4F92F52-F249-9883-A473-7FBDD5C5D781}"/>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6D9C336B-2114-40CB-9787-ADA67C64F14F}" type="datetime1">
              <a:rPr lang="es-ES" smtClean="0"/>
              <a:t>20/06/2024</a:t>
            </a:fld>
            <a:endParaRPr lang="en-US"/>
          </a:p>
        </p:txBody>
      </p:sp>
      <p:sp>
        <p:nvSpPr>
          <p:cNvPr id="5" name="Footer Placeholder 4">
            <a:extLst>
              <a:ext uri="{FF2B5EF4-FFF2-40B4-BE49-F238E27FC236}">
                <a16:creationId xmlns:a16="http://schemas.microsoft.com/office/drawing/2014/main" id="{9B36D0CD-6CDC-9AFD-C075-6B64F1B22189}"/>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6" name="Slide Number Placeholder 5">
            <a:extLst>
              <a:ext uri="{FF2B5EF4-FFF2-40B4-BE49-F238E27FC236}">
                <a16:creationId xmlns:a16="http://schemas.microsoft.com/office/drawing/2014/main" id="{EB9EDE60-9B88-604F-BA69-3404574049A3}"/>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329799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One-lin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a:xfrm>
            <a:off x="838200" y="1829783"/>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a:xfrm>
            <a:off x="838200" y="3405534"/>
            <a:ext cx="10515600" cy="27714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28F36A4-F12C-C232-1033-278C71290A16}"/>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6D9C336B-2114-40CB-9787-ADA67C64F14F}" type="datetime1">
              <a:rPr lang="es-ES" smtClean="0"/>
              <a:t>20/06/2024</a:t>
            </a:fld>
            <a:endParaRPr lang="en-US"/>
          </a:p>
        </p:txBody>
      </p:sp>
      <p:sp>
        <p:nvSpPr>
          <p:cNvPr id="5" name="Footer Placeholder 4">
            <a:extLst>
              <a:ext uri="{FF2B5EF4-FFF2-40B4-BE49-F238E27FC236}">
                <a16:creationId xmlns:a16="http://schemas.microsoft.com/office/drawing/2014/main" id="{1E4AB7A8-B3AD-25D0-7A6C-B506BE50339F}"/>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6" name="Slide Number Placeholder 5">
            <a:extLst>
              <a:ext uri="{FF2B5EF4-FFF2-40B4-BE49-F238E27FC236}">
                <a16:creationId xmlns:a16="http://schemas.microsoft.com/office/drawing/2014/main" id="{62475DBB-7920-CAED-60AE-97906FE4E4F7}"/>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2262413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07FFD80-B977-C95A-8E9A-AA3F76447391}"/>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6D9C336B-2114-40CB-9787-ADA67C64F14F}" type="datetime1">
              <a:rPr lang="es-ES" smtClean="0"/>
              <a:t>20/06/2024</a:t>
            </a:fld>
            <a:endParaRPr lang="en-US"/>
          </a:p>
        </p:txBody>
      </p:sp>
      <p:sp>
        <p:nvSpPr>
          <p:cNvPr id="5" name="Footer Placeholder 4">
            <a:extLst>
              <a:ext uri="{FF2B5EF4-FFF2-40B4-BE49-F238E27FC236}">
                <a16:creationId xmlns:a16="http://schemas.microsoft.com/office/drawing/2014/main" id="{DAD621D7-C7BB-50AA-2D07-BBDCCA43586E}"/>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6" name="Slide Number Placeholder 5">
            <a:extLst>
              <a:ext uri="{FF2B5EF4-FFF2-40B4-BE49-F238E27FC236}">
                <a16:creationId xmlns:a16="http://schemas.microsoft.com/office/drawing/2014/main" id="{13F14A2E-80E4-5C1E-9AC9-6C235893ADAD}"/>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192407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B1F41AB-027B-12F0-76A2-C1F3F7281D67}"/>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6D9C336B-2114-40CB-9787-ADA67C64F14F}" type="datetime1">
              <a:rPr lang="es-ES" smtClean="0"/>
              <a:t>20/06/2024</a:t>
            </a:fld>
            <a:endParaRPr lang="en-US"/>
          </a:p>
        </p:txBody>
      </p:sp>
      <p:sp>
        <p:nvSpPr>
          <p:cNvPr id="6" name="Footer Placeholder 4">
            <a:extLst>
              <a:ext uri="{FF2B5EF4-FFF2-40B4-BE49-F238E27FC236}">
                <a16:creationId xmlns:a16="http://schemas.microsoft.com/office/drawing/2014/main" id="{B34C1334-3B22-41B3-873C-7288CABE8403}"/>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7" name="Slide Number Placeholder 5">
            <a:extLst>
              <a:ext uri="{FF2B5EF4-FFF2-40B4-BE49-F238E27FC236}">
                <a16:creationId xmlns:a16="http://schemas.microsoft.com/office/drawing/2014/main" id="{7FB80B41-835D-B5C5-76B7-E6CD88D245D9}"/>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300594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4327E4D-F3DA-A3E4-C7CA-91974F13764F}"/>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6D9C336B-2114-40CB-9787-ADA67C64F14F}" type="datetime1">
              <a:rPr lang="es-ES" smtClean="0"/>
              <a:t>20/06/2024</a:t>
            </a:fld>
            <a:endParaRPr lang="en-US"/>
          </a:p>
        </p:txBody>
      </p:sp>
      <p:sp>
        <p:nvSpPr>
          <p:cNvPr id="8" name="Footer Placeholder 4">
            <a:extLst>
              <a:ext uri="{FF2B5EF4-FFF2-40B4-BE49-F238E27FC236}">
                <a16:creationId xmlns:a16="http://schemas.microsoft.com/office/drawing/2014/main" id="{7B02507D-B2E6-3A30-9A73-C42E1DE403E5}"/>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9" name="Slide Number Placeholder 5">
            <a:extLst>
              <a:ext uri="{FF2B5EF4-FFF2-40B4-BE49-F238E27FC236}">
                <a16:creationId xmlns:a16="http://schemas.microsoft.com/office/drawing/2014/main" id="{052640BA-B518-72FD-EE08-E1CF36E9B7E3}"/>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168912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E044AEF0-4C6B-6079-FE30-5406D59D30B2}"/>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6D9C336B-2114-40CB-9787-ADA67C64F14F}" type="datetime1">
              <a:rPr lang="es-ES" smtClean="0"/>
              <a:t>20/06/2024</a:t>
            </a:fld>
            <a:endParaRPr lang="en-US"/>
          </a:p>
        </p:txBody>
      </p:sp>
      <p:sp>
        <p:nvSpPr>
          <p:cNvPr id="4" name="Footer Placeholder 4">
            <a:extLst>
              <a:ext uri="{FF2B5EF4-FFF2-40B4-BE49-F238E27FC236}">
                <a16:creationId xmlns:a16="http://schemas.microsoft.com/office/drawing/2014/main" id="{2C514151-5928-A91B-04CC-27FB9FA16EEE}"/>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5" name="Slide Number Placeholder 5">
            <a:extLst>
              <a:ext uri="{FF2B5EF4-FFF2-40B4-BE49-F238E27FC236}">
                <a16:creationId xmlns:a16="http://schemas.microsoft.com/office/drawing/2014/main" id="{33187A13-B8CB-42A8-0B93-F31A728D449C}"/>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289802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DD61373-C492-02C7-DF30-BFB2B2DE4639}"/>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6D9C336B-2114-40CB-9787-ADA67C64F14F}" type="datetime1">
              <a:rPr lang="es-ES" smtClean="0"/>
              <a:t>20/06/2024</a:t>
            </a:fld>
            <a:endParaRPr lang="en-US"/>
          </a:p>
        </p:txBody>
      </p:sp>
      <p:sp>
        <p:nvSpPr>
          <p:cNvPr id="3" name="Footer Placeholder 4">
            <a:extLst>
              <a:ext uri="{FF2B5EF4-FFF2-40B4-BE49-F238E27FC236}">
                <a16:creationId xmlns:a16="http://schemas.microsoft.com/office/drawing/2014/main" id="{D56C21C1-F956-62B9-BA8B-564A3D4DD20A}"/>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4" name="Slide Number Placeholder 5">
            <a:extLst>
              <a:ext uri="{FF2B5EF4-FFF2-40B4-BE49-F238E27FC236}">
                <a16:creationId xmlns:a16="http://schemas.microsoft.com/office/drawing/2014/main" id="{8F88937E-4D56-D8CC-1EA6-599C490EDF43}"/>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2488312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solidFill>
                  <a:srgbClr val="30312F"/>
                </a:soli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3">
            <a:extLst>
              <a:ext uri="{FF2B5EF4-FFF2-40B4-BE49-F238E27FC236}">
                <a16:creationId xmlns:a16="http://schemas.microsoft.com/office/drawing/2014/main" id="{58B4969B-4FE9-CA30-658C-670A045FFA8C}"/>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6D9C336B-2114-40CB-9787-ADA67C64F14F}" type="datetime1">
              <a:rPr lang="es-ES" smtClean="0"/>
              <a:t>20/06/2024</a:t>
            </a:fld>
            <a:endParaRPr lang="en-US"/>
          </a:p>
        </p:txBody>
      </p:sp>
      <p:sp>
        <p:nvSpPr>
          <p:cNvPr id="6" name="Footer Placeholder 4">
            <a:extLst>
              <a:ext uri="{FF2B5EF4-FFF2-40B4-BE49-F238E27FC236}">
                <a16:creationId xmlns:a16="http://schemas.microsoft.com/office/drawing/2014/main" id="{4362A5B6-49FF-C0BD-EC84-5045BF4C2EAE}"/>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n-US"/>
              <a:t>Conceptos de JavaScript - Pepe Fabra Valverde</a:t>
            </a:r>
          </a:p>
        </p:txBody>
      </p:sp>
      <p:sp>
        <p:nvSpPr>
          <p:cNvPr id="7" name="Slide Number Placeholder 5">
            <a:extLst>
              <a:ext uri="{FF2B5EF4-FFF2-40B4-BE49-F238E27FC236}">
                <a16:creationId xmlns:a16="http://schemas.microsoft.com/office/drawing/2014/main" id="{1E03E7C8-2BF5-C8AA-9A99-2F65E9EA4476}"/>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236483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DA4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a:noFill/>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7ADC5043-CC69-75B2-A57C-24A5F10723A5}"/>
              </a:ext>
            </a:extLst>
          </p:cNvPr>
          <p:cNvSpPr>
            <a:spLocks noGrp="1"/>
          </p:cNvSpPr>
          <p:nvPr>
            <p:ph type="dt" sz="half" idx="10"/>
          </p:nvPr>
        </p:nvSpPr>
        <p:spPr>
          <a:xfrm>
            <a:off x="136528" y="6356350"/>
            <a:ext cx="875097" cy="365125"/>
          </a:xfrm>
          <a:prstGeom prst="rect">
            <a:avLst/>
          </a:prstGeom>
        </p:spPr>
        <p:txBody>
          <a:bodyPr anchor="ctr" anchorCtr="0"/>
          <a:lstStyle>
            <a:lvl1pPr>
              <a:defRPr sz="900">
                <a:solidFill>
                  <a:srgbClr val="30312F"/>
                </a:solidFill>
              </a:defRPr>
            </a:lvl1pPr>
          </a:lstStyle>
          <a:p>
            <a:fld id="{6D9C336B-2114-40CB-9787-ADA67C64F14F}" type="datetime1">
              <a:rPr lang="es-ES" smtClean="0"/>
              <a:pPr/>
              <a:t>20/06/2024</a:t>
            </a:fld>
            <a:endParaRPr lang="en-US"/>
          </a:p>
        </p:txBody>
      </p:sp>
      <p:sp>
        <p:nvSpPr>
          <p:cNvPr id="14" name="Footer Placeholder 4">
            <a:extLst>
              <a:ext uri="{FF2B5EF4-FFF2-40B4-BE49-F238E27FC236}">
                <a16:creationId xmlns:a16="http://schemas.microsoft.com/office/drawing/2014/main" id="{12B49CF9-77CD-A8FE-BAF7-12217CAFCD40}"/>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solidFill>
                  <a:srgbClr val="30312F"/>
                </a:solidFill>
              </a:defRPr>
            </a:lvl1pPr>
          </a:lstStyle>
          <a:p>
            <a:r>
              <a:rPr lang="en-US"/>
              <a:t>Conceptos de JavaScript - Pepe Fabra Valverde</a:t>
            </a:r>
          </a:p>
        </p:txBody>
      </p:sp>
      <p:sp>
        <p:nvSpPr>
          <p:cNvPr id="15" name="Slide Number Placeholder 5">
            <a:extLst>
              <a:ext uri="{FF2B5EF4-FFF2-40B4-BE49-F238E27FC236}">
                <a16:creationId xmlns:a16="http://schemas.microsoft.com/office/drawing/2014/main" id="{ECE5A597-A1D2-591A-45FF-A00816D0DA90}"/>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40048674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13" r:id="rId3"/>
    <p:sldLayoutId id="2147483709" r:id="rId4"/>
    <p:sldLayoutId id="2147483710" r:id="rId5"/>
    <p:sldLayoutId id="2147483711" r:id="rId6"/>
    <p:sldLayoutId id="2147483705" r:id="rId7"/>
    <p:sldLayoutId id="2147483701" r:id="rId8"/>
    <p:sldLayoutId id="2147483702" r:id="rId9"/>
    <p:sldLayoutId id="2147483703" r:id="rId10"/>
    <p:sldLayoutId id="2147483704" r:id="rId11"/>
    <p:sldLayoutId id="2147483706" r:id="rId12"/>
  </p:sldLayoutIdLst>
  <p:hf hdr="0"/>
  <p:txStyles>
    <p:titleStyle>
      <a:lvl1pPr algn="l" defTabSz="914400" rtl="0" eaLnBrk="1" latinLnBrk="0" hangingPunct="1">
        <a:lnSpc>
          <a:spcPct val="100000"/>
        </a:lnSpc>
        <a:spcBef>
          <a:spcPct val="0"/>
        </a:spcBef>
        <a:buNone/>
        <a:defRPr lang="en-US" sz="5400" kern="1200" smtClean="0">
          <a:solidFill>
            <a:srgbClr val="30312F"/>
          </a:soli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rgbClr val="30312F"/>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rgbClr val="30312F"/>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rgbClr val="30312F"/>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rgbClr val="30312F"/>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rgbClr val="3031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hyperlink" Target="https://a.co/d/dBo8L3m"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s://www.packtpub.com/product/mastering-functional-programming/9781788620796" TargetMode="External"/><Relationship Id="rId5" Type="http://schemas.openxmlformats.org/officeDocument/2006/relationships/hyperlink" Target="https://amzn.eu/d/0CVqCi6" TargetMode="External"/><Relationship Id="rId4" Type="http://schemas.openxmlformats.org/officeDocument/2006/relationships/hyperlink" Target="https://www.oreilly.com/library/view/learning-functional-programming/9781098111748/" TargetMode="External"/></Relationships>
</file>

<file path=ppt/slides/_rels/slide123.xml.rels><?xml version="1.0" encoding="UTF-8" standalone="yes"?>
<Relationships xmlns="http://schemas.openxmlformats.org/package/2006/relationships"><Relationship Id="rId3" Type="http://schemas.openxmlformats.org/officeDocument/2006/relationships/video" Target="https://www.youtube.com/embed/3n17wHe5wEw?feature=oembed" TargetMode="External"/><Relationship Id="rId7" Type="http://schemas.openxmlformats.org/officeDocument/2006/relationships/image" Target="../media/image8.jpeg"/><Relationship Id="rId2" Type="http://schemas.openxmlformats.org/officeDocument/2006/relationships/video" Target="https://www.youtube.com/embed/QyJZzq0v7Z4?feature=oembed" TargetMode="External"/><Relationship Id="rId1" Type="http://schemas.openxmlformats.org/officeDocument/2006/relationships/video" Target="https://www.youtube.com/embed/e-5obm1G_FY?feature=oembed" TargetMode="Externa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hyperlink" Target="https://medium.com/@jofaval/a60130f073ef" TargetMode="Externa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justjavascript.com/" TargetMode="Externa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medium.com/@jofaval/d26fc09e149" TargetMode="External"/><Relationship Id="rId3" Type="http://schemas.openxmlformats.org/officeDocument/2006/relationships/video" Target="https://www.youtube.com/embed/e-5obm1G_FY?feature=oembed" TargetMode="External"/><Relationship Id="rId7" Type="http://schemas.openxmlformats.org/officeDocument/2006/relationships/image" Target="../media/image4.jpg"/><Relationship Id="rId12" Type="http://schemas.openxmlformats.org/officeDocument/2006/relationships/image" Target="../media/image8.jpeg"/><Relationship Id="rId2" Type="http://schemas.openxmlformats.org/officeDocument/2006/relationships/video" Target="https://www.youtube.com/embed/3n17wHe5wEw?feature=oembed" TargetMode="External"/><Relationship Id="rId1" Type="http://schemas.openxmlformats.org/officeDocument/2006/relationships/video" Target="https://www.youtube.com/embed/QyJZzq0v7Z4?feature=oembed" TargetMode="External"/><Relationship Id="rId6" Type="http://schemas.openxmlformats.org/officeDocument/2006/relationships/hyperlink" Target="https://justjavascript.com/" TargetMode="External"/><Relationship Id="rId11" Type="http://schemas.openxmlformats.org/officeDocument/2006/relationships/image" Target="../media/image7.jpeg"/><Relationship Id="rId5" Type="http://schemas.openxmlformats.org/officeDocument/2006/relationships/image" Target="../media/image10.png"/><Relationship Id="rId15" Type="http://schemas.openxmlformats.org/officeDocument/2006/relationships/image" Target="../media/image6.jpeg"/><Relationship Id="rId10" Type="http://schemas.openxmlformats.org/officeDocument/2006/relationships/hyperlink" Target="https://a.co/d/dBo8L3m" TargetMode="External"/><Relationship Id="rId4" Type="http://schemas.openxmlformats.org/officeDocument/2006/relationships/slideLayout" Target="../slideLayouts/slideLayout2.xml"/><Relationship Id="rId9" Type="http://schemas.openxmlformats.org/officeDocument/2006/relationships/hyperlink" Target="https://amzn.eu/d/0CVqCi6" TargetMode="External"/><Relationship Id="rId14" Type="http://schemas.openxmlformats.org/officeDocument/2006/relationships/image" Target="../media/image3.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hyperlink" Target="https://github.com/jofaval/talks-about/blob/master/concepts-of-js/" TargetMode="External"/><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3" Type="http://schemas.openxmlformats.org/officeDocument/2006/relationships/hyperlink" Target="https://github.com/jofaval" TargetMode="External"/><Relationship Id="rId2" Type="http://schemas.openxmlformats.org/officeDocument/2006/relationships/hyperlink" Target="https://www.linkedin.com/in/jofaval/" TargetMode="Externa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slide" Target="slide8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hyperlink" Target="https://v8.dev/blog/react-cliff"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developer.mozilla.org/en-US/docs/Web/JavaScript/Equality_comparisons_and_samenes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tackoverflow.com/questions/399312/what-is-hindley-milner"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www.leancrew.com/all-this/2011/12/more-shell-less-egg/" TargetMode="External"/><Relationship Id="rId2" Type="http://schemas.openxmlformats.org/officeDocument/2006/relationships/hyperlink" Target="http://en.wikipedia.org/wiki/Douglas_McIlroy" TargetMode="Externa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hyperlink" Target="http://www.leancrew.com/all-this/2011/12/more-shell-less-egg/" TargetMode="External"/><Relationship Id="rId2" Type="http://schemas.openxmlformats.org/officeDocument/2006/relationships/hyperlink" Target="http://en.wikipedia.org/wiki/Douglas_McIlroy" TargetMode="External"/><Relationship Id="rId1" Type="http://schemas.openxmlformats.org/officeDocument/2006/relationships/slideLayout" Target="../slideLayouts/slideLayout2.xml"/><Relationship Id="rId4" Type="http://schemas.openxmlformats.org/officeDocument/2006/relationships/hyperlink" Target="https://github.com/Rich-Harris/devalue"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DA4E"/>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F000C-5481-CE7A-3006-E828491F9BD6}"/>
              </a:ext>
            </a:extLst>
          </p:cNvPr>
          <p:cNvSpPr>
            <a:spLocks noGrp="1"/>
          </p:cNvSpPr>
          <p:nvPr>
            <p:ph type="ctrTitle"/>
          </p:nvPr>
        </p:nvSpPr>
        <p:spPr>
          <a:xfrm>
            <a:off x="838200" y="596644"/>
            <a:ext cx="10488283" cy="3435606"/>
          </a:xfrm>
          <a:solidFill>
            <a:srgbClr val="F1DA4E"/>
          </a:solidFill>
        </p:spPr>
        <p:txBody>
          <a:bodyPr anchor="b">
            <a:normAutofit/>
          </a:bodyPr>
          <a:lstStyle/>
          <a:p>
            <a:r>
              <a:rPr lang="es-ES" dirty="0">
                <a:solidFill>
                  <a:srgbClr val="30312F"/>
                </a:solidFill>
              </a:rPr>
              <a:t>Conceptos de JavaScript</a:t>
            </a:r>
          </a:p>
        </p:txBody>
      </p:sp>
      <p:sp>
        <p:nvSpPr>
          <p:cNvPr id="3" name="Subtítulo 2">
            <a:extLst>
              <a:ext uri="{FF2B5EF4-FFF2-40B4-BE49-F238E27FC236}">
                <a16:creationId xmlns:a16="http://schemas.microsoft.com/office/drawing/2014/main" id="{13B97D5A-1F8A-76B4-2EBE-21FE57593D12}"/>
              </a:ext>
            </a:extLst>
          </p:cNvPr>
          <p:cNvSpPr>
            <a:spLocks noGrp="1"/>
          </p:cNvSpPr>
          <p:nvPr>
            <p:ph type="subTitle" idx="1"/>
          </p:nvPr>
        </p:nvSpPr>
        <p:spPr>
          <a:xfrm>
            <a:off x="838200" y="4298950"/>
            <a:ext cx="9737785" cy="1962406"/>
          </a:xfrm>
        </p:spPr>
        <p:txBody>
          <a:bodyPr>
            <a:normAutofit/>
          </a:bodyPr>
          <a:lstStyle/>
          <a:p>
            <a:r>
              <a:rPr lang="es-ES" dirty="0">
                <a:solidFill>
                  <a:srgbClr val="30312F"/>
                </a:solidFill>
              </a:rPr>
              <a:t>Con toques del paradigma de Programación Funcional</a:t>
            </a:r>
          </a:p>
        </p:txBody>
      </p:sp>
      <p:sp>
        <p:nvSpPr>
          <p:cNvPr id="4" name="CuadroTexto 3">
            <a:extLst>
              <a:ext uri="{FF2B5EF4-FFF2-40B4-BE49-F238E27FC236}">
                <a16:creationId xmlns:a16="http://schemas.microsoft.com/office/drawing/2014/main" id="{66BDEC9E-5986-95D4-40CA-F1D905569D95}"/>
              </a:ext>
            </a:extLst>
          </p:cNvPr>
          <p:cNvSpPr txBox="1"/>
          <p:nvPr/>
        </p:nvSpPr>
        <p:spPr>
          <a:xfrm>
            <a:off x="1423754" y="1319842"/>
            <a:ext cx="8704306" cy="646331"/>
          </a:xfrm>
          <a:prstGeom prst="rect">
            <a:avLst/>
          </a:prstGeom>
          <a:noFill/>
        </p:spPr>
        <p:txBody>
          <a:bodyPr wrap="none" rtlCol="0">
            <a:spAutoFit/>
          </a:bodyPr>
          <a:lstStyle/>
          <a:p>
            <a:pPr algn="ctr"/>
            <a:r>
              <a:rPr lang="es-ES" b="1" dirty="0"/>
              <a:t>CENTRAR MÁS LOS TEXTOS Y LAS DIAPOS</a:t>
            </a:r>
          </a:p>
          <a:p>
            <a:pPr algn="ctr"/>
            <a:r>
              <a:rPr lang="es-ES" b="1" dirty="0"/>
              <a:t>CONSEJITO DE BEA, SI TIENE POCAS LÍNEAS, CENTRARLO VERTICALMENTE</a:t>
            </a:r>
          </a:p>
        </p:txBody>
      </p:sp>
    </p:spTree>
    <p:extLst>
      <p:ext uri="{BB962C8B-B14F-4D97-AF65-F5344CB8AC3E}">
        <p14:creationId xmlns:p14="http://schemas.microsoft.com/office/powerpoint/2010/main" val="3340338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CCDA0-024C-ABBD-B445-6E73DCCEAAB0}"/>
              </a:ext>
            </a:extLst>
          </p:cNvPr>
          <p:cNvSpPr>
            <a:spLocks noGrp="1"/>
          </p:cNvSpPr>
          <p:nvPr>
            <p:ph type="title"/>
          </p:nvPr>
        </p:nvSpPr>
        <p:spPr/>
        <p:txBody>
          <a:bodyPr/>
          <a:lstStyle/>
          <a:p>
            <a:r>
              <a:rPr lang="es-ES" dirty="0"/>
              <a:t>¿Qué utilidad nos aportan?</a:t>
            </a:r>
          </a:p>
        </p:txBody>
      </p:sp>
      <p:sp>
        <p:nvSpPr>
          <p:cNvPr id="3" name="Marcador de contenido 2">
            <a:extLst>
              <a:ext uri="{FF2B5EF4-FFF2-40B4-BE49-F238E27FC236}">
                <a16:creationId xmlns:a16="http://schemas.microsoft.com/office/drawing/2014/main" id="{8529B1C1-2E45-9D83-2A2F-E0BF6263F13B}"/>
              </a:ext>
            </a:extLst>
          </p:cNvPr>
          <p:cNvSpPr>
            <a:spLocks noGrp="1"/>
          </p:cNvSpPr>
          <p:nvPr>
            <p:ph idx="1"/>
          </p:nvPr>
        </p:nvSpPr>
        <p:spPr/>
        <p:txBody>
          <a:bodyPr/>
          <a:lstStyle/>
          <a:p>
            <a:r>
              <a:rPr lang="es-ES" dirty="0">
                <a:solidFill>
                  <a:schemeClr val="tx1"/>
                </a:solidFill>
              </a:rPr>
              <a:t>Nos ayudan a entender mejor nuestra herramienta de trabajo, JavaScript, Java, Python</a:t>
            </a:r>
          </a:p>
          <a:p>
            <a:r>
              <a:rPr lang="es-ES" dirty="0">
                <a:solidFill>
                  <a:schemeClr val="tx1"/>
                </a:solidFill>
              </a:rPr>
              <a:t>Pueden orientarnos a un código de más claro y de mayor calidad</a:t>
            </a:r>
          </a:p>
          <a:p>
            <a:r>
              <a:rPr lang="es-ES" dirty="0">
                <a:solidFill>
                  <a:schemeClr val="tx1"/>
                </a:solidFill>
              </a:rPr>
              <a:t>Algunos de estos conceptos son preguntas de entrevistas técnicas</a:t>
            </a:r>
          </a:p>
          <a:p>
            <a:r>
              <a:rPr lang="es-ES" dirty="0">
                <a:solidFill>
                  <a:schemeClr val="tx1"/>
                </a:solidFill>
              </a:rPr>
              <a:t>Sirven de base para aplicar técnicas “más complejas”</a:t>
            </a:r>
          </a:p>
          <a:p>
            <a:r>
              <a:rPr lang="es-ES" dirty="0">
                <a:solidFill>
                  <a:schemeClr val="tx1"/>
                </a:solidFill>
              </a:rPr>
              <a:t>Son aplicables a otros lenguajes: Java, C#, Python, etc.</a:t>
            </a:r>
          </a:p>
        </p:txBody>
      </p:sp>
      <p:sp>
        <p:nvSpPr>
          <p:cNvPr id="7" name="Marcador de fecha 3">
            <a:extLst>
              <a:ext uri="{FF2B5EF4-FFF2-40B4-BE49-F238E27FC236}">
                <a16:creationId xmlns:a16="http://schemas.microsoft.com/office/drawing/2014/main" id="{C93283BD-676D-836B-AEAE-CC27832F1F52}"/>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0B30BD84-9F87-7831-2651-ED1BB58CB390}"/>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F1CC4B40-CF38-0AAD-DA32-4339EF8715A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10</a:t>
            </a:fld>
            <a:endParaRPr lang="en-US"/>
          </a:p>
        </p:txBody>
      </p:sp>
    </p:spTree>
    <p:extLst>
      <p:ext uri="{BB962C8B-B14F-4D97-AF65-F5344CB8AC3E}">
        <p14:creationId xmlns:p14="http://schemas.microsoft.com/office/powerpoint/2010/main" val="26027067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CEAE3-B6CB-F1B0-D4F9-01192061E363}"/>
              </a:ext>
            </a:extLst>
          </p:cNvPr>
          <p:cNvSpPr>
            <a:spLocks noGrp="1"/>
          </p:cNvSpPr>
          <p:nvPr>
            <p:ph type="title"/>
          </p:nvPr>
        </p:nvSpPr>
        <p:spPr/>
        <p:txBody>
          <a:bodyPr>
            <a:normAutofit fontScale="90000"/>
          </a:bodyPr>
          <a:lstStyle/>
          <a:p>
            <a:r>
              <a:rPr lang="es-ES" dirty="0"/>
              <a:t>¿Qué es la ciudadanía de primera clase?</a:t>
            </a:r>
          </a:p>
        </p:txBody>
      </p:sp>
      <p:sp>
        <p:nvSpPr>
          <p:cNvPr id="3" name="Marcador de contenido 2">
            <a:extLst>
              <a:ext uri="{FF2B5EF4-FFF2-40B4-BE49-F238E27FC236}">
                <a16:creationId xmlns:a16="http://schemas.microsoft.com/office/drawing/2014/main" id="{E7EBC69D-D5B9-5B7D-AAB0-80769CBFD687}"/>
              </a:ext>
            </a:extLst>
          </p:cNvPr>
          <p:cNvSpPr>
            <a:spLocks noGrp="1"/>
          </p:cNvSpPr>
          <p:nvPr>
            <p:ph idx="1"/>
          </p:nvPr>
        </p:nvSpPr>
        <p:spPr/>
        <p:txBody>
          <a:bodyPr/>
          <a:lstStyle/>
          <a:p>
            <a:pPr marL="0" indent="0">
              <a:buNone/>
            </a:pPr>
            <a:r>
              <a:rPr lang="es-ES" dirty="0"/>
              <a:t>Una entidad que permite la mayoría de operaciones disponibles a otras entidades:</a:t>
            </a:r>
          </a:p>
          <a:p>
            <a:r>
              <a:rPr lang="es-ES" dirty="0"/>
              <a:t>Pasarse como argumento de una función (input)</a:t>
            </a:r>
          </a:p>
          <a:p>
            <a:r>
              <a:rPr lang="es-ES" dirty="0"/>
              <a:t>Devolverse de una función (output)</a:t>
            </a:r>
          </a:p>
          <a:p>
            <a:r>
              <a:rPr lang="es-ES" dirty="0"/>
              <a:t>Asignarse una variable</a:t>
            </a:r>
          </a:p>
        </p:txBody>
      </p:sp>
      <p:sp>
        <p:nvSpPr>
          <p:cNvPr id="7" name="Marcador de fecha 3">
            <a:extLst>
              <a:ext uri="{FF2B5EF4-FFF2-40B4-BE49-F238E27FC236}">
                <a16:creationId xmlns:a16="http://schemas.microsoft.com/office/drawing/2014/main" id="{8792D0BF-3118-AF7C-7EDB-DF966586174D}"/>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5FA05BF2-D8AC-CA58-B032-6B19E0F65510}"/>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627A493A-5448-14B6-962D-EC1AD329E34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100</a:t>
            </a:fld>
            <a:endParaRPr lang="en-US"/>
          </a:p>
        </p:txBody>
      </p:sp>
    </p:spTree>
    <p:extLst>
      <p:ext uri="{BB962C8B-B14F-4D97-AF65-F5344CB8AC3E}">
        <p14:creationId xmlns:p14="http://schemas.microsoft.com/office/powerpoint/2010/main" val="386544611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063915-070C-7449-4FAD-7639F67A74DA}"/>
              </a:ext>
            </a:extLst>
          </p:cNvPr>
          <p:cNvSpPr>
            <a:spLocks noGrp="1"/>
          </p:cNvSpPr>
          <p:nvPr>
            <p:ph type="title"/>
          </p:nvPr>
        </p:nvSpPr>
        <p:spPr/>
        <p:txBody>
          <a:bodyPr/>
          <a:lstStyle/>
          <a:p>
            <a:r>
              <a:rPr lang="es-ES" dirty="0"/>
              <a:t>Ciudadanía de segunda clase</a:t>
            </a:r>
          </a:p>
        </p:txBody>
      </p:sp>
      <p:sp>
        <p:nvSpPr>
          <p:cNvPr id="3" name="Marcador de contenido 2">
            <a:extLst>
              <a:ext uri="{FF2B5EF4-FFF2-40B4-BE49-F238E27FC236}">
                <a16:creationId xmlns:a16="http://schemas.microsoft.com/office/drawing/2014/main" id="{A21685EE-96A2-37EB-EA45-B5C3DB809ACC}"/>
              </a:ext>
            </a:extLst>
          </p:cNvPr>
          <p:cNvSpPr>
            <a:spLocks noGrp="1"/>
          </p:cNvSpPr>
          <p:nvPr>
            <p:ph idx="1"/>
          </p:nvPr>
        </p:nvSpPr>
        <p:spPr/>
        <p:txBody>
          <a:bodyPr/>
          <a:lstStyle/>
          <a:p>
            <a:pPr marL="0" indent="0">
              <a:buNone/>
            </a:pPr>
            <a:r>
              <a:rPr lang="es-ES" dirty="0"/>
              <a:t>Un término un poco absurdo, que tiene ciertas restricciones en comparación:</a:t>
            </a:r>
          </a:p>
          <a:p>
            <a:r>
              <a:rPr lang="es-ES" dirty="0"/>
              <a:t>No puede ser asignado a una variable</a:t>
            </a:r>
          </a:p>
          <a:p>
            <a:r>
              <a:rPr lang="es-ES" dirty="0"/>
              <a:t>O pasado como parámetro</a:t>
            </a:r>
          </a:p>
          <a:p>
            <a:r>
              <a:rPr lang="es-ES" dirty="0"/>
              <a:t>O devuelto de una función</a:t>
            </a:r>
          </a:p>
          <a:p>
            <a:pPr marL="0" indent="0">
              <a:buNone/>
            </a:pPr>
            <a:r>
              <a:rPr lang="es-ES" dirty="0"/>
              <a:t>Una clase sería el ejemplo idóneo de esta casuística</a:t>
            </a:r>
          </a:p>
        </p:txBody>
      </p:sp>
      <p:sp>
        <p:nvSpPr>
          <p:cNvPr id="7" name="Marcador de fecha 3">
            <a:extLst>
              <a:ext uri="{FF2B5EF4-FFF2-40B4-BE49-F238E27FC236}">
                <a16:creationId xmlns:a16="http://schemas.microsoft.com/office/drawing/2014/main" id="{73E42980-CBC6-8388-DD66-5D19F339F048}"/>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66C81198-FD69-C003-029F-88F7E3A66D21}"/>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ED50A9DC-AB44-7D86-EE34-FC6452CB9ED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101</a:t>
            </a:fld>
            <a:endParaRPr lang="en-US"/>
          </a:p>
        </p:txBody>
      </p:sp>
    </p:spTree>
    <p:extLst>
      <p:ext uri="{BB962C8B-B14F-4D97-AF65-F5344CB8AC3E}">
        <p14:creationId xmlns:p14="http://schemas.microsoft.com/office/powerpoint/2010/main" val="17853936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B24086-E219-5B90-6896-682881BD3408}"/>
              </a:ext>
            </a:extLst>
          </p:cNvPr>
          <p:cNvSpPr>
            <a:spLocks noGrp="1"/>
          </p:cNvSpPr>
          <p:nvPr>
            <p:ph type="title"/>
          </p:nvPr>
        </p:nvSpPr>
        <p:spPr/>
        <p:txBody>
          <a:bodyPr vert="horz" lIns="91440" tIns="45720" rIns="91440" bIns="45720" rtlCol="0" anchor="b">
            <a:normAutofit/>
          </a:bodyPr>
          <a:lstStyle/>
          <a:p>
            <a:r>
              <a:rPr lang="en-US" sz="4800" dirty="0"/>
              <a:t>Antes de nada</a:t>
            </a:r>
          </a:p>
        </p:txBody>
      </p:sp>
      <p:sp>
        <p:nvSpPr>
          <p:cNvPr id="3" name="Marcador de texto 2">
            <a:extLst>
              <a:ext uri="{FF2B5EF4-FFF2-40B4-BE49-F238E27FC236}">
                <a16:creationId xmlns:a16="http://schemas.microsoft.com/office/drawing/2014/main" id="{07CADA53-50B4-E00F-1AC7-70311B7495E5}"/>
              </a:ext>
            </a:extLst>
          </p:cNvPr>
          <p:cNvSpPr>
            <a:spLocks noGrp="1"/>
          </p:cNvSpPr>
          <p:nvPr>
            <p:ph type="body" idx="1"/>
          </p:nvPr>
        </p:nvSpPr>
        <p:spPr/>
        <p:txBody>
          <a:bodyPr/>
          <a:lstStyle/>
          <a:p>
            <a:endParaRPr lang="es-ES"/>
          </a:p>
        </p:txBody>
      </p:sp>
      <p:sp>
        <p:nvSpPr>
          <p:cNvPr id="7" name="Marcador de fecha 3">
            <a:extLst>
              <a:ext uri="{FF2B5EF4-FFF2-40B4-BE49-F238E27FC236}">
                <a16:creationId xmlns:a16="http://schemas.microsoft.com/office/drawing/2014/main" id="{83EFEF65-A151-66B8-8380-1B396E3A3FF6}"/>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3616A615-2105-7C7C-8AAA-ED3F2703DF6C}"/>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2EF1B27F-EA10-4E06-C0FB-A8AC4562BCF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102</a:t>
            </a:fld>
            <a:endParaRPr lang="en-US"/>
          </a:p>
        </p:txBody>
      </p:sp>
    </p:spTree>
    <p:extLst>
      <p:ext uri="{BB962C8B-B14F-4D97-AF65-F5344CB8AC3E}">
        <p14:creationId xmlns:p14="http://schemas.microsoft.com/office/powerpoint/2010/main" val="124778721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2E2B15-D31C-A006-57DD-D743378E38E2}"/>
              </a:ext>
            </a:extLst>
          </p:cNvPr>
          <p:cNvSpPr>
            <a:spLocks noGrp="1"/>
          </p:cNvSpPr>
          <p:nvPr>
            <p:ph type="title"/>
          </p:nvPr>
        </p:nvSpPr>
        <p:spPr/>
        <p:txBody>
          <a:bodyPr vert="horz" lIns="91440" tIns="45720" rIns="91440" bIns="45720" rtlCol="0" anchor="b">
            <a:normAutofit/>
          </a:bodyPr>
          <a:lstStyle/>
          <a:p>
            <a:r>
              <a:rPr lang="en-US" sz="4800" dirty="0"/>
              <a:t>¿Se </a:t>
            </a:r>
            <a:r>
              <a:rPr lang="en-US" sz="4800" dirty="0" err="1"/>
              <a:t>diferencia</a:t>
            </a:r>
            <a:r>
              <a:rPr lang="en-US" sz="4800" dirty="0"/>
              <a:t> </a:t>
            </a:r>
            <a:r>
              <a:rPr lang="en-US" sz="4800" dirty="0" err="1"/>
              <a:t>en</a:t>
            </a:r>
            <a:r>
              <a:rPr lang="en-US" sz="4800" dirty="0"/>
              <a:t> algo de un closure?</a:t>
            </a:r>
          </a:p>
        </p:txBody>
      </p:sp>
      <p:sp>
        <p:nvSpPr>
          <p:cNvPr id="4" name="Marcador de texto 3">
            <a:extLst>
              <a:ext uri="{FF2B5EF4-FFF2-40B4-BE49-F238E27FC236}">
                <a16:creationId xmlns:a16="http://schemas.microsoft.com/office/drawing/2014/main" id="{7126B677-2A49-C17E-D328-011A9007A7F5}"/>
              </a:ext>
            </a:extLst>
          </p:cNvPr>
          <p:cNvSpPr>
            <a:spLocks noGrp="1"/>
          </p:cNvSpPr>
          <p:nvPr>
            <p:ph type="body" idx="1"/>
          </p:nvPr>
        </p:nvSpPr>
        <p:spPr/>
        <p:txBody>
          <a:bodyPr/>
          <a:lstStyle/>
          <a:p>
            <a:endParaRPr lang="es-ES"/>
          </a:p>
        </p:txBody>
      </p:sp>
      <p:sp>
        <p:nvSpPr>
          <p:cNvPr id="7" name="Marcador de fecha 3">
            <a:extLst>
              <a:ext uri="{FF2B5EF4-FFF2-40B4-BE49-F238E27FC236}">
                <a16:creationId xmlns:a16="http://schemas.microsoft.com/office/drawing/2014/main" id="{64C3081F-6C24-AD3D-3F0B-7F743A66956F}"/>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37FF16A5-5FBA-63E2-43B9-8AE4192B6309}"/>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16C8EE34-1731-0973-BCA6-41A279780369}"/>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103</a:t>
            </a:fld>
            <a:endParaRPr lang="en-US"/>
          </a:p>
        </p:txBody>
      </p:sp>
    </p:spTree>
    <p:extLst>
      <p:ext uri="{BB962C8B-B14F-4D97-AF65-F5344CB8AC3E}">
        <p14:creationId xmlns:p14="http://schemas.microsoft.com/office/powerpoint/2010/main" val="6130952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40C0CA-FB69-B905-D2CB-B03EDE648D06}"/>
              </a:ext>
            </a:extLst>
          </p:cNvPr>
          <p:cNvSpPr>
            <a:spLocks noGrp="1"/>
          </p:cNvSpPr>
          <p:nvPr>
            <p:ph type="title"/>
          </p:nvPr>
        </p:nvSpPr>
        <p:spPr/>
        <p:txBody>
          <a:bodyPr/>
          <a:lstStyle/>
          <a:p>
            <a:r>
              <a:rPr lang="es-ES" dirty="0"/>
              <a:t>No debería…</a:t>
            </a:r>
          </a:p>
        </p:txBody>
      </p:sp>
      <p:sp>
        <p:nvSpPr>
          <p:cNvPr id="3" name="Marcador de contenido 2">
            <a:extLst>
              <a:ext uri="{FF2B5EF4-FFF2-40B4-BE49-F238E27FC236}">
                <a16:creationId xmlns:a16="http://schemas.microsoft.com/office/drawing/2014/main" id="{6218B21C-3C85-E05F-5DF5-AEEC7C276FE2}"/>
              </a:ext>
            </a:extLst>
          </p:cNvPr>
          <p:cNvSpPr>
            <a:spLocks noGrp="1"/>
          </p:cNvSpPr>
          <p:nvPr>
            <p:ph idx="1"/>
          </p:nvPr>
        </p:nvSpPr>
        <p:spPr/>
        <p:txBody>
          <a:bodyPr/>
          <a:lstStyle/>
          <a:p>
            <a:pPr marL="0" indent="0">
              <a:buNone/>
            </a:pPr>
            <a:r>
              <a:rPr lang="es-ES" dirty="0"/>
              <a:t>La ciudadanía de primera clase y un </a:t>
            </a:r>
            <a:r>
              <a:rPr lang="es-ES" dirty="0" err="1"/>
              <a:t>closure</a:t>
            </a:r>
            <a:r>
              <a:rPr lang="es-ES" dirty="0"/>
              <a:t>…</a:t>
            </a:r>
          </a:p>
          <a:p>
            <a:r>
              <a:rPr lang="es-ES" dirty="0"/>
              <a:t>Son diseño e implementación en JavaScript</a:t>
            </a:r>
          </a:p>
          <a:p>
            <a:pPr marL="0" indent="0">
              <a:buNone/>
            </a:pPr>
            <a:r>
              <a:rPr lang="es-ES" dirty="0"/>
              <a:t>Esto significa que el concepto se implementa con </a:t>
            </a:r>
            <a:r>
              <a:rPr lang="es-ES" dirty="0" err="1"/>
              <a:t>closures</a:t>
            </a:r>
            <a:r>
              <a:rPr lang="es-ES" dirty="0"/>
              <a:t>, en JavaScript, diferentes lenguajes proveen de diferentes herramientas.</a:t>
            </a:r>
          </a:p>
        </p:txBody>
      </p:sp>
      <p:sp>
        <p:nvSpPr>
          <p:cNvPr id="7" name="Marcador de fecha 3">
            <a:extLst>
              <a:ext uri="{FF2B5EF4-FFF2-40B4-BE49-F238E27FC236}">
                <a16:creationId xmlns:a16="http://schemas.microsoft.com/office/drawing/2014/main" id="{38F0F992-8532-D1D1-3B07-2FD764C17D28}"/>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F4464B0B-1215-196A-5E1C-D45385C40A69}"/>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549C13BF-0129-33FB-C004-DEE548572C59}"/>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104</a:t>
            </a:fld>
            <a:endParaRPr lang="en-US"/>
          </a:p>
        </p:txBody>
      </p:sp>
    </p:spTree>
    <p:extLst>
      <p:ext uri="{BB962C8B-B14F-4D97-AF65-F5344CB8AC3E}">
        <p14:creationId xmlns:p14="http://schemas.microsoft.com/office/powerpoint/2010/main" val="39966014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546612-425D-ADCA-89E9-27E44CCEB226}"/>
              </a:ext>
            </a:extLst>
          </p:cNvPr>
          <p:cNvSpPr>
            <a:spLocks noGrp="1"/>
          </p:cNvSpPr>
          <p:nvPr>
            <p:ph type="title"/>
          </p:nvPr>
        </p:nvSpPr>
        <p:spPr/>
        <p:txBody>
          <a:bodyPr vert="horz" lIns="91440" tIns="45720" rIns="91440" bIns="45720" rtlCol="0" anchor="b">
            <a:normAutofit/>
          </a:bodyPr>
          <a:lstStyle/>
          <a:p>
            <a:r>
              <a:rPr lang="en-US" sz="4800"/>
              <a:t>¿Cómo implementarías el concepto?</a:t>
            </a:r>
          </a:p>
        </p:txBody>
      </p:sp>
      <p:sp>
        <p:nvSpPr>
          <p:cNvPr id="4" name="Marcador de texto 3">
            <a:extLst>
              <a:ext uri="{FF2B5EF4-FFF2-40B4-BE49-F238E27FC236}">
                <a16:creationId xmlns:a16="http://schemas.microsoft.com/office/drawing/2014/main" id="{2A09C5D8-3208-B664-2DAF-38C17445C484}"/>
              </a:ext>
            </a:extLst>
          </p:cNvPr>
          <p:cNvSpPr>
            <a:spLocks noGrp="1"/>
          </p:cNvSpPr>
          <p:nvPr>
            <p:ph type="body" idx="1"/>
          </p:nvPr>
        </p:nvSpPr>
        <p:spPr/>
        <p:txBody>
          <a:bodyPr/>
          <a:lstStyle/>
          <a:p>
            <a:endParaRPr lang="es-ES"/>
          </a:p>
        </p:txBody>
      </p:sp>
      <p:sp>
        <p:nvSpPr>
          <p:cNvPr id="7" name="Marcador de fecha 3">
            <a:extLst>
              <a:ext uri="{FF2B5EF4-FFF2-40B4-BE49-F238E27FC236}">
                <a16:creationId xmlns:a16="http://schemas.microsoft.com/office/drawing/2014/main" id="{5B1CABB9-3CA7-89E9-5D74-6FABCBBFB68A}"/>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8544D1E7-9605-3B7D-D5B7-EF3FEEF65423}"/>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41C5C6F3-F5FE-3AF3-5464-4E83120B1124}"/>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105</a:t>
            </a:fld>
            <a:endParaRPr lang="en-US"/>
          </a:p>
        </p:txBody>
      </p:sp>
    </p:spTree>
    <p:extLst>
      <p:ext uri="{BB962C8B-B14F-4D97-AF65-F5344CB8AC3E}">
        <p14:creationId xmlns:p14="http://schemas.microsoft.com/office/powerpoint/2010/main" val="44048119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17CAA-1D8D-7683-F392-C6EFF0DCC52C}"/>
              </a:ext>
            </a:extLst>
          </p:cNvPr>
          <p:cNvSpPr>
            <a:spLocks noGrp="1"/>
          </p:cNvSpPr>
          <p:nvPr>
            <p:ph type="title"/>
          </p:nvPr>
        </p:nvSpPr>
        <p:spPr/>
        <p:txBody>
          <a:bodyPr/>
          <a:lstStyle/>
          <a:p>
            <a:r>
              <a:rPr lang="es-ES" dirty="0"/>
              <a:t>Adentrándonos en el concepto</a:t>
            </a:r>
          </a:p>
        </p:txBody>
      </p:sp>
      <p:sp>
        <p:nvSpPr>
          <p:cNvPr id="3" name="Marcador de contenido 2">
            <a:extLst>
              <a:ext uri="{FF2B5EF4-FFF2-40B4-BE49-F238E27FC236}">
                <a16:creationId xmlns:a16="http://schemas.microsoft.com/office/drawing/2014/main" id="{1ACC94DE-1755-A498-BBA6-78CFE84D0DFC}"/>
              </a:ext>
            </a:extLst>
          </p:cNvPr>
          <p:cNvSpPr>
            <a:spLocks noGrp="1"/>
          </p:cNvSpPr>
          <p:nvPr>
            <p:ph idx="1"/>
          </p:nvPr>
        </p:nvSpPr>
        <p:spPr/>
        <p:txBody>
          <a:bodyPr/>
          <a:lstStyle/>
          <a:p>
            <a:pPr marL="0" indent="0">
              <a:buNone/>
            </a:pPr>
            <a:r>
              <a:rPr lang="es-ES" dirty="0"/>
              <a:t>Pero entonces, si la ciudadanía es de primera clase, ¿cómo llamamos a esos ciudadanos?</a:t>
            </a:r>
          </a:p>
          <a:p>
            <a:pPr marL="0" indent="0">
              <a:buNone/>
            </a:pPr>
            <a:r>
              <a:rPr lang="es-ES" dirty="0"/>
              <a:t>Es decir, si son funciones ¿cómo distinguimos a una función de primera clase con otra de segunda clase?</a:t>
            </a:r>
          </a:p>
        </p:txBody>
      </p:sp>
      <p:sp>
        <p:nvSpPr>
          <p:cNvPr id="7" name="Marcador de fecha 3">
            <a:extLst>
              <a:ext uri="{FF2B5EF4-FFF2-40B4-BE49-F238E27FC236}">
                <a16:creationId xmlns:a16="http://schemas.microsoft.com/office/drawing/2014/main" id="{A1802D84-A7AD-BADC-B1CD-2836BE32F7A2}"/>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DA5A14BD-59E3-FF3C-0658-43DF1A339F91}"/>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82600B40-5CD6-DB14-F197-E923E5F8ECD1}"/>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106</a:t>
            </a:fld>
            <a:endParaRPr lang="en-US"/>
          </a:p>
        </p:txBody>
      </p:sp>
    </p:spTree>
    <p:extLst>
      <p:ext uri="{BB962C8B-B14F-4D97-AF65-F5344CB8AC3E}">
        <p14:creationId xmlns:p14="http://schemas.microsoft.com/office/powerpoint/2010/main" val="36549868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D96D1-F14C-D64C-6977-90BA7A561BD7}"/>
              </a:ext>
            </a:extLst>
          </p:cNvPr>
          <p:cNvSpPr>
            <a:spLocks noGrp="1"/>
          </p:cNvSpPr>
          <p:nvPr>
            <p:ph type="title"/>
          </p:nvPr>
        </p:nvSpPr>
        <p:spPr/>
        <p:txBody>
          <a:bodyPr vert="horz" lIns="91440" tIns="45720" rIns="91440" bIns="45720" rtlCol="0" anchor="b">
            <a:normAutofit/>
          </a:bodyPr>
          <a:lstStyle/>
          <a:p>
            <a:r>
              <a:rPr lang="en-US" sz="4800"/>
              <a:t>Alto orden</a:t>
            </a:r>
          </a:p>
        </p:txBody>
      </p:sp>
      <p:sp>
        <p:nvSpPr>
          <p:cNvPr id="3" name="Marcador de texto 2">
            <a:extLst>
              <a:ext uri="{FF2B5EF4-FFF2-40B4-BE49-F238E27FC236}">
                <a16:creationId xmlns:a16="http://schemas.microsoft.com/office/drawing/2014/main" id="{CF600E6F-3605-02D9-4354-23DAA81C3792}"/>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4692866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16AE0-AE9A-EB23-4FFF-304B4651B72A}"/>
              </a:ext>
            </a:extLst>
          </p:cNvPr>
          <p:cNvSpPr>
            <a:spLocks noGrp="1"/>
          </p:cNvSpPr>
          <p:nvPr>
            <p:ph type="title"/>
          </p:nvPr>
        </p:nvSpPr>
        <p:spPr/>
        <p:txBody>
          <a:bodyPr/>
          <a:lstStyle/>
          <a:p>
            <a:r>
              <a:rPr lang="es-ES" dirty="0"/>
              <a:t>¿Qué es algo de alto orden?</a:t>
            </a:r>
          </a:p>
        </p:txBody>
      </p:sp>
      <p:sp>
        <p:nvSpPr>
          <p:cNvPr id="3" name="Marcador de contenido 2">
            <a:extLst>
              <a:ext uri="{FF2B5EF4-FFF2-40B4-BE49-F238E27FC236}">
                <a16:creationId xmlns:a16="http://schemas.microsoft.com/office/drawing/2014/main" id="{8ECE4C8D-55E2-0EF2-607A-A8472AFC25D0}"/>
              </a:ext>
            </a:extLst>
          </p:cNvPr>
          <p:cNvSpPr>
            <a:spLocks noGrp="1"/>
          </p:cNvSpPr>
          <p:nvPr>
            <p:ph idx="1"/>
          </p:nvPr>
        </p:nvSpPr>
        <p:spPr/>
        <p:txBody>
          <a:bodyPr/>
          <a:lstStyle/>
          <a:p>
            <a:pPr marL="0" indent="0">
              <a:buNone/>
            </a:pPr>
            <a:r>
              <a:rPr lang="es-ES" dirty="0"/>
              <a:t>No, no tiene que ver con la orden 66</a:t>
            </a:r>
          </a:p>
          <a:p>
            <a:r>
              <a:rPr lang="es-ES" dirty="0"/>
              <a:t>Es un elemento de primer nivel en la programación</a:t>
            </a:r>
          </a:p>
          <a:p>
            <a:r>
              <a:rPr lang="es-ES" dirty="0"/>
              <a:t>Un estilo de programación que puede usar primitivos y no primitivos como valores</a:t>
            </a:r>
          </a:p>
          <a:p>
            <a:r>
              <a:rPr lang="es-ES" dirty="0"/>
              <a:t>Para este contexto, es similar a la ciudadanía de primera clase</a:t>
            </a:r>
          </a:p>
          <a:p>
            <a:pPr marL="0" indent="0">
              <a:buNone/>
            </a:pPr>
            <a:r>
              <a:rPr lang="es-ES" dirty="0"/>
              <a:t>La entidad más conocida de este grupo son las Funciones de Alto Orden, que veremos a continuación</a:t>
            </a:r>
          </a:p>
        </p:txBody>
      </p:sp>
      <p:sp>
        <p:nvSpPr>
          <p:cNvPr id="7" name="Marcador de fecha 3">
            <a:extLst>
              <a:ext uri="{FF2B5EF4-FFF2-40B4-BE49-F238E27FC236}">
                <a16:creationId xmlns:a16="http://schemas.microsoft.com/office/drawing/2014/main" id="{F2029099-1C5F-4097-C1EA-2BE84B5EF5BA}"/>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13D24E3D-BCD7-88F5-2CE2-E24B9A25229A}"/>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B7A607D6-C50F-846B-7D1E-EA253252E41B}"/>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108</a:t>
            </a:fld>
            <a:endParaRPr lang="en-US"/>
          </a:p>
        </p:txBody>
      </p:sp>
    </p:spTree>
    <p:extLst>
      <p:ext uri="{BB962C8B-B14F-4D97-AF65-F5344CB8AC3E}">
        <p14:creationId xmlns:p14="http://schemas.microsoft.com/office/powerpoint/2010/main" val="5690827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597E5D-5884-DCBD-CC6E-080D912ED5FC}"/>
              </a:ext>
            </a:extLst>
          </p:cNvPr>
          <p:cNvSpPr>
            <a:spLocks noGrp="1"/>
          </p:cNvSpPr>
          <p:nvPr>
            <p:ph type="title"/>
          </p:nvPr>
        </p:nvSpPr>
        <p:spPr/>
        <p:txBody>
          <a:bodyPr/>
          <a:lstStyle/>
          <a:p>
            <a:r>
              <a:rPr lang="es-ES" dirty="0"/>
              <a:t>Elementos de alto orden</a:t>
            </a:r>
          </a:p>
        </p:txBody>
      </p:sp>
      <p:sp>
        <p:nvSpPr>
          <p:cNvPr id="3" name="Marcador de contenido 2">
            <a:extLst>
              <a:ext uri="{FF2B5EF4-FFF2-40B4-BE49-F238E27FC236}">
                <a16:creationId xmlns:a16="http://schemas.microsoft.com/office/drawing/2014/main" id="{88C0C1C3-C7AB-A3E7-7AEF-E153B1D4EB2D}"/>
              </a:ext>
            </a:extLst>
          </p:cNvPr>
          <p:cNvSpPr>
            <a:spLocks noGrp="1"/>
          </p:cNvSpPr>
          <p:nvPr>
            <p:ph idx="1"/>
          </p:nvPr>
        </p:nvSpPr>
        <p:spPr/>
        <p:txBody>
          <a:bodyPr/>
          <a:lstStyle/>
          <a:p>
            <a:pPr marL="0" indent="0">
              <a:buNone/>
            </a:pPr>
            <a:r>
              <a:rPr lang="es-ES" dirty="0"/>
              <a:t>Existen distintos elementos de alto orden, veremos los siguientes:</a:t>
            </a:r>
          </a:p>
          <a:p>
            <a:r>
              <a:rPr lang="es-ES" dirty="0"/>
              <a:t>Funciones de alto orden</a:t>
            </a:r>
          </a:p>
          <a:p>
            <a:r>
              <a:rPr lang="es-ES" dirty="0"/>
              <a:t>Componentes de alto orden (orientado a </a:t>
            </a:r>
            <a:r>
              <a:rPr lang="es-ES" dirty="0" err="1"/>
              <a:t>React</a:t>
            </a:r>
            <a:r>
              <a:rPr lang="es-ES" dirty="0"/>
              <a:t>)</a:t>
            </a:r>
          </a:p>
        </p:txBody>
      </p:sp>
      <p:sp>
        <p:nvSpPr>
          <p:cNvPr id="7" name="Marcador de fecha 3">
            <a:extLst>
              <a:ext uri="{FF2B5EF4-FFF2-40B4-BE49-F238E27FC236}">
                <a16:creationId xmlns:a16="http://schemas.microsoft.com/office/drawing/2014/main" id="{C83A91C1-A38A-9749-FE5D-9F60349FE112}"/>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69AA3F21-41BD-B3A4-1A24-9469FB0B7D7D}"/>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B96341EB-52A4-8842-8E86-58783468525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109</a:t>
            </a:fld>
            <a:endParaRPr lang="en-US"/>
          </a:p>
        </p:txBody>
      </p:sp>
    </p:spTree>
    <p:extLst>
      <p:ext uri="{BB962C8B-B14F-4D97-AF65-F5344CB8AC3E}">
        <p14:creationId xmlns:p14="http://schemas.microsoft.com/office/powerpoint/2010/main" val="2300426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D18C85-7142-B870-A438-C8C7D4DC38E9}"/>
              </a:ext>
            </a:extLst>
          </p:cNvPr>
          <p:cNvSpPr>
            <a:spLocks noGrp="1"/>
          </p:cNvSpPr>
          <p:nvPr>
            <p:ph type="title"/>
          </p:nvPr>
        </p:nvSpPr>
        <p:spPr/>
        <p:txBody>
          <a:bodyPr/>
          <a:lstStyle/>
          <a:p>
            <a:r>
              <a:rPr lang="es-ES" dirty="0"/>
              <a:t>Programación funcional</a:t>
            </a:r>
          </a:p>
        </p:txBody>
      </p:sp>
      <p:sp>
        <p:nvSpPr>
          <p:cNvPr id="3" name="Marcador de contenido 2">
            <a:extLst>
              <a:ext uri="{FF2B5EF4-FFF2-40B4-BE49-F238E27FC236}">
                <a16:creationId xmlns:a16="http://schemas.microsoft.com/office/drawing/2014/main" id="{8372DDB1-A9DC-686D-0B9F-09AAE74124D3}"/>
              </a:ext>
            </a:extLst>
          </p:cNvPr>
          <p:cNvSpPr>
            <a:spLocks noGrp="1"/>
          </p:cNvSpPr>
          <p:nvPr>
            <p:ph idx="1"/>
          </p:nvPr>
        </p:nvSpPr>
        <p:spPr/>
        <p:txBody>
          <a:bodyPr/>
          <a:lstStyle/>
          <a:p>
            <a:pPr marL="0" indent="0">
              <a:buNone/>
            </a:pPr>
            <a:r>
              <a:rPr lang="es-ES" dirty="0"/>
              <a:t>La programación funcional es un paradigma de programación.</a:t>
            </a:r>
          </a:p>
        </p:txBody>
      </p:sp>
      <p:sp>
        <p:nvSpPr>
          <p:cNvPr id="7" name="Marcador de fecha 3">
            <a:extLst>
              <a:ext uri="{FF2B5EF4-FFF2-40B4-BE49-F238E27FC236}">
                <a16:creationId xmlns:a16="http://schemas.microsoft.com/office/drawing/2014/main" id="{60C858B2-7F27-5BBE-E8E9-01291E4D3400}"/>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83FD0646-B389-4643-E4B6-640E11B2366C}"/>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DFC584CA-95B1-3C4B-4C52-4DEEE16DCFD2}"/>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11</a:t>
            </a:fld>
            <a:endParaRPr lang="en-US"/>
          </a:p>
        </p:txBody>
      </p:sp>
    </p:spTree>
    <p:extLst>
      <p:ext uri="{BB962C8B-B14F-4D97-AF65-F5344CB8AC3E}">
        <p14:creationId xmlns:p14="http://schemas.microsoft.com/office/powerpoint/2010/main" val="78532135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3C7F2-517B-23A3-BDBF-4150427A44E7}"/>
              </a:ext>
            </a:extLst>
          </p:cNvPr>
          <p:cNvSpPr>
            <a:spLocks noGrp="1"/>
          </p:cNvSpPr>
          <p:nvPr>
            <p:ph type="title"/>
          </p:nvPr>
        </p:nvSpPr>
        <p:spPr/>
        <p:txBody>
          <a:bodyPr/>
          <a:lstStyle/>
          <a:p>
            <a:r>
              <a:rPr lang="es-ES" dirty="0"/>
              <a:t>Función de alto orden</a:t>
            </a:r>
          </a:p>
        </p:txBody>
      </p:sp>
      <p:sp>
        <p:nvSpPr>
          <p:cNvPr id="3" name="Marcador de contenido 2">
            <a:extLst>
              <a:ext uri="{FF2B5EF4-FFF2-40B4-BE49-F238E27FC236}">
                <a16:creationId xmlns:a16="http://schemas.microsoft.com/office/drawing/2014/main" id="{F3DFB965-3675-F792-4B65-01F8B69EFECD}"/>
              </a:ext>
            </a:extLst>
          </p:cNvPr>
          <p:cNvSpPr>
            <a:spLocks noGrp="1"/>
          </p:cNvSpPr>
          <p:nvPr>
            <p:ph idx="1"/>
          </p:nvPr>
        </p:nvSpPr>
        <p:spPr/>
        <p:txBody>
          <a:bodyPr/>
          <a:lstStyle/>
          <a:p>
            <a:pPr marL="0" indent="0">
              <a:buNone/>
            </a:pPr>
            <a:r>
              <a:rPr lang="es-ES" b="1" dirty="0"/>
              <a:t>H</a:t>
            </a:r>
            <a:r>
              <a:rPr lang="es-ES" dirty="0"/>
              <a:t>igh-</a:t>
            </a:r>
            <a:r>
              <a:rPr lang="es-ES" b="1" dirty="0" err="1"/>
              <a:t>O</a:t>
            </a:r>
            <a:r>
              <a:rPr lang="es-ES" dirty="0" err="1"/>
              <a:t>rder</a:t>
            </a:r>
            <a:r>
              <a:rPr lang="es-ES" dirty="0"/>
              <a:t> </a:t>
            </a:r>
            <a:r>
              <a:rPr lang="es-ES" b="1" dirty="0" err="1"/>
              <a:t>F</a:t>
            </a:r>
            <a:r>
              <a:rPr lang="es-ES" dirty="0" err="1"/>
              <a:t>unctions</a:t>
            </a:r>
            <a:r>
              <a:rPr lang="es-ES" dirty="0"/>
              <a:t> o </a:t>
            </a:r>
            <a:r>
              <a:rPr lang="es-ES" b="1" dirty="0" err="1"/>
              <a:t>HOF</a:t>
            </a:r>
            <a:r>
              <a:rPr lang="es-ES" dirty="0" err="1"/>
              <a:t>s</a:t>
            </a:r>
            <a:endParaRPr lang="es-ES" dirty="0"/>
          </a:p>
          <a:p>
            <a:pPr marL="0" indent="0">
              <a:buNone/>
            </a:pPr>
            <a:r>
              <a:rPr lang="es-ES" dirty="0"/>
              <a:t>Su definición oficial dice que cumplen una o más de estas condiciones:</a:t>
            </a:r>
          </a:p>
          <a:p>
            <a:r>
              <a:rPr lang="es-ES" dirty="0"/>
              <a:t>Reciben como input una o más funciones</a:t>
            </a:r>
          </a:p>
          <a:p>
            <a:r>
              <a:rPr lang="es-ES" dirty="0"/>
              <a:t>Devuelven como output una o más funciones</a:t>
            </a:r>
          </a:p>
          <a:p>
            <a:pPr marL="0" indent="0">
              <a:buNone/>
            </a:pPr>
            <a:endParaRPr lang="es-ES" dirty="0"/>
          </a:p>
          <a:p>
            <a:pPr marL="0" indent="0">
              <a:buNone/>
            </a:pPr>
            <a:r>
              <a:rPr lang="es-ES" dirty="0"/>
              <a:t>Es decir, </a:t>
            </a:r>
            <a:r>
              <a:rPr lang="es-ES" dirty="0" err="1"/>
              <a:t>closures</a:t>
            </a:r>
            <a:r>
              <a:rPr lang="es-ES" dirty="0"/>
              <a:t>, un </a:t>
            </a:r>
            <a:r>
              <a:rPr lang="es-ES" dirty="0" err="1"/>
              <a:t>closure</a:t>
            </a:r>
            <a:r>
              <a:rPr lang="es-ES" dirty="0"/>
              <a:t> puede recibir una función o devolver otra.</a:t>
            </a:r>
          </a:p>
          <a:p>
            <a:pPr marL="0" indent="0">
              <a:buNone/>
            </a:pPr>
            <a:endParaRPr lang="es-ES" dirty="0"/>
          </a:p>
        </p:txBody>
      </p:sp>
      <p:sp>
        <p:nvSpPr>
          <p:cNvPr id="7" name="Marcador de fecha 3">
            <a:extLst>
              <a:ext uri="{FF2B5EF4-FFF2-40B4-BE49-F238E27FC236}">
                <a16:creationId xmlns:a16="http://schemas.microsoft.com/office/drawing/2014/main" id="{730B64AB-4E3E-FE82-47F2-67A68F6840C8}"/>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86F6F044-63C1-24FA-C066-66F6A0B425EB}"/>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E2171288-4B45-FEF6-6B31-8C85C19C37E9}"/>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110</a:t>
            </a:fld>
            <a:endParaRPr lang="en-US"/>
          </a:p>
        </p:txBody>
      </p:sp>
    </p:spTree>
    <p:extLst>
      <p:ext uri="{BB962C8B-B14F-4D97-AF65-F5344CB8AC3E}">
        <p14:creationId xmlns:p14="http://schemas.microsoft.com/office/powerpoint/2010/main" val="264171363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F9AE1-C6EA-DC8E-668D-6BC4976615C2}"/>
              </a:ext>
            </a:extLst>
          </p:cNvPr>
          <p:cNvSpPr>
            <a:spLocks noGrp="1"/>
          </p:cNvSpPr>
          <p:nvPr>
            <p:ph type="title"/>
          </p:nvPr>
        </p:nvSpPr>
        <p:spPr/>
        <p:txBody>
          <a:bodyPr/>
          <a:lstStyle/>
          <a:p>
            <a:r>
              <a:rPr lang="es-ES" dirty="0"/>
              <a:t>Componente de Alto Orden</a:t>
            </a:r>
          </a:p>
        </p:txBody>
      </p:sp>
      <p:sp>
        <p:nvSpPr>
          <p:cNvPr id="3" name="Marcador de contenido 2">
            <a:extLst>
              <a:ext uri="{FF2B5EF4-FFF2-40B4-BE49-F238E27FC236}">
                <a16:creationId xmlns:a16="http://schemas.microsoft.com/office/drawing/2014/main" id="{45345BAB-1A51-A6B5-494D-CFF3A8A39255}"/>
              </a:ext>
            </a:extLst>
          </p:cNvPr>
          <p:cNvSpPr>
            <a:spLocks noGrp="1"/>
          </p:cNvSpPr>
          <p:nvPr>
            <p:ph idx="1"/>
          </p:nvPr>
        </p:nvSpPr>
        <p:spPr/>
        <p:txBody>
          <a:bodyPr/>
          <a:lstStyle/>
          <a:p>
            <a:pPr marL="0" indent="0">
              <a:buNone/>
            </a:pPr>
            <a:r>
              <a:rPr lang="es-ES" b="1" dirty="0"/>
              <a:t>H</a:t>
            </a:r>
            <a:r>
              <a:rPr lang="es-ES" dirty="0"/>
              <a:t>igh-</a:t>
            </a:r>
            <a:r>
              <a:rPr lang="es-ES" b="1" dirty="0" err="1"/>
              <a:t>O</a:t>
            </a:r>
            <a:r>
              <a:rPr lang="es-ES" dirty="0" err="1"/>
              <a:t>rder</a:t>
            </a:r>
            <a:r>
              <a:rPr lang="es-ES" dirty="0"/>
              <a:t> </a:t>
            </a:r>
            <a:r>
              <a:rPr lang="es-ES" b="1" dirty="0" err="1"/>
              <a:t>C</a:t>
            </a:r>
            <a:r>
              <a:rPr lang="es-ES" dirty="0" err="1"/>
              <a:t>omponents</a:t>
            </a:r>
            <a:r>
              <a:rPr lang="es-ES" dirty="0"/>
              <a:t> o </a:t>
            </a:r>
            <a:r>
              <a:rPr lang="es-ES" b="1" dirty="0" err="1"/>
              <a:t>HOC</a:t>
            </a:r>
            <a:r>
              <a:rPr lang="es-ES" dirty="0" err="1"/>
              <a:t>s</a:t>
            </a:r>
            <a:r>
              <a:rPr lang="es-ES" dirty="0"/>
              <a:t>, proveen de contexto al </a:t>
            </a:r>
            <a:r>
              <a:rPr lang="es-ES" dirty="0" err="1"/>
              <a:t>children</a:t>
            </a:r>
            <a:endParaRPr lang="es-ES" dirty="0"/>
          </a:p>
        </p:txBody>
      </p:sp>
      <p:sp>
        <p:nvSpPr>
          <p:cNvPr id="5" name="CuadroTexto 4">
            <a:extLst>
              <a:ext uri="{FF2B5EF4-FFF2-40B4-BE49-F238E27FC236}">
                <a16:creationId xmlns:a16="http://schemas.microsoft.com/office/drawing/2014/main" id="{A392E93C-9454-6035-0FF0-5FB4C769B373}"/>
              </a:ext>
            </a:extLst>
          </p:cNvPr>
          <p:cNvSpPr txBox="1"/>
          <p:nvPr/>
        </p:nvSpPr>
        <p:spPr>
          <a:xfrm>
            <a:off x="684212" y="2889697"/>
            <a:ext cx="6107502" cy="923330"/>
          </a:xfrm>
          <a:prstGeom prst="rect">
            <a:avLst/>
          </a:prstGeom>
          <a:solidFill>
            <a:srgbClr val="1E1E1E"/>
          </a:solidFill>
        </p:spPr>
        <p:txBody>
          <a:bodyPr wrap="square">
            <a:spAutoFit/>
          </a:bodyPr>
          <a:lstStyle/>
          <a:p>
            <a:r>
              <a:rPr lang="en-US" b="0" dirty="0">
                <a:solidFill>
                  <a:srgbClr val="808080"/>
                </a:solidFill>
                <a:effectLst/>
                <a:latin typeface="JetBrains Mono" panose="02000009000000000000" pitchFamily="49" charset="0"/>
              </a:rPr>
              <a:t>&lt;</a:t>
            </a:r>
            <a:r>
              <a:rPr lang="en-US" b="0" dirty="0" err="1">
                <a:solidFill>
                  <a:srgbClr val="4EC9B0"/>
                </a:solidFill>
                <a:effectLst/>
                <a:latin typeface="JetBrains Mono" panose="02000009000000000000" pitchFamily="49" charset="0"/>
              </a:rPr>
              <a:t>Context.Provider</a:t>
            </a:r>
            <a:r>
              <a:rPr lang="en-US" b="0" dirty="0">
                <a:solidFill>
                  <a:srgbClr val="808080"/>
                </a:solidFill>
                <a:effectLst/>
                <a:latin typeface="JetBrains Mono" panose="02000009000000000000" pitchFamily="49" charset="0"/>
              </a:rPr>
              <a:t>&gt;</a:t>
            </a:r>
            <a:endParaRPr lang="en-US" b="0" dirty="0">
              <a:solidFill>
                <a:srgbClr val="D4D4D4"/>
              </a:solidFill>
              <a:effectLst/>
              <a:latin typeface="JetBrains Mono" panose="02000009000000000000" pitchFamily="49" charset="0"/>
            </a:endParaRPr>
          </a:p>
          <a:p>
            <a:r>
              <a:rPr lang="en-US" b="0" dirty="0">
                <a:solidFill>
                  <a:srgbClr val="D4D4D4"/>
                </a:solidFill>
                <a:effectLst/>
                <a:latin typeface="JetBrains Mono" panose="02000009000000000000" pitchFamily="49" charset="0"/>
              </a:rPr>
              <a:t>    </a:t>
            </a:r>
            <a:r>
              <a:rPr lang="en-US" b="0" dirty="0">
                <a:solidFill>
                  <a:srgbClr val="808080"/>
                </a:solidFill>
                <a:effectLst/>
                <a:latin typeface="JetBrains Mono" panose="02000009000000000000" pitchFamily="49" charset="0"/>
              </a:rPr>
              <a:t>&lt;</a:t>
            </a:r>
            <a:r>
              <a:rPr lang="en-US" b="0" dirty="0" err="1">
                <a:solidFill>
                  <a:srgbClr val="4EC9B0"/>
                </a:solidFill>
                <a:effectLst/>
                <a:latin typeface="JetBrains Mono" panose="02000009000000000000" pitchFamily="49" charset="0"/>
              </a:rPr>
              <a:t>ChildrenComponentWithoutContext</a:t>
            </a:r>
            <a:r>
              <a:rPr lang="en-US" b="0" dirty="0">
                <a:solidFill>
                  <a:srgbClr val="D4D4D4"/>
                </a:solidFill>
                <a:effectLst/>
                <a:latin typeface="JetBrains Mono" panose="02000009000000000000" pitchFamily="49" charset="0"/>
              </a:rPr>
              <a:t> </a:t>
            </a:r>
            <a:r>
              <a:rPr lang="en-US" b="0" dirty="0">
                <a:solidFill>
                  <a:srgbClr val="808080"/>
                </a:solidFill>
                <a:effectLst/>
                <a:latin typeface="JetBrains Mono" panose="02000009000000000000" pitchFamily="49" charset="0"/>
              </a:rPr>
              <a:t>/&gt;</a:t>
            </a:r>
            <a:endParaRPr lang="en-US" b="0" dirty="0">
              <a:solidFill>
                <a:srgbClr val="D4D4D4"/>
              </a:solidFill>
              <a:effectLst/>
              <a:latin typeface="JetBrains Mono" panose="02000009000000000000" pitchFamily="49" charset="0"/>
            </a:endParaRPr>
          </a:p>
          <a:p>
            <a:r>
              <a:rPr lang="en-US" b="0" dirty="0">
                <a:solidFill>
                  <a:srgbClr val="808080"/>
                </a:solidFill>
                <a:effectLst/>
                <a:latin typeface="JetBrains Mono" panose="02000009000000000000" pitchFamily="49" charset="0"/>
              </a:rPr>
              <a:t>&lt;/</a:t>
            </a:r>
            <a:r>
              <a:rPr lang="en-US" b="0" dirty="0" err="1">
                <a:solidFill>
                  <a:srgbClr val="4EC9B0"/>
                </a:solidFill>
                <a:effectLst/>
                <a:latin typeface="JetBrains Mono" panose="02000009000000000000" pitchFamily="49" charset="0"/>
              </a:rPr>
              <a:t>Context.Provider</a:t>
            </a:r>
            <a:r>
              <a:rPr lang="en-US" b="0" dirty="0">
                <a:solidFill>
                  <a:srgbClr val="808080"/>
                </a:solidFill>
                <a:effectLst/>
                <a:latin typeface="JetBrains Mono" panose="02000009000000000000" pitchFamily="49" charset="0"/>
              </a:rPr>
              <a:t>&gt;</a:t>
            </a:r>
            <a:endParaRPr lang="en-US" b="0" dirty="0">
              <a:solidFill>
                <a:srgbClr val="D4D4D4"/>
              </a:solidFill>
              <a:effectLst/>
              <a:latin typeface="JetBrains Mono" panose="02000009000000000000" pitchFamily="49" charset="0"/>
            </a:endParaRPr>
          </a:p>
        </p:txBody>
      </p:sp>
      <p:sp>
        <p:nvSpPr>
          <p:cNvPr id="8" name="Marcador de fecha 3">
            <a:extLst>
              <a:ext uri="{FF2B5EF4-FFF2-40B4-BE49-F238E27FC236}">
                <a16:creationId xmlns:a16="http://schemas.microsoft.com/office/drawing/2014/main" id="{9D64C483-8E74-35C6-067D-7DBC3BE7AE6E}"/>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9" name="Marcador de pie de página 4">
            <a:extLst>
              <a:ext uri="{FF2B5EF4-FFF2-40B4-BE49-F238E27FC236}">
                <a16:creationId xmlns:a16="http://schemas.microsoft.com/office/drawing/2014/main" id="{EA0D95FD-1571-B8BF-442C-E3DF7168451E}"/>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10" name="Marcador de número de diapositiva 5">
            <a:extLst>
              <a:ext uri="{FF2B5EF4-FFF2-40B4-BE49-F238E27FC236}">
                <a16:creationId xmlns:a16="http://schemas.microsoft.com/office/drawing/2014/main" id="{96191699-46F9-6948-42FA-8216C2F48884}"/>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111</a:t>
            </a:fld>
            <a:endParaRPr lang="en-US"/>
          </a:p>
        </p:txBody>
      </p:sp>
    </p:spTree>
    <p:extLst>
      <p:ext uri="{BB962C8B-B14F-4D97-AF65-F5344CB8AC3E}">
        <p14:creationId xmlns:p14="http://schemas.microsoft.com/office/powerpoint/2010/main" val="200752808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10046-9743-28FC-20FC-C456D1AE127B}"/>
              </a:ext>
            </a:extLst>
          </p:cNvPr>
          <p:cNvSpPr>
            <a:spLocks noGrp="1"/>
          </p:cNvSpPr>
          <p:nvPr>
            <p:ph type="title"/>
          </p:nvPr>
        </p:nvSpPr>
        <p:spPr/>
        <p:txBody>
          <a:bodyPr vert="horz" lIns="91440" tIns="45720" rIns="91440" bIns="45720" rtlCol="0" anchor="b">
            <a:normAutofit/>
          </a:bodyPr>
          <a:lstStyle/>
          <a:p>
            <a:r>
              <a:rPr lang="en-US" sz="4800" dirty="0" err="1"/>
              <a:t>Recapitulemos</a:t>
            </a:r>
            <a:r>
              <a:rPr lang="en-US" sz="4800" dirty="0"/>
              <a:t>…</a:t>
            </a:r>
          </a:p>
        </p:txBody>
      </p:sp>
      <p:sp>
        <p:nvSpPr>
          <p:cNvPr id="3" name="Marcador de texto 2">
            <a:extLst>
              <a:ext uri="{FF2B5EF4-FFF2-40B4-BE49-F238E27FC236}">
                <a16:creationId xmlns:a16="http://schemas.microsoft.com/office/drawing/2014/main" id="{E850F643-E4E4-4402-7070-4C5DC3CE5468}"/>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28295751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9BF530-064C-B677-42DD-0A4EC323F70A}"/>
              </a:ext>
            </a:extLst>
          </p:cNvPr>
          <p:cNvSpPr>
            <a:spLocks noGrp="1"/>
          </p:cNvSpPr>
          <p:nvPr>
            <p:ph type="title"/>
          </p:nvPr>
        </p:nvSpPr>
        <p:spPr/>
        <p:txBody>
          <a:bodyPr/>
          <a:lstStyle/>
          <a:p>
            <a:r>
              <a:rPr lang="es-ES" dirty="0"/>
              <a:t>Conceptos revisitados</a:t>
            </a:r>
          </a:p>
        </p:txBody>
      </p:sp>
      <p:sp>
        <p:nvSpPr>
          <p:cNvPr id="3" name="Marcador de contenido 2">
            <a:extLst>
              <a:ext uri="{FF2B5EF4-FFF2-40B4-BE49-F238E27FC236}">
                <a16:creationId xmlns:a16="http://schemas.microsoft.com/office/drawing/2014/main" id="{92325C7C-413A-310A-69F5-389A5E967F96}"/>
              </a:ext>
            </a:extLst>
          </p:cNvPr>
          <p:cNvSpPr>
            <a:spLocks noGrp="1"/>
          </p:cNvSpPr>
          <p:nvPr>
            <p:ph idx="1"/>
          </p:nvPr>
        </p:nvSpPr>
        <p:spPr/>
        <p:txBody>
          <a:bodyPr/>
          <a:lstStyle/>
          <a:p>
            <a:pPr marL="0" indent="0">
              <a:buNone/>
            </a:pPr>
            <a:r>
              <a:rPr lang="es-ES" dirty="0"/>
              <a:t>Hemos visto ciudadanías, alto orden y </a:t>
            </a:r>
            <a:r>
              <a:rPr lang="es-ES" dirty="0" err="1"/>
              <a:t>closures</a:t>
            </a:r>
            <a:r>
              <a:rPr lang="es-ES" dirty="0"/>
              <a:t>.</a:t>
            </a:r>
          </a:p>
          <a:p>
            <a:pPr marL="0" indent="0">
              <a:buNone/>
            </a:pPr>
            <a:endParaRPr lang="es-ES" dirty="0"/>
          </a:p>
          <a:p>
            <a:pPr marL="0" indent="0">
              <a:buNone/>
            </a:pPr>
            <a:r>
              <a:rPr lang="es-ES" dirty="0"/>
              <a:t>La ciudadanía de primera clase permite algunas operaciones comunes (actuar como un valor) que la ciudadanía “de segunda” no permite (una clase no puede ser devuelta de una función, una instancia sí).</a:t>
            </a:r>
          </a:p>
          <a:p>
            <a:pPr marL="0" indent="0">
              <a:buNone/>
            </a:pPr>
            <a:r>
              <a:rPr lang="es-ES" dirty="0"/>
              <a:t>El alto orden, para pasar entidades y devolverlas, y como un </a:t>
            </a:r>
            <a:r>
              <a:rPr lang="es-ES" dirty="0" err="1"/>
              <a:t>closure</a:t>
            </a:r>
            <a:r>
              <a:rPr lang="es-ES" dirty="0"/>
              <a:t> en JavaScript es una función de alto orden</a:t>
            </a:r>
          </a:p>
        </p:txBody>
      </p:sp>
      <p:sp>
        <p:nvSpPr>
          <p:cNvPr id="7" name="Marcador de fecha 3">
            <a:extLst>
              <a:ext uri="{FF2B5EF4-FFF2-40B4-BE49-F238E27FC236}">
                <a16:creationId xmlns:a16="http://schemas.microsoft.com/office/drawing/2014/main" id="{91DB04C2-726E-1F81-46B5-44240B2E109B}"/>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AA7147FC-C54F-86C4-47AA-85BF145935F1}"/>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7740EE3A-4008-0749-46C8-0B9F2F9360D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113</a:t>
            </a:fld>
            <a:endParaRPr lang="en-US"/>
          </a:p>
        </p:txBody>
      </p:sp>
    </p:spTree>
    <p:extLst>
      <p:ext uri="{BB962C8B-B14F-4D97-AF65-F5344CB8AC3E}">
        <p14:creationId xmlns:p14="http://schemas.microsoft.com/office/powerpoint/2010/main" val="29725203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BAD60-99B2-54BA-BD66-0457AA63F559}"/>
              </a:ext>
            </a:extLst>
          </p:cNvPr>
          <p:cNvSpPr>
            <a:spLocks noGrp="1"/>
          </p:cNvSpPr>
          <p:nvPr>
            <p:ph type="title"/>
          </p:nvPr>
        </p:nvSpPr>
        <p:spPr/>
        <p:txBody>
          <a:bodyPr/>
          <a:lstStyle/>
          <a:p>
            <a:r>
              <a:rPr lang="es-ES" dirty="0"/>
              <a:t>Dudas</a:t>
            </a:r>
          </a:p>
        </p:txBody>
      </p:sp>
      <p:sp>
        <p:nvSpPr>
          <p:cNvPr id="3" name="Marcador de contenido 2">
            <a:extLst>
              <a:ext uri="{FF2B5EF4-FFF2-40B4-BE49-F238E27FC236}">
                <a16:creationId xmlns:a16="http://schemas.microsoft.com/office/drawing/2014/main" id="{03A425BE-2F50-61B2-D95C-5D222A0C18BF}"/>
              </a:ext>
            </a:extLst>
          </p:cNvPr>
          <p:cNvSpPr>
            <a:spLocks noGrp="1"/>
          </p:cNvSpPr>
          <p:nvPr>
            <p:ph idx="1"/>
          </p:nvPr>
        </p:nvSpPr>
        <p:spPr/>
        <p:txBody>
          <a:bodyPr/>
          <a:lstStyle/>
          <a:p>
            <a:pPr marL="0" indent="0">
              <a:buNone/>
            </a:pPr>
            <a:r>
              <a:rPr lang="es-ES" dirty="0"/>
              <a:t>Son conceptos complejos y algo teóricos, ahora podría ser un muy buen momento para comentar las dudas.</a:t>
            </a:r>
          </a:p>
        </p:txBody>
      </p:sp>
      <p:sp>
        <p:nvSpPr>
          <p:cNvPr id="7" name="Marcador de fecha 3">
            <a:extLst>
              <a:ext uri="{FF2B5EF4-FFF2-40B4-BE49-F238E27FC236}">
                <a16:creationId xmlns:a16="http://schemas.microsoft.com/office/drawing/2014/main" id="{8505F3A1-7F61-A762-CD26-F5F47472F04F}"/>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07EF4548-4604-FFD8-2310-04BC389ACB74}"/>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99B7E2F5-7710-6840-5B1C-A3E7AE534A6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114</a:t>
            </a:fld>
            <a:endParaRPr lang="en-US"/>
          </a:p>
        </p:txBody>
      </p:sp>
    </p:spTree>
    <p:extLst>
      <p:ext uri="{BB962C8B-B14F-4D97-AF65-F5344CB8AC3E}">
        <p14:creationId xmlns:p14="http://schemas.microsoft.com/office/powerpoint/2010/main" val="3259866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568BE2-1AD5-C7F8-994A-40C9E555532A}"/>
              </a:ext>
            </a:extLst>
          </p:cNvPr>
          <p:cNvSpPr>
            <a:spLocks noGrp="1"/>
          </p:cNvSpPr>
          <p:nvPr>
            <p:ph type="title"/>
          </p:nvPr>
        </p:nvSpPr>
        <p:spPr/>
        <p:txBody>
          <a:bodyPr/>
          <a:lstStyle/>
          <a:p>
            <a:r>
              <a:rPr lang="es-ES" dirty="0"/>
              <a:t>Caminos abiertos</a:t>
            </a:r>
          </a:p>
        </p:txBody>
      </p:sp>
      <p:sp>
        <p:nvSpPr>
          <p:cNvPr id="3" name="Marcador de contenido 2">
            <a:extLst>
              <a:ext uri="{FF2B5EF4-FFF2-40B4-BE49-F238E27FC236}">
                <a16:creationId xmlns:a16="http://schemas.microsoft.com/office/drawing/2014/main" id="{8438602E-6A5F-AD2C-EABF-7A525C569C2E}"/>
              </a:ext>
            </a:extLst>
          </p:cNvPr>
          <p:cNvSpPr>
            <a:spLocks noGrp="1"/>
          </p:cNvSpPr>
          <p:nvPr>
            <p:ph idx="1"/>
          </p:nvPr>
        </p:nvSpPr>
        <p:spPr/>
        <p:txBody>
          <a:bodyPr/>
          <a:lstStyle/>
          <a:p>
            <a:pPr marL="0" indent="0">
              <a:buNone/>
            </a:pPr>
            <a:r>
              <a:rPr lang="es-ES" dirty="0"/>
              <a:t>Ahora podemos entender que trabajar con contextos puede ser más sencillo, y que las funciones se pueden adaptar según los valores del </a:t>
            </a:r>
            <a:r>
              <a:rPr lang="es-ES" dirty="0" err="1"/>
              <a:t>runtime</a:t>
            </a:r>
            <a:r>
              <a:rPr lang="es-ES" dirty="0"/>
              <a:t>.</a:t>
            </a:r>
          </a:p>
          <a:p>
            <a:pPr marL="0" indent="0">
              <a:buNone/>
            </a:pPr>
            <a:r>
              <a:rPr lang="es-ES" dirty="0"/>
              <a:t>El contexto de un </a:t>
            </a:r>
            <a:r>
              <a:rPr lang="es-ES" dirty="0" err="1"/>
              <a:t>closure</a:t>
            </a:r>
            <a:r>
              <a:rPr lang="es-ES" dirty="0"/>
              <a:t> puede dar ideas sobre cómo implementar algunos conceptos, o incluso crear algunos nuevos.</a:t>
            </a:r>
          </a:p>
        </p:txBody>
      </p:sp>
      <p:sp>
        <p:nvSpPr>
          <p:cNvPr id="7" name="Marcador de fecha 3">
            <a:extLst>
              <a:ext uri="{FF2B5EF4-FFF2-40B4-BE49-F238E27FC236}">
                <a16:creationId xmlns:a16="http://schemas.microsoft.com/office/drawing/2014/main" id="{148AB9CF-AA4F-7643-06DF-C9C0B98A4E06}"/>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59CA3A2F-7BED-ED97-B49B-A00DB79AA84E}"/>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76C6B65A-C663-4124-35BB-70BBFD8FADD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115</a:t>
            </a:fld>
            <a:endParaRPr lang="en-US"/>
          </a:p>
        </p:txBody>
      </p:sp>
    </p:spTree>
    <p:extLst>
      <p:ext uri="{BB962C8B-B14F-4D97-AF65-F5344CB8AC3E}">
        <p14:creationId xmlns:p14="http://schemas.microsoft.com/office/powerpoint/2010/main" val="346535896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47184-BFD9-11D1-D636-CB1212CAECE9}"/>
              </a:ext>
            </a:extLst>
          </p:cNvPr>
          <p:cNvSpPr>
            <a:spLocks noGrp="1"/>
          </p:cNvSpPr>
          <p:nvPr>
            <p:ph type="title"/>
          </p:nvPr>
        </p:nvSpPr>
        <p:spPr/>
        <p:txBody>
          <a:bodyPr>
            <a:normAutofit/>
          </a:bodyPr>
          <a:lstStyle/>
          <a:p>
            <a:r>
              <a:rPr lang="es-ES" dirty="0"/>
              <a:t>Se acerca el fin de la sesión</a:t>
            </a:r>
          </a:p>
        </p:txBody>
      </p:sp>
      <p:sp>
        <p:nvSpPr>
          <p:cNvPr id="3" name="Marcador de contenido 2">
            <a:extLst>
              <a:ext uri="{FF2B5EF4-FFF2-40B4-BE49-F238E27FC236}">
                <a16:creationId xmlns:a16="http://schemas.microsoft.com/office/drawing/2014/main" id="{C913EBBF-2781-721E-63BA-413C933B9E4E}"/>
              </a:ext>
            </a:extLst>
          </p:cNvPr>
          <p:cNvSpPr>
            <a:spLocks noGrp="1"/>
          </p:cNvSpPr>
          <p:nvPr>
            <p:ph idx="1"/>
          </p:nvPr>
        </p:nvSpPr>
        <p:spPr/>
        <p:txBody>
          <a:bodyPr/>
          <a:lstStyle/>
          <a:p>
            <a:pPr marL="0" indent="0">
              <a:buNone/>
            </a:pPr>
            <a:r>
              <a:rPr lang="es-ES" dirty="0"/>
              <a:t>Ya solo quedan un par de extras y el cierre :D</a:t>
            </a:r>
          </a:p>
        </p:txBody>
      </p:sp>
      <p:sp>
        <p:nvSpPr>
          <p:cNvPr id="7" name="Marcador de fecha 3">
            <a:extLst>
              <a:ext uri="{FF2B5EF4-FFF2-40B4-BE49-F238E27FC236}">
                <a16:creationId xmlns:a16="http://schemas.microsoft.com/office/drawing/2014/main" id="{C40E301B-712C-DC21-66E3-55C18EAFBFA5}"/>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6B17AE77-5340-39CB-7F57-588F581ED218}"/>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CE417A4E-DC69-1726-F971-6BF64D373EC0}"/>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116</a:t>
            </a:fld>
            <a:endParaRPr lang="en-US"/>
          </a:p>
        </p:txBody>
      </p:sp>
    </p:spTree>
    <p:extLst>
      <p:ext uri="{BB962C8B-B14F-4D97-AF65-F5344CB8AC3E}">
        <p14:creationId xmlns:p14="http://schemas.microsoft.com/office/powerpoint/2010/main" val="352590654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B020E9D-3719-17A3-51BF-641EB95496F7}"/>
              </a:ext>
            </a:extLst>
          </p:cNvPr>
          <p:cNvSpPr>
            <a:spLocks noGrp="1"/>
          </p:cNvSpPr>
          <p:nvPr>
            <p:ph type="title"/>
          </p:nvPr>
        </p:nvSpPr>
        <p:spPr/>
        <p:txBody>
          <a:bodyPr/>
          <a:lstStyle/>
          <a:p>
            <a:r>
              <a:rPr lang="es-ES" dirty="0"/>
              <a:t>Bonus</a:t>
            </a:r>
          </a:p>
        </p:txBody>
      </p:sp>
      <p:sp>
        <p:nvSpPr>
          <p:cNvPr id="8" name="Marcador de texto 7">
            <a:extLst>
              <a:ext uri="{FF2B5EF4-FFF2-40B4-BE49-F238E27FC236}">
                <a16:creationId xmlns:a16="http://schemas.microsoft.com/office/drawing/2014/main" id="{5D1157C7-C177-C29E-C8EF-55B3F9DD1CF0}"/>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74965218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8BEA0-10C5-7E74-CC04-0595F25BA0ED}"/>
              </a:ext>
            </a:extLst>
          </p:cNvPr>
          <p:cNvSpPr>
            <a:spLocks noGrp="1"/>
          </p:cNvSpPr>
          <p:nvPr>
            <p:ph type="title"/>
          </p:nvPr>
        </p:nvSpPr>
        <p:spPr/>
        <p:txBody>
          <a:bodyPr>
            <a:normAutofit/>
          </a:bodyPr>
          <a:lstStyle/>
          <a:p>
            <a:r>
              <a:rPr lang="es-ES" dirty="0" err="1"/>
              <a:t>Currying</a:t>
            </a:r>
            <a:endParaRPr lang="es-ES" dirty="0"/>
          </a:p>
        </p:txBody>
      </p:sp>
      <p:sp>
        <p:nvSpPr>
          <p:cNvPr id="7" name="Marcador de contenido 6">
            <a:extLst>
              <a:ext uri="{FF2B5EF4-FFF2-40B4-BE49-F238E27FC236}">
                <a16:creationId xmlns:a16="http://schemas.microsoft.com/office/drawing/2014/main" id="{FB2BBDC7-47AD-40A4-A1E5-7BD16314C451}"/>
              </a:ext>
            </a:extLst>
          </p:cNvPr>
          <p:cNvSpPr>
            <a:spLocks noGrp="1"/>
          </p:cNvSpPr>
          <p:nvPr>
            <p:ph idx="1"/>
          </p:nvPr>
        </p:nvSpPr>
        <p:spPr/>
        <p:txBody>
          <a:bodyPr/>
          <a:lstStyle/>
          <a:p>
            <a:r>
              <a:rPr lang="es-ES" b="1" dirty="0"/>
              <a:t>Qué es</a:t>
            </a:r>
          </a:p>
          <a:p>
            <a:pPr lvl="1"/>
            <a:r>
              <a:rPr lang="es-ES" dirty="0"/>
              <a:t>Desglosar la solución en pasos que se ejecutan como funciones independientes (</a:t>
            </a:r>
            <a:r>
              <a:rPr lang="es-ES" dirty="0" err="1"/>
              <a:t>closures</a:t>
            </a:r>
            <a:r>
              <a:rPr lang="es-ES" dirty="0"/>
              <a:t>)</a:t>
            </a:r>
          </a:p>
          <a:p>
            <a:r>
              <a:rPr lang="es-ES" b="1" dirty="0"/>
              <a:t>Ejemplos y casos de uso</a:t>
            </a:r>
          </a:p>
          <a:p>
            <a:pPr lvl="1"/>
            <a:r>
              <a:rPr lang="es-ES" dirty="0" err="1"/>
              <a:t>const</a:t>
            </a:r>
            <a:r>
              <a:rPr lang="es-ES" dirty="0"/>
              <a:t> </a:t>
            </a:r>
            <a:r>
              <a:rPr lang="es-ES" dirty="0" err="1"/>
              <a:t>onClick</a:t>
            </a:r>
            <a:r>
              <a:rPr lang="es-ES" dirty="0"/>
              <a:t> = </a:t>
            </a:r>
            <a:r>
              <a:rPr lang="es-ES" dirty="0" err="1"/>
              <a:t>export</a:t>
            </a:r>
            <a:r>
              <a:rPr lang="es-ES" dirty="0"/>
              <a:t>({ … }).</a:t>
            </a:r>
            <a:r>
              <a:rPr lang="es-ES" dirty="0" err="1"/>
              <a:t>csv</a:t>
            </a:r>
            <a:r>
              <a:rPr lang="es-ES" dirty="0"/>
              <a:t>().</a:t>
            </a:r>
            <a:r>
              <a:rPr lang="es-ES" dirty="0" err="1"/>
              <a:t>withHeader</a:t>
            </a:r>
            <a:r>
              <a:rPr lang="es-ES" dirty="0"/>
              <a:t>()</a:t>
            </a:r>
          </a:p>
          <a:p>
            <a:pPr lvl="1"/>
            <a:r>
              <a:rPr lang="es-ES" dirty="0" err="1"/>
              <a:t>alCuadrado</a:t>
            </a:r>
            <a:r>
              <a:rPr lang="es-ES" dirty="0"/>
              <a:t>(20).</a:t>
            </a:r>
            <a:r>
              <a:rPr lang="es-ES" dirty="0" err="1"/>
              <a:t>power</a:t>
            </a:r>
            <a:r>
              <a:rPr lang="es-ES" dirty="0"/>
              <a:t>().</a:t>
            </a:r>
            <a:r>
              <a:rPr lang="es-ES" dirty="0" err="1"/>
              <a:t>power</a:t>
            </a:r>
            <a:r>
              <a:rPr lang="es-ES" dirty="0"/>
              <a:t>().</a:t>
            </a:r>
            <a:r>
              <a:rPr lang="es-ES" dirty="0" err="1"/>
              <a:t>power</a:t>
            </a:r>
            <a:r>
              <a:rPr lang="es-ES" dirty="0"/>
              <a:t>()</a:t>
            </a:r>
          </a:p>
          <a:p>
            <a:r>
              <a:rPr lang="es-ES" b="1" dirty="0" err="1"/>
              <a:t>Disclaimer</a:t>
            </a:r>
            <a:endParaRPr lang="es-ES" b="1" dirty="0"/>
          </a:p>
          <a:p>
            <a:pPr lvl="1"/>
            <a:r>
              <a:rPr lang="es-ES" dirty="0"/>
              <a:t>No siempre tiene un caso de uso, o merece la pena</a:t>
            </a:r>
          </a:p>
          <a:p>
            <a:pPr lvl="1"/>
            <a:r>
              <a:rPr lang="es-ES" dirty="0"/>
              <a:t>A veces es un poco </a:t>
            </a:r>
            <a:r>
              <a:rPr lang="es-ES" i="1" dirty="0"/>
              <a:t>calentada de cabeza</a:t>
            </a:r>
            <a:r>
              <a:rPr lang="es-ES" dirty="0"/>
              <a:t> (</a:t>
            </a:r>
            <a:r>
              <a:rPr lang="es-ES" dirty="0" err="1"/>
              <a:t>overengineering</a:t>
            </a:r>
            <a:r>
              <a:rPr lang="es-ES" dirty="0"/>
              <a:t>)</a:t>
            </a:r>
          </a:p>
        </p:txBody>
      </p:sp>
      <p:sp>
        <p:nvSpPr>
          <p:cNvPr id="3" name="Marcador de fecha 3">
            <a:extLst>
              <a:ext uri="{FF2B5EF4-FFF2-40B4-BE49-F238E27FC236}">
                <a16:creationId xmlns:a16="http://schemas.microsoft.com/office/drawing/2014/main" id="{DE88E965-DB2C-634C-9D51-CD3651359316}"/>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295356CC-7310-0F70-76A4-EB04DC2F3449}"/>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799FD559-B89C-B33F-2D03-ED1C996B4919}"/>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118</a:t>
            </a:fld>
            <a:endParaRPr lang="en-US"/>
          </a:p>
        </p:txBody>
      </p:sp>
    </p:spTree>
    <p:extLst>
      <p:ext uri="{BB962C8B-B14F-4D97-AF65-F5344CB8AC3E}">
        <p14:creationId xmlns:p14="http://schemas.microsoft.com/office/powerpoint/2010/main" val="148887242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3BF281-B236-8D43-D46E-31E5BFF0A9C0}"/>
              </a:ext>
            </a:extLst>
          </p:cNvPr>
          <p:cNvSpPr>
            <a:spLocks noGrp="1"/>
          </p:cNvSpPr>
          <p:nvPr>
            <p:ph type="title"/>
          </p:nvPr>
        </p:nvSpPr>
        <p:spPr/>
        <p:txBody>
          <a:bodyPr/>
          <a:lstStyle/>
          <a:p>
            <a:r>
              <a:rPr lang="es-ES"/>
              <a:t>MapReduce</a:t>
            </a:r>
          </a:p>
        </p:txBody>
      </p:sp>
      <p:sp>
        <p:nvSpPr>
          <p:cNvPr id="7" name="Marcador de contenido 6">
            <a:extLst>
              <a:ext uri="{FF2B5EF4-FFF2-40B4-BE49-F238E27FC236}">
                <a16:creationId xmlns:a16="http://schemas.microsoft.com/office/drawing/2014/main" id="{B39478D9-77F8-584C-8C36-D8F41FF9909D}"/>
              </a:ext>
            </a:extLst>
          </p:cNvPr>
          <p:cNvSpPr>
            <a:spLocks noGrp="1"/>
          </p:cNvSpPr>
          <p:nvPr>
            <p:ph idx="1"/>
          </p:nvPr>
        </p:nvSpPr>
        <p:spPr/>
        <p:txBody>
          <a:bodyPr/>
          <a:lstStyle/>
          <a:p>
            <a:r>
              <a:rPr lang="es-ES" dirty="0"/>
              <a:t>Adopción general</a:t>
            </a:r>
          </a:p>
          <a:p>
            <a:r>
              <a:rPr lang="es-ES" dirty="0"/>
              <a:t>Uso en Big Data para pipelines</a:t>
            </a:r>
          </a:p>
          <a:p>
            <a:pPr lvl="1"/>
            <a:r>
              <a:rPr lang="es-ES" dirty="0" err="1"/>
              <a:t>Spark</a:t>
            </a:r>
            <a:r>
              <a:rPr lang="es-ES" dirty="0"/>
              <a:t>, Hadoop</a:t>
            </a:r>
          </a:p>
          <a:p>
            <a:endParaRPr lang="es-ES" dirty="0"/>
          </a:p>
          <a:p>
            <a:r>
              <a:rPr lang="es-ES" b="1" dirty="0" err="1"/>
              <a:t>Map</a:t>
            </a:r>
            <a:r>
              <a:rPr lang="es-ES" dirty="0"/>
              <a:t> -&gt; modifica elemento a elemento de la colección</a:t>
            </a:r>
          </a:p>
          <a:p>
            <a:pPr lvl="1"/>
            <a:r>
              <a:rPr lang="es-ES" dirty="0"/>
              <a:t>mantiene longitud de la colección</a:t>
            </a:r>
          </a:p>
          <a:p>
            <a:r>
              <a:rPr lang="es-ES" b="1" dirty="0"/>
              <a:t>Reduce</a:t>
            </a:r>
            <a:r>
              <a:rPr lang="es-ES" dirty="0"/>
              <a:t> -&gt; modifica la colección recorriendo elemento a elemento</a:t>
            </a:r>
          </a:p>
          <a:p>
            <a:pPr lvl="1"/>
            <a:r>
              <a:rPr lang="es-ES" dirty="0"/>
              <a:t>Crea una nueva haciendo un </a:t>
            </a:r>
            <a:r>
              <a:rPr lang="es-ES" dirty="0" err="1"/>
              <a:t>forEach</a:t>
            </a:r>
            <a:r>
              <a:rPr lang="es-ES" dirty="0"/>
              <a:t> de la colección que no tiene por qué mantener la misma longitud</a:t>
            </a:r>
          </a:p>
        </p:txBody>
      </p:sp>
      <p:sp>
        <p:nvSpPr>
          <p:cNvPr id="3" name="Marcador de fecha 3">
            <a:extLst>
              <a:ext uri="{FF2B5EF4-FFF2-40B4-BE49-F238E27FC236}">
                <a16:creationId xmlns:a16="http://schemas.microsoft.com/office/drawing/2014/main" id="{0E8B5652-6A7F-F39F-641F-4D21444F4601}"/>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507C679E-ACAA-64CC-FED6-EAF81DB51442}"/>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6B957F6E-E3CD-19D3-0526-421306B42CD9}"/>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119</a:t>
            </a:fld>
            <a:endParaRPr lang="en-US"/>
          </a:p>
        </p:txBody>
      </p:sp>
    </p:spTree>
    <p:extLst>
      <p:ext uri="{BB962C8B-B14F-4D97-AF65-F5344CB8AC3E}">
        <p14:creationId xmlns:p14="http://schemas.microsoft.com/office/powerpoint/2010/main" val="4180070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4F59D-2610-3CBA-3E17-0DF6573EB428}"/>
              </a:ext>
            </a:extLst>
          </p:cNvPr>
          <p:cNvSpPr>
            <a:spLocks noGrp="1"/>
          </p:cNvSpPr>
          <p:nvPr>
            <p:ph type="title"/>
          </p:nvPr>
        </p:nvSpPr>
        <p:spPr/>
        <p:txBody>
          <a:bodyPr>
            <a:normAutofit/>
          </a:bodyPr>
          <a:lstStyle/>
          <a:p>
            <a:r>
              <a:rPr lang="es-ES" sz="4000" dirty="0"/>
              <a:t>¿Qué es un paradigma de programación?</a:t>
            </a:r>
          </a:p>
        </p:txBody>
      </p:sp>
      <p:sp>
        <p:nvSpPr>
          <p:cNvPr id="7" name="Marcador de texto 6">
            <a:extLst>
              <a:ext uri="{FF2B5EF4-FFF2-40B4-BE49-F238E27FC236}">
                <a16:creationId xmlns:a16="http://schemas.microsoft.com/office/drawing/2014/main" id="{EC7D5B70-A6D9-F5A5-2131-C66CDBCFE87E}"/>
              </a:ext>
            </a:extLst>
          </p:cNvPr>
          <p:cNvSpPr>
            <a:spLocks noGrp="1"/>
          </p:cNvSpPr>
          <p:nvPr>
            <p:ph type="body" idx="1"/>
          </p:nvPr>
        </p:nvSpPr>
        <p:spPr/>
        <p:txBody>
          <a:bodyPr/>
          <a:lstStyle/>
          <a:p>
            <a:endParaRPr lang="es-ES"/>
          </a:p>
        </p:txBody>
      </p:sp>
      <p:sp>
        <p:nvSpPr>
          <p:cNvPr id="3" name="Marcador de fecha 3">
            <a:extLst>
              <a:ext uri="{FF2B5EF4-FFF2-40B4-BE49-F238E27FC236}">
                <a16:creationId xmlns:a16="http://schemas.microsoft.com/office/drawing/2014/main" id="{C9AA467D-D495-6271-1AC6-F2E9262572CE}"/>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BE9BEDDD-44B3-5DA9-2998-E30DC630D5DD}"/>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528D1A26-E8AF-DF8F-5524-0EC15487CEA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12</a:t>
            </a:fld>
            <a:endParaRPr lang="en-US"/>
          </a:p>
        </p:txBody>
      </p:sp>
    </p:spTree>
    <p:extLst>
      <p:ext uri="{BB962C8B-B14F-4D97-AF65-F5344CB8AC3E}">
        <p14:creationId xmlns:p14="http://schemas.microsoft.com/office/powerpoint/2010/main" val="137087513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18FD2-2943-A352-E4D1-8462265E7965}"/>
              </a:ext>
            </a:extLst>
          </p:cNvPr>
          <p:cNvSpPr>
            <a:spLocks noGrp="1"/>
          </p:cNvSpPr>
          <p:nvPr>
            <p:ph type="title"/>
          </p:nvPr>
        </p:nvSpPr>
        <p:spPr/>
        <p:txBody>
          <a:bodyPr/>
          <a:lstStyle/>
          <a:p>
            <a:r>
              <a:rPr lang="es-ES" dirty="0"/>
              <a:t>La buena solución</a:t>
            </a:r>
          </a:p>
        </p:txBody>
      </p:sp>
      <p:sp>
        <p:nvSpPr>
          <p:cNvPr id="3" name="Marcador de contenido 2">
            <a:extLst>
              <a:ext uri="{FF2B5EF4-FFF2-40B4-BE49-F238E27FC236}">
                <a16:creationId xmlns:a16="http://schemas.microsoft.com/office/drawing/2014/main" id="{5D795695-D266-D040-AC7C-C3FD445E278B}"/>
              </a:ext>
            </a:extLst>
          </p:cNvPr>
          <p:cNvSpPr>
            <a:spLocks noGrp="1"/>
          </p:cNvSpPr>
          <p:nvPr>
            <p:ph idx="1"/>
          </p:nvPr>
        </p:nvSpPr>
        <p:spPr/>
        <p:txBody>
          <a:bodyPr/>
          <a:lstStyle/>
          <a:p>
            <a:r>
              <a:rPr lang="es-ES" dirty="0"/>
              <a:t>Es la que acaba pareciendo obvia en retrospectiva</a:t>
            </a:r>
          </a:p>
          <a:p>
            <a:r>
              <a:rPr lang="es-ES" dirty="0"/>
              <a:t>Usa las partes que realmente aporten valor</a:t>
            </a:r>
          </a:p>
        </p:txBody>
      </p:sp>
      <p:sp>
        <p:nvSpPr>
          <p:cNvPr id="7" name="Marcador de fecha 3">
            <a:extLst>
              <a:ext uri="{FF2B5EF4-FFF2-40B4-BE49-F238E27FC236}">
                <a16:creationId xmlns:a16="http://schemas.microsoft.com/office/drawing/2014/main" id="{8D7E7A64-FB09-A2C0-1838-3FD9DD2B4F85}"/>
              </a:ext>
            </a:extLst>
          </p:cNvPr>
          <p:cNvSpPr>
            <a:spLocks noGrp="1"/>
          </p:cNvSpPr>
          <p:nvPr>
            <p:ph type="dt" sz="half" idx="10"/>
          </p:nvPr>
        </p:nvSpPr>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1A73267D-996C-8E64-26B7-BB15EF1C9BCA}"/>
              </a:ext>
            </a:extLst>
          </p:cNvPr>
          <p:cNvSpPr>
            <a:spLocks noGrp="1"/>
          </p:cNvSpPr>
          <p:nvPr>
            <p:ph type="ftr" sz="quarter" idx="11"/>
          </p:nvPr>
        </p:nvSpPr>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01A22F05-594A-DC16-C1C2-E1397E0317F5}"/>
              </a:ext>
            </a:extLst>
          </p:cNvPr>
          <p:cNvSpPr>
            <a:spLocks noGrp="1"/>
          </p:cNvSpPr>
          <p:nvPr>
            <p:ph type="sldNum" sz="quarter" idx="12"/>
          </p:nvPr>
        </p:nvSpPr>
        <p:spPr/>
        <p:txBody>
          <a:bodyPr/>
          <a:lstStyle/>
          <a:p>
            <a:fld id="{D3060201-1C40-4B39-813D-5CD9493BAEED}" type="slidenum">
              <a:rPr lang="en-US" smtClean="0"/>
              <a:pPr/>
              <a:t>120</a:t>
            </a:fld>
            <a:endParaRPr lang="en-US"/>
          </a:p>
        </p:txBody>
      </p:sp>
    </p:spTree>
    <p:extLst>
      <p:ext uri="{BB962C8B-B14F-4D97-AF65-F5344CB8AC3E}">
        <p14:creationId xmlns:p14="http://schemas.microsoft.com/office/powerpoint/2010/main" val="233755140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601FD87-BEEE-03BB-A976-A07B6D8FDE0F}"/>
              </a:ext>
            </a:extLst>
          </p:cNvPr>
          <p:cNvSpPr>
            <a:spLocks noGrp="1"/>
          </p:cNvSpPr>
          <p:nvPr>
            <p:ph type="title"/>
          </p:nvPr>
        </p:nvSpPr>
        <p:spPr/>
        <p:txBody>
          <a:bodyPr/>
          <a:lstStyle/>
          <a:p>
            <a:r>
              <a:rPr lang="es-ES" dirty="0"/>
              <a:t>Conclusiones</a:t>
            </a:r>
          </a:p>
        </p:txBody>
      </p:sp>
      <p:sp>
        <p:nvSpPr>
          <p:cNvPr id="9" name="Marcador de texto 8">
            <a:extLst>
              <a:ext uri="{FF2B5EF4-FFF2-40B4-BE49-F238E27FC236}">
                <a16:creationId xmlns:a16="http://schemas.microsoft.com/office/drawing/2014/main" id="{036446D9-57B7-AA46-2106-7CEC646FA769}"/>
              </a:ext>
            </a:extLst>
          </p:cNvPr>
          <p:cNvSpPr>
            <a:spLocks noGrp="1"/>
          </p:cNvSpPr>
          <p:nvPr>
            <p:ph type="body" idx="1"/>
          </p:nvPr>
        </p:nvSpPr>
        <p:spPr/>
        <p:txBody>
          <a:bodyPr/>
          <a:lstStyle/>
          <a:p>
            <a:endParaRPr lang="es-ES"/>
          </a:p>
        </p:txBody>
      </p:sp>
      <p:sp>
        <p:nvSpPr>
          <p:cNvPr id="2" name="Marcador de fecha 3">
            <a:extLst>
              <a:ext uri="{FF2B5EF4-FFF2-40B4-BE49-F238E27FC236}">
                <a16:creationId xmlns:a16="http://schemas.microsoft.com/office/drawing/2014/main" id="{243D85E4-8DB8-F02B-453E-75B2F391EA33}"/>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3" name="Marcador de pie de página 4">
            <a:extLst>
              <a:ext uri="{FF2B5EF4-FFF2-40B4-BE49-F238E27FC236}">
                <a16:creationId xmlns:a16="http://schemas.microsoft.com/office/drawing/2014/main" id="{6255E4F5-660A-ADBC-12E0-B448D3783450}"/>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4" name="Marcador de número de diapositiva 5">
            <a:extLst>
              <a:ext uri="{FF2B5EF4-FFF2-40B4-BE49-F238E27FC236}">
                <a16:creationId xmlns:a16="http://schemas.microsoft.com/office/drawing/2014/main" id="{C27A0F24-54CA-12D1-9648-517735B1892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121</a:t>
            </a:fld>
            <a:endParaRPr lang="en-US"/>
          </a:p>
        </p:txBody>
      </p:sp>
    </p:spTree>
    <p:extLst>
      <p:ext uri="{BB962C8B-B14F-4D97-AF65-F5344CB8AC3E}">
        <p14:creationId xmlns:p14="http://schemas.microsoft.com/office/powerpoint/2010/main" val="269921914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D2297-74DC-5BCD-56AB-8041D9B90676}"/>
              </a:ext>
            </a:extLst>
          </p:cNvPr>
          <p:cNvSpPr>
            <a:spLocks noGrp="1"/>
          </p:cNvSpPr>
          <p:nvPr>
            <p:ph type="title"/>
          </p:nvPr>
        </p:nvSpPr>
        <p:spPr/>
        <p:txBody>
          <a:bodyPr>
            <a:normAutofit fontScale="90000"/>
          </a:bodyPr>
          <a:lstStyle/>
          <a:p>
            <a:br>
              <a:rPr lang="es-ES" dirty="0"/>
            </a:br>
            <a:r>
              <a:rPr lang="es-ES" dirty="0"/>
              <a:t>Libros</a:t>
            </a:r>
          </a:p>
        </p:txBody>
      </p:sp>
      <p:pic>
        <p:nvPicPr>
          <p:cNvPr id="7" name="Marcador de contenido 6" descr="Mastering Functional Programming">
            <a:extLst>
              <a:ext uri="{FF2B5EF4-FFF2-40B4-BE49-F238E27FC236}">
                <a16:creationId xmlns:a16="http://schemas.microsoft.com/office/drawing/2014/main" id="{63C1BB75-480D-975B-FDD3-45D63982A794}"/>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7274" y="1247862"/>
            <a:ext cx="2381250" cy="2943225"/>
          </a:xfrm>
          <a:prstGeom prst="rect">
            <a:avLst/>
          </a:prstGeom>
          <a:ln>
            <a:noFill/>
          </a:ln>
          <a:effectLst/>
        </p:spPr>
      </p:pic>
      <p:pic>
        <p:nvPicPr>
          <p:cNvPr id="5" name="Imagen 4" descr="Learnig Functional Programming">
            <a:extLst>
              <a:ext uri="{FF2B5EF4-FFF2-40B4-BE49-F238E27FC236}">
                <a16:creationId xmlns:a16="http://schemas.microsoft.com/office/drawing/2014/main" id="{BE5A86F0-3787-6ED9-B010-57EE72FEB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1861" y="2093206"/>
            <a:ext cx="2381250" cy="3124200"/>
          </a:xfrm>
          <a:prstGeom prst="rect">
            <a:avLst/>
          </a:prstGeom>
          <a:ln>
            <a:noFill/>
          </a:ln>
          <a:effectLst/>
        </p:spPr>
      </p:pic>
      <p:sp>
        <p:nvSpPr>
          <p:cNvPr id="9" name="CuadroTexto 8">
            <a:extLst>
              <a:ext uri="{FF2B5EF4-FFF2-40B4-BE49-F238E27FC236}">
                <a16:creationId xmlns:a16="http://schemas.microsoft.com/office/drawing/2014/main" id="{B11786E9-4481-B462-58DB-4AD21971028B}"/>
              </a:ext>
            </a:extLst>
          </p:cNvPr>
          <p:cNvSpPr txBox="1"/>
          <p:nvPr/>
        </p:nvSpPr>
        <p:spPr>
          <a:xfrm>
            <a:off x="684212" y="1857542"/>
            <a:ext cx="6107228" cy="1754326"/>
          </a:xfrm>
          <a:prstGeom prst="rect">
            <a:avLst/>
          </a:prstGeom>
          <a:noFill/>
        </p:spPr>
        <p:txBody>
          <a:bodyPr wrap="square">
            <a:spAutoFit/>
          </a:bodyPr>
          <a:lstStyle/>
          <a:p>
            <a:r>
              <a:rPr lang="en-US" b="1" dirty="0">
                <a:solidFill>
                  <a:srgbClr val="30312F"/>
                </a:solidFill>
              </a:rPr>
              <a:t>Learning Functional Programming</a:t>
            </a:r>
          </a:p>
          <a:p>
            <a:r>
              <a:rPr lang="en-US" dirty="0">
                <a:solidFill>
                  <a:srgbClr val="30312F"/>
                </a:solidFill>
              </a:rPr>
              <a:t>by Jack Widman, O’Reilly</a:t>
            </a:r>
          </a:p>
          <a:p>
            <a:endParaRPr lang="en-US" dirty="0">
              <a:solidFill>
                <a:srgbClr val="30312F"/>
              </a:solidFill>
            </a:endParaRPr>
          </a:p>
          <a:p>
            <a:r>
              <a:rPr lang="en-US" dirty="0">
                <a:solidFill>
                  <a:srgbClr val="30312F"/>
                </a:solidFill>
              </a:rPr>
              <a:t>O’Reilly: </a:t>
            </a:r>
            <a:r>
              <a:rPr lang="en-US" dirty="0">
                <a:solidFill>
                  <a:srgbClr val="30312F"/>
                </a:solidFill>
                <a:hlinkClick r:id="rId4">
                  <a:extLst>
                    <a:ext uri="{A12FA001-AC4F-418D-AE19-62706E023703}">
                      <ahyp:hlinkClr xmlns:ahyp="http://schemas.microsoft.com/office/drawing/2018/hyperlinkcolor" val="tx"/>
                    </a:ext>
                  </a:extLst>
                </a:hlinkClick>
              </a:rPr>
              <a:t>https://www.oreilly.com/library/view/learning-functional-programming/9781098111748/</a:t>
            </a:r>
            <a:endParaRPr lang="en-US" dirty="0">
              <a:solidFill>
                <a:srgbClr val="30312F"/>
              </a:solidFill>
            </a:endParaRPr>
          </a:p>
          <a:p>
            <a:r>
              <a:rPr lang="en-US" dirty="0">
                <a:solidFill>
                  <a:srgbClr val="30312F"/>
                </a:solidFill>
              </a:rPr>
              <a:t>Amazon: </a:t>
            </a:r>
            <a:r>
              <a:rPr lang="en-US" dirty="0">
                <a:solidFill>
                  <a:srgbClr val="30312F"/>
                </a:solidFill>
                <a:hlinkClick r:id="rId5">
                  <a:extLst>
                    <a:ext uri="{A12FA001-AC4F-418D-AE19-62706E023703}">
                      <ahyp:hlinkClr xmlns:ahyp="http://schemas.microsoft.com/office/drawing/2018/hyperlinkcolor" val="tx"/>
                    </a:ext>
                  </a:extLst>
                </a:hlinkClick>
              </a:rPr>
              <a:t>https://amzn.eu/d/0CVqCi6</a:t>
            </a:r>
            <a:endParaRPr lang="es-ES" dirty="0">
              <a:solidFill>
                <a:srgbClr val="30312F"/>
              </a:solidFill>
            </a:endParaRPr>
          </a:p>
        </p:txBody>
      </p:sp>
      <p:sp>
        <p:nvSpPr>
          <p:cNvPr id="11" name="CuadroTexto 10">
            <a:extLst>
              <a:ext uri="{FF2B5EF4-FFF2-40B4-BE49-F238E27FC236}">
                <a16:creationId xmlns:a16="http://schemas.microsoft.com/office/drawing/2014/main" id="{489BB06E-78FF-F567-203A-38AEB18761B5}"/>
              </a:ext>
            </a:extLst>
          </p:cNvPr>
          <p:cNvSpPr txBox="1"/>
          <p:nvPr/>
        </p:nvSpPr>
        <p:spPr>
          <a:xfrm>
            <a:off x="683938" y="4191087"/>
            <a:ext cx="6107502" cy="1754326"/>
          </a:xfrm>
          <a:prstGeom prst="rect">
            <a:avLst/>
          </a:prstGeom>
          <a:noFill/>
        </p:spPr>
        <p:txBody>
          <a:bodyPr wrap="square">
            <a:spAutoFit/>
          </a:bodyPr>
          <a:lstStyle/>
          <a:p>
            <a:r>
              <a:rPr lang="en-US" b="1" dirty="0">
                <a:solidFill>
                  <a:srgbClr val="30312F"/>
                </a:solidFill>
              </a:rPr>
              <a:t>Mastering Functional Programming</a:t>
            </a:r>
          </a:p>
          <a:p>
            <a:r>
              <a:rPr lang="en-US" dirty="0">
                <a:solidFill>
                  <a:srgbClr val="30312F"/>
                </a:solidFill>
              </a:rPr>
              <a:t>by </a:t>
            </a:r>
            <a:r>
              <a:rPr lang="en-US" dirty="0" err="1">
                <a:solidFill>
                  <a:srgbClr val="30312F"/>
                </a:solidFill>
              </a:rPr>
              <a:t>Anatolii</a:t>
            </a:r>
            <a:r>
              <a:rPr lang="en-US" dirty="0">
                <a:solidFill>
                  <a:srgbClr val="30312F"/>
                </a:solidFill>
              </a:rPr>
              <a:t> </a:t>
            </a:r>
            <a:r>
              <a:rPr lang="en-US" dirty="0" err="1">
                <a:solidFill>
                  <a:srgbClr val="30312F"/>
                </a:solidFill>
              </a:rPr>
              <a:t>Kmetiuk</a:t>
            </a:r>
            <a:r>
              <a:rPr lang="en-US" dirty="0">
                <a:solidFill>
                  <a:srgbClr val="30312F"/>
                </a:solidFill>
              </a:rPr>
              <a:t>, </a:t>
            </a:r>
            <a:r>
              <a:rPr lang="es-ES" dirty="0" err="1">
                <a:solidFill>
                  <a:srgbClr val="30312F"/>
                </a:solidFill>
              </a:rPr>
              <a:t>Packt</a:t>
            </a:r>
            <a:r>
              <a:rPr lang="es-ES" dirty="0">
                <a:solidFill>
                  <a:srgbClr val="30312F"/>
                </a:solidFill>
              </a:rPr>
              <a:t> Publishing</a:t>
            </a:r>
          </a:p>
          <a:p>
            <a:endParaRPr lang="es-ES" dirty="0">
              <a:solidFill>
                <a:srgbClr val="30312F"/>
              </a:solidFill>
            </a:endParaRPr>
          </a:p>
          <a:p>
            <a:r>
              <a:rPr lang="es-ES" dirty="0" err="1">
                <a:solidFill>
                  <a:srgbClr val="30312F"/>
                </a:solidFill>
              </a:rPr>
              <a:t>Packt</a:t>
            </a:r>
            <a:r>
              <a:rPr lang="es-ES" dirty="0">
                <a:solidFill>
                  <a:srgbClr val="30312F"/>
                </a:solidFill>
              </a:rPr>
              <a:t>: </a:t>
            </a:r>
            <a:r>
              <a:rPr lang="es-ES" dirty="0">
                <a:solidFill>
                  <a:srgbClr val="30312F"/>
                </a:solidFill>
                <a:hlinkClick r:id="rId6">
                  <a:extLst>
                    <a:ext uri="{A12FA001-AC4F-418D-AE19-62706E023703}">
                      <ahyp:hlinkClr xmlns:ahyp="http://schemas.microsoft.com/office/drawing/2018/hyperlinkcolor" val="tx"/>
                    </a:ext>
                  </a:extLst>
                </a:hlinkClick>
              </a:rPr>
              <a:t>https://www.packtpub.com/product/mastering-functional-programming/9781788620796</a:t>
            </a:r>
            <a:endParaRPr lang="es-ES" dirty="0">
              <a:solidFill>
                <a:srgbClr val="30312F"/>
              </a:solidFill>
            </a:endParaRPr>
          </a:p>
          <a:p>
            <a:r>
              <a:rPr lang="es-ES" dirty="0">
                <a:solidFill>
                  <a:srgbClr val="30312F"/>
                </a:solidFill>
              </a:rPr>
              <a:t>Amazon: </a:t>
            </a:r>
            <a:r>
              <a:rPr lang="es-ES" dirty="0">
                <a:solidFill>
                  <a:srgbClr val="30312F"/>
                </a:solidFill>
                <a:hlinkClick r:id="rId7">
                  <a:extLst>
                    <a:ext uri="{A12FA001-AC4F-418D-AE19-62706E023703}">
                      <ahyp:hlinkClr xmlns:ahyp="http://schemas.microsoft.com/office/drawing/2018/hyperlinkcolor" val="tx"/>
                    </a:ext>
                  </a:extLst>
                </a:hlinkClick>
              </a:rPr>
              <a:t>https://a.co/d/dBo8L3m</a:t>
            </a:r>
            <a:endParaRPr lang="es-ES" dirty="0">
              <a:solidFill>
                <a:srgbClr val="30312F"/>
              </a:solidFill>
            </a:endParaRPr>
          </a:p>
        </p:txBody>
      </p:sp>
      <p:sp>
        <p:nvSpPr>
          <p:cNvPr id="8" name="Marcador de fecha 3">
            <a:extLst>
              <a:ext uri="{FF2B5EF4-FFF2-40B4-BE49-F238E27FC236}">
                <a16:creationId xmlns:a16="http://schemas.microsoft.com/office/drawing/2014/main" id="{92C5B557-A9C5-0513-CA23-6C3429606D0E}"/>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10" name="Marcador de pie de página 4">
            <a:extLst>
              <a:ext uri="{FF2B5EF4-FFF2-40B4-BE49-F238E27FC236}">
                <a16:creationId xmlns:a16="http://schemas.microsoft.com/office/drawing/2014/main" id="{8699E7FF-49BF-E66C-58CA-ECD70573014E}"/>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12" name="Marcador de número de diapositiva 5">
            <a:extLst>
              <a:ext uri="{FF2B5EF4-FFF2-40B4-BE49-F238E27FC236}">
                <a16:creationId xmlns:a16="http://schemas.microsoft.com/office/drawing/2014/main" id="{6BC5FA6F-D704-64F5-3488-74B922D71DF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122</a:t>
            </a:fld>
            <a:endParaRPr lang="en-US"/>
          </a:p>
        </p:txBody>
      </p:sp>
    </p:spTree>
    <p:extLst>
      <p:ext uri="{BB962C8B-B14F-4D97-AF65-F5344CB8AC3E}">
        <p14:creationId xmlns:p14="http://schemas.microsoft.com/office/powerpoint/2010/main" val="136551199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CF1091-29A9-896E-1C9E-A2FEE3059827}"/>
              </a:ext>
            </a:extLst>
          </p:cNvPr>
          <p:cNvSpPr>
            <a:spLocks noGrp="1"/>
          </p:cNvSpPr>
          <p:nvPr>
            <p:ph type="title"/>
          </p:nvPr>
        </p:nvSpPr>
        <p:spPr>
          <a:xfrm>
            <a:off x="684212" y="2990648"/>
            <a:ext cx="4043642" cy="1266864"/>
          </a:xfrm>
        </p:spPr>
        <p:txBody>
          <a:bodyPr anchor="ctr" anchorCtr="0"/>
          <a:lstStyle/>
          <a:p>
            <a:pPr algn="ctr"/>
            <a:r>
              <a:rPr lang="es-ES" dirty="0"/>
              <a:t>Charlas</a:t>
            </a:r>
          </a:p>
        </p:txBody>
      </p:sp>
      <p:pic>
        <p:nvPicPr>
          <p:cNvPr id="7" name="Elementos multimedia en línea 3" title="Learning Functional Programming with JavaScript - Anjana Vakil - JSUnconf">
            <a:hlinkClick r:id="" action="ppaction://media"/>
            <a:extLst>
              <a:ext uri="{FF2B5EF4-FFF2-40B4-BE49-F238E27FC236}">
                <a16:creationId xmlns:a16="http://schemas.microsoft.com/office/drawing/2014/main" id="{BF1CE249-A84E-AC09-9432-748B3F34C947}"/>
              </a:ext>
            </a:extLst>
          </p:cNvPr>
          <p:cNvPicPr>
            <a:picLocks noRot="1" noChangeAspect="1"/>
          </p:cNvPicPr>
          <p:nvPr>
            <a:videoFile r:link="rId1"/>
          </p:nvPr>
        </p:nvPicPr>
        <p:blipFill>
          <a:blip r:embed="rId5"/>
          <a:stretch>
            <a:fillRect/>
          </a:stretch>
        </p:blipFill>
        <p:spPr>
          <a:xfrm>
            <a:off x="684212" y="863601"/>
            <a:ext cx="3764684" cy="2127047"/>
          </a:xfrm>
          <a:prstGeom prst="rect">
            <a:avLst/>
          </a:prstGeom>
          <a:ln>
            <a:noFill/>
          </a:ln>
          <a:effectLst/>
        </p:spPr>
      </p:pic>
      <p:pic>
        <p:nvPicPr>
          <p:cNvPr id="9" name="Elementos multimedia en línea 8" title="Why Isn't Functional Programming the Norm? – Richard Feldman">
            <a:hlinkClick r:id="" action="ppaction://media"/>
            <a:extLst>
              <a:ext uri="{FF2B5EF4-FFF2-40B4-BE49-F238E27FC236}">
                <a16:creationId xmlns:a16="http://schemas.microsoft.com/office/drawing/2014/main" id="{F884639F-3492-2E1D-60E3-4F0F3EFBF5A4}"/>
              </a:ext>
            </a:extLst>
          </p:cNvPr>
          <p:cNvPicPr>
            <a:picLocks noRot="1" noChangeAspect="1"/>
          </p:cNvPicPr>
          <p:nvPr>
            <a:videoFile r:link="rId2"/>
          </p:nvPr>
        </p:nvPicPr>
        <p:blipFill>
          <a:blip r:embed="rId6"/>
          <a:stretch>
            <a:fillRect/>
          </a:stretch>
        </p:blipFill>
        <p:spPr>
          <a:xfrm>
            <a:off x="4727854" y="1894669"/>
            <a:ext cx="3764684" cy="2127047"/>
          </a:xfrm>
          <a:prstGeom prst="rect">
            <a:avLst/>
          </a:prstGeom>
          <a:ln>
            <a:noFill/>
          </a:ln>
          <a:effectLst/>
        </p:spPr>
      </p:pic>
      <p:pic>
        <p:nvPicPr>
          <p:cNvPr id="10" name="Elementos multimedia en línea 9" title="Functional Programming for Pragmatists • Richard Feldman • GOTO 2021">
            <a:hlinkClick r:id="" action="ppaction://media"/>
            <a:extLst>
              <a:ext uri="{FF2B5EF4-FFF2-40B4-BE49-F238E27FC236}">
                <a16:creationId xmlns:a16="http://schemas.microsoft.com/office/drawing/2014/main" id="{2160642C-D82B-AC74-5ABB-1CFFEA9D5C5A}"/>
              </a:ext>
            </a:extLst>
          </p:cNvPr>
          <p:cNvPicPr>
            <a:picLocks noRot="1" noChangeAspect="1"/>
          </p:cNvPicPr>
          <p:nvPr>
            <a:videoFile r:link="rId3"/>
          </p:nvPr>
        </p:nvPicPr>
        <p:blipFill>
          <a:blip r:embed="rId7"/>
          <a:stretch>
            <a:fillRect/>
          </a:stretch>
        </p:blipFill>
        <p:spPr>
          <a:xfrm>
            <a:off x="2071873" y="4259311"/>
            <a:ext cx="3718814" cy="2101130"/>
          </a:xfrm>
          <a:prstGeom prst="rect">
            <a:avLst/>
          </a:prstGeom>
          <a:ln>
            <a:noFill/>
          </a:ln>
          <a:effectLst/>
        </p:spPr>
      </p:pic>
      <p:sp>
        <p:nvSpPr>
          <p:cNvPr id="4" name="CuadroTexto 3">
            <a:extLst>
              <a:ext uri="{FF2B5EF4-FFF2-40B4-BE49-F238E27FC236}">
                <a16:creationId xmlns:a16="http://schemas.microsoft.com/office/drawing/2014/main" id="{92AEBAE6-412B-DADE-C734-021DA532C405}"/>
              </a:ext>
            </a:extLst>
          </p:cNvPr>
          <p:cNvSpPr txBox="1"/>
          <p:nvPr/>
        </p:nvSpPr>
        <p:spPr>
          <a:xfrm>
            <a:off x="4727854" y="766200"/>
            <a:ext cx="4933731" cy="646331"/>
          </a:xfrm>
          <a:prstGeom prst="rect">
            <a:avLst/>
          </a:prstGeom>
          <a:noFill/>
        </p:spPr>
        <p:txBody>
          <a:bodyPr wrap="square">
            <a:spAutoFit/>
          </a:bodyPr>
          <a:lstStyle/>
          <a:p>
            <a:r>
              <a:rPr lang="es-ES" dirty="0" err="1">
                <a:solidFill>
                  <a:srgbClr val="30312F"/>
                </a:solidFill>
              </a:rPr>
              <a:t>Anjana</a:t>
            </a:r>
            <a:r>
              <a:rPr lang="es-ES" dirty="0">
                <a:solidFill>
                  <a:srgbClr val="30312F"/>
                </a:solidFill>
              </a:rPr>
              <a:t> </a:t>
            </a:r>
            <a:r>
              <a:rPr lang="es-ES" dirty="0" err="1">
                <a:solidFill>
                  <a:srgbClr val="30312F"/>
                </a:solidFill>
              </a:rPr>
              <a:t>Vakil</a:t>
            </a:r>
            <a:r>
              <a:rPr lang="es-ES" dirty="0">
                <a:solidFill>
                  <a:srgbClr val="30312F"/>
                </a:solidFill>
              </a:rPr>
              <a:t>: Aprendiendo Programación Funcional con JavaScript - </a:t>
            </a:r>
            <a:r>
              <a:rPr lang="es-ES" dirty="0" err="1">
                <a:solidFill>
                  <a:srgbClr val="30312F"/>
                </a:solidFill>
              </a:rPr>
              <a:t>JSUnconf</a:t>
            </a:r>
            <a:r>
              <a:rPr lang="es-ES" dirty="0">
                <a:solidFill>
                  <a:srgbClr val="30312F"/>
                </a:solidFill>
              </a:rPr>
              <a:t> 2016</a:t>
            </a:r>
          </a:p>
        </p:txBody>
      </p:sp>
      <p:sp>
        <p:nvSpPr>
          <p:cNvPr id="6" name="CuadroTexto 5">
            <a:extLst>
              <a:ext uri="{FF2B5EF4-FFF2-40B4-BE49-F238E27FC236}">
                <a16:creationId xmlns:a16="http://schemas.microsoft.com/office/drawing/2014/main" id="{1970FB1F-B3A4-9A2D-0A07-16A9D4A7A119}"/>
              </a:ext>
            </a:extLst>
          </p:cNvPr>
          <p:cNvSpPr txBox="1"/>
          <p:nvPr/>
        </p:nvSpPr>
        <p:spPr>
          <a:xfrm>
            <a:off x="8771496" y="1885818"/>
            <a:ext cx="2969055" cy="923330"/>
          </a:xfrm>
          <a:prstGeom prst="rect">
            <a:avLst/>
          </a:prstGeom>
          <a:noFill/>
        </p:spPr>
        <p:txBody>
          <a:bodyPr wrap="square">
            <a:spAutoFit/>
          </a:bodyPr>
          <a:lstStyle/>
          <a:p>
            <a:r>
              <a:rPr lang="en-US" dirty="0">
                <a:solidFill>
                  <a:srgbClr val="30312F"/>
                </a:solidFill>
              </a:rPr>
              <a:t>Why Isn't Functional Programming the Norm? – Richard Feldman</a:t>
            </a:r>
            <a:endParaRPr lang="es-ES" dirty="0">
              <a:solidFill>
                <a:srgbClr val="30312F"/>
              </a:solidFill>
            </a:endParaRPr>
          </a:p>
        </p:txBody>
      </p:sp>
      <p:sp>
        <p:nvSpPr>
          <p:cNvPr id="11" name="CuadroTexto 10">
            <a:extLst>
              <a:ext uri="{FF2B5EF4-FFF2-40B4-BE49-F238E27FC236}">
                <a16:creationId xmlns:a16="http://schemas.microsoft.com/office/drawing/2014/main" id="{BC36D5E3-1385-8E9E-E574-5A0C834F9FBE}"/>
              </a:ext>
            </a:extLst>
          </p:cNvPr>
          <p:cNvSpPr txBox="1"/>
          <p:nvPr/>
        </p:nvSpPr>
        <p:spPr>
          <a:xfrm>
            <a:off x="6096000" y="4257512"/>
            <a:ext cx="3649587" cy="923330"/>
          </a:xfrm>
          <a:prstGeom prst="rect">
            <a:avLst/>
          </a:prstGeom>
          <a:noFill/>
        </p:spPr>
        <p:txBody>
          <a:bodyPr wrap="square">
            <a:spAutoFit/>
          </a:bodyPr>
          <a:lstStyle/>
          <a:p>
            <a:r>
              <a:rPr lang="es-ES" dirty="0" err="1">
                <a:solidFill>
                  <a:srgbClr val="30312F"/>
                </a:solidFill>
              </a:rPr>
              <a:t>Functional</a:t>
            </a:r>
            <a:r>
              <a:rPr lang="es-ES" dirty="0">
                <a:solidFill>
                  <a:srgbClr val="30312F"/>
                </a:solidFill>
              </a:rPr>
              <a:t> </a:t>
            </a:r>
            <a:r>
              <a:rPr lang="es-ES" dirty="0" err="1">
                <a:solidFill>
                  <a:srgbClr val="30312F"/>
                </a:solidFill>
              </a:rPr>
              <a:t>Programming</a:t>
            </a:r>
            <a:r>
              <a:rPr lang="es-ES" dirty="0">
                <a:solidFill>
                  <a:srgbClr val="30312F"/>
                </a:solidFill>
              </a:rPr>
              <a:t> </a:t>
            </a:r>
            <a:r>
              <a:rPr lang="es-ES" dirty="0" err="1">
                <a:solidFill>
                  <a:srgbClr val="30312F"/>
                </a:solidFill>
              </a:rPr>
              <a:t>for</a:t>
            </a:r>
            <a:r>
              <a:rPr lang="es-ES" dirty="0">
                <a:solidFill>
                  <a:srgbClr val="30312F"/>
                </a:solidFill>
              </a:rPr>
              <a:t> </a:t>
            </a:r>
            <a:r>
              <a:rPr lang="es-ES" dirty="0" err="1">
                <a:solidFill>
                  <a:srgbClr val="30312F"/>
                </a:solidFill>
              </a:rPr>
              <a:t>Pragmatists</a:t>
            </a:r>
            <a:r>
              <a:rPr lang="es-ES" dirty="0">
                <a:solidFill>
                  <a:srgbClr val="30312F"/>
                </a:solidFill>
              </a:rPr>
              <a:t> • Richard Feldman • GOTO 2021</a:t>
            </a:r>
          </a:p>
        </p:txBody>
      </p:sp>
      <p:sp>
        <p:nvSpPr>
          <p:cNvPr id="12" name="Marcador de fecha 3">
            <a:extLst>
              <a:ext uri="{FF2B5EF4-FFF2-40B4-BE49-F238E27FC236}">
                <a16:creationId xmlns:a16="http://schemas.microsoft.com/office/drawing/2014/main" id="{95A5A77F-C5E8-84AE-25E8-9DA13AC24DC1}"/>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13" name="Marcador de pie de página 4">
            <a:extLst>
              <a:ext uri="{FF2B5EF4-FFF2-40B4-BE49-F238E27FC236}">
                <a16:creationId xmlns:a16="http://schemas.microsoft.com/office/drawing/2014/main" id="{42E1176E-4DE1-B7A9-0674-6CDC3FCEED30}"/>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14" name="Marcador de número de diapositiva 5">
            <a:extLst>
              <a:ext uri="{FF2B5EF4-FFF2-40B4-BE49-F238E27FC236}">
                <a16:creationId xmlns:a16="http://schemas.microsoft.com/office/drawing/2014/main" id="{895F52E8-D952-AB3C-302B-2E96EF1DE33A}"/>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123</a:t>
            </a:fld>
            <a:endParaRPr lang="en-US"/>
          </a:p>
        </p:txBody>
      </p:sp>
    </p:spTree>
    <p:extLst>
      <p:ext uri="{BB962C8B-B14F-4D97-AF65-F5344CB8AC3E}">
        <p14:creationId xmlns:p14="http://schemas.microsoft.com/office/powerpoint/2010/main" val="282601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video>
              <p:cMediaNode vol="80000">
                <p:cTn id="13" fill="hold" display="0">
                  <p:stCondLst>
                    <p:cond delay="indefinite"/>
                  </p:stCondLst>
                </p:cTn>
                <p:tgtEl>
                  <p:spTgt spid="9"/>
                </p:tgtEl>
              </p:cMediaNode>
            </p:video>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2" presetClass="mediacall" presetSubtype="0" fill="hold" nodeType="clickEffect">
                                  <p:stCondLst>
                                    <p:cond delay="0"/>
                                  </p:stCondLst>
                                  <p:childTnLst>
                                    <p:cmd type="call" cmd="togglePause">
                                      <p:cBhvr>
                                        <p:cTn id="18" dur="1" fill="hold"/>
                                        <p:tgtEl>
                                          <p:spTgt spid="10"/>
                                        </p:tgtEl>
                                      </p:cBhvr>
                                    </p:cmd>
                                  </p:childTnLst>
                                </p:cTn>
                              </p:par>
                            </p:childTnLst>
                          </p:cTn>
                        </p:par>
                      </p:childTnLst>
                    </p:cTn>
                  </p:par>
                </p:childTnLst>
              </p:cTn>
              <p:nextCondLst>
                <p:cond evt="onClick" delay="0">
                  <p:tgtEl>
                    <p:spTgt spid="10"/>
                  </p:tgtEl>
                </p:cond>
              </p:nextCondLst>
            </p:seq>
            <p:video>
              <p:cMediaNode vol="80000">
                <p:cTn id="19" fill="hold" display="0">
                  <p:stCondLst>
                    <p:cond delay="indefinite"/>
                  </p:stCondLst>
                </p:cTn>
                <p:tgtEl>
                  <p:spTgt spid="10"/>
                </p:tgtEl>
              </p:cMediaNode>
            </p:video>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D9EC6A-9CCA-1A5A-D842-94AC3DE5BFCF}"/>
              </a:ext>
            </a:extLst>
          </p:cNvPr>
          <p:cNvSpPr>
            <a:spLocks noGrp="1"/>
          </p:cNvSpPr>
          <p:nvPr>
            <p:ph type="title"/>
          </p:nvPr>
        </p:nvSpPr>
        <p:spPr/>
        <p:txBody>
          <a:bodyPr>
            <a:normAutofit fontScale="90000"/>
          </a:bodyPr>
          <a:lstStyle/>
          <a:p>
            <a:r>
              <a:rPr lang="es-ES" dirty="0"/>
              <a:t>Artículo de Pureza y </a:t>
            </a:r>
            <a:r>
              <a:rPr lang="es-ES" dirty="0" err="1"/>
              <a:t>Memoización</a:t>
            </a:r>
            <a:endParaRPr lang="es-ES" dirty="0"/>
          </a:p>
        </p:txBody>
      </p:sp>
      <p:sp>
        <p:nvSpPr>
          <p:cNvPr id="3" name="Marcador de contenido 2">
            <a:extLst>
              <a:ext uri="{FF2B5EF4-FFF2-40B4-BE49-F238E27FC236}">
                <a16:creationId xmlns:a16="http://schemas.microsoft.com/office/drawing/2014/main" id="{731DEDA4-38F2-82A3-8447-3C52D8BB0966}"/>
              </a:ext>
            </a:extLst>
          </p:cNvPr>
          <p:cNvSpPr>
            <a:spLocks noGrp="1"/>
          </p:cNvSpPr>
          <p:nvPr>
            <p:ph idx="1"/>
          </p:nvPr>
        </p:nvSpPr>
        <p:spPr/>
        <p:txBody>
          <a:bodyPr/>
          <a:lstStyle/>
          <a:p>
            <a:pPr marL="0" indent="0">
              <a:buNone/>
            </a:pPr>
            <a:r>
              <a:rPr lang="es-ES" dirty="0"/>
              <a:t>Puedes leer el artículo al respecto en:</a:t>
            </a:r>
          </a:p>
          <a:p>
            <a:r>
              <a:rPr lang="es-ES" dirty="0">
                <a:hlinkClick r:id="rId2"/>
              </a:rPr>
              <a:t>https://medium.com/@jofaval/a60130f073ef</a:t>
            </a:r>
            <a:endParaRPr lang="es-ES" dirty="0"/>
          </a:p>
          <a:p>
            <a:pPr marL="0" indent="0">
              <a:buNone/>
            </a:pPr>
            <a:endParaRPr lang="es-ES" dirty="0"/>
          </a:p>
          <a:p>
            <a:pPr marL="0" indent="0">
              <a:buNone/>
            </a:pPr>
            <a:r>
              <a:rPr lang="es-ES" dirty="0"/>
              <a:t>El contenido es muy parecido al de esta charla</a:t>
            </a:r>
          </a:p>
        </p:txBody>
      </p:sp>
      <p:sp>
        <p:nvSpPr>
          <p:cNvPr id="7" name="Marcador de fecha 3">
            <a:extLst>
              <a:ext uri="{FF2B5EF4-FFF2-40B4-BE49-F238E27FC236}">
                <a16:creationId xmlns:a16="http://schemas.microsoft.com/office/drawing/2014/main" id="{49295534-3B96-5BE3-A9E9-6CE40BDAF806}"/>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5BF6C4C7-F99B-C451-50AD-A2982C14D773}"/>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BA0207F7-DA6E-4F8C-63D0-6E1BFA0ED5C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124</a:t>
            </a:fld>
            <a:endParaRPr lang="en-US"/>
          </a:p>
        </p:txBody>
      </p:sp>
    </p:spTree>
    <p:extLst>
      <p:ext uri="{BB962C8B-B14F-4D97-AF65-F5344CB8AC3E}">
        <p14:creationId xmlns:p14="http://schemas.microsoft.com/office/powerpoint/2010/main" val="48583176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E3C99D-D64E-A4F1-55AB-C398869BD589}"/>
              </a:ext>
            </a:extLst>
          </p:cNvPr>
          <p:cNvSpPr>
            <a:spLocks noGrp="1"/>
          </p:cNvSpPr>
          <p:nvPr>
            <p:ph type="title"/>
          </p:nvPr>
        </p:nvSpPr>
        <p:spPr/>
        <p:txBody>
          <a:bodyPr>
            <a:normAutofit fontScale="90000"/>
          </a:bodyPr>
          <a:lstStyle/>
          <a:p>
            <a:r>
              <a:rPr lang="es-ES" dirty="0"/>
              <a:t>Artículo de </a:t>
            </a:r>
            <a:r>
              <a:rPr lang="es-ES" dirty="0" err="1"/>
              <a:t>Closures</a:t>
            </a:r>
            <a:r>
              <a:rPr lang="es-ES" dirty="0"/>
              <a:t> y Alto Orden</a:t>
            </a:r>
          </a:p>
        </p:txBody>
      </p:sp>
      <p:sp>
        <p:nvSpPr>
          <p:cNvPr id="3" name="Marcador de contenido 2">
            <a:extLst>
              <a:ext uri="{FF2B5EF4-FFF2-40B4-BE49-F238E27FC236}">
                <a16:creationId xmlns:a16="http://schemas.microsoft.com/office/drawing/2014/main" id="{DCE6D4B0-2F8A-9C28-9398-8C83896B2998}"/>
              </a:ext>
            </a:extLst>
          </p:cNvPr>
          <p:cNvSpPr>
            <a:spLocks noGrp="1"/>
          </p:cNvSpPr>
          <p:nvPr>
            <p:ph idx="1"/>
          </p:nvPr>
        </p:nvSpPr>
        <p:spPr/>
        <p:txBody>
          <a:bodyPr/>
          <a:lstStyle/>
          <a:p>
            <a:pPr marL="0" indent="0">
              <a:buNone/>
            </a:pPr>
            <a:r>
              <a:rPr lang="es-ES" dirty="0"/>
              <a:t>Puedes encontrar el artículo más detallado y con ejemplos en:</a:t>
            </a:r>
            <a:endParaRPr lang="es-ES" dirty="0">
              <a:hlinkClick r:id="" action="ppaction://noaction"/>
            </a:endParaRPr>
          </a:p>
          <a:p>
            <a:r>
              <a:rPr lang="es-ES" dirty="0">
                <a:hlinkClick r:id="" action="ppaction://noaction"/>
              </a:rPr>
              <a:t>https://medium.com/@jofaval/d26fc09e149</a:t>
            </a:r>
            <a:endParaRPr lang="es-ES" dirty="0"/>
          </a:p>
          <a:p>
            <a:pPr marL="0" indent="0">
              <a:buNone/>
            </a:pPr>
            <a:endParaRPr lang="es-ES" dirty="0"/>
          </a:p>
          <a:p>
            <a:pPr marL="0" indent="0">
              <a:buNone/>
            </a:pPr>
            <a:r>
              <a:rPr lang="es-ES" dirty="0"/>
              <a:t>Hay algunas implementaciones a mano a modo de ejemplo.</a:t>
            </a:r>
          </a:p>
        </p:txBody>
      </p:sp>
      <p:sp>
        <p:nvSpPr>
          <p:cNvPr id="7" name="Marcador de fecha 3">
            <a:extLst>
              <a:ext uri="{FF2B5EF4-FFF2-40B4-BE49-F238E27FC236}">
                <a16:creationId xmlns:a16="http://schemas.microsoft.com/office/drawing/2014/main" id="{4AB415CE-DF01-2D13-ABDC-200615A303E0}"/>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F856D376-F264-2DBE-D4D6-0477F9D3B1AC}"/>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091A9DF3-BC27-BAA1-6381-66209B6216CF}"/>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125</a:t>
            </a:fld>
            <a:endParaRPr lang="en-US"/>
          </a:p>
        </p:txBody>
      </p:sp>
    </p:spTree>
    <p:extLst>
      <p:ext uri="{BB962C8B-B14F-4D97-AF65-F5344CB8AC3E}">
        <p14:creationId xmlns:p14="http://schemas.microsoft.com/office/powerpoint/2010/main" val="375838619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F1DA4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CFE27F-D258-8A51-96AD-432943308237}"/>
              </a:ext>
            </a:extLst>
          </p:cNvPr>
          <p:cNvSpPr>
            <a:spLocks noGrp="1"/>
          </p:cNvSpPr>
          <p:nvPr>
            <p:ph type="title"/>
          </p:nvPr>
        </p:nvSpPr>
        <p:spPr>
          <a:xfrm>
            <a:off x="838201" y="596644"/>
            <a:ext cx="10515600" cy="2053369"/>
          </a:xfrm>
        </p:spPr>
        <p:txBody>
          <a:bodyPr vert="horz" lIns="91440" tIns="45720" rIns="91440" bIns="45720" rtlCol="0" anchor="b">
            <a:normAutofit/>
          </a:bodyPr>
          <a:lstStyle/>
          <a:p>
            <a:r>
              <a:rPr lang="en-US"/>
              <a:t>Just </a:t>
            </a:r>
            <a:r>
              <a:rPr lang="en-US" err="1"/>
              <a:t>Javascript</a:t>
            </a:r>
            <a:endParaRPr lang="en-US"/>
          </a:p>
        </p:txBody>
      </p:sp>
      <p:sp>
        <p:nvSpPr>
          <p:cNvPr id="3" name="Marcador de contenido 2">
            <a:extLst>
              <a:ext uri="{FF2B5EF4-FFF2-40B4-BE49-F238E27FC236}">
                <a16:creationId xmlns:a16="http://schemas.microsoft.com/office/drawing/2014/main" id="{37802809-C077-A03A-2DFA-EAB3161BDEF0}"/>
              </a:ext>
            </a:extLst>
          </p:cNvPr>
          <p:cNvSpPr>
            <a:spLocks noGrp="1"/>
          </p:cNvSpPr>
          <p:nvPr>
            <p:ph idx="1"/>
          </p:nvPr>
        </p:nvSpPr>
        <p:spPr>
          <a:xfrm>
            <a:off x="838200" y="3044023"/>
            <a:ext cx="4645696" cy="3110382"/>
          </a:xfrm>
        </p:spPr>
        <p:txBody>
          <a:bodyPr vert="horz" lIns="91440" tIns="45720" rIns="91440" bIns="45720" rtlCol="0" anchor="ctr">
            <a:normAutofit/>
          </a:bodyPr>
          <a:lstStyle/>
          <a:p>
            <a:pPr marL="0" indent="0">
              <a:buNone/>
            </a:pPr>
            <a:r>
              <a:rPr lang="es-ES"/>
              <a:t>con Dan </a:t>
            </a:r>
            <a:r>
              <a:rPr lang="es-ES" err="1"/>
              <a:t>Abramov</a:t>
            </a:r>
            <a:r>
              <a:rPr lang="es-ES"/>
              <a:t> &amp;&amp; Maggie Appleton</a:t>
            </a:r>
          </a:p>
          <a:p>
            <a:pPr marL="0" indent="0">
              <a:buNone/>
            </a:pPr>
            <a:r>
              <a:rPr lang="en-US">
                <a:hlinkClick r:id="rId2">
                  <a:extLst>
                    <a:ext uri="{A12FA001-AC4F-418D-AE19-62706E023703}">
                      <ahyp:hlinkClr xmlns:ahyp="http://schemas.microsoft.com/office/drawing/2018/hyperlinkcolor" val="tx"/>
                    </a:ext>
                  </a:extLst>
                </a:hlinkClick>
              </a:rPr>
              <a:t>https://justjavascript.com/</a:t>
            </a:r>
            <a:endParaRPr lang="en-US"/>
          </a:p>
        </p:txBody>
      </p:sp>
      <p:pic>
        <p:nvPicPr>
          <p:cNvPr id="7" name="Imagen 6" descr="Explore the JavaScript Universe&#10;REbuild your mental model from the insde out">
            <a:extLst>
              <a:ext uri="{FF2B5EF4-FFF2-40B4-BE49-F238E27FC236}">
                <a16:creationId xmlns:a16="http://schemas.microsoft.com/office/drawing/2014/main" id="{78140082-2231-F8EA-A391-3F294615C168}"/>
              </a:ext>
            </a:extLst>
          </p:cNvPr>
          <p:cNvPicPr>
            <a:picLocks noChangeAspect="1"/>
          </p:cNvPicPr>
          <p:nvPr/>
        </p:nvPicPr>
        <p:blipFill rotWithShape="1">
          <a:blip r:embed="rId3">
            <a:extLst>
              <a:ext uri="{28A0092B-C50C-407E-A947-70E740481C1C}">
                <a14:useLocalDpi xmlns:a14="http://schemas.microsoft.com/office/drawing/2010/main" val="0"/>
              </a:ext>
            </a:extLst>
          </a:blip>
          <a:srcRect r="6960" b="-3"/>
          <a:stretch/>
        </p:blipFill>
        <p:spPr>
          <a:xfrm>
            <a:off x="6096000" y="3112803"/>
            <a:ext cx="5483896" cy="3079773"/>
          </a:xfrm>
          <a:prstGeom prst="rect">
            <a:avLst/>
          </a:prstGeom>
        </p:spPr>
      </p:pic>
      <p:sp>
        <p:nvSpPr>
          <p:cNvPr id="8" name="Marcador de fecha 3">
            <a:extLst>
              <a:ext uri="{FF2B5EF4-FFF2-40B4-BE49-F238E27FC236}">
                <a16:creationId xmlns:a16="http://schemas.microsoft.com/office/drawing/2014/main" id="{225411E5-FC19-B3C9-D716-7149DEE29222}"/>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9" name="Marcador de pie de página 4">
            <a:extLst>
              <a:ext uri="{FF2B5EF4-FFF2-40B4-BE49-F238E27FC236}">
                <a16:creationId xmlns:a16="http://schemas.microsoft.com/office/drawing/2014/main" id="{0FD4767F-A72A-ADCB-6605-EC483A82B3E4}"/>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10" name="Marcador de número de diapositiva 5">
            <a:extLst>
              <a:ext uri="{FF2B5EF4-FFF2-40B4-BE49-F238E27FC236}">
                <a16:creationId xmlns:a16="http://schemas.microsoft.com/office/drawing/2014/main" id="{4F93D694-F8FE-5676-B4EB-AF108ED20D7F}"/>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126</a:t>
            </a:fld>
            <a:endParaRPr lang="en-US"/>
          </a:p>
        </p:txBody>
      </p:sp>
    </p:spTree>
    <p:extLst>
      <p:ext uri="{BB962C8B-B14F-4D97-AF65-F5344CB8AC3E}">
        <p14:creationId xmlns:p14="http://schemas.microsoft.com/office/powerpoint/2010/main" val="16739446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Diagrama&#10;&#10;Descripción generada automáticamente">
            <a:extLst>
              <a:ext uri="{FF2B5EF4-FFF2-40B4-BE49-F238E27FC236}">
                <a16:creationId xmlns:a16="http://schemas.microsoft.com/office/drawing/2014/main" id="{A2C65BF4-7281-9D93-CB80-1256FAE51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753" y="1616607"/>
            <a:ext cx="4206241" cy="2201266"/>
          </a:xfrm>
          <a:prstGeom prst="rect">
            <a:avLst/>
          </a:prstGeom>
          <a:effectLst/>
        </p:spPr>
      </p:pic>
      <p:sp>
        <p:nvSpPr>
          <p:cNvPr id="7" name="CuadroTexto 6">
            <a:extLst>
              <a:ext uri="{FF2B5EF4-FFF2-40B4-BE49-F238E27FC236}">
                <a16:creationId xmlns:a16="http://schemas.microsoft.com/office/drawing/2014/main" id="{4C151585-2EF0-7824-B9F2-D1A45D2DCD25}"/>
              </a:ext>
            </a:extLst>
          </p:cNvPr>
          <p:cNvSpPr txBox="1"/>
          <p:nvPr/>
        </p:nvSpPr>
        <p:spPr>
          <a:xfrm>
            <a:off x="694493" y="3823035"/>
            <a:ext cx="3088798" cy="369332"/>
          </a:xfrm>
          <a:prstGeom prst="rect">
            <a:avLst/>
          </a:prstGeom>
          <a:noFill/>
        </p:spPr>
        <p:txBody>
          <a:bodyPr wrap="square">
            <a:spAutoFit/>
          </a:bodyPr>
          <a:lstStyle/>
          <a:p>
            <a:r>
              <a:rPr lang="es-ES" dirty="0">
                <a:solidFill>
                  <a:srgbClr val="30312F"/>
                </a:solidFill>
                <a:hlinkClick r:id="rId6">
                  <a:extLst>
                    <a:ext uri="{A12FA001-AC4F-418D-AE19-62706E023703}">
                      <ahyp:hlinkClr xmlns:ahyp="http://schemas.microsoft.com/office/drawing/2018/hyperlinkcolor" val="tx"/>
                    </a:ext>
                  </a:extLst>
                </a:hlinkClick>
              </a:rPr>
              <a:t>https://justjavascript.com/</a:t>
            </a:r>
            <a:endParaRPr lang="es-ES" dirty="0">
              <a:solidFill>
                <a:srgbClr val="30312F"/>
              </a:solidFill>
            </a:endParaRPr>
          </a:p>
        </p:txBody>
      </p:sp>
      <p:pic>
        <p:nvPicPr>
          <p:cNvPr id="8" name="Marcador de contenido 6" descr="Mastering Functional Programming">
            <a:extLst>
              <a:ext uri="{FF2B5EF4-FFF2-40B4-BE49-F238E27FC236}">
                <a16:creationId xmlns:a16="http://schemas.microsoft.com/office/drawing/2014/main" id="{337E442C-03EB-372D-B82E-8206525368A6}"/>
              </a:ext>
              <a:ext uri="{C183D7F6-B498-43B3-948B-1728B52AA6E4}">
                <adec:decorative xmlns:adec="http://schemas.microsoft.com/office/drawing/2017/decorative" val="0"/>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0078995" y="1507161"/>
            <a:ext cx="1926252" cy="2380847"/>
          </a:xfrm>
          <a:prstGeom prst="rect">
            <a:avLst/>
          </a:prstGeom>
          <a:ln>
            <a:noFill/>
          </a:ln>
          <a:effectLst/>
        </p:spPr>
      </p:pic>
      <p:pic>
        <p:nvPicPr>
          <p:cNvPr id="9" name="Imagen 8" descr="Learnig Functional Programming">
            <a:extLst>
              <a:ext uri="{FF2B5EF4-FFF2-40B4-BE49-F238E27FC236}">
                <a16:creationId xmlns:a16="http://schemas.microsoft.com/office/drawing/2014/main" id="{62A7542E-2F6B-0E81-8587-82B417BA92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3684" y="1507161"/>
            <a:ext cx="1797959" cy="2358923"/>
          </a:xfrm>
          <a:prstGeom prst="rect">
            <a:avLst/>
          </a:prstGeom>
          <a:ln>
            <a:noFill/>
          </a:ln>
          <a:effectLst/>
        </p:spPr>
      </p:pic>
      <p:sp>
        <p:nvSpPr>
          <p:cNvPr id="11" name="CuadroTexto 10">
            <a:extLst>
              <a:ext uri="{FF2B5EF4-FFF2-40B4-BE49-F238E27FC236}">
                <a16:creationId xmlns:a16="http://schemas.microsoft.com/office/drawing/2014/main" id="{3A453493-CAF2-7266-7390-AD0E5C7FA708}"/>
              </a:ext>
            </a:extLst>
          </p:cNvPr>
          <p:cNvSpPr txBox="1"/>
          <p:nvPr/>
        </p:nvSpPr>
        <p:spPr>
          <a:xfrm>
            <a:off x="5898019" y="1050306"/>
            <a:ext cx="6107228" cy="369332"/>
          </a:xfrm>
          <a:prstGeom prst="rect">
            <a:avLst/>
          </a:prstGeom>
          <a:noFill/>
        </p:spPr>
        <p:txBody>
          <a:bodyPr wrap="square">
            <a:spAutoFit/>
          </a:bodyPr>
          <a:lstStyle/>
          <a:p>
            <a:pPr algn="r"/>
            <a:r>
              <a:rPr lang="en-US" dirty="0">
                <a:solidFill>
                  <a:srgbClr val="30312F"/>
                </a:solidFill>
                <a:hlinkClick r:id="rId9">
                  <a:extLst>
                    <a:ext uri="{A12FA001-AC4F-418D-AE19-62706E023703}">
                      <ahyp:hlinkClr xmlns:ahyp="http://schemas.microsoft.com/office/drawing/2018/hyperlinkcolor" val="tx"/>
                    </a:ext>
                  </a:extLst>
                </a:hlinkClick>
              </a:rPr>
              <a:t>https://amzn.eu/d/0CVqCi6</a:t>
            </a:r>
            <a:endParaRPr lang="es-ES" dirty="0">
              <a:solidFill>
                <a:srgbClr val="30312F"/>
              </a:solidFill>
            </a:endParaRPr>
          </a:p>
        </p:txBody>
      </p:sp>
      <p:sp>
        <p:nvSpPr>
          <p:cNvPr id="13" name="CuadroTexto 12">
            <a:extLst>
              <a:ext uri="{FF2B5EF4-FFF2-40B4-BE49-F238E27FC236}">
                <a16:creationId xmlns:a16="http://schemas.microsoft.com/office/drawing/2014/main" id="{4E3DC93B-CB94-EC09-C492-F45CA85010DF}"/>
              </a:ext>
            </a:extLst>
          </p:cNvPr>
          <p:cNvSpPr txBox="1"/>
          <p:nvPr/>
        </p:nvSpPr>
        <p:spPr>
          <a:xfrm>
            <a:off x="7963684" y="3975531"/>
            <a:ext cx="6107502" cy="369332"/>
          </a:xfrm>
          <a:prstGeom prst="rect">
            <a:avLst/>
          </a:prstGeom>
          <a:noFill/>
        </p:spPr>
        <p:txBody>
          <a:bodyPr wrap="square">
            <a:spAutoFit/>
          </a:bodyPr>
          <a:lstStyle/>
          <a:p>
            <a:r>
              <a:rPr lang="es-ES" dirty="0">
                <a:hlinkClick r:id="rId10"/>
              </a:rPr>
              <a:t>https://a.co/d/dBo8L3m</a:t>
            </a:r>
            <a:endParaRPr lang="es-ES" dirty="0"/>
          </a:p>
        </p:txBody>
      </p:sp>
      <p:pic>
        <p:nvPicPr>
          <p:cNvPr id="15" name="Elementos multimedia en línea 8" title="Why Isn't Functional Programming the Norm? – Richard Feldman">
            <a:hlinkClick r:id="" action="ppaction://media"/>
            <a:extLst>
              <a:ext uri="{FF2B5EF4-FFF2-40B4-BE49-F238E27FC236}">
                <a16:creationId xmlns:a16="http://schemas.microsoft.com/office/drawing/2014/main" id="{31B49AD0-E1DD-48A5-16A0-C2DD89369A46}"/>
              </a:ext>
            </a:extLst>
          </p:cNvPr>
          <p:cNvPicPr>
            <a:picLocks noRot="1" noChangeAspect="1"/>
          </p:cNvPicPr>
          <p:nvPr>
            <a:videoFile r:link="rId1"/>
          </p:nvPr>
        </p:nvPicPr>
        <p:blipFill>
          <a:blip r:embed="rId11"/>
          <a:stretch>
            <a:fillRect/>
          </a:stretch>
        </p:blipFill>
        <p:spPr>
          <a:xfrm>
            <a:off x="3992880" y="4481473"/>
            <a:ext cx="4206240" cy="2376527"/>
          </a:xfrm>
          <a:prstGeom prst="rect">
            <a:avLst/>
          </a:prstGeom>
          <a:ln>
            <a:noFill/>
          </a:ln>
          <a:effectLst/>
        </p:spPr>
      </p:pic>
      <p:pic>
        <p:nvPicPr>
          <p:cNvPr id="16" name="Elementos multimedia en línea 9" title="Functional Programming for Pragmatists • Richard Feldman • GOTO 2021">
            <a:hlinkClick r:id="" action="ppaction://media"/>
            <a:extLst>
              <a:ext uri="{FF2B5EF4-FFF2-40B4-BE49-F238E27FC236}">
                <a16:creationId xmlns:a16="http://schemas.microsoft.com/office/drawing/2014/main" id="{612C1FD4-E683-618E-2BF2-B7D09081E337}"/>
              </a:ext>
            </a:extLst>
          </p:cNvPr>
          <p:cNvPicPr>
            <a:picLocks noRot="1" noChangeAspect="1"/>
          </p:cNvPicPr>
          <p:nvPr>
            <a:videoFile r:link="rId2"/>
          </p:nvPr>
        </p:nvPicPr>
        <p:blipFill>
          <a:blip r:embed="rId12"/>
          <a:stretch>
            <a:fillRect/>
          </a:stretch>
        </p:blipFill>
        <p:spPr>
          <a:xfrm>
            <a:off x="7985480" y="4481317"/>
            <a:ext cx="4206520" cy="2376683"/>
          </a:xfrm>
          <a:prstGeom prst="rect">
            <a:avLst/>
          </a:prstGeom>
          <a:ln>
            <a:noFill/>
          </a:ln>
          <a:effectLst/>
        </p:spPr>
      </p:pic>
      <p:sp>
        <p:nvSpPr>
          <p:cNvPr id="20" name="CuadroTexto 19">
            <a:extLst>
              <a:ext uri="{FF2B5EF4-FFF2-40B4-BE49-F238E27FC236}">
                <a16:creationId xmlns:a16="http://schemas.microsoft.com/office/drawing/2014/main" id="{80E70830-B68B-7859-0BEE-675A744E3F58}"/>
              </a:ext>
            </a:extLst>
          </p:cNvPr>
          <p:cNvSpPr txBox="1"/>
          <p:nvPr/>
        </p:nvSpPr>
        <p:spPr>
          <a:xfrm>
            <a:off x="2103120" y="311642"/>
            <a:ext cx="5147958" cy="923330"/>
          </a:xfrm>
          <a:prstGeom prst="rect">
            <a:avLst/>
          </a:prstGeom>
          <a:noFill/>
        </p:spPr>
        <p:txBody>
          <a:bodyPr wrap="square">
            <a:spAutoFit/>
          </a:bodyPr>
          <a:lstStyle/>
          <a:p>
            <a:r>
              <a:rPr lang="es-ES" dirty="0">
                <a:solidFill>
                  <a:srgbClr val="30312F"/>
                </a:solidFill>
              </a:rPr>
              <a:t>Artículos</a:t>
            </a:r>
            <a:endParaRPr lang="es-ES" dirty="0">
              <a:solidFill>
                <a:srgbClr val="30312F"/>
              </a:solidFill>
              <a:hlinkClick r:id="" action="ppaction://noaction">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s-ES" dirty="0">
                <a:solidFill>
                  <a:srgbClr val="30312F"/>
                </a:solidFill>
                <a:hlinkClick r:id="" action="ppaction://noaction">
                  <a:extLst>
                    <a:ext uri="{A12FA001-AC4F-418D-AE19-62706E023703}">
                      <ahyp:hlinkClr xmlns:ahyp="http://schemas.microsoft.com/office/drawing/2018/hyperlinkcolor" val="tx"/>
                    </a:ext>
                  </a:extLst>
                </a:hlinkClick>
              </a:rPr>
              <a:t>https://medium.com/@jofaval/a60130f073ef</a:t>
            </a:r>
            <a:endParaRPr lang="es-ES" dirty="0">
              <a:solidFill>
                <a:srgbClr val="30312F"/>
              </a:solidFill>
            </a:endParaRPr>
          </a:p>
          <a:p>
            <a:pPr marL="285750" indent="-285750">
              <a:buFont typeface="Arial" panose="020B0604020202020204" pitchFamily="34" charset="0"/>
              <a:buChar char="•"/>
            </a:pPr>
            <a:r>
              <a:rPr lang="es-ES" dirty="0">
                <a:solidFill>
                  <a:srgbClr val="30312F"/>
                </a:solidFill>
                <a:hlinkClick r:id="rId13">
                  <a:extLst>
                    <a:ext uri="{A12FA001-AC4F-418D-AE19-62706E023703}">
                      <ahyp:hlinkClr xmlns:ahyp="http://schemas.microsoft.com/office/drawing/2018/hyperlinkcolor" val="tx"/>
                    </a:ext>
                  </a:extLst>
                </a:hlinkClick>
              </a:rPr>
              <a:t>https://medium.com/@jofaval/d26fc09e149</a:t>
            </a:r>
            <a:endParaRPr lang="es-ES" dirty="0">
              <a:solidFill>
                <a:srgbClr val="30312F"/>
              </a:solidFill>
            </a:endParaRPr>
          </a:p>
        </p:txBody>
      </p:sp>
      <p:sp>
        <p:nvSpPr>
          <p:cNvPr id="21" name="CuadroTexto 20">
            <a:extLst>
              <a:ext uri="{FF2B5EF4-FFF2-40B4-BE49-F238E27FC236}">
                <a16:creationId xmlns:a16="http://schemas.microsoft.com/office/drawing/2014/main" id="{0DD534C1-6351-C0D8-9FFD-1416BE5ECA20}"/>
              </a:ext>
            </a:extLst>
          </p:cNvPr>
          <p:cNvSpPr txBox="1"/>
          <p:nvPr/>
        </p:nvSpPr>
        <p:spPr>
          <a:xfrm>
            <a:off x="5567413" y="4052492"/>
            <a:ext cx="976549" cy="369332"/>
          </a:xfrm>
          <a:prstGeom prst="rect">
            <a:avLst/>
          </a:prstGeom>
          <a:noFill/>
        </p:spPr>
        <p:txBody>
          <a:bodyPr wrap="none" rtlCol="0">
            <a:spAutoFit/>
          </a:bodyPr>
          <a:lstStyle/>
          <a:p>
            <a:r>
              <a:rPr lang="es-ES" dirty="0">
                <a:solidFill>
                  <a:srgbClr val="30312F"/>
                </a:solidFill>
              </a:rPr>
              <a:t>Charlas</a:t>
            </a:r>
          </a:p>
        </p:txBody>
      </p:sp>
      <p:sp>
        <p:nvSpPr>
          <p:cNvPr id="22" name="CuadroTexto 21">
            <a:extLst>
              <a:ext uri="{FF2B5EF4-FFF2-40B4-BE49-F238E27FC236}">
                <a16:creationId xmlns:a16="http://schemas.microsoft.com/office/drawing/2014/main" id="{0DF3FF45-7141-AD2C-35D8-6CA1DD98BD21}"/>
              </a:ext>
            </a:extLst>
          </p:cNvPr>
          <p:cNvSpPr txBox="1"/>
          <p:nvPr/>
        </p:nvSpPr>
        <p:spPr>
          <a:xfrm>
            <a:off x="9499472" y="680974"/>
            <a:ext cx="829714" cy="369332"/>
          </a:xfrm>
          <a:prstGeom prst="rect">
            <a:avLst/>
          </a:prstGeom>
          <a:noFill/>
        </p:spPr>
        <p:txBody>
          <a:bodyPr wrap="none" rtlCol="0">
            <a:spAutoFit/>
          </a:bodyPr>
          <a:lstStyle/>
          <a:p>
            <a:r>
              <a:rPr lang="es-ES" dirty="0">
                <a:solidFill>
                  <a:srgbClr val="30312F"/>
                </a:solidFill>
              </a:rPr>
              <a:t>Libros</a:t>
            </a:r>
          </a:p>
        </p:txBody>
      </p:sp>
      <p:sp>
        <p:nvSpPr>
          <p:cNvPr id="23" name="CuadroTexto 22">
            <a:extLst>
              <a:ext uri="{FF2B5EF4-FFF2-40B4-BE49-F238E27FC236}">
                <a16:creationId xmlns:a16="http://schemas.microsoft.com/office/drawing/2014/main" id="{66FFC8B1-3275-742A-98A0-DC51A4B08EDC}"/>
              </a:ext>
            </a:extLst>
          </p:cNvPr>
          <p:cNvSpPr txBox="1"/>
          <p:nvPr/>
        </p:nvSpPr>
        <p:spPr>
          <a:xfrm>
            <a:off x="189199" y="1257828"/>
            <a:ext cx="912429" cy="369332"/>
          </a:xfrm>
          <a:prstGeom prst="rect">
            <a:avLst/>
          </a:prstGeom>
          <a:noFill/>
        </p:spPr>
        <p:txBody>
          <a:bodyPr wrap="none" rtlCol="0">
            <a:spAutoFit/>
          </a:bodyPr>
          <a:lstStyle/>
          <a:p>
            <a:r>
              <a:rPr lang="es-ES" dirty="0">
                <a:solidFill>
                  <a:srgbClr val="30312F"/>
                </a:solidFill>
              </a:rPr>
              <a:t>Cursos</a:t>
            </a:r>
          </a:p>
        </p:txBody>
      </p:sp>
      <p:pic>
        <p:nvPicPr>
          <p:cNvPr id="25" name="Imagen 24" descr="Icono&#10;&#10;Descripción generada automáticamente">
            <a:extLst>
              <a:ext uri="{FF2B5EF4-FFF2-40B4-BE49-F238E27FC236}">
                <a16:creationId xmlns:a16="http://schemas.microsoft.com/office/drawing/2014/main" id="{F84AFE3F-A8D3-8551-15E6-C642BAB3883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90804" y="1823027"/>
            <a:ext cx="1385872" cy="1385872"/>
          </a:xfrm>
          <a:prstGeom prst="rect">
            <a:avLst/>
          </a:prstGeom>
        </p:spPr>
      </p:pic>
      <p:pic>
        <p:nvPicPr>
          <p:cNvPr id="14" name="Elementos multimedia en línea 3" title="Learning Functional Programming with JavaScript - Anjana Vakil - JSUnconf">
            <a:hlinkClick r:id="" action="ppaction://media"/>
            <a:extLst>
              <a:ext uri="{FF2B5EF4-FFF2-40B4-BE49-F238E27FC236}">
                <a16:creationId xmlns:a16="http://schemas.microsoft.com/office/drawing/2014/main" id="{E199C95C-B168-F8F9-66CC-248C61B65D9A}"/>
              </a:ext>
            </a:extLst>
          </p:cNvPr>
          <p:cNvPicPr>
            <a:picLocks noRot="1" noChangeAspect="1"/>
          </p:cNvPicPr>
          <p:nvPr>
            <a:videoFile r:link="rId3"/>
          </p:nvPr>
        </p:nvPicPr>
        <p:blipFill>
          <a:blip r:embed="rId15"/>
          <a:stretch>
            <a:fillRect/>
          </a:stretch>
        </p:blipFill>
        <p:spPr>
          <a:xfrm>
            <a:off x="0" y="4481308"/>
            <a:ext cx="4206240" cy="2376527"/>
          </a:xfrm>
          <a:prstGeom prst="rect">
            <a:avLst/>
          </a:prstGeom>
          <a:ln>
            <a:noFill/>
          </a:ln>
          <a:effectLst/>
        </p:spPr>
      </p:pic>
      <p:sp>
        <p:nvSpPr>
          <p:cNvPr id="27" name="CuadroTexto 26">
            <a:extLst>
              <a:ext uri="{FF2B5EF4-FFF2-40B4-BE49-F238E27FC236}">
                <a16:creationId xmlns:a16="http://schemas.microsoft.com/office/drawing/2014/main" id="{263E555B-1174-35DB-80A4-62C2838AFD75}"/>
              </a:ext>
            </a:extLst>
          </p:cNvPr>
          <p:cNvSpPr txBox="1"/>
          <p:nvPr/>
        </p:nvSpPr>
        <p:spPr>
          <a:xfrm>
            <a:off x="2628435" y="3227486"/>
            <a:ext cx="7133208" cy="400110"/>
          </a:xfrm>
          <a:prstGeom prst="rect">
            <a:avLst/>
          </a:prstGeom>
          <a:noFill/>
        </p:spPr>
        <p:txBody>
          <a:bodyPr wrap="square">
            <a:spAutoFit/>
          </a:bodyPr>
          <a:lstStyle/>
          <a:p>
            <a:pPr algn="ctr"/>
            <a:r>
              <a:rPr lang="es-ES" sz="2000" b="0" dirty="0">
                <a:solidFill>
                  <a:srgbClr val="30312F"/>
                </a:solidFill>
                <a:effectLst/>
              </a:rPr>
              <a:t>Programando…</a:t>
            </a:r>
          </a:p>
        </p:txBody>
      </p:sp>
    </p:spTree>
    <p:extLst>
      <p:ext uri="{BB962C8B-B14F-4D97-AF65-F5344CB8AC3E}">
        <p14:creationId xmlns:p14="http://schemas.microsoft.com/office/powerpoint/2010/main" val="222355519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4"/>
                                        </p:tgtEl>
                                      </p:cBhvr>
                                    </p:cmd>
                                  </p:childTnLst>
                                </p:cTn>
                              </p:par>
                            </p:childTnLst>
                          </p:cTn>
                        </p:par>
                      </p:childTnLst>
                    </p:cTn>
                  </p:par>
                </p:childTnLst>
              </p:cTn>
              <p:nextCondLst>
                <p:cond evt="onClick" delay="0">
                  <p:tgtEl>
                    <p:spTgt spid="14"/>
                  </p:tgtEl>
                </p:cond>
              </p:nextCondLst>
            </p:seq>
            <p:seq concurrent="1" nextAc="seek">
              <p:cTn id="7" restart="whenNotActive" fill="hold" evtFilter="cancelBubble" nodeType="interactiveSeq">
                <p:stCondLst>
                  <p:cond evt="onClick" delay="0">
                    <p:tgtEl>
                      <p:spTgt spid="1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5"/>
                                        </p:tgtEl>
                                      </p:cBhvr>
                                    </p:cmd>
                                  </p:childTnLst>
                                </p:cTn>
                              </p:par>
                            </p:childTnLst>
                          </p:cTn>
                        </p:par>
                      </p:childTnLst>
                    </p:cTn>
                  </p:par>
                </p:childTnLst>
              </p:cTn>
              <p:nextCondLst>
                <p:cond evt="onClick" delay="0">
                  <p:tgtEl>
                    <p:spTgt spid="15"/>
                  </p:tgtEl>
                </p:cond>
              </p:nextCondLst>
            </p:seq>
            <p:seq concurrent="1" nextAc="seek">
              <p:cTn id="12" restart="whenNotActive" fill="hold" evtFilter="cancelBubble" nodeType="interactiveSeq">
                <p:stCondLst>
                  <p:cond evt="onClick" delay="0">
                    <p:tgtEl>
                      <p:spTgt spid="16"/>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16"/>
                                        </p:tgtEl>
                                      </p:cBhvr>
                                    </p:cmd>
                                  </p:childTnLst>
                                </p:cTn>
                              </p:par>
                            </p:childTnLst>
                          </p:cTn>
                        </p:par>
                      </p:childTnLst>
                    </p:cTn>
                  </p:par>
                </p:childTnLst>
              </p:cTn>
              <p:nextCondLst>
                <p:cond evt="onClick" delay="0">
                  <p:tgtEl>
                    <p:spTgt spid="16"/>
                  </p:tgtEl>
                </p:cond>
              </p:nextCondLst>
            </p:seq>
            <p:video>
              <p:cMediaNode vol="80000">
                <p:cTn id="17" fill="hold" display="0">
                  <p:stCondLst>
                    <p:cond delay="indefinite"/>
                  </p:stCondLst>
                </p:cTn>
                <p:tgtEl>
                  <p:spTgt spid="14"/>
                </p:tgtEl>
              </p:cMediaNode>
            </p:video>
            <p:video>
              <p:cMediaNode vol="80000">
                <p:cTn id="18" fill="hold" display="0">
                  <p:stCondLst>
                    <p:cond delay="indefinite"/>
                  </p:stCondLst>
                </p:cTn>
                <p:tgtEl>
                  <p:spTgt spid="15"/>
                </p:tgtEl>
              </p:cMediaNode>
            </p:video>
            <p:video>
              <p:cMediaNode vol="80000">
                <p:cTn id="19" fill="hold" display="0">
                  <p:stCondLst>
                    <p:cond delay="indefinite"/>
                  </p:stCondLst>
                </p:cTn>
                <p:tgtEl>
                  <p:spTgt spid="16"/>
                </p:tgtEl>
              </p:cMediaNode>
            </p:video>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C9AB42-0E97-C3C0-C0A5-2F63DA4B5EE7}"/>
              </a:ext>
            </a:extLst>
          </p:cNvPr>
          <p:cNvSpPr>
            <a:spLocks noGrp="1"/>
          </p:cNvSpPr>
          <p:nvPr>
            <p:ph type="title"/>
          </p:nvPr>
        </p:nvSpPr>
        <p:spPr/>
        <p:txBody>
          <a:bodyPr>
            <a:normAutofit fontScale="90000"/>
          </a:bodyPr>
          <a:lstStyle/>
          <a:p>
            <a:r>
              <a:rPr lang="es-ES" dirty="0"/>
              <a:t>¿Por dónde podría investigar más?</a:t>
            </a:r>
          </a:p>
        </p:txBody>
      </p:sp>
      <p:sp>
        <p:nvSpPr>
          <p:cNvPr id="3" name="Marcador de contenido 2">
            <a:extLst>
              <a:ext uri="{FF2B5EF4-FFF2-40B4-BE49-F238E27FC236}">
                <a16:creationId xmlns:a16="http://schemas.microsoft.com/office/drawing/2014/main" id="{011FE2B1-0FC8-10D9-A61E-FFE5E9AE0565}"/>
              </a:ext>
            </a:extLst>
          </p:cNvPr>
          <p:cNvSpPr>
            <a:spLocks noGrp="1"/>
          </p:cNvSpPr>
          <p:nvPr>
            <p:ph idx="1"/>
          </p:nvPr>
        </p:nvSpPr>
        <p:spPr/>
        <p:txBody>
          <a:bodyPr/>
          <a:lstStyle/>
          <a:p>
            <a:r>
              <a:rPr lang="es-ES" dirty="0"/>
              <a:t>Localidad</a:t>
            </a:r>
          </a:p>
          <a:p>
            <a:r>
              <a:rPr lang="es-ES" dirty="0"/>
              <a:t>Inmutabilidad (programación funcional y estructuras de datos)</a:t>
            </a:r>
          </a:p>
          <a:p>
            <a:r>
              <a:rPr lang="es-ES" dirty="0"/>
              <a:t>Libros y charlas</a:t>
            </a:r>
          </a:p>
          <a:p>
            <a:r>
              <a:rPr lang="es-ES" dirty="0"/>
              <a:t>Reevalúa código escrito recientemente</a:t>
            </a:r>
          </a:p>
        </p:txBody>
      </p:sp>
      <p:sp>
        <p:nvSpPr>
          <p:cNvPr id="7" name="Marcador de fecha 3">
            <a:extLst>
              <a:ext uri="{FF2B5EF4-FFF2-40B4-BE49-F238E27FC236}">
                <a16:creationId xmlns:a16="http://schemas.microsoft.com/office/drawing/2014/main" id="{D65F5994-5BC8-D76F-0859-13E966B5E50D}"/>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0B78A9EA-F80E-65AB-1A34-EF027615D33C}"/>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DB40FD5B-613F-C174-0BF8-414BE2880615}"/>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128</a:t>
            </a:fld>
            <a:endParaRPr lang="en-US"/>
          </a:p>
        </p:txBody>
      </p:sp>
    </p:spTree>
    <p:extLst>
      <p:ext uri="{BB962C8B-B14F-4D97-AF65-F5344CB8AC3E}">
        <p14:creationId xmlns:p14="http://schemas.microsoft.com/office/powerpoint/2010/main" val="130398636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E6B4-37E3-9A99-4955-00986B6D2CF4}"/>
              </a:ext>
            </a:extLst>
          </p:cNvPr>
          <p:cNvSpPr>
            <a:spLocks noGrp="1"/>
          </p:cNvSpPr>
          <p:nvPr>
            <p:ph type="title"/>
          </p:nvPr>
        </p:nvSpPr>
        <p:spPr/>
        <p:txBody>
          <a:bodyPr/>
          <a:lstStyle/>
          <a:p>
            <a:r>
              <a:rPr lang="es-ES" sz="4400" dirty="0"/>
              <a:t>QR de las </a:t>
            </a:r>
            <a:r>
              <a:rPr lang="es-ES" sz="4400" dirty="0" err="1"/>
              <a:t>slides</a:t>
            </a:r>
            <a:endParaRPr lang="es-ES" sz="4400" dirty="0"/>
          </a:p>
        </p:txBody>
      </p:sp>
      <p:pic>
        <p:nvPicPr>
          <p:cNvPr id="9" name="Marcador de posición de imagen 8" descr="Código QR&#10;&#10;Descripción generada automáticamente">
            <a:extLst>
              <a:ext uri="{FF2B5EF4-FFF2-40B4-BE49-F238E27FC236}">
                <a16:creationId xmlns:a16="http://schemas.microsoft.com/office/drawing/2014/main" id="{C2D6576A-62AF-BAF4-B8A8-17E0C8C44AB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370" b="3370"/>
          <a:stretch>
            <a:fillRect/>
          </a:stretch>
        </p:blipFill>
        <p:spPr/>
      </p:pic>
      <p:sp>
        <p:nvSpPr>
          <p:cNvPr id="11" name="Marcador de texto 10">
            <a:extLst>
              <a:ext uri="{FF2B5EF4-FFF2-40B4-BE49-F238E27FC236}">
                <a16:creationId xmlns:a16="http://schemas.microsoft.com/office/drawing/2014/main" id="{DC85465B-1EB7-FC00-171C-5FE3146771E0}"/>
              </a:ext>
            </a:extLst>
          </p:cNvPr>
          <p:cNvSpPr>
            <a:spLocks noGrp="1"/>
          </p:cNvSpPr>
          <p:nvPr>
            <p:ph type="body" sz="half" idx="2"/>
          </p:nvPr>
        </p:nvSpPr>
        <p:spPr/>
        <p:txBody>
          <a:bodyPr>
            <a:normAutofit/>
          </a:bodyPr>
          <a:lstStyle/>
          <a:p>
            <a:r>
              <a:rPr lang="es-ES" sz="1400" b="1" i="0" dirty="0">
                <a:hlinkClick r:id="rId3"/>
              </a:rPr>
              <a:t>github.com/jofaval/</a:t>
            </a:r>
            <a:r>
              <a:rPr lang="es-ES" sz="1400" b="1" i="0" dirty="0" err="1">
                <a:hlinkClick r:id="rId3"/>
              </a:rPr>
              <a:t>talks-about</a:t>
            </a:r>
            <a:r>
              <a:rPr lang="es-ES" sz="1400" b="1" i="0" dirty="0">
                <a:hlinkClick r:id="rId3"/>
              </a:rPr>
              <a:t>/</a:t>
            </a:r>
            <a:r>
              <a:rPr lang="es-ES" sz="1400" b="1" i="0" dirty="0" err="1">
                <a:hlinkClick r:id="rId3"/>
              </a:rPr>
              <a:t>concepts-of-js</a:t>
            </a:r>
            <a:r>
              <a:rPr lang="es-ES" sz="1400" b="1" i="0" dirty="0">
                <a:hlinkClick r:id="rId3"/>
              </a:rPr>
              <a:t>/</a:t>
            </a:r>
            <a:endParaRPr lang="es-ES" sz="1400" b="1" i="0" dirty="0"/>
          </a:p>
        </p:txBody>
      </p:sp>
      <p:sp>
        <p:nvSpPr>
          <p:cNvPr id="3" name="Marcador de fecha 3">
            <a:extLst>
              <a:ext uri="{FF2B5EF4-FFF2-40B4-BE49-F238E27FC236}">
                <a16:creationId xmlns:a16="http://schemas.microsoft.com/office/drawing/2014/main" id="{8077384C-DD1F-E490-7DC9-99F5299DE8FF}"/>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7" name="Marcador de pie de página 4">
            <a:extLst>
              <a:ext uri="{FF2B5EF4-FFF2-40B4-BE49-F238E27FC236}">
                <a16:creationId xmlns:a16="http://schemas.microsoft.com/office/drawing/2014/main" id="{DEF9BAB3-4705-E4C1-4DC1-834EE0DE9704}"/>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8" name="Marcador de número de diapositiva 5">
            <a:extLst>
              <a:ext uri="{FF2B5EF4-FFF2-40B4-BE49-F238E27FC236}">
                <a16:creationId xmlns:a16="http://schemas.microsoft.com/office/drawing/2014/main" id="{3D5D8215-5822-C8A1-235E-03003F0D7191}"/>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129</a:t>
            </a:fld>
            <a:endParaRPr lang="en-US"/>
          </a:p>
        </p:txBody>
      </p:sp>
    </p:spTree>
    <p:extLst>
      <p:ext uri="{BB962C8B-B14F-4D97-AF65-F5344CB8AC3E}">
        <p14:creationId xmlns:p14="http://schemas.microsoft.com/office/powerpoint/2010/main" val="2235820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4F59D-2610-3CBA-3E17-0DF6573EB428}"/>
              </a:ext>
            </a:extLst>
          </p:cNvPr>
          <p:cNvSpPr>
            <a:spLocks noGrp="1"/>
          </p:cNvSpPr>
          <p:nvPr>
            <p:ph type="title"/>
          </p:nvPr>
        </p:nvSpPr>
        <p:spPr/>
        <p:txBody>
          <a:bodyPr>
            <a:normAutofit/>
          </a:bodyPr>
          <a:lstStyle/>
          <a:p>
            <a:r>
              <a:rPr lang="es-ES" sz="4000" dirty="0"/>
              <a:t>¿Qué es un paradigma de programación?</a:t>
            </a:r>
          </a:p>
        </p:txBody>
      </p:sp>
      <p:sp>
        <p:nvSpPr>
          <p:cNvPr id="3" name="Marcador de contenido 2">
            <a:extLst>
              <a:ext uri="{FF2B5EF4-FFF2-40B4-BE49-F238E27FC236}">
                <a16:creationId xmlns:a16="http://schemas.microsoft.com/office/drawing/2014/main" id="{B180EF2E-F406-BAB1-F26A-3C48F9609460}"/>
              </a:ext>
            </a:extLst>
          </p:cNvPr>
          <p:cNvSpPr>
            <a:spLocks noGrp="1"/>
          </p:cNvSpPr>
          <p:nvPr>
            <p:ph type="body" idx="1"/>
          </p:nvPr>
        </p:nvSpPr>
        <p:spPr/>
        <p:txBody>
          <a:bodyPr/>
          <a:lstStyle/>
          <a:p>
            <a:pPr marL="0" indent="0">
              <a:buNone/>
            </a:pPr>
            <a:r>
              <a:rPr lang="es-ES" dirty="0"/>
              <a:t>Un paradigma de programación no es más que un estilo de programación, con ventajas e inconvenientes. OOP/POO es uno muy conocido.</a:t>
            </a:r>
          </a:p>
        </p:txBody>
      </p:sp>
      <p:sp>
        <p:nvSpPr>
          <p:cNvPr id="7" name="Marcador de fecha 3">
            <a:extLst>
              <a:ext uri="{FF2B5EF4-FFF2-40B4-BE49-F238E27FC236}">
                <a16:creationId xmlns:a16="http://schemas.microsoft.com/office/drawing/2014/main" id="{6AED8D9E-7AA6-5828-6C29-4A4962AD1E48}"/>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FAAF028F-38BF-EB9A-AD0B-AA19C88A79A6}"/>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FF83E6FB-320A-440D-B912-7560214801B6}"/>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13</a:t>
            </a:fld>
            <a:endParaRPr lang="en-US"/>
          </a:p>
        </p:txBody>
      </p:sp>
    </p:spTree>
    <p:extLst>
      <p:ext uri="{BB962C8B-B14F-4D97-AF65-F5344CB8AC3E}">
        <p14:creationId xmlns:p14="http://schemas.microsoft.com/office/powerpoint/2010/main" val="138164736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DCB49A-5682-F274-F289-E3267B990763}"/>
              </a:ext>
            </a:extLst>
          </p:cNvPr>
          <p:cNvSpPr>
            <a:spLocks noGrp="1"/>
          </p:cNvSpPr>
          <p:nvPr>
            <p:ph type="title"/>
          </p:nvPr>
        </p:nvSpPr>
        <p:spPr/>
        <p:txBody>
          <a:bodyPr/>
          <a:lstStyle/>
          <a:p>
            <a:r>
              <a:rPr lang="es-ES" dirty="0"/>
              <a:t>Encuéntrame en</a:t>
            </a:r>
          </a:p>
        </p:txBody>
      </p:sp>
      <p:sp>
        <p:nvSpPr>
          <p:cNvPr id="3" name="Marcador de contenido 2">
            <a:extLst>
              <a:ext uri="{FF2B5EF4-FFF2-40B4-BE49-F238E27FC236}">
                <a16:creationId xmlns:a16="http://schemas.microsoft.com/office/drawing/2014/main" id="{2CAE7887-2890-6C3B-6C0B-0BBCCD740E61}"/>
              </a:ext>
            </a:extLst>
          </p:cNvPr>
          <p:cNvSpPr>
            <a:spLocks noGrp="1"/>
          </p:cNvSpPr>
          <p:nvPr>
            <p:ph idx="1"/>
          </p:nvPr>
        </p:nvSpPr>
        <p:spPr/>
        <p:txBody>
          <a:bodyPr/>
          <a:lstStyle/>
          <a:p>
            <a:r>
              <a:rPr lang="es-ES" dirty="0" err="1"/>
              <a:t>Linkedin</a:t>
            </a:r>
            <a:r>
              <a:rPr lang="es-ES" dirty="0"/>
              <a:t> - </a:t>
            </a:r>
            <a:r>
              <a:rPr lang="es-ES" b="1" dirty="0">
                <a:solidFill>
                  <a:srgbClr val="30312F"/>
                </a:solidFill>
                <a:hlinkClick r:id="rId2">
                  <a:extLst>
                    <a:ext uri="{A12FA001-AC4F-418D-AE19-62706E023703}">
                      <ahyp:hlinkClr xmlns:ahyp="http://schemas.microsoft.com/office/drawing/2018/hyperlinkcolor" val="tx"/>
                    </a:ext>
                  </a:extLst>
                </a:hlinkClick>
              </a:rPr>
              <a:t>linkedin.com/in/jofaval/</a:t>
            </a:r>
            <a:endParaRPr lang="es-ES" b="1" dirty="0">
              <a:solidFill>
                <a:srgbClr val="30312F"/>
              </a:solidFill>
            </a:endParaRPr>
          </a:p>
          <a:p>
            <a:r>
              <a:rPr lang="es-ES" dirty="0" err="1"/>
              <a:t>Github</a:t>
            </a:r>
            <a:r>
              <a:rPr lang="es-ES" dirty="0"/>
              <a:t> - </a:t>
            </a:r>
            <a:r>
              <a:rPr lang="es-ES" b="1" dirty="0">
                <a:solidFill>
                  <a:srgbClr val="30312F"/>
                </a:solidFill>
                <a:hlinkClick r:id="rId3">
                  <a:extLst>
                    <a:ext uri="{A12FA001-AC4F-418D-AE19-62706E023703}">
                      <ahyp:hlinkClr xmlns:ahyp="http://schemas.microsoft.com/office/drawing/2018/hyperlinkcolor" val="tx"/>
                    </a:ext>
                  </a:extLst>
                </a:hlinkClick>
              </a:rPr>
              <a:t>github.com/jofaval</a:t>
            </a:r>
            <a:endParaRPr lang="es-ES" b="1" dirty="0">
              <a:solidFill>
                <a:srgbClr val="30312F"/>
              </a:solidFill>
            </a:endParaRPr>
          </a:p>
        </p:txBody>
      </p:sp>
      <p:sp>
        <p:nvSpPr>
          <p:cNvPr id="7" name="Marcador de fecha 3">
            <a:extLst>
              <a:ext uri="{FF2B5EF4-FFF2-40B4-BE49-F238E27FC236}">
                <a16:creationId xmlns:a16="http://schemas.microsoft.com/office/drawing/2014/main" id="{8A0F6BB5-62A1-4231-D9D1-A1490AE8F5D9}"/>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4E078DA5-0426-FCEE-C209-DFFB3E1A3579}"/>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FA2D903A-4711-CCCB-050B-5DA48A6007FB}"/>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130</a:t>
            </a:fld>
            <a:endParaRPr lang="en-US"/>
          </a:p>
        </p:txBody>
      </p:sp>
    </p:spTree>
    <p:extLst>
      <p:ext uri="{BB962C8B-B14F-4D97-AF65-F5344CB8AC3E}">
        <p14:creationId xmlns:p14="http://schemas.microsoft.com/office/powerpoint/2010/main" val="159400776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F000C-5481-CE7A-3006-E828491F9BD6}"/>
              </a:ext>
            </a:extLst>
          </p:cNvPr>
          <p:cNvSpPr>
            <a:spLocks noGrp="1"/>
          </p:cNvSpPr>
          <p:nvPr>
            <p:ph type="ctrTitle"/>
          </p:nvPr>
        </p:nvSpPr>
        <p:spPr>
          <a:xfrm>
            <a:off x="838200" y="596644"/>
            <a:ext cx="10488283" cy="3435606"/>
          </a:xfrm>
          <a:solidFill>
            <a:srgbClr val="F1DA4E"/>
          </a:solidFill>
        </p:spPr>
        <p:txBody>
          <a:bodyPr anchor="b">
            <a:normAutofit/>
          </a:bodyPr>
          <a:lstStyle/>
          <a:p>
            <a:r>
              <a:rPr lang="es-ES" dirty="0">
                <a:solidFill>
                  <a:srgbClr val="30312F"/>
                </a:solidFill>
              </a:rPr>
              <a:t>Conceptos de JavaScript</a:t>
            </a:r>
          </a:p>
        </p:txBody>
      </p:sp>
      <p:sp>
        <p:nvSpPr>
          <p:cNvPr id="3" name="Subtítulo 2">
            <a:extLst>
              <a:ext uri="{FF2B5EF4-FFF2-40B4-BE49-F238E27FC236}">
                <a16:creationId xmlns:a16="http://schemas.microsoft.com/office/drawing/2014/main" id="{13B97D5A-1F8A-76B4-2EBE-21FE57593D12}"/>
              </a:ext>
            </a:extLst>
          </p:cNvPr>
          <p:cNvSpPr>
            <a:spLocks noGrp="1"/>
          </p:cNvSpPr>
          <p:nvPr>
            <p:ph type="subTitle" idx="1"/>
          </p:nvPr>
        </p:nvSpPr>
        <p:spPr>
          <a:xfrm>
            <a:off x="838200" y="4298950"/>
            <a:ext cx="9737785" cy="1962406"/>
          </a:xfrm>
        </p:spPr>
        <p:txBody>
          <a:bodyPr>
            <a:normAutofit/>
          </a:bodyPr>
          <a:lstStyle/>
          <a:p>
            <a:r>
              <a:rPr lang="es-ES" dirty="0">
                <a:solidFill>
                  <a:srgbClr val="30312F"/>
                </a:solidFill>
              </a:rPr>
              <a:t>Con toques del paradigma de Programación Funcional</a:t>
            </a:r>
          </a:p>
        </p:txBody>
      </p:sp>
    </p:spTree>
    <p:extLst>
      <p:ext uri="{BB962C8B-B14F-4D97-AF65-F5344CB8AC3E}">
        <p14:creationId xmlns:p14="http://schemas.microsoft.com/office/powerpoint/2010/main" val="88312385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DA68D96-6F92-BAA7-D387-5F1AB28615DC}"/>
              </a:ext>
            </a:extLst>
          </p:cNvPr>
          <p:cNvSpPr>
            <a:spLocks noGrp="1"/>
          </p:cNvSpPr>
          <p:nvPr>
            <p:ph type="title"/>
          </p:nvPr>
        </p:nvSpPr>
        <p:spPr>
          <a:xfrm>
            <a:off x="838200" y="365125"/>
            <a:ext cx="10515600" cy="5811837"/>
          </a:xfrm>
        </p:spPr>
        <p:txBody>
          <a:bodyPr anchor="ctr" anchorCtr="0"/>
          <a:lstStyle/>
          <a:p>
            <a:pPr algn="ctr"/>
            <a:r>
              <a:rPr lang="es-ES" dirty="0"/>
              <a:t>Gracias por la atención</a:t>
            </a:r>
          </a:p>
        </p:txBody>
      </p:sp>
      <p:sp>
        <p:nvSpPr>
          <p:cNvPr id="2" name="Marcador de fecha 3">
            <a:extLst>
              <a:ext uri="{FF2B5EF4-FFF2-40B4-BE49-F238E27FC236}">
                <a16:creationId xmlns:a16="http://schemas.microsoft.com/office/drawing/2014/main" id="{DA1B3E52-B34E-DDA9-0E93-D0AD3E0859B6}"/>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3" name="Marcador de pie de página 4">
            <a:extLst>
              <a:ext uri="{FF2B5EF4-FFF2-40B4-BE49-F238E27FC236}">
                <a16:creationId xmlns:a16="http://schemas.microsoft.com/office/drawing/2014/main" id="{2054F0DE-9B8C-EBFD-2D2F-6E9742B3B3BC}"/>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7" name="Marcador de número de diapositiva 5">
            <a:extLst>
              <a:ext uri="{FF2B5EF4-FFF2-40B4-BE49-F238E27FC236}">
                <a16:creationId xmlns:a16="http://schemas.microsoft.com/office/drawing/2014/main" id="{112A343A-DAD5-3756-ECB1-34CB39FEDCF6}"/>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132</a:t>
            </a:fld>
            <a:endParaRPr lang="en-US"/>
          </a:p>
        </p:txBody>
      </p:sp>
    </p:spTree>
    <p:extLst>
      <p:ext uri="{BB962C8B-B14F-4D97-AF65-F5344CB8AC3E}">
        <p14:creationId xmlns:p14="http://schemas.microsoft.com/office/powerpoint/2010/main" val="121943806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65F82-28A4-429C-28CD-9CBC0378BB42}"/>
              </a:ext>
            </a:extLst>
          </p:cNvPr>
          <p:cNvSpPr>
            <a:spLocks noGrp="1"/>
          </p:cNvSpPr>
          <p:nvPr>
            <p:ph type="title"/>
          </p:nvPr>
        </p:nvSpPr>
        <p:spPr/>
        <p:txBody>
          <a:bodyPr/>
          <a:lstStyle/>
          <a:p>
            <a:pPr algn="ctr"/>
            <a:r>
              <a:rPr lang="es-ES" dirty="0"/>
              <a:t>Preguntas</a:t>
            </a:r>
          </a:p>
        </p:txBody>
      </p:sp>
      <p:sp>
        <p:nvSpPr>
          <p:cNvPr id="7" name="Marcador de texto 6">
            <a:extLst>
              <a:ext uri="{FF2B5EF4-FFF2-40B4-BE49-F238E27FC236}">
                <a16:creationId xmlns:a16="http://schemas.microsoft.com/office/drawing/2014/main" id="{C6663338-0D4E-3113-FB4B-A28F69473DCF}"/>
              </a:ext>
            </a:extLst>
          </p:cNvPr>
          <p:cNvSpPr>
            <a:spLocks noGrp="1"/>
          </p:cNvSpPr>
          <p:nvPr>
            <p:ph type="body" idx="1"/>
          </p:nvPr>
        </p:nvSpPr>
        <p:spPr/>
        <p:txBody>
          <a:bodyPr/>
          <a:lstStyle/>
          <a:p>
            <a:endParaRPr lang="es-ES"/>
          </a:p>
        </p:txBody>
      </p:sp>
      <p:sp>
        <p:nvSpPr>
          <p:cNvPr id="10" name="Marcador de fecha 3">
            <a:extLst>
              <a:ext uri="{FF2B5EF4-FFF2-40B4-BE49-F238E27FC236}">
                <a16:creationId xmlns:a16="http://schemas.microsoft.com/office/drawing/2014/main" id="{3F391E5C-6FF5-1D21-DBC7-7E8A88F82771}"/>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11" name="Marcador de pie de página 4">
            <a:extLst>
              <a:ext uri="{FF2B5EF4-FFF2-40B4-BE49-F238E27FC236}">
                <a16:creationId xmlns:a16="http://schemas.microsoft.com/office/drawing/2014/main" id="{9F8C4E05-82DD-265E-8DB9-F4A08386CE09}"/>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12" name="Marcador de número de diapositiva 5">
            <a:extLst>
              <a:ext uri="{FF2B5EF4-FFF2-40B4-BE49-F238E27FC236}">
                <a16:creationId xmlns:a16="http://schemas.microsoft.com/office/drawing/2014/main" id="{CAB744F0-EC21-21C2-3DEE-69002518C6E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133</a:t>
            </a:fld>
            <a:endParaRPr lang="en-US"/>
          </a:p>
        </p:txBody>
      </p:sp>
    </p:spTree>
    <p:extLst>
      <p:ext uri="{BB962C8B-B14F-4D97-AF65-F5344CB8AC3E}">
        <p14:creationId xmlns:p14="http://schemas.microsoft.com/office/powerpoint/2010/main" val="1351941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D62186-B5DD-9795-84BE-73C9C9FA5015}"/>
              </a:ext>
            </a:extLst>
          </p:cNvPr>
          <p:cNvSpPr>
            <a:spLocks noGrp="1"/>
          </p:cNvSpPr>
          <p:nvPr>
            <p:ph type="title"/>
          </p:nvPr>
        </p:nvSpPr>
        <p:spPr/>
        <p:txBody>
          <a:bodyPr>
            <a:normAutofit/>
          </a:bodyPr>
          <a:lstStyle/>
          <a:p>
            <a:r>
              <a:rPr lang="es-ES" sz="4000" dirty="0"/>
              <a:t>La </a:t>
            </a:r>
            <a:r>
              <a:rPr lang="es-ES" sz="4000" dirty="0" err="1"/>
              <a:t>checklist</a:t>
            </a:r>
            <a:r>
              <a:rPr lang="es-ES" sz="4000" dirty="0"/>
              <a:t> de la Programación Funcional</a:t>
            </a:r>
          </a:p>
        </p:txBody>
      </p:sp>
      <p:sp>
        <p:nvSpPr>
          <p:cNvPr id="3" name="Marcador de contenido 2">
            <a:extLst>
              <a:ext uri="{FF2B5EF4-FFF2-40B4-BE49-F238E27FC236}">
                <a16:creationId xmlns:a16="http://schemas.microsoft.com/office/drawing/2014/main" id="{78A25622-544F-D132-E84E-99D4D9D61C9D}"/>
              </a:ext>
            </a:extLst>
          </p:cNvPr>
          <p:cNvSpPr>
            <a:spLocks noGrp="1"/>
          </p:cNvSpPr>
          <p:nvPr>
            <p:ph idx="1"/>
          </p:nvPr>
        </p:nvSpPr>
        <p:spPr/>
        <p:txBody>
          <a:bodyPr/>
          <a:lstStyle/>
          <a:p>
            <a:pPr marL="0" indent="0">
              <a:buNone/>
            </a:pPr>
            <a:r>
              <a:rPr lang="es-ES" dirty="0"/>
              <a:t>La “chicha”, ¿qué es la programación funcional?</a:t>
            </a:r>
          </a:p>
          <a:p>
            <a:r>
              <a:rPr lang="es-ES" dirty="0"/>
              <a:t>Programación declarativa</a:t>
            </a:r>
          </a:p>
          <a:p>
            <a:r>
              <a:rPr lang="es-ES" dirty="0"/>
              <a:t>Divide y vencerás</a:t>
            </a:r>
          </a:p>
          <a:p>
            <a:r>
              <a:rPr lang="es-ES" dirty="0"/>
              <a:t>Funciones más matemáticas</a:t>
            </a:r>
          </a:p>
          <a:p>
            <a:pPr lvl="1"/>
            <a:r>
              <a:rPr lang="es-ES" dirty="0"/>
              <a:t>Con resultados determinísticos</a:t>
            </a:r>
          </a:p>
        </p:txBody>
      </p:sp>
      <p:sp>
        <p:nvSpPr>
          <p:cNvPr id="7" name="Marcador de fecha 3">
            <a:extLst>
              <a:ext uri="{FF2B5EF4-FFF2-40B4-BE49-F238E27FC236}">
                <a16:creationId xmlns:a16="http://schemas.microsoft.com/office/drawing/2014/main" id="{E03C7B25-653A-F112-28CF-FA2B20F56373}"/>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89C66AE8-DA2A-9B19-D9B2-F5D05F5232DB}"/>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39F7408F-3B30-07AB-11FA-2CFE2E990EAC}"/>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14</a:t>
            </a:fld>
            <a:endParaRPr lang="en-US"/>
          </a:p>
        </p:txBody>
      </p:sp>
    </p:spTree>
    <p:extLst>
      <p:ext uri="{BB962C8B-B14F-4D97-AF65-F5344CB8AC3E}">
        <p14:creationId xmlns:p14="http://schemas.microsoft.com/office/powerpoint/2010/main" val="3108834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FC250A55-8D30-E91A-F0BA-94C889BC1AD4}"/>
              </a:ext>
            </a:extLst>
          </p:cNvPr>
          <p:cNvSpPr>
            <a:spLocks noGrp="1"/>
          </p:cNvSpPr>
          <p:nvPr>
            <p:ph type="title"/>
          </p:nvPr>
        </p:nvSpPr>
        <p:spPr/>
        <p:txBody>
          <a:bodyPr/>
          <a:lstStyle/>
          <a:p>
            <a:r>
              <a:rPr lang="es-ES" dirty="0"/>
              <a:t>Pureza</a:t>
            </a:r>
          </a:p>
        </p:txBody>
      </p:sp>
      <p:sp>
        <p:nvSpPr>
          <p:cNvPr id="8" name="Marcador de texto 7">
            <a:extLst>
              <a:ext uri="{FF2B5EF4-FFF2-40B4-BE49-F238E27FC236}">
                <a16:creationId xmlns:a16="http://schemas.microsoft.com/office/drawing/2014/main" id="{CCCAF259-FC79-0FE0-9622-3F1F97865153}"/>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44218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16FBE-F0BD-DCB7-3095-EA45FFB4E92B}"/>
              </a:ext>
            </a:extLst>
          </p:cNvPr>
          <p:cNvSpPr>
            <a:spLocks noGrp="1"/>
          </p:cNvSpPr>
          <p:nvPr>
            <p:ph type="title"/>
          </p:nvPr>
        </p:nvSpPr>
        <p:spPr/>
        <p:txBody>
          <a:bodyPr/>
          <a:lstStyle/>
          <a:p>
            <a:r>
              <a:rPr lang="es-ES" dirty="0"/>
              <a:t>Definición de pureza</a:t>
            </a:r>
          </a:p>
        </p:txBody>
      </p:sp>
      <p:sp>
        <p:nvSpPr>
          <p:cNvPr id="3" name="Marcador de contenido 2">
            <a:extLst>
              <a:ext uri="{FF2B5EF4-FFF2-40B4-BE49-F238E27FC236}">
                <a16:creationId xmlns:a16="http://schemas.microsoft.com/office/drawing/2014/main" id="{8F8DF3EB-1765-FA92-EC1C-2252B1569DB8}"/>
              </a:ext>
            </a:extLst>
          </p:cNvPr>
          <p:cNvSpPr>
            <a:spLocks noGrp="1"/>
          </p:cNvSpPr>
          <p:nvPr>
            <p:ph idx="1"/>
          </p:nvPr>
        </p:nvSpPr>
        <p:spPr/>
        <p:txBody>
          <a:bodyPr/>
          <a:lstStyle/>
          <a:p>
            <a:pPr marL="0" indent="0">
              <a:buNone/>
            </a:pPr>
            <a:r>
              <a:rPr lang="es-ES" dirty="0"/>
              <a:t>La pureza (pure, </a:t>
            </a:r>
            <a:r>
              <a:rPr lang="es-ES" dirty="0" err="1"/>
              <a:t>pureness</a:t>
            </a:r>
            <a:r>
              <a:rPr lang="es-ES" dirty="0"/>
              <a:t>) de una función es inversamente proporcional a la cantidad de efectos secundarios que tiene.</a:t>
            </a:r>
          </a:p>
          <a:p>
            <a:pPr marL="0" indent="0">
              <a:buNone/>
            </a:pPr>
            <a:endParaRPr lang="es-ES" dirty="0"/>
          </a:p>
          <a:p>
            <a:pPr marL="0" indent="0">
              <a:buNone/>
            </a:pPr>
            <a:r>
              <a:rPr lang="es-ES" dirty="0"/>
              <a:t>Menos efectos secundarios hacen de una función que sea más pura</a:t>
            </a:r>
          </a:p>
        </p:txBody>
      </p:sp>
      <p:sp>
        <p:nvSpPr>
          <p:cNvPr id="7" name="Marcador de fecha 3">
            <a:extLst>
              <a:ext uri="{FF2B5EF4-FFF2-40B4-BE49-F238E27FC236}">
                <a16:creationId xmlns:a16="http://schemas.microsoft.com/office/drawing/2014/main" id="{94DCC3DA-9D44-4C49-C718-2DB50A4B77D5}"/>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582D5E2E-2F05-CC90-4956-89DCE14E0EB4}"/>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AA3E5464-ECC1-EBCF-A8A2-C38CBB53CEA9}"/>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16</a:t>
            </a:fld>
            <a:endParaRPr lang="en-US"/>
          </a:p>
        </p:txBody>
      </p:sp>
    </p:spTree>
    <p:extLst>
      <p:ext uri="{BB962C8B-B14F-4D97-AF65-F5344CB8AC3E}">
        <p14:creationId xmlns:p14="http://schemas.microsoft.com/office/powerpoint/2010/main" val="4209875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5A6797-1148-CA7A-5EAB-351976327C3C}"/>
              </a:ext>
            </a:extLst>
          </p:cNvPr>
          <p:cNvSpPr>
            <a:spLocks noGrp="1"/>
          </p:cNvSpPr>
          <p:nvPr>
            <p:ph type="title"/>
          </p:nvPr>
        </p:nvSpPr>
        <p:spPr/>
        <p:txBody>
          <a:bodyPr/>
          <a:lstStyle/>
          <a:p>
            <a:r>
              <a:rPr lang="es-ES" dirty="0"/>
              <a:t>Pureza y efectos secundarios</a:t>
            </a:r>
          </a:p>
        </p:txBody>
      </p:sp>
      <p:sp>
        <p:nvSpPr>
          <p:cNvPr id="3" name="Marcador de contenido 2">
            <a:extLst>
              <a:ext uri="{FF2B5EF4-FFF2-40B4-BE49-F238E27FC236}">
                <a16:creationId xmlns:a16="http://schemas.microsoft.com/office/drawing/2014/main" id="{AA3C9ED0-E7A9-DF37-1801-9E04D3DDA3F8}"/>
              </a:ext>
            </a:extLst>
          </p:cNvPr>
          <p:cNvSpPr>
            <a:spLocks noGrp="1"/>
          </p:cNvSpPr>
          <p:nvPr>
            <p:ph idx="1"/>
          </p:nvPr>
        </p:nvSpPr>
        <p:spPr/>
        <p:txBody>
          <a:bodyPr/>
          <a:lstStyle/>
          <a:p>
            <a:pPr marL="0" indent="0">
              <a:buNone/>
            </a:pPr>
            <a:r>
              <a:rPr lang="es-ES" dirty="0"/>
              <a:t>Las funciones puras tienen la menor cantidad posible de efectos secundarios.</a:t>
            </a:r>
          </a:p>
          <a:p>
            <a:pPr marL="0" indent="0">
              <a:buNone/>
            </a:pPr>
            <a:endParaRPr lang="es-ES" dirty="0"/>
          </a:p>
          <a:p>
            <a:pPr marL="0" indent="0">
              <a:buNone/>
            </a:pPr>
            <a:r>
              <a:rPr lang="es-ES" dirty="0"/>
              <a:t>La programación funcional entiende que los efectos secundarios a veces son necesarios</a:t>
            </a:r>
          </a:p>
        </p:txBody>
      </p:sp>
      <p:sp>
        <p:nvSpPr>
          <p:cNvPr id="7" name="Marcador de fecha 3">
            <a:extLst>
              <a:ext uri="{FF2B5EF4-FFF2-40B4-BE49-F238E27FC236}">
                <a16:creationId xmlns:a16="http://schemas.microsoft.com/office/drawing/2014/main" id="{C0145772-2F9E-D923-E53C-DD8AE2E52F66}"/>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64FFD8BD-A78F-7E3B-ED11-222A5E6B66EF}"/>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BAF814B3-A59C-6359-62C9-C49826FC3E50}"/>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17</a:t>
            </a:fld>
            <a:endParaRPr lang="en-US"/>
          </a:p>
        </p:txBody>
      </p:sp>
    </p:spTree>
    <p:extLst>
      <p:ext uri="{BB962C8B-B14F-4D97-AF65-F5344CB8AC3E}">
        <p14:creationId xmlns:p14="http://schemas.microsoft.com/office/powerpoint/2010/main" val="3160340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DCBBD-EAF3-7AE7-A580-33A9A2EA0519}"/>
              </a:ext>
            </a:extLst>
          </p:cNvPr>
          <p:cNvSpPr>
            <a:spLocks noGrp="1"/>
          </p:cNvSpPr>
          <p:nvPr>
            <p:ph type="title"/>
          </p:nvPr>
        </p:nvSpPr>
        <p:spPr/>
        <p:txBody>
          <a:bodyPr/>
          <a:lstStyle/>
          <a:p>
            <a:r>
              <a:rPr lang="es-ES" dirty="0"/>
              <a:t>Pureza y el determinismo</a:t>
            </a:r>
          </a:p>
        </p:txBody>
      </p:sp>
      <p:sp>
        <p:nvSpPr>
          <p:cNvPr id="3" name="Marcador de contenido 2">
            <a:extLst>
              <a:ext uri="{FF2B5EF4-FFF2-40B4-BE49-F238E27FC236}">
                <a16:creationId xmlns:a16="http://schemas.microsoft.com/office/drawing/2014/main" id="{68089567-B6D5-2FC9-FC04-0E269E748557}"/>
              </a:ext>
            </a:extLst>
          </p:cNvPr>
          <p:cNvSpPr>
            <a:spLocks noGrp="1"/>
          </p:cNvSpPr>
          <p:nvPr>
            <p:ph idx="1"/>
          </p:nvPr>
        </p:nvSpPr>
        <p:spPr/>
        <p:txBody>
          <a:bodyPr/>
          <a:lstStyle/>
          <a:p>
            <a:pPr marL="0" indent="0">
              <a:buNone/>
            </a:pPr>
            <a:r>
              <a:rPr lang="es-ES" dirty="0"/>
              <a:t>Una función pura tiene un resultado </a:t>
            </a:r>
            <a:r>
              <a:rPr lang="es-ES" b="1" dirty="0"/>
              <a:t>determinístico</a:t>
            </a:r>
            <a:r>
              <a:rPr lang="es-ES" dirty="0"/>
              <a:t>.</a:t>
            </a:r>
          </a:p>
          <a:p>
            <a:pPr marL="0" indent="0">
              <a:buNone/>
            </a:pPr>
            <a:endParaRPr lang="es-ES" dirty="0"/>
          </a:p>
          <a:p>
            <a:pPr marL="0" indent="0">
              <a:buNone/>
            </a:pPr>
            <a:r>
              <a:rPr lang="es-ES" dirty="0"/>
              <a:t>Su resultado es esperable, es decir, puedes </a:t>
            </a:r>
            <a:r>
              <a:rPr lang="es-ES" i="1" dirty="0"/>
              <a:t>determinar</a:t>
            </a:r>
            <a:r>
              <a:rPr lang="es-ES" dirty="0"/>
              <a:t> su resultado si sabes qué argumentos le estás pasando.</a:t>
            </a:r>
          </a:p>
        </p:txBody>
      </p:sp>
      <p:sp>
        <p:nvSpPr>
          <p:cNvPr id="7" name="Marcador de fecha 3">
            <a:extLst>
              <a:ext uri="{FF2B5EF4-FFF2-40B4-BE49-F238E27FC236}">
                <a16:creationId xmlns:a16="http://schemas.microsoft.com/office/drawing/2014/main" id="{F94C7A18-FD46-94A1-1999-D680FC83FCEB}"/>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2A0A65E9-D5BD-F9B4-4256-9205DDCE707E}"/>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1D356203-D571-FD33-29F3-02310D2F78F4}"/>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18</a:t>
            </a:fld>
            <a:endParaRPr lang="en-US"/>
          </a:p>
        </p:txBody>
      </p:sp>
    </p:spTree>
    <p:extLst>
      <p:ext uri="{BB962C8B-B14F-4D97-AF65-F5344CB8AC3E}">
        <p14:creationId xmlns:p14="http://schemas.microsoft.com/office/powerpoint/2010/main" val="3343030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2B4A5-B5D1-1FF8-8F75-0CAC08F6E925}"/>
              </a:ext>
            </a:extLst>
          </p:cNvPr>
          <p:cNvSpPr>
            <a:spLocks noGrp="1"/>
          </p:cNvSpPr>
          <p:nvPr>
            <p:ph type="title"/>
          </p:nvPr>
        </p:nvSpPr>
        <p:spPr/>
        <p:txBody>
          <a:bodyPr/>
          <a:lstStyle/>
          <a:p>
            <a:r>
              <a:rPr lang="es-ES" dirty="0"/>
              <a:t>Pureza, unificando conceptos</a:t>
            </a:r>
          </a:p>
        </p:txBody>
      </p:sp>
      <p:sp>
        <p:nvSpPr>
          <p:cNvPr id="3" name="Marcador de contenido 2">
            <a:extLst>
              <a:ext uri="{FF2B5EF4-FFF2-40B4-BE49-F238E27FC236}">
                <a16:creationId xmlns:a16="http://schemas.microsoft.com/office/drawing/2014/main" id="{0D6773D9-5808-5964-E056-A0FAC41BC22F}"/>
              </a:ext>
            </a:extLst>
          </p:cNvPr>
          <p:cNvSpPr>
            <a:spLocks noGrp="1"/>
          </p:cNvSpPr>
          <p:nvPr>
            <p:ph idx="1"/>
          </p:nvPr>
        </p:nvSpPr>
        <p:spPr/>
        <p:txBody>
          <a:bodyPr/>
          <a:lstStyle/>
          <a:p>
            <a:pPr marL="0" indent="0">
              <a:buNone/>
            </a:pPr>
            <a:r>
              <a:rPr lang="es-ES" dirty="0"/>
              <a:t>Una función pura es aquella con un resultado determinístico que tiene la menor cantidad posible de efectos secundarios.</a:t>
            </a:r>
          </a:p>
        </p:txBody>
      </p:sp>
      <p:sp>
        <p:nvSpPr>
          <p:cNvPr id="7" name="Marcador de fecha 3">
            <a:extLst>
              <a:ext uri="{FF2B5EF4-FFF2-40B4-BE49-F238E27FC236}">
                <a16:creationId xmlns:a16="http://schemas.microsoft.com/office/drawing/2014/main" id="{768838DD-478F-4383-0EEE-5F848E544A97}"/>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E0E5FF02-0D76-3D41-D417-647C079088D0}"/>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3A656E30-8531-5B39-C721-1D430415A56C}"/>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19</a:t>
            </a:fld>
            <a:endParaRPr lang="en-US"/>
          </a:p>
        </p:txBody>
      </p:sp>
    </p:spTree>
    <p:extLst>
      <p:ext uri="{BB962C8B-B14F-4D97-AF65-F5344CB8AC3E}">
        <p14:creationId xmlns:p14="http://schemas.microsoft.com/office/powerpoint/2010/main" val="3535676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198C36-28FE-6777-651A-C016CC71EF87}"/>
              </a:ext>
            </a:extLst>
          </p:cNvPr>
          <p:cNvSpPr>
            <a:spLocks noGrp="1"/>
          </p:cNvSpPr>
          <p:nvPr>
            <p:ph type="title"/>
          </p:nvPr>
        </p:nvSpPr>
        <p:spPr/>
        <p:txBody>
          <a:bodyPr/>
          <a:lstStyle/>
          <a:p>
            <a:r>
              <a:rPr lang="es-ES" dirty="0"/>
              <a:t>Quién soy</a:t>
            </a:r>
          </a:p>
        </p:txBody>
      </p:sp>
      <p:pic>
        <p:nvPicPr>
          <p:cNvPr id="10" name="Marcador de posición de imagen 9" descr="Hombre sonriendo con barba y bigote&#10;&#10;Descripción generada automáticamente">
            <a:extLst>
              <a:ext uri="{FF2B5EF4-FFF2-40B4-BE49-F238E27FC236}">
                <a16:creationId xmlns:a16="http://schemas.microsoft.com/office/drawing/2014/main" id="{4F2FA7B4-CAA3-8F8F-8632-1C0E4FA6827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370" b="3370"/>
          <a:stretch>
            <a:fillRect/>
          </a:stretch>
        </p:blipFill>
        <p:spPr/>
      </p:pic>
      <p:sp>
        <p:nvSpPr>
          <p:cNvPr id="8" name="Marcador de texto 7">
            <a:extLst>
              <a:ext uri="{FF2B5EF4-FFF2-40B4-BE49-F238E27FC236}">
                <a16:creationId xmlns:a16="http://schemas.microsoft.com/office/drawing/2014/main" id="{E7BD836E-498A-E3FD-6CF3-64704787409A}"/>
              </a:ext>
            </a:extLst>
          </p:cNvPr>
          <p:cNvSpPr>
            <a:spLocks noGrp="1"/>
          </p:cNvSpPr>
          <p:nvPr>
            <p:ph type="body" sz="half" idx="2"/>
          </p:nvPr>
        </p:nvSpPr>
        <p:spPr/>
        <p:txBody>
          <a:bodyPr/>
          <a:lstStyle/>
          <a:p>
            <a:r>
              <a:rPr lang="es-ES" i="0" dirty="0"/>
              <a:t>Pepe Fabra Valverde</a:t>
            </a:r>
          </a:p>
          <a:p>
            <a:r>
              <a:rPr lang="es-ES" i="0" dirty="0"/>
              <a:t>Líder y Arquitecto de Front</a:t>
            </a:r>
          </a:p>
        </p:txBody>
      </p:sp>
    </p:spTree>
    <p:extLst>
      <p:ext uri="{BB962C8B-B14F-4D97-AF65-F5344CB8AC3E}">
        <p14:creationId xmlns:p14="http://schemas.microsoft.com/office/powerpoint/2010/main" val="2554620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F49EBA-85F7-FF32-4548-F6F3A42E6E57}"/>
              </a:ext>
            </a:extLst>
          </p:cNvPr>
          <p:cNvSpPr>
            <a:spLocks noGrp="1"/>
          </p:cNvSpPr>
          <p:nvPr>
            <p:ph type="title"/>
          </p:nvPr>
        </p:nvSpPr>
        <p:spPr/>
        <p:txBody>
          <a:bodyPr vert="horz" lIns="91440" tIns="45720" rIns="91440" bIns="45720" rtlCol="0" anchor="b">
            <a:normAutofit/>
          </a:bodyPr>
          <a:lstStyle/>
          <a:p>
            <a:r>
              <a:rPr lang="en-US" sz="4800"/>
              <a:t>Pero…</a:t>
            </a:r>
          </a:p>
        </p:txBody>
      </p:sp>
      <p:sp>
        <p:nvSpPr>
          <p:cNvPr id="3" name="Marcador de contenido 2">
            <a:extLst>
              <a:ext uri="{FF2B5EF4-FFF2-40B4-BE49-F238E27FC236}">
                <a16:creationId xmlns:a16="http://schemas.microsoft.com/office/drawing/2014/main" id="{A6BB6B8A-262D-E556-F903-F9E93C911478}"/>
              </a:ext>
            </a:extLst>
          </p:cNvPr>
          <p:cNvSpPr>
            <a:spLocks noGrp="1"/>
          </p:cNvSpPr>
          <p:nvPr>
            <p:ph idx="1"/>
          </p:nvPr>
        </p:nvSpPr>
        <p:spPr/>
        <p:txBody>
          <a:bodyPr vert="horz" lIns="91440" tIns="45720" rIns="91440" bIns="45720" rtlCol="0" anchor="t">
            <a:normAutofit/>
          </a:bodyPr>
          <a:lstStyle/>
          <a:p>
            <a:pPr marL="0" indent="0">
              <a:buNone/>
            </a:pPr>
            <a:r>
              <a:rPr lang="en-US" sz="2100" dirty="0">
                <a:solidFill>
                  <a:schemeClr val="tx2">
                    <a:lumMod val="75000"/>
                  </a:schemeClr>
                </a:solidFill>
              </a:rPr>
              <a:t>¿</a:t>
            </a:r>
            <a:r>
              <a:rPr lang="en-US" sz="2100" dirty="0" err="1">
                <a:solidFill>
                  <a:schemeClr val="tx2">
                    <a:lumMod val="75000"/>
                  </a:schemeClr>
                </a:solidFill>
              </a:rPr>
              <a:t>Qué</a:t>
            </a:r>
            <a:r>
              <a:rPr lang="en-US" sz="2100" dirty="0">
                <a:solidFill>
                  <a:schemeClr val="tx2">
                    <a:lumMod val="75000"/>
                  </a:schemeClr>
                </a:solidFill>
              </a:rPr>
              <a:t> es </a:t>
            </a:r>
            <a:r>
              <a:rPr lang="en-US" sz="2100" dirty="0" err="1">
                <a:solidFill>
                  <a:schemeClr val="tx2">
                    <a:lumMod val="75000"/>
                  </a:schemeClr>
                </a:solidFill>
              </a:rPr>
              <a:t>eso</a:t>
            </a:r>
            <a:r>
              <a:rPr lang="en-US" sz="2100" dirty="0">
                <a:solidFill>
                  <a:schemeClr val="tx2">
                    <a:lumMod val="75000"/>
                  </a:schemeClr>
                </a:solidFill>
              </a:rPr>
              <a:t> de un </a:t>
            </a:r>
            <a:r>
              <a:rPr lang="en-US" sz="2100" dirty="0" err="1">
                <a:solidFill>
                  <a:schemeClr val="tx2">
                    <a:lumMod val="75000"/>
                  </a:schemeClr>
                </a:solidFill>
              </a:rPr>
              <a:t>efecto</a:t>
            </a:r>
            <a:r>
              <a:rPr lang="en-US" sz="2100" dirty="0">
                <a:solidFill>
                  <a:schemeClr val="tx2">
                    <a:lumMod val="75000"/>
                  </a:schemeClr>
                </a:solidFill>
              </a:rPr>
              <a:t> </a:t>
            </a:r>
            <a:r>
              <a:rPr lang="en-US" sz="2100" dirty="0" err="1">
                <a:solidFill>
                  <a:schemeClr val="tx2">
                    <a:lumMod val="75000"/>
                  </a:schemeClr>
                </a:solidFill>
              </a:rPr>
              <a:t>secundario</a:t>
            </a:r>
            <a:r>
              <a:rPr lang="en-US" sz="2100" dirty="0">
                <a:solidFill>
                  <a:schemeClr val="tx2">
                    <a:lumMod val="75000"/>
                  </a:schemeClr>
                </a:solidFill>
              </a:rPr>
              <a:t>?</a:t>
            </a:r>
          </a:p>
        </p:txBody>
      </p:sp>
      <p:sp>
        <p:nvSpPr>
          <p:cNvPr id="7" name="Marcador de fecha 3">
            <a:extLst>
              <a:ext uri="{FF2B5EF4-FFF2-40B4-BE49-F238E27FC236}">
                <a16:creationId xmlns:a16="http://schemas.microsoft.com/office/drawing/2014/main" id="{06D81EDD-793D-55A2-DCDC-9707803EE342}"/>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A71F1645-B94E-4403-5843-2D488322B11D}"/>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69BDF171-44BA-B212-089C-FF6DA8CFAD08}"/>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20</a:t>
            </a:fld>
            <a:endParaRPr lang="en-US"/>
          </a:p>
        </p:txBody>
      </p:sp>
    </p:spTree>
    <p:extLst>
      <p:ext uri="{BB962C8B-B14F-4D97-AF65-F5344CB8AC3E}">
        <p14:creationId xmlns:p14="http://schemas.microsoft.com/office/powerpoint/2010/main" val="172403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14ABC2-7ED1-3B2A-EB70-6649213F2851}"/>
              </a:ext>
            </a:extLst>
          </p:cNvPr>
          <p:cNvSpPr>
            <a:spLocks noGrp="1"/>
          </p:cNvSpPr>
          <p:nvPr>
            <p:ph type="title"/>
          </p:nvPr>
        </p:nvSpPr>
        <p:spPr/>
        <p:txBody>
          <a:bodyPr/>
          <a:lstStyle/>
          <a:p>
            <a:r>
              <a:rPr lang="es-ES" dirty="0"/>
              <a:t>Efectos secundarios</a:t>
            </a:r>
          </a:p>
        </p:txBody>
      </p:sp>
      <p:sp>
        <p:nvSpPr>
          <p:cNvPr id="7" name="Marcador de texto 6">
            <a:extLst>
              <a:ext uri="{FF2B5EF4-FFF2-40B4-BE49-F238E27FC236}">
                <a16:creationId xmlns:a16="http://schemas.microsoft.com/office/drawing/2014/main" id="{444A24A0-C7D0-B6CB-DCB7-5501B3B76EDD}"/>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482152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35813-F72A-E01F-570C-9B7F5E3FE6A4}"/>
              </a:ext>
            </a:extLst>
          </p:cNvPr>
          <p:cNvSpPr>
            <a:spLocks noGrp="1"/>
          </p:cNvSpPr>
          <p:nvPr>
            <p:ph type="title"/>
          </p:nvPr>
        </p:nvSpPr>
        <p:spPr/>
        <p:txBody>
          <a:bodyPr>
            <a:normAutofit fontScale="90000"/>
          </a:bodyPr>
          <a:lstStyle/>
          <a:p>
            <a:r>
              <a:rPr lang="es-ES" dirty="0"/>
              <a:t>Definiendo los efectos secundarios</a:t>
            </a:r>
          </a:p>
        </p:txBody>
      </p:sp>
      <p:sp>
        <p:nvSpPr>
          <p:cNvPr id="3" name="Marcador de contenido 2">
            <a:extLst>
              <a:ext uri="{FF2B5EF4-FFF2-40B4-BE49-F238E27FC236}">
                <a16:creationId xmlns:a16="http://schemas.microsoft.com/office/drawing/2014/main" id="{3FBEA10E-8796-C449-D0B3-25649F2647D7}"/>
              </a:ext>
            </a:extLst>
          </p:cNvPr>
          <p:cNvSpPr>
            <a:spLocks noGrp="1"/>
          </p:cNvSpPr>
          <p:nvPr>
            <p:ph idx="1"/>
          </p:nvPr>
        </p:nvSpPr>
        <p:spPr/>
        <p:txBody>
          <a:bodyPr/>
          <a:lstStyle/>
          <a:p>
            <a:pPr marL="0" indent="0">
              <a:buNone/>
            </a:pPr>
            <a:r>
              <a:rPr lang="es-ES" dirty="0"/>
              <a:t>Los efectos secundarios (</a:t>
            </a:r>
            <a:r>
              <a:rPr lang="es-ES" dirty="0" err="1"/>
              <a:t>side</a:t>
            </a:r>
            <a:r>
              <a:rPr lang="es-ES" dirty="0"/>
              <a:t> </a:t>
            </a:r>
            <a:r>
              <a:rPr lang="es-ES" dirty="0" err="1"/>
              <a:t>effects</a:t>
            </a:r>
            <a:r>
              <a:rPr lang="es-ES" dirty="0"/>
              <a:t>) de una función se pueden entender como acciones que van más allá del alcance (</a:t>
            </a:r>
            <a:r>
              <a:rPr lang="es-ES" dirty="0" err="1"/>
              <a:t>scope</a:t>
            </a:r>
            <a:r>
              <a:rPr lang="es-ES" dirty="0"/>
              <a:t>) de una función.</a:t>
            </a:r>
          </a:p>
        </p:txBody>
      </p:sp>
      <p:sp>
        <p:nvSpPr>
          <p:cNvPr id="7" name="Marcador de fecha 3">
            <a:extLst>
              <a:ext uri="{FF2B5EF4-FFF2-40B4-BE49-F238E27FC236}">
                <a16:creationId xmlns:a16="http://schemas.microsoft.com/office/drawing/2014/main" id="{2CAE026C-32D7-2F12-3EB4-F4F1D41B9704}"/>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8545FC22-EFC5-75F4-DCA3-495784099A3A}"/>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56E22136-A8CE-FF96-8402-0B8B83FA406F}"/>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22</a:t>
            </a:fld>
            <a:endParaRPr lang="en-US"/>
          </a:p>
        </p:txBody>
      </p:sp>
    </p:spTree>
    <p:extLst>
      <p:ext uri="{BB962C8B-B14F-4D97-AF65-F5344CB8AC3E}">
        <p14:creationId xmlns:p14="http://schemas.microsoft.com/office/powerpoint/2010/main" val="657923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A80E50-6A79-4A30-9C62-DC7B36E3D260}"/>
              </a:ext>
            </a:extLst>
          </p:cNvPr>
          <p:cNvSpPr>
            <a:spLocks noGrp="1"/>
          </p:cNvSpPr>
          <p:nvPr>
            <p:ph type="title"/>
          </p:nvPr>
        </p:nvSpPr>
        <p:spPr/>
        <p:txBody>
          <a:bodyPr>
            <a:normAutofit/>
          </a:bodyPr>
          <a:lstStyle/>
          <a:p>
            <a:r>
              <a:rPr lang="es-ES" sz="4400" dirty="0"/>
              <a:t>La </a:t>
            </a:r>
            <a:r>
              <a:rPr lang="es-ES" sz="4400" dirty="0" err="1"/>
              <a:t>checklist</a:t>
            </a:r>
            <a:r>
              <a:rPr lang="es-ES" sz="4400" dirty="0"/>
              <a:t> de un efecto secundario</a:t>
            </a:r>
          </a:p>
        </p:txBody>
      </p:sp>
      <p:sp>
        <p:nvSpPr>
          <p:cNvPr id="3" name="Marcador de contenido 2">
            <a:extLst>
              <a:ext uri="{FF2B5EF4-FFF2-40B4-BE49-F238E27FC236}">
                <a16:creationId xmlns:a16="http://schemas.microsoft.com/office/drawing/2014/main" id="{A927DA0D-DD40-985F-D65D-4DAE73066E9E}"/>
              </a:ext>
            </a:extLst>
          </p:cNvPr>
          <p:cNvSpPr>
            <a:spLocks noGrp="1"/>
          </p:cNvSpPr>
          <p:nvPr>
            <p:ph idx="1"/>
          </p:nvPr>
        </p:nvSpPr>
        <p:spPr/>
        <p:txBody>
          <a:bodyPr/>
          <a:lstStyle/>
          <a:p>
            <a:r>
              <a:rPr lang="es-ES" dirty="0"/>
              <a:t>Depende de un estado (valor, atributo, propiedad, constante) no proporcionado como parámetro.</a:t>
            </a:r>
          </a:p>
          <a:p>
            <a:r>
              <a:rPr lang="es-ES" dirty="0"/>
              <a:t>Muta (modifica) un estado no local, fuera del cuerpo de la función.</a:t>
            </a:r>
          </a:p>
          <a:p>
            <a:pPr marL="0" indent="0">
              <a:buNone/>
            </a:pPr>
            <a:endParaRPr lang="es-ES" dirty="0"/>
          </a:p>
          <a:p>
            <a:pPr marL="0" indent="0">
              <a:buNone/>
            </a:pPr>
            <a:r>
              <a:rPr lang="es-ES" dirty="0"/>
              <a:t>Si cumple una de estas propiedades, la acción (instrucción) pasa a ser un efecto secundario</a:t>
            </a:r>
          </a:p>
        </p:txBody>
      </p:sp>
      <p:sp>
        <p:nvSpPr>
          <p:cNvPr id="7" name="Marcador de fecha 3">
            <a:extLst>
              <a:ext uri="{FF2B5EF4-FFF2-40B4-BE49-F238E27FC236}">
                <a16:creationId xmlns:a16="http://schemas.microsoft.com/office/drawing/2014/main" id="{304A030E-B8F8-1A99-D505-F8764469284D}"/>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98436154-31F5-938E-6BBE-E57CF7C20FEB}"/>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9933AB69-6C63-3A8D-F826-7708F261AED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23</a:t>
            </a:fld>
            <a:endParaRPr lang="en-US"/>
          </a:p>
        </p:txBody>
      </p:sp>
    </p:spTree>
    <p:extLst>
      <p:ext uri="{BB962C8B-B14F-4D97-AF65-F5344CB8AC3E}">
        <p14:creationId xmlns:p14="http://schemas.microsoft.com/office/powerpoint/2010/main" val="385767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DE5A9-F43B-0ADB-D75A-CCF1BA427304}"/>
              </a:ext>
            </a:extLst>
          </p:cNvPr>
          <p:cNvSpPr>
            <a:spLocks noGrp="1"/>
          </p:cNvSpPr>
          <p:nvPr>
            <p:ph type="title"/>
          </p:nvPr>
        </p:nvSpPr>
        <p:spPr/>
        <p:txBody>
          <a:bodyPr>
            <a:normAutofit/>
          </a:bodyPr>
          <a:lstStyle/>
          <a:p>
            <a:r>
              <a:rPr lang="es-ES" sz="4400" dirty="0"/>
              <a:t>Entendiendo los efectos secundarios</a:t>
            </a:r>
          </a:p>
        </p:txBody>
      </p:sp>
      <p:sp>
        <p:nvSpPr>
          <p:cNvPr id="3" name="Marcador de contenido 2">
            <a:extLst>
              <a:ext uri="{FF2B5EF4-FFF2-40B4-BE49-F238E27FC236}">
                <a16:creationId xmlns:a16="http://schemas.microsoft.com/office/drawing/2014/main" id="{1A7AF71B-BC94-EE50-46A7-0E6C1A092C1D}"/>
              </a:ext>
            </a:extLst>
          </p:cNvPr>
          <p:cNvSpPr>
            <a:spLocks noGrp="1"/>
          </p:cNvSpPr>
          <p:nvPr>
            <p:ph idx="1"/>
          </p:nvPr>
        </p:nvSpPr>
        <p:spPr/>
        <p:txBody>
          <a:bodyPr/>
          <a:lstStyle/>
          <a:p>
            <a:pPr marL="0" indent="0">
              <a:buNone/>
            </a:pPr>
            <a:r>
              <a:rPr lang="es-ES" dirty="0">
                <a:solidFill>
                  <a:srgbClr val="30312F"/>
                </a:solidFill>
              </a:rPr>
              <a:t>Pero entonces, ¿no hay que tenerlos? Sí que hay que tener efectos secundarios, lo que hay que hacer es minimizar su uso.</a:t>
            </a:r>
          </a:p>
          <a:p>
            <a:pPr marL="0" indent="0">
              <a:buNone/>
            </a:pPr>
            <a:endParaRPr lang="es-ES" dirty="0">
              <a:solidFill>
                <a:srgbClr val="30312F"/>
              </a:solidFill>
            </a:endParaRPr>
          </a:p>
          <a:p>
            <a:pPr marL="0" indent="0">
              <a:buNone/>
            </a:pPr>
            <a:r>
              <a:rPr lang="es-ES" dirty="0">
                <a:solidFill>
                  <a:srgbClr val="30312F"/>
                </a:solidFill>
              </a:rPr>
              <a:t>Un efecto secundario </a:t>
            </a:r>
            <a:r>
              <a:rPr lang="es-ES" b="1" dirty="0">
                <a:solidFill>
                  <a:srgbClr val="30312F"/>
                </a:solidFill>
              </a:rPr>
              <a:t>“daña” la traza</a:t>
            </a:r>
            <a:r>
              <a:rPr lang="es-ES" dirty="0">
                <a:solidFill>
                  <a:srgbClr val="30312F"/>
                </a:solidFill>
              </a:rPr>
              <a:t>, es un </a:t>
            </a:r>
            <a:r>
              <a:rPr lang="es-ES" b="1" dirty="0" err="1">
                <a:solidFill>
                  <a:srgbClr val="30312F"/>
                </a:solidFill>
              </a:rPr>
              <a:t>mock</a:t>
            </a:r>
            <a:r>
              <a:rPr lang="es-ES" b="1" dirty="0">
                <a:solidFill>
                  <a:srgbClr val="30312F"/>
                </a:solidFill>
              </a:rPr>
              <a:t> extra</a:t>
            </a:r>
            <a:r>
              <a:rPr lang="es-ES" dirty="0">
                <a:solidFill>
                  <a:srgbClr val="30312F"/>
                </a:solidFill>
              </a:rPr>
              <a:t> dentro de un test, hace que el resultado de una función sea algo </a:t>
            </a:r>
            <a:r>
              <a:rPr lang="es-ES" b="1" dirty="0">
                <a:solidFill>
                  <a:srgbClr val="30312F"/>
                </a:solidFill>
              </a:rPr>
              <a:t>más impredecible</a:t>
            </a:r>
            <a:r>
              <a:rPr lang="es-ES" dirty="0">
                <a:solidFill>
                  <a:srgbClr val="30312F"/>
                </a:solidFill>
              </a:rPr>
              <a:t>.</a:t>
            </a:r>
          </a:p>
        </p:txBody>
      </p:sp>
      <p:sp>
        <p:nvSpPr>
          <p:cNvPr id="7" name="Marcador de fecha 3">
            <a:extLst>
              <a:ext uri="{FF2B5EF4-FFF2-40B4-BE49-F238E27FC236}">
                <a16:creationId xmlns:a16="http://schemas.microsoft.com/office/drawing/2014/main" id="{348CC658-8D97-116B-183E-42DEE85FE41E}"/>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1EF1649C-11C8-44C9-3383-6B2735595E0B}"/>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2108316A-66EB-22D1-D463-974C420485C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24</a:t>
            </a:fld>
            <a:endParaRPr lang="en-US"/>
          </a:p>
        </p:txBody>
      </p:sp>
    </p:spTree>
    <p:extLst>
      <p:ext uri="{BB962C8B-B14F-4D97-AF65-F5344CB8AC3E}">
        <p14:creationId xmlns:p14="http://schemas.microsoft.com/office/powerpoint/2010/main" val="1321685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1DA4E"/>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D6E3AB-3157-8703-7FE3-63962C9A1EF8}"/>
              </a:ext>
            </a:extLst>
          </p:cNvPr>
          <p:cNvSpPr>
            <a:spLocks noGrp="1"/>
          </p:cNvSpPr>
          <p:nvPr>
            <p:ph type="title"/>
          </p:nvPr>
        </p:nvSpPr>
        <p:spPr/>
        <p:txBody>
          <a:bodyPr vert="horz" lIns="91440" tIns="45720" rIns="91440" bIns="45720" rtlCol="0" anchor="b" anchorCtr="0">
            <a:normAutofit/>
          </a:bodyPr>
          <a:lstStyle/>
          <a:p>
            <a:pPr>
              <a:lnSpc>
                <a:spcPct val="90000"/>
              </a:lnSpc>
            </a:pPr>
            <a:r>
              <a:rPr lang="en-US" sz="3600" dirty="0"/>
              <a:t>Los </a:t>
            </a:r>
            <a:r>
              <a:rPr lang="en-US" sz="3600" dirty="0" err="1"/>
              <a:t>efectos</a:t>
            </a:r>
            <a:r>
              <a:rPr lang="en-US" sz="3600" dirty="0"/>
              <a:t> </a:t>
            </a:r>
            <a:r>
              <a:rPr lang="en-US" sz="3600" dirty="0" err="1"/>
              <a:t>secundarios</a:t>
            </a:r>
            <a:r>
              <a:rPr lang="en-US" sz="3600" dirty="0"/>
              <a:t> son </a:t>
            </a:r>
            <a:r>
              <a:rPr lang="en-US" sz="3600" dirty="0" err="1"/>
              <a:t>como</a:t>
            </a:r>
            <a:r>
              <a:rPr lang="en-US" sz="3600" dirty="0"/>
              <a:t> </a:t>
            </a:r>
            <a:r>
              <a:rPr lang="en-US" sz="3600" dirty="0" err="1"/>
              <a:t>distracciones</a:t>
            </a:r>
            <a:endParaRPr lang="en-US" sz="3600" dirty="0"/>
          </a:p>
        </p:txBody>
      </p:sp>
      <p:sp>
        <p:nvSpPr>
          <p:cNvPr id="3" name="Marcador de contenido 2">
            <a:extLst>
              <a:ext uri="{FF2B5EF4-FFF2-40B4-BE49-F238E27FC236}">
                <a16:creationId xmlns:a16="http://schemas.microsoft.com/office/drawing/2014/main" id="{A98E4997-FD4C-9A89-B5DB-F9CE8F65B007}"/>
              </a:ext>
            </a:extLst>
          </p:cNvPr>
          <p:cNvSpPr>
            <a:spLocks noGrp="1"/>
          </p:cNvSpPr>
          <p:nvPr>
            <p:ph idx="1"/>
          </p:nvPr>
        </p:nvSpPr>
        <p:spPr/>
        <p:txBody>
          <a:bodyPr vert="horz" lIns="91440" tIns="45720" rIns="91440" bIns="45720" rtlCol="0" anchor="t">
            <a:normAutofit/>
          </a:bodyPr>
          <a:lstStyle/>
          <a:p>
            <a:pPr marL="0" indent="0">
              <a:lnSpc>
                <a:spcPct val="100000"/>
              </a:lnSpc>
              <a:buNone/>
            </a:pPr>
            <a:r>
              <a:rPr lang="en-US" dirty="0">
                <a:solidFill>
                  <a:srgbClr val="30312F"/>
                </a:solidFill>
              </a:rPr>
              <a:t>Por </a:t>
            </a:r>
            <a:r>
              <a:rPr lang="en-US" dirty="0" err="1">
                <a:solidFill>
                  <a:srgbClr val="30312F"/>
                </a:solidFill>
              </a:rPr>
              <a:t>eso</a:t>
            </a:r>
            <a:r>
              <a:rPr lang="en-US" dirty="0">
                <a:solidFill>
                  <a:srgbClr val="30312F"/>
                </a:solidFill>
              </a:rPr>
              <a:t> la </a:t>
            </a:r>
            <a:r>
              <a:rPr lang="en-US" dirty="0" err="1">
                <a:solidFill>
                  <a:srgbClr val="30312F"/>
                </a:solidFill>
              </a:rPr>
              <a:t>pureza</a:t>
            </a:r>
            <a:r>
              <a:rPr lang="en-US" dirty="0">
                <a:solidFill>
                  <a:srgbClr val="30312F"/>
                </a:solidFill>
              </a:rPr>
              <a:t> es no </a:t>
            </a:r>
            <a:r>
              <a:rPr lang="en-US" dirty="0" err="1">
                <a:solidFill>
                  <a:srgbClr val="30312F"/>
                </a:solidFill>
              </a:rPr>
              <a:t>tener</a:t>
            </a:r>
            <a:r>
              <a:rPr lang="en-US" dirty="0">
                <a:solidFill>
                  <a:srgbClr val="30312F"/>
                </a:solidFill>
              </a:rPr>
              <a:t> </a:t>
            </a:r>
            <a:r>
              <a:rPr lang="en-US" dirty="0" err="1">
                <a:solidFill>
                  <a:srgbClr val="30312F"/>
                </a:solidFill>
              </a:rPr>
              <a:t>efectos</a:t>
            </a:r>
            <a:r>
              <a:rPr lang="en-US" dirty="0">
                <a:solidFill>
                  <a:srgbClr val="30312F"/>
                </a:solidFill>
              </a:rPr>
              <a:t>/</a:t>
            </a:r>
            <a:r>
              <a:rPr lang="en-US" dirty="0" err="1">
                <a:solidFill>
                  <a:srgbClr val="30312F"/>
                </a:solidFill>
              </a:rPr>
              <a:t>distracciones</a:t>
            </a:r>
            <a:r>
              <a:rPr lang="en-US" dirty="0">
                <a:solidFill>
                  <a:srgbClr val="30312F"/>
                </a:solidFill>
              </a:rPr>
              <a:t> </a:t>
            </a:r>
            <a:r>
              <a:rPr lang="en-US" b="1" dirty="0" err="1">
                <a:solidFill>
                  <a:srgbClr val="30312F"/>
                </a:solidFill>
              </a:rPr>
              <a:t>innecesarias</a:t>
            </a:r>
            <a:r>
              <a:rPr lang="en-US" dirty="0">
                <a:solidFill>
                  <a:srgbClr val="30312F"/>
                </a:solidFill>
              </a:rPr>
              <a:t>, es </a:t>
            </a:r>
            <a:r>
              <a:rPr lang="en-US" dirty="0" err="1">
                <a:solidFill>
                  <a:srgbClr val="30312F"/>
                </a:solidFill>
              </a:rPr>
              <a:t>tener</a:t>
            </a:r>
            <a:r>
              <a:rPr lang="en-US" dirty="0">
                <a:solidFill>
                  <a:srgbClr val="30312F"/>
                </a:solidFill>
              </a:rPr>
              <a:t> </a:t>
            </a:r>
            <a:r>
              <a:rPr lang="en-US" dirty="0" err="1">
                <a:solidFill>
                  <a:srgbClr val="30312F"/>
                </a:solidFill>
              </a:rPr>
              <a:t>el</a:t>
            </a:r>
            <a:r>
              <a:rPr lang="en-US" dirty="0">
                <a:solidFill>
                  <a:srgbClr val="30312F"/>
                </a:solidFill>
              </a:rPr>
              <a:t> </a:t>
            </a:r>
            <a:r>
              <a:rPr lang="en-US" dirty="0" err="1">
                <a:solidFill>
                  <a:srgbClr val="30312F"/>
                </a:solidFill>
              </a:rPr>
              <a:t>contenido</a:t>
            </a:r>
            <a:r>
              <a:rPr lang="en-US" dirty="0">
                <a:solidFill>
                  <a:srgbClr val="30312F"/>
                </a:solidFill>
              </a:rPr>
              <a:t> (</a:t>
            </a:r>
            <a:r>
              <a:rPr lang="en-US" dirty="0" err="1">
                <a:solidFill>
                  <a:srgbClr val="30312F"/>
                </a:solidFill>
              </a:rPr>
              <a:t>código</a:t>
            </a:r>
            <a:r>
              <a:rPr lang="en-US" dirty="0">
                <a:solidFill>
                  <a:srgbClr val="30312F"/>
                </a:solidFill>
              </a:rPr>
              <a:t>) sin </a:t>
            </a:r>
            <a:r>
              <a:rPr lang="en-US" dirty="0" err="1">
                <a:solidFill>
                  <a:srgbClr val="30312F"/>
                </a:solidFill>
              </a:rPr>
              <a:t>adulterar</a:t>
            </a:r>
            <a:endParaRPr lang="en-US" dirty="0">
              <a:solidFill>
                <a:srgbClr val="30312F"/>
              </a:solidFill>
            </a:endParaRPr>
          </a:p>
        </p:txBody>
      </p:sp>
      <p:sp>
        <p:nvSpPr>
          <p:cNvPr id="7" name="Marcador de fecha 3">
            <a:extLst>
              <a:ext uri="{FF2B5EF4-FFF2-40B4-BE49-F238E27FC236}">
                <a16:creationId xmlns:a16="http://schemas.microsoft.com/office/drawing/2014/main" id="{15C750D3-E6A1-8277-3D49-2354F97EF1DF}"/>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346CBE50-3D5E-7AA2-E808-422E28868CA6}"/>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CED6DB82-3BD8-E115-CEFF-DB95C090E45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25</a:t>
            </a:fld>
            <a:endParaRPr lang="en-US"/>
          </a:p>
        </p:txBody>
      </p:sp>
    </p:spTree>
    <p:extLst>
      <p:ext uri="{BB962C8B-B14F-4D97-AF65-F5344CB8AC3E}">
        <p14:creationId xmlns:p14="http://schemas.microsoft.com/office/powerpoint/2010/main" val="1755619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AAA6F-B843-92C5-8458-2D9F6334B2F1}"/>
              </a:ext>
            </a:extLst>
          </p:cNvPr>
          <p:cNvSpPr>
            <a:spLocks noGrp="1"/>
          </p:cNvSpPr>
          <p:nvPr>
            <p:ph type="title"/>
          </p:nvPr>
        </p:nvSpPr>
        <p:spPr/>
        <p:txBody>
          <a:bodyPr/>
          <a:lstStyle/>
          <a:p>
            <a:r>
              <a:rPr lang="es-ES" dirty="0"/>
              <a:t>Ejemplos</a:t>
            </a:r>
          </a:p>
        </p:txBody>
      </p:sp>
      <p:sp>
        <p:nvSpPr>
          <p:cNvPr id="3" name="Marcador de contenido 2">
            <a:extLst>
              <a:ext uri="{FF2B5EF4-FFF2-40B4-BE49-F238E27FC236}">
                <a16:creationId xmlns:a16="http://schemas.microsoft.com/office/drawing/2014/main" id="{30709AFF-0BB8-0A40-1834-8A8D7A2997CA}"/>
              </a:ext>
            </a:extLst>
          </p:cNvPr>
          <p:cNvSpPr>
            <a:spLocks noGrp="1"/>
          </p:cNvSpPr>
          <p:nvPr>
            <p:ph idx="1"/>
          </p:nvPr>
        </p:nvSpPr>
        <p:spPr/>
        <p:txBody>
          <a:bodyPr/>
          <a:lstStyle/>
          <a:p>
            <a:pPr marL="0" indent="0">
              <a:buNone/>
            </a:pPr>
            <a:r>
              <a:rPr lang="es-ES" dirty="0"/>
              <a:t>Con ejemplos, todo se entiende mejor.</a:t>
            </a:r>
          </a:p>
          <a:p>
            <a:pPr marL="0" indent="0">
              <a:buNone/>
            </a:pPr>
            <a:r>
              <a:rPr lang="es-ES" dirty="0"/>
              <a:t>Pongamos que hemos recuperado información acerca de un usuario de la BDD, pero no queremos devolver toda la información, para ello, tenemos una función que filtra el cuerpo de la respuesta.</a:t>
            </a:r>
          </a:p>
        </p:txBody>
      </p:sp>
      <p:sp>
        <p:nvSpPr>
          <p:cNvPr id="7" name="Marcador de fecha 3">
            <a:extLst>
              <a:ext uri="{FF2B5EF4-FFF2-40B4-BE49-F238E27FC236}">
                <a16:creationId xmlns:a16="http://schemas.microsoft.com/office/drawing/2014/main" id="{55AAA670-EE82-C08B-BCC2-5B43A3F9F633}"/>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D9BE8642-D423-A354-6D98-724134AAD2AD}"/>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60D64C05-8E27-45B5-59EB-7FF1BBE71368}"/>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26</a:t>
            </a:fld>
            <a:endParaRPr lang="en-US"/>
          </a:p>
        </p:txBody>
      </p:sp>
    </p:spTree>
    <p:extLst>
      <p:ext uri="{BB962C8B-B14F-4D97-AF65-F5344CB8AC3E}">
        <p14:creationId xmlns:p14="http://schemas.microsoft.com/office/powerpoint/2010/main" val="1392986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DE100-BF01-4662-A222-51AF463D594D}"/>
              </a:ext>
            </a:extLst>
          </p:cNvPr>
          <p:cNvSpPr>
            <a:spLocks noGrp="1"/>
          </p:cNvSpPr>
          <p:nvPr>
            <p:ph type="title"/>
          </p:nvPr>
        </p:nvSpPr>
        <p:spPr/>
        <p:txBody>
          <a:bodyPr>
            <a:normAutofit fontScale="90000"/>
          </a:bodyPr>
          <a:lstStyle/>
          <a:p>
            <a:r>
              <a:rPr lang="es-ES" dirty="0"/>
              <a:t>Es un efecto secundario cuando…</a:t>
            </a:r>
          </a:p>
        </p:txBody>
      </p:sp>
      <p:sp>
        <p:nvSpPr>
          <p:cNvPr id="3" name="Marcador de contenido 2">
            <a:extLst>
              <a:ext uri="{FF2B5EF4-FFF2-40B4-BE49-F238E27FC236}">
                <a16:creationId xmlns:a16="http://schemas.microsoft.com/office/drawing/2014/main" id="{62899888-DB1D-4716-57E2-6E24A606FB49}"/>
              </a:ext>
            </a:extLst>
          </p:cNvPr>
          <p:cNvSpPr>
            <a:spLocks noGrp="1"/>
          </p:cNvSpPr>
          <p:nvPr>
            <p:ph idx="1"/>
          </p:nvPr>
        </p:nvSpPr>
        <p:spPr/>
        <p:txBody>
          <a:bodyPr/>
          <a:lstStyle/>
          <a:p>
            <a:pPr marL="0" indent="0">
              <a:buNone/>
            </a:pPr>
            <a:r>
              <a:rPr lang="es-ES" dirty="0"/>
              <a:t>Un efecto secundario sería recuperar la información del usuario en la misma función que hace el filtro.</a:t>
            </a:r>
          </a:p>
          <a:p>
            <a:pPr marL="0" indent="0">
              <a:buNone/>
            </a:pPr>
            <a:r>
              <a:rPr lang="es-ES" dirty="0"/>
              <a:t>O guardar en una variable global la información del usuario que se ha recuperado y acceder a esta para filtrar los campos a devolver.</a:t>
            </a:r>
          </a:p>
          <a:p>
            <a:pPr marL="0" indent="0">
              <a:buNone/>
            </a:pPr>
            <a:endParaRPr lang="es-ES" dirty="0"/>
          </a:p>
          <a:p>
            <a:pPr marL="0" indent="0">
              <a:buNone/>
            </a:pPr>
            <a:r>
              <a:rPr lang="es-ES" dirty="0"/>
              <a:t>En </a:t>
            </a:r>
            <a:r>
              <a:rPr lang="es-ES" dirty="0" err="1"/>
              <a:t>TypeScript</a:t>
            </a:r>
            <a:r>
              <a:rPr lang="es-ES" dirty="0"/>
              <a:t>, </a:t>
            </a:r>
            <a:r>
              <a:rPr lang="es-ES" b="1" i="1" dirty="0" err="1"/>
              <a:t>formatCurrentUser</a:t>
            </a:r>
            <a:r>
              <a:rPr lang="es-ES" b="1" i="1" dirty="0"/>
              <a:t>(): </a:t>
            </a:r>
            <a:r>
              <a:rPr lang="es-ES" b="1" i="1" dirty="0" err="1"/>
              <a:t>ResponseUser</a:t>
            </a:r>
            <a:endParaRPr lang="es-ES" dirty="0"/>
          </a:p>
          <a:p>
            <a:pPr marL="0" indent="0">
              <a:buNone/>
            </a:pPr>
            <a:r>
              <a:rPr lang="es-ES" dirty="0"/>
              <a:t>En Java, </a:t>
            </a:r>
            <a:r>
              <a:rPr lang="es-ES" b="1" i="1" dirty="0" err="1"/>
              <a:t>ResponseUser</a:t>
            </a:r>
            <a:r>
              <a:rPr lang="es-ES" b="1" i="1" dirty="0"/>
              <a:t> </a:t>
            </a:r>
            <a:r>
              <a:rPr lang="es-ES" b="1" i="1" dirty="0" err="1"/>
              <a:t>formatCurrentUser</a:t>
            </a:r>
            <a:r>
              <a:rPr lang="es-ES" b="1" i="1" dirty="0"/>
              <a:t>()</a:t>
            </a:r>
          </a:p>
        </p:txBody>
      </p:sp>
      <p:sp>
        <p:nvSpPr>
          <p:cNvPr id="7" name="Marcador de fecha 3">
            <a:extLst>
              <a:ext uri="{FF2B5EF4-FFF2-40B4-BE49-F238E27FC236}">
                <a16:creationId xmlns:a16="http://schemas.microsoft.com/office/drawing/2014/main" id="{B3028455-FAD3-3BBF-6B8C-58E1DD870058}"/>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5A6BD0D0-57E1-DBFE-4952-8462C6568A25}"/>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31DA0279-2C72-7286-EF7C-5A58A4B8E7D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27</a:t>
            </a:fld>
            <a:endParaRPr lang="en-US"/>
          </a:p>
        </p:txBody>
      </p:sp>
    </p:spTree>
    <p:extLst>
      <p:ext uri="{BB962C8B-B14F-4D97-AF65-F5344CB8AC3E}">
        <p14:creationId xmlns:p14="http://schemas.microsoft.com/office/powerpoint/2010/main" val="3771578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C670F-E1B6-1F34-96EA-E6CB7FB3400C}"/>
              </a:ext>
            </a:extLst>
          </p:cNvPr>
          <p:cNvSpPr>
            <a:spLocks noGrp="1"/>
          </p:cNvSpPr>
          <p:nvPr>
            <p:ph type="title"/>
          </p:nvPr>
        </p:nvSpPr>
        <p:spPr/>
        <p:txBody>
          <a:bodyPr>
            <a:normAutofit fontScale="90000"/>
          </a:bodyPr>
          <a:lstStyle/>
          <a:p>
            <a:r>
              <a:rPr lang="es-ES" dirty="0"/>
              <a:t>No sería un efecto secundario si…</a:t>
            </a:r>
          </a:p>
        </p:txBody>
      </p:sp>
      <p:sp>
        <p:nvSpPr>
          <p:cNvPr id="3" name="Marcador de contenido 2">
            <a:extLst>
              <a:ext uri="{FF2B5EF4-FFF2-40B4-BE49-F238E27FC236}">
                <a16:creationId xmlns:a16="http://schemas.microsoft.com/office/drawing/2014/main" id="{4516CF4F-0B31-AD7A-B168-B5045B3D8648}"/>
              </a:ext>
            </a:extLst>
          </p:cNvPr>
          <p:cNvSpPr>
            <a:spLocks noGrp="1"/>
          </p:cNvSpPr>
          <p:nvPr>
            <p:ph idx="1"/>
          </p:nvPr>
        </p:nvSpPr>
        <p:spPr/>
        <p:txBody>
          <a:bodyPr/>
          <a:lstStyle/>
          <a:p>
            <a:pPr marL="0" indent="0">
              <a:buNone/>
            </a:pPr>
            <a:r>
              <a:rPr lang="es-ES" dirty="0"/>
              <a:t>Siguiendo el ejemplo de antes, no sería un efecto secundario si nuestra función recibe la información del usuario y devuelve la respuesta.</a:t>
            </a:r>
          </a:p>
          <a:p>
            <a:pPr marL="0" indent="0">
              <a:buNone/>
            </a:pPr>
            <a:endParaRPr lang="es-ES" dirty="0"/>
          </a:p>
          <a:p>
            <a:pPr marL="0" indent="0">
              <a:buNone/>
            </a:pPr>
            <a:r>
              <a:rPr lang="es-ES" dirty="0"/>
              <a:t>En </a:t>
            </a:r>
            <a:r>
              <a:rPr lang="es-ES" dirty="0" err="1"/>
              <a:t>TypeScript</a:t>
            </a:r>
            <a:r>
              <a:rPr lang="es-ES" dirty="0"/>
              <a:t>, </a:t>
            </a:r>
            <a:r>
              <a:rPr lang="es-ES" b="1" i="1" dirty="0" err="1"/>
              <a:t>formatUser</a:t>
            </a:r>
            <a:r>
              <a:rPr lang="es-ES" b="1" i="1" dirty="0"/>
              <a:t>(</a:t>
            </a:r>
            <a:r>
              <a:rPr lang="es-ES" b="1" i="1" dirty="0" err="1"/>
              <a:t>user</a:t>
            </a:r>
            <a:r>
              <a:rPr lang="es-ES" b="1" i="1" dirty="0"/>
              <a:t>: User): </a:t>
            </a:r>
            <a:r>
              <a:rPr lang="es-ES" b="1" i="1" dirty="0" err="1"/>
              <a:t>ResponseUser</a:t>
            </a:r>
            <a:endParaRPr lang="es-ES" b="1" i="1" dirty="0"/>
          </a:p>
          <a:p>
            <a:pPr marL="0" indent="0">
              <a:buNone/>
            </a:pPr>
            <a:r>
              <a:rPr lang="es-ES" dirty="0"/>
              <a:t>En Java, </a:t>
            </a:r>
            <a:r>
              <a:rPr lang="es-ES" b="1" i="1" dirty="0" err="1"/>
              <a:t>ResponseUser</a:t>
            </a:r>
            <a:r>
              <a:rPr lang="es-ES" b="1" i="1" dirty="0"/>
              <a:t> </a:t>
            </a:r>
            <a:r>
              <a:rPr lang="es-ES" b="1" i="1" dirty="0" err="1"/>
              <a:t>formatUser</a:t>
            </a:r>
            <a:r>
              <a:rPr lang="es-ES" b="1" i="1" dirty="0"/>
              <a:t>(User </a:t>
            </a:r>
            <a:r>
              <a:rPr lang="es-ES" b="1" i="1" dirty="0" err="1"/>
              <a:t>user</a:t>
            </a:r>
            <a:r>
              <a:rPr lang="es-ES" b="1" i="1" dirty="0"/>
              <a:t>)</a:t>
            </a:r>
          </a:p>
        </p:txBody>
      </p:sp>
      <p:sp>
        <p:nvSpPr>
          <p:cNvPr id="7" name="Marcador de fecha 3">
            <a:extLst>
              <a:ext uri="{FF2B5EF4-FFF2-40B4-BE49-F238E27FC236}">
                <a16:creationId xmlns:a16="http://schemas.microsoft.com/office/drawing/2014/main" id="{35ABF3D0-240A-8EBD-81C6-2D525747F171}"/>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66D9C942-E1F5-1666-7796-C135D8C804EA}"/>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FA594E29-4435-6FF9-A098-E5ACA12A238A}"/>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28</a:t>
            </a:fld>
            <a:endParaRPr lang="en-US"/>
          </a:p>
        </p:txBody>
      </p:sp>
    </p:spTree>
    <p:extLst>
      <p:ext uri="{BB962C8B-B14F-4D97-AF65-F5344CB8AC3E}">
        <p14:creationId xmlns:p14="http://schemas.microsoft.com/office/powerpoint/2010/main" val="272657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F57D49-1DC8-0887-5783-1BAEEEA61C24}"/>
              </a:ext>
            </a:extLst>
          </p:cNvPr>
          <p:cNvSpPr>
            <a:spLocks noGrp="1"/>
          </p:cNvSpPr>
          <p:nvPr>
            <p:ph type="title"/>
          </p:nvPr>
        </p:nvSpPr>
        <p:spPr/>
        <p:txBody>
          <a:bodyPr/>
          <a:lstStyle/>
          <a:p>
            <a:r>
              <a:rPr lang="es-ES" dirty="0"/>
              <a:t>Contextualizando en JavaScript</a:t>
            </a:r>
          </a:p>
        </p:txBody>
      </p:sp>
      <p:sp>
        <p:nvSpPr>
          <p:cNvPr id="3" name="Marcador de contenido 2">
            <a:extLst>
              <a:ext uri="{FF2B5EF4-FFF2-40B4-BE49-F238E27FC236}">
                <a16:creationId xmlns:a16="http://schemas.microsoft.com/office/drawing/2014/main" id="{AA0EEEE0-80B5-56A8-0D26-DFF533544F75}"/>
              </a:ext>
            </a:extLst>
          </p:cNvPr>
          <p:cNvSpPr>
            <a:spLocks noGrp="1"/>
          </p:cNvSpPr>
          <p:nvPr>
            <p:ph idx="1"/>
          </p:nvPr>
        </p:nvSpPr>
        <p:spPr/>
        <p:txBody>
          <a:bodyPr/>
          <a:lstStyle/>
          <a:p>
            <a:pPr marL="0" indent="0">
              <a:buNone/>
            </a:pPr>
            <a:r>
              <a:rPr lang="es-ES" dirty="0"/>
              <a:t>En caso de estar en el </a:t>
            </a:r>
            <a:r>
              <a:rPr lang="es-ES" dirty="0" err="1"/>
              <a:t>frontend</a:t>
            </a:r>
            <a:r>
              <a:rPr lang="es-ES" dirty="0"/>
              <a:t>, este mismo caso puede darse.</a:t>
            </a:r>
          </a:p>
          <a:p>
            <a:pPr marL="0" indent="0">
              <a:buNone/>
            </a:pPr>
            <a:endParaRPr lang="es-ES" dirty="0"/>
          </a:p>
          <a:p>
            <a:pPr marL="0" indent="0">
              <a:buNone/>
            </a:pPr>
            <a:r>
              <a:rPr lang="es-ES" dirty="0"/>
              <a:t>Hemos recuperado la información del usuario del </a:t>
            </a:r>
            <a:r>
              <a:rPr lang="es-ES" dirty="0" err="1"/>
              <a:t>endpoint</a:t>
            </a:r>
            <a:r>
              <a:rPr lang="es-ES" dirty="0"/>
              <a:t> adecuado. Suponiendo que nuestra app no es </a:t>
            </a:r>
            <a:r>
              <a:rPr lang="es-ES" dirty="0" err="1"/>
              <a:t>multidioma</a:t>
            </a:r>
            <a:r>
              <a:rPr lang="es-ES" dirty="0"/>
              <a:t>.</a:t>
            </a:r>
          </a:p>
          <a:p>
            <a:pPr marL="0" indent="0">
              <a:buNone/>
            </a:pPr>
            <a:endParaRPr lang="es-ES" dirty="0"/>
          </a:p>
          <a:p>
            <a:pPr marL="0" indent="0">
              <a:buNone/>
            </a:pPr>
            <a:r>
              <a:rPr lang="es-ES" dirty="0"/>
              <a:t>No recuperaríamos el usuario directamente de un store, tendríamos una función que se encargaría de formatear la información del usuario, </a:t>
            </a:r>
            <a:r>
              <a:rPr lang="es-ES" b="1" i="1" dirty="0" err="1"/>
              <a:t>formatUser</a:t>
            </a:r>
            <a:r>
              <a:rPr lang="es-ES" b="1" i="1" dirty="0"/>
              <a:t>(</a:t>
            </a:r>
            <a:r>
              <a:rPr lang="es-ES" b="1" i="1" dirty="0" err="1"/>
              <a:t>user</a:t>
            </a:r>
            <a:r>
              <a:rPr lang="es-ES" b="1" i="1" dirty="0"/>
              <a:t>: User): </a:t>
            </a:r>
            <a:r>
              <a:rPr lang="es-ES" b="1" i="1" dirty="0" err="1"/>
              <a:t>string</a:t>
            </a:r>
            <a:endParaRPr lang="es-ES" b="1" i="1" dirty="0"/>
          </a:p>
        </p:txBody>
      </p:sp>
      <p:sp>
        <p:nvSpPr>
          <p:cNvPr id="7" name="Marcador de fecha 3">
            <a:extLst>
              <a:ext uri="{FF2B5EF4-FFF2-40B4-BE49-F238E27FC236}">
                <a16:creationId xmlns:a16="http://schemas.microsoft.com/office/drawing/2014/main" id="{80338A1B-02D7-91CD-8A9B-979BB036C34B}"/>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89C58AD1-24A9-D3E2-9501-80FBABBA1771}"/>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85AFD2BB-B22C-72D9-1655-1654612E0F75}"/>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29</a:t>
            </a:fld>
            <a:endParaRPr lang="en-US"/>
          </a:p>
        </p:txBody>
      </p:sp>
    </p:spTree>
    <p:extLst>
      <p:ext uri="{BB962C8B-B14F-4D97-AF65-F5344CB8AC3E}">
        <p14:creationId xmlns:p14="http://schemas.microsoft.com/office/powerpoint/2010/main" val="34052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2125D7-B7AC-78E6-4523-6B49513E060D}"/>
              </a:ext>
            </a:extLst>
          </p:cNvPr>
          <p:cNvSpPr>
            <a:spLocks noGrp="1"/>
          </p:cNvSpPr>
          <p:nvPr>
            <p:ph type="title"/>
          </p:nvPr>
        </p:nvSpPr>
        <p:spPr/>
        <p:txBody>
          <a:bodyPr/>
          <a:lstStyle/>
          <a:p>
            <a:r>
              <a:rPr lang="es-ES" dirty="0" err="1"/>
              <a:t>Disclaimer</a:t>
            </a:r>
            <a:endParaRPr lang="es-ES" dirty="0"/>
          </a:p>
        </p:txBody>
      </p:sp>
      <p:sp>
        <p:nvSpPr>
          <p:cNvPr id="3" name="Marcador de contenido 2">
            <a:extLst>
              <a:ext uri="{FF2B5EF4-FFF2-40B4-BE49-F238E27FC236}">
                <a16:creationId xmlns:a16="http://schemas.microsoft.com/office/drawing/2014/main" id="{87C8A006-D87C-2EF8-A819-5A480EEA92D3}"/>
              </a:ext>
            </a:extLst>
          </p:cNvPr>
          <p:cNvSpPr>
            <a:spLocks noGrp="1"/>
          </p:cNvSpPr>
          <p:nvPr>
            <p:ph idx="1"/>
          </p:nvPr>
        </p:nvSpPr>
        <p:spPr/>
        <p:txBody>
          <a:bodyPr/>
          <a:lstStyle/>
          <a:p>
            <a:r>
              <a:rPr lang="es-ES" dirty="0"/>
              <a:t>La sesión se va a grabar</a:t>
            </a:r>
          </a:p>
          <a:p>
            <a:r>
              <a:rPr lang="es-ES" dirty="0"/>
              <a:t>Al final de la sesión se compartirán las </a:t>
            </a:r>
            <a:r>
              <a:rPr lang="es-ES" dirty="0" err="1"/>
              <a:t>slides</a:t>
            </a:r>
            <a:endParaRPr lang="es-ES" dirty="0"/>
          </a:p>
          <a:p>
            <a:r>
              <a:rPr lang="es-ES" dirty="0"/>
              <a:t>Pregunta sin miedo</a:t>
            </a:r>
          </a:p>
          <a:p>
            <a:endParaRPr lang="es-ES" dirty="0"/>
          </a:p>
          <a:p>
            <a:pPr marL="0" indent="0">
              <a:buNone/>
            </a:pPr>
            <a:r>
              <a:rPr lang="es-ES" dirty="0"/>
              <a:t>No se requieren ni JavaScript ni </a:t>
            </a:r>
            <a:r>
              <a:rPr lang="es-ES" dirty="0" err="1"/>
              <a:t>TypeScript</a:t>
            </a:r>
            <a:r>
              <a:rPr lang="es-ES" dirty="0"/>
              <a:t> para esta charla, pero serán los lenguajes de elección para los ejemplos y toma de tierra de conceptos.</a:t>
            </a:r>
          </a:p>
        </p:txBody>
      </p:sp>
      <p:sp>
        <p:nvSpPr>
          <p:cNvPr id="4" name="Marcador de fecha 3">
            <a:extLst>
              <a:ext uri="{FF2B5EF4-FFF2-40B4-BE49-F238E27FC236}">
                <a16:creationId xmlns:a16="http://schemas.microsoft.com/office/drawing/2014/main" id="{55EE5AE8-EFF6-8F2A-DB23-33FDAABE4A6B}"/>
              </a:ext>
            </a:extLst>
          </p:cNvPr>
          <p:cNvSpPr>
            <a:spLocks noGrp="1"/>
          </p:cNvSpPr>
          <p:nvPr>
            <p:ph type="dt" sz="half" idx="10"/>
          </p:nvPr>
        </p:nvSpPr>
        <p:spPr/>
        <p:txBody>
          <a:bodyPr/>
          <a:lstStyle/>
          <a:p>
            <a:fld id="{A8F0D38C-9DCE-48B9-84CC-E309362F36D4}" type="datetime1">
              <a:rPr lang="es-ES" smtClean="0"/>
              <a:pPr/>
              <a:t>20/06/2024</a:t>
            </a:fld>
            <a:endParaRPr lang="en-US"/>
          </a:p>
        </p:txBody>
      </p:sp>
      <p:sp>
        <p:nvSpPr>
          <p:cNvPr id="5" name="Marcador de pie de página 4">
            <a:extLst>
              <a:ext uri="{FF2B5EF4-FFF2-40B4-BE49-F238E27FC236}">
                <a16:creationId xmlns:a16="http://schemas.microsoft.com/office/drawing/2014/main" id="{FECCBDB9-C520-4E51-99B4-3DE1E24821E9}"/>
              </a:ext>
            </a:extLst>
          </p:cNvPr>
          <p:cNvSpPr>
            <a:spLocks noGrp="1"/>
          </p:cNvSpPr>
          <p:nvPr>
            <p:ph type="ftr" sz="quarter" idx="11"/>
          </p:nvPr>
        </p:nvSpPr>
        <p:spPr/>
        <p:txBody>
          <a:bodyPr/>
          <a:lstStyle/>
          <a:p>
            <a:r>
              <a:rPr lang="en-US"/>
              <a:t>Conceptos de JavaScript - Pepe Fabra Valverde</a:t>
            </a:r>
          </a:p>
        </p:txBody>
      </p:sp>
      <p:sp>
        <p:nvSpPr>
          <p:cNvPr id="6" name="Marcador de número de diapositiva 5">
            <a:extLst>
              <a:ext uri="{FF2B5EF4-FFF2-40B4-BE49-F238E27FC236}">
                <a16:creationId xmlns:a16="http://schemas.microsoft.com/office/drawing/2014/main" id="{2E218F4D-C95D-E2DB-9967-DD11DCC13500}"/>
              </a:ext>
            </a:extLst>
          </p:cNvPr>
          <p:cNvSpPr>
            <a:spLocks noGrp="1"/>
          </p:cNvSpPr>
          <p:nvPr>
            <p:ph type="sldNum" sz="quarter" idx="12"/>
          </p:nvPr>
        </p:nvSpPr>
        <p:spPr/>
        <p:txBody>
          <a:bodyPr/>
          <a:lstStyle/>
          <a:p>
            <a:fld id="{D3060201-1C40-4B39-813D-5CD9493BAEED}" type="slidenum">
              <a:rPr lang="en-US" smtClean="0"/>
              <a:pPr/>
              <a:t>3</a:t>
            </a:fld>
            <a:endParaRPr lang="en-US"/>
          </a:p>
        </p:txBody>
      </p:sp>
    </p:spTree>
    <p:extLst>
      <p:ext uri="{BB962C8B-B14F-4D97-AF65-F5344CB8AC3E}">
        <p14:creationId xmlns:p14="http://schemas.microsoft.com/office/powerpoint/2010/main" val="917975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1D2FD-D6AA-19CD-3286-3FD38F6A575E}"/>
              </a:ext>
            </a:extLst>
          </p:cNvPr>
          <p:cNvSpPr>
            <a:spLocks noGrp="1"/>
          </p:cNvSpPr>
          <p:nvPr>
            <p:ph type="title"/>
          </p:nvPr>
        </p:nvSpPr>
        <p:spPr/>
        <p:txBody>
          <a:bodyPr/>
          <a:lstStyle/>
          <a:p>
            <a:r>
              <a:rPr lang="es-ES" dirty="0"/>
              <a:t>Caso de uso práctico</a:t>
            </a:r>
          </a:p>
        </p:txBody>
      </p:sp>
      <p:sp>
        <p:nvSpPr>
          <p:cNvPr id="7" name="Marcador de texto 6">
            <a:extLst>
              <a:ext uri="{FF2B5EF4-FFF2-40B4-BE49-F238E27FC236}">
                <a16:creationId xmlns:a16="http://schemas.microsoft.com/office/drawing/2014/main" id="{4C4BE18A-A9CD-BEDF-308D-0F19F621BA25}"/>
              </a:ext>
            </a:extLst>
          </p:cNvPr>
          <p:cNvSpPr>
            <a:spLocks noGrp="1"/>
          </p:cNvSpPr>
          <p:nvPr>
            <p:ph type="body" idx="1"/>
          </p:nvPr>
        </p:nvSpPr>
        <p:spPr/>
        <p:txBody>
          <a:bodyPr/>
          <a:lstStyle/>
          <a:p>
            <a:r>
              <a:rPr lang="es-ES" dirty="0"/>
              <a:t>Comprobar si un usuario tiene permisos para una zona del sistema</a:t>
            </a:r>
          </a:p>
          <a:p>
            <a:pPr marL="342900" indent="-342900">
              <a:buFont typeface="Arial" panose="020B0604020202020204" pitchFamily="34" charset="0"/>
              <a:buChar char="•"/>
            </a:pPr>
            <a:r>
              <a:rPr lang="es-ES" dirty="0" err="1"/>
              <a:t>checkUserAccess</a:t>
            </a:r>
            <a:r>
              <a:rPr lang="es-ES" dirty="0"/>
              <a:t>(“</a:t>
            </a:r>
            <a:r>
              <a:rPr lang="es-ES" dirty="0" err="1"/>
              <a:t>areaName</a:t>
            </a:r>
            <a:r>
              <a:rPr lang="es-ES" dirty="0"/>
              <a:t>”)</a:t>
            </a:r>
          </a:p>
          <a:p>
            <a:pPr marL="342900" indent="-342900">
              <a:buFont typeface="Arial" panose="020B0604020202020204" pitchFamily="34" charset="0"/>
              <a:buChar char="•"/>
            </a:pPr>
            <a:r>
              <a:rPr lang="es-ES" dirty="0" err="1"/>
              <a:t>checkUserAccess</a:t>
            </a:r>
            <a:r>
              <a:rPr lang="es-ES" dirty="0"/>
              <a:t>({ </a:t>
            </a:r>
            <a:r>
              <a:rPr lang="es-ES" dirty="0" err="1"/>
              <a:t>userRoles</a:t>
            </a:r>
            <a:r>
              <a:rPr lang="es-ES" dirty="0"/>
              <a:t>, </a:t>
            </a:r>
            <a:r>
              <a:rPr lang="es-ES" dirty="0" err="1"/>
              <a:t>areaRoles</a:t>
            </a:r>
            <a:r>
              <a:rPr lang="es-ES" dirty="0"/>
              <a:t> })</a:t>
            </a:r>
          </a:p>
        </p:txBody>
      </p:sp>
      <p:sp>
        <p:nvSpPr>
          <p:cNvPr id="3" name="Marcador de fecha 3">
            <a:extLst>
              <a:ext uri="{FF2B5EF4-FFF2-40B4-BE49-F238E27FC236}">
                <a16:creationId xmlns:a16="http://schemas.microsoft.com/office/drawing/2014/main" id="{7AC2D8AA-A20A-72D9-A689-556691344E27}"/>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E9E953C2-7CE3-2049-9AF2-76C5A0C8BEAF}"/>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7E111B8B-AD55-58E5-9A7F-04E357CB6984}"/>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30</a:t>
            </a:fld>
            <a:endParaRPr lang="en-US"/>
          </a:p>
        </p:txBody>
      </p:sp>
    </p:spTree>
    <p:extLst>
      <p:ext uri="{BB962C8B-B14F-4D97-AF65-F5344CB8AC3E}">
        <p14:creationId xmlns:p14="http://schemas.microsoft.com/office/powerpoint/2010/main" val="3566622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1D2FD-D6AA-19CD-3286-3FD38F6A575E}"/>
              </a:ext>
            </a:extLst>
          </p:cNvPr>
          <p:cNvSpPr>
            <a:spLocks noGrp="1"/>
          </p:cNvSpPr>
          <p:nvPr>
            <p:ph type="title"/>
          </p:nvPr>
        </p:nvSpPr>
        <p:spPr/>
        <p:txBody>
          <a:bodyPr/>
          <a:lstStyle/>
          <a:p>
            <a:r>
              <a:rPr lang="es-ES" dirty="0"/>
              <a:t>Caso de uso práctico</a:t>
            </a:r>
          </a:p>
        </p:txBody>
      </p:sp>
      <p:sp>
        <p:nvSpPr>
          <p:cNvPr id="7" name="Marcador de texto 6">
            <a:extLst>
              <a:ext uri="{FF2B5EF4-FFF2-40B4-BE49-F238E27FC236}">
                <a16:creationId xmlns:a16="http://schemas.microsoft.com/office/drawing/2014/main" id="{4C4BE18A-A9CD-BEDF-308D-0F19F621BA25}"/>
              </a:ext>
            </a:extLst>
          </p:cNvPr>
          <p:cNvSpPr>
            <a:spLocks noGrp="1"/>
          </p:cNvSpPr>
          <p:nvPr>
            <p:ph idx="1"/>
          </p:nvPr>
        </p:nvSpPr>
        <p:spPr/>
        <p:txBody>
          <a:bodyPr>
            <a:normAutofit lnSpcReduction="10000"/>
          </a:bodyPr>
          <a:lstStyle/>
          <a:p>
            <a:pPr marL="0" indent="0">
              <a:buNone/>
            </a:pPr>
            <a:r>
              <a:rPr lang="es-ES" dirty="0"/>
              <a:t>Comprobar si un usuario tiene permisos para una zona del sistema</a:t>
            </a:r>
          </a:p>
          <a:p>
            <a:pPr marL="342900" indent="-342900">
              <a:buFont typeface="Arial" panose="020B0604020202020204" pitchFamily="34" charset="0"/>
              <a:buChar char="•"/>
            </a:pPr>
            <a:r>
              <a:rPr lang="es-ES" dirty="0" err="1"/>
              <a:t>checkUserAccess</a:t>
            </a:r>
            <a:r>
              <a:rPr lang="es-ES" dirty="0"/>
              <a:t>(“</a:t>
            </a:r>
            <a:r>
              <a:rPr lang="es-ES" dirty="0" err="1"/>
              <a:t>areaName</a:t>
            </a:r>
            <a:r>
              <a:rPr lang="es-ES" dirty="0"/>
              <a:t>”)</a:t>
            </a:r>
          </a:p>
          <a:p>
            <a:pPr marL="342900" indent="-342900">
              <a:buFont typeface="Arial" panose="020B0604020202020204" pitchFamily="34" charset="0"/>
              <a:buChar char="•"/>
            </a:pPr>
            <a:r>
              <a:rPr lang="es-ES" dirty="0" err="1"/>
              <a:t>checkUserAccess</a:t>
            </a:r>
            <a:r>
              <a:rPr lang="es-ES" dirty="0"/>
              <a:t>({ </a:t>
            </a:r>
            <a:r>
              <a:rPr lang="es-ES" dirty="0" err="1"/>
              <a:t>userRoles</a:t>
            </a:r>
            <a:r>
              <a:rPr lang="es-ES" dirty="0"/>
              <a:t>, </a:t>
            </a:r>
            <a:r>
              <a:rPr lang="es-ES" dirty="0" err="1"/>
              <a:t>areaRoles</a:t>
            </a:r>
            <a:r>
              <a:rPr lang="es-ES" dirty="0"/>
              <a:t> })</a:t>
            </a:r>
          </a:p>
          <a:p>
            <a:pPr marL="0" indent="0">
              <a:buNone/>
            </a:pPr>
            <a:endParaRPr lang="es-ES" dirty="0"/>
          </a:p>
          <a:p>
            <a:pPr marL="0" indent="0">
              <a:buNone/>
            </a:pPr>
            <a:r>
              <a:rPr lang="es-ES" dirty="0"/>
              <a:t>Con esto vemos:</a:t>
            </a:r>
          </a:p>
          <a:p>
            <a:r>
              <a:rPr lang="es-ES" dirty="0"/>
              <a:t>Funciones puras</a:t>
            </a:r>
          </a:p>
          <a:p>
            <a:pPr lvl="1"/>
            <a:r>
              <a:rPr lang="es-ES" dirty="0"/>
              <a:t>Determinismo</a:t>
            </a:r>
          </a:p>
          <a:p>
            <a:pPr lvl="1"/>
            <a:r>
              <a:rPr lang="es-ES" dirty="0"/>
              <a:t>Idempotencia</a:t>
            </a:r>
          </a:p>
          <a:p>
            <a:r>
              <a:rPr lang="es-ES" dirty="0"/>
              <a:t>Efectos secundarios</a:t>
            </a:r>
          </a:p>
          <a:p>
            <a:pPr lvl="1"/>
            <a:r>
              <a:rPr lang="es-ES" dirty="0"/>
              <a:t>en el primer caso, el acceso a los roles necesarios no los pasábamos</a:t>
            </a:r>
          </a:p>
        </p:txBody>
      </p:sp>
      <p:sp>
        <p:nvSpPr>
          <p:cNvPr id="3" name="Marcador de fecha 3">
            <a:extLst>
              <a:ext uri="{FF2B5EF4-FFF2-40B4-BE49-F238E27FC236}">
                <a16:creationId xmlns:a16="http://schemas.microsoft.com/office/drawing/2014/main" id="{592C3032-A814-BFF4-E99B-C54CE2384834}"/>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A51D7001-4C10-5EEE-F656-101AA8B2333F}"/>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D480B34C-5365-55AD-FE04-23AC31B9925C}"/>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31</a:t>
            </a:fld>
            <a:endParaRPr lang="en-US"/>
          </a:p>
        </p:txBody>
      </p:sp>
    </p:spTree>
    <p:extLst>
      <p:ext uri="{BB962C8B-B14F-4D97-AF65-F5344CB8AC3E}">
        <p14:creationId xmlns:p14="http://schemas.microsoft.com/office/powerpoint/2010/main" val="1199144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63068-361A-4BE7-541D-4F5CE578F5E4}"/>
              </a:ext>
            </a:extLst>
          </p:cNvPr>
          <p:cNvSpPr>
            <a:spLocks noGrp="1"/>
          </p:cNvSpPr>
          <p:nvPr>
            <p:ph type="title"/>
          </p:nvPr>
        </p:nvSpPr>
        <p:spPr/>
        <p:txBody>
          <a:bodyPr vert="horz" lIns="91440" tIns="45720" rIns="91440" bIns="45720" rtlCol="0" anchor="b">
            <a:normAutofit/>
          </a:bodyPr>
          <a:lstStyle/>
          <a:p>
            <a:r>
              <a:rPr lang="en-US" sz="4800"/>
              <a:t>Idempotencia</a:t>
            </a:r>
            <a:endParaRPr lang="en-US" sz="4800" dirty="0"/>
          </a:p>
        </p:txBody>
      </p:sp>
      <p:sp>
        <p:nvSpPr>
          <p:cNvPr id="3" name="Marcador de texto 2">
            <a:extLst>
              <a:ext uri="{FF2B5EF4-FFF2-40B4-BE49-F238E27FC236}">
                <a16:creationId xmlns:a16="http://schemas.microsoft.com/office/drawing/2014/main" id="{40CB5759-CD71-D634-1273-4BFD8BE00E13}"/>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154011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69C39-7A28-68EB-1AE4-65064ABE179B}"/>
              </a:ext>
            </a:extLst>
          </p:cNvPr>
          <p:cNvSpPr>
            <a:spLocks noGrp="1"/>
          </p:cNvSpPr>
          <p:nvPr>
            <p:ph type="title"/>
          </p:nvPr>
        </p:nvSpPr>
        <p:spPr/>
        <p:txBody>
          <a:bodyPr/>
          <a:lstStyle/>
          <a:p>
            <a:r>
              <a:rPr lang="es-ES" dirty="0"/>
              <a:t>Qué es la idempotencia</a:t>
            </a:r>
          </a:p>
        </p:txBody>
      </p:sp>
      <p:sp>
        <p:nvSpPr>
          <p:cNvPr id="3" name="Marcador de contenido 2">
            <a:extLst>
              <a:ext uri="{FF2B5EF4-FFF2-40B4-BE49-F238E27FC236}">
                <a16:creationId xmlns:a16="http://schemas.microsoft.com/office/drawing/2014/main" id="{F808BCE9-ED02-3AE5-526A-D19C68D21528}"/>
              </a:ext>
            </a:extLst>
          </p:cNvPr>
          <p:cNvSpPr>
            <a:spLocks noGrp="1"/>
          </p:cNvSpPr>
          <p:nvPr>
            <p:ph idx="1"/>
          </p:nvPr>
        </p:nvSpPr>
        <p:spPr/>
        <p:txBody>
          <a:bodyPr/>
          <a:lstStyle/>
          <a:p>
            <a:pPr marL="0" indent="0">
              <a:buNone/>
            </a:pPr>
            <a:r>
              <a:rPr lang="es-ES" dirty="0"/>
              <a:t>La idempotencia (</a:t>
            </a:r>
            <a:r>
              <a:rPr lang="es-ES" dirty="0" err="1"/>
              <a:t>idempotence</a:t>
            </a:r>
            <a:r>
              <a:rPr lang="es-ES" dirty="0"/>
              <a:t>, </a:t>
            </a:r>
            <a:r>
              <a:rPr lang="es-ES" dirty="0" err="1"/>
              <a:t>idempotent</a:t>
            </a:r>
            <a:r>
              <a:rPr lang="es-ES" dirty="0"/>
              <a:t>) es la propiedad de una función matemática de ser completamente pura.</a:t>
            </a:r>
          </a:p>
          <a:p>
            <a:pPr marL="0" indent="0">
              <a:buNone/>
            </a:pPr>
            <a:r>
              <a:rPr lang="es-ES" dirty="0"/>
              <a:t>Es decir, no tiene efectos secundarios y su resultado será siempre el mismo, dado que le pasemos los mismos argumentos.</a:t>
            </a:r>
          </a:p>
        </p:txBody>
      </p:sp>
      <p:sp>
        <p:nvSpPr>
          <p:cNvPr id="7" name="Marcador de fecha 3">
            <a:extLst>
              <a:ext uri="{FF2B5EF4-FFF2-40B4-BE49-F238E27FC236}">
                <a16:creationId xmlns:a16="http://schemas.microsoft.com/office/drawing/2014/main" id="{BE2D0A45-0E0E-471A-2414-C3CC43199750}"/>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ED7D476E-5899-D276-FA3D-F0A9CB984A32}"/>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B6DB96A8-942F-E81A-1B49-4B8D2C35051B}"/>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33</a:t>
            </a:fld>
            <a:endParaRPr lang="en-US"/>
          </a:p>
        </p:txBody>
      </p:sp>
    </p:spTree>
    <p:extLst>
      <p:ext uri="{BB962C8B-B14F-4D97-AF65-F5344CB8AC3E}">
        <p14:creationId xmlns:p14="http://schemas.microsoft.com/office/powerpoint/2010/main" val="25468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C5DFD5-8B75-F88B-D1C9-E8A178A6DD2B}"/>
              </a:ext>
            </a:extLst>
          </p:cNvPr>
          <p:cNvSpPr>
            <a:spLocks noGrp="1"/>
          </p:cNvSpPr>
          <p:nvPr>
            <p:ph type="title"/>
          </p:nvPr>
        </p:nvSpPr>
        <p:spPr/>
        <p:txBody>
          <a:bodyPr/>
          <a:lstStyle/>
          <a:p>
            <a:r>
              <a:rPr lang="es-ES" dirty="0"/>
              <a:t>Beneficios de la idempotencia</a:t>
            </a:r>
          </a:p>
        </p:txBody>
      </p:sp>
      <p:sp>
        <p:nvSpPr>
          <p:cNvPr id="3" name="Marcador de contenido 2">
            <a:extLst>
              <a:ext uri="{FF2B5EF4-FFF2-40B4-BE49-F238E27FC236}">
                <a16:creationId xmlns:a16="http://schemas.microsoft.com/office/drawing/2014/main" id="{4CFC405C-F5D4-87BD-9B79-33454415C1FB}"/>
              </a:ext>
            </a:extLst>
          </p:cNvPr>
          <p:cNvSpPr>
            <a:spLocks noGrp="1"/>
          </p:cNvSpPr>
          <p:nvPr>
            <p:ph idx="1"/>
          </p:nvPr>
        </p:nvSpPr>
        <p:spPr/>
        <p:txBody>
          <a:bodyPr/>
          <a:lstStyle/>
          <a:p>
            <a:r>
              <a:rPr lang="es-ES" dirty="0"/>
              <a:t>Pureza de las funciones (trazabilidad)</a:t>
            </a:r>
          </a:p>
          <a:p>
            <a:r>
              <a:rPr lang="es-ES" dirty="0"/>
              <a:t>Posibilidad de ahorrarse computaciones</a:t>
            </a:r>
          </a:p>
          <a:p>
            <a:pPr lvl="1"/>
            <a:r>
              <a:rPr lang="es-ES" dirty="0"/>
              <a:t>Un mismo resultado con los mismos argumentos podría cachearse…</a:t>
            </a:r>
          </a:p>
          <a:p>
            <a:r>
              <a:rPr lang="es-ES" dirty="0"/>
              <a:t>Decir una palabra no tan conocida para algo que es comúnmente conocido</a:t>
            </a:r>
          </a:p>
        </p:txBody>
      </p:sp>
      <p:sp>
        <p:nvSpPr>
          <p:cNvPr id="7" name="Marcador de fecha 3">
            <a:extLst>
              <a:ext uri="{FF2B5EF4-FFF2-40B4-BE49-F238E27FC236}">
                <a16:creationId xmlns:a16="http://schemas.microsoft.com/office/drawing/2014/main" id="{53C4401B-EAE8-EBFD-192B-8175FB34BE39}"/>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7E7969E6-BE86-27BB-CC61-7F313478F080}"/>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04A1323C-8B17-E6F3-5EF4-3C08DB2C5C73}"/>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34</a:t>
            </a:fld>
            <a:endParaRPr lang="en-US"/>
          </a:p>
        </p:txBody>
      </p:sp>
    </p:spTree>
    <p:extLst>
      <p:ext uri="{BB962C8B-B14F-4D97-AF65-F5344CB8AC3E}">
        <p14:creationId xmlns:p14="http://schemas.microsoft.com/office/powerpoint/2010/main" val="1914562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D44598-E899-DE9F-F0DC-120142D9E83C}"/>
              </a:ext>
            </a:extLst>
          </p:cNvPr>
          <p:cNvSpPr>
            <a:spLocks noGrp="1"/>
          </p:cNvSpPr>
          <p:nvPr>
            <p:ph type="title"/>
          </p:nvPr>
        </p:nvSpPr>
        <p:spPr/>
        <p:txBody>
          <a:bodyPr vert="horz" lIns="91440" tIns="45720" rIns="91440" bIns="45720" rtlCol="0" anchor="b">
            <a:normAutofit/>
          </a:bodyPr>
          <a:lstStyle/>
          <a:p>
            <a:r>
              <a:rPr lang="en-US" sz="4800" dirty="0"/>
              <a:t>“</a:t>
            </a:r>
            <a:r>
              <a:rPr lang="en-US" sz="4800" dirty="0" err="1"/>
              <a:t>Pega</a:t>
            </a:r>
            <a:r>
              <a:rPr lang="en-US" sz="4800" dirty="0"/>
              <a:t>” de la </a:t>
            </a:r>
            <a:r>
              <a:rPr lang="en-US" sz="4800" dirty="0" err="1"/>
              <a:t>idempotencia</a:t>
            </a:r>
            <a:endParaRPr lang="en-US" sz="4800" dirty="0"/>
          </a:p>
        </p:txBody>
      </p:sp>
      <p:sp>
        <p:nvSpPr>
          <p:cNvPr id="3" name="Marcador de contenido 2">
            <a:extLst>
              <a:ext uri="{FF2B5EF4-FFF2-40B4-BE49-F238E27FC236}">
                <a16:creationId xmlns:a16="http://schemas.microsoft.com/office/drawing/2014/main" id="{15240FEF-F97F-5E4C-B60C-4F64559049AD}"/>
              </a:ext>
            </a:extLst>
          </p:cNvPr>
          <p:cNvSpPr>
            <a:spLocks noGrp="1"/>
          </p:cNvSpPr>
          <p:nvPr>
            <p:ph idx="1"/>
          </p:nvPr>
        </p:nvSpPr>
        <p:spPr/>
        <p:txBody>
          <a:bodyPr vert="horz" lIns="91440" tIns="45720" rIns="91440" bIns="45720" rtlCol="0" anchor="t">
            <a:normAutofit/>
          </a:bodyPr>
          <a:lstStyle/>
          <a:p>
            <a:pPr marL="0" indent="0">
              <a:buNone/>
            </a:pPr>
            <a:r>
              <a:rPr lang="en-US" sz="2100" dirty="0">
                <a:solidFill>
                  <a:schemeClr val="tx2">
                    <a:lumMod val="75000"/>
                  </a:schemeClr>
                </a:solidFill>
              </a:rPr>
              <a:t>No </a:t>
            </a:r>
            <a:r>
              <a:rPr lang="en-US" sz="2100" dirty="0" err="1">
                <a:solidFill>
                  <a:schemeClr val="tx2">
                    <a:lumMod val="75000"/>
                  </a:schemeClr>
                </a:solidFill>
              </a:rPr>
              <a:t>todo</a:t>
            </a:r>
            <a:r>
              <a:rPr lang="en-US" sz="2100" dirty="0">
                <a:solidFill>
                  <a:schemeClr val="tx2">
                    <a:lumMod val="75000"/>
                  </a:schemeClr>
                </a:solidFill>
              </a:rPr>
              <a:t> </a:t>
            </a:r>
            <a:r>
              <a:rPr lang="en-US" sz="2100" dirty="0" err="1">
                <a:solidFill>
                  <a:schemeClr val="tx2">
                    <a:lumMod val="75000"/>
                  </a:schemeClr>
                </a:solidFill>
              </a:rPr>
              <a:t>puede</a:t>
            </a:r>
            <a:r>
              <a:rPr lang="en-US" sz="2100" dirty="0">
                <a:solidFill>
                  <a:schemeClr val="tx2">
                    <a:lumMod val="75000"/>
                  </a:schemeClr>
                </a:solidFill>
              </a:rPr>
              <a:t>, </a:t>
            </a:r>
            <a:r>
              <a:rPr lang="en-US" sz="2100" dirty="0" err="1">
                <a:solidFill>
                  <a:schemeClr val="tx2">
                    <a:lumMod val="75000"/>
                  </a:schemeClr>
                </a:solidFill>
              </a:rPr>
              <a:t>ni</a:t>
            </a:r>
            <a:r>
              <a:rPr lang="en-US" sz="2100" dirty="0">
                <a:solidFill>
                  <a:schemeClr val="tx2">
                    <a:lumMod val="75000"/>
                  </a:schemeClr>
                </a:solidFill>
              </a:rPr>
              <a:t> ha de ser, </a:t>
            </a:r>
            <a:r>
              <a:rPr lang="en-US" sz="2100" dirty="0" err="1">
                <a:solidFill>
                  <a:schemeClr val="tx2">
                    <a:lumMod val="75000"/>
                  </a:schemeClr>
                </a:solidFill>
              </a:rPr>
              <a:t>idempotente</a:t>
            </a:r>
            <a:r>
              <a:rPr lang="en-US" sz="2100" dirty="0">
                <a:solidFill>
                  <a:schemeClr val="tx2">
                    <a:lumMod val="75000"/>
                  </a:schemeClr>
                </a:solidFill>
              </a:rPr>
              <a:t>.</a:t>
            </a:r>
          </a:p>
        </p:txBody>
      </p:sp>
      <p:sp>
        <p:nvSpPr>
          <p:cNvPr id="7" name="Marcador de fecha 3">
            <a:extLst>
              <a:ext uri="{FF2B5EF4-FFF2-40B4-BE49-F238E27FC236}">
                <a16:creationId xmlns:a16="http://schemas.microsoft.com/office/drawing/2014/main" id="{A28F94B4-7D26-8561-FABC-56955F55C368}"/>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4297C04E-3D14-8283-9555-E6B5D2DDD863}"/>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7B907B63-4690-0140-0EDB-9E616831EE03}"/>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35</a:t>
            </a:fld>
            <a:endParaRPr lang="en-US"/>
          </a:p>
        </p:txBody>
      </p:sp>
    </p:spTree>
    <p:extLst>
      <p:ext uri="{BB962C8B-B14F-4D97-AF65-F5344CB8AC3E}">
        <p14:creationId xmlns:p14="http://schemas.microsoft.com/office/powerpoint/2010/main" val="741370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E938AA-D64F-AB3A-8F6D-D96398D4C654}"/>
              </a:ext>
            </a:extLst>
          </p:cNvPr>
          <p:cNvSpPr>
            <a:spLocks noGrp="1"/>
          </p:cNvSpPr>
          <p:nvPr>
            <p:ph type="title"/>
          </p:nvPr>
        </p:nvSpPr>
        <p:spPr/>
        <p:txBody>
          <a:bodyPr/>
          <a:lstStyle/>
          <a:p>
            <a:r>
              <a:rPr lang="es-ES" dirty="0"/>
              <a:t>Ejemplos de idempotencia</a:t>
            </a:r>
          </a:p>
        </p:txBody>
      </p:sp>
      <p:sp>
        <p:nvSpPr>
          <p:cNvPr id="3" name="Marcador de contenido 2">
            <a:extLst>
              <a:ext uri="{FF2B5EF4-FFF2-40B4-BE49-F238E27FC236}">
                <a16:creationId xmlns:a16="http://schemas.microsoft.com/office/drawing/2014/main" id="{A09A7925-EBDE-C346-5066-CA193F9912C0}"/>
              </a:ext>
            </a:extLst>
          </p:cNvPr>
          <p:cNvSpPr>
            <a:spLocks noGrp="1"/>
          </p:cNvSpPr>
          <p:nvPr>
            <p:ph idx="1"/>
          </p:nvPr>
        </p:nvSpPr>
        <p:spPr/>
        <p:txBody>
          <a:bodyPr/>
          <a:lstStyle/>
          <a:p>
            <a:r>
              <a:rPr lang="es-ES" b="1" dirty="0"/>
              <a:t>Suma</a:t>
            </a:r>
          </a:p>
          <a:p>
            <a:pPr lvl="1"/>
            <a:r>
              <a:rPr lang="es-ES" dirty="0"/>
              <a:t>1 + 1 a veces da 7, pero 2 + 2 siempre dará 4</a:t>
            </a:r>
          </a:p>
          <a:p>
            <a:r>
              <a:rPr lang="es-ES" b="1" dirty="0"/>
              <a:t>Factorial</a:t>
            </a:r>
          </a:p>
          <a:p>
            <a:pPr lvl="1"/>
            <a:r>
              <a:rPr lang="es-ES" dirty="0"/>
              <a:t>El factorial de un número será siempre el mismo, </a:t>
            </a:r>
            <a:r>
              <a:rPr lang="es-ES" i="1" dirty="0"/>
              <a:t>factorial(3) == 6</a:t>
            </a:r>
          </a:p>
        </p:txBody>
      </p:sp>
      <p:sp>
        <p:nvSpPr>
          <p:cNvPr id="7" name="Marcador de fecha 3">
            <a:extLst>
              <a:ext uri="{FF2B5EF4-FFF2-40B4-BE49-F238E27FC236}">
                <a16:creationId xmlns:a16="http://schemas.microsoft.com/office/drawing/2014/main" id="{7665C75A-DBE6-E31B-1F3C-8666183B1F26}"/>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32291A6C-AA21-0059-FC95-133FA9006F8E}"/>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7D1BD4C5-3D73-A11E-F91C-1DEF9217E081}"/>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36</a:t>
            </a:fld>
            <a:endParaRPr lang="en-US"/>
          </a:p>
        </p:txBody>
      </p:sp>
    </p:spTree>
    <p:extLst>
      <p:ext uri="{BB962C8B-B14F-4D97-AF65-F5344CB8AC3E}">
        <p14:creationId xmlns:p14="http://schemas.microsoft.com/office/powerpoint/2010/main" val="28538266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0FD32-B258-6D6D-8C07-3CF881808DDF}"/>
              </a:ext>
            </a:extLst>
          </p:cNvPr>
          <p:cNvSpPr>
            <a:spLocks noGrp="1"/>
          </p:cNvSpPr>
          <p:nvPr>
            <p:ph type="title"/>
          </p:nvPr>
        </p:nvSpPr>
        <p:spPr/>
        <p:txBody>
          <a:bodyPr>
            <a:normAutofit fontScale="90000"/>
          </a:bodyPr>
          <a:lstStyle/>
          <a:p>
            <a:r>
              <a:rPr lang="es-ES" dirty="0"/>
              <a:t>Ejemplos que </a:t>
            </a:r>
            <a:r>
              <a:rPr lang="es-ES" b="1" dirty="0"/>
              <a:t>no</a:t>
            </a:r>
            <a:r>
              <a:rPr lang="es-ES" dirty="0"/>
              <a:t> son idempotentes</a:t>
            </a:r>
          </a:p>
        </p:txBody>
      </p:sp>
      <p:sp>
        <p:nvSpPr>
          <p:cNvPr id="3" name="Marcador de contenido 2">
            <a:extLst>
              <a:ext uri="{FF2B5EF4-FFF2-40B4-BE49-F238E27FC236}">
                <a16:creationId xmlns:a16="http://schemas.microsoft.com/office/drawing/2014/main" id="{5D1C2A67-B670-A017-6EEC-4A8C28E557D4}"/>
              </a:ext>
            </a:extLst>
          </p:cNvPr>
          <p:cNvSpPr>
            <a:spLocks noGrp="1"/>
          </p:cNvSpPr>
          <p:nvPr>
            <p:ph idx="1"/>
          </p:nvPr>
        </p:nvSpPr>
        <p:spPr/>
        <p:txBody>
          <a:bodyPr/>
          <a:lstStyle/>
          <a:p>
            <a:r>
              <a:rPr lang="es-ES" b="1" dirty="0" err="1"/>
              <a:t>Math.random</a:t>
            </a:r>
            <a:endParaRPr lang="es-ES" b="1" dirty="0"/>
          </a:p>
          <a:p>
            <a:pPr lvl="1"/>
            <a:r>
              <a:rPr lang="es-ES" dirty="0"/>
              <a:t>Casi siempre devolverá un número diferente</a:t>
            </a:r>
          </a:p>
          <a:p>
            <a:r>
              <a:rPr lang="es-ES" b="1" dirty="0" err="1"/>
              <a:t>Time.now</a:t>
            </a:r>
            <a:r>
              <a:rPr lang="es-ES" dirty="0"/>
              <a:t> o </a:t>
            </a:r>
            <a:r>
              <a:rPr lang="es-ES" b="1" dirty="0" err="1"/>
              <a:t>Date.now</a:t>
            </a:r>
            <a:endParaRPr lang="es-ES" b="1" dirty="0"/>
          </a:p>
          <a:p>
            <a:pPr lvl="1"/>
            <a:r>
              <a:rPr lang="es-ES" dirty="0"/>
              <a:t>El tiempo está en constante cambio</a:t>
            </a:r>
          </a:p>
        </p:txBody>
      </p:sp>
      <p:sp>
        <p:nvSpPr>
          <p:cNvPr id="7" name="Marcador de fecha 3">
            <a:extLst>
              <a:ext uri="{FF2B5EF4-FFF2-40B4-BE49-F238E27FC236}">
                <a16:creationId xmlns:a16="http://schemas.microsoft.com/office/drawing/2014/main" id="{72CDCF3E-B01B-8F09-E0BA-139F069D4BB1}"/>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F94C080B-C235-4E96-3605-12E718A47A0D}"/>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B24DC7B0-6365-305A-7A8E-41087050B655}"/>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37</a:t>
            </a:fld>
            <a:endParaRPr lang="en-US"/>
          </a:p>
        </p:txBody>
      </p:sp>
    </p:spTree>
    <p:extLst>
      <p:ext uri="{BB962C8B-B14F-4D97-AF65-F5344CB8AC3E}">
        <p14:creationId xmlns:p14="http://schemas.microsoft.com/office/powerpoint/2010/main" val="601371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66E5A8-B464-3EB8-0304-446F2CF0D4CA}"/>
              </a:ext>
            </a:extLst>
          </p:cNvPr>
          <p:cNvSpPr>
            <a:spLocks noGrp="1"/>
          </p:cNvSpPr>
          <p:nvPr>
            <p:ph type="title"/>
          </p:nvPr>
        </p:nvSpPr>
        <p:spPr/>
        <p:txBody>
          <a:bodyPr vert="horz" lIns="91440" tIns="45720" rIns="91440" bIns="45720" rtlCol="0" anchor="b">
            <a:normAutofit/>
          </a:bodyPr>
          <a:lstStyle/>
          <a:p>
            <a:r>
              <a:rPr lang="en-US" sz="4800" dirty="0" err="1"/>
              <a:t>Recapitulemos</a:t>
            </a:r>
            <a:r>
              <a:rPr lang="en-US" sz="4800" dirty="0"/>
              <a:t>…</a:t>
            </a:r>
          </a:p>
        </p:txBody>
      </p:sp>
      <p:sp>
        <p:nvSpPr>
          <p:cNvPr id="3" name="Marcador de texto 2">
            <a:extLst>
              <a:ext uri="{FF2B5EF4-FFF2-40B4-BE49-F238E27FC236}">
                <a16:creationId xmlns:a16="http://schemas.microsoft.com/office/drawing/2014/main" id="{AF3ACD25-ECF7-D0FC-33C4-461769667275}"/>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368447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E4471-0D15-9536-E5EB-507C2F63D7E1}"/>
              </a:ext>
            </a:extLst>
          </p:cNvPr>
          <p:cNvSpPr>
            <a:spLocks noGrp="1"/>
          </p:cNvSpPr>
          <p:nvPr>
            <p:ph type="title"/>
          </p:nvPr>
        </p:nvSpPr>
        <p:spPr/>
        <p:txBody>
          <a:bodyPr>
            <a:normAutofit/>
          </a:bodyPr>
          <a:lstStyle/>
          <a:p>
            <a:r>
              <a:rPr lang="es-ES" dirty="0"/>
              <a:t>Hemos visto…</a:t>
            </a:r>
          </a:p>
        </p:txBody>
      </p:sp>
      <p:sp>
        <p:nvSpPr>
          <p:cNvPr id="3" name="Marcador de contenido 2">
            <a:extLst>
              <a:ext uri="{FF2B5EF4-FFF2-40B4-BE49-F238E27FC236}">
                <a16:creationId xmlns:a16="http://schemas.microsoft.com/office/drawing/2014/main" id="{CBF4C34E-03DE-9721-1799-E383CC721BE1}"/>
              </a:ext>
            </a:extLst>
          </p:cNvPr>
          <p:cNvSpPr>
            <a:spLocks noGrp="1"/>
          </p:cNvSpPr>
          <p:nvPr>
            <p:ph idx="1"/>
          </p:nvPr>
        </p:nvSpPr>
        <p:spPr/>
        <p:txBody>
          <a:bodyPr>
            <a:normAutofit/>
          </a:bodyPr>
          <a:lstStyle/>
          <a:p>
            <a:pPr>
              <a:lnSpc>
                <a:spcPct val="90000"/>
              </a:lnSpc>
            </a:pPr>
            <a:r>
              <a:rPr lang="es-ES" b="1" dirty="0"/>
              <a:t>Programación funcional</a:t>
            </a:r>
          </a:p>
          <a:p>
            <a:pPr lvl="1">
              <a:lnSpc>
                <a:spcPct val="90000"/>
              </a:lnSpc>
            </a:pPr>
            <a:r>
              <a:rPr lang="es-ES" dirty="0"/>
              <a:t>Un paradigma de programación, </a:t>
            </a:r>
            <a:r>
              <a:rPr lang="es-ES" i="1" dirty="0"/>
              <a:t>divide y vencerás</a:t>
            </a:r>
            <a:endParaRPr lang="es-ES" dirty="0"/>
          </a:p>
          <a:p>
            <a:pPr>
              <a:lnSpc>
                <a:spcPct val="90000"/>
              </a:lnSpc>
            </a:pPr>
            <a:r>
              <a:rPr lang="es-ES" b="1" dirty="0"/>
              <a:t>Pureza</a:t>
            </a:r>
          </a:p>
          <a:p>
            <a:pPr lvl="1">
              <a:lnSpc>
                <a:spcPct val="90000"/>
              </a:lnSpc>
            </a:pPr>
            <a:r>
              <a:rPr lang="es-ES" dirty="0"/>
              <a:t>Una función con la menor cantidad de efectos secundarios y un resultado determinístico</a:t>
            </a:r>
          </a:p>
          <a:p>
            <a:pPr>
              <a:lnSpc>
                <a:spcPct val="90000"/>
              </a:lnSpc>
            </a:pPr>
            <a:r>
              <a:rPr lang="es-ES" b="1" dirty="0"/>
              <a:t>Efectos secundarios</a:t>
            </a:r>
          </a:p>
          <a:p>
            <a:pPr lvl="1">
              <a:lnSpc>
                <a:spcPct val="90000"/>
              </a:lnSpc>
            </a:pPr>
            <a:r>
              <a:rPr lang="es-ES" dirty="0"/>
              <a:t>Mutaciones fuera del alcance de la función</a:t>
            </a:r>
          </a:p>
          <a:p>
            <a:pPr>
              <a:lnSpc>
                <a:spcPct val="90000"/>
              </a:lnSpc>
            </a:pPr>
            <a:r>
              <a:rPr lang="es-ES" b="1" dirty="0"/>
              <a:t>Idempotencia</a:t>
            </a:r>
          </a:p>
          <a:p>
            <a:pPr lvl="1">
              <a:lnSpc>
                <a:spcPct val="90000"/>
              </a:lnSpc>
            </a:pPr>
            <a:r>
              <a:rPr lang="es-ES" dirty="0"/>
              <a:t>Una función pura, </a:t>
            </a:r>
            <a:r>
              <a:rPr lang="es-ES" i="1" dirty="0"/>
              <a:t>mismos parámetros == mismo resultado</a:t>
            </a:r>
          </a:p>
        </p:txBody>
      </p:sp>
      <p:sp>
        <p:nvSpPr>
          <p:cNvPr id="5" name="Marcador de fecha 3">
            <a:extLst>
              <a:ext uri="{FF2B5EF4-FFF2-40B4-BE49-F238E27FC236}">
                <a16:creationId xmlns:a16="http://schemas.microsoft.com/office/drawing/2014/main" id="{61A1C205-27AD-EA54-9932-79FC4B7057A6}"/>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D56CC703-4C6D-2110-4522-203DFE578D3D}"/>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53C22FAF-326B-7ABC-1C60-9FE3085A7F09}"/>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39</a:t>
            </a:fld>
            <a:endParaRPr lang="en-US"/>
          </a:p>
        </p:txBody>
      </p:sp>
    </p:spTree>
    <p:extLst>
      <p:ext uri="{BB962C8B-B14F-4D97-AF65-F5344CB8AC3E}">
        <p14:creationId xmlns:p14="http://schemas.microsoft.com/office/powerpoint/2010/main" val="90978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144B5-A583-88E3-5DCA-463C0051F7B2}"/>
              </a:ext>
            </a:extLst>
          </p:cNvPr>
          <p:cNvSpPr>
            <a:spLocks noGrp="1"/>
          </p:cNvSpPr>
          <p:nvPr>
            <p:ph type="title"/>
          </p:nvPr>
        </p:nvSpPr>
        <p:spPr/>
        <p:txBody>
          <a:bodyPr/>
          <a:lstStyle/>
          <a:p>
            <a:r>
              <a:rPr lang="es-ES" dirty="0"/>
              <a:t>Agenda</a:t>
            </a:r>
          </a:p>
        </p:txBody>
      </p:sp>
      <p:sp>
        <p:nvSpPr>
          <p:cNvPr id="3" name="Marcador de contenido 2">
            <a:extLst>
              <a:ext uri="{FF2B5EF4-FFF2-40B4-BE49-F238E27FC236}">
                <a16:creationId xmlns:a16="http://schemas.microsoft.com/office/drawing/2014/main" id="{E04D63B2-B8BF-A9D8-C8DF-C7471B390AAC}"/>
              </a:ext>
            </a:extLst>
          </p:cNvPr>
          <p:cNvSpPr>
            <a:spLocks noGrp="1"/>
          </p:cNvSpPr>
          <p:nvPr>
            <p:ph idx="1"/>
          </p:nvPr>
        </p:nvSpPr>
        <p:spPr/>
        <p:txBody>
          <a:bodyPr/>
          <a:lstStyle/>
          <a:p>
            <a:r>
              <a:rPr lang="es-ES" dirty="0"/>
              <a:t>Pureza, efectos secundarios e idempotencia</a:t>
            </a:r>
          </a:p>
          <a:p>
            <a:pPr lvl="1"/>
            <a:r>
              <a:rPr lang="es-ES" b="1" dirty="0">
                <a:hlinkClick r:id="rId2" action="ppaction://hlinksldjump"/>
              </a:rPr>
              <a:t>Ir a la sección</a:t>
            </a:r>
            <a:endParaRPr lang="es-ES" b="1" dirty="0"/>
          </a:p>
          <a:p>
            <a:r>
              <a:rPr lang="es-ES" dirty="0" err="1"/>
              <a:t>Memoización</a:t>
            </a:r>
            <a:r>
              <a:rPr lang="es-ES" dirty="0"/>
              <a:t>, serialización y comparación de valores</a:t>
            </a:r>
          </a:p>
          <a:p>
            <a:pPr lvl="1"/>
            <a:r>
              <a:rPr lang="es-ES" b="1" dirty="0">
                <a:hlinkClick r:id="rId3" action="ppaction://hlinksldjump"/>
              </a:rPr>
              <a:t>Ir a la sección</a:t>
            </a:r>
            <a:endParaRPr lang="es-ES" b="1" dirty="0"/>
          </a:p>
          <a:p>
            <a:r>
              <a:rPr lang="es-ES" dirty="0" err="1"/>
              <a:t>Closures</a:t>
            </a:r>
            <a:r>
              <a:rPr lang="es-ES" dirty="0"/>
              <a:t>, alto orden y ciudadanía de primera clase</a:t>
            </a:r>
          </a:p>
          <a:p>
            <a:pPr lvl="1"/>
            <a:r>
              <a:rPr lang="es-ES" b="1" dirty="0">
                <a:hlinkClick r:id="rId4" action="ppaction://hlinksldjump"/>
              </a:rPr>
              <a:t>Ir a la sección</a:t>
            </a:r>
            <a:endParaRPr lang="es-ES" b="1" dirty="0"/>
          </a:p>
        </p:txBody>
      </p:sp>
      <p:sp>
        <p:nvSpPr>
          <p:cNvPr id="7" name="Marcador de fecha 3">
            <a:extLst>
              <a:ext uri="{FF2B5EF4-FFF2-40B4-BE49-F238E27FC236}">
                <a16:creationId xmlns:a16="http://schemas.microsoft.com/office/drawing/2014/main" id="{E4CC98C3-2C17-7470-9513-B8055E161242}"/>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900585E1-8FA7-BBAD-7907-AB987DDC61BF}"/>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14D4F84E-0DD0-7F07-80B1-852294D74B8B}"/>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4</a:t>
            </a:fld>
            <a:endParaRPr lang="en-US"/>
          </a:p>
        </p:txBody>
      </p:sp>
    </p:spTree>
    <p:extLst>
      <p:ext uri="{BB962C8B-B14F-4D97-AF65-F5344CB8AC3E}">
        <p14:creationId xmlns:p14="http://schemas.microsoft.com/office/powerpoint/2010/main" val="2498979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CDCD0-4990-1EBE-10AB-A48FA14F39EF}"/>
              </a:ext>
            </a:extLst>
          </p:cNvPr>
          <p:cNvSpPr>
            <a:spLocks noGrp="1"/>
          </p:cNvSpPr>
          <p:nvPr>
            <p:ph type="title"/>
          </p:nvPr>
        </p:nvSpPr>
        <p:spPr/>
        <p:txBody>
          <a:bodyPr>
            <a:normAutofit/>
          </a:bodyPr>
          <a:lstStyle/>
          <a:p>
            <a:r>
              <a:rPr lang="es-ES" dirty="0"/>
              <a:t>Lo cuál nos permite…</a:t>
            </a:r>
          </a:p>
        </p:txBody>
      </p:sp>
      <p:sp>
        <p:nvSpPr>
          <p:cNvPr id="3" name="Marcador de contenido 2">
            <a:extLst>
              <a:ext uri="{FF2B5EF4-FFF2-40B4-BE49-F238E27FC236}">
                <a16:creationId xmlns:a16="http://schemas.microsoft.com/office/drawing/2014/main" id="{3900D474-1298-33BA-83EB-2638B0E4A19E}"/>
              </a:ext>
            </a:extLst>
          </p:cNvPr>
          <p:cNvSpPr>
            <a:spLocks noGrp="1"/>
          </p:cNvSpPr>
          <p:nvPr>
            <p:ph idx="1"/>
          </p:nvPr>
        </p:nvSpPr>
        <p:spPr/>
        <p:txBody>
          <a:bodyPr>
            <a:normAutofit/>
          </a:bodyPr>
          <a:lstStyle/>
          <a:p>
            <a:r>
              <a:rPr lang="es-ES" dirty="0"/>
              <a:t>Escribir código más claro y de mayor calidad</a:t>
            </a:r>
          </a:p>
          <a:p>
            <a:r>
              <a:rPr lang="es-ES" dirty="0"/>
              <a:t>Entender mejor el ecosistema</a:t>
            </a:r>
          </a:p>
          <a:p>
            <a:r>
              <a:rPr lang="es-ES" dirty="0"/>
              <a:t>Hacer buenas entrevistas técnicas</a:t>
            </a:r>
          </a:p>
          <a:p>
            <a:r>
              <a:rPr lang="es-ES" dirty="0"/>
              <a:t>Nuevos caminos ante los problemas de siempre</a:t>
            </a:r>
          </a:p>
        </p:txBody>
      </p:sp>
      <p:sp>
        <p:nvSpPr>
          <p:cNvPr id="7" name="Marcador de fecha 3">
            <a:extLst>
              <a:ext uri="{FF2B5EF4-FFF2-40B4-BE49-F238E27FC236}">
                <a16:creationId xmlns:a16="http://schemas.microsoft.com/office/drawing/2014/main" id="{98217DBD-181A-5F7E-CCAD-8B361F81AB9D}"/>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AEA331BC-40F2-6046-FA25-A245F8F3A5DD}"/>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57E9DF67-C0B0-2286-5807-3B3A826283D2}"/>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40</a:t>
            </a:fld>
            <a:endParaRPr lang="en-US"/>
          </a:p>
        </p:txBody>
      </p:sp>
    </p:spTree>
    <p:extLst>
      <p:ext uri="{BB962C8B-B14F-4D97-AF65-F5344CB8AC3E}">
        <p14:creationId xmlns:p14="http://schemas.microsoft.com/office/powerpoint/2010/main" val="39905992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B8CC7D-A3F5-6716-FEF0-8C3E26C48DFE}"/>
              </a:ext>
            </a:extLst>
          </p:cNvPr>
          <p:cNvSpPr>
            <a:spLocks noGrp="1"/>
          </p:cNvSpPr>
          <p:nvPr>
            <p:ph type="title"/>
          </p:nvPr>
        </p:nvSpPr>
        <p:spPr/>
        <p:txBody>
          <a:bodyPr>
            <a:normAutofit/>
          </a:bodyPr>
          <a:lstStyle/>
          <a:p>
            <a:r>
              <a:rPr lang="es-ES" dirty="0"/>
              <a:t>Pasos a seguir</a:t>
            </a:r>
          </a:p>
        </p:txBody>
      </p:sp>
      <p:sp>
        <p:nvSpPr>
          <p:cNvPr id="3" name="Marcador de contenido 2">
            <a:extLst>
              <a:ext uri="{FF2B5EF4-FFF2-40B4-BE49-F238E27FC236}">
                <a16:creationId xmlns:a16="http://schemas.microsoft.com/office/drawing/2014/main" id="{1FA6AA8F-C22E-7DAD-1C3D-E33994EB536D}"/>
              </a:ext>
            </a:extLst>
          </p:cNvPr>
          <p:cNvSpPr>
            <a:spLocks noGrp="1"/>
          </p:cNvSpPr>
          <p:nvPr>
            <p:ph idx="1"/>
          </p:nvPr>
        </p:nvSpPr>
        <p:spPr/>
        <p:txBody>
          <a:bodyPr>
            <a:normAutofit/>
          </a:bodyPr>
          <a:lstStyle/>
          <a:p>
            <a:r>
              <a:rPr lang="es-ES" dirty="0" err="1"/>
              <a:t>Memoización</a:t>
            </a:r>
            <a:r>
              <a:rPr lang="es-ES" dirty="0"/>
              <a:t> orientada a JavaScript</a:t>
            </a:r>
          </a:p>
          <a:p>
            <a:pPr lvl="1"/>
            <a:r>
              <a:rPr lang="es-ES" dirty="0"/>
              <a:t>Serialización</a:t>
            </a:r>
          </a:p>
          <a:p>
            <a:pPr lvl="2"/>
            <a:r>
              <a:rPr lang="es-ES" dirty="0"/>
              <a:t>Comparación de valores</a:t>
            </a:r>
          </a:p>
          <a:p>
            <a:pPr marL="0" indent="0">
              <a:buNone/>
            </a:pPr>
            <a:endParaRPr lang="es-ES" dirty="0"/>
          </a:p>
          <a:p>
            <a:r>
              <a:rPr lang="es-ES" dirty="0" err="1"/>
              <a:t>Closure</a:t>
            </a:r>
            <a:endParaRPr lang="es-ES" dirty="0"/>
          </a:p>
          <a:p>
            <a:r>
              <a:rPr lang="es-ES" dirty="0"/>
              <a:t>Ciudadanía de primera clase</a:t>
            </a:r>
          </a:p>
          <a:p>
            <a:pPr lvl="1"/>
            <a:r>
              <a:rPr lang="es-ES" dirty="0"/>
              <a:t>Alto orden</a:t>
            </a:r>
          </a:p>
          <a:p>
            <a:pPr lvl="2"/>
            <a:r>
              <a:rPr lang="es-ES" dirty="0"/>
              <a:t>Funciones de alto orden</a:t>
            </a:r>
          </a:p>
          <a:p>
            <a:pPr lvl="2"/>
            <a:r>
              <a:rPr lang="es-ES" dirty="0"/>
              <a:t>Componentes de alto orden</a:t>
            </a:r>
          </a:p>
        </p:txBody>
      </p:sp>
      <p:sp>
        <p:nvSpPr>
          <p:cNvPr id="5" name="Marcador de fecha 3">
            <a:extLst>
              <a:ext uri="{FF2B5EF4-FFF2-40B4-BE49-F238E27FC236}">
                <a16:creationId xmlns:a16="http://schemas.microsoft.com/office/drawing/2014/main" id="{8EA47B89-F6FC-A32E-CBE3-BD38DA3EF628}"/>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0BEE904F-61EB-9DE5-4674-A3EBD98158E0}"/>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F02DE7EE-CD20-B875-062F-C2725D4C49C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41</a:t>
            </a:fld>
            <a:endParaRPr lang="en-US"/>
          </a:p>
        </p:txBody>
      </p:sp>
    </p:spTree>
    <p:extLst>
      <p:ext uri="{BB962C8B-B14F-4D97-AF65-F5344CB8AC3E}">
        <p14:creationId xmlns:p14="http://schemas.microsoft.com/office/powerpoint/2010/main" val="2604031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65F82-28A4-429C-28CD-9CBC0378BB42}"/>
              </a:ext>
            </a:extLst>
          </p:cNvPr>
          <p:cNvSpPr>
            <a:spLocks noGrp="1"/>
          </p:cNvSpPr>
          <p:nvPr>
            <p:ph type="title"/>
          </p:nvPr>
        </p:nvSpPr>
        <p:spPr/>
        <p:txBody>
          <a:bodyPr/>
          <a:lstStyle/>
          <a:p>
            <a:pPr algn="ctr"/>
            <a:r>
              <a:rPr lang="es-ES" dirty="0"/>
              <a:t>Preguntas</a:t>
            </a:r>
          </a:p>
        </p:txBody>
      </p:sp>
      <p:sp>
        <p:nvSpPr>
          <p:cNvPr id="7" name="Marcador de texto 6">
            <a:extLst>
              <a:ext uri="{FF2B5EF4-FFF2-40B4-BE49-F238E27FC236}">
                <a16:creationId xmlns:a16="http://schemas.microsoft.com/office/drawing/2014/main" id="{C6663338-0D4E-3113-FB4B-A28F69473DCF}"/>
              </a:ext>
            </a:extLst>
          </p:cNvPr>
          <p:cNvSpPr>
            <a:spLocks noGrp="1"/>
          </p:cNvSpPr>
          <p:nvPr>
            <p:ph type="body" idx="1"/>
          </p:nvPr>
        </p:nvSpPr>
        <p:spPr/>
        <p:txBody>
          <a:bodyPr/>
          <a:lstStyle/>
          <a:p>
            <a:endParaRPr lang="es-ES"/>
          </a:p>
        </p:txBody>
      </p:sp>
      <p:sp>
        <p:nvSpPr>
          <p:cNvPr id="3" name="Marcador de fecha 3">
            <a:extLst>
              <a:ext uri="{FF2B5EF4-FFF2-40B4-BE49-F238E27FC236}">
                <a16:creationId xmlns:a16="http://schemas.microsoft.com/office/drawing/2014/main" id="{ECD4D8D5-545E-4DB1-7731-F641E4621FA1}"/>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E6735DC9-4C49-031E-9ED1-4449AA08AC53}"/>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13664F65-B6FC-2E2C-FE71-2825783FD103}"/>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42</a:t>
            </a:fld>
            <a:endParaRPr lang="en-US"/>
          </a:p>
        </p:txBody>
      </p:sp>
    </p:spTree>
    <p:extLst>
      <p:ext uri="{BB962C8B-B14F-4D97-AF65-F5344CB8AC3E}">
        <p14:creationId xmlns:p14="http://schemas.microsoft.com/office/powerpoint/2010/main" val="2178216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6BEFB-6C5E-90B4-4E8A-125676B20D37}"/>
              </a:ext>
            </a:extLst>
          </p:cNvPr>
          <p:cNvSpPr>
            <a:spLocks noGrp="1"/>
          </p:cNvSpPr>
          <p:nvPr>
            <p:ph type="title"/>
          </p:nvPr>
        </p:nvSpPr>
        <p:spPr>
          <a:xfrm>
            <a:off x="838200" y="365125"/>
            <a:ext cx="10515600" cy="5811837"/>
          </a:xfrm>
        </p:spPr>
        <p:txBody>
          <a:bodyPr anchor="ctr" anchorCtr="0"/>
          <a:lstStyle/>
          <a:p>
            <a:pPr algn="ctr"/>
            <a:r>
              <a:rPr lang="es-ES" dirty="0" err="1"/>
              <a:t>Memoización</a:t>
            </a:r>
            <a:r>
              <a:rPr lang="es-ES" dirty="0"/>
              <a:t>, serialización y comparación de valores</a:t>
            </a:r>
          </a:p>
        </p:txBody>
      </p:sp>
    </p:spTree>
    <p:extLst>
      <p:ext uri="{BB962C8B-B14F-4D97-AF65-F5344CB8AC3E}">
        <p14:creationId xmlns:p14="http://schemas.microsoft.com/office/powerpoint/2010/main" val="3208961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A47D0-7E2C-C413-0930-FE3C05FB5EC6}"/>
              </a:ext>
            </a:extLst>
          </p:cNvPr>
          <p:cNvSpPr>
            <a:spLocks noGrp="1"/>
          </p:cNvSpPr>
          <p:nvPr>
            <p:ph type="title"/>
          </p:nvPr>
        </p:nvSpPr>
        <p:spPr/>
        <p:txBody>
          <a:bodyPr>
            <a:normAutofit/>
          </a:bodyPr>
          <a:lstStyle/>
          <a:p>
            <a:r>
              <a:rPr lang="es-ES" dirty="0"/>
              <a:t>Hasta ahora sabemos que…</a:t>
            </a:r>
          </a:p>
        </p:txBody>
      </p:sp>
      <p:graphicFrame>
        <p:nvGraphicFramePr>
          <p:cNvPr id="17" name="Marcador de contenido 2">
            <a:extLst>
              <a:ext uri="{FF2B5EF4-FFF2-40B4-BE49-F238E27FC236}">
                <a16:creationId xmlns:a16="http://schemas.microsoft.com/office/drawing/2014/main" id="{844717A8-BB19-5550-4D0F-20D4818F83D6}"/>
              </a:ext>
            </a:extLst>
          </p:cNvPr>
          <p:cNvGraphicFramePr>
            <a:graphicFrameLocks noGrp="1"/>
          </p:cNvGraphicFramePr>
          <p:nvPr>
            <p:ph idx="1"/>
            <p:extLst>
              <p:ext uri="{D42A27DB-BD31-4B8C-83A1-F6EECF244321}">
                <p14:modId xmlns:p14="http://schemas.microsoft.com/office/powerpoint/2010/main" val="1645818649"/>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fecha 3">
            <a:extLst>
              <a:ext uri="{FF2B5EF4-FFF2-40B4-BE49-F238E27FC236}">
                <a16:creationId xmlns:a16="http://schemas.microsoft.com/office/drawing/2014/main" id="{D3856D56-CA4B-2B0E-0743-F45267D2E049}"/>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7" name="Marcador de pie de página 4">
            <a:extLst>
              <a:ext uri="{FF2B5EF4-FFF2-40B4-BE49-F238E27FC236}">
                <a16:creationId xmlns:a16="http://schemas.microsoft.com/office/drawing/2014/main" id="{E7A7C8AE-581B-20E8-7205-2708ABB9112D}"/>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8" name="Marcador de número de diapositiva 5">
            <a:extLst>
              <a:ext uri="{FF2B5EF4-FFF2-40B4-BE49-F238E27FC236}">
                <a16:creationId xmlns:a16="http://schemas.microsoft.com/office/drawing/2014/main" id="{F5140C07-DCA7-AC41-0ADF-623D4E8458B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44</a:t>
            </a:fld>
            <a:endParaRPr lang="en-US"/>
          </a:p>
        </p:txBody>
      </p:sp>
    </p:spTree>
    <p:extLst>
      <p:ext uri="{BB962C8B-B14F-4D97-AF65-F5344CB8AC3E}">
        <p14:creationId xmlns:p14="http://schemas.microsoft.com/office/powerpoint/2010/main" val="8446453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2A9411-1593-246D-3CDC-AFD2592AEBEF}"/>
              </a:ext>
            </a:extLst>
          </p:cNvPr>
          <p:cNvSpPr>
            <a:spLocks noGrp="1"/>
          </p:cNvSpPr>
          <p:nvPr>
            <p:ph type="title"/>
          </p:nvPr>
        </p:nvSpPr>
        <p:spPr/>
        <p:txBody>
          <a:bodyPr>
            <a:normAutofit fontScale="90000"/>
          </a:bodyPr>
          <a:lstStyle/>
          <a:p>
            <a:r>
              <a:rPr lang="es-ES" dirty="0"/>
              <a:t>¿Qué vamos a ver a continuación?</a:t>
            </a:r>
          </a:p>
        </p:txBody>
      </p:sp>
      <p:sp>
        <p:nvSpPr>
          <p:cNvPr id="3" name="Marcador de contenido 2">
            <a:extLst>
              <a:ext uri="{FF2B5EF4-FFF2-40B4-BE49-F238E27FC236}">
                <a16:creationId xmlns:a16="http://schemas.microsoft.com/office/drawing/2014/main" id="{2DB70ECA-0B88-8F0C-13C2-EA0BB213C5D8}"/>
              </a:ext>
            </a:extLst>
          </p:cNvPr>
          <p:cNvSpPr>
            <a:spLocks noGrp="1"/>
          </p:cNvSpPr>
          <p:nvPr>
            <p:ph idx="1"/>
          </p:nvPr>
        </p:nvSpPr>
        <p:spPr/>
        <p:txBody>
          <a:bodyPr>
            <a:normAutofit/>
          </a:bodyPr>
          <a:lstStyle/>
          <a:p>
            <a:r>
              <a:rPr lang="es-ES" dirty="0" err="1"/>
              <a:t>Memoización</a:t>
            </a:r>
            <a:endParaRPr lang="es-ES" dirty="0"/>
          </a:p>
          <a:p>
            <a:r>
              <a:rPr lang="es-ES" dirty="0"/>
              <a:t>Serialización en JavaScript</a:t>
            </a:r>
          </a:p>
          <a:p>
            <a:r>
              <a:rPr lang="es-ES" dirty="0"/>
              <a:t>Comparación de valores en JavaScript</a:t>
            </a:r>
          </a:p>
        </p:txBody>
      </p:sp>
      <p:sp>
        <p:nvSpPr>
          <p:cNvPr id="5" name="Marcador de fecha 3">
            <a:extLst>
              <a:ext uri="{FF2B5EF4-FFF2-40B4-BE49-F238E27FC236}">
                <a16:creationId xmlns:a16="http://schemas.microsoft.com/office/drawing/2014/main" id="{1919F9A1-5F4D-DE4B-F4FF-8B49E74DCB7C}"/>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4DB3418D-F246-AF88-D7BE-CED3A2D25D34}"/>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2A9845E2-BDBE-9165-31AF-6C03CDB581C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45</a:t>
            </a:fld>
            <a:endParaRPr lang="en-US"/>
          </a:p>
        </p:txBody>
      </p:sp>
    </p:spTree>
    <p:extLst>
      <p:ext uri="{BB962C8B-B14F-4D97-AF65-F5344CB8AC3E}">
        <p14:creationId xmlns:p14="http://schemas.microsoft.com/office/powerpoint/2010/main" val="22089047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B549D-F43F-DCE0-3BF4-9A87E883E8E1}"/>
              </a:ext>
            </a:extLst>
          </p:cNvPr>
          <p:cNvSpPr>
            <a:spLocks noGrp="1"/>
          </p:cNvSpPr>
          <p:nvPr>
            <p:ph type="title"/>
          </p:nvPr>
        </p:nvSpPr>
        <p:spPr/>
        <p:txBody>
          <a:bodyPr>
            <a:normAutofit/>
          </a:bodyPr>
          <a:lstStyle/>
          <a:p>
            <a:r>
              <a:rPr lang="es-ES" dirty="0"/>
              <a:t>¿Por qué? ¿Qué aportará?</a:t>
            </a:r>
          </a:p>
        </p:txBody>
      </p:sp>
      <p:sp>
        <p:nvSpPr>
          <p:cNvPr id="3" name="Marcador de contenido 2">
            <a:extLst>
              <a:ext uri="{FF2B5EF4-FFF2-40B4-BE49-F238E27FC236}">
                <a16:creationId xmlns:a16="http://schemas.microsoft.com/office/drawing/2014/main" id="{A11B0A89-60FF-F40C-67E6-D9350D6E7B23}"/>
              </a:ext>
            </a:extLst>
          </p:cNvPr>
          <p:cNvSpPr>
            <a:spLocks noGrp="1"/>
          </p:cNvSpPr>
          <p:nvPr>
            <p:ph idx="1"/>
          </p:nvPr>
        </p:nvSpPr>
        <p:spPr/>
        <p:txBody>
          <a:bodyPr>
            <a:normAutofit/>
          </a:bodyPr>
          <a:lstStyle/>
          <a:p>
            <a:r>
              <a:rPr lang="es-ES" dirty="0"/>
              <a:t>Podemos aumentar el rendimiento de las soluciones</a:t>
            </a:r>
          </a:p>
          <a:p>
            <a:r>
              <a:rPr lang="es-ES" dirty="0"/>
              <a:t>Serialización puede abrir puertas a diferentes soluciones</a:t>
            </a:r>
          </a:p>
          <a:p>
            <a:r>
              <a:rPr lang="es-ES" dirty="0"/>
              <a:t>Saber comparar valores en JavaScript tiende a evitar quebraderos de cabeza</a:t>
            </a:r>
          </a:p>
          <a:p>
            <a:r>
              <a:rPr lang="es-ES" dirty="0"/>
              <a:t>Comprender mejor la pesadilla de tipados en JavaScript ayuda a entender ciertas decisiones</a:t>
            </a:r>
          </a:p>
          <a:p>
            <a:r>
              <a:rPr lang="es-ES" dirty="0"/>
              <a:t>Algunos de estos conceptos se preguntan en pruebas técnicas</a:t>
            </a:r>
          </a:p>
          <a:p>
            <a:endParaRPr lang="es-ES" dirty="0"/>
          </a:p>
        </p:txBody>
      </p:sp>
      <p:sp>
        <p:nvSpPr>
          <p:cNvPr id="5" name="Marcador de fecha 3">
            <a:extLst>
              <a:ext uri="{FF2B5EF4-FFF2-40B4-BE49-F238E27FC236}">
                <a16:creationId xmlns:a16="http://schemas.microsoft.com/office/drawing/2014/main" id="{CDD656A7-9F80-48CF-7EEB-E45336DBCC15}"/>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9319401A-337F-9307-82E7-458F7437296E}"/>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882C5BE8-301B-C378-8F26-32584AB2F923}"/>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46</a:t>
            </a:fld>
            <a:endParaRPr lang="en-US"/>
          </a:p>
        </p:txBody>
      </p:sp>
    </p:spTree>
    <p:extLst>
      <p:ext uri="{BB962C8B-B14F-4D97-AF65-F5344CB8AC3E}">
        <p14:creationId xmlns:p14="http://schemas.microsoft.com/office/powerpoint/2010/main" val="38062510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FEB2F2-7418-E35D-D28D-2535EB98D6AB}"/>
              </a:ext>
            </a:extLst>
          </p:cNvPr>
          <p:cNvSpPr>
            <a:spLocks noGrp="1"/>
          </p:cNvSpPr>
          <p:nvPr>
            <p:ph type="title"/>
          </p:nvPr>
        </p:nvSpPr>
        <p:spPr/>
        <p:txBody>
          <a:bodyPr vert="horz" lIns="91440" tIns="45720" rIns="91440" bIns="45720" rtlCol="0" anchor="b">
            <a:normAutofit/>
          </a:bodyPr>
          <a:lstStyle/>
          <a:p>
            <a:r>
              <a:rPr lang="en-US" sz="4800" dirty="0" err="1"/>
              <a:t>Memoización</a:t>
            </a:r>
            <a:endParaRPr lang="en-US" sz="4800" dirty="0"/>
          </a:p>
        </p:txBody>
      </p:sp>
      <p:sp>
        <p:nvSpPr>
          <p:cNvPr id="7" name="Marcador de texto 6">
            <a:extLst>
              <a:ext uri="{FF2B5EF4-FFF2-40B4-BE49-F238E27FC236}">
                <a16:creationId xmlns:a16="http://schemas.microsoft.com/office/drawing/2014/main" id="{DD4E387C-DA85-4EB5-4306-A24EFA83A6C0}"/>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3781576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0D6725-86CA-EAB1-8400-021B701EB7D4}"/>
              </a:ext>
            </a:extLst>
          </p:cNvPr>
          <p:cNvSpPr>
            <a:spLocks noGrp="1"/>
          </p:cNvSpPr>
          <p:nvPr>
            <p:ph type="title"/>
          </p:nvPr>
        </p:nvSpPr>
        <p:spPr/>
        <p:txBody>
          <a:bodyPr/>
          <a:lstStyle/>
          <a:p>
            <a:r>
              <a:rPr lang="es-ES" dirty="0"/>
              <a:t>Qué es</a:t>
            </a:r>
          </a:p>
        </p:txBody>
      </p:sp>
      <p:sp>
        <p:nvSpPr>
          <p:cNvPr id="3" name="Marcador de contenido 2">
            <a:extLst>
              <a:ext uri="{FF2B5EF4-FFF2-40B4-BE49-F238E27FC236}">
                <a16:creationId xmlns:a16="http://schemas.microsoft.com/office/drawing/2014/main" id="{D197FFFF-692B-ECDC-97D3-088F35EE0993}"/>
              </a:ext>
            </a:extLst>
          </p:cNvPr>
          <p:cNvSpPr>
            <a:spLocks noGrp="1"/>
          </p:cNvSpPr>
          <p:nvPr>
            <p:ph idx="1"/>
          </p:nvPr>
        </p:nvSpPr>
        <p:spPr/>
        <p:txBody>
          <a:bodyPr/>
          <a:lstStyle/>
          <a:p>
            <a:pPr marL="0" indent="0">
              <a:buNone/>
            </a:pPr>
            <a:r>
              <a:rPr lang="es-ES" dirty="0"/>
              <a:t>Una solución de cache para funciones idempotentes.</a:t>
            </a:r>
          </a:p>
          <a:p>
            <a:pPr marL="0" indent="0">
              <a:buNone/>
            </a:pPr>
            <a:r>
              <a:rPr lang="es-ES" dirty="0"/>
              <a:t>Es decir, si los mismos parámetros dan el mismo resultado, calcular los mismos parámetros una vez garantiza que su resultado se puede almacenar sin riesgo de error.</a:t>
            </a:r>
          </a:p>
        </p:txBody>
      </p:sp>
      <p:sp>
        <p:nvSpPr>
          <p:cNvPr id="7" name="Marcador de fecha 3">
            <a:extLst>
              <a:ext uri="{FF2B5EF4-FFF2-40B4-BE49-F238E27FC236}">
                <a16:creationId xmlns:a16="http://schemas.microsoft.com/office/drawing/2014/main" id="{A55D8905-AF79-C92A-ACBB-26E5E16DFACA}"/>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30D47823-1221-0E51-EA07-D488456F024A}"/>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036F49F1-685B-1176-30B8-F18F35C322C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48</a:t>
            </a:fld>
            <a:endParaRPr lang="en-US"/>
          </a:p>
        </p:txBody>
      </p:sp>
    </p:spTree>
    <p:extLst>
      <p:ext uri="{BB962C8B-B14F-4D97-AF65-F5344CB8AC3E}">
        <p14:creationId xmlns:p14="http://schemas.microsoft.com/office/powerpoint/2010/main" val="2412593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946A6C-BFB7-C14D-1D22-530B47A90C0F}"/>
              </a:ext>
            </a:extLst>
          </p:cNvPr>
          <p:cNvSpPr>
            <a:spLocks noGrp="1"/>
          </p:cNvSpPr>
          <p:nvPr>
            <p:ph type="title"/>
          </p:nvPr>
        </p:nvSpPr>
        <p:spPr/>
        <p:txBody>
          <a:bodyPr/>
          <a:lstStyle/>
          <a:p>
            <a:r>
              <a:rPr lang="es-ES" dirty="0"/>
              <a:t>¿Qué se tiene que dar?</a:t>
            </a:r>
          </a:p>
        </p:txBody>
      </p:sp>
      <p:sp>
        <p:nvSpPr>
          <p:cNvPr id="3" name="Marcador de contenido 2">
            <a:extLst>
              <a:ext uri="{FF2B5EF4-FFF2-40B4-BE49-F238E27FC236}">
                <a16:creationId xmlns:a16="http://schemas.microsoft.com/office/drawing/2014/main" id="{B41150FB-A287-722B-C277-7B5D5E2ADB7A}"/>
              </a:ext>
            </a:extLst>
          </p:cNvPr>
          <p:cNvSpPr>
            <a:spLocks noGrp="1"/>
          </p:cNvSpPr>
          <p:nvPr>
            <p:ph idx="1"/>
          </p:nvPr>
        </p:nvSpPr>
        <p:spPr/>
        <p:txBody>
          <a:bodyPr/>
          <a:lstStyle/>
          <a:p>
            <a:pPr marL="0" indent="0">
              <a:buNone/>
            </a:pPr>
            <a:r>
              <a:rPr lang="es-ES" dirty="0"/>
              <a:t>Las condiciones que se tienen que dar son las siguientes:</a:t>
            </a:r>
          </a:p>
          <a:p>
            <a:r>
              <a:rPr lang="es-ES" dirty="0"/>
              <a:t>Tenemos una función idempotente</a:t>
            </a:r>
          </a:p>
          <a:p>
            <a:r>
              <a:rPr lang="es-ES" dirty="0"/>
              <a:t>Dicha función consume recursos para computarse</a:t>
            </a:r>
          </a:p>
          <a:p>
            <a:r>
              <a:rPr lang="es-ES" dirty="0"/>
              <a:t>Podemos serializar sus argumentos correctamente</a:t>
            </a:r>
          </a:p>
          <a:p>
            <a:r>
              <a:rPr lang="es-ES" dirty="0"/>
              <a:t>El tiempo de serialización y comparación es menor que el de computación</a:t>
            </a:r>
          </a:p>
        </p:txBody>
      </p:sp>
      <p:sp>
        <p:nvSpPr>
          <p:cNvPr id="7" name="Marcador de fecha 3">
            <a:extLst>
              <a:ext uri="{FF2B5EF4-FFF2-40B4-BE49-F238E27FC236}">
                <a16:creationId xmlns:a16="http://schemas.microsoft.com/office/drawing/2014/main" id="{44F07206-5613-73B6-6779-459A5AF8DC4B}"/>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8E57AFDB-C959-303B-3EC1-9D046652F591}"/>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209D87CC-5EBC-FBD2-3755-F616AD72527A}"/>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49</a:t>
            </a:fld>
            <a:endParaRPr lang="en-US"/>
          </a:p>
        </p:txBody>
      </p:sp>
    </p:spTree>
    <p:extLst>
      <p:ext uri="{BB962C8B-B14F-4D97-AF65-F5344CB8AC3E}">
        <p14:creationId xmlns:p14="http://schemas.microsoft.com/office/powerpoint/2010/main" val="406552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A76E9CC9-8BEE-141F-5D1F-D9ED9BE1E236}"/>
              </a:ext>
            </a:extLst>
          </p:cNvPr>
          <p:cNvSpPr>
            <a:spLocks noGrp="1"/>
          </p:cNvSpPr>
          <p:nvPr>
            <p:ph type="title"/>
          </p:nvPr>
        </p:nvSpPr>
        <p:spPr/>
        <p:txBody>
          <a:bodyPr/>
          <a:lstStyle/>
          <a:p>
            <a:r>
              <a:rPr lang="en-US" sz="5400" dirty="0" err="1"/>
              <a:t>Orientado</a:t>
            </a:r>
            <a:r>
              <a:rPr lang="en-US" sz="5400" dirty="0"/>
              <a:t> a…</a:t>
            </a:r>
            <a:endParaRPr lang="es-ES" dirty="0"/>
          </a:p>
        </p:txBody>
      </p:sp>
      <p:sp>
        <p:nvSpPr>
          <p:cNvPr id="8" name="Marcador de contenido 7">
            <a:extLst>
              <a:ext uri="{FF2B5EF4-FFF2-40B4-BE49-F238E27FC236}">
                <a16:creationId xmlns:a16="http://schemas.microsoft.com/office/drawing/2014/main" id="{BB873171-2ABF-B968-D7F2-E8393A178562}"/>
              </a:ext>
            </a:extLst>
          </p:cNvPr>
          <p:cNvSpPr>
            <a:spLocks noGrp="1"/>
          </p:cNvSpPr>
          <p:nvPr>
            <p:ph idx="1"/>
          </p:nvPr>
        </p:nvSpPr>
        <p:spPr/>
        <p:txBody>
          <a:bodyPr/>
          <a:lstStyle/>
          <a:p>
            <a:r>
              <a:rPr lang="es-ES" dirty="0">
                <a:solidFill>
                  <a:schemeClr val="tx1"/>
                </a:solidFill>
              </a:rPr>
              <a:t>Quienes estén empezando</a:t>
            </a:r>
          </a:p>
          <a:p>
            <a:r>
              <a:rPr lang="es-ES" dirty="0">
                <a:solidFill>
                  <a:schemeClr val="tx1"/>
                </a:solidFill>
              </a:rPr>
              <a:t>Quienes que quieran adentrarse en el mundo de JavaScript</a:t>
            </a:r>
          </a:p>
          <a:p>
            <a:r>
              <a:rPr lang="es-ES" dirty="0">
                <a:solidFill>
                  <a:schemeClr val="tx1"/>
                </a:solidFill>
              </a:rPr>
              <a:t>Quienes quieran empezar a adentrarse en la programación funcional</a:t>
            </a:r>
          </a:p>
          <a:p>
            <a:r>
              <a:rPr lang="es-ES" dirty="0">
                <a:solidFill>
                  <a:schemeClr val="tx1"/>
                </a:solidFill>
              </a:rPr>
              <a:t>Quienes quieran descubrir algo nuevo hoy</a:t>
            </a:r>
          </a:p>
        </p:txBody>
      </p:sp>
      <p:sp>
        <p:nvSpPr>
          <p:cNvPr id="2" name="Marcador de fecha 3">
            <a:extLst>
              <a:ext uri="{FF2B5EF4-FFF2-40B4-BE49-F238E27FC236}">
                <a16:creationId xmlns:a16="http://schemas.microsoft.com/office/drawing/2014/main" id="{78C5E7C4-AD97-BB0F-0E49-BE80674C8D37}"/>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3" name="Marcador de pie de página 4">
            <a:extLst>
              <a:ext uri="{FF2B5EF4-FFF2-40B4-BE49-F238E27FC236}">
                <a16:creationId xmlns:a16="http://schemas.microsoft.com/office/drawing/2014/main" id="{3633768D-F651-68A7-FD5D-6A79DC86E8E3}"/>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FC2E1D17-A820-FC31-0A51-7E3ED8010985}"/>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5</a:t>
            </a:fld>
            <a:endParaRPr lang="en-US"/>
          </a:p>
        </p:txBody>
      </p:sp>
    </p:spTree>
    <p:extLst>
      <p:ext uri="{BB962C8B-B14F-4D97-AF65-F5344CB8AC3E}">
        <p14:creationId xmlns:p14="http://schemas.microsoft.com/office/powerpoint/2010/main" val="37162536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FBAFA-E5AF-B9B7-068C-373F4CC832E6}"/>
              </a:ext>
            </a:extLst>
          </p:cNvPr>
          <p:cNvSpPr>
            <a:spLocks noGrp="1"/>
          </p:cNvSpPr>
          <p:nvPr>
            <p:ph type="title"/>
          </p:nvPr>
        </p:nvSpPr>
        <p:spPr/>
        <p:txBody>
          <a:bodyPr/>
          <a:lstStyle/>
          <a:p>
            <a:r>
              <a:rPr lang="es-ES" dirty="0"/>
              <a:t>Antes que nada</a:t>
            </a:r>
          </a:p>
        </p:txBody>
      </p:sp>
      <p:sp>
        <p:nvSpPr>
          <p:cNvPr id="3" name="Marcador de contenido 2">
            <a:extLst>
              <a:ext uri="{FF2B5EF4-FFF2-40B4-BE49-F238E27FC236}">
                <a16:creationId xmlns:a16="http://schemas.microsoft.com/office/drawing/2014/main" id="{A75CF097-F8FF-3604-C536-2E474B1C0AD3}"/>
              </a:ext>
            </a:extLst>
          </p:cNvPr>
          <p:cNvSpPr>
            <a:spLocks noGrp="1"/>
          </p:cNvSpPr>
          <p:nvPr>
            <p:ph idx="1"/>
          </p:nvPr>
        </p:nvSpPr>
        <p:spPr/>
        <p:txBody>
          <a:bodyPr/>
          <a:lstStyle/>
          <a:p>
            <a:pPr marL="0" indent="0">
              <a:buNone/>
            </a:pPr>
            <a:r>
              <a:rPr lang="es-ES" dirty="0"/>
              <a:t>Para conseguir implementar la </a:t>
            </a:r>
            <a:r>
              <a:rPr lang="es-ES" dirty="0" err="1"/>
              <a:t>memoización</a:t>
            </a:r>
            <a:r>
              <a:rPr lang="es-ES" dirty="0"/>
              <a:t> se tienen que dar condiciones, pero también tenemos unos requisitos:</a:t>
            </a:r>
          </a:p>
          <a:p>
            <a:r>
              <a:rPr lang="es-ES" dirty="0"/>
              <a:t>Poder serializar valores</a:t>
            </a:r>
          </a:p>
          <a:p>
            <a:r>
              <a:rPr lang="es-ES" dirty="0"/>
              <a:t>…y para poder serializar, necesitamos poder comparar valores</a:t>
            </a:r>
          </a:p>
        </p:txBody>
      </p:sp>
      <p:sp>
        <p:nvSpPr>
          <p:cNvPr id="7" name="Marcador de fecha 3">
            <a:extLst>
              <a:ext uri="{FF2B5EF4-FFF2-40B4-BE49-F238E27FC236}">
                <a16:creationId xmlns:a16="http://schemas.microsoft.com/office/drawing/2014/main" id="{2B7ED26B-1397-A306-8DCC-7B131EAF152B}"/>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247AB656-44A2-D3B0-0C97-6A035C730582}"/>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5165E47C-3D5F-EB08-0728-9756204EF80C}"/>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50</a:t>
            </a:fld>
            <a:endParaRPr lang="en-US"/>
          </a:p>
        </p:txBody>
      </p:sp>
    </p:spTree>
    <p:extLst>
      <p:ext uri="{BB962C8B-B14F-4D97-AF65-F5344CB8AC3E}">
        <p14:creationId xmlns:p14="http://schemas.microsoft.com/office/powerpoint/2010/main" val="3967266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58300-C7D7-0CF6-962C-851F7C5C3223}"/>
              </a:ext>
            </a:extLst>
          </p:cNvPr>
          <p:cNvSpPr>
            <a:spLocks noGrp="1"/>
          </p:cNvSpPr>
          <p:nvPr>
            <p:ph type="title"/>
          </p:nvPr>
        </p:nvSpPr>
        <p:spPr/>
        <p:txBody>
          <a:bodyPr vert="horz" lIns="91440" tIns="45720" rIns="91440" bIns="45720" rtlCol="0" anchor="b">
            <a:normAutofit/>
          </a:bodyPr>
          <a:lstStyle/>
          <a:p>
            <a:r>
              <a:rPr lang="en-US" sz="4800" dirty="0" err="1"/>
              <a:t>Comparación</a:t>
            </a:r>
            <a:r>
              <a:rPr lang="en-US" sz="4800" dirty="0"/>
              <a:t> de </a:t>
            </a:r>
            <a:r>
              <a:rPr lang="en-US" sz="4800" dirty="0" err="1"/>
              <a:t>valores</a:t>
            </a:r>
            <a:endParaRPr lang="en-US" sz="4800" dirty="0"/>
          </a:p>
        </p:txBody>
      </p:sp>
      <p:sp>
        <p:nvSpPr>
          <p:cNvPr id="7" name="Marcador de texto 6">
            <a:extLst>
              <a:ext uri="{FF2B5EF4-FFF2-40B4-BE49-F238E27FC236}">
                <a16:creationId xmlns:a16="http://schemas.microsoft.com/office/drawing/2014/main" id="{8ECADDE8-BC1F-AFB6-A739-5A060D5D7F08}"/>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9005118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273B3857-2E46-F002-7763-FA71A2C11AB5}"/>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75873B4-0720-61E7-B20D-83C0DF9A14FF}"/>
              </a:ext>
            </a:extLst>
          </p:cNvPr>
          <p:cNvSpPr>
            <a:spLocks noGrp="1"/>
          </p:cNvSpPr>
          <p:nvPr>
            <p:ph idx="1"/>
          </p:nvPr>
        </p:nvSpPr>
        <p:spPr/>
        <p:txBody>
          <a:bodyPr/>
          <a:lstStyle/>
          <a:p>
            <a:pPr marL="0" indent="0">
              <a:buNone/>
            </a:pPr>
            <a:r>
              <a:rPr lang="es-ES" dirty="0"/>
              <a:t>La mayoría de lenguajes comprende los valores entre dos tipos:</a:t>
            </a:r>
          </a:p>
          <a:p>
            <a:r>
              <a:rPr lang="es-ES" dirty="0"/>
              <a:t>Primitivos</a:t>
            </a:r>
          </a:p>
          <a:p>
            <a:r>
              <a:rPr lang="es-ES" dirty="0"/>
              <a:t>No primitivos</a:t>
            </a:r>
          </a:p>
        </p:txBody>
      </p:sp>
      <p:sp>
        <p:nvSpPr>
          <p:cNvPr id="2" name="Marcador de fecha 3">
            <a:extLst>
              <a:ext uri="{FF2B5EF4-FFF2-40B4-BE49-F238E27FC236}">
                <a16:creationId xmlns:a16="http://schemas.microsoft.com/office/drawing/2014/main" id="{E69F4A50-5292-BE83-6552-FB4305E24342}"/>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B2284448-D39C-E663-06C5-10EC9033F8AA}"/>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3F5B4428-E669-4902-F394-96F80859A0C8}"/>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52</a:t>
            </a:fld>
            <a:endParaRPr lang="en-US"/>
          </a:p>
        </p:txBody>
      </p:sp>
    </p:spTree>
    <p:extLst>
      <p:ext uri="{BB962C8B-B14F-4D97-AF65-F5344CB8AC3E}">
        <p14:creationId xmlns:p14="http://schemas.microsoft.com/office/powerpoint/2010/main" val="35308941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67CF76-FB2E-6E69-0A3A-BE1083301012}"/>
              </a:ext>
            </a:extLst>
          </p:cNvPr>
          <p:cNvSpPr>
            <a:spLocks noGrp="1"/>
          </p:cNvSpPr>
          <p:nvPr>
            <p:ph type="title"/>
          </p:nvPr>
        </p:nvSpPr>
        <p:spPr/>
        <p:txBody>
          <a:bodyPr/>
          <a:lstStyle/>
          <a:p>
            <a:r>
              <a:rPr lang="es-ES" dirty="0" err="1"/>
              <a:t>Entiendiendo</a:t>
            </a:r>
            <a:r>
              <a:rPr lang="es-ES" dirty="0"/>
              <a:t> el problema</a:t>
            </a:r>
          </a:p>
        </p:txBody>
      </p:sp>
      <p:sp>
        <p:nvSpPr>
          <p:cNvPr id="3" name="Marcador de contenido 2">
            <a:extLst>
              <a:ext uri="{FF2B5EF4-FFF2-40B4-BE49-F238E27FC236}">
                <a16:creationId xmlns:a16="http://schemas.microsoft.com/office/drawing/2014/main" id="{5317A9B5-1958-CD4C-3D9E-E208424C795B}"/>
              </a:ext>
            </a:extLst>
          </p:cNvPr>
          <p:cNvSpPr>
            <a:spLocks noGrp="1"/>
          </p:cNvSpPr>
          <p:nvPr>
            <p:ph idx="1"/>
          </p:nvPr>
        </p:nvSpPr>
        <p:spPr/>
        <p:txBody>
          <a:bodyPr/>
          <a:lstStyle/>
          <a:p>
            <a:pPr marL="0" indent="0">
              <a:buNone/>
            </a:pPr>
            <a:r>
              <a:rPr lang="es-ES" b="1" dirty="0"/>
              <a:t>Primitivos</a:t>
            </a:r>
          </a:p>
          <a:p>
            <a:r>
              <a:rPr lang="es-ES" dirty="0" err="1"/>
              <a:t>Undefined</a:t>
            </a:r>
            <a:r>
              <a:rPr lang="es-ES" dirty="0"/>
              <a:t>, </a:t>
            </a:r>
            <a:r>
              <a:rPr lang="es-ES" dirty="0" err="1"/>
              <a:t>number</a:t>
            </a:r>
            <a:r>
              <a:rPr lang="es-ES" dirty="0"/>
              <a:t>, </a:t>
            </a:r>
            <a:r>
              <a:rPr lang="es-ES" dirty="0" err="1"/>
              <a:t>string</a:t>
            </a:r>
            <a:r>
              <a:rPr lang="es-ES" dirty="0"/>
              <a:t>, </a:t>
            </a:r>
            <a:r>
              <a:rPr lang="es-ES" dirty="0" err="1"/>
              <a:t>boolean</a:t>
            </a:r>
            <a:r>
              <a:rPr lang="es-ES" dirty="0"/>
              <a:t>, </a:t>
            </a:r>
            <a:r>
              <a:rPr lang="es-ES" dirty="0" err="1"/>
              <a:t>Bigint</a:t>
            </a:r>
            <a:r>
              <a:rPr lang="es-ES" dirty="0"/>
              <a:t>, Symbol</a:t>
            </a:r>
          </a:p>
          <a:p>
            <a:pPr marL="0" indent="0">
              <a:buNone/>
            </a:pPr>
            <a:r>
              <a:rPr lang="es-ES" b="1" dirty="0"/>
              <a:t>No primitivos</a:t>
            </a:r>
          </a:p>
          <a:p>
            <a:r>
              <a:rPr lang="es-ES" dirty="0" err="1"/>
              <a:t>Objects</a:t>
            </a:r>
            <a:r>
              <a:rPr lang="es-ES" dirty="0"/>
              <a:t>, </a:t>
            </a:r>
            <a:r>
              <a:rPr lang="es-ES" dirty="0" err="1"/>
              <a:t>functions</a:t>
            </a:r>
            <a:r>
              <a:rPr lang="es-ES" dirty="0"/>
              <a:t> (también </a:t>
            </a:r>
            <a:r>
              <a:rPr lang="es-ES" dirty="0" err="1"/>
              <a:t>objects</a:t>
            </a:r>
            <a:r>
              <a:rPr lang="es-ES" dirty="0"/>
              <a:t>), </a:t>
            </a:r>
            <a:r>
              <a:rPr lang="es-ES" dirty="0" err="1"/>
              <a:t>classes</a:t>
            </a:r>
            <a:r>
              <a:rPr lang="es-ES" dirty="0"/>
              <a:t> (esto también ocurre en otros lenguajes)</a:t>
            </a:r>
          </a:p>
        </p:txBody>
      </p:sp>
      <p:sp>
        <p:nvSpPr>
          <p:cNvPr id="7" name="Marcador de fecha 3">
            <a:extLst>
              <a:ext uri="{FF2B5EF4-FFF2-40B4-BE49-F238E27FC236}">
                <a16:creationId xmlns:a16="http://schemas.microsoft.com/office/drawing/2014/main" id="{87E1B685-4B34-7F67-C9B3-D7EF00AB32FA}"/>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AAEC3B23-8BCD-9A92-3C7F-E1678BB8C55C}"/>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335633DF-F68B-8335-7B6E-F5AE39213741}"/>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53</a:t>
            </a:fld>
            <a:endParaRPr lang="en-US"/>
          </a:p>
        </p:txBody>
      </p:sp>
    </p:spTree>
    <p:extLst>
      <p:ext uri="{BB962C8B-B14F-4D97-AF65-F5344CB8AC3E}">
        <p14:creationId xmlns:p14="http://schemas.microsoft.com/office/powerpoint/2010/main" val="29634940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00F3B-36A4-07D9-DE32-7A44E4C33EB3}"/>
              </a:ext>
            </a:extLst>
          </p:cNvPr>
          <p:cNvSpPr>
            <a:spLocks noGrp="1"/>
          </p:cNvSpPr>
          <p:nvPr>
            <p:ph type="title"/>
          </p:nvPr>
        </p:nvSpPr>
        <p:spPr/>
        <p:txBody>
          <a:bodyPr>
            <a:normAutofit/>
          </a:bodyPr>
          <a:lstStyle/>
          <a:p>
            <a:r>
              <a:rPr lang="es-ES" sz="4000" dirty="0"/>
              <a:t>Curiosidad de los tipados en JavaScript</a:t>
            </a:r>
          </a:p>
        </p:txBody>
      </p:sp>
      <p:sp>
        <p:nvSpPr>
          <p:cNvPr id="3" name="Marcador de contenido 2">
            <a:extLst>
              <a:ext uri="{FF2B5EF4-FFF2-40B4-BE49-F238E27FC236}">
                <a16:creationId xmlns:a16="http://schemas.microsoft.com/office/drawing/2014/main" id="{108356C6-0193-C175-7D49-EAA531AC9FA8}"/>
              </a:ext>
            </a:extLst>
          </p:cNvPr>
          <p:cNvSpPr>
            <a:spLocks noGrp="1"/>
          </p:cNvSpPr>
          <p:nvPr>
            <p:ph idx="1"/>
          </p:nvPr>
        </p:nvSpPr>
        <p:spPr/>
        <p:txBody>
          <a:bodyPr/>
          <a:lstStyle/>
          <a:p>
            <a:pPr marL="0" indent="0">
              <a:buNone/>
            </a:pPr>
            <a:r>
              <a:rPr lang="es-ES" dirty="0"/>
              <a:t>¿No se echa en falta algún tipo primitivo del listado anterior?</a:t>
            </a:r>
          </a:p>
        </p:txBody>
      </p:sp>
      <p:sp>
        <p:nvSpPr>
          <p:cNvPr id="7" name="Marcador de fecha 3">
            <a:extLst>
              <a:ext uri="{FF2B5EF4-FFF2-40B4-BE49-F238E27FC236}">
                <a16:creationId xmlns:a16="http://schemas.microsoft.com/office/drawing/2014/main" id="{C845CF9C-E190-A783-126F-14CBA5454350}"/>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77051279-68D0-F4B5-4327-EE98BE5250E9}"/>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EE452F35-7550-ED1B-18DE-4C3A01949AA3}"/>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54</a:t>
            </a:fld>
            <a:endParaRPr lang="en-US"/>
          </a:p>
        </p:txBody>
      </p:sp>
    </p:spTree>
    <p:extLst>
      <p:ext uri="{BB962C8B-B14F-4D97-AF65-F5344CB8AC3E}">
        <p14:creationId xmlns:p14="http://schemas.microsoft.com/office/powerpoint/2010/main" val="2302264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14D62A-D721-1C7E-1BBA-4A4D70E2EA11}"/>
              </a:ext>
            </a:extLst>
          </p:cNvPr>
          <p:cNvSpPr>
            <a:spLocks noGrp="1"/>
          </p:cNvSpPr>
          <p:nvPr>
            <p:ph type="title"/>
          </p:nvPr>
        </p:nvSpPr>
        <p:spPr/>
        <p:txBody>
          <a:bodyPr>
            <a:normAutofit/>
          </a:bodyPr>
          <a:lstStyle/>
          <a:p>
            <a:r>
              <a:rPr lang="es-ES" sz="4000" dirty="0"/>
              <a:t>Resolviendo la Curiosidad de los tipados en JavaScript</a:t>
            </a:r>
          </a:p>
        </p:txBody>
      </p:sp>
      <p:sp>
        <p:nvSpPr>
          <p:cNvPr id="3" name="Marcador de contenido 2">
            <a:extLst>
              <a:ext uri="{FF2B5EF4-FFF2-40B4-BE49-F238E27FC236}">
                <a16:creationId xmlns:a16="http://schemas.microsoft.com/office/drawing/2014/main" id="{DBAEECD7-D248-4F5C-8556-B18091EDCA55}"/>
              </a:ext>
            </a:extLst>
          </p:cNvPr>
          <p:cNvSpPr>
            <a:spLocks noGrp="1"/>
          </p:cNvSpPr>
          <p:nvPr>
            <p:ph idx="1"/>
          </p:nvPr>
        </p:nvSpPr>
        <p:spPr/>
        <p:txBody>
          <a:bodyPr/>
          <a:lstStyle/>
          <a:p>
            <a:r>
              <a:rPr lang="es-ES" dirty="0" err="1"/>
              <a:t>Null</a:t>
            </a:r>
            <a:endParaRPr lang="es-ES" dirty="0"/>
          </a:p>
          <a:p>
            <a:pPr marL="0" indent="0">
              <a:buNone/>
            </a:pPr>
            <a:r>
              <a:rPr lang="es-ES" dirty="0"/>
              <a:t>El primitivo </a:t>
            </a:r>
            <a:r>
              <a:rPr lang="es-ES" dirty="0" err="1"/>
              <a:t>null</a:t>
            </a:r>
            <a:r>
              <a:rPr lang="es-ES" dirty="0"/>
              <a:t> en realidad no tiene tipo, </a:t>
            </a:r>
            <a:r>
              <a:rPr lang="es-ES" dirty="0" err="1"/>
              <a:t>typeof</a:t>
            </a:r>
            <a:r>
              <a:rPr lang="es-ES" dirty="0"/>
              <a:t> </a:t>
            </a:r>
            <a:r>
              <a:rPr lang="es-ES" dirty="0" err="1"/>
              <a:t>null</a:t>
            </a:r>
            <a:r>
              <a:rPr lang="es-ES" dirty="0"/>
              <a:t> === “</a:t>
            </a:r>
            <a:r>
              <a:rPr lang="es-ES" dirty="0" err="1"/>
              <a:t>object</a:t>
            </a:r>
            <a:r>
              <a:rPr lang="es-ES" dirty="0"/>
              <a:t>”.</a:t>
            </a:r>
          </a:p>
          <a:p>
            <a:pPr marL="0" indent="0">
              <a:buNone/>
            </a:pPr>
            <a:r>
              <a:rPr lang="es-ES" dirty="0"/>
              <a:t>Se entiende que </a:t>
            </a:r>
            <a:r>
              <a:rPr lang="es-ES" dirty="0" err="1"/>
              <a:t>null</a:t>
            </a:r>
            <a:r>
              <a:rPr lang="es-ES" dirty="0"/>
              <a:t> es la ausencia de instanciación de un objeto, por tanto, su tipo es el de un objeto:</a:t>
            </a:r>
          </a:p>
          <a:p>
            <a:pPr marL="0" indent="0">
              <a:buNone/>
            </a:pPr>
            <a:r>
              <a:rPr lang="es-ES" dirty="0">
                <a:hlinkClick r:id="rId2"/>
              </a:rPr>
              <a:t>https://v8.dev/blog/react-cliff</a:t>
            </a:r>
            <a:endParaRPr lang="es-ES" dirty="0"/>
          </a:p>
        </p:txBody>
      </p:sp>
      <p:sp>
        <p:nvSpPr>
          <p:cNvPr id="7" name="Marcador de fecha 3">
            <a:extLst>
              <a:ext uri="{FF2B5EF4-FFF2-40B4-BE49-F238E27FC236}">
                <a16:creationId xmlns:a16="http://schemas.microsoft.com/office/drawing/2014/main" id="{0D2A8347-E767-A295-D909-8BF513FFA82C}"/>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50DAEE4E-329C-1FCE-8712-4C0E09561076}"/>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6FF8108F-D448-449F-9DF0-6E8F6B318935}"/>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55</a:t>
            </a:fld>
            <a:endParaRPr lang="en-US"/>
          </a:p>
        </p:txBody>
      </p:sp>
    </p:spTree>
    <p:extLst>
      <p:ext uri="{BB962C8B-B14F-4D97-AF65-F5344CB8AC3E}">
        <p14:creationId xmlns:p14="http://schemas.microsoft.com/office/powerpoint/2010/main" val="19609871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D9B73-69F0-0F65-121B-0BACB29E1F87}"/>
              </a:ext>
            </a:extLst>
          </p:cNvPr>
          <p:cNvSpPr>
            <a:spLocks noGrp="1"/>
          </p:cNvSpPr>
          <p:nvPr>
            <p:ph type="title"/>
          </p:nvPr>
        </p:nvSpPr>
        <p:spPr/>
        <p:txBody>
          <a:bodyPr>
            <a:normAutofit/>
          </a:bodyPr>
          <a:lstStyle/>
          <a:p>
            <a:r>
              <a:rPr lang="es-ES" sz="4000" dirty="0"/>
              <a:t>Métodos de comparación en JavaScript</a:t>
            </a:r>
          </a:p>
        </p:txBody>
      </p:sp>
      <p:sp>
        <p:nvSpPr>
          <p:cNvPr id="3" name="Marcador de contenido 2">
            <a:extLst>
              <a:ext uri="{FF2B5EF4-FFF2-40B4-BE49-F238E27FC236}">
                <a16:creationId xmlns:a16="http://schemas.microsoft.com/office/drawing/2014/main" id="{A3511B56-A3D3-75D3-31CF-C7FE1B2B11D4}"/>
              </a:ext>
            </a:extLst>
          </p:cNvPr>
          <p:cNvSpPr>
            <a:spLocks noGrp="1"/>
          </p:cNvSpPr>
          <p:nvPr>
            <p:ph idx="1"/>
          </p:nvPr>
        </p:nvSpPr>
        <p:spPr/>
        <p:txBody>
          <a:bodyPr/>
          <a:lstStyle/>
          <a:p>
            <a:pPr marL="0" indent="0">
              <a:buNone/>
            </a:pPr>
            <a:r>
              <a:rPr lang="es-ES" dirty="0"/>
              <a:t>Existen diferentes métodos de comparación:</a:t>
            </a:r>
          </a:p>
          <a:p>
            <a:r>
              <a:rPr lang="es-ES" dirty="0" err="1"/>
              <a:t>Loosely</a:t>
            </a:r>
            <a:r>
              <a:rPr lang="es-ES" dirty="0"/>
              <a:t> </a:t>
            </a:r>
            <a:r>
              <a:rPr lang="es-ES" dirty="0" err="1"/>
              <a:t>equal</a:t>
            </a:r>
            <a:r>
              <a:rPr lang="es-ES" dirty="0"/>
              <a:t> (==)</a:t>
            </a:r>
          </a:p>
          <a:p>
            <a:r>
              <a:rPr lang="es-ES" dirty="0" err="1"/>
              <a:t>Strictly</a:t>
            </a:r>
            <a:r>
              <a:rPr lang="es-ES" dirty="0"/>
              <a:t> </a:t>
            </a:r>
            <a:r>
              <a:rPr lang="es-ES" dirty="0" err="1"/>
              <a:t>equal</a:t>
            </a:r>
            <a:r>
              <a:rPr lang="es-ES" dirty="0"/>
              <a:t> (===)</a:t>
            </a:r>
          </a:p>
          <a:p>
            <a:r>
              <a:rPr lang="es-ES" dirty="0" err="1"/>
              <a:t>Same</a:t>
            </a:r>
            <a:r>
              <a:rPr lang="es-ES" dirty="0"/>
              <a:t> </a:t>
            </a:r>
            <a:r>
              <a:rPr lang="es-ES" dirty="0" err="1"/>
              <a:t>Value</a:t>
            </a:r>
            <a:r>
              <a:rPr lang="es-ES" dirty="0"/>
              <a:t> (Object.is)</a:t>
            </a:r>
          </a:p>
          <a:p>
            <a:pPr marL="0" indent="0">
              <a:buNone/>
            </a:pPr>
            <a:r>
              <a:rPr lang="es-ES" dirty="0"/>
              <a:t>Más información en: </a:t>
            </a:r>
            <a:r>
              <a:rPr lang="es-ES" dirty="0">
                <a:hlinkClick r:id="rId2"/>
              </a:rPr>
              <a:t>https://developer.mozilla.org/en-US/docs/Web/JavaScript/Equality_comparisons_and_sameness</a:t>
            </a:r>
            <a:endParaRPr lang="es-ES" dirty="0"/>
          </a:p>
        </p:txBody>
      </p:sp>
      <p:sp>
        <p:nvSpPr>
          <p:cNvPr id="7" name="Marcador de fecha 3">
            <a:extLst>
              <a:ext uri="{FF2B5EF4-FFF2-40B4-BE49-F238E27FC236}">
                <a16:creationId xmlns:a16="http://schemas.microsoft.com/office/drawing/2014/main" id="{6CEE5678-D312-6CB3-56B9-21A8818DFA85}"/>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6E0CF861-3AE0-F6AE-C43F-04CF277C1C83}"/>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EEB9B4F6-4C88-F565-FA3D-C9A0E114612B}"/>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56</a:t>
            </a:fld>
            <a:endParaRPr lang="en-US"/>
          </a:p>
        </p:txBody>
      </p:sp>
    </p:spTree>
    <p:extLst>
      <p:ext uri="{BB962C8B-B14F-4D97-AF65-F5344CB8AC3E}">
        <p14:creationId xmlns:p14="http://schemas.microsoft.com/office/powerpoint/2010/main" val="9695959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393AC81A-5A86-579D-7983-0D8540AA311F}"/>
              </a:ext>
            </a:extLst>
          </p:cNvPr>
          <p:cNvSpPr>
            <a:spLocks noGrp="1"/>
          </p:cNvSpPr>
          <p:nvPr>
            <p:ph type="sldNum" sz="quarter" idx="12"/>
          </p:nvPr>
        </p:nvSpPr>
        <p:spPr>
          <a:xfrm>
            <a:off x="8610600" y="6356350"/>
            <a:ext cx="2743200" cy="365125"/>
          </a:xfrm>
        </p:spPr>
        <p:txBody>
          <a:bodyPr/>
          <a:lstStyle/>
          <a:p>
            <a:fld id="{D3060201-1C40-4B39-813D-5CD9493BAEED}" type="slidenum">
              <a:rPr lang="en-US" smtClean="0"/>
              <a:pPr/>
              <a:t>57</a:t>
            </a:fld>
            <a:endParaRPr lang="en-US" dirty="0"/>
          </a:p>
        </p:txBody>
      </p:sp>
      <p:cxnSp>
        <p:nvCxnSpPr>
          <p:cNvPr id="12" name="Straight Connector 11">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2" name="Rectangle 21">
            <a:extLst>
              <a:ext uri="{FF2B5EF4-FFF2-40B4-BE49-F238E27FC236}">
                <a16:creationId xmlns:a16="http://schemas.microsoft.com/office/drawing/2014/main" id="{8880D991-1948-4BAE-99B0-BFC9B9F61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78DACE8-64A2-FB9B-3FE0-37FE8E779407}"/>
              </a:ext>
            </a:extLst>
          </p:cNvPr>
          <p:cNvSpPr>
            <a:spLocks noGrp="1"/>
          </p:cNvSpPr>
          <p:nvPr>
            <p:ph type="title"/>
          </p:nvPr>
        </p:nvSpPr>
        <p:spPr>
          <a:xfrm>
            <a:off x="684213" y="685799"/>
            <a:ext cx="4781147" cy="2971801"/>
          </a:xfrm>
        </p:spPr>
        <p:txBody>
          <a:bodyPr vert="horz" lIns="91440" tIns="45720" rIns="91440" bIns="45720" rtlCol="0" anchor="b">
            <a:normAutofit/>
          </a:bodyPr>
          <a:lstStyle/>
          <a:p>
            <a:pPr>
              <a:lnSpc>
                <a:spcPct val="90000"/>
              </a:lnSpc>
            </a:pPr>
            <a:r>
              <a:rPr lang="en-US" sz="4400"/>
              <a:t>Comparación simple (loosely equal)</a:t>
            </a:r>
          </a:p>
        </p:txBody>
      </p:sp>
      <p:sp>
        <p:nvSpPr>
          <p:cNvPr id="3" name="Marcador de contenido 2">
            <a:extLst>
              <a:ext uri="{FF2B5EF4-FFF2-40B4-BE49-F238E27FC236}">
                <a16:creationId xmlns:a16="http://schemas.microsoft.com/office/drawing/2014/main" id="{A2493E6B-FCB9-B1C8-DF33-7E1C31BC6F1A}"/>
              </a:ext>
            </a:extLst>
          </p:cNvPr>
          <p:cNvSpPr>
            <a:spLocks noGrp="1"/>
          </p:cNvSpPr>
          <p:nvPr>
            <p:ph idx="1"/>
          </p:nvPr>
        </p:nvSpPr>
        <p:spPr>
          <a:xfrm>
            <a:off x="684212" y="3843867"/>
            <a:ext cx="4816572" cy="1947333"/>
          </a:xfrm>
        </p:spPr>
        <p:txBody>
          <a:bodyPr vert="horz" lIns="91440" tIns="45720" rIns="91440" bIns="45720" rtlCol="0" anchor="t">
            <a:normAutofit/>
          </a:bodyPr>
          <a:lstStyle/>
          <a:p>
            <a:pPr marL="0" indent="0">
              <a:buNone/>
            </a:pPr>
            <a:r>
              <a:rPr lang="en-US" sz="2100" dirty="0" err="1"/>
              <a:t>Evitar</a:t>
            </a:r>
            <a:r>
              <a:rPr lang="en-US" sz="2100" dirty="0"/>
              <a:t> a </a:t>
            </a:r>
            <a:r>
              <a:rPr lang="en-US" sz="2100" dirty="0" err="1"/>
              <a:t>toda</a:t>
            </a:r>
            <a:r>
              <a:rPr lang="en-US" sz="2100" dirty="0"/>
              <a:t> costa </a:t>
            </a:r>
            <a:r>
              <a:rPr lang="en-US" sz="2100" dirty="0" err="1"/>
              <a:t>esta</a:t>
            </a:r>
            <a:r>
              <a:rPr lang="en-US" sz="2100" dirty="0"/>
              <a:t> </a:t>
            </a:r>
            <a:r>
              <a:rPr lang="en-US" sz="2100" dirty="0" err="1"/>
              <a:t>comparación</a:t>
            </a:r>
            <a:r>
              <a:rPr lang="en-US" sz="2100" dirty="0"/>
              <a:t>.</a:t>
            </a:r>
          </a:p>
          <a:p>
            <a:pPr marL="0" indent="0">
              <a:buNone/>
            </a:pPr>
            <a:r>
              <a:rPr lang="en-US" sz="2100" dirty="0"/>
              <a:t>La </a:t>
            </a:r>
            <a:r>
              <a:rPr lang="en-US" sz="2100" dirty="0" err="1"/>
              <a:t>siguiente</a:t>
            </a:r>
            <a:r>
              <a:rPr lang="en-US" sz="2100" dirty="0"/>
              <a:t> table </a:t>
            </a:r>
            <a:r>
              <a:rPr lang="en-US" sz="2100" dirty="0" err="1"/>
              <a:t>expresa</a:t>
            </a:r>
            <a:r>
              <a:rPr lang="en-US" sz="2100" dirty="0"/>
              <a:t> </a:t>
            </a:r>
            <a:r>
              <a:rPr lang="en-US" sz="2100" dirty="0" err="1"/>
              <a:t>cómo</a:t>
            </a:r>
            <a:r>
              <a:rPr lang="en-US" sz="2100" dirty="0"/>
              <a:t> </a:t>
            </a:r>
            <a:r>
              <a:rPr lang="en-US" sz="2100" dirty="0" err="1"/>
              <a:t>funciona</a:t>
            </a:r>
            <a:endParaRPr lang="en-US" sz="2100" dirty="0"/>
          </a:p>
        </p:txBody>
      </p:sp>
      <p:grpSp>
        <p:nvGrpSpPr>
          <p:cNvPr id="24" name="Group 23">
            <a:extLst>
              <a:ext uri="{FF2B5EF4-FFF2-40B4-BE49-F238E27FC236}">
                <a16:creationId xmlns:a16="http://schemas.microsoft.com/office/drawing/2014/main" id="{8D2B6525-99E4-4F72-AA2B-7C8931764C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93200" y="8468"/>
            <a:ext cx="5795625" cy="5874808"/>
            <a:chOff x="6108170" y="8467"/>
            <a:chExt cx="6080656" cy="6163733"/>
          </a:xfrm>
        </p:grpSpPr>
        <p:cxnSp>
          <p:nvCxnSpPr>
            <p:cNvPr id="25" name="Straight Connector 24">
              <a:extLst>
                <a:ext uri="{FF2B5EF4-FFF2-40B4-BE49-F238E27FC236}">
                  <a16:creationId xmlns:a16="http://schemas.microsoft.com/office/drawing/2014/main" id="{66E78F66-28F3-4763-9376-7D4B932421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E3EB9D1-BE12-4516-BDA2-E061984E91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A1A81E9-D83E-4717-8FF2-EF81C223D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428B5B5-A56A-4073-A2B5-9473015EA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D229B29-1970-4B4B-B084-A1BCAD18B8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grpSp>
      <p:pic>
        <p:nvPicPr>
          <p:cNvPr id="7" name="Imagen 6" descr="Gráfico, Gráfico de dispersión&#10;&#10;Descripción generada automáticamente">
            <a:extLst>
              <a:ext uri="{FF2B5EF4-FFF2-40B4-BE49-F238E27FC236}">
                <a16:creationId xmlns:a16="http://schemas.microsoft.com/office/drawing/2014/main" id="{7792DAFA-F39F-B87C-542C-6BB738E9E912}"/>
              </a:ext>
            </a:extLst>
          </p:cNvPr>
          <p:cNvPicPr>
            <a:picLocks noChangeAspect="1"/>
          </p:cNvPicPr>
          <p:nvPr/>
        </p:nvPicPr>
        <p:blipFill rotWithShape="1">
          <a:blip r:embed="rId2">
            <a:extLst>
              <a:ext uri="{28A0092B-C50C-407E-A947-70E740481C1C}">
                <a14:useLocalDpi xmlns:a14="http://schemas.microsoft.com/office/drawing/2010/main" val="0"/>
              </a:ext>
            </a:extLst>
          </a:blip>
          <a:srcRect r="11113" b="2"/>
          <a:stretch/>
        </p:blipFill>
        <p:spPr>
          <a:xfrm>
            <a:off x="6096000" y="10"/>
            <a:ext cx="6095999" cy="6857990"/>
          </a:xfrm>
          <a:prstGeom prst="rect">
            <a:avLst/>
          </a:prstGeom>
          <a:ln>
            <a:noFill/>
          </a:ln>
          <a:effectLst/>
        </p:spPr>
      </p:pic>
      <p:sp>
        <p:nvSpPr>
          <p:cNvPr id="8" name="Marcador de fecha 3">
            <a:extLst>
              <a:ext uri="{FF2B5EF4-FFF2-40B4-BE49-F238E27FC236}">
                <a16:creationId xmlns:a16="http://schemas.microsoft.com/office/drawing/2014/main" id="{C9454187-A261-745E-7A99-B2ABEB629FDC}"/>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9" name="Marcador de pie de página 4">
            <a:extLst>
              <a:ext uri="{FF2B5EF4-FFF2-40B4-BE49-F238E27FC236}">
                <a16:creationId xmlns:a16="http://schemas.microsoft.com/office/drawing/2014/main" id="{30CF399A-2A94-501D-C403-C5EC90473DAA}"/>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Tree>
    <p:extLst>
      <p:ext uri="{BB962C8B-B14F-4D97-AF65-F5344CB8AC3E}">
        <p14:creationId xmlns:p14="http://schemas.microsoft.com/office/powerpoint/2010/main" val="2547196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50D149-0AF3-7962-A3E3-32C04FA3490C}"/>
              </a:ext>
            </a:extLst>
          </p:cNvPr>
          <p:cNvSpPr>
            <a:spLocks noGrp="1"/>
          </p:cNvSpPr>
          <p:nvPr>
            <p:ph type="title"/>
          </p:nvPr>
        </p:nvSpPr>
        <p:spPr/>
        <p:txBody>
          <a:bodyPr>
            <a:normAutofit/>
          </a:bodyPr>
          <a:lstStyle/>
          <a:p>
            <a:r>
              <a:rPr lang="es-ES" sz="4400" dirty="0"/>
              <a:t>Comparación exacta (</a:t>
            </a:r>
            <a:r>
              <a:rPr lang="es-ES" sz="4400" dirty="0" err="1"/>
              <a:t>strictly</a:t>
            </a:r>
            <a:r>
              <a:rPr lang="es-ES" sz="4400" dirty="0"/>
              <a:t> </a:t>
            </a:r>
            <a:r>
              <a:rPr lang="es-ES" sz="4400" dirty="0" err="1"/>
              <a:t>equal</a:t>
            </a:r>
            <a:r>
              <a:rPr lang="es-ES" sz="4400" dirty="0"/>
              <a:t>)</a:t>
            </a:r>
          </a:p>
        </p:txBody>
      </p:sp>
      <p:sp>
        <p:nvSpPr>
          <p:cNvPr id="3" name="Marcador de contenido 2">
            <a:extLst>
              <a:ext uri="{FF2B5EF4-FFF2-40B4-BE49-F238E27FC236}">
                <a16:creationId xmlns:a16="http://schemas.microsoft.com/office/drawing/2014/main" id="{37A3AD68-1198-39D6-6831-BEE5B19417D8}"/>
              </a:ext>
            </a:extLst>
          </p:cNvPr>
          <p:cNvSpPr>
            <a:spLocks noGrp="1"/>
          </p:cNvSpPr>
          <p:nvPr>
            <p:ph idx="1"/>
          </p:nvPr>
        </p:nvSpPr>
        <p:spPr/>
        <p:txBody>
          <a:bodyPr/>
          <a:lstStyle/>
          <a:p>
            <a:pPr marL="0" indent="0">
              <a:buNone/>
            </a:pPr>
            <a:r>
              <a:rPr lang="es-ES" dirty="0"/>
              <a:t>Entonces, cómo deberíamos comparar en JavaScript, o bien con </a:t>
            </a:r>
            <a:r>
              <a:rPr lang="es-ES" dirty="0" err="1"/>
              <a:t>strictly</a:t>
            </a:r>
            <a:r>
              <a:rPr lang="es-ES" dirty="0"/>
              <a:t> </a:t>
            </a:r>
            <a:r>
              <a:rPr lang="es-ES" dirty="0" err="1"/>
              <a:t>equal</a:t>
            </a:r>
            <a:r>
              <a:rPr lang="es-ES" dirty="0"/>
              <a:t> (===) o con </a:t>
            </a:r>
            <a:r>
              <a:rPr lang="es-ES" dirty="0" err="1"/>
              <a:t>same</a:t>
            </a:r>
            <a:r>
              <a:rPr lang="es-ES" dirty="0"/>
              <a:t> </a:t>
            </a:r>
            <a:r>
              <a:rPr lang="es-ES" dirty="0" err="1"/>
              <a:t>value</a:t>
            </a:r>
            <a:r>
              <a:rPr lang="es-ES" dirty="0"/>
              <a:t> (Object.is).</a:t>
            </a:r>
          </a:p>
          <a:p>
            <a:pPr marL="0" indent="0">
              <a:buNone/>
            </a:pPr>
            <a:r>
              <a:rPr lang="es-ES" dirty="0" err="1"/>
              <a:t>Strictly</a:t>
            </a:r>
            <a:r>
              <a:rPr lang="es-ES" dirty="0"/>
              <a:t> </a:t>
            </a:r>
            <a:r>
              <a:rPr lang="es-ES" dirty="0" err="1"/>
              <a:t>equal</a:t>
            </a:r>
            <a:r>
              <a:rPr lang="es-ES" dirty="0"/>
              <a:t> ofrece el comportamiento esperado en la mayoría de lenguajes por el ==</a:t>
            </a:r>
          </a:p>
          <a:p>
            <a:endParaRPr lang="es-ES" dirty="0"/>
          </a:p>
        </p:txBody>
      </p:sp>
      <p:sp>
        <p:nvSpPr>
          <p:cNvPr id="7" name="Marcador de fecha 3">
            <a:extLst>
              <a:ext uri="{FF2B5EF4-FFF2-40B4-BE49-F238E27FC236}">
                <a16:creationId xmlns:a16="http://schemas.microsoft.com/office/drawing/2014/main" id="{86774DB7-83F0-0001-4AB1-85346D038C13}"/>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DB653AB4-763E-01E4-9E19-73CB89145195}"/>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45F213D6-3617-C124-7BCA-9695E0639AE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58</a:t>
            </a:fld>
            <a:endParaRPr lang="en-US"/>
          </a:p>
        </p:txBody>
      </p:sp>
    </p:spTree>
    <p:extLst>
      <p:ext uri="{BB962C8B-B14F-4D97-AF65-F5344CB8AC3E}">
        <p14:creationId xmlns:p14="http://schemas.microsoft.com/office/powerpoint/2010/main" val="39850058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06F714-04B1-E541-DAA3-65DB5916EE74}"/>
              </a:ext>
            </a:extLst>
          </p:cNvPr>
          <p:cNvSpPr>
            <a:spLocks noGrp="1"/>
          </p:cNvSpPr>
          <p:nvPr>
            <p:ph type="title"/>
          </p:nvPr>
        </p:nvSpPr>
        <p:spPr/>
        <p:txBody>
          <a:bodyPr>
            <a:normAutofit/>
          </a:bodyPr>
          <a:lstStyle/>
          <a:p>
            <a:r>
              <a:rPr lang="es-ES" sz="3800" dirty="0"/>
              <a:t>Comparación por mismo valor (</a:t>
            </a:r>
            <a:r>
              <a:rPr lang="es-ES" sz="3800" dirty="0" err="1"/>
              <a:t>same</a:t>
            </a:r>
            <a:r>
              <a:rPr lang="es-ES" sz="3800" dirty="0"/>
              <a:t> </a:t>
            </a:r>
            <a:r>
              <a:rPr lang="es-ES" sz="3800" dirty="0" err="1"/>
              <a:t>value</a:t>
            </a:r>
            <a:r>
              <a:rPr lang="es-ES" sz="3800" dirty="0"/>
              <a:t>)</a:t>
            </a:r>
          </a:p>
        </p:txBody>
      </p:sp>
      <p:sp>
        <p:nvSpPr>
          <p:cNvPr id="3" name="Marcador de contenido 2">
            <a:extLst>
              <a:ext uri="{FF2B5EF4-FFF2-40B4-BE49-F238E27FC236}">
                <a16:creationId xmlns:a16="http://schemas.microsoft.com/office/drawing/2014/main" id="{F9A5649F-CBB1-8E47-35F8-A0E0D02EE3EE}"/>
              </a:ext>
            </a:extLst>
          </p:cNvPr>
          <p:cNvSpPr>
            <a:spLocks noGrp="1"/>
          </p:cNvSpPr>
          <p:nvPr>
            <p:ph idx="1"/>
          </p:nvPr>
        </p:nvSpPr>
        <p:spPr/>
        <p:txBody>
          <a:bodyPr>
            <a:normAutofit/>
          </a:bodyPr>
          <a:lstStyle/>
          <a:p>
            <a:pPr marL="0" indent="0">
              <a:buNone/>
            </a:pPr>
            <a:r>
              <a:rPr lang="es-ES" dirty="0"/>
              <a:t>Existen valores numéricos especiales gracias a IEEE 754-2008</a:t>
            </a:r>
          </a:p>
          <a:p>
            <a:r>
              <a:rPr lang="es-ES" dirty="0" err="1"/>
              <a:t>Infinity</a:t>
            </a:r>
            <a:endParaRPr lang="es-ES" dirty="0"/>
          </a:p>
          <a:p>
            <a:r>
              <a:rPr lang="es-ES" dirty="0"/>
              <a:t>-</a:t>
            </a:r>
            <a:r>
              <a:rPr lang="es-ES" dirty="0" err="1"/>
              <a:t>Infinity</a:t>
            </a:r>
            <a:endParaRPr lang="es-ES" dirty="0"/>
          </a:p>
          <a:p>
            <a:r>
              <a:rPr lang="es-ES" dirty="0" err="1"/>
              <a:t>NaN</a:t>
            </a:r>
            <a:endParaRPr lang="es-ES" dirty="0"/>
          </a:p>
          <a:p>
            <a:r>
              <a:rPr lang="es-ES" dirty="0"/>
              <a:t>-0</a:t>
            </a:r>
          </a:p>
          <a:p>
            <a:pPr marL="0" indent="0">
              <a:buNone/>
            </a:pPr>
            <a:r>
              <a:rPr lang="es-ES" dirty="0"/>
              <a:t>Y esta locura existe en todos los lenguajes, pero aún queda algo más:</a:t>
            </a:r>
          </a:p>
          <a:p>
            <a:pPr marL="0" indent="0">
              <a:buNone/>
            </a:pPr>
            <a:r>
              <a:rPr lang="es-ES" b="1" dirty="0" err="1"/>
              <a:t>NaN</a:t>
            </a:r>
            <a:r>
              <a:rPr lang="es-ES" b="1" dirty="0"/>
              <a:t> es diferente de sí mismo…</a:t>
            </a:r>
          </a:p>
          <a:p>
            <a:pPr marL="0" indent="0">
              <a:buNone/>
            </a:pPr>
            <a:r>
              <a:rPr lang="es-ES" dirty="0"/>
              <a:t>Aquí es donde JavaScript viene al rescate, </a:t>
            </a:r>
            <a:r>
              <a:rPr lang="es-ES" b="1" i="1" dirty="0"/>
              <a:t>Object.is</a:t>
            </a:r>
            <a:r>
              <a:rPr lang="es-ES" dirty="0"/>
              <a:t> puede ayudarnos con este tipo de comparaciones.</a:t>
            </a:r>
          </a:p>
        </p:txBody>
      </p:sp>
      <p:sp>
        <p:nvSpPr>
          <p:cNvPr id="7" name="Marcador de fecha 3">
            <a:extLst>
              <a:ext uri="{FF2B5EF4-FFF2-40B4-BE49-F238E27FC236}">
                <a16:creationId xmlns:a16="http://schemas.microsoft.com/office/drawing/2014/main" id="{925DA64C-A847-E3AD-B6C5-8174FCEF66FB}"/>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21396453-F580-355E-7ADE-C358DBD12903}"/>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34CEA3DB-CCA3-DBCC-3D70-F02CC022527C}"/>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59</a:t>
            </a:fld>
            <a:endParaRPr lang="en-US"/>
          </a:p>
        </p:txBody>
      </p:sp>
    </p:spTree>
    <p:extLst>
      <p:ext uri="{BB962C8B-B14F-4D97-AF65-F5344CB8AC3E}">
        <p14:creationId xmlns:p14="http://schemas.microsoft.com/office/powerpoint/2010/main" val="1422267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8A345-F1EA-0593-21A3-6CEEAD950E19}"/>
              </a:ext>
            </a:extLst>
          </p:cNvPr>
          <p:cNvSpPr>
            <a:spLocks noGrp="1"/>
          </p:cNvSpPr>
          <p:nvPr>
            <p:ph type="title"/>
          </p:nvPr>
        </p:nvSpPr>
        <p:spPr/>
        <p:txBody>
          <a:bodyPr/>
          <a:lstStyle/>
          <a:p>
            <a:r>
              <a:rPr lang="es-ES" dirty="0" err="1"/>
              <a:t>Hindley</a:t>
            </a:r>
            <a:r>
              <a:rPr lang="es-ES" dirty="0"/>
              <a:t>–</a:t>
            </a:r>
            <a:r>
              <a:rPr lang="es-ES" dirty="0" err="1"/>
              <a:t>Milner</a:t>
            </a:r>
            <a:endParaRPr lang="es-ES" dirty="0"/>
          </a:p>
        </p:txBody>
      </p:sp>
      <p:sp>
        <p:nvSpPr>
          <p:cNvPr id="7" name="Marcador de texto 6">
            <a:extLst>
              <a:ext uri="{FF2B5EF4-FFF2-40B4-BE49-F238E27FC236}">
                <a16:creationId xmlns:a16="http://schemas.microsoft.com/office/drawing/2014/main" id="{2240148A-7B60-B1CA-231A-492E4E039446}"/>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4305176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BBA35-930D-5A50-B375-CFD779505FDA}"/>
              </a:ext>
            </a:extLst>
          </p:cNvPr>
          <p:cNvSpPr>
            <a:spLocks noGrp="1"/>
          </p:cNvSpPr>
          <p:nvPr>
            <p:ph type="title"/>
          </p:nvPr>
        </p:nvSpPr>
        <p:spPr/>
        <p:txBody>
          <a:bodyPr vert="horz" lIns="91440" tIns="45720" rIns="91440" bIns="45720" rtlCol="0" anchor="b">
            <a:normAutofit/>
          </a:bodyPr>
          <a:lstStyle/>
          <a:p>
            <a:r>
              <a:rPr lang="en-US" sz="4800"/>
              <a:t>Serialización</a:t>
            </a:r>
          </a:p>
        </p:txBody>
      </p:sp>
      <p:sp>
        <p:nvSpPr>
          <p:cNvPr id="3" name="Marcador de texto 2">
            <a:extLst>
              <a:ext uri="{FF2B5EF4-FFF2-40B4-BE49-F238E27FC236}">
                <a16:creationId xmlns:a16="http://schemas.microsoft.com/office/drawing/2014/main" id="{90D5A772-25F6-F421-6243-CCA4115B23EF}"/>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24083272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047B89-486F-E62E-105E-90CA5E6018DE}"/>
              </a:ext>
            </a:extLst>
          </p:cNvPr>
          <p:cNvSpPr>
            <a:spLocks noGrp="1"/>
          </p:cNvSpPr>
          <p:nvPr>
            <p:ph type="title"/>
          </p:nvPr>
        </p:nvSpPr>
        <p:spPr/>
        <p:txBody>
          <a:bodyPr/>
          <a:lstStyle/>
          <a:p>
            <a:r>
              <a:rPr lang="es-ES" dirty="0"/>
              <a:t>¿</a:t>
            </a:r>
            <a:r>
              <a:rPr lang="es-ES"/>
              <a:t>Qué es serializar?</a:t>
            </a:r>
            <a:endParaRPr lang="es-ES" dirty="0"/>
          </a:p>
        </p:txBody>
      </p:sp>
      <p:sp>
        <p:nvSpPr>
          <p:cNvPr id="3" name="Marcador de contenido 2">
            <a:extLst>
              <a:ext uri="{FF2B5EF4-FFF2-40B4-BE49-F238E27FC236}">
                <a16:creationId xmlns:a16="http://schemas.microsoft.com/office/drawing/2014/main" id="{D86029DD-390D-806C-2B25-0F6004CC021E}"/>
              </a:ext>
            </a:extLst>
          </p:cNvPr>
          <p:cNvSpPr>
            <a:spLocks noGrp="1"/>
          </p:cNvSpPr>
          <p:nvPr>
            <p:ph idx="1"/>
          </p:nvPr>
        </p:nvSpPr>
        <p:spPr/>
        <p:txBody>
          <a:bodyPr/>
          <a:lstStyle/>
          <a:p>
            <a:pPr marL="0" indent="0">
              <a:buNone/>
            </a:pPr>
            <a:r>
              <a:rPr lang="es-ES" dirty="0"/>
              <a:t>La definición más clara y concisa es la de:</a:t>
            </a:r>
          </a:p>
          <a:p>
            <a:pPr marL="0" indent="0">
              <a:buNone/>
            </a:pPr>
            <a:r>
              <a:rPr lang="es-ES" dirty="0"/>
              <a:t>Persistir objetos, bien sea para almacenarlos en un fichero, base de datos, o enviarlos por red.</a:t>
            </a:r>
          </a:p>
        </p:txBody>
      </p:sp>
      <p:sp>
        <p:nvSpPr>
          <p:cNvPr id="7" name="Marcador de fecha 3">
            <a:extLst>
              <a:ext uri="{FF2B5EF4-FFF2-40B4-BE49-F238E27FC236}">
                <a16:creationId xmlns:a16="http://schemas.microsoft.com/office/drawing/2014/main" id="{133BFC88-37EE-758E-2B84-E8B0E8D073E8}"/>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11BD4C65-CA23-2EF2-AC0B-37B30F873790}"/>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8233E76E-77A2-9B83-7BA9-C4AE9B9D595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61</a:t>
            </a:fld>
            <a:endParaRPr lang="en-US"/>
          </a:p>
        </p:txBody>
      </p:sp>
    </p:spTree>
    <p:extLst>
      <p:ext uri="{BB962C8B-B14F-4D97-AF65-F5344CB8AC3E}">
        <p14:creationId xmlns:p14="http://schemas.microsoft.com/office/powerpoint/2010/main" val="3379831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5EEB6A-61A9-DDC4-0C81-E06E737066F1}"/>
              </a:ext>
            </a:extLst>
          </p:cNvPr>
          <p:cNvSpPr>
            <a:spLocks noGrp="1"/>
          </p:cNvSpPr>
          <p:nvPr>
            <p:ph type="title"/>
          </p:nvPr>
        </p:nvSpPr>
        <p:spPr/>
        <p:txBody>
          <a:bodyPr/>
          <a:lstStyle/>
          <a:p>
            <a:r>
              <a:rPr lang="es-ES" dirty="0"/>
              <a:t>¿Por qué lo necesitamos?</a:t>
            </a:r>
          </a:p>
        </p:txBody>
      </p:sp>
      <p:sp>
        <p:nvSpPr>
          <p:cNvPr id="3" name="Marcador de contenido 2">
            <a:extLst>
              <a:ext uri="{FF2B5EF4-FFF2-40B4-BE49-F238E27FC236}">
                <a16:creationId xmlns:a16="http://schemas.microsoft.com/office/drawing/2014/main" id="{328BBA5C-5E45-35F3-3223-D4B4B8DB2237}"/>
              </a:ext>
            </a:extLst>
          </p:cNvPr>
          <p:cNvSpPr>
            <a:spLocks noGrp="1"/>
          </p:cNvSpPr>
          <p:nvPr>
            <p:ph idx="1"/>
          </p:nvPr>
        </p:nvSpPr>
        <p:spPr/>
        <p:txBody>
          <a:bodyPr/>
          <a:lstStyle/>
          <a:p>
            <a:r>
              <a:rPr lang="es-ES" dirty="0"/>
              <a:t>Porque los valores no primitivos son puñeteros en comparaciones</a:t>
            </a:r>
          </a:p>
          <a:p>
            <a:r>
              <a:rPr lang="es-ES" dirty="0"/>
              <a:t>Necesitamos poder comparar valores primitivos y no primitivos sin ningún tipo de discriminación…</a:t>
            </a:r>
          </a:p>
          <a:p>
            <a:pPr marL="0" indent="0">
              <a:buNone/>
            </a:pPr>
            <a:r>
              <a:rPr lang="es-ES" dirty="0"/>
              <a:t>Y en este último punto, la serialización nos puede echar una mano.</a:t>
            </a:r>
          </a:p>
        </p:txBody>
      </p:sp>
      <p:sp>
        <p:nvSpPr>
          <p:cNvPr id="7" name="Marcador de fecha 3">
            <a:extLst>
              <a:ext uri="{FF2B5EF4-FFF2-40B4-BE49-F238E27FC236}">
                <a16:creationId xmlns:a16="http://schemas.microsoft.com/office/drawing/2014/main" id="{415135B4-8EBC-EAAE-33EE-551A6E34F1B1}"/>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50580CE4-BD54-8AB5-B659-8AF0946A071F}"/>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20ACAE04-0158-229C-92AD-9FDBC8C284E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62</a:t>
            </a:fld>
            <a:endParaRPr lang="en-US"/>
          </a:p>
        </p:txBody>
      </p:sp>
    </p:spTree>
    <p:extLst>
      <p:ext uri="{BB962C8B-B14F-4D97-AF65-F5344CB8AC3E}">
        <p14:creationId xmlns:p14="http://schemas.microsoft.com/office/powerpoint/2010/main" val="31327436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93C7A8-E61C-3DCD-DA28-92991C115508}"/>
              </a:ext>
            </a:extLst>
          </p:cNvPr>
          <p:cNvSpPr>
            <a:spLocks noGrp="1"/>
          </p:cNvSpPr>
          <p:nvPr>
            <p:ph type="title"/>
          </p:nvPr>
        </p:nvSpPr>
        <p:spPr/>
        <p:txBody>
          <a:bodyPr>
            <a:normAutofit/>
          </a:bodyPr>
          <a:lstStyle/>
          <a:p>
            <a:r>
              <a:rPr lang="es-ES" dirty="0"/>
              <a:t>¿Cuál será el resultado de esta expresión?</a:t>
            </a:r>
          </a:p>
        </p:txBody>
      </p:sp>
      <p:sp>
        <p:nvSpPr>
          <p:cNvPr id="3" name="Marcador de contenido 2">
            <a:extLst>
              <a:ext uri="{FF2B5EF4-FFF2-40B4-BE49-F238E27FC236}">
                <a16:creationId xmlns:a16="http://schemas.microsoft.com/office/drawing/2014/main" id="{3C3AFF87-0185-CB22-6903-91830B6D0D8E}"/>
              </a:ext>
            </a:extLst>
          </p:cNvPr>
          <p:cNvSpPr>
            <a:spLocks noGrp="1"/>
          </p:cNvSpPr>
          <p:nvPr>
            <p:ph type="body" idx="1"/>
          </p:nvPr>
        </p:nvSpPr>
        <p:spPr/>
        <p:txBody>
          <a:bodyPr/>
          <a:lstStyle/>
          <a:p>
            <a:pPr marL="0" indent="0">
              <a:buNone/>
            </a:pPr>
            <a:r>
              <a:rPr lang="es-ES" b="1" dirty="0">
                <a:effectLst/>
                <a:latin typeface="JetBrains Mono" panose="02000009000000000000" pitchFamily="49" charset="0"/>
              </a:rPr>
              <a:t>{ </a:t>
            </a:r>
            <a:r>
              <a:rPr lang="es-ES" b="1" dirty="0" err="1">
                <a:effectLst/>
                <a:latin typeface="JetBrains Mono" panose="02000009000000000000" pitchFamily="49" charset="0"/>
              </a:rPr>
              <a:t>foo</a:t>
            </a:r>
            <a:r>
              <a:rPr lang="es-ES" b="1" dirty="0">
                <a:effectLst/>
                <a:latin typeface="JetBrains Mono" panose="02000009000000000000" pitchFamily="49" charset="0"/>
              </a:rPr>
              <a:t>: "bar" } === { </a:t>
            </a:r>
            <a:r>
              <a:rPr lang="es-ES" b="1" dirty="0" err="1">
                <a:effectLst/>
                <a:latin typeface="JetBrains Mono" panose="02000009000000000000" pitchFamily="49" charset="0"/>
              </a:rPr>
              <a:t>foo</a:t>
            </a:r>
            <a:r>
              <a:rPr lang="es-ES" b="1" dirty="0">
                <a:effectLst/>
                <a:latin typeface="JetBrains Mono" panose="02000009000000000000" pitchFamily="49" charset="0"/>
              </a:rPr>
              <a:t>: "bar" };</a:t>
            </a:r>
          </a:p>
        </p:txBody>
      </p:sp>
      <p:sp>
        <p:nvSpPr>
          <p:cNvPr id="7" name="Marcador de fecha 3">
            <a:extLst>
              <a:ext uri="{FF2B5EF4-FFF2-40B4-BE49-F238E27FC236}">
                <a16:creationId xmlns:a16="http://schemas.microsoft.com/office/drawing/2014/main" id="{B2FB2605-47E8-3675-BF96-CBDF1B63A3FB}"/>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D7773CE1-5764-8E88-EC20-ED70B4B4DE0B}"/>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562F99D6-1CD8-0288-768C-965B74500C86}"/>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63</a:t>
            </a:fld>
            <a:endParaRPr lang="en-US"/>
          </a:p>
        </p:txBody>
      </p:sp>
    </p:spTree>
    <p:extLst>
      <p:ext uri="{BB962C8B-B14F-4D97-AF65-F5344CB8AC3E}">
        <p14:creationId xmlns:p14="http://schemas.microsoft.com/office/powerpoint/2010/main" val="27498872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93C7A8-E61C-3DCD-DA28-92991C115508}"/>
              </a:ext>
            </a:extLst>
          </p:cNvPr>
          <p:cNvSpPr>
            <a:spLocks noGrp="1"/>
          </p:cNvSpPr>
          <p:nvPr>
            <p:ph type="title"/>
          </p:nvPr>
        </p:nvSpPr>
        <p:spPr/>
        <p:txBody>
          <a:bodyPr/>
          <a:lstStyle/>
          <a:p>
            <a:r>
              <a:rPr lang="es-ES" dirty="0"/>
              <a:t>Vamos a simplificarlo…</a:t>
            </a:r>
          </a:p>
        </p:txBody>
      </p:sp>
      <p:sp>
        <p:nvSpPr>
          <p:cNvPr id="3" name="Marcador de contenido 2">
            <a:extLst>
              <a:ext uri="{FF2B5EF4-FFF2-40B4-BE49-F238E27FC236}">
                <a16:creationId xmlns:a16="http://schemas.microsoft.com/office/drawing/2014/main" id="{3C3AFF87-0185-CB22-6903-91830B6D0D8E}"/>
              </a:ext>
            </a:extLst>
          </p:cNvPr>
          <p:cNvSpPr>
            <a:spLocks noGrp="1"/>
          </p:cNvSpPr>
          <p:nvPr>
            <p:ph type="body" idx="1"/>
          </p:nvPr>
        </p:nvSpPr>
        <p:spPr/>
        <p:txBody>
          <a:bodyPr/>
          <a:lstStyle/>
          <a:p>
            <a:pPr marL="0" indent="0">
              <a:buNone/>
            </a:pPr>
            <a:r>
              <a:rPr lang="es-ES" b="1" dirty="0">
                <a:effectLst/>
                <a:latin typeface="JetBrains Mono" panose="02000009000000000000" pitchFamily="49" charset="0"/>
              </a:rPr>
              <a:t>{} === {};</a:t>
            </a:r>
          </a:p>
        </p:txBody>
      </p:sp>
      <p:sp>
        <p:nvSpPr>
          <p:cNvPr id="7" name="Marcador de fecha 3">
            <a:extLst>
              <a:ext uri="{FF2B5EF4-FFF2-40B4-BE49-F238E27FC236}">
                <a16:creationId xmlns:a16="http://schemas.microsoft.com/office/drawing/2014/main" id="{5ECB3C82-4ABD-888E-B9B4-C2AA0F364396}"/>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E995F783-615A-E791-919E-197B251B839A}"/>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D06F4AD2-73C6-8DE3-B645-440F66648E1B}"/>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64</a:t>
            </a:fld>
            <a:endParaRPr lang="en-US"/>
          </a:p>
        </p:txBody>
      </p:sp>
    </p:spTree>
    <p:extLst>
      <p:ext uri="{BB962C8B-B14F-4D97-AF65-F5344CB8AC3E}">
        <p14:creationId xmlns:p14="http://schemas.microsoft.com/office/powerpoint/2010/main" val="29292382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212D00-9451-FB09-8580-85C69C6521E0}"/>
              </a:ext>
            </a:extLst>
          </p:cNvPr>
          <p:cNvSpPr>
            <a:spLocks noGrp="1"/>
          </p:cNvSpPr>
          <p:nvPr>
            <p:ph type="title"/>
          </p:nvPr>
        </p:nvSpPr>
        <p:spPr/>
        <p:txBody>
          <a:bodyPr/>
          <a:lstStyle/>
          <a:p>
            <a:r>
              <a:rPr lang="es-ES" dirty="0"/>
              <a:t>Más todavía…</a:t>
            </a:r>
          </a:p>
        </p:txBody>
      </p:sp>
      <p:sp>
        <p:nvSpPr>
          <p:cNvPr id="3" name="Marcador de contenido 2">
            <a:extLst>
              <a:ext uri="{FF2B5EF4-FFF2-40B4-BE49-F238E27FC236}">
                <a16:creationId xmlns:a16="http://schemas.microsoft.com/office/drawing/2014/main" id="{7A438A96-C03A-AA0F-575A-7F8E6BE2A1F1}"/>
              </a:ext>
            </a:extLst>
          </p:cNvPr>
          <p:cNvSpPr>
            <a:spLocks noGrp="1"/>
          </p:cNvSpPr>
          <p:nvPr>
            <p:ph type="body" idx="1"/>
          </p:nvPr>
        </p:nvSpPr>
        <p:spPr/>
        <p:txBody>
          <a:bodyPr/>
          <a:lstStyle/>
          <a:p>
            <a:pPr marL="0" indent="0">
              <a:buNone/>
            </a:pPr>
            <a:r>
              <a:rPr lang="es-ES" b="1" i="1" dirty="0">
                <a:effectLst/>
                <a:latin typeface="JetBrains Mono" panose="02000009000000000000" pitchFamily="49" charset="0"/>
              </a:rPr>
              <a:t>new</a:t>
            </a:r>
            <a:r>
              <a:rPr lang="es-ES" b="1" dirty="0">
                <a:effectLst/>
                <a:latin typeface="JetBrains Mono" panose="02000009000000000000" pitchFamily="49" charset="0"/>
              </a:rPr>
              <a:t> </a:t>
            </a:r>
            <a:r>
              <a:rPr lang="es-ES" b="1" dirty="0" err="1">
                <a:effectLst/>
                <a:latin typeface="JetBrains Mono" panose="02000009000000000000" pitchFamily="49" charset="0"/>
              </a:rPr>
              <a:t>Object</a:t>
            </a:r>
            <a:r>
              <a:rPr lang="es-ES" b="1" dirty="0">
                <a:effectLst/>
                <a:latin typeface="JetBrains Mono" panose="02000009000000000000" pitchFamily="49" charset="0"/>
              </a:rPr>
              <a:t>() === </a:t>
            </a:r>
            <a:r>
              <a:rPr lang="es-ES" b="1" i="1" dirty="0">
                <a:effectLst/>
                <a:latin typeface="JetBrains Mono" panose="02000009000000000000" pitchFamily="49" charset="0"/>
              </a:rPr>
              <a:t>new</a:t>
            </a:r>
            <a:r>
              <a:rPr lang="es-ES" b="1" dirty="0">
                <a:effectLst/>
                <a:latin typeface="JetBrains Mono" panose="02000009000000000000" pitchFamily="49" charset="0"/>
              </a:rPr>
              <a:t> </a:t>
            </a:r>
            <a:r>
              <a:rPr lang="es-ES" b="1" dirty="0" err="1">
                <a:effectLst/>
                <a:latin typeface="JetBrains Mono" panose="02000009000000000000" pitchFamily="49" charset="0"/>
              </a:rPr>
              <a:t>Object</a:t>
            </a:r>
            <a:r>
              <a:rPr lang="es-ES" b="1" dirty="0">
                <a:effectLst/>
                <a:latin typeface="JetBrains Mono" panose="02000009000000000000" pitchFamily="49" charset="0"/>
              </a:rPr>
              <a:t>();</a:t>
            </a:r>
          </a:p>
        </p:txBody>
      </p:sp>
      <p:sp>
        <p:nvSpPr>
          <p:cNvPr id="7" name="Marcador de fecha 3">
            <a:extLst>
              <a:ext uri="{FF2B5EF4-FFF2-40B4-BE49-F238E27FC236}">
                <a16:creationId xmlns:a16="http://schemas.microsoft.com/office/drawing/2014/main" id="{80D930F3-F0ED-453C-384F-AD8B92DC9372}"/>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61CBB7CC-18EC-FFBF-3786-3AFB320F56EC}"/>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D5C5535B-C550-A03D-9F0E-DECD6DE58BD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65</a:t>
            </a:fld>
            <a:endParaRPr lang="en-US"/>
          </a:p>
        </p:txBody>
      </p:sp>
    </p:spTree>
    <p:extLst>
      <p:ext uri="{BB962C8B-B14F-4D97-AF65-F5344CB8AC3E}">
        <p14:creationId xmlns:p14="http://schemas.microsoft.com/office/powerpoint/2010/main" val="16368038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92696-3C0E-3DD0-99A9-EA981DBF2827}"/>
              </a:ext>
            </a:extLst>
          </p:cNvPr>
          <p:cNvSpPr>
            <a:spLocks noGrp="1"/>
          </p:cNvSpPr>
          <p:nvPr>
            <p:ph type="title"/>
          </p:nvPr>
        </p:nvSpPr>
        <p:spPr/>
        <p:txBody>
          <a:bodyPr>
            <a:normAutofit/>
          </a:bodyPr>
          <a:lstStyle/>
          <a:p>
            <a:r>
              <a:rPr lang="es-ES" sz="4000" dirty="0"/>
              <a:t>La raíz del problema en las comparaciones</a:t>
            </a:r>
          </a:p>
        </p:txBody>
      </p:sp>
      <p:sp>
        <p:nvSpPr>
          <p:cNvPr id="3" name="Marcador de contenido 2">
            <a:extLst>
              <a:ext uri="{FF2B5EF4-FFF2-40B4-BE49-F238E27FC236}">
                <a16:creationId xmlns:a16="http://schemas.microsoft.com/office/drawing/2014/main" id="{FAE858D3-CB09-5B9A-0C66-8CE2EF9C9DE1}"/>
              </a:ext>
            </a:extLst>
          </p:cNvPr>
          <p:cNvSpPr>
            <a:spLocks noGrp="1"/>
          </p:cNvSpPr>
          <p:nvPr>
            <p:ph idx="1"/>
          </p:nvPr>
        </p:nvSpPr>
        <p:spPr/>
        <p:txBody>
          <a:bodyPr/>
          <a:lstStyle/>
          <a:p>
            <a:pPr marL="0" indent="0">
              <a:buNone/>
            </a:pPr>
            <a:r>
              <a:rPr lang="es-ES" dirty="0">
                <a:effectLst/>
              </a:rPr>
              <a:t>Cuando usamos la </a:t>
            </a:r>
            <a:r>
              <a:rPr lang="es-ES" i="1" dirty="0" err="1">
                <a:effectLst/>
              </a:rPr>
              <a:t>keyword</a:t>
            </a:r>
            <a:r>
              <a:rPr lang="es-ES" i="1" dirty="0">
                <a:effectLst/>
              </a:rPr>
              <a:t> </a:t>
            </a:r>
            <a:r>
              <a:rPr lang="es-ES" b="1" i="1" dirty="0">
                <a:effectLst/>
              </a:rPr>
              <a:t>new</a:t>
            </a:r>
            <a:r>
              <a:rPr lang="es-ES" dirty="0"/>
              <a:t> estamos asignando una nueva dirección en memoria.</a:t>
            </a:r>
          </a:p>
          <a:p>
            <a:pPr marL="0" indent="0">
              <a:buNone/>
            </a:pPr>
            <a:r>
              <a:rPr lang="es-ES" dirty="0"/>
              <a:t>Entonces, lo que estamos comparando, no son los “valores”, sino sus referencias en memoria, dos direcciones completamente diferentes.</a:t>
            </a:r>
          </a:p>
          <a:p>
            <a:pPr marL="0" indent="0">
              <a:buNone/>
            </a:pPr>
            <a:endParaRPr lang="es-ES" dirty="0">
              <a:effectLst/>
            </a:endParaRPr>
          </a:p>
          <a:p>
            <a:pPr marL="0" indent="0">
              <a:buNone/>
            </a:pPr>
            <a:r>
              <a:rPr lang="es-ES" dirty="0"/>
              <a:t>Esto se debe a cómo se pueden pasar los argumentos en programación</a:t>
            </a:r>
            <a:endParaRPr lang="es-ES" dirty="0">
              <a:effectLst/>
            </a:endParaRPr>
          </a:p>
        </p:txBody>
      </p:sp>
      <p:sp>
        <p:nvSpPr>
          <p:cNvPr id="7" name="Marcador de fecha 3">
            <a:extLst>
              <a:ext uri="{FF2B5EF4-FFF2-40B4-BE49-F238E27FC236}">
                <a16:creationId xmlns:a16="http://schemas.microsoft.com/office/drawing/2014/main" id="{6A5A9E70-8023-80E0-BAD4-050E81835145}"/>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55CCF4C1-F51D-587F-C5CF-7E8C00F1D4B3}"/>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FCE5580C-6917-CB13-9D5D-6A828F00D5A5}"/>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66</a:t>
            </a:fld>
            <a:endParaRPr lang="en-US"/>
          </a:p>
        </p:txBody>
      </p:sp>
    </p:spTree>
    <p:extLst>
      <p:ext uri="{BB962C8B-B14F-4D97-AF65-F5344CB8AC3E}">
        <p14:creationId xmlns:p14="http://schemas.microsoft.com/office/powerpoint/2010/main" val="16027930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3C5357-130B-319E-D9A5-5BE3FDFFDBBE}"/>
              </a:ext>
            </a:extLst>
          </p:cNvPr>
          <p:cNvSpPr>
            <a:spLocks noGrp="1"/>
          </p:cNvSpPr>
          <p:nvPr>
            <p:ph type="title"/>
          </p:nvPr>
        </p:nvSpPr>
        <p:spPr/>
        <p:txBody>
          <a:bodyPr/>
          <a:lstStyle/>
          <a:p>
            <a:r>
              <a:rPr lang="es-ES" dirty="0"/>
              <a:t>Argumentos en programación</a:t>
            </a:r>
          </a:p>
        </p:txBody>
      </p:sp>
      <p:sp>
        <p:nvSpPr>
          <p:cNvPr id="3" name="Marcador de contenido 2">
            <a:extLst>
              <a:ext uri="{FF2B5EF4-FFF2-40B4-BE49-F238E27FC236}">
                <a16:creationId xmlns:a16="http://schemas.microsoft.com/office/drawing/2014/main" id="{5E428D39-A4B2-C6FB-1713-FA95C1C363DF}"/>
              </a:ext>
            </a:extLst>
          </p:cNvPr>
          <p:cNvSpPr>
            <a:spLocks noGrp="1"/>
          </p:cNvSpPr>
          <p:nvPr>
            <p:ph idx="1"/>
          </p:nvPr>
        </p:nvSpPr>
        <p:spPr/>
        <p:txBody>
          <a:bodyPr/>
          <a:lstStyle/>
          <a:p>
            <a:pPr marL="0" indent="0">
              <a:buNone/>
            </a:pPr>
            <a:r>
              <a:rPr lang="es-ES" dirty="0"/>
              <a:t>Los argumentos se pueden pasar de dos maneras diferentes:</a:t>
            </a:r>
          </a:p>
          <a:p>
            <a:r>
              <a:rPr lang="es-ES" dirty="0"/>
              <a:t>Por </a:t>
            </a:r>
            <a:r>
              <a:rPr lang="es-ES" b="1" dirty="0"/>
              <a:t>valor</a:t>
            </a:r>
            <a:r>
              <a:rPr lang="es-ES" dirty="0"/>
              <a:t>, tipos primitivos (</a:t>
            </a:r>
            <a:r>
              <a:rPr lang="es-ES" dirty="0" err="1"/>
              <a:t>number</a:t>
            </a:r>
            <a:r>
              <a:rPr lang="es-ES" dirty="0"/>
              <a:t>, </a:t>
            </a:r>
            <a:r>
              <a:rPr lang="es-ES" dirty="0" err="1"/>
              <a:t>string</a:t>
            </a:r>
            <a:r>
              <a:rPr lang="es-ES" dirty="0"/>
              <a:t>, </a:t>
            </a:r>
            <a:r>
              <a:rPr lang="es-ES" dirty="0" err="1"/>
              <a:t>bool</a:t>
            </a:r>
            <a:r>
              <a:rPr lang="es-ES" dirty="0"/>
              <a:t>, etc.)</a:t>
            </a:r>
          </a:p>
          <a:p>
            <a:r>
              <a:rPr lang="es-ES" dirty="0"/>
              <a:t>Por </a:t>
            </a:r>
            <a:r>
              <a:rPr lang="es-ES" b="1" dirty="0"/>
              <a:t>referencia</a:t>
            </a:r>
            <a:r>
              <a:rPr lang="es-ES" dirty="0"/>
              <a:t>, tipos no primitivos (</a:t>
            </a:r>
            <a:r>
              <a:rPr lang="es-ES" dirty="0" err="1"/>
              <a:t>objects</a:t>
            </a:r>
            <a:r>
              <a:rPr lang="es-ES" dirty="0"/>
              <a:t>, </a:t>
            </a:r>
            <a:r>
              <a:rPr lang="es-ES" dirty="0" err="1"/>
              <a:t>functions</a:t>
            </a:r>
            <a:r>
              <a:rPr lang="es-ES" dirty="0"/>
              <a:t>, etc.)</a:t>
            </a:r>
          </a:p>
          <a:p>
            <a:pPr marL="0" indent="0">
              <a:buNone/>
            </a:pPr>
            <a:r>
              <a:rPr lang="es-ES" dirty="0"/>
              <a:t>Los valores por </a:t>
            </a:r>
            <a:r>
              <a:rPr lang="es-ES" b="1" dirty="0"/>
              <a:t>referencia</a:t>
            </a:r>
            <a:r>
              <a:rPr lang="es-ES" dirty="0"/>
              <a:t> son los costosos de comparar</a:t>
            </a:r>
          </a:p>
        </p:txBody>
      </p:sp>
      <p:sp>
        <p:nvSpPr>
          <p:cNvPr id="7" name="Marcador de fecha 3">
            <a:extLst>
              <a:ext uri="{FF2B5EF4-FFF2-40B4-BE49-F238E27FC236}">
                <a16:creationId xmlns:a16="http://schemas.microsoft.com/office/drawing/2014/main" id="{872F2FBD-CFFC-CEC6-A870-EA9FF766A831}"/>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C70D9F07-FF65-8709-2BC1-0862196F0990}"/>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E7C2D4F8-D3C1-22DC-D506-ED696A50D0E9}"/>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67</a:t>
            </a:fld>
            <a:endParaRPr lang="en-US"/>
          </a:p>
        </p:txBody>
      </p:sp>
    </p:spTree>
    <p:extLst>
      <p:ext uri="{BB962C8B-B14F-4D97-AF65-F5344CB8AC3E}">
        <p14:creationId xmlns:p14="http://schemas.microsoft.com/office/powerpoint/2010/main" val="149678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508E0-06D7-2EE3-1996-992C22930864}"/>
              </a:ext>
            </a:extLst>
          </p:cNvPr>
          <p:cNvSpPr>
            <a:spLocks noGrp="1"/>
          </p:cNvSpPr>
          <p:nvPr>
            <p:ph type="title"/>
          </p:nvPr>
        </p:nvSpPr>
        <p:spPr/>
        <p:txBody>
          <a:bodyPr/>
          <a:lstStyle/>
          <a:p>
            <a:r>
              <a:rPr lang="es-ES" dirty="0"/>
              <a:t>Situando el problema</a:t>
            </a:r>
          </a:p>
        </p:txBody>
      </p:sp>
      <p:sp>
        <p:nvSpPr>
          <p:cNvPr id="3" name="Marcador de contenido 2">
            <a:extLst>
              <a:ext uri="{FF2B5EF4-FFF2-40B4-BE49-F238E27FC236}">
                <a16:creationId xmlns:a16="http://schemas.microsoft.com/office/drawing/2014/main" id="{CBAB2F6B-62B1-795D-D974-B85155DFF2AF}"/>
              </a:ext>
            </a:extLst>
          </p:cNvPr>
          <p:cNvSpPr>
            <a:spLocks noGrp="1"/>
          </p:cNvSpPr>
          <p:nvPr>
            <p:ph idx="1"/>
          </p:nvPr>
        </p:nvSpPr>
        <p:spPr/>
        <p:txBody>
          <a:bodyPr/>
          <a:lstStyle/>
          <a:p>
            <a:pPr marL="0" indent="0">
              <a:buNone/>
            </a:pPr>
            <a:r>
              <a:rPr lang="es-ES" dirty="0"/>
              <a:t>Como hemos visto anteriormente, la comparación de valores, y por tanto la serialización, trae quebraderos de cabeza, en especial en JavaScript.</a:t>
            </a:r>
          </a:p>
          <a:p>
            <a:pPr marL="0" indent="0">
              <a:buNone/>
            </a:pPr>
            <a:endParaRPr lang="es-ES" dirty="0"/>
          </a:p>
          <a:p>
            <a:pPr marL="0" indent="0">
              <a:buNone/>
            </a:pPr>
            <a:r>
              <a:rPr lang="es-ES" dirty="0"/>
              <a:t>Pero necesitamos poder serializar para </a:t>
            </a:r>
            <a:r>
              <a:rPr lang="es-ES" dirty="0" err="1"/>
              <a:t>memoizar</a:t>
            </a:r>
            <a:r>
              <a:rPr lang="es-ES" dirty="0"/>
              <a:t>…</a:t>
            </a:r>
          </a:p>
        </p:txBody>
      </p:sp>
      <p:sp>
        <p:nvSpPr>
          <p:cNvPr id="7" name="Marcador de fecha 3">
            <a:extLst>
              <a:ext uri="{FF2B5EF4-FFF2-40B4-BE49-F238E27FC236}">
                <a16:creationId xmlns:a16="http://schemas.microsoft.com/office/drawing/2014/main" id="{7F20CC21-7F05-1178-F04D-3467C12756EB}"/>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389780DE-130D-BF7D-F2FF-DC8F8E55C746}"/>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586B5DAB-D319-7C59-236D-1C575659E3E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68</a:t>
            </a:fld>
            <a:endParaRPr lang="en-US"/>
          </a:p>
        </p:txBody>
      </p:sp>
    </p:spTree>
    <p:extLst>
      <p:ext uri="{BB962C8B-B14F-4D97-AF65-F5344CB8AC3E}">
        <p14:creationId xmlns:p14="http://schemas.microsoft.com/office/powerpoint/2010/main" val="15936236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EB6F0-DF08-9D6B-1D0E-1BA9EF92F6A8}"/>
              </a:ext>
            </a:extLst>
          </p:cNvPr>
          <p:cNvSpPr>
            <a:spLocks noGrp="1"/>
          </p:cNvSpPr>
          <p:nvPr>
            <p:ph type="title"/>
          </p:nvPr>
        </p:nvSpPr>
        <p:spPr/>
        <p:txBody>
          <a:bodyPr/>
          <a:lstStyle/>
          <a:p>
            <a:r>
              <a:rPr lang="es-ES" dirty="0"/>
              <a:t>Entonces, ¿cómo lo hacemos?</a:t>
            </a:r>
          </a:p>
        </p:txBody>
      </p:sp>
      <p:sp>
        <p:nvSpPr>
          <p:cNvPr id="3" name="Marcador de contenido 2">
            <a:extLst>
              <a:ext uri="{FF2B5EF4-FFF2-40B4-BE49-F238E27FC236}">
                <a16:creationId xmlns:a16="http://schemas.microsoft.com/office/drawing/2014/main" id="{3C218B5E-628A-F97B-4D77-5F07EB7E385B}"/>
              </a:ext>
            </a:extLst>
          </p:cNvPr>
          <p:cNvSpPr>
            <a:spLocks noGrp="1"/>
          </p:cNvSpPr>
          <p:nvPr>
            <p:ph idx="1"/>
          </p:nvPr>
        </p:nvSpPr>
        <p:spPr/>
        <p:txBody>
          <a:bodyPr/>
          <a:lstStyle/>
          <a:p>
            <a:pPr marL="0" indent="0">
              <a:buNone/>
            </a:pPr>
            <a:r>
              <a:rPr lang="es-ES" dirty="0"/>
              <a:t>Tenemos varias opciones:</a:t>
            </a:r>
          </a:p>
          <a:p>
            <a:r>
              <a:rPr lang="es-ES" dirty="0" err="1"/>
              <a:t>JSON.stringify</a:t>
            </a:r>
            <a:r>
              <a:rPr lang="es-ES" dirty="0"/>
              <a:t>, que no es de fiar</a:t>
            </a:r>
          </a:p>
          <a:p>
            <a:r>
              <a:rPr lang="es-ES" dirty="0"/>
              <a:t>Implementar una solución a mano</a:t>
            </a:r>
          </a:p>
          <a:p>
            <a:r>
              <a:rPr lang="es-ES" dirty="0"/>
              <a:t>Buscar soluciones existentes, </a:t>
            </a:r>
            <a:r>
              <a:rPr lang="es-ES" i="1" dirty="0"/>
              <a:t>no adivinarás cuál es la más recomendable…</a:t>
            </a:r>
          </a:p>
        </p:txBody>
      </p:sp>
      <p:sp>
        <p:nvSpPr>
          <p:cNvPr id="7" name="Marcador de fecha 3">
            <a:extLst>
              <a:ext uri="{FF2B5EF4-FFF2-40B4-BE49-F238E27FC236}">
                <a16:creationId xmlns:a16="http://schemas.microsoft.com/office/drawing/2014/main" id="{80DDD133-FDF2-08DB-114F-568824CCBFCB}"/>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986CADAE-6D33-A6A4-E562-0DDF3E938218}"/>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09DBA6E0-C0D4-7F12-76D9-913191FD96BF}"/>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69</a:t>
            </a:fld>
            <a:endParaRPr lang="en-US"/>
          </a:p>
        </p:txBody>
      </p:sp>
    </p:spTree>
    <p:extLst>
      <p:ext uri="{BB962C8B-B14F-4D97-AF65-F5344CB8AC3E}">
        <p14:creationId xmlns:p14="http://schemas.microsoft.com/office/powerpoint/2010/main" val="148866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8A345-F1EA-0593-21A3-6CEEAD950E19}"/>
              </a:ext>
            </a:extLst>
          </p:cNvPr>
          <p:cNvSpPr>
            <a:spLocks noGrp="1"/>
          </p:cNvSpPr>
          <p:nvPr>
            <p:ph type="title"/>
          </p:nvPr>
        </p:nvSpPr>
        <p:spPr/>
        <p:txBody>
          <a:bodyPr/>
          <a:lstStyle/>
          <a:p>
            <a:r>
              <a:rPr lang="es-ES" dirty="0" err="1"/>
              <a:t>Hindley</a:t>
            </a:r>
            <a:r>
              <a:rPr lang="es-ES" dirty="0"/>
              <a:t>–</a:t>
            </a:r>
            <a:r>
              <a:rPr lang="es-ES" dirty="0" err="1"/>
              <a:t>Milner</a:t>
            </a:r>
            <a:endParaRPr lang="es-ES" dirty="0"/>
          </a:p>
        </p:txBody>
      </p:sp>
      <p:sp>
        <p:nvSpPr>
          <p:cNvPr id="3" name="Marcador de contenido 2">
            <a:extLst>
              <a:ext uri="{FF2B5EF4-FFF2-40B4-BE49-F238E27FC236}">
                <a16:creationId xmlns:a16="http://schemas.microsoft.com/office/drawing/2014/main" id="{FA66CDD9-B9F4-FCCA-AE68-4382FFFBD2CD}"/>
              </a:ext>
            </a:extLst>
          </p:cNvPr>
          <p:cNvSpPr>
            <a:spLocks noGrp="1"/>
          </p:cNvSpPr>
          <p:nvPr>
            <p:ph idx="1"/>
          </p:nvPr>
        </p:nvSpPr>
        <p:spPr/>
        <p:txBody>
          <a:bodyPr/>
          <a:lstStyle/>
          <a:p>
            <a:r>
              <a:rPr lang="es-ES" dirty="0">
                <a:hlinkClick r:id="rId2"/>
              </a:rPr>
              <a:t>https://stackoverflow.com/questions/399312/what-is-hindley-milner</a:t>
            </a:r>
            <a:endParaRPr lang="es-ES" dirty="0"/>
          </a:p>
        </p:txBody>
      </p:sp>
      <p:sp>
        <p:nvSpPr>
          <p:cNvPr id="7" name="Marcador de fecha 3">
            <a:extLst>
              <a:ext uri="{FF2B5EF4-FFF2-40B4-BE49-F238E27FC236}">
                <a16:creationId xmlns:a16="http://schemas.microsoft.com/office/drawing/2014/main" id="{8702D9BE-D4A5-E866-C0BD-6473923C0521}"/>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EE6460C5-12C0-67DA-D2A9-04AE9FEB88AB}"/>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6729DA1E-C328-B548-D9E0-D12DF1F41515}"/>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7</a:t>
            </a:fld>
            <a:endParaRPr lang="en-US"/>
          </a:p>
        </p:txBody>
      </p:sp>
    </p:spTree>
    <p:extLst>
      <p:ext uri="{BB962C8B-B14F-4D97-AF65-F5344CB8AC3E}">
        <p14:creationId xmlns:p14="http://schemas.microsoft.com/office/powerpoint/2010/main" val="12858631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40791-5DE4-A492-FD6F-E9D4300B0AAC}"/>
              </a:ext>
            </a:extLst>
          </p:cNvPr>
          <p:cNvSpPr>
            <a:spLocks noGrp="1"/>
          </p:cNvSpPr>
          <p:nvPr>
            <p:ph type="title"/>
          </p:nvPr>
        </p:nvSpPr>
        <p:spPr/>
        <p:txBody>
          <a:bodyPr>
            <a:noAutofit/>
          </a:bodyPr>
          <a:lstStyle/>
          <a:p>
            <a:r>
              <a:rPr lang="es-ES" sz="4400" dirty="0"/>
              <a:t>Por qué no deberías fiarte de JSON.STRINGIFY</a:t>
            </a:r>
          </a:p>
        </p:txBody>
      </p:sp>
      <p:sp>
        <p:nvSpPr>
          <p:cNvPr id="3" name="Marcador de contenido 2">
            <a:extLst>
              <a:ext uri="{FF2B5EF4-FFF2-40B4-BE49-F238E27FC236}">
                <a16:creationId xmlns:a16="http://schemas.microsoft.com/office/drawing/2014/main" id="{D504D809-36E1-EC2F-988D-8BE65F3D4000}"/>
              </a:ext>
            </a:extLst>
          </p:cNvPr>
          <p:cNvSpPr>
            <a:spLocks noGrp="1"/>
          </p:cNvSpPr>
          <p:nvPr>
            <p:ph idx="1"/>
          </p:nvPr>
        </p:nvSpPr>
        <p:spPr/>
        <p:txBody>
          <a:bodyPr/>
          <a:lstStyle/>
          <a:p>
            <a:pPr marL="0" indent="0">
              <a:buNone/>
            </a:pPr>
            <a:r>
              <a:rPr lang="es-ES" dirty="0">
                <a:ea typeface="JetBrains Mono" panose="02000009000000000000" pitchFamily="49" charset="0"/>
                <a:cs typeface="JetBrains Mono" panose="02000009000000000000" pitchFamily="49" charset="0"/>
              </a:rPr>
              <a:t>Si bien es cierto que puede serializar valores, es demasiado preciso.</a:t>
            </a:r>
          </a:p>
          <a:p>
            <a:pPr marL="0" indent="0">
              <a:buNone/>
            </a:pPr>
            <a:r>
              <a:rPr lang="es-ES" b="1" dirty="0" err="1">
                <a:latin typeface="JetBrains Mono" panose="02000009000000000000" pitchFamily="49" charset="0"/>
                <a:ea typeface="JetBrains Mono" panose="02000009000000000000" pitchFamily="49" charset="0"/>
                <a:cs typeface="JetBrains Mono" panose="02000009000000000000" pitchFamily="49" charset="0"/>
              </a:rPr>
              <a:t>JSON.stringify</a:t>
            </a:r>
            <a:r>
              <a:rPr lang="es-ES" b="1" dirty="0">
                <a:latin typeface="JetBrains Mono" panose="02000009000000000000" pitchFamily="49" charset="0"/>
                <a:ea typeface="JetBrains Mono" panose="02000009000000000000" pitchFamily="49" charset="0"/>
                <a:cs typeface="JetBrains Mono" panose="02000009000000000000" pitchFamily="49" charset="0"/>
              </a:rPr>
              <a:t>({</a:t>
            </a:r>
            <a:r>
              <a:rPr lang="es-ES" b="1" dirty="0" err="1">
                <a:latin typeface="JetBrains Mono" panose="02000009000000000000" pitchFamily="49" charset="0"/>
                <a:ea typeface="JetBrains Mono" panose="02000009000000000000" pitchFamily="49" charset="0"/>
                <a:cs typeface="JetBrains Mono" panose="02000009000000000000" pitchFamily="49" charset="0"/>
              </a:rPr>
              <a:t>a:”B</a:t>
            </a:r>
            <a:r>
              <a:rPr lang="es-ES" b="1" dirty="0">
                <a:latin typeface="JetBrains Mono" panose="02000009000000000000" pitchFamily="49" charset="0"/>
                <a:ea typeface="JetBrains Mono" panose="02000009000000000000" pitchFamily="49" charset="0"/>
                <a:cs typeface="JetBrains Mono" panose="02000009000000000000" pitchFamily="49" charset="0"/>
              </a:rPr>
              <a:t>”, b:”A”}) !== </a:t>
            </a:r>
            <a:r>
              <a:rPr lang="es-ES" b="1" dirty="0" err="1">
                <a:latin typeface="JetBrains Mono" panose="02000009000000000000" pitchFamily="49" charset="0"/>
                <a:ea typeface="JetBrains Mono" panose="02000009000000000000" pitchFamily="49" charset="0"/>
                <a:cs typeface="JetBrains Mono" panose="02000009000000000000" pitchFamily="49" charset="0"/>
              </a:rPr>
              <a:t>JSON.stringify</a:t>
            </a:r>
            <a:r>
              <a:rPr lang="es-ES" b="1" dirty="0">
                <a:latin typeface="JetBrains Mono" panose="02000009000000000000" pitchFamily="49" charset="0"/>
                <a:ea typeface="JetBrains Mono" panose="02000009000000000000" pitchFamily="49" charset="0"/>
                <a:cs typeface="JetBrains Mono" panose="02000009000000000000" pitchFamily="49" charset="0"/>
              </a:rPr>
              <a:t>({</a:t>
            </a:r>
            <a:r>
              <a:rPr lang="es-ES" b="1" dirty="0" err="1">
                <a:latin typeface="JetBrains Mono" panose="02000009000000000000" pitchFamily="49" charset="0"/>
                <a:ea typeface="JetBrains Mono" panose="02000009000000000000" pitchFamily="49" charset="0"/>
                <a:cs typeface="JetBrains Mono" panose="02000009000000000000" pitchFamily="49" charset="0"/>
              </a:rPr>
              <a:t>b:”A</a:t>
            </a:r>
            <a:r>
              <a:rPr lang="es-ES" b="1" dirty="0">
                <a:latin typeface="JetBrains Mono" panose="02000009000000000000" pitchFamily="49" charset="0"/>
                <a:ea typeface="JetBrains Mono" panose="02000009000000000000" pitchFamily="49" charset="0"/>
                <a:cs typeface="JetBrains Mono" panose="02000009000000000000" pitchFamily="49" charset="0"/>
              </a:rPr>
              <a:t>”, a:”B”})</a:t>
            </a:r>
            <a:endParaRPr lang="pt-BR" dirty="0">
              <a:effectLst/>
            </a:endParaRPr>
          </a:p>
        </p:txBody>
      </p:sp>
      <p:sp>
        <p:nvSpPr>
          <p:cNvPr id="7" name="Marcador de fecha 3">
            <a:extLst>
              <a:ext uri="{FF2B5EF4-FFF2-40B4-BE49-F238E27FC236}">
                <a16:creationId xmlns:a16="http://schemas.microsoft.com/office/drawing/2014/main" id="{90C27BE2-A5D5-3EBC-E0D2-4E48FC813737}"/>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6A79CAD3-26AE-B083-B598-A1DC03CD5211}"/>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44741F08-ABA1-640B-81F7-8C494CAD0BBB}"/>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70</a:t>
            </a:fld>
            <a:endParaRPr lang="en-US"/>
          </a:p>
        </p:txBody>
      </p:sp>
    </p:spTree>
    <p:extLst>
      <p:ext uri="{BB962C8B-B14F-4D97-AF65-F5344CB8AC3E}">
        <p14:creationId xmlns:p14="http://schemas.microsoft.com/office/powerpoint/2010/main" val="24738963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40791-5DE4-A492-FD6F-E9D4300B0AAC}"/>
              </a:ext>
            </a:extLst>
          </p:cNvPr>
          <p:cNvSpPr>
            <a:spLocks noGrp="1"/>
          </p:cNvSpPr>
          <p:nvPr>
            <p:ph type="title"/>
          </p:nvPr>
        </p:nvSpPr>
        <p:spPr/>
        <p:txBody>
          <a:bodyPr>
            <a:noAutofit/>
          </a:bodyPr>
          <a:lstStyle/>
          <a:p>
            <a:r>
              <a:rPr lang="es-ES" sz="4400" dirty="0"/>
              <a:t>Por qué no deberías fiarte de JSON.STRINGIFY</a:t>
            </a:r>
          </a:p>
        </p:txBody>
      </p:sp>
      <p:sp>
        <p:nvSpPr>
          <p:cNvPr id="3" name="Marcador de contenido 2">
            <a:extLst>
              <a:ext uri="{FF2B5EF4-FFF2-40B4-BE49-F238E27FC236}">
                <a16:creationId xmlns:a16="http://schemas.microsoft.com/office/drawing/2014/main" id="{D504D809-36E1-EC2F-988D-8BE65F3D4000}"/>
              </a:ext>
            </a:extLst>
          </p:cNvPr>
          <p:cNvSpPr>
            <a:spLocks noGrp="1"/>
          </p:cNvSpPr>
          <p:nvPr>
            <p:ph idx="1"/>
          </p:nvPr>
        </p:nvSpPr>
        <p:spPr/>
        <p:txBody>
          <a:bodyPr/>
          <a:lstStyle/>
          <a:p>
            <a:pPr marL="0" indent="0">
              <a:buNone/>
            </a:pPr>
            <a:r>
              <a:rPr lang="es-ES" dirty="0">
                <a:ea typeface="JetBrains Mono" panose="02000009000000000000" pitchFamily="49" charset="0"/>
                <a:cs typeface="JetBrains Mono" panose="02000009000000000000" pitchFamily="49" charset="0"/>
              </a:rPr>
              <a:t>Si bien es cierto que puede serializar valores, es demasiado preciso.</a:t>
            </a:r>
          </a:p>
          <a:p>
            <a:pPr marL="0" indent="0">
              <a:buNone/>
            </a:pPr>
            <a:r>
              <a:rPr lang="es-ES" b="1" dirty="0" err="1">
                <a:latin typeface="JetBrains Mono" panose="02000009000000000000" pitchFamily="49" charset="0"/>
                <a:ea typeface="JetBrains Mono" panose="02000009000000000000" pitchFamily="49" charset="0"/>
                <a:cs typeface="JetBrains Mono" panose="02000009000000000000" pitchFamily="49" charset="0"/>
              </a:rPr>
              <a:t>JSON.stringify</a:t>
            </a:r>
            <a:r>
              <a:rPr lang="es-ES" b="1" dirty="0">
                <a:latin typeface="JetBrains Mono" panose="02000009000000000000" pitchFamily="49" charset="0"/>
                <a:ea typeface="JetBrains Mono" panose="02000009000000000000" pitchFamily="49" charset="0"/>
                <a:cs typeface="JetBrains Mono" panose="02000009000000000000" pitchFamily="49" charset="0"/>
              </a:rPr>
              <a:t>({</a:t>
            </a:r>
            <a:r>
              <a:rPr lang="es-ES" b="1" dirty="0" err="1">
                <a:latin typeface="JetBrains Mono" panose="02000009000000000000" pitchFamily="49" charset="0"/>
                <a:ea typeface="JetBrains Mono" panose="02000009000000000000" pitchFamily="49" charset="0"/>
                <a:cs typeface="JetBrains Mono" panose="02000009000000000000" pitchFamily="49" charset="0"/>
              </a:rPr>
              <a:t>a:”B</a:t>
            </a:r>
            <a:r>
              <a:rPr lang="es-ES" b="1" dirty="0">
                <a:latin typeface="JetBrains Mono" panose="02000009000000000000" pitchFamily="49" charset="0"/>
                <a:ea typeface="JetBrains Mono" panose="02000009000000000000" pitchFamily="49" charset="0"/>
                <a:cs typeface="JetBrains Mono" panose="02000009000000000000" pitchFamily="49" charset="0"/>
              </a:rPr>
              <a:t>”, b:”A”}) !== </a:t>
            </a:r>
            <a:r>
              <a:rPr lang="es-ES" b="1" dirty="0" err="1">
                <a:latin typeface="JetBrains Mono" panose="02000009000000000000" pitchFamily="49" charset="0"/>
                <a:ea typeface="JetBrains Mono" panose="02000009000000000000" pitchFamily="49" charset="0"/>
                <a:cs typeface="JetBrains Mono" panose="02000009000000000000" pitchFamily="49" charset="0"/>
              </a:rPr>
              <a:t>JSON.stringify</a:t>
            </a:r>
            <a:r>
              <a:rPr lang="es-ES" b="1" dirty="0">
                <a:latin typeface="JetBrains Mono" panose="02000009000000000000" pitchFamily="49" charset="0"/>
                <a:ea typeface="JetBrains Mono" panose="02000009000000000000" pitchFamily="49" charset="0"/>
                <a:cs typeface="JetBrains Mono" panose="02000009000000000000" pitchFamily="49" charset="0"/>
              </a:rPr>
              <a:t>({</a:t>
            </a:r>
            <a:r>
              <a:rPr lang="es-ES" b="1" dirty="0" err="1">
                <a:latin typeface="JetBrains Mono" panose="02000009000000000000" pitchFamily="49" charset="0"/>
                <a:ea typeface="JetBrains Mono" panose="02000009000000000000" pitchFamily="49" charset="0"/>
                <a:cs typeface="JetBrains Mono" panose="02000009000000000000" pitchFamily="49" charset="0"/>
              </a:rPr>
              <a:t>b:”A</a:t>
            </a:r>
            <a:r>
              <a:rPr lang="es-ES" b="1" dirty="0">
                <a:latin typeface="JetBrains Mono" panose="02000009000000000000" pitchFamily="49" charset="0"/>
                <a:ea typeface="JetBrains Mono" panose="02000009000000000000" pitchFamily="49" charset="0"/>
                <a:cs typeface="JetBrains Mono" panose="02000009000000000000" pitchFamily="49" charset="0"/>
              </a:rPr>
              <a:t>”, a:”B”})</a:t>
            </a:r>
          </a:p>
          <a:p>
            <a:pPr marL="0" indent="0">
              <a:buNone/>
            </a:pPr>
            <a:endParaRPr lang="es-ES" dirty="0">
              <a:ea typeface="JetBrains Mono" panose="02000009000000000000" pitchFamily="49" charset="0"/>
              <a:cs typeface="JetBrains Mono" panose="02000009000000000000" pitchFamily="49" charset="0"/>
            </a:endParaRPr>
          </a:p>
          <a:p>
            <a:pPr marL="0" indent="0">
              <a:buNone/>
            </a:pPr>
            <a:r>
              <a:rPr lang="es-ES" dirty="0">
                <a:ea typeface="JetBrains Mono" panose="02000009000000000000" pitchFamily="49" charset="0"/>
                <a:cs typeface="JetBrains Mono" panose="02000009000000000000" pitchFamily="49" charset="0"/>
              </a:rPr>
              <a:t>Al compararlo, nos dirá que no es el mismo valor, porque el orden de las </a:t>
            </a:r>
            <a:r>
              <a:rPr lang="es-ES" dirty="0" err="1">
                <a:ea typeface="JetBrains Mono" panose="02000009000000000000" pitchFamily="49" charset="0"/>
                <a:cs typeface="JetBrains Mono" panose="02000009000000000000" pitchFamily="49" charset="0"/>
              </a:rPr>
              <a:t>keys</a:t>
            </a:r>
            <a:r>
              <a:rPr lang="es-ES" dirty="0">
                <a:ea typeface="JetBrains Mono" panose="02000009000000000000" pitchFamily="49" charset="0"/>
                <a:cs typeface="JetBrains Mono" panose="02000009000000000000" pitchFamily="49" charset="0"/>
              </a:rPr>
              <a:t> ha cambiado, entonces ha comparado</a:t>
            </a:r>
          </a:p>
          <a:p>
            <a:pPr marL="0" indent="0">
              <a:buNone/>
            </a:pPr>
            <a:r>
              <a:rPr lang="es-ES" dirty="0">
                <a:ea typeface="JetBrains Mono" panose="02000009000000000000" pitchFamily="49" charset="0"/>
                <a:cs typeface="JetBrains Mono" panose="02000009000000000000" pitchFamily="49" charset="0"/>
              </a:rPr>
              <a:t>El orden de las claves influye en el resultado de la comparación</a:t>
            </a:r>
          </a:p>
          <a:p>
            <a:pPr marL="0" indent="0">
              <a:buNone/>
            </a:pPr>
            <a:r>
              <a:rPr lang="pt-BR" b="1" dirty="0">
                <a:effectLst/>
                <a:latin typeface="JetBrains Mono" panose="02000009000000000000" pitchFamily="49" charset="0"/>
              </a:rPr>
              <a:t>'{"</a:t>
            </a:r>
            <a:r>
              <a:rPr lang="pt-BR" b="1" dirty="0" err="1">
                <a:effectLst/>
                <a:latin typeface="JetBrains Mono" panose="02000009000000000000" pitchFamily="49" charset="0"/>
              </a:rPr>
              <a:t>a":"B</a:t>
            </a:r>
            <a:r>
              <a:rPr lang="pt-BR" b="1" dirty="0">
                <a:effectLst/>
                <a:latin typeface="JetBrains Mono" panose="02000009000000000000" pitchFamily="49" charset="0"/>
              </a:rPr>
              <a:t>", "</a:t>
            </a:r>
            <a:r>
              <a:rPr lang="pt-BR" b="1" dirty="0" err="1">
                <a:effectLst/>
                <a:latin typeface="JetBrains Mono" panose="02000009000000000000" pitchFamily="49" charset="0"/>
              </a:rPr>
              <a:t>b":"A</a:t>
            </a:r>
            <a:r>
              <a:rPr lang="pt-BR" b="1" dirty="0">
                <a:effectLst/>
                <a:latin typeface="JetBrains Mono" panose="02000009000000000000" pitchFamily="49" charset="0"/>
              </a:rPr>
              <a:t>"}' !== '{"</a:t>
            </a:r>
            <a:r>
              <a:rPr lang="pt-BR" b="1" dirty="0" err="1">
                <a:effectLst/>
                <a:latin typeface="JetBrains Mono" panose="02000009000000000000" pitchFamily="49" charset="0"/>
              </a:rPr>
              <a:t>b":"A</a:t>
            </a:r>
            <a:r>
              <a:rPr lang="pt-BR" b="1" dirty="0">
                <a:effectLst/>
                <a:latin typeface="JetBrains Mono" panose="02000009000000000000" pitchFamily="49" charset="0"/>
              </a:rPr>
              <a:t>", "</a:t>
            </a:r>
            <a:r>
              <a:rPr lang="pt-BR" b="1" dirty="0" err="1">
                <a:effectLst/>
                <a:latin typeface="JetBrains Mono" panose="02000009000000000000" pitchFamily="49" charset="0"/>
              </a:rPr>
              <a:t>a":"B</a:t>
            </a:r>
            <a:r>
              <a:rPr lang="pt-BR" b="1" dirty="0">
                <a:effectLst/>
                <a:latin typeface="JetBrains Mono" panose="02000009000000000000" pitchFamily="49" charset="0"/>
              </a:rPr>
              <a:t>"}’</a:t>
            </a:r>
          </a:p>
          <a:p>
            <a:pPr marL="0" indent="0">
              <a:buNone/>
            </a:pPr>
            <a:r>
              <a:rPr lang="pt-BR" dirty="0"/>
              <a:t>El </a:t>
            </a:r>
            <a:r>
              <a:rPr lang="pt-BR" dirty="0" err="1"/>
              <a:t>orden</a:t>
            </a:r>
            <a:r>
              <a:rPr lang="pt-BR" dirty="0"/>
              <a:t> de </a:t>
            </a:r>
            <a:r>
              <a:rPr lang="pt-BR" dirty="0" err="1"/>
              <a:t>los</a:t>
            </a:r>
            <a:r>
              <a:rPr lang="pt-BR" dirty="0"/>
              <a:t> </a:t>
            </a:r>
            <a:r>
              <a:rPr lang="pt-BR" dirty="0" err="1"/>
              <a:t>factores</a:t>
            </a:r>
            <a:r>
              <a:rPr lang="pt-BR" dirty="0"/>
              <a:t> </a:t>
            </a:r>
            <a:r>
              <a:rPr lang="pt-BR" b="1" dirty="0" err="1"/>
              <a:t>sí</a:t>
            </a:r>
            <a:r>
              <a:rPr lang="pt-BR" dirty="0"/>
              <a:t> altera </a:t>
            </a:r>
            <a:r>
              <a:rPr lang="pt-BR" dirty="0" err="1"/>
              <a:t>el</a:t>
            </a:r>
            <a:r>
              <a:rPr lang="pt-BR" dirty="0"/>
              <a:t> </a:t>
            </a:r>
            <a:r>
              <a:rPr lang="pt-BR" dirty="0" err="1"/>
              <a:t>producto</a:t>
            </a:r>
            <a:endParaRPr lang="pt-BR" dirty="0">
              <a:effectLst/>
            </a:endParaRPr>
          </a:p>
        </p:txBody>
      </p:sp>
      <p:sp>
        <p:nvSpPr>
          <p:cNvPr id="7" name="Marcador de fecha 3">
            <a:extLst>
              <a:ext uri="{FF2B5EF4-FFF2-40B4-BE49-F238E27FC236}">
                <a16:creationId xmlns:a16="http://schemas.microsoft.com/office/drawing/2014/main" id="{E1AD26BF-E183-DE39-0B53-869B4D421365}"/>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C5509B99-4AD9-3094-06A7-E3A0D4849434}"/>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ECBEC77E-BAEE-CCA2-5E8B-E4CDBA277D9A}"/>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71</a:t>
            </a:fld>
            <a:endParaRPr lang="en-US"/>
          </a:p>
        </p:txBody>
      </p:sp>
    </p:spTree>
    <p:extLst>
      <p:ext uri="{BB962C8B-B14F-4D97-AF65-F5344CB8AC3E}">
        <p14:creationId xmlns:p14="http://schemas.microsoft.com/office/powerpoint/2010/main" val="2677027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D5E73A7-3CBB-C24A-9F9B-5B1FEBD1C155}"/>
              </a:ext>
            </a:extLst>
          </p:cNvPr>
          <p:cNvSpPr>
            <a:spLocks noGrp="1"/>
          </p:cNvSpPr>
          <p:nvPr>
            <p:ph idx="1"/>
          </p:nvPr>
        </p:nvSpPr>
        <p:spPr/>
        <p:txBody>
          <a:bodyPr/>
          <a:lstStyle/>
          <a:p>
            <a:pPr marL="0" indent="0">
              <a:buNone/>
            </a:pPr>
            <a:r>
              <a:rPr lang="es-ES" dirty="0"/>
              <a:t>Si descartamos el uso de </a:t>
            </a:r>
            <a:r>
              <a:rPr lang="es-ES" dirty="0" err="1"/>
              <a:t>JSON.stringify</a:t>
            </a:r>
            <a:r>
              <a:rPr lang="es-ES" dirty="0"/>
              <a:t>, una solución a mano no parece tan mala idea, ¿verdad?</a:t>
            </a:r>
          </a:p>
          <a:p>
            <a:pPr marL="0" indent="0">
              <a:buNone/>
            </a:pPr>
            <a:endParaRPr lang="es-ES" dirty="0"/>
          </a:p>
        </p:txBody>
      </p:sp>
      <p:sp>
        <p:nvSpPr>
          <p:cNvPr id="6" name="CuadroTexto 5">
            <a:extLst>
              <a:ext uri="{FF2B5EF4-FFF2-40B4-BE49-F238E27FC236}">
                <a16:creationId xmlns:a16="http://schemas.microsoft.com/office/drawing/2014/main" id="{34E74A14-8422-8C84-9E63-FBE65FB44419}"/>
              </a:ext>
            </a:extLst>
          </p:cNvPr>
          <p:cNvSpPr txBox="1"/>
          <p:nvPr/>
        </p:nvSpPr>
        <p:spPr>
          <a:xfrm>
            <a:off x="4686224" y="2760642"/>
            <a:ext cx="5891841" cy="3416320"/>
          </a:xfrm>
          <a:prstGeom prst="rect">
            <a:avLst/>
          </a:prstGeom>
          <a:solidFill>
            <a:srgbClr val="1E1E1E"/>
          </a:solidFill>
        </p:spPr>
        <p:txBody>
          <a:bodyPr wrap="square">
            <a:spAutoFit/>
          </a:bodyPr>
          <a:lstStyle/>
          <a:p>
            <a:r>
              <a:rPr lang="es-ES" sz="1200" b="0" dirty="0" err="1">
                <a:solidFill>
                  <a:srgbClr val="569CD6"/>
                </a:solidFill>
                <a:effectLst/>
                <a:latin typeface="JetBrains Mono" panose="02000009000000000000" pitchFamily="49" charset="0"/>
              </a:rPr>
              <a:t>function</a:t>
            </a:r>
            <a:r>
              <a:rPr lang="es-ES" sz="1200" b="0" dirty="0">
                <a:solidFill>
                  <a:srgbClr val="D4D4D4"/>
                </a:solidFill>
                <a:effectLst/>
                <a:latin typeface="JetBrains Mono" panose="02000009000000000000" pitchFamily="49" charset="0"/>
              </a:rPr>
              <a:t> </a:t>
            </a:r>
            <a:r>
              <a:rPr lang="es-ES" sz="1200" b="0" dirty="0" err="1">
                <a:solidFill>
                  <a:srgbClr val="DCDCAA"/>
                </a:solidFill>
                <a:effectLst/>
                <a:latin typeface="JetBrains Mono" panose="02000009000000000000" pitchFamily="49" charset="0"/>
              </a:rPr>
              <a:t>serializeValue</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if</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 </a:t>
            </a:r>
            <a:r>
              <a:rPr lang="es-ES" sz="1200" b="0" dirty="0" err="1">
                <a:solidFill>
                  <a:srgbClr val="569CD6"/>
                </a:solidFill>
                <a:effectLst/>
                <a:latin typeface="JetBrains Mono" panose="02000009000000000000" pitchFamily="49" charset="0"/>
              </a:rPr>
              <a:t>null</a:t>
            </a:r>
            <a:r>
              <a:rPr lang="es-ES" sz="1200" b="0" dirty="0">
                <a:solidFill>
                  <a:srgbClr val="D4D4D4"/>
                </a:solidFill>
                <a:effectLst/>
                <a:latin typeface="JetBrains Mono" panose="02000009000000000000" pitchFamily="49" charset="0"/>
              </a:rPr>
              <a:t> ||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 </a:t>
            </a:r>
            <a:r>
              <a:rPr lang="es-ES" sz="1200" b="0" dirty="0" err="1">
                <a:solidFill>
                  <a:srgbClr val="569CD6"/>
                </a:solidFill>
                <a:effectLst/>
                <a:latin typeface="JetBrains Mono" panose="02000009000000000000" pitchFamily="49" charset="0"/>
              </a:rPr>
              <a:t>undefined</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 </a:t>
            </a:r>
            <a:r>
              <a:rPr lang="es-ES" sz="1200" b="0" dirty="0" err="1">
                <a:solidFill>
                  <a:srgbClr val="C586C0"/>
                </a:solidFill>
                <a:effectLst/>
                <a:latin typeface="JetBrains Mono" panose="02000009000000000000" pitchFamily="49" charset="0"/>
              </a:rPr>
              <a:t>else</a:t>
            </a:r>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if</a:t>
            </a:r>
            <a:r>
              <a:rPr lang="es-ES" sz="1200" b="0" dirty="0">
                <a:solidFill>
                  <a:srgbClr val="D4D4D4"/>
                </a:solidFill>
                <a:effectLst/>
                <a:latin typeface="JetBrains Mono" panose="02000009000000000000" pitchFamily="49" charset="0"/>
              </a:rPr>
              <a:t> (</a:t>
            </a:r>
            <a:r>
              <a:rPr lang="es-ES" sz="1200" b="0" dirty="0" err="1">
                <a:solidFill>
                  <a:srgbClr val="569CD6"/>
                </a:solidFill>
                <a:effectLst/>
                <a:latin typeface="JetBrains Mono" panose="02000009000000000000" pitchFamily="49" charset="0"/>
              </a:rPr>
              <a:t>typeof</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 </a:t>
            </a:r>
            <a:r>
              <a:rPr lang="es-ES" sz="1200" b="0" dirty="0">
                <a:solidFill>
                  <a:srgbClr val="CE9178"/>
                </a:solidFill>
                <a:effectLst/>
                <a:latin typeface="JetBrains Mono" panose="02000009000000000000" pitchFamily="49" charset="0"/>
              </a:rPr>
              <a:t>"</a:t>
            </a:r>
            <a:r>
              <a:rPr lang="es-ES" sz="1200" b="0" dirty="0" err="1">
                <a:solidFill>
                  <a:srgbClr val="CE9178"/>
                </a:solidFill>
                <a:effectLst/>
                <a:latin typeface="JetBrains Mono" panose="02000009000000000000" pitchFamily="49" charset="0"/>
              </a:rPr>
              <a:t>object</a:t>
            </a:r>
            <a:r>
              <a:rPr lang="es-ES" sz="1200" b="0" dirty="0">
                <a:solidFill>
                  <a:srgbClr val="CE9178"/>
                </a:solidFill>
                <a:effectLst/>
                <a:latin typeface="JetBrains Mono" panose="02000009000000000000" pitchFamily="49" charset="0"/>
              </a:rPr>
              <a:t>"</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DCDCAA"/>
                </a:solidFill>
                <a:effectLst/>
                <a:latin typeface="JetBrains Mono" panose="02000009000000000000" pitchFamily="49" charset="0"/>
              </a:rPr>
              <a:t>serializeObject</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 </a:t>
            </a:r>
            <a:r>
              <a:rPr lang="es-ES" sz="1200" b="0" dirty="0" err="1">
                <a:solidFill>
                  <a:srgbClr val="C586C0"/>
                </a:solidFill>
                <a:effectLst/>
                <a:latin typeface="JetBrains Mono" panose="02000009000000000000" pitchFamily="49" charset="0"/>
              </a:rPr>
              <a:t>else</a:t>
            </a:r>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if</a:t>
            </a:r>
            <a:r>
              <a:rPr lang="es-ES" sz="1200" b="0" dirty="0">
                <a:solidFill>
                  <a:srgbClr val="D4D4D4"/>
                </a:solidFill>
                <a:effectLst/>
                <a:latin typeface="JetBrains Mono" panose="02000009000000000000" pitchFamily="49" charset="0"/>
              </a:rPr>
              <a:t> (</a:t>
            </a:r>
            <a:r>
              <a:rPr lang="es-ES" sz="1200" b="0" dirty="0" err="1">
                <a:solidFill>
                  <a:srgbClr val="569CD6"/>
                </a:solidFill>
                <a:effectLst/>
                <a:latin typeface="JetBrains Mono" panose="02000009000000000000" pitchFamily="49" charset="0"/>
              </a:rPr>
              <a:t>typeof</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 </a:t>
            </a:r>
            <a:r>
              <a:rPr lang="es-ES" sz="1200" b="0" dirty="0">
                <a:solidFill>
                  <a:srgbClr val="CE9178"/>
                </a:solidFill>
                <a:effectLst/>
                <a:latin typeface="JetBrains Mono" panose="02000009000000000000" pitchFamily="49" charset="0"/>
              </a:rPr>
              <a:t>"</a:t>
            </a:r>
            <a:r>
              <a:rPr lang="es-ES" sz="1200" b="0" dirty="0" err="1">
                <a:solidFill>
                  <a:srgbClr val="CE9178"/>
                </a:solidFill>
                <a:effectLst/>
                <a:latin typeface="JetBrains Mono" panose="02000009000000000000" pitchFamily="49" charset="0"/>
              </a:rPr>
              <a:t>number</a:t>
            </a:r>
            <a:r>
              <a:rPr lang="es-ES" sz="1200" b="0" dirty="0">
                <a:solidFill>
                  <a:srgbClr val="CE9178"/>
                </a:solidFill>
                <a:effectLst/>
                <a:latin typeface="JetBrains Mono" panose="02000009000000000000" pitchFamily="49" charset="0"/>
              </a:rPr>
              <a:t>"</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 </a:t>
            </a:r>
            <a:r>
              <a:rPr lang="es-ES" sz="1200" b="0" dirty="0" err="1">
                <a:solidFill>
                  <a:srgbClr val="C586C0"/>
                </a:solidFill>
                <a:effectLst/>
                <a:latin typeface="JetBrains Mono" panose="02000009000000000000" pitchFamily="49" charset="0"/>
              </a:rPr>
              <a:t>else</a:t>
            </a:r>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if</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a:t>
            </a:r>
            <a:r>
              <a:rPr lang="es-ES" sz="1200" b="0" dirty="0" err="1">
                <a:solidFill>
                  <a:srgbClr val="569CD6"/>
                </a:solidFill>
                <a:effectLst/>
                <a:latin typeface="JetBrains Mono" panose="02000009000000000000" pitchFamily="49" charset="0"/>
              </a:rPr>
              <a:t>instanceof</a:t>
            </a:r>
            <a:r>
              <a:rPr lang="es-ES" sz="1200" b="0" dirty="0">
                <a:solidFill>
                  <a:srgbClr val="D4D4D4"/>
                </a:solidFill>
                <a:effectLst/>
                <a:latin typeface="JetBrains Mono" panose="02000009000000000000" pitchFamily="49" charset="0"/>
              </a:rPr>
              <a:t> </a:t>
            </a:r>
            <a:r>
              <a:rPr lang="es-ES" sz="1200" b="0" dirty="0">
                <a:solidFill>
                  <a:srgbClr val="4EC9B0"/>
                </a:solidFill>
                <a:effectLst/>
                <a:latin typeface="JetBrains Mono" panose="02000009000000000000" pitchFamily="49" charset="0"/>
              </a:rPr>
              <a:t>Set</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4EC9B0"/>
                </a:solidFill>
                <a:effectLst/>
                <a:latin typeface="JetBrains Mono" panose="02000009000000000000" pitchFamily="49" charset="0"/>
              </a:rPr>
              <a:t>Array</a:t>
            </a:r>
            <a:r>
              <a:rPr lang="es-ES" sz="1200" b="0" dirty="0" err="1">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from</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value</a:t>
            </a:r>
            <a:r>
              <a:rPr lang="es-ES" sz="1200" b="0" dirty="0" err="1">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values</a:t>
            </a:r>
            <a:r>
              <a:rPr lang="es-ES" sz="1200" b="0" dirty="0">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map</a:t>
            </a:r>
            <a:r>
              <a:rPr lang="es-ES" sz="1200" b="0" dirty="0">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serializeValue</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 </a:t>
            </a:r>
            <a:r>
              <a:rPr lang="es-ES" sz="1200" b="0" dirty="0" err="1">
                <a:solidFill>
                  <a:srgbClr val="C586C0"/>
                </a:solidFill>
                <a:effectLst/>
                <a:latin typeface="JetBrains Mono" panose="02000009000000000000" pitchFamily="49" charset="0"/>
              </a:rPr>
              <a:t>else</a:t>
            </a:r>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if</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a:t>
            </a:r>
            <a:r>
              <a:rPr lang="es-ES" sz="1200" b="0" dirty="0" err="1">
                <a:solidFill>
                  <a:srgbClr val="569CD6"/>
                </a:solidFill>
                <a:effectLst/>
                <a:latin typeface="JetBrains Mono" panose="02000009000000000000" pitchFamily="49" charset="0"/>
              </a:rPr>
              <a:t>instanceof</a:t>
            </a:r>
            <a:r>
              <a:rPr lang="es-ES" sz="1200" b="0" dirty="0">
                <a:solidFill>
                  <a:srgbClr val="D4D4D4"/>
                </a:solidFill>
                <a:effectLst/>
                <a:latin typeface="JetBrains Mono" panose="02000009000000000000" pitchFamily="49" charset="0"/>
              </a:rPr>
              <a:t> </a:t>
            </a:r>
            <a:r>
              <a:rPr lang="es-ES" sz="1200" b="0" dirty="0" err="1">
                <a:solidFill>
                  <a:srgbClr val="4EC9B0"/>
                </a:solidFill>
                <a:effectLst/>
                <a:latin typeface="JetBrains Mono" panose="02000009000000000000" pitchFamily="49" charset="0"/>
              </a:rPr>
              <a:t>Map</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4EC9B0"/>
                </a:solidFill>
                <a:effectLst/>
                <a:latin typeface="JetBrains Mono" panose="02000009000000000000" pitchFamily="49" charset="0"/>
              </a:rPr>
              <a:t>Array</a:t>
            </a:r>
            <a:r>
              <a:rPr lang="es-ES" sz="1200" b="0" dirty="0" err="1">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from</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value</a:t>
            </a:r>
            <a:r>
              <a:rPr lang="es-ES" sz="1200" b="0" dirty="0" err="1">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entries</a:t>
            </a:r>
            <a:r>
              <a:rPr lang="es-ES" sz="1200" b="0" dirty="0">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map</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key</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a:t>
            </a:r>
            <a:r>
              <a:rPr lang="es-ES" sz="1200" b="0" dirty="0">
                <a:solidFill>
                  <a:srgbClr val="569CD6"/>
                </a:solidFill>
                <a:effectLst/>
                <a:latin typeface="JetBrains Mono" panose="02000009000000000000" pitchFamily="49" charset="0"/>
              </a:rPr>
              <a:t>=&gt;</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key</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a:t>
            </a:r>
            <a:r>
              <a:rPr lang="es-ES" sz="1200" b="0" dirty="0" err="1">
                <a:solidFill>
                  <a:srgbClr val="DCDCAA"/>
                </a:solidFill>
                <a:effectLst/>
                <a:latin typeface="JetBrains Mono" panose="02000009000000000000" pitchFamily="49" charset="0"/>
              </a:rPr>
              <a:t>serializeValue</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p>
          <a:p>
            <a:br>
              <a:rPr lang="es-ES" sz="1200" b="0" dirty="0">
                <a:solidFill>
                  <a:srgbClr val="D4D4D4"/>
                </a:solidFill>
                <a:effectLst/>
                <a:latin typeface="JetBrains Mono" panose="02000009000000000000" pitchFamily="49" charset="0"/>
              </a:rPr>
            </a:br>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err="1">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toString</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a:t>
            </a:r>
          </a:p>
        </p:txBody>
      </p:sp>
      <p:sp>
        <p:nvSpPr>
          <p:cNvPr id="2" name="Título 1">
            <a:extLst>
              <a:ext uri="{FF2B5EF4-FFF2-40B4-BE49-F238E27FC236}">
                <a16:creationId xmlns:a16="http://schemas.microsoft.com/office/drawing/2014/main" id="{1BCBB744-4483-E679-9060-CE5B1A06ECAD}"/>
              </a:ext>
            </a:extLst>
          </p:cNvPr>
          <p:cNvSpPr>
            <a:spLocks noGrp="1"/>
          </p:cNvSpPr>
          <p:nvPr>
            <p:ph type="title"/>
          </p:nvPr>
        </p:nvSpPr>
        <p:spPr/>
        <p:txBody>
          <a:bodyPr>
            <a:normAutofit/>
          </a:bodyPr>
          <a:lstStyle/>
          <a:p>
            <a:r>
              <a:rPr lang="es-ES" dirty="0"/>
              <a:t>Solución a mano</a:t>
            </a:r>
          </a:p>
        </p:txBody>
      </p:sp>
      <p:sp>
        <p:nvSpPr>
          <p:cNvPr id="9" name="CuadroTexto 8">
            <a:extLst>
              <a:ext uri="{FF2B5EF4-FFF2-40B4-BE49-F238E27FC236}">
                <a16:creationId xmlns:a16="http://schemas.microsoft.com/office/drawing/2014/main" id="{DF53E736-2ADC-5691-5AD0-481B5F0F19BA}"/>
              </a:ext>
            </a:extLst>
          </p:cNvPr>
          <p:cNvSpPr txBox="1"/>
          <p:nvPr/>
        </p:nvSpPr>
        <p:spPr>
          <a:xfrm>
            <a:off x="838200" y="3345417"/>
            <a:ext cx="3226280" cy="2246769"/>
          </a:xfrm>
          <a:prstGeom prst="rect">
            <a:avLst/>
          </a:prstGeom>
          <a:noFill/>
        </p:spPr>
        <p:txBody>
          <a:bodyPr wrap="square" rtlCol="0">
            <a:spAutoFit/>
          </a:bodyPr>
          <a:lstStyle/>
          <a:p>
            <a:r>
              <a:rPr lang="es-ES" sz="2000" dirty="0">
                <a:solidFill>
                  <a:srgbClr val="30312F"/>
                </a:solidFill>
              </a:rPr>
              <a:t>Todo el código hay que mantenerlo, probarlo bien, y cubrir los casos límite, máxime en secciones genéricas… y todavía no hemos hablado de los objetos.</a:t>
            </a:r>
          </a:p>
        </p:txBody>
      </p:sp>
      <p:sp>
        <p:nvSpPr>
          <p:cNvPr id="12" name="Marcador de fecha 3">
            <a:extLst>
              <a:ext uri="{FF2B5EF4-FFF2-40B4-BE49-F238E27FC236}">
                <a16:creationId xmlns:a16="http://schemas.microsoft.com/office/drawing/2014/main" id="{E366B573-AF69-A17E-B1B7-7C380F6E594A}"/>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13" name="Marcador de pie de página 4">
            <a:extLst>
              <a:ext uri="{FF2B5EF4-FFF2-40B4-BE49-F238E27FC236}">
                <a16:creationId xmlns:a16="http://schemas.microsoft.com/office/drawing/2014/main" id="{FDDE54BF-2D10-F56E-2FAC-2F99F93A5F56}"/>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14" name="Marcador de número de diapositiva 5">
            <a:extLst>
              <a:ext uri="{FF2B5EF4-FFF2-40B4-BE49-F238E27FC236}">
                <a16:creationId xmlns:a16="http://schemas.microsoft.com/office/drawing/2014/main" id="{39C80953-10DA-56BF-E352-DA391A7AC60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72</a:t>
            </a:fld>
            <a:endParaRPr lang="en-US"/>
          </a:p>
        </p:txBody>
      </p:sp>
    </p:spTree>
    <p:extLst>
      <p:ext uri="{BB962C8B-B14F-4D97-AF65-F5344CB8AC3E}">
        <p14:creationId xmlns:p14="http://schemas.microsoft.com/office/powerpoint/2010/main" val="21804633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96A05C16-EFF6-711F-31C4-601E7787F8BF}"/>
              </a:ext>
            </a:extLst>
          </p:cNvPr>
          <p:cNvSpPr>
            <a:spLocks noGrp="1"/>
          </p:cNvSpPr>
          <p:nvPr>
            <p:ph type="title"/>
          </p:nvPr>
        </p:nvSpPr>
        <p:spPr/>
        <p:txBody>
          <a:bodyPr/>
          <a:lstStyle/>
          <a:p>
            <a:pPr algn="ctr"/>
            <a:r>
              <a:rPr lang="en-US" dirty="0"/>
              <a:t>A wise engineering solution would produce - or better, exploit - reusable parts.</a:t>
            </a:r>
            <a:endParaRPr lang="es-ES" dirty="0"/>
          </a:p>
        </p:txBody>
      </p:sp>
      <p:sp>
        <p:nvSpPr>
          <p:cNvPr id="8" name="Marcador de texto 7">
            <a:extLst>
              <a:ext uri="{FF2B5EF4-FFF2-40B4-BE49-F238E27FC236}">
                <a16:creationId xmlns:a16="http://schemas.microsoft.com/office/drawing/2014/main" id="{9401CF5D-5CCA-6399-347A-348B1B37A0A3}"/>
              </a:ext>
            </a:extLst>
          </p:cNvPr>
          <p:cNvSpPr>
            <a:spLocks noGrp="1"/>
          </p:cNvSpPr>
          <p:nvPr>
            <p:ph type="body" idx="1"/>
          </p:nvPr>
        </p:nvSpPr>
        <p:spPr/>
        <p:txBody>
          <a:bodyPr/>
          <a:lstStyle/>
          <a:p>
            <a:pPr algn="ctr"/>
            <a:r>
              <a:rPr lang="es-ES" dirty="0">
                <a:hlinkClick r:id="rId2"/>
              </a:rPr>
              <a:t>Doug McIlroy</a:t>
            </a:r>
            <a:r>
              <a:rPr lang="es-ES" dirty="0"/>
              <a:t>, </a:t>
            </a:r>
            <a:r>
              <a:rPr lang="es-ES" dirty="0">
                <a:hlinkClick r:id="rId3"/>
              </a:rPr>
              <a:t>More </a:t>
            </a:r>
            <a:r>
              <a:rPr lang="es-ES" dirty="0" err="1">
                <a:hlinkClick r:id="rId3"/>
              </a:rPr>
              <a:t>shell</a:t>
            </a:r>
            <a:r>
              <a:rPr lang="es-ES" dirty="0">
                <a:hlinkClick r:id="rId3"/>
              </a:rPr>
              <a:t>, </a:t>
            </a:r>
            <a:r>
              <a:rPr lang="es-ES" dirty="0" err="1">
                <a:hlinkClick r:id="rId3"/>
              </a:rPr>
              <a:t>less</a:t>
            </a:r>
            <a:r>
              <a:rPr lang="es-ES" dirty="0">
                <a:hlinkClick r:id="rId3"/>
              </a:rPr>
              <a:t> </a:t>
            </a:r>
            <a:r>
              <a:rPr lang="es-ES" dirty="0" err="1">
                <a:hlinkClick r:id="rId3"/>
              </a:rPr>
              <a:t>egs</a:t>
            </a:r>
            <a:endParaRPr lang="es-ES" dirty="0"/>
          </a:p>
          <a:p>
            <a:endParaRPr lang="es-ES" dirty="0"/>
          </a:p>
        </p:txBody>
      </p:sp>
      <p:sp>
        <p:nvSpPr>
          <p:cNvPr id="2" name="Marcador de fecha 3">
            <a:extLst>
              <a:ext uri="{FF2B5EF4-FFF2-40B4-BE49-F238E27FC236}">
                <a16:creationId xmlns:a16="http://schemas.microsoft.com/office/drawing/2014/main" id="{C2A998C3-B368-9DA4-0978-839C26DF2E04}"/>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3" name="Marcador de pie de página 4">
            <a:extLst>
              <a:ext uri="{FF2B5EF4-FFF2-40B4-BE49-F238E27FC236}">
                <a16:creationId xmlns:a16="http://schemas.microsoft.com/office/drawing/2014/main" id="{C96C0662-49D6-9AB5-0A98-45481673DF61}"/>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6A01A5FB-A75B-DAD8-15B5-6B2F2B7F91DB}"/>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73</a:t>
            </a:fld>
            <a:endParaRPr lang="en-US"/>
          </a:p>
        </p:txBody>
      </p:sp>
    </p:spTree>
    <p:extLst>
      <p:ext uri="{BB962C8B-B14F-4D97-AF65-F5344CB8AC3E}">
        <p14:creationId xmlns:p14="http://schemas.microsoft.com/office/powerpoint/2010/main" val="38144536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77207-33A8-FDDC-65FC-4486394A945D}"/>
              </a:ext>
            </a:extLst>
          </p:cNvPr>
          <p:cNvSpPr>
            <a:spLocks noGrp="1"/>
          </p:cNvSpPr>
          <p:nvPr>
            <p:ph type="title"/>
          </p:nvPr>
        </p:nvSpPr>
        <p:spPr/>
        <p:txBody>
          <a:bodyPr>
            <a:noAutofit/>
          </a:bodyPr>
          <a:lstStyle/>
          <a:p>
            <a:r>
              <a:rPr lang="es-ES" sz="4400" dirty="0" err="1"/>
              <a:t>Devalue</a:t>
            </a:r>
            <a:r>
              <a:rPr lang="es-ES" sz="4400" dirty="0"/>
              <a:t>, implementa lo que </a:t>
            </a:r>
            <a:r>
              <a:rPr lang="es-ES" sz="4400" dirty="0" err="1"/>
              <a:t>JSON.stringify</a:t>
            </a:r>
            <a:r>
              <a:rPr lang="es-ES" sz="4400" dirty="0"/>
              <a:t> no</a:t>
            </a:r>
          </a:p>
        </p:txBody>
      </p:sp>
      <p:sp>
        <p:nvSpPr>
          <p:cNvPr id="3" name="Marcador de contenido 2">
            <a:extLst>
              <a:ext uri="{FF2B5EF4-FFF2-40B4-BE49-F238E27FC236}">
                <a16:creationId xmlns:a16="http://schemas.microsoft.com/office/drawing/2014/main" id="{B88E4AE1-CAAE-34A8-3C66-2FAD67875246}"/>
              </a:ext>
            </a:extLst>
          </p:cNvPr>
          <p:cNvSpPr>
            <a:spLocks noGrp="1"/>
          </p:cNvSpPr>
          <p:nvPr>
            <p:ph idx="1"/>
          </p:nvPr>
        </p:nvSpPr>
        <p:spPr/>
        <p:txBody>
          <a:bodyPr/>
          <a:lstStyle/>
          <a:p>
            <a:pPr marL="0" indent="0">
              <a:buNone/>
            </a:pPr>
            <a:r>
              <a:rPr lang="es-ES" dirty="0"/>
              <a:t>Una de las reglas del desarrollo de software es, no reinventar la rueda.</a:t>
            </a:r>
          </a:p>
          <a:p>
            <a:pPr marL="0" indent="0" algn="ctr">
              <a:buNone/>
            </a:pPr>
            <a:r>
              <a:rPr lang="en-US" i="1" dirty="0"/>
              <a:t>A wise engineering solution would produce—or better, exploit—reusable parts.</a:t>
            </a:r>
          </a:p>
          <a:p>
            <a:pPr marL="0" indent="0" algn="ctr">
              <a:buNone/>
            </a:pPr>
            <a:r>
              <a:rPr lang="es-ES" dirty="0">
                <a:hlinkClick r:id="rId2"/>
              </a:rPr>
              <a:t>Doug McIlroy</a:t>
            </a:r>
            <a:r>
              <a:rPr lang="es-ES" dirty="0"/>
              <a:t>, </a:t>
            </a:r>
            <a:r>
              <a:rPr lang="es-ES" dirty="0">
                <a:hlinkClick r:id="rId3"/>
              </a:rPr>
              <a:t>More </a:t>
            </a:r>
            <a:r>
              <a:rPr lang="es-ES" dirty="0" err="1">
                <a:hlinkClick r:id="rId3"/>
              </a:rPr>
              <a:t>shell</a:t>
            </a:r>
            <a:r>
              <a:rPr lang="es-ES" dirty="0">
                <a:hlinkClick r:id="rId3"/>
              </a:rPr>
              <a:t>, </a:t>
            </a:r>
            <a:r>
              <a:rPr lang="es-ES" dirty="0" err="1">
                <a:hlinkClick r:id="rId3"/>
              </a:rPr>
              <a:t>less</a:t>
            </a:r>
            <a:r>
              <a:rPr lang="es-ES" dirty="0">
                <a:hlinkClick r:id="rId3"/>
              </a:rPr>
              <a:t> </a:t>
            </a:r>
            <a:r>
              <a:rPr lang="es-ES" dirty="0" err="1">
                <a:hlinkClick r:id="rId3"/>
              </a:rPr>
              <a:t>egs</a:t>
            </a:r>
            <a:endParaRPr lang="es-ES" dirty="0"/>
          </a:p>
          <a:p>
            <a:pPr marL="0" indent="0">
              <a:buNone/>
            </a:pPr>
            <a:endParaRPr lang="es-ES" dirty="0"/>
          </a:p>
          <a:p>
            <a:pPr marL="0" indent="0">
              <a:buNone/>
            </a:pPr>
            <a:r>
              <a:rPr lang="es-ES" dirty="0"/>
              <a:t>Nuestra solución base será del creador de </a:t>
            </a:r>
            <a:r>
              <a:rPr lang="es-ES" dirty="0" err="1"/>
              <a:t>Svelte</a:t>
            </a:r>
            <a:r>
              <a:rPr lang="es-ES" dirty="0"/>
              <a:t>, </a:t>
            </a:r>
            <a:r>
              <a:rPr lang="es-ES" dirty="0" err="1"/>
              <a:t>Rich</a:t>
            </a:r>
            <a:r>
              <a:rPr lang="es-ES" dirty="0"/>
              <a:t> Harris</a:t>
            </a:r>
          </a:p>
          <a:p>
            <a:pPr marL="0" indent="0">
              <a:buNone/>
            </a:pPr>
            <a:r>
              <a:rPr lang="es-ES" dirty="0">
                <a:hlinkClick r:id="rId4"/>
              </a:rPr>
              <a:t>https://github.com/Rich-Harris/devalue</a:t>
            </a:r>
            <a:endParaRPr lang="es-ES" dirty="0"/>
          </a:p>
        </p:txBody>
      </p:sp>
      <p:sp>
        <p:nvSpPr>
          <p:cNvPr id="7" name="Marcador de fecha 3">
            <a:extLst>
              <a:ext uri="{FF2B5EF4-FFF2-40B4-BE49-F238E27FC236}">
                <a16:creationId xmlns:a16="http://schemas.microsoft.com/office/drawing/2014/main" id="{6CD7CC9A-03AF-37F7-3E31-6DB194B993C7}"/>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636888D9-23AC-6C74-F238-3AB9CE099923}"/>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9B97947F-4CA5-510D-2234-3781551A526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74</a:t>
            </a:fld>
            <a:endParaRPr lang="en-US"/>
          </a:p>
        </p:txBody>
      </p:sp>
    </p:spTree>
    <p:extLst>
      <p:ext uri="{BB962C8B-B14F-4D97-AF65-F5344CB8AC3E}">
        <p14:creationId xmlns:p14="http://schemas.microsoft.com/office/powerpoint/2010/main" val="33102255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82B42-A2F0-9642-D819-ABD83909F2A8}"/>
              </a:ext>
            </a:extLst>
          </p:cNvPr>
          <p:cNvSpPr>
            <a:spLocks noGrp="1"/>
          </p:cNvSpPr>
          <p:nvPr>
            <p:ph type="title"/>
          </p:nvPr>
        </p:nvSpPr>
        <p:spPr/>
        <p:txBody>
          <a:bodyPr vert="horz" lIns="91440" tIns="45720" rIns="91440" bIns="45720" rtlCol="0" anchor="b">
            <a:normAutofit/>
          </a:bodyPr>
          <a:lstStyle/>
          <a:p>
            <a:r>
              <a:rPr lang="en-US" sz="4800"/>
              <a:t>Implementación</a:t>
            </a:r>
          </a:p>
        </p:txBody>
      </p:sp>
      <p:sp>
        <p:nvSpPr>
          <p:cNvPr id="3" name="Marcador de texto 2">
            <a:extLst>
              <a:ext uri="{FF2B5EF4-FFF2-40B4-BE49-F238E27FC236}">
                <a16:creationId xmlns:a16="http://schemas.microsoft.com/office/drawing/2014/main" id="{2C248C06-C374-E4E7-9F74-6C3D19CF8852}"/>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6576983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B9D27-8F8C-EBF8-70CD-4D4393653EE6}"/>
              </a:ext>
            </a:extLst>
          </p:cNvPr>
          <p:cNvSpPr>
            <a:spLocks noGrp="1"/>
          </p:cNvSpPr>
          <p:nvPr>
            <p:ph type="title"/>
          </p:nvPr>
        </p:nvSpPr>
        <p:spPr/>
        <p:txBody>
          <a:bodyPr vert="horz" lIns="91440" tIns="45720" rIns="91440" bIns="45720" rtlCol="0" anchor="b">
            <a:normAutofit/>
          </a:bodyPr>
          <a:lstStyle/>
          <a:p>
            <a:r>
              <a:rPr lang="en-US" sz="4800"/>
              <a:t>Código en vivo</a:t>
            </a:r>
          </a:p>
        </p:txBody>
      </p:sp>
      <p:sp>
        <p:nvSpPr>
          <p:cNvPr id="3" name="Marcador de contenido 2">
            <a:extLst>
              <a:ext uri="{FF2B5EF4-FFF2-40B4-BE49-F238E27FC236}">
                <a16:creationId xmlns:a16="http://schemas.microsoft.com/office/drawing/2014/main" id="{97B1BCF5-00CA-D536-37B2-E634A3B20D25}"/>
              </a:ext>
            </a:extLst>
          </p:cNvPr>
          <p:cNvSpPr>
            <a:spLocks noGrp="1"/>
          </p:cNvSpPr>
          <p:nvPr>
            <p:ph idx="1"/>
          </p:nvPr>
        </p:nvSpPr>
        <p:spPr/>
        <p:txBody>
          <a:bodyPr vert="horz" lIns="91440" tIns="45720" rIns="91440" bIns="45720" rtlCol="0" anchor="t">
            <a:normAutofit/>
          </a:bodyPr>
          <a:lstStyle/>
          <a:p>
            <a:pPr marL="0" indent="0">
              <a:buNone/>
            </a:pPr>
            <a:r>
              <a:rPr lang="en-US" sz="2100"/>
              <a:t>Es bien sabido que, probar cosas en una presentación, es de las mejores prácticas.</a:t>
            </a:r>
          </a:p>
        </p:txBody>
      </p:sp>
      <p:pic>
        <p:nvPicPr>
          <p:cNvPr id="4" name="Imagen 3" descr="Icono&#10;&#10;Descripción generada automáticamente">
            <a:extLst>
              <a:ext uri="{FF2B5EF4-FFF2-40B4-BE49-F238E27FC236}">
                <a16:creationId xmlns:a16="http://schemas.microsoft.com/office/drawing/2014/main" id="{A997A348-BC86-0F36-F008-01F7F8757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804" y="3365982"/>
            <a:ext cx="1385872" cy="1385872"/>
          </a:xfrm>
          <a:prstGeom prst="rect">
            <a:avLst/>
          </a:prstGeom>
        </p:spPr>
      </p:pic>
      <p:sp>
        <p:nvSpPr>
          <p:cNvPr id="8" name="Marcador de fecha 3">
            <a:extLst>
              <a:ext uri="{FF2B5EF4-FFF2-40B4-BE49-F238E27FC236}">
                <a16:creationId xmlns:a16="http://schemas.microsoft.com/office/drawing/2014/main" id="{ACDB3AC6-75EA-80D6-04D3-00BB4FE47F17}"/>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9" name="Marcador de pie de página 4">
            <a:extLst>
              <a:ext uri="{FF2B5EF4-FFF2-40B4-BE49-F238E27FC236}">
                <a16:creationId xmlns:a16="http://schemas.microsoft.com/office/drawing/2014/main" id="{FD7A11B9-B96D-62B1-EFD4-5A0302007608}"/>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10" name="Marcador de número de diapositiva 5">
            <a:extLst>
              <a:ext uri="{FF2B5EF4-FFF2-40B4-BE49-F238E27FC236}">
                <a16:creationId xmlns:a16="http://schemas.microsoft.com/office/drawing/2014/main" id="{7074B494-2459-7829-7858-25371269F006}"/>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76</a:t>
            </a:fld>
            <a:endParaRPr lang="en-US"/>
          </a:p>
        </p:txBody>
      </p:sp>
    </p:spTree>
    <p:extLst>
      <p:ext uri="{BB962C8B-B14F-4D97-AF65-F5344CB8AC3E}">
        <p14:creationId xmlns:p14="http://schemas.microsoft.com/office/powerpoint/2010/main" val="23526485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0BCD8-695E-FE0A-80AB-388500009EBD}"/>
              </a:ext>
            </a:extLst>
          </p:cNvPr>
          <p:cNvSpPr>
            <a:spLocks noGrp="1"/>
          </p:cNvSpPr>
          <p:nvPr>
            <p:ph type="title"/>
          </p:nvPr>
        </p:nvSpPr>
        <p:spPr/>
        <p:txBody>
          <a:bodyPr/>
          <a:lstStyle/>
          <a:p>
            <a:r>
              <a:rPr lang="es-ES" dirty="0"/>
              <a:t>Empecemos por lo fácil</a:t>
            </a:r>
          </a:p>
        </p:txBody>
      </p:sp>
      <p:sp>
        <p:nvSpPr>
          <p:cNvPr id="3" name="Marcador de contenido 2">
            <a:extLst>
              <a:ext uri="{FF2B5EF4-FFF2-40B4-BE49-F238E27FC236}">
                <a16:creationId xmlns:a16="http://schemas.microsoft.com/office/drawing/2014/main" id="{FC787DC1-7DD2-CCC2-DB27-F3EBD0BE8DF5}"/>
              </a:ext>
            </a:extLst>
          </p:cNvPr>
          <p:cNvSpPr>
            <a:spLocks noGrp="1"/>
          </p:cNvSpPr>
          <p:nvPr>
            <p:ph idx="1"/>
          </p:nvPr>
        </p:nvSpPr>
        <p:spPr/>
        <p:txBody>
          <a:bodyPr/>
          <a:lstStyle/>
          <a:p>
            <a:pPr marL="0" indent="0">
              <a:buNone/>
            </a:pPr>
            <a:r>
              <a:rPr lang="en-US" dirty="0">
                <a:effectLst/>
              </a:rPr>
              <a:t>Una </a:t>
            </a:r>
            <a:r>
              <a:rPr lang="en-US" dirty="0" err="1">
                <a:effectLst/>
              </a:rPr>
              <a:t>función</a:t>
            </a:r>
            <a:r>
              <a:rPr lang="en-US" dirty="0">
                <a:effectLst/>
              </a:rPr>
              <a:t> que </a:t>
            </a:r>
            <a:r>
              <a:rPr lang="en-US" dirty="0" err="1">
                <a:effectLst/>
              </a:rPr>
              <a:t>sume</a:t>
            </a:r>
            <a:r>
              <a:rPr lang="en-US" dirty="0">
                <a:effectLst/>
              </a:rPr>
              <a:t> dos </a:t>
            </a:r>
            <a:r>
              <a:rPr lang="en-US" dirty="0" err="1">
                <a:effectLst/>
              </a:rPr>
              <a:t>números</a:t>
            </a:r>
            <a:endParaRPr lang="en-US" dirty="0">
              <a:effectLst/>
            </a:endParaRPr>
          </a:p>
          <a:p>
            <a:pPr marL="0" indent="0">
              <a:buNone/>
            </a:pPr>
            <a:r>
              <a:rPr lang="en-US" b="1" dirty="0">
                <a:effectLst/>
                <a:latin typeface="JetBrains Mono" panose="02000009000000000000" pitchFamily="49" charset="0"/>
              </a:rPr>
              <a:t>function </a:t>
            </a:r>
            <a:r>
              <a:rPr lang="en-US" b="1" dirty="0" err="1">
                <a:effectLst/>
                <a:latin typeface="JetBrains Mono" panose="02000009000000000000" pitchFamily="49" charset="0"/>
              </a:rPr>
              <a:t>suma</a:t>
            </a:r>
            <a:r>
              <a:rPr lang="en-US" b="1" dirty="0">
                <a:effectLst/>
                <a:latin typeface="JetBrains Mono" panose="02000009000000000000" pitchFamily="49" charset="0"/>
              </a:rPr>
              <a:t>(a: number, b: number): number {</a:t>
            </a:r>
          </a:p>
          <a:p>
            <a:pPr marL="0" indent="0">
              <a:buNone/>
            </a:pPr>
            <a:r>
              <a:rPr lang="en-US" b="1" dirty="0">
                <a:effectLst/>
                <a:latin typeface="JetBrains Mono" panose="02000009000000000000" pitchFamily="49" charset="0"/>
              </a:rPr>
              <a:t>  return a + b;</a:t>
            </a:r>
          </a:p>
          <a:p>
            <a:pPr marL="0" indent="0">
              <a:buNone/>
            </a:pPr>
            <a:r>
              <a:rPr lang="en-US" b="1" dirty="0">
                <a:effectLst/>
                <a:latin typeface="JetBrains Mono" panose="02000009000000000000" pitchFamily="49" charset="0"/>
              </a:rPr>
              <a:t>}</a:t>
            </a:r>
          </a:p>
        </p:txBody>
      </p:sp>
      <p:sp>
        <p:nvSpPr>
          <p:cNvPr id="7" name="Marcador de fecha 3">
            <a:extLst>
              <a:ext uri="{FF2B5EF4-FFF2-40B4-BE49-F238E27FC236}">
                <a16:creationId xmlns:a16="http://schemas.microsoft.com/office/drawing/2014/main" id="{E12F1E34-AD4C-1041-214A-DA5743F7BCB5}"/>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28D0A766-0F37-E90D-4205-0ADE58C4077D}"/>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C0DB129F-3E69-691D-1196-8BBA3DDE174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77</a:t>
            </a:fld>
            <a:endParaRPr lang="en-US"/>
          </a:p>
        </p:txBody>
      </p:sp>
    </p:spTree>
    <p:extLst>
      <p:ext uri="{BB962C8B-B14F-4D97-AF65-F5344CB8AC3E}">
        <p14:creationId xmlns:p14="http://schemas.microsoft.com/office/powerpoint/2010/main" val="249125067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2A4975-B534-8647-E931-000ADBB873CD}"/>
              </a:ext>
            </a:extLst>
          </p:cNvPr>
          <p:cNvSpPr>
            <a:spLocks noGrp="1"/>
          </p:cNvSpPr>
          <p:nvPr>
            <p:ph type="title"/>
          </p:nvPr>
        </p:nvSpPr>
        <p:spPr/>
        <p:txBody>
          <a:bodyPr/>
          <a:lstStyle/>
          <a:p>
            <a:r>
              <a:rPr lang="es-ES" dirty="0"/>
              <a:t>Vamos a complicarlo</a:t>
            </a:r>
          </a:p>
        </p:txBody>
      </p:sp>
      <p:sp>
        <p:nvSpPr>
          <p:cNvPr id="3" name="Marcador de contenido 2">
            <a:extLst>
              <a:ext uri="{FF2B5EF4-FFF2-40B4-BE49-F238E27FC236}">
                <a16:creationId xmlns:a16="http://schemas.microsoft.com/office/drawing/2014/main" id="{FEF52167-BA61-6444-4853-3F8D57F7F295}"/>
              </a:ext>
            </a:extLst>
          </p:cNvPr>
          <p:cNvSpPr>
            <a:spLocks noGrp="1"/>
          </p:cNvSpPr>
          <p:nvPr>
            <p:ph idx="1"/>
          </p:nvPr>
        </p:nvSpPr>
        <p:spPr/>
        <p:txBody>
          <a:bodyPr/>
          <a:lstStyle/>
          <a:p>
            <a:pPr marL="0" indent="0">
              <a:buNone/>
            </a:pPr>
            <a:r>
              <a:rPr lang="es-ES" dirty="0"/>
              <a:t>Ahora vamos a ejecutar el factorial, con recursividad</a:t>
            </a:r>
          </a:p>
          <a:p>
            <a:pPr marL="0" indent="0">
              <a:buNone/>
            </a:pPr>
            <a:r>
              <a:rPr lang="en-US" b="1" dirty="0">
                <a:effectLst/>
                <a:latin typeface="JetBrains Mono" panose="02000009000000000000" pitchFamily="49" charset="0"/>
              </a:rPr>
              <a:t>function factorial(n: number): number {</a:t>
            </a:r>
          </a:p>
          <a:p>
            <a:pPr marL="0" indent="0">
              <a:buNone/>
            </a:pPr>
            <a:r>
              <a:rPr lang="en-US" b="1" dirty="0">
                <a:effectLst/>
                <a:latin typeface="JetBrains Mono" panose="02000009000000000000" pitchFamily="49" charset="0"/>
              </a:rPr>
              <a:t>  if (n &lt;= 1) return 1;</a:t>
            </a:r>
            <a:br>
              <a:rPr lang="en-US" b="1" dirty="0">
                <a:effectLst/>
                <a:latin typeface="JetBrains Mono" panose="02000009000000000000" pitchFamily="49" charset="0"/>
              </a:rPr>
            </a:br>
            <a:r>
              <a:rPr lang="en-US" b="1" dirty="0">
                <a:effectLst/>
                <a:latin typeface="JetBrains Mono" panose="02000009000000000000" pitchFamily="49" charset="0"/>
              </a:rPr>
              <a:t>  return factorial(n - 1) * n;</a:t>
            </a:r>
          </a:p>
          <a:p>
            <a:pPr marL="0" indent="0">
              <a:buNone/>
            </a:pPr>
            <a:r>
              <a:rPr lang="en-US" b="1" dirty="0">
                <a:effectLst/>
                <a:latin typeface="JetBrains Mono" panose="02000009000000000000" pitchFamily="49" charset="0"/>
              </a:rPr>
              <a:t>}</a:t>
            </a:r>
          </a:p>
        </p:txBody>
      </p:sp>
      <p:sp>
        <p:nvSpPr>
          <p:cNvPr id="7" name="Marcador de fecha 3">
            <a:extLst>
              <a:ext uri="{FF2B5EF4-FFF2-40B4-BE49-F238E27FC236}">
                <a16:creationId xmlns:a16="http://schemas.microsoft.com/office/drawing/2014/main" id="{03B03002-B4BE-6772-D066-F7E74A9BC637}"/>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C496B54E-431F-27FE-29B2-874F2E5235BA}"/>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63A2E72B-F578-9626-F3FE-1BD2553E7EB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78</a:t>
            </a:fld>
            <a:endParaRPr lang="en-US"/>
          </a:p>
        </p:txBody>
      </p:sp>
    </p:spTree>
    <p:extLst>
      <p:ext uri="{BB962C8B-B14F-4D97-AF65-F5344CB8AC3E}">
        <p14:creationId xmlns:p14="http://schemas.microsoft.com/office/powerpoint/2010/main" val="4394273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BB4D5-5730-2A10-2F16-2FF641CB90DF}"/>
              </a:ext>
            </a:extLst>
          </p:cNvPr>
          <p:cNvSpPr>
            <a:spLocks noGrp="1"/>
          </p:cNvSpPr>
          <p:nvPr>
            <p:ph type="title"/>
          </p:nvPr>
        </p:nvSpPr>
        <p:spPr/>
        <p:txBody>
          <a:bodyPr vert="horz" lIns="91440" tIns="45720" rIns="91440" bIns="45720" rtlCol="0" anchor="b">
            <a:normAutofit/>
          </a:bodyPr>
          <a:lstStyle/>
          <a:p>
            <a:r>
              <a:rPr lang="en-US" sz="4800"/>
              <a:t>Posibilidad de mejora</a:t>
            </a:r>
          </a:p>
        </p:txBody>
      </p:sp>
      <p:sp>
        <p:nvSpPr>
          <p:cNvPr id="3" name="Marcador de contenido 2">
            <a:extLst>
              <a:ext uri="{FF2B5EF4-FFF2-40B4-BE49-F238E27FC236}">
                <a16:creationId xmlns:a16="http://schemas.microsoft.com/office/drawing/2014/main" id="{8756D564-27A0-20A7-626B-6030A9C81C5F}"/>
              </a:ext>
            </a:extLst>
          </p:cNvPr>
          <p:cNvSpPr>
            <a:spLocks noGrp="1"/>
          </p:cNvSpPr>
          <p:nvPr>
            <p:ph idx="1"/>
          </p:nvPr>
        </p:nvSpPr>
        <p:spPr/>
        <p:txBody>
          <a:bodyPr vert="horz" lIns="91440" tIns="45720" rIns="91440" bIns="45720" rtlCol="0" anchor="t">
            <a:normAutofit/>
          </a:bodyPr>
          <a:lstStyle/>
          <a:p>
            <a:pPr marL="0" indent="0">
              <a:buNone/>
            </a:pPr>
            <a:r>
              <a:rPr lang="en-US" sz="2100"/>
              <a:t>¿Hay alguna cosa que, vistos los ejemplos, podría mejorarse?</a:t>
            </a:r>
          </a:p>
        </p:txBody>
      </p:sp>
      <p:sp>
        <p:nvSpPr>
          <p:cNvPr id="7" name="Marcador de fecha 3">
            <a:extLst>
              <a:ext uri="{FF2B5EF4-FFF2-40B4-BE49-F238E27FC236}">
                <a16:creationId xmlns:a16="http://schemas.microsoft.com/office/drawing/2014/main" id="{DD08ACD0-676A-C9CF-B2FB-544D4ACA9463}"/>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19E77B30-7037-0C20-F395-AEECCEF27FAB}"/>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A4E7EA5D-2415-0254-C47E-E81B758A6BF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79</a:t>
            </a:fld>
            <a:endParaRPr lang="en-US"/>
          </a:p>
        </p:txBody>
      </p:sp>
    </p:spTree>
    <p:extLst>
      <p:ext uri="{BB962C8B-B14F-4D97-AF65-F5344CB8AC3E}">
        <p14:creationId xmlns:p14="http://schemas.microsoft.com/office/powerpoint/2010/main" val="3287305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6BEFB-6C5E-90B4-4E8A-125676B20D37}"/>
              </a:ext>
            </a:extLst>
          </p:cNvPr>
          <p:cNvSpPr>
            <a:spLocks noGrp="1"/>
          </p:cNvSpPr>
          <p:nvPr>
            <p:ph type="title"/>
          </p:nvPr>
        </p:nvSpPr>
        <p:spPr>
          <a:xfrm>
            <a:off x="838200" y="365125"/>
            <a:ext cx="10515600" cy="5811837"/>
          </a:xfrm>
        </p:spPr>
        <p:txBody>
          <a:bodyPr anchor="ctr" anchorCtr="0"/>
          <a:lstStyle/>
          <a:p>
            <a:pPr algn="ctr"/>
            <a:r>
              <a:rPr lang="es-ES" dirty="0"/>
              <a:t>Pureza, efectos secundarios e idempotencia</a:t>
            </a:r>
          </a:p>
        </p:txBody>
      </p:sp>
    </p:spTree>
    <p:extLst>
      <p:ext uri="{BB962C8B-B14F-4D97-AF65-F5344CB8AC3E}">
        <p14:creationId xmlns:p14="http://schemas.microsoft.com/office/powerpoint/2010/main" val="22811083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1B96A-66FA-90D8-5482-7ED261A7C6D7}"/>
              </a:ext>
            </a:extLst>
          </p:cNvPr>
          <p:cNvSpPr>
            <a:spLocks noGrp="1"/>
          </p:cNvSpPr>
          <p:nvPr>
            <p:ph type="title"/>
          </p:nvPr>
        </p:nvSpPr>
        <p:spPr/>
        <p:txBody>
          <a:bodyPr/>
          <a:lstStyle/>
          <a:p>
            <a:r>
              <a:rPr lang="es-ES" dirty="0"/>
              <a:t>Propuesta de mejora</a:t>
            </a:r>
          </a:p>
        </p:txBody>
      </p:sp>
      <p:sp>
        <p:nvSpPr>
          <p:cNvPr id="3" name="Marcador de contenido 2">
            <a:extLst>
              <a:ext uri="{FF2B5EF4-FFF2-40B4-BE49-F238E27FC236}">
                <a16:creationId xmlns:a16="http://schemas.microsoft.com/office/drawing/2014/main" id="{5135D514-4590-E697-4CA4-C07A58EE37EA}"/>
              </a:ext>
            </a:extLst>
          </p:cNvPr>
          <p:cNvSpPr>
            <a:spLocks noGrp="1"/>
          </p:cNvSpPr>
          <p:nvPr>
            <p:ph idx="1"/>
          </p:nvPr>
        </p:nvSpPr>
        <p:spPr/>
        <p:txBody>
          <a:bodyPr/>
          <a:lstStyle/>
          <a:p>
            <a:pPr marL="0" indent="0">
              <a:buNone/>
            </a:pPr>
            <a:r>
              <a:rPr lang="es-ES" dirty="0"/>
              <a:t>La lógica para </a:t>
            </a:r>
            <a:r>
              <a:rPr lang="es-ES" dirty="0" err="1"/>
              <a:t>memoizar</a:t>
            </a:r>
            <a:r>
              <a:rPr lang="es-ES" dirty="0"/>
              <a:t> comparte elementos en común.</a:t>
            </a:r>
          </a:p>
          <a:p>
            <a:pPr marL="0" indent="0">
              <a:buNone/>
            </a:pPr>
            <a:r>
              <a:rPr lang="es-ES" dirty="0"/>
              <a:t>Un </a:t>
            </a:r>
            <a:r>
              <a:rPr lang="es-ES" dirty="0" err="1"/>
              <a:t>closure</a:t>
            </a:r>
            <a:r>
              <a:rPr lang="es-ES" dirty="0"/>
              <a:t> podría ayudarnos a </a:t>
            </a:r>
            <a:r>
              <a:rPr lang="es-ES" dirty="0" err="1"/>
              <a:t>memoizar</a:t>
            </a:r>
            <a:r>
              <a:rPr lang="es-ES" dirty="0"/>
              <a:t> más fácilmente.</a:t>
            </a:r>
          </a:p>
          <a:p>
            <a:pPr marL="0" indent="0">
              <a:buNone/>
            </a:pPr>
            <a:endParaRPr lang="es-ES" dirty="0"/>
          </a:p>
          <a:p>
            <a:pPr marL="0" indent="0">
              <a:buNone/>
            </a:pPr>
            <a:r>
              <a:rPr lang="es-ES" b="1" dirty="0"/>
              <a:t>Mejora:</a:t>
            </a:r>
            <a:r>
              <a:rPr lang="es-ES" dirty="0"/>
              <a:t> construye un </a:t>
            </a:r>
            <a:r>
              <a:rPr lang="es-ES" dirty="0" err="1"/>
              <a:t>closure</a:t>
            </a:r>
            <a:r>
              <a:rPr lang="es-ES" dirty="0"/>
              <a:t> que </a:t>
            </a:r>
            <a:r>
              <a:rPr lang="es-ES" dirty="0" err="1"/>
              <a:t>memoice</a:t>
            </a:r>
            <a:r>
              <a:rPr lang="es-ES" dirty="0"/>
              <a:t> la función que le pases, </a:t>
            </a:r>
            <a:r>
              <a:rPr lang="es-ES"/>
              <a:t>sin recursividad.</a:t>
            </a:r>
            <a:endParaRPr lang="es-ES" dirty="0"/>
          </a:p>
        </p:txBody>
      </p:sp>
      <p:sp>
        <p:nvSpPr>
          <p:cNvPr id="7" name="Marcador de fecha 3">
            <a:extLst>
              <a:ext uri="{FF2B5EF4-FFF2-40B4-BE49-F238E27FC236}">
                <a16:creationId xmlns:a16="http://schemas.microsoft.com/office/drawing/2014/main" id="{1C482C7C-6C1D-72EF-1A4B-2040F0FEB110}"/>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927B84EC-B8EA-1902-231C-143B836DFCFD}"/>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7013BECC-D314-E0DB-284D-46649690C690}"/>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80</a:t>
            </a:fld>
            <a:endParaRPr lang="en-US"/>
          </a:p>
        </p:txBody>
      </p:sp>
    </p:spTree>
    <p:extLst>
      <p:ext uri="{BB962C8B-B14F-4D97-AF65-F5344CB8AC3E}">
        <p14:creationId xmlns:p14="http://schemas.microsoft.com/office/powerpoint/2010/main" val="4406503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80851E-770B-533D-CB37-5036A532711C}"/>
              </a:ext>
            </a:extLst>
          </p:cNvPr>
          <p:cNvSpPr>
            <a:spLocks noGrp="1"/>
          </p:cNvSpPr>
          <p:nvPr>
            <p:ph type="title"/>
          </p:nvPr>
        </p:nvSpPr>
        <p:spPr/>
        <p:txBody>
          <a:bodyPr vert="horz" lIns="91440" tIns="45720" rIns="91440" bIns="45720" rtlCol="0" anchor="b">
            <a:normAutofit/>
          </a:bodyPr>
          <a:lstStyle/>
          <a:p>
            <a:r>
              <a:rPr lang="en-US" sz="4800" dirty="0" err="1"/>
              <a:t>Recapitulando</a:t>
            </a:r>
            <a:r>
              <a:rPr lang="en-US" sz="4800" dirty="0"/>
              <a:t>…</a:t>
            </a:r>
          </a:p>
        </p:txBody>
      </p:sp>
      <p:sp>
        <p:nvSpPr>
          <p:cNvPr id="3" name="Marcador de texto 2">
            <a:extLst>
              <a:ext uri="{FF2B5EF4-FFF2-40B4-BE49-F238E27FC236}">
                <a16:creationId xmlns:a16="http://schemas.microsoft.com/office/drawing/2014/main" id="{BF19CC02-4CCE-0AF0-BB5C-97F07B5078A9}"/>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36681769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353206-195C-0F60-78F0-7742FC1996E8}"/>
              </a:ext>
            </a:extLst>
          </p:cNvPr>
          <p:cNvSpPr>
            <a:spLocks noGrp="1"/>
          </p:cNvSpPr>
          <p:nvPr>
            <p:ph type="title"/>
          </p:nvPr>
        </p:nvSpPr>
        <p:spPr/>
        <p:txBody>
          <a:bodyPr>
            <a:normAutofit/>
          </a:bodyPr>
          <a:lstStyle/>
          <a:p>
            <a:r>
              <a:rPr lang="es-ES" dirty="0"/>
              <a:t>Hemos visto…</a:t>
            </a:r>
          </a:p>
        </p:txBody>
      </p:sp>
      <p:sp>
        <p:nvSpPr>
          <p:cNvPr id="3" name="Marcador de contenido 2">
            <a:extLst>
              <a:ext uri="{FF2B5EF4-FFF2-40B4-BE49-F238E27FC236}">
                <a16:creationId xmlns:a16="http://schemas.microsoft.com/office/drawing/2014/main" id="{49D83840-9655-2D03-919E-7B452C762B90}"/>
              </a:ext>
            </a:extLst>
          </p:cNvPr>
          <p:cNvSpPr>
            <a:spLocks noGrp="1"/>
          </p:cNvSpPr>
          <p:nvPr>
            <p:ph idx="1"/>
          </p:nvPr>
        </p:nvSpPr>
        <p:spPr/>
        <p:txBody>
          <a:bodyPr>
            <a:normAutofit/>
          </a:bodyPr>
          <a:lstStyle/>
          <a:p>
            <a:r>
              <a:rPr lang="es-ES" b="1" dirty="0" err="1"/>
              <a:t>Memoización</a:t>
            </a:r>
            <a:endParaRPr lang="es-ES" b="1" dirty="0"/>
          </a:p>
          <a:p>
            <a:pPr lvl="1"/>
            <a:r>
              <a:rPr lang="es-ES" dirty="0"/>
              <a:t>Solución de cache para funciones idempotentes</a:t>
            </a:r>
          </a:p>
          <a:p>
            <a:r>
              <a:rPr lang="es-ES" b="1" dirty="0"/>
              <a:t>Serialización</a:t>
            </a:r>
          </a:p>
          <a:p>
            <a:pPr lvl="1"/>
            <a:r>
              <a:rPr lang="es-ES" dirty="0"/>
              <a:t>Convertir a un primitivo cualquier elemento en memoria</a:t>
            </a:r>
          </a:p>
          <a:p>
            <a:r>
              <a:rPr lang="es-ES" b="1" dirty="0"/>
              <a:t>Comparación de valores</a:t>
            </a:r>
          </a:p>
          <a:p>
            <a:pPr lvl="1"/>
            <a:r>
              <a:rPr lang="es-ES" dirty="0"/>
              <a:t>Valor y referencia, </a:t>
            </a:r>
            <a:r>
              <a:rPr lang="es-ES" dirty="0" err="1"/>
              <a:t>null</a:t>
            </a:r>
            <a:r>
              <a:rPr lang="es-ES" dirty="0"/>
              <a:t> es un </a:t>
            </a:r>
            <a:r>
              <a:rPr lang="es-ES" dirty="0" err="1"/>
              <a:t>pritimitivo</a:t>
            </a:r>
            <a:r>
              <a:rPr lang="es-ES" dirty="0"/>
              <a:t>, pero no tiene tipo</a:t>
            </a:r>
          </a:p>
        </p:txBody>
      </p:sp>
      <p:sp>
        <p:nvSpPr>
          <p:cNvPr id="6" name="Marcador de fecha 3">
            <a:extLst>
              <a:ext uri="{FF2B5EF4-FFF2-40B4-BE49-F238E27FC236}">
                <a16:creationId xmlns:a16="http://schemas.microsoft.com/office/drawing/2014/main" id="{55C08C8D-3F7A-C643-A887-C107A1570386}"/>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62F68A87-2079-7E6F-E266-8C5127CE7178}"/>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6BC4077C-E07F-E59E-A9CE-3FBB7638A75C}"/>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82</a:t>
            </a:fld>
            <a:endParaRPr lang="en-US"/>
          </a:p>
        </p:txBody>
      </p:sp>
    </p:spTree>
    <p:extLst>
      <p:ext uri="{BB962C8B-B14F-4D97-AF65-F5344CB8AC3E}">
        <p14:creationId xmlns:p14="http://schemas.microsoft.com/office/powerpoint/2010/main" val="4324581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E4471-0D15-9536-E5EB-507C2F63D7E1}"/>
              </a:ext>
            </a:extLst>
          </p:cNvPr>
          <p:cNvSpPr>
            <a:spLocks noGrp="1"/>
          </p:cNvSpPr>
          <p:nvPr>
            <p:ph type="title"/>
          </p:nvPr>
        </p:nvSpPr>
        <p:spPr/>
        <p:txBody>
          <a:bodyPr>
            <a:normAutofit/>
          </a:bodyPr>
          <a:lstStyle/>
          <a:p>
            <a:r>
              <a:rPr lang="es-ES" dirty="0"/>
              <a:t>Y en episodios anteriores…</a:t>
            </a:r>
          </a:p>
        </p:txBody>
      </p:sp>
      <p:sp>
        <p:nvSpPr>
          <p:cNvPr id="3" name="Marcador de contenido 2">
            <a:extLst>
              <a:ext uri="{FF2B5EF4-FFF2-40B4-BE49-F238E27FC236}">
                <a16:creationId xmlns:a16="http://schemas.microsoft.com/office/drawing/2014/main" id="{CBF4C34E-03DE-9721-1799-E383CC721BE1}"/>
              </a:ext>
            </a:extLst>
          </p:cNvPr>
          <p:cNvSpPr>
            <a:spLocks noGrp="1"/>
          </p:cNvSpPr>
          <p:nvPr>
            <p:ph idx="1"/>
          </p:nvPr>
        </p:nvSpPr>
        <p:spPr/>
        <p:txBody>
          <a:bodyPr>
            <a:normAutofit/>
          </a:bodyPr>
          <a:lstStyle/>
          <a:p>
            <a:pPr>
              <a:lnSpc>
                <a:spcPct val="90000"/>
              </a:lnSpc>
            </a:pPr>
            <a:r>
              <a:rPr lang="es-ES" b="1" dirty="0"/>
              <a:t>Programación funcional</a:t>
            </a:r>
          </a:p>
          <a:p>
            <a:pPr lvl="1">
              <a:lnSpc>
                <a:spcPct val="90000"/>
              </a:lnSpc>
            </a:pPr>
            <a:r>
              <a:rPr lang="es-ES" dirty="0"/>
              <a:t>Un paradigma de programación, </a:t>
            </a:r>
            <a:r>
              <a:rPr lang="es-ES" i="1" dirty="0"/>
              <a:t>divide y vencerás</a:t>
            </a:r>
            <a:endParaRPr lang="es-ES" dirty="0"/>
          </a:p>
          <a:p>
            <a:pPr>
              <a:lnSpc>
                <a:spcPct val="90000"/>
              </a:lnSpc>
            </a:pPr>
            <a:r>
              <a:rPr lang="es-ES" b="1" dirty="0"/>
              <a:t>Pureza</a:t>
            </a:r>
          </a:p>
          <a:p>
            <a:pPr lvl="1">
              <a:lnSpc>
                <a:spcPct val="90000"/>
              </a:lnSpc>
            </a:pPr>
            <a:r>
              <a:rPr lang="es-ES" dirty="0"/>
              <a:t>Una función con la menor cantidad de efectos secundarios y un resultado determinístico</a:t>
            </a:r>
          </a:p>
          <a:p>
            <a:pPr>
              <a:lnSpc>
                <a:spcPct val="90000"/>
              </a:lnSpc>
            </a:pPr>
            <a:r>
              <a:rPr lang="es-ES" b="1" dirty="0"/>
              <a:t>Efectos secundarios</a:t>
            </a:r>
          </a:p>
          <a:p>
            <a:pPr lvl="1">
              <a:lnSpc>
                <a:spcPct val="90000"/>
              </a:lnSpc>
            </a:pPr>
            <a:r>
              <a:rPr lang="es-ES" dirty="0"/>
              <a:t>Mutaciones fuera del alcance de la función</a:t>
            </a:r>
          </a:p>
          <a:p>
            <a:pPr>
              <a:lnSpc>
                <a:spcPct val="90000"/>
              </a:lnSpc>
            </a:pPr>
            <a:r>
              <a:rPr lang="es-ES" b="1" dirty="0"/>
              <a:t>Idempotencia</a:t>
            </a:r>
          </a:p>
          <a:p>
            <a:pPr lvl="1">
              <a:lnSpc>
                <a:spcPct val="90000"/>
              </a:lnSpc>
            </a:pPr>
            <a:r>
              <a:rPr lang="es-ES" dirty="0"/>
              <a:t>Una función pura, </a:t>
            </a:r>
            <a:r>
              <a:rPr lang="es-ES" i="1" dirty="0"/>
              <a:t>mismos parámetros == mismo resultado</a:t>
            </a:r>
          </a:p>
        </p:txBody>
      </p:sp>
      <p:sp>
        <p:nvSpPr>
          <p:cNvPr id="5" name="Marcador de fecha 3">
            <a:extLst>
              <a:ext uri="{FF2B5EF4-FFF2-40B4-BE49-F238E27FC236}">
                <a16:creationId xmlns:a16="http://schemas.microsoft.com/office/drawing/2014/main" id="{F0D255F9-390A-065D-B75D-F9E1D927BFEA}"/>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D168D0AE-D163-E2AB-49F4-7B0B15DFAC76}"/>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E1B10747-CE51-32D2-37A0-C1F1029040AC}"/>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83</a:t>
            </a:fld>
            <a:endParaRPr lang="en-US"/>
          </a:p>
        </p:txBody>
      </p:sp>
    </p:spTree>
    <p:extLst>
      <p:ext uri="{BB962C8B-B14F-4D97-AF65-F5344CB8AC3E}">
        <p14:creationId xmlns:p14="http://schemas.microsoft.com/office/powerpoint/2010/main" val="28914840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CDCD0-4990-1EBE-10AB-A48FA14F39EF}"/>
              </a:ext>
            </a:extLst>
          </p:cNvPr>
          <p:cNvSpPr>
            <a:spLocks noGrp="1"/>
          </p:cNvSpPr>
          <p:nvPr>
            <p:ph type="title"/>
          </p:nvPr>
        </p:nvSpPr>
        <p:spPr/>
        <p:txBody>
          <a:bodyPr>
            <a:normAutofit/>
          </a:bodyPr>
          <a:lstStyle/>
          <a:p>
            <a:r>
              <a:rPr lang="es-ES" dirty="0"/>
              <a:t>Lo cuál nos permite…</a:t>
            </a:r>
          </a:p>
        </p:txBody>
      </p:sp>
      <p:sp>
        <p:nvSpPr>
          <p:cNvPr id="3" name="Marcador de contenido 2">
            <a:extLst>
              <a:ext uri="{FF2B5EF4-FFF2-40B4-BE49-F238E27FC236}">
                <a16:creationId xmlns:a16="http://schemas.microsoft.com/office/drawing/2014/main" id="{3900D474-1298-33BA-83EB-2638B0E4A19E}"/>
              </a:ext>
            </a:extLst>
          </p:cNvPr>
          <p:cNvSpPr>
            <a:spLocks noGrp="1"/>
          </p:cNvSpPr>
          <p:nvPr>
            <p:ph idx="1"/>
          </p:nvPr>
        </p:nvSpPr>
        <p:spPr/>
        <p:txBody>
          <a:bodyPr>
            <a:normAutofit/>
          </a:bodyPr>
          <a:lstStyle/>
          <a:p>
            <a:r>
              <a:rPr lang="es-ES" dirty="0"/>
              <a:t>Entender mejor las comparaciones</a:t>
            </a:r>
          </a:p>
          <a:p>
            <a:r>
              <a:rPr lang="es-ES" dirty="0"/>
              <a:t>Solucionar problemas de </a:t>
            </a:r>
            <a:r>
              <a:rPr lang="es-ES" dirty="0" err="1"/>
              <a:t>rellamadas</a:t>
            </a:r>
            <a:endParaRPr lang="es-ES" dirty="0"/>
          </a:p>
          <a:p>
            <a:r>
              <a:rPr lang="es-ES" dirty="0"/>
              <a:t>Evitar computaciones pesadas</a:t>
            </a:r>
          </a:p>
          <a:p>
            <a:pPr lvl="1"/>
            <a:r>
              <a:rPr lang="es-ES" dirty="0"/>
              <a:t>Sin abusar, o traerás nuevos problemas encima de la mesa</a:t>
            </a:r>
          </a:p>
          <a:p>
            <a:r>
              <a:rPr lang="es-ES" dirty="0"/>
              <a:t>Mejores entrevistas</a:t>
            </a:r>
          </a:p>
          <a:p>
            <a:r>
              <a:rPr lang="es-ES" dirty="0"/>
              <a:t>Y puede que ahora </a:t>
            </a:r>
            <a:r>
              <a:rPr lang="es-ES" b="1" dirty="0" err="1"/>
              <a:t>React</a:t>
            </a:r>
            <a:r>
              <a:rPr lang="es-ES" dirty="0" err="1"/>
              <a:t>ciones</a:t>
            </a:r>
            <a:r>
              <a:rPr lang="es-ES" dirty="0"/>
              <a:t> mejor a cierto </a:t>
            </a:r>
            <a:r>
              <a:rPr lang="es-ES" dirty="0" err="1"/>
              <a:t>framework</a:t>
            </a:r>
            <a:endParaRPr lang="es-ES" dirty="0"/>
          </a:p>
        </p:txBody>
      </p:sp>
      <p:sp>
        <p:nvSpPr>
          <p:cNvPr id="7" name="Marcador de fecha 3">
            <a:extLst>
              <a:ext uri="{FF2B5EF4-FFF2-40B4-BE49-F238E27FC236}">
                <a16:creationId xmlns:a16="http://schemas.microsoft.com/office/drawing/2014/main" id="{FE31FE0F-17DB-11CA-7970-69346819A033}"/>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052049A0-524B-E636-0C4C-8505C7FAC8D5}"/>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556790B3-7FB6-9808-36B8-AC737965E836}"/>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84</a:t>
            </a:fld>
            <a:endParaRPr lang="en-US"/>
          </a:p>
        </p:txBody>
      </p:sp>
    </p:spTree>
    <p:extLst>
      <p:ext uri="{BB962C8B-B14F-4D97-AF65-F5344CB8AC3E}">
        <p14:creationId xmlns:p14="http://schemas.microsoft.com/office/powerpoint/2010/main" val="23671405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2A999-5134-5F84-5A4C-E02ECFBD467B}"/>
              </a:ext>
            </a:extLst>
          </p:cNvPr>
          <p:cNvSpPr>
            <a:spLocks noGrp="1"/>
          </p:cNvSpPr>
          <p:nvPr>
            <p:ph type="title"/>
          </p:nvPr>
        </p:nvSpPr>
        <p:spPr/>
        <p:txBody>
          <a:bodyPr>
            <a:normAutofit/>
          </a:bodyPr>
          <a:lstStyle/>
          <a:p>
            <a:r>
              <a:rPr lang="es-ES" dirty="0"/>
              <a:t>Siguientes pasos…</a:t>
            </a:r>
          </a:p>
        </p:txBody>
      </p:sp>
      <p:sp>
        <p:nvSpPr>
          <p:cNvPr id="3" name="Marcador de contenido 2">
            <a:extLst>
              <a:ext uri="{FF2B5EF4-FFF2-40B4-BE49-F238E27FC236}">
                <a16:creationId xmlns:a16="http://schemas.microsoft.com/office/drawing/2014/main" id="{5CA5D5B9-E1B2-17CA-66E3-C424E1227DC9}"/>
              </a:ext>
            </a:extLst>
          </p:cNvPr>
          <p:cNvSpPr>
            <a:spLocks noGrp="1"/>
          </p:cNvSpPr>
          <p:nvPr>
            <p:ph idx="1"/>
          </p:nvPr>
        </p:nvSpPr>
        <p:spPr/>
        <p:txBody>
          <a:bodyPr>
            <a:normAutofit/>
          </a:bodyPr>
          <a:lstStyle/>
          <a:p>
            <a:r>
              <a:rPr lang="es-ES">
                <a:solidFill>
                  <a:schemeClr val="tx1"/>
                </a:solidFill>
              </a:rPr>
              <a:t>Closure</a:t>
            </a:r>
          </a:p>
          <a:p>
            <a:r>
              <a:rPr lang="es-ES">
                <a:solidFill>
                  <a:schemeClr val="tx1"/>
                </a:solidFill>
              </a:rPr>
              <a:t>Ciudadanía de primera clase</a:t>
            </a:r>
          </a:p>
          <a:p>
            <a:pPr lvl="1"/>
            <a:r>
              <a:rPr lang="es-ES">
                <a:solidFill>
                  <a:schemeClr val="tx1"/>
                </a:solidFill>
              </a:rPr>
              <a:t>Alto orden</a:t>
            </a:r>
          </a:p>
          <a:p>
            <a:pPr lvl="2"/>
            <a:r>
              <a:rPr lang="es-ES">
                <a:solidFill>
                  <a:schemeClr val="tx1"/>
                </a:solidFill>
              </a:rPr>
              <a:t>Funciones de alto orden</a:t>
            </a:r>
          </a:p>
          <a:p>
            <a:pPr lvl="2"/>
            <a:r>
              <a:rPr lang="es-ES">
                <a:solidFill>
                  <a:schemeClr val="tx1"/>
                </a:solidFill>
              </a:rPr>
              <a:t>Componentes de alto orden</a:t>
            </a:r>
          </a:p>
        </p:txBody>
      </p:sp>
      <p:sp>
        <p:nvSpPr>
          <p:cNvPr id="6" name="Marcador de fecha 3">
            <a:extLst>
              <a:ext uri="{FF2B5EF4-FFF2-40B4-BE49-F238E27FC236}">
                <a16:creationId xmlns:a16="http://schemas.microsoft.com/office/drawing/2014/main" id="{2E7D6885-D59D-E0C4-F123-4483ECB56989}"/>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DAA1C40B-5764-BA2D-6458-1CA2ABEBD6CE}"/>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2E64FB60-FEC8-A8C8-45BC-791EDF747F02}"/>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85</a:t>
            </a:fld>
            <a:endParaRPr lang="en-US"/>
          </a:p>
        </p:txBody>
      </p:sp>
    </p:spTree>
    <p:extLst>
      <p:ext uri="{BB962C8B-B14F-4D97-AF65-F5344CB8AC3E}">
        <p14:creationId xmlns:p14="http://schemas.microsoft.com/office/powerpoint/2010/main" val="3214740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65F82-28A4-429C-28CD-9CBC0378BB42}"/>
              </a:ext>
            </a:extLst>
          </p:cNvPr>
          <p:cNvSpPr>
            <a:spLocks noGrp="1"/>
          </p:cNvSpPr>
          <p:nvPr>
            <p:ph type="title"/>
          </p:nvPr>
        </p:nvSpPr>
        <p:spPr/>
        <p:txBody>
          <a:bodyPr/>
          <a:lstStyle/>
          <a:p>
            <a:pPr algn="ctr"/>
            <a:r>
              <a:rPr lang="es-ES" dirty="0"/>
              <a:t>Preguntas</a:t>
            </a:r>
          </a:p>
        </p:txBody>
      </p:sp>
      <p:sp>
        <p:nvSpPr>
          <p:cNvPr id="7" name="Marcador de texto 6">
            <a:extLst>
              <a:ext uri="{FF2B5EF4-FFF2-40B4-BE49-F238E27FC236}">
                <a16:creationId xmlns:a16="http://schemas.microsoft.com/office/drawing/2014/main" id="{C6663338-0D4E-3113-FB4B-A28F69473DCF}"/>
              </a:ext>
            </a:extLst>
          </p:cNvPr>
          <p:cNvSpPr>
            <a:spLocks noGrp="1"/>
          </p:cNvSpPr>
          <p:nvPr>
            <p:ph type="body" idx="1"/>
          </p:nvPr>
        </p:nvSpPr>
        <p:spPr/>
        <p:txBody>
          <a:bodyPr/>
          <a:lstStyle/>
          <a:p>
            <a:endParaRPr lang="es-ES"/>
          </a:p>
        </p:txBody>
      </p:sp>
      <p:sp>
        <p:nvSpPr>
          <p:cNvPr id="3" name="Marcador de fecha 3">
            <a:extLst>
              <a:ext uri="{FF2B5EF4-FFF2-40B4-BE49-F238E27FC236}">
                <a16:creationId xmlns:a16="http://schemas.microsoft.com/office/drawing/2014/main" id="{3EF468D6-F105-D469-66C6-4B5225ADE5AB}"/>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188F911B-B155-30CF-508E-5A0EDDA02D1E}"/>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D902A1B5-82AB-86C9-4459-FBE1C410443C}"/>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86</a:t>
            </a:fld>
            <a:endParaRPr lang="en-US"/>
          </a:p>
        </p:txBody>
      </p:sp>
    </p:spTree>
    <p:extLst>
      <p:ext uri="{BB962C8B-B14F-4D97-AF65-F5344CB8AC3E}">
        <p14:creationId xmlns:p14="http://schemas.microsoft.com/office/powerpoint/2010/main" val="21148343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6BEFB-6C5E-90B4-4E8A-125676B20D37}"/>
              </a:ext>
            </a:extLst>
          </p:cNvPr>
          <p:cNvSpPr>
            <a:spLocks noGrp="1"/>
          </p:cNvSpPr>
          <p:nvPr>
            <p:ph type="title"/>
          </p:nvPr>
        </p:nvSpPr>
        <p:spPr>
          <a:xfrm>
            <a:off x="838200" y="365125"/>
            <a:ext cx="10515600" cy="5811837"/>
          </a:xfrm>
        </p:spPr>
        <p:txBody>
          <a:bodyPr anchor="ctr" anchorCtr="0"/>
          <a:lstStyle/>
          <a:p>
            <a:pPr algn="ctr"/>
            <a:r>
              <a:rPr lang="es-ES" dirty="0" err="1"/>
              <a:t>Closures</a:t>
            </a:r>
            <a:r>
              <a:rPr lang="es-ES" dirty="0"/>
              <a:t>, alto orden y ciudadanía de primera clase</a:t>
            </a:r>
          </a:p>
        </p:txBody>
      </p:sp>
    </p:spTree>
    <p:extLst>
      <p:ext uri="{BB962C8B-B14F-4D97-AF65-F5344CB8AC3E}">
        <p14:creationId xmlns:p14="http://schemas.microsoft.com/office/powerpoint/2010/main" val="31754941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98C99-1CD8-EF81-0332-66B6C9BB8BD4}"/>
              </a:ext>
            </a:extLst>
          </p:cNvPr>
          <p:cNvSpPr>
            <a:spLocks noGrp="1"/>
          </p:cNvSpPr>
          <p:nvPr>
            <p:ph type="title"/>
          </p:nvPr>
        </p:nvSpPr>
        <p:spPr/>
        <p:txBody>
          <a:bodyPr>
            <a:normAutofit/>
          </a:bodyPr>
          <a:lstStyle/>
          <a:p>
            <a:r>
              <a:rPr lang="es-ES" dirty="0"/>
              <a:t>Contextualizando…</a:t>
            </a:r>
          </a:p>
        </p:txBody>
      </p:sp>
      <p:sp>
        <p:nvSpPr>
          <p:cNvPr id="3" name="Marcador de contenido 2">
            <a:extLst>
              <a:ext uri="{FF2B5EF4-FFF2-40B4-BE49-F238E27FC236}">
                <a16:creationId xmlns:a16="http://schemas.microsoft.com/office/drawing/2014/main" id="{E20710B0-E176-24FE-7CEA-E0B400C56C97}"/>
              </a:ext>
            </a:extLst>
          </p:cNvPr>
          <p:cNvSpPr>
            <a:spLocks noGrp="1"/>
          </p:cNvSpPr>
          <p:nvPr>
            <p:ph idx="1"/>
          </p:nvPr>
        </p:nvSpPr>
        <p:spPr/>
        <p:txBody>
          <a:bodyPr>
            <a:noAutofit/>
          </a:bodyPr>
          <a:lstStyle/>
          <a:p>
            <a:pPr>
              <a:lnSpc>
                <a:spcPct val="90000"/>
              </a:lnSpc>
            </a:pPr>
            <a:r>
              <a:rPr lang="es-ES" b="1" dirty="0"/>
              <a:t>Pureza</a:t>
            </a:r>
          </a:p>
          <a:p>
            <a:pPr lvl="1">
              <a:lnSpc>
                <a:spcPct val="90000"/>
              </a:lnSpc>
            </a:pPr>
            <a:r>
              <a:rPr lang="es-ES" dirty="0"/>
              <a:t>Funciones determinísticas que mitigan la cantidad de efectos secundarios</a:t>
            </a:r>
          </a:p>
          <a:p>
            <a:pPr>
              <a:lnSpc>
                <a:spcPct val="90000"/>
              </a:lnSpc>
            </a:pPr>
            <a:r>
              <a:rPr lang="es-ES" b="1" dirty="0"/>
              <a:t>Efectos Secundarios</a:t>
            </a:r>
          </a:p>
          <a:p>
            <a:pPr lvl="1">
              <a:lnSpc>
                <a:spcPct val="90000"/>
              </a:lnSpc>
            </a:pPr>
            <a:r>
              <a:rPr lang="es-ES" dirty="0"/>
              <a:t>Acciones más allá del cuerpo de la función</a:t>
            </a:r>
          </a:p>
          <a:p>
            <a:pPr>
              <a:lnSpc>
                <a:spcPct val="90000"/>
              </a:lnSpc>
            </a:pPr>
            <a:r>
              <a:rPr lang="es-ES" b="1" dirty="0"/>
              <a:t>Idempotencia</a:t>
            </a:r>
          </a:p>
          <a:p>
            <a:pPr lvl="1">
              <a:lnSpc>
                <a:spcPct val="90000"/>
              </a:lnSpc>
            </a:pPr>
            <a:r>
              <a:rPr lang="es-ES" dirty="0"/>
              <a:t>Término matemático para la pureza</a:t>
            </a:r>
          </a:p>
          <a:p>
            <a:pPr>
              <a:lnSpc>
                <a:spcPct val="90000"/>
              </a:lnSpc>
            </a:pPr>
            <a:r>
              <a:rPr lang="es-ES" b="1" dirty="0" err="1"/>
              <a:t>Memoización</a:t>
            </a:r>
            <a:endParaRPr lang="es-ES" b="1" dirty="0"/>
          </a:p>
          <a:p>
            <a:pPr lvl="1">
              <a:lnSpc>
                <a:spcPct val="90000"/>
              </a:lnSpc>
            </a:pPr>
            <a:r>
              <a:rPr lang="es-ES" dirty="0"/>
              <a:t>Cache para funciones idempotentes</a:t>
            </a:r>
          </a:p>
          <a:p>
            <a:pPr>
              <a:lnSpc>
                <a:spcPct val="90000"/>
              </a:lnSpc>
            </a:pPr>
            <a:r>
              <a:rPr lang="es-ES" b="1" dirty="0"/>
              <a:t>Serialización (en JavaScript)</a:t>
            </a:r>
          </a:p>
          <a:p>
            <a:pPr lvl="1">
              <a:lnSpc>
                <a:spcPct val="90000"/>
              </a:lnSpc>
            </a:pPr>
            <a:r>
              <a:rPr lang="es-ES" dirty="0"/>
              <a:t>Conversión de valores primitivos y no primitivos a </a:t>
            </a:r>
            <a:r>
              <a:rPr lang="es-ES" dirty="0" err="1"/>
              <a:t>string</a:t>
            </a:r>
            <a:endParaRPr lang="es-ES" dirty="0"/>
          </a:p>
          <a:p>
            <a:pPr>
              <a:lnSpc>
                <a:spcPct val="90000"/>
              </a:lnSpc>
            </a:pPr>
            <a:r>
              <a:rPr lang="es-ES" b="1" dirty="0"/>
              <a:t>Comparación de valores</a:t>
            </a:r>
          </a:p>
          <a:p>
            <a:pPr lvl="1">
              <a:lnSpc>
                <a:spcPct val="90000"/>
              </a:lnSpc>
            </a:pPr>
            <a:r>
              <a:rPr lang="es-ES" dirty="0"/>
              <a:t>Problemática, pero </a:t>
            </a:r>
            <a:r>
              <a:rPr lang="es-ES" dirty="0" err="1"/>
              <a:t>parcheable</a:t>
            </a:r>
            <a:endParaRPr lang="es-ES" dirty="0"/>
          </a:p>
          <a:p>
            <a:pPr lvl="1">
              <a:lnSpc>
                <a:spcPct val="90000"/>
              </a:lnSpc>
            </a:pPr>
            <a:endParaRPr lang="es-ES" sz="2000" dirty="0"/>
          </a:p>
        </p:txBody>
      </p:sp>
      <p:sp>
        <p:nvSpPr>
          <p:cNvPr id="5" name="Marcador de fecha 3">
            <a:extLst>
              <a:ext uri="{FF2B5EF4-FFF2-40B4-BE49-F238E27FC236}">
                <a16:creationId xmlns:a16="http://schemas.microsoft.com/office/drawing/2014/main" id="{2FFDD009-3089-054E-70BC-58135563FB8F}"/>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4A07CB73-F479-38CD-39C8-713888419FDB}"/>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D93CF2BD-304A-3424-E1C5-4CF158662A89}"/>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88</a:t>
            </a:fld>
            <a:endParaRPr lang="en-US"/>
          </a:p>
        </p:txBody>
      </p:sp>
    </p:spTree>
    <p:extLst>
      <p:ext uri="{BB962C8B-B14F-4D97-AF65-F5344CB8AC3E}">
        <p14:creationId xmlns:p14="http://schemas.microsoft.com/office/powerpoint/2010/main" val="30250005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097115-4AE1-CCF1-7F0D-930890C347FF}"/>
              </a:ext>
            </a:extLst>
          </p:cNvPr>
          <p:cNvSpPr>
            <a:spLocks noGrp="1"/>
          </p:cNvSpPr>
          <p:nvPr>
            <p:ph type="title"/>
          </p:nvPr>
        </p:nvSpPr>
        <p:spPr/>
        <p:txBody>
          <a:bodyPr/>
          <a:lstStyle/>
          <a:p>
            <a:r>
              <a:rPr lang="es-ES" dirty="0"/>
              <a:t>¿Qué veremos?</a:t>
            </a:r>
          </a:p>
        </p:txBody>
      </p:sp>
      <p:sp>
        <p:nvSpPr>
          <p:cNvPr id="3" name="Marcador de contenido 2">
            <a:extLst>
              <a:ext uri="{FF2B5EF4-FFF2-40B4-BE49-F238E27FC236}">
                <a16:creationId xmlns:a16="http://schemas.microsoft.com/office/drawing/2014/main" id="{6306CB91-25C9-6A1F-6555-E38843476496}"/>
              </a:ext>
            </a:extLst>
          </p:cNvPr>
          <p:cNvSpPr>
            <a:spLocks noGrp="1"/>
          </p:cNvSpPr>
          <p:nvPr>
            <p:ph idx="1"/>
          </p:nvPr>
        </p:nvSpPr>
        <p:spPr/>
        <p:txBody>
          <a:bodyPr/>
          <a:lstStyle/>
          <a:p>
            <a:r>
              <a:rPr lang="es-ES" dirty="0" err="1">
                <a:solidFill>
                  <a:srgbClr val="30312F"/>
                </a:solidFill>
              </a:rPr>
              <a:t>Closures</a:t>
            </a:r>
            <a:endParaRPr lang="es-ES" dirty="0">
              <a:solidFill>
                <a:srgbClr val="30312F"/>
              </a:solidFill>
            </a:endParaRPr>
          </a:p>
          <a:p>
            <a:pPr lvl="1"/>
            <a:r>
              <a:rPr lang="es-ES" dirty="0">
                <a:solidFill>
                  <a:srgbClr val="30312F"/>
                </a:solidFill>
              </a:rPr>
              <a:t>Contextos</a:t>
            </a:r>
          </a:p>
          <a:p>
            <a:pPr lvl="1"/>
            <a:r>
              <a:rPr lang="es-ES" dirty="0">
                <a:solidFill>
                  <a:srgbClr val="30312F"/>
                </a:solidFill>
              </a:rPr>
              <a:t>Encapsulación privada</a:t>
            </a:r>
          </a:p>
          <a:p>
            <a:r>
              <a:rPr lang="es-ES" dirty="0">
                <a:solidFill>
                  <a:srgbClr val="30312F"/>
                </a:solidFill>
              </a:rPr>
              <a:t>Ciudadanía de primera clase</a:t>
            </a:r>
          </a:p>
          <a:p>
            <a:r>
              <a:rPr lang="es-ES" dirty="0">
                <a:solidFill>
                  <a:srgbClr val="30312F"/>
                </a:solidFill>
              </a:rPr>
              <a:t>Alto orden</a:t>
            </a:r>
          </a:p>
          <a:p>
            <a:pPr lvl="1"/>
            <a:r>
              <a:rPr lang="es-ES" dirty="0">
                <a:solidFill>
                  <a:srgbClr val="30312F"/>
                </a:solidFill>
              </a:rPr>
              <a:t>Funciones de alto orden</a:t>
            </a:r>
          </a:p>
          <a:p>
            <a:pPr lvl="1"/>
            <a:r>
              <a:rPr lang="es-ES" dirty="0">
                <a:solidFill>
                  <a:srgbClr val="30312F"/>
                </a:solidFill>
              </a:rPr>
              <a:t>Componentes de alto orden (</a:t>
            </a:r>
            <a:r>
              <a:rPr lang="es-ES" dirty="0" err="1">
                <a:solidFill>
                  <a:srgbClr val="30312F"/>
                </a:solidFill>
              </a:rPr>
              <a:t>React</a:t>
            </a:r>
            <a:r>
              <a:rPr lang="es-ES" dirty="0">
                <a:solidFill>
                  <a:srgbClr val="30312F"/>
                </a:solidFill>
              </a:rPr>
              <a:t>)</a:t>
            </a:r>
          </a:p>
        </p:txBody>
      </p:sp>
      <p:sp>
        <p:nvSpPr>
          <p:cNvPr id="7" name="Marcador de fecha 3">
            <a:extLst>
              <a:ext uri="{FF2B5EF4-FFF2-40B4-BE49-F238E27FC236}">
                <a16:creationId xmlns:a16="http://schemas.microsoft.com/office/drawing/2014/main" id="{B16F7F53-EE5E-31B4-A88E-F40EAB374048}"/>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4DB0A3DB-C089-3713-1F64-771B7A77ECEC}"/>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DD8EFEB3-C869-6491-998A-67DB12CA678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89</a:t>
            </a:fld>
            <a:endParaRPr lang="en-US"/>
          </a:p>
        </p:txBody>
      </p:sp>
    </p:spTree>
    <p:extLst>
      <p:ext uri="{BB962C8B-B14F-4D97-AF65-F5344CB8AC3E}">
        <p14:creationId xmlns:p14="http://schemas.microsoft.com/office/powerpoint/2010/main" val="73812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50CFE-8653-6437-211E-E6B726C3ED65}"/>
              </a:ext>
            </a:extLst>
          </p:cNvPr>
          <p:cNvSpPr>
            <a:spLocks noGrp="1"/>
          </p:cNvSpPr>
          <p:nvPr>
            <p:ph type="title"/>
          </p:nvPr>
        </p:nvSpPr>
        <p:spPr/>
        <p:txBody>
          <a:bodyPr/>
          <a:lstStyle/>
          <a:p>
            <a:r>
              <a:rPr lang="es-ES" dirty="0"/>
              <a:t>Qué veremos en esta sección</a:t>
            </a:r>
          </a:p>
        </p:txBody>
      </p:sp>
      <p:sp>
        <p:nvSpPr>
          <p:cNvPr id="3" name="Marcador de contenido 2">
            <a:extLst>
              <a:ext uri="{FF2B5EF4-FFF2-40B4-BE49-F238E27FC236}">
                <a16:creationId xmlns:a16="http://schemas.microsoft.com/office/drawing/2014/main" id="{87DB52CE-772B-5C30-8591-D0CC913AC39B}"/>
              </a:ext>
            </a:extLst>
          </p:cNvPr>
          <p:cNvSpPr>
            <a:spLocks noGrp="1"/>
          </p:cNvSpPr>
          <p:nvPr>
            <p:ph idx="1"/>
          </p:nvPr>
        </p:nvSpPr>
        <p:spPr/>
        <p:txBody>
          <a:bodyPr/>
          <a:lstStyle/>
          <a:p>
            <a:r>
              <a:rPr lang="es-ES" dirty="0">
                <a:solidFill>
                  <a:schemeClr val="tx1"/>
                </a:solidFill>
              </a:rPr>
              <a:t>Introducción a algunos conceptos de JavaScript</a:t>
            </a:r>
          </a:p>
          <a:p>
            <a:r>
              <a:rPr lang="es-ES" dirty="0">
                <a:solidFill>
                  <a:schemeClr val="tx1"/>
                </a:solidFill>
              </a:rPr>
              <a:t>Breve introducción a conceptos de Programación funcional</a:t>
            </a:r>
          </a:p>
          <a:p>
            <a:pPr lvl="1"/>
            <a:r>
              <a:rPr lang="es-ES" dirty="0">
                <a:solidFill>
                  <a:schemeClr val="tx1"/>
                </a:solidFill>
              </a:rPr>
              <a:t>Pureza de las funciones</a:t>
            </a:r>
          </a:p>
          <a:p>
            <a:pPr lvl="1"/>
            <a:r>
              <a:rPr lang="es-ES" dirty="0">
                <a:solidFill>
                  <a:schemeClr val="tx1"/>
                </a:solidFill>
              </a:rPr>
              <a:t>Efectos secundarios de una función</a:t>
            </a:r>
          </a:p>
          <a:p>
            <a:r>
              <a:rPr lang="es-ES" dirty="0">
                <a:solidFill>
                  <a:schemeClr val="tx1"/>
                </a:solidFill>
              </a:rPr>
              <a:t>Idempotencia</a:t>
            </a:r>
          </a:p>
        </p:txBody>
      </p:sp>
      <p:sp>
        <p:nvSpPr>
          <p:cNvPr id="7" name="Marcador de fecha 3">
            <a:extLst>
              <a:ext uri="{FF2B5EF4-FFF2-40B4-BE49-F238E27FC236}">
                <a16:creationId xmlns:a16="http://schemas.microsoft.com/office/drawing/2014/main" id="{0E106D64-207D-895A-2522-DB127DABE635}"/>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3211FE65-5374-FA51-EE62-44E0BF54C875}"/>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DE4A1145-5FF2-5CAD-0C63-04E8EB55EBC0}"/>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9</a:t>
            </a:fld>
            <a:endParaRPr lang="en-US"/>
          </a:p>
        </p:txBody>
      </p:sp>
    </p:spTree>
    <p:extLst>
      <p:ext uri="{BB962C8B-B14F-4D97-AF65-F5344CB8AC3E}">
        <p14:creationId xmlns:p14="http://schemas.microsoft.com/office/powerpoint/2010/main" val="33758350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ED4FC4-E3BC-3F48-184F-452828456D59}"/>
              </a:ext>
            </a:extLst>
          </p:cNvPr>
          <p:cNvSpPr>
            <a:spLocks noGrp="1"/>
          </p:cNvSpPr>
          <p:nvPr>
            <p:ph type="title"/>
          </p:nvPr>
        </p:nvSpPr>
        <p:spPr/>
        <p:txBody>
          <a:bodyPr vert="horz" lIns="91440" tIns="45720" rIns="91440" bIns="45720" rtlCol="0" anchor="b">
            <a:normAutofit/>
          </a:bodyPr>
          <a:lstStyle/>
          <a:p>
            <a:r>
              <a:rPr lang="en-US" sz="4800"/>
              <a:t>Closure</a:t>
            </a:r>
          </a:p>
        </p:txBody>
      </p:sp>
      <p:sp>
        <p:nvSpPr>
          <p:cNvPr id="3" name="Marcador de texto 2">
            <a:extLst>
              <a:ext uri="{FF2B5EF4-FFF2-40B4-BE49-F238E27FC236}">
                <a16:creationId xmlns:a16="http://schemas.microsoft.com/office/drawing/2014/main" id="{4FEE17C3-EF36-B6AA-FAFB-F4A983912916}"/>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29577319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81FDC-1529-B534-A208-9FD42881701F}"/>
              </a:ext>
            </a:extLst>
          </p:cNvPr>
          <p:cNvSpPr>
            <a:spLocks noGrp="1"/>
          </p:cNvSpPr>
          <p:nvPr>
            <p:ph type="title"/>
          </p:nvPr>
        </p:nvSpPr>
        <p:spPr/>
        <p:txBody>
          <a:bodyPr/>
          <a:lstStyle/>
          <a:p>
            <a:r>
              <a:rPr lang="es-ES" dirty="0"/>
              <a:t>¿Qué es un </a:t>
            </a:r>
            <a:r>
              <a:rPr lang="es-ES" dirty="0" err="1"/>
              <a:t>Closure</a:t>
            </a:r>
            <a:r>
              <a:rPr lang="es-ES" dirty="0"/>
              <a:t>?</a:t>
            </a:r>
          </a:p>
        </p:txBody>
      </p:sp>
      <p:sp>
        <p:nvSpPr>
          <p:cNvPr id="3" name="Marcador de contenido 2">
            <a:extLst>
              <a:ext uri="{FF2B5EF4-FFF2-40B4-BE49-F238E27FC236}">
                <a16:creationId xmlns:a16="http://schemas.microsoft.com/office/drawing/2014/main" id="{6631FE01-96CD-8012-36F8-D47E3CA73FB8}"/>
              </a:ext>
            </a:extLst>
          </p:cNvPr>
          <p:cNvSpPr>
            <a:spLocks noGrp="1"/>
          </p:cNvSpPr>
          <p:nvPr>
            <p:ph idx="1"/>
          </p:nvPr>
        </p:nvSpPr>
        <p:spPr/>
        <p:txBody>
          <a:bodyPr/>
          <a:lstStyle/>
          <a:p>
            <a:pPr marL="0" indent="0">
              <a:buNone/>
            </a:pPr>
            <a:r>
              <a:rPr lang="es-ES" dirty="0"/>
              <a:t>Un </a:t>
            </a:r>
            <a:r>
              <a:rPr lang="es-ES" dirty="0" err="1"/>
              <a:t>closure</a:t>
            </a:r>
            <a:r>
              <a:rPr lang="es-ES" dirty="0"/>
              <a:t> en JavaScript es una función creada dentro de otra</a:t>
            </a:r>
          </a:p>
          <a:p>
            <a:pPr marL="0" indent="0">
              <a:buNone/>
            </a:pPr>
            <a:endParaRPr lang="es-ES" dirty="0"/>
          </a:p>
          <a:p>
            <a:pPr marL="0" indent="0">
              <a:buNone/>
            </a:pPr>
            <a:r>
              <a:rPr lang="es-ES" dirty="0"/>
              <a:t>Pero también es:</a:t>
            </a:r>
          </a:p>
          <a:p>
            <a:r>
              <a:rPr lang="es-ES" dirty="0"/>
              <a:t>Un contexto</a:t>
            </a:r>
          </a:p>
          <a:p>
            <a:r>
              <a:rPr lang="es-ES"/>
              <a:t>Encapsulación privada</a:t>
            </a:r>
            <a:endParaRPr lang="es-ES" dirty="0"/>
          </a:p>
        </p:txBody>
      </p:sp>
      <p:sp>
        <p:nvSpPr>
          <p:cNvPr id="7" name="Marcador de fecha 3">
            <a:extLst>
              <a:ext uri="{FF2B5EF4-FFF2-40B4-BE49-F238E27FC236}">
                <a16:creationId xmlns:a16="http://schemas.microsoft.com/office/drawing/2014/main" id="{6D45FC4C-5BEC-CBCE-5ABF-1DBF2CAC947E}"/>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84F15589-73A0-BAF8-1071-CA98861F74AE}"/>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98E37FE5-33B9-5A85-8854-69B68D02E29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91</a:t>
            </a:fld>
            <a:endParaRPr lang="en-US"/>
          </a:p>
        </p:txBody>
      </p:sp>
    </p:spTree>
    <p:extLst>
      <p:ext uri="{BB962C8B-B14F-4D97-AF65-F5344CB8AC3E}">
        <p14:creationId xmlns:p14="http://schemas.microsoft.com/office/powerpoint/2010/main" val="40013490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48350-A96A-7B63-866B-09B7D6D0E9B4}"/>
              </a:ext>
            </a:extLst>
          </p:cNvPr>
          <p:cNvSpPr>
            <a:spLocks noGrp="1"/>
          </p:cNvSpPr>
          <p:nvPr>
            <p:ph type="title"/>
          </p:nvPr>
        </p:nvSpPr>
        <p:spPr/>
        <p:txBody>
          <a:bodyPr/>
          <a:lstStyle/>
          <a:p>
            <a:r>
              <a:rPr lang="es-ES" dirty="0"/>
              <a:t>Contexto</a:t>
            </a:r>
          </a:p>
        </p:txBody>
      </p:sp>
      <p:sp>
        <p:nvSpPr>
          <p:cNvPr id="3" name="Marcador de contenido 2">
            <a:extLst>
              <a:ext uri="{FF2B5EF4-FFF2-40B4-BE49-F238E27FC236}">
                <a16:creationId xmlns:a16="http://schemas.microsoft.com/office/drawing/2014/main" id="{E5A1205D-6E03-8F1A-1491-68680ED8DBCA}"/>
              </a:ext>
            </a:extLst>
          </p:cNvPr>
          <p:cNvSpPr>
            <a:spLocks noGrp="1"/>
          </p:cNvSpPr>
          <p:nvPr>
            <p:ph idx="1"/>
          </p:nvPr>
        </p:nvSpPr>
        <p:spPr/>
        <p:txBody>
          <a:bodyPr/>
          <a:lstStyle/>
          <a:p>
            <a:pPr marL="0" indent="0">
              <a:buNone/>
            </a:pPr>
            <a:r>
              <a:rPr lang="es-ES" dirty="0"/>
              <a:t>A veces, a lo largo del desarrollo, hay partes que querríamos extraer, pero que no podemos, porque necesitan de un </a:t>
            </a:r>
            <a:r>
              <a:rPr lang="es-ES" b="1" i="1" dirty="0"/>
              <a:t>contexto</a:t>
            </a:r>
            <a:r>
              <a:rPr lang="es-ES" dirty="0"/>
              <a:t>.</a:t>
            </a:r>
          </a:p>
          <a:p>
            <a:pPr marL="0" indent="0">
              <a:buNone/>
            </a:pPr>
            <a:r>
              <a:rPr lang="es-ES" dirty="0"/>
              <a:t>¿Y si te dijese que eso se puede hacer?</a:t>
            </a:r>
          </a:p>
          <a:p>
            <a:pPr marL="0" indent="0">
              <a:buNone/>
            </a:pPr>
            <a:r>
              <a:rPr lang="es-ES" dirty="0"/>
              <a:t>Solo necesitamos algo que nos ayude a </a:t>
            </a:r>
            <a:r>
              <a:rPr lang="es-ES" b="1" i="1" dirty="0"/>
              <a:t>proveer</a:t>
            </a:r>
            <a:r>
              <a:rPr lang="es-ES" dirty="0"/>
              <a:t> ese </a:t>
            </a:r>
            <a:r>
              <a:rPr lang="es-ES" i="1" dirty="0"/>
              <a:t>contexto</a:t>
            </a:r>
            <a:r>
              <a:rPr lang="es-ES" dirty="0"/>
              <a:t> y listo.</a:t>
            </a:r>
          </a:p>
          <a:p>
            <a:pPr marL="0" indent="0">
              <a:buNone/>
            </a:pPr>
            <a:r>
              <a:rPr lang="es-ES" dirty="0"/>
              <a:t>Veamos más beneficios de los </a:t>
            </a:r>
            <a:r>
              <a:rPr lang="es-ES" dirty="0" err="1"/>
              <a:t>closures</a:t>
            </a:r>
            <a:r>
              <a:rPr lang="es-ES" dirty="0"/>
              <a:t>.</a:t>
            </a:r>
          </a:p>
        </p:txBody>
      </p:sp>
      <p:sp>
        <p:nvSpPr>
          <p:cNvPr id="7" name="Marcador de fecha 3">
            <a:extLst>
              <a:ext uri="{FF2B5EF4-FFF2-40B4-BE49-F238E27FC236}">
                <a16:creationId xmlns:a16="http://schemas.microsoft.com/office/drawing/2014/main" id="{4004F39B-A44B-0840-8B49-21C881F2AFDC}"/>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B7915829-140A-D274-DB5D-805AAB8B4E78}"/>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EBBD5DB9-3655-9351-CB71-DBD38FEB66B4}"/>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92</a:t>
            </a:fld>
            <a:endParaRPr lang="en-US"/>
          </a:p>
        </p:txBody>
      </p:sp>
    </p:spTree>
    <p:extLst>
      <p:ext uri="{BB962C8B-B14F-4D97-AF65-F5344CB8AC3E}">
        <p14:creationId xmlns:p14="http://schemas.microsoft.com/office/powerpoint/2010/main" val="27134082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4914F-0B2D-8571-3315-F2E3BDEC786F}"/>
              </a:ext>
            </a:extLst>
          </p:cNvPr>
          <p:cNvSpPr>
            <a:spLocks noGrp="1"/>
          </p:cNvSpPr>
          <p:nvPr>
            <p:ph type="title"/>
          </p:nvPr>
        </p:nvSpPr>
        <p:spPr/>
        <p:txBody>
          <a:bodyPr/>
          <a:lstStyle/>
          <a:p>
            <a:r>
              <a:rPr lang="es-ES" dirty="0"/>
              <a:t>Encapsulación privada</a:t>
            </a:r>
          </a:p>
        </p:txBody>
      </p:sp>
      <p:sp>
        <p:nvSpPr>
          <p:cNvPr id="3" name="Marcador de contenido 2">
            <a:extLst>
              <a:ext uri="{FF2B5EF4-FFF2-40B4-BE49-F238E27FC236}">
                <a16:creationId xmlns:a16="http://schemas.microsoft.com/office/drawing/2014/main" id="{7A33E4CC-4762-104E-DBA7-A7F6297AD182}"/>
              </a:ext>
            </a:extLst>
          </p:cNvPr>
          <p:cNvSpPr>
            <a:spLocks noGrp="1"/>
          </p:cNvSpPr>
          <p:nvPr>
            <p:ph idx="1"/>
          </p:nvPr>
        </p:nvSpPr>
        <p:spPr/>
        <p:txBody>
          <a:bodyPr/>
          <a:lstStyle/>
          <a:p>
            <a:pPr marL="0" indent="0">
              <a:buNone/>
            </a:pPr>
            <a:r>
              <a:rPr lang="es-ES" dirty="0"/>
              <a:t>La encapsulación privada es un concepto común en lenguajes orientados a objetos (Java, C#, etc.)</a:t>
            </a:r>
          </a:p>
          <a:p>
            <a:pPr marL="0" indent="0">
              <a:buNone/>
            </a:pPr>
            <a:r>
              <a:rPr lang="es-ES" dirty="0"/>
              <a:t>Se dice que JavaScript no tiene propiedades privadas</a:t>
            </a:r>
          </a:p>
          <a:p>
            <a:r>
              <a:rPr lang="es-ES" dirty="0"/>
              <a:t>Y esto es cierto… a medias</a:t>
            </a:r>
          </a:p>
        </p:txBody>
      </p:sp>
      <p:sp>
        <p:nvSpPr>
          <p:cNvPr id="7" name="Marcador de fecha 3">
            <a:extLst>
              <a:ext uri="{FF2B5EF4-FFF2-40B4-BE49-F238E27FC236}">
                <a16:creationId xmlns:a16="http://schemas.microsoft.com/office/drawing/2014/main" id="{CDEB3981-D20F-BE84-B8EF-BDEA1ABD8B76}"/>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4DED57A5-7707-7FE9-1A49-302081DD6EC5}"/>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91C11E84-A06E-28F4-226D-042E94821962}"/>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93</a:t>
            </a:fld>
            <a:endParaRPr lang="en-US"/>
          </a:p>
        </p:txBody>
      </p:sp>
    </p:spTree>
    <p:extLst>
      <p:ext uri="{BB962C8B-B14F-4D97-AF65-F5344CB8AC3E}">
        <p14:creationId xmlns:p14="http://schemas.microsoft.com/office/powerpoint/2010/main" val="26830189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E7E73-DC04-D777-A9AC-5720B6749ED9}"/>
              </a:ext>
            </a:extLst>
          </p:cNvPr>
          <p:cNvSpPr>
            <a:spLocks noGrp="1"/>
          </p:cNvSpPr>
          <p:nvPr>
            <p:ph type="title"/>
          </p:nvPr>
        </p:nvSpPr>
        <p:spPr/>
        <p:txBody>
          <a:bodyPr>
            <a:normAutofit/>
          </a:bodyPr>
          <a:lstStyle/>
          <a:p>
            <a:r>
              <a:rPr lang="es-ES" dirty="0"/>
              <a:t>¿Qué entendemos por encapsulación privada?</a:t>
            </a:r>
          </a:p>
        </p:txBody>
      </p:sp>
      <p:sp>
        <p:nvSpPr>
          <p:cNvPr id="6" name="Marcador de texto 5">
            <a:extLst>
              <a:ext uri="{FF2B5EF4-FFF2-40B4-BE49-F238E27FC236}">
                <a16:creationId xmlns:a16="http://schemas.microsoft.com/office/drawing/2014/main" id="{2D463C1A-7FD8-C56B-5EEE-BA059BDBDF4E}"/>
              </a:ext>
            </a:extLst>
          </p:cNvPr>
          <p:cNvSpPr>
            <a:spLocks noGrp="1"/>
          </p:cNvSpPr>
          <p:nvPr>
            <p:ph type="body" idx="1"/>
          </p:nvPr>
        </p:nvSpPr>
        <p:spPr/>
        <p:txBody>
          <a:bodyPr/>
          <a:lstStyle/>
          <a:p>
            <a:endParaRPr lang="es-ES"/>
          </a:p>
        </p:txBody>
      </p:sp>
      <p:sp>
        <p:nvSpPr>
          <p:cNvPr id="7" name="Marcador de fecha 3">
            <a:extLst>
              <a:ext uri="{FF2B5EF4-FFF2-40B4-BE49-F238E27FC236}">
                <a16:creationId xmlns:a16="http://schemas.microsoft.com/office/drawing/2014/main" id="{2BC0BC47-CEEC-A555-652C-A9B183ED8A55}"/>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49FB0441-3751-DF84-AAF8-FB725A996E54}"/>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5AB35EC1-F037-6A22-300C-A8BFCBF2A583}"/>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94</a:t>
            </a:fld>
            <a:endParaRPr lang="en-US"/>
          </a:p>
        </p:txBody>
      </p:sp>
    </p:spTree>
    <p:extLst>
      <p:ext uri="{BB962C8B-B14F-4D97-AF65-F5344CB8AC3E}">
        <p14:creationId xmlns:p14="http://schemas.microsoft.com/office/powerpoint/2010/main" val="220451550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E7E73-DC04-D777-A9AC-5720B6749ED9}"/>
              </a:ext>
            </a:extLst>
          </p:cNvPr>
          <p:cNvSpPr>
            <a:spLocks noGrp="1"/>
          </p:cNvSpPr>
          <p:nvPr>
            <p:ph type="title"/>
          </p:nvPr>
        </p:nvSpPr>
        <p:spPr/>
        <p:txBody>
          <a:bodyPr>
            <a:noAutofit/>
          </a:bodyPr>
          <a:lstStyle/>
          <a:p>
            <a:r>
              <a:rPr lang="es-ES" sz="4400" dirty="0"/>
              <a:t>¿Qué entendemos por encapsulación privada?</a:t>
            </a:r>
          </a:p>
        </p:txBody>
      </p:sp>
      <p:sp>
        <p:nvSpPr>
          <p:cNvPr id="3" name="Marcador de contenido 2">
            <a:extLst>
              <a:ext uri="{FF2B5EF4-FFF2-40B4-BE49-F238E27FC236}">
                <a16:creationId xmlns:a16="http://schemas.microsoft.com/office/drawing/2014/main" id="{AFA2CA8C-4E79-4D4F-F951-EC81C02764F2}"/>
              </a:ext>
            </a:extLst>
          </p:cNvPr>
          <p:cNvSpPr>
            <a:spLocks noGrp="1"/>
          </p:cNvSpPr>
          <p:nvPr>
            <p:ph idx="1"/>
          </p:nvPr>
        </p:nvSpPr>
        <p:spPr/>
        <p:txBody>
          <a:bodyPr/>
          <a:lstStyle/>
          <a:p>
            <a:pPr marL="0" indent="0">
              <a:buNone/>
            </a:pPr>
            <a:r>
              <a:rPr lang="es-ES" dirty="0"/>
              <a:t>Ocultar la implementación, controlar el acceso a propiedades, en definitiva, proteger la implementación.</a:t>
            </a:r>
          </a:p>
          <a:p>
            <a:pPr marL="0" indent="0">
              <a:buNone/>
            </a:pPr>
            <a:r>
              <a:rPr lang="es-ES" dirty="0"/>
              <a:t>Esto es algo que podemos conseguir con los </a:t>
            </a:r>
            <a:r>
              <a:rPr lang="es-ES" dirty="0" err="1"/>
              <a:t>closures</a:t>
            </a:r>
            <a:r>
              <a:rPr lang="es-ES" dirty="0"/>
              <a:t>, no tienen el mismo comportamiento que las propiedades privadas, pero casi</a:t>
            </a:r>
          </a:p>
        </p:txBody>
      </p:sp>
      <p:sp>
        <p:nvSpPr>
          <p:cNvPr id="7" name="Marcador de fecha 3">
            <a:extLst>
              <a:ext uri="{FF2B5EF4-FFF2-40B4-BE49-F238E27FC236}">
                <a16:creationId xmlns:a16="http://schemas.microsoft.com/office/drawing/2014/main" id="{E60DDA65-49BA-1DA0-37C3-222155B76E48}"/>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7907E374-957A-3631-4EF7-026EE3B47EF2}"/>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D7F05423-2B14-7F12-C80F-B48F1DC560B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95</a:t>
            </a:fld>
            <a:endParaRPr lang="en-US"/>
          </a:p>
        </p:txBody>
      </p:sp>
    </p:spTree>
    <p:extLst>
      <p:ext uri="{BB962C8B-B14F-4D97-AF65-F5344CB8AC3E}">
        <p14:creationId xmlns:p14="http://schemas.microsoft.com/office/powerpoint/2010/main" val="19444302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DD0416-E5FE-6639-DF65-D6FD2C34A2F7}"/>
              </a:ext>
            </a:extLst>
          </p:cNvPr>
          <p:cNvSpPr>
            <a:spLocks noGrp="1"/>
          </p:cNvSpPr>
          <p:nvPr>
            <p:ph type="title"/>
          </p:nvPr>
        </p:nvSpPr>
        <p:spPr/>
        <p:txBody>
          <a:bodyPr/>
          <a:lstStyle/>
          <a:p>
            <a:r>
              <a:rPr lang="es-ES" dirty="0"/>
              <a:t>Ejemplo de </a:t>
            </a:r>
            <a:r>
              <a:rPr lang="es-ES" dirty="0" err="1"/>
              <a:t>closure</a:t>
            </a:r>
            <a:endParaRPr lang="es-ES" dirty="0"/>
          </a:p>
        </p:txBody>
      </p:sp>
      <p:sp>
        <p:nvSpPr>
          <p:cNvPr id="5" name="CuadroTexto 4">
            <a:extLst>
              <a:ext uri="{FF2B5EF4-FFF2-40B4-BE49-F238E27FC236}">
                <a16:creationId xmlns:a16="http://schemas.microsoft.com/office/drawing/2014/main" id="{30C2D64F-7D7D-9EA0-9968-C8D41FFA83B2}"/>
              </a:ext>
            </a:extLst>
          </p:cNvPr>
          <p:cNvSpPr txBox="1"/>
          <p:nvPr/>
        </p:nvSpPr>
        <p:spPr>
          <a:xfrm>
            <a:off x="625134" y="2124273"/>
            <a:ext cx="10704717" cy="2031325"/>
          </a:xfrm>
          <a:prstGeom prst="rect">
            <a:avLst/>
          </a:prstGeom>
          <a:solidFill>
            <a:srgbClr val="1E1E1E"/>
          </a:solidFill>
        </p:spPr>
        <p:txBody>
          <a:bodyPr wrap="square">
            <a:spAutoFit/>
          </a:bodyPr>
          <a:lstStyle/>
          <a:p>
            <a:r>
              <a:rPr lang="es-ES" b="0" dirty="0" err="1">
                <a:solidFill>
                  <a:srgbClr val="569CD6"/>
                </a:solidFill>
                <a:effectLst/>
                <a:latin typeface="JetBrains Mono" panose="02000009000000000000" pitchFamily="49" charset="0"/>
              </a:rPr>
              <a:t>type</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SetState</a:t>
            </a:r>
            <a:r>
              <a:rPr lang="es-ES" b="0" dirty="0">
                <a:solidFill>
                  <a:srgbClr val="D4D4D4"/>
                </a:solidFill>
                <a:effectLst/>
                <a:latin typeface="JetBrains Mono" panose="02000009000000000000" pitchFamily="49" charset="0"/>
              </a:rPr>
              <a:t>&lt;</a:t>
            </a:r>
            <a:r>
              <a:rPr lang="es-ES" b="0" dirty="0">
                <a:solidFill>
                  <a:srgbClr val="4EC9B0"/>
                </a:solidFill>
                <a:effectLst/>
                <a:latin typeface="JetBrains Mono" panose="02000009000000000000" pitchFamily="49" charset="0"/>
              </a:rPr>
              <a:t>T</a:t>
            </a:r>
            <a:r>
              <a:rPr lang="es-ES" b="0" dirty="0">
                <a:solidFill>
                  <a:srgbClr val="D4D4D4"/>
                </a:solidFill>
                <a:effectLst/>
                <a:latin typeface="JetBrains Mono" panose="02000009000000000000" pitchFamily="49" charset="0"/>
              </a:rPr>
              <a:t>&gt; = [</a:t>
            </a:r>
            <a:r>
              <a:rPr lang="es-ES" b="0" dirty="0">
                <a:solidFill>
                  <a:srgbClr val="4EC9B0"/>
                </a:solidFill>
                <a:effectLst/>
                <a:latin typeface="JetBrains Mono" panose="02000009000000000000" pitchFamily="49" charset="0"/>
              </a:rPr>
              <a:t>T</a:t>
            </a:r>
            <a:r>
              <a:rPr lang="es-ES" b="0" dirty="0">
                <a:solidFill>
                  <a:srgbClr val="D4D4D4"/>
                </a:solidFill>
                <a:effectLst/>
                <a:latin typeface="JetBrains Mono" panose="02000009000000000000" pitchFamily="49" charset="0"/>
              </a:rPr>
              <a:t> | </a:t>
            </a:r>
            <a:r>
              <a:rPr lang="es-ES" b="0" dirty="0" err="1">
                <a:solidFill>
                  <a:srgbClr val="4EC9B0"/>
                </a:solidFill>
                <a:effectLst/>
                <a:latin typeface="JetBrains Mono" panose="02000009000000000000" pitchFamily="49" charset="0"/>
              </a:rPr>
              <a:t>undefined</a:t>
            </a:r>
            <a:r>
              <a:rPr lang="es-ES" b="0" dirty="0">
                <a:solidFill>
                  <a:srgbClr val="D4D4D4"/>
                </a:solidFill>
                <a:effectLst/>
                <a:latin typeface="JetBrains Mono" panose="02000009000000000000" pitchFamily="49" charset="0"/>
              </a:rPr>
              <a:t>, (</a:t>
            </a:r>
            <a:r>
              <a:rPr lang="es-ES" b="0" dirty="0" err="1">
                <a:solidFill>
                  <a:srgbClr val="9CDCFE"/>
                </a:solidFill>
                <a:effectLst/>
                <a:latin typeface="JetBrains Mono" panose="02000009000000000000" pitchFamily="49" charset="0"/>
              </a:rPr>
              <a:t>value</a:t>
            </a:r>
            <a:r>
              <a:rPr lang="es-ES" b="0" dirty="0">
                <a:solidFill>
                  <a:srgbClr val="D4D4D4"/>
                </a:solidFill>
                <a:effectLst/>
                <a:latin typeface="JetBrains Mono" panose="02000009000000000000" pitchFamily="49" charset="0"/>
              </a:rPr>
              <a:t>: </a:t>
            </a:r>
            <a:r>
              <a:rPr lang="es-ES" b="0" dirty="0">
                <a:solidFill>
                  <a:srgbClr val="4EC9B0"/>
                </a:solidFill>
                <a:effectLst/>
                <a:latin typeface="JetBrains Mono" panose="02000009000000000000" pitchFamily="49" charset="0"/>
              </a:rPr>
              <a:t>T</a:t>
            </a:r>
            <a:r>
              <a:rPr lang="es-ES" b="0" dirty="0">
                <a:solidFill>
                  <a:srgbClr val="D4D4D4"/>
                </a:solidFill>
                <a:effectLst/>
                <a:latin typeface="JetBrains Mono" panose="02000009000000000000" pitchFamily="49" charset="0"/>
              </a:rPr>
              <a:t>) </a:t>
            </a:r>
            <a:r>
              <a:rPr lang="es-ES" b="0" dirty="0">
                <a:solidFill>
                  <a:srgbClr val="569CD6"/>
                </a:solidFill>
                <a:effectLst/>
                <a:latin typeface="JetBrains Mono" panose="02000009000000000000" pitchFamily="49" charset="0"/>
              </a:rPr>
              <a:t>=&gt;</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void</a:t>
            </a:r>
            <a:r>
              <a:rPr lang="es-ES" b="0" dirty="0">
                <a:solidFill>
                  <a:srgbClr val="D4D4D4"/>
                </a:solidFill>
                <a:effectLst/>
                <a:latin typeface="JetBrains Mono" panose="02000009000000000000" pitchFamily="49" charset="0"/>
              </a:rPr>
              <a:t>];</a:t>
            </a:r>
          </a:p>
          <a:p>
            <a:br>
              <a:rPr lang="es-ES" b="0" dirty="0">
                <a:solidFill>
                  <a:srgbClr val="D4D4D4"/>
                </a:solidFill>
                <a:effectLst/>
                <a:latin typeface="JetBrains Mono" panose="02000009000000000000" pitchFamily="49" charset="0"/>
              </a:rPr>
            </a:br>
            <a:r>
              <a:rPr lang="es-ES" b="0" dirty="0" err="1">
                <a:solidFill>
                  <a:srgbClr val="569CD6"/>
                </a:solidFill>
                <a:effectLst/>
                <a:latin typeface="JetBrains Mono" panose="02000009000000000000" pitchFamily="49" charset="0"/>
              </a:rPr>
              <a:t>const</a:t>
            </a:r>
            <a:r>
              <a:rPr lang="es-ES" b="0" dirty="0">
                <a:solidFill>
                  <a:srgbClr val="D4D4D4"/>
                </a:solidFill>
                <a:effectLst/>
                <a:latin typeface="JetBrains Mono" panose="02000009000000000000" pitchFamily="49" charset="0"/>
              </a:rPr>
              <a:t> </a:t>
            </a:r>
            <a:r>
              <a:rPr lang="es-ES" b="0" dirty="0" err="1">
                <a:solidFill>
                  <a:srgbClr val="DCDCAA"/>
                </a:solidFill>
                <a:effectLst/>
                <a:latin typeface="JetBrains Mono" panose="02000009000000000000" pitchFamily="49" charset="0"/>
              </a:rPr>
              <a:t>useState</a:t>
            </a:r>
            <a:r>
              <a:rPr lang="es-ES" b="0" dirty="0">
                <a:solidFill>
                  <a:srgbClr val="D4D4D4"/>
                </a:solidFill>
                <a:effectLst/>
                <a:latin typeface="JetBrains Mono" panose="02000009000000000000" pitchFamily="49" charset="0"/>
              </a:rPr>
              <a:t> = </a:t>
            </a:r>
            <a:r>
              <a:rPr lang="es-ES" b="0" dirty="0" err="1">
                <a:solidFill>
                  <a:srgbClr val="569CD6"/>
                </a:solidFill>
                <a:effectLst/>
                <a:latin typeface="JetBrains Mono" panose="02000009000000000000" pitchFamily="49" charset="0"/>
              </a:rPr>
              <a:t>function</a:t>
            </a:r>
            <a:r>
              <a:rPr lang="es-ES" b="0" dirty="0">
                <a:solidFill>
                  <a:srgbClr val="D4D4D4"/>
                </a:solidFill>
                <a:effectLst/>
                <a:latin typeface="JetBrains Mono" panose="02000009000000000000" pitchFamily="49" charset="0"/>
              </a:rPr>
              <a:t> &lt;</a:t>
            </a:r>
            <a:r>
              <a:rPr lang="es-ES" b="0" dirty="0" err="1">
                <a:solidFill>
                  <a:srgbClr val="4EC9B0"/>
                </a:solidFill>
                <a:effectLst/>
                <a:latin typeface="JetBrains Mono" panose="02000009000000000000" pitchFamily="49" charset="0"/>
              </a:rPr>
              <a:t>TValue</a:t>
            </a:r>
            <a:r>
              <a:rPr lang="es-ES" b="0" dirty="0">
                <a:solidFill>
                  <a:srgbClr val="D4D4D4"/>
                </a:solidFill>
                <a:effectLst/>
                <a:latin typeface="JetBrains Mono" panose="02000009000000000000" pitchFamily="49" charset="0"/>
              </a:rPr>
              <a:t>&gt;(</a:t>
            </a:r>
            <a:r>
              <a:rPr lang="es-ES" b="0" dirty="0" err="1">
                <a:solidFill>
                  <a:srgbClr val="9CDCFE"/>
                </a:solidFill>
                <a:effectLst/>
                <a:latin typeface="JetBrains Mono" panose="02000009000000000000" pitchFamily="49" charset="0"/>
              </a:rPr>
              <a:t>defaultValue</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TValue</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SetState</a:t>
            </a:r>
            <a:r>
              <a:rPr lang="es-ES" b="0" dirty="0">
                <a:solidFill>
                  <a:srgbClr val="D4D4D4"/>
                </a:solidFill>
                <a:effectLst/>
                <a:latin typeface="JetBrains Mono" panose="02000009000000000000" pitchFamily="49" charset="0"/>
              </a:rPr>
              <a:t>&lt;</a:t>
            </a:r>
            <a:r>
              <a:rPr lang="es-ES" b="0" dirty="0" err="1">
                <a:solidFill>
                  <a:srgbClr val="4EC9B0"/>
                </a:solidFill>
                <a:effectLst/>
                <a:latin typeface="JetBrains Mono" panose="02000009000000000000" pitchFamily="49" charset="0"/>
              </a:rPr>
              <a:t>TValue</a:t>
            </a:r>
            <a:r>
              <a:rPr lang="es-ES" b="0" dirty="0">
                <a:solidFill>
                  <a:srgbClr val="D4D4D4"/>
                </a:solidFill>
                <a:effectLst/>
                <a:latin typeface="JetBrains Mono" panose="02000009000000000000" pitchFamily="49" charset="0"/>
              </a:rPr>
              <a:t>&gt; {</a:t>
            </a:r>
          </a:p>
          <a:p>
            <a:r>
              <a:rPr lang="es-ES" b="0" dirty="0">
                <a:solidFill>
                  <a:srgbClr val="D4D4D4"/>
                </a:solidFill>
                <a:effectLst/>
                <a:latin typeface="JetBrains Mono" panose="02000009000000000000" pitchFamily="49" charset="0"/>
              </a:rPr>
              <a:t>  </a:t>
            </a:r>
            <a:r>
              <a:rPr lang="es-ES" b="0" dirty="0" err="1">
                <a:solidFill>
                  <a:srgbClr val="569CD6"/>
                </a:solidFill>
                <a:effectLst/>
                <a:latin typeface="JetBrains Mono" panose="02000009000000000000" pitchFamily="49" charset="0"/>
              </a:rPr>
              <a:t>let</a:t>
            </a:r>
            <a:r>
              <a:rPr lang="es-ES" b="0" dirty="0">
                <a:solidFill>
                  <a:srgbClr val="D4D4D4"/>
                </a:solidFill>
                <a:effectLst/>
                <a:latin typeface="JetBrains Mono" panose="02000009000000000000" pitchFamily="49" charset="0"/>
              </a:rPr>
              <a:t> </a:t>
            </a:r>
            <a:r>
              <a:rPr lang="es-ES" b="0" dirty="0" err="1">
                <a:solidFill>
                  <a:srgbClr val="9CDCFE"/>
                </a:solidFill>
                <a:effectLst/>
                <a:latin typeface="JetBrains Mono" panose="02000009000000000000" pitchFamily="49" charset="0"/>
              </a:rPr>
              <a:t>value</a:t>
            </a:r>
            <a:r>
              <a:rPr lang="es-ES" b="0" dirty="0">
                <a:solidFill>
                  <a:srgbClr val="D4D4D4"/>
                </a:solidFill>
                <a:effectLst/>
                <a:latin typeface="JetBrains Mono" panose="02000009000000000000" pitchFamily="49" charset="0"/>
              </a:rPr>
              <a:t> = </a:t>
            </a:r>
            <a:r>
              <a:rPr lang="es-ES" b="0" dirty="0" err="1">
                <a:solidFill>
                  <a:srgbClr val="9CDCFE"/>
                </a:solidFill>
                <a:effectLst/>
                <a:latin typeface="JetBrains Mono" panose="02000009000000000000" pitchFamily="49" charset="0"/>
              </a:rPr>
              <a:t>defaultValue</a:t>
            </a:r>
            <a:r>
              <a:rPr lang="es-ES" b="0" dirty="0">
                <a:solidFill>
                  <a:srgbClr val="D4D4D4"/>
                </a:solidFill>
                <a:effectLst/>
                <a:latin typeface="JetBrains Mono" panose="02000009000000000000" pitchFamily="49" charset="0"/>
              </a:rPr>
              <a:t>;</a:t>
            </a:r>
          </a:p>
          <a:p>
            <a:r>
              <a:rPr lang="es-ES" b="0" dirty="0">
                <a:solidFill>
                  <a:srgbClr val="D4D4D4"/>
                </a:solidFill>
                <a:effectLst/>
                <a:latin typeface="JetBrains Mono" panose="02000009000000000000" pitchFamily="49" charset="0"/>
              </a:rPr>
              <a:t>  </a:t>
            </a:r>
            <a:r>
              <a:rPr lang="es-ES" b="0" dirty="0" err="1">
                <a:solidFill>
                  <a:srgbClr val="569CD6"/>
                </a:solidFill>
                <a:effectLst/>
                <a:latin typeface="JetBrains Mono" panose="02000009000000000000" pitchFamily="49" charset="0"/>
              </a:rPr>
              <a:t>const</a:t>
            </a:r>
            <a:r>
              <a:rPr lang="es-ES" b="0" dirty="0">
                <a:solidFill>
                  <a:srgbClr val="D4D4D4"/>
                </a:solidFill>
                <a:effectLst/>
                <a:latin typeface="JetBrains Mono" panose="02000009000000000000" pitchFamily="49" charset="0"/>
              </a:rPr>
              <a:t> </a:t>
            </a:r>
            <a:r>
              <a:rPr lang="es-ES" b="0" dirty="0" err="1">
                <a:solidFill>
                  <a:srgbClr val="DCDCAA"/>
                </a:solidFill>
                <a:effectLst/>
                <a:latin typeface="JetBrains Mono" panose="02000009000000000000" pitchFamily="49" charset="0"/>
              </a:rPr>
              <a:t>setValue</a:t>
            </a:r>
            <a:r>
              <a:rPr lang="es-ES" b="0" dirty="0">
                <a:solidFill>
                  <a:srgbClr val="D4D4D4"/>
                </a:solidFill>
                <a:effectLst/>
                <a:latin typeface="JetBrains Mono" panose="02000009000000000000" pitchFamily="49" charset="0"/>
              </a:rPr>
              <a:t> = (</a:t>
            </a:r>
            <a:r>
              <a:rPr lang="es-ES" b="0" dirty="0" err="1">
                <a:solidFill>
                  <a:srgbClr val="9CDCFE"/>
                </a:solidFill>
                <a:effectLst/>
                <a:latin typeface="JetBrains Mono" panose="02000009000000000000" pitchFamily="49" charset="0"/>
              </a:rPr>
              <a:t>newValue</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TValue</a:t>
            </a:r>
            <a:r>
              <a:rPr lang="es-ES" b="0" dirty="0">
                <a:solidFill>
                  <a:srgbClr val="D4D4D4"/>
                </a:solidFill>
                <a:effectLst/>
                <a:latin typeface="JetBrains Mono" panose="02000009000000000000" pitchFamily="49" charset="0"/>
              </a:rPr>
              <a:t>) </a:t>
            </a:r>
            <a:r>
              <a:rPr lang="es-ES" b="0" dirty="0">
                <a:solidFill>
                  <a:srgbClr val="569CD6"/>
                </a:solidFill>
                <a:effectLst/>
                <a:latin typeface="JetBrains Mono" panose="02000009000000000000" pitchFamily="49" charset="0"/>
              </a:rPr>
              <a:t>=&gt;</a:t>
            </a:r>
            <a:r>
              <a:rPr lang="es-ES" b="0" dirty="0">
                <a:solidFill>
                  <a:srgbClr val="D4D4D4"/>
                </a:solidFill>
                <a:effectLst/>
                <a:latin typeface="JetBrains Mono" panose="02000009000000000000" pitchFamily="49" charset="0"/>
              </a:rPr>
              <a:t> (</a:t>
            </a:r>
            <a:r>
              <a:rPr lang="es-ES" b="0" dirty="0" err="1">
                <a:solidFill>
                  <a:srgbClr val="9CDCFE"/>
                </a:solidFill>
                <a:effectLst/>
                <a:latin typeface="JetBrains Mono" panose="02000009000000000000" pitchFamily="49" charset="0"/>
              </a:rPr>
              <a:t>value</a:t>
            </a:r>
            <a:r>
              <a:rPr lang="es-ES" b="0" dirty="0">
                <a:solidFill>
                  <a:srgbClr val="D4D4D4"/>
                </a:solidFill>
                <a:effectLst/>
                <a:latin typeface="JetBrains Mono" panose="02000009000000000000" pitchFamily="49" charset="0"/>
              </a:rPr>
              <a:t> = </a:t>
            </a:r>
            <a:r>
              <a:rPr lang="es-ES" b="0" dirty="0" err="1">
                <a:solidFill>
                  <a:srgbClr val="9CDCFE"/>
                </a:solidFill>
                <a:effectLst/>
                <a:latin typeface="JetBrains Mono" panose="02000009000000000000" pitchFamily="49" charset="0"/>
              </a:rPr>
              <a:t>newValue</a:t>
            </a:r>
            <a:r>
              <a:rPr lang="es-ES" b="0" dirty="0">
                <a:solidFill>
                  <a:srgbClr val="D4D4D4"/>
                </a:solidFill>
                <a:effectLst/>
                <a:latin typeface="JetBrains Mono" panose="02000009000000000000" pitchFamily="49" charset="0"/>
              </a:rPr>
              <a:t>);</a:t>
            </a:r>
          </a:p>
          <a:p>
            <a:r>
              <a:rPr lang="es-ES" b="0" dirty="0">
                <a:solidFill>
                  <a:srgbClr val="D4D4D4"/>
                </a:solidFill>
                <a:effectLst/>
                <a:latin typeface="JetBrains Mono" panose="02000009000000000000" pitchFamily="49" charset="0"/>
              </a:rPr>
              <a:t>  </a:t>
            </a:r>
            <a:r>
              <a:rPr lang="es-ES" b="0" dirty="0" err="1">
                <a:solidFill>
                  <a:srgbClr val="C586C0"/>
                </a:solidFill>
                <a:effectLst/>
                <a:latin typeface="JetBrains Mono" panose="02000009000000000000" pitchFamily="49" charset="0"/>
              </a:rPr>
              <a:t>return</a:t>
            </a:r>
            <a:r>
              <a:rPr lang="es-ES" b="0" dirty="0">
                <a:solidFill>
                  <a:srgbClr val="D4D4D4"/>
                </a:solidFill>
                <a:effectLst/>
                <a:latin typeface="JetBrains Mono" panose="02000009000000000000" pitchFamily="49" charset="0"/>
              </a:rPr>
              <a:t> [</a:t>
            </a:r>
            <a:r>
              <a:rPr lang="es-ES" b="0" dirty="0" err="1">
                <a:solidFill>
                  <a:srgbClr val="9CDCFE"/>
                </a:solidFill>
                <a:effectLst/>
                <a:latin typeface="JetBrains Mono" panose="02000009000000000000" pitchFamily="49" charset="0"/>
              </a:rPr>
              <a:t>value</a:t>
            </a:r>
            <a:r>
              <a:rPr lang="es-ES" b="0" dirty="0">
                <a:solidFill>
                  <a:srgbClr val="D4D4D4"/>
                </a:solidFill>
                <a:effectLst/>
                <a:latin typeface="JetBrains Mono" panose="02000009000000000000" pitchFamily="49" charset="0"/>
              </a:rPr>
              <a:t>, </a:t>
            </a:r>
            <a:r>
              <a:rPr lang="es-ES" b="0" dirty="0" err="1">
                <a:solidFill>
                  <a:srgbClr val="DCDCAA"/>
                </a:solidFill>
                <a:effectLst/>
                <a:latin typeface="JetBrains Mono" panose="02000009000000000000" pitchFamily="49" charset="0"/>
              </a:rPr>
              <a:t>setValue</a:t>
            </a:r>
            <a:r>
              <a:rPr lang="es-ES" b="0" dirty="0">
                <a:solidFill>
                  <a:srgbClr val="D4D4D4"/>
                </a:solidFill>
                <a:effectLst/>
                <a:latin typeface="JetBrains Mono" panose="02000009000000000000" pitchFamily="49" charset="0"/>
              </a:rPr>
              <a:t>];</a:t>
            </a:r>
          </a:p>
          <a:p>
            <a:r>
              <a:rPr lang="es-ES" b="0" dirty="0">
                <a:solidFill>
                  <a:srgbClr val="D4D4D4"/>
                </a:solidFill>
                <a:effectLst/>
                <a:latin typeface="JetBrains Mono" panose="02000009000000000000" pitchFamily="49" charset="0"/>
              </a:rPr>
              <a:t>};</a:t>
            </a:r>
          </a:p>
        </p:txBody>
      </p:sp>
      <p:sp>
        <p:nvSpPr>
          <p:cNvPr id="7" name="CuadroTexto 6">
            <a:extLst>
              <a:ext uri="{FF2B5EF4-FFF2-40B4-BE49-F238E27FC236}">
                <a16:creationId xmlns:a16="http://schemas.microsoft.com/office/drawing/2014/main" id="{F65F6358-3A95-B602-704B-B079161D82EF}"/>
              </a:ext>
            </a:extLst>
          </p:cNvPr>
          <p:cNvSpPr txBox="1"/>
          <p:nvPr/>
        </p:nvSpPr>
        <p:spPr>
          <a:xfrm>
            <a:off x="2958903" y="4554242"/>
            <a:ext cx="6104964" cy="1477328"/>
          </a:xfrm>
          <a:prstGeom prst="rect">
            <a:avLst/>
          </a:prstGeom>
          <a:solidFill>
            <a:srgbClr val="1E1E1E"/>
          </a:solidFill>
        </p:spPr>
        <p:txBody>
          <a:bodyPr wrap="square">
            <a:spAutoFit/>
          </a:bodyPr>
          <a:lstStyle/>
          <a:p>
            <a:r>
              <a:rPr lang="en-US" b="0" dirty="0">
                <a:solidFill>
                  <a:srgbClr val="569CD6"/>
                </a:solidFill>
                <a:effectLst/>
                <a:latin typeface="JetBrains Mono" panose="02000009000000000000" pitchFamily="49" charset="0"/>
              </a:rPr>
              <a:t>const</a:t>
            </a:r>
            <a:r>
              <a:rPr lang="en-US" b="0" dirty="0">
                <a:solidFill>
                  <a:srgbClr val="D4D4D4"/>
                </a:solidFill>
                <a:effectLst/>
                <a:latin typeface="JetBrains Mono" panose="02000009000000000000" pitchFamily="49" charset="0"/>
              </a:rPr>
              <a:t> [</a:t>
            </a:r>
            <a:r>
              <a:rPr lang="en-US" b="0" dirty="0">
                <a:solidFill>
                  <a:srgbClr val="4FC1FF"/>
                </a:solidFill>
                <a:effectLst/>
                <a:latin typeface="JetBrains Mono" panose="02000009000000000000" pitchFamily="49" charset="0"/>
              </a:rPr>
              <a:t>count</a:t>
            </a:r>
            <a:r>
              <a:rPr lang="en-US" b="0" dirty="0">
                <a:solidFill>
                  <a:srgbClr val="D4D4D4"/>
                </a:solidFill>
                <a:effectLst/>
                <a:latin typeface="JetBrains Mono" panose="02000009000000000000" pitchFamily="49" charset="0"/>
              </a:rPr>
              <a:t>, </a:t>
            </a:r>
            <a:r>
              <a:rPr lang="en-US" b="0" dirty="0" err="1">
                <a:solidFill>
                  <a:srgbClr val="DCDCAA"/>
                </a:solidFill>
                <a:effectLst/>
                <a:latin typeface="JetBrains Mono" panose="02000009000000000000" pitchFamily="49" charset="0"/>
              </a:rPr>
              <a:t>setCount</a:t>
            </a:r>
            <a:r>
              <a:rPr lang="en-US" b="0" dirty="0">
                <a:solidFill>
                  <a:srgbClr val="D4D4D4"/>
                </a:solidFill>
                <a:effectLst/>
                <a:latin typeface="JetBrains Mono" panose="02000009000000000000" pitchFamily="49" charset="0"/>
              </a:rPr>
              <a:t>] = </a:t>
            </a:r>
            <a:r>
              <a:rPr lang="en-US" b="0" dirty="0" err="1">
                <a:solidFill>
                  <a:srgbClr val="DCDCAA"/>
                </a:solidFill>
                <a:effectLst/>
                <a:latin typeface="JetBrains Mono" panose="02000009000000000000" pitchFamily="49" charset="0"/>
              </a:rPr>
              <a:t>useState</a:t>
            </a:r>
            <a:r>
              <a:rPr lang="en-US" b="0" dirty="0">
                <a:solidFill>
                  <a:srgbClr val="D4D4D4"/>
                </a:solidFill>
                <a:effectLst/>
                <a:latin typeface="JetBrains Mono" panose="02000009000000000000" pitchFamily="49" charset="0"/>
              </a:rPr>
              <a:t>(</a:t>
            </a:r>
            <a:r>
              <a:rPr lang="en-US" b="0" dirty="0">
                <a:solidFill>
                  <a:srgbClr val="B5CEA8"/>
                </a:solidFill>
                <a:effectLst/>
                <a:latin typeface="JetBrains Mono" panose="02000009000000000000" pitchFamily="49" charset="0"/>
              </a:rPr>
              <a:t>1</a:t>
            </a:r>
            <a:r>
              <a:rPr lang="en-US" b="0" dirty="0">
                <a:solidFill>
                  <a:srgbClr val="D4D4D4"/>
                </a:solidFill>
                <a:effectLst/>
                <a:latin typeface="JetBrains Mono" panose="02000009000000000000" pitchFamily="49" charset="0"/>
              </a:rPr>
              <a:t>);</a:t>
            </a:r>
          </a:p>
          <a:p>
            <a:r>
              <a:rPr lang="en-US" b="0" dirty="0">
                <a:solidFill>
                  <a:srgbClr val="6A9955"/>
                </a:solidFill>
                <a:effectLst/>
                <a:latin typeface="JetBrains Mono" panose="02000009000000000000" pitchFamily="49" charset="0"/>
              </a:rPr>
              <a:t>// count es "</a:t>
            </a:r>
            <a:r>
              <a:rPr lang="en-US" b="0" dirty="0" err="1">
                <a:solidFill>
                  <a:srgbClr val="6A9955"/>
                </a:solidFill>
                <a:effectLst/>
                <a:latin typeface="JetBrains Mono" panose="02000009000000000000" pitchFamily="49" charset="0"/>
              </a:rPr>
              <a:t>inaccesible</a:t>
            </a:r>
            <a:r>
              <a:rPr lang="en-US" b="0" dirty="0">
                <a:solidFill>
                  <a:srgbClr val="6A9955"/>
                </a:solidFill>
                <a:effectLst/>
                <a:latin typeface="JetBrains Mono" panose="02000009000000000000" pitchFamily="49" charset="0"/>
              </a:rPr>
              <a:t>" </a:t>
            </a:r>
            <a:r>
              <a:rPr lang="en-US" b="0" dirty="0" err="1">
                <a:solidFill>
                  <a:srgbClr val="6A9955"/>
                </a:solidFill>
                <a:effectLst/>
                <a:latin typeface="JetBrains Mono" panose="02000009000000000000" pitchFamily="49" charset="0"/>
              </a:rPr>
              <a:t>desde</a:t>
            </a:r>
            <a:r>
              <a:rPr lang="en-US" b="0" dirty="0">
                <a:solidFill>
                  <a:srgbClr val="6A9955"/>
                </a:solidFill>
                <a:effectLst/>
                <a:latin typeface="JetBrains Mono" panose="02000009000000000000" pitchFamily="49" charset="0"/>
              </a:rPr>
              <a:t> </a:t>
            </a:r>
            <a:r>
              <a:rPr lang="en-US" b="0" dirty="0" err="1">
                <a:solidFill>
                  <a:srgbClr val="6A9955"/>
                </a:solidFill>
                <a:effectLst/>
                <a:latin typeface="JetBrains Mono" panose="02000009000000000000" pitchFamily="49" charset="0"/>
              </a:rPr>
              <a:t>fuera</a:t>
            </a:r>
            <a:endParaRPr lang="en-US" b="0" dirty="0">
              <a:solidFill>
                <a:srgbClr val="D4D4D4"/>
              </a:solidFill>
              <a:effectLst/>
              <a:latin typeface="JetBrains Mono" panose="02000009000000000000" pitchFamily="49" charset="0"/>
            </a:endParaRPr>
          </a:p>
          <a:p>
            <a:r>
              <a:rPr lang="en-US" b="0" dirty="0">
                <a:solidFill>
                  <a:srgbClr val="9CDCFE"/>
                </a:solidFill>
                <a:effectLst/>
                <a:latin typeface="JetBrains Mono" panose="02000009000000000000" pitchFamily="49" charset="0"/>
              </a:rPr>
              <a:t>console</a:t>
            </a:r>
            <a:r>
              <a:rPr lang="en-US" b="0" dirty="0">
                <a:solidFill>
                  <a:srgbClr val="D4D4D4"/>
                </a:solidFill>
                <a:effectLst/>
                <a:latin typeface="JetBrains Mono" panose="02000009000000000000" pitchFamily="49" charset="0"/>
              </a:rPr>
              <a:t>.</a:t>
            </a:r>
            <a:r>
              <a:rPr lang="en-US" b="0" dirty="0">
                <a:solidFill>
                  <a:srgbClr val="DCDCAA"/>
                </a:solidFill>
                <a:effectLst/>
                <a:latin typeface="JetBrains Mono" panose="02000009000000000000" pitchFamily="49" charset="0"/>
              </a:rPr>
              <a:t>log</a:t>
            </a:r>
            <a:r>
              <a:rPr lang="en-US" b="0" dirty="0">
                <a:solidFill>
                  <a:srgbClr val="D4D4D4"/>
                </a:solidFill>
                <a:effectLst/>
                <a:latin typeface="JetBrains Mono" panose="02000009000000000000" pitchFamily="49" charset="0"/>
              </a:rPr>
              <a:t>(</a:t>
            </a:r>
            <a:r>
              <a:rPr lang="en-US" b="0" dirty="0">
                <a:solidFill>
                  <a:srgbClr val="4FC1FF"/>
                </a:solidFill>
                <a:effectLst/>
                <a:latin typeface="JetBrains Mono" panose="02000009000000000000" pitchFamily="49" charset="0"/>
              </a:rPr>
              <a:t>count</a:t>
            </a:r>
            <a:r>
              <a:rPr lang="en-US" b="0" dirty="0">
                <a:solidFill>
                  <a:srgbClr val="D4D4D4"/>
                </a:solidFill>
                <a:effectLst/>
                <a:latin typeface="JetBrains Mono" panose="02000009000000000000" pitchFamily="49" charset="0"/>
              </a:rPr>
              <a:t>); </a:t>
            </a:r>
            <a:r>
              <a:rPr lang="en-US" b="0" dirty="0">
                <a:solidFill>
                  <a:srgbClr val="6A9955"/>
                </a:solidFill>
                <a:effectLst/>
                <a:latin typeface="JetBrains Mono" panose="02000009000000000000" pitchFamily="49" charset="0"/>
              </a:rPr>
              <a:t>// 1</a:t>
            </a:r>
            <a:endParaRPr lang="en-US" b="0" dirty="0">
              <a:solidFill>
                <a:srgbClr val="D4D4D4"/>
              </a:solidFill>
              <a:effectLst/>
              <a:latin typeface="JetBrains Mono" panose="02000009000000000000" pitchFamily="49" charset="0"/>
            </a:endParaRPr>
          </a:p>
          <a:p>
            <a:r>
              <a:rPr lang="en-US" b="0" dirty="0" err="1">
                <a:solidFill>
                  <a:srgbClr val="DCDCAA"/>
                </a:solidFill>
                <a:effectLst/>
                <a:latin typeface="JetBrains Mono" panose="02000009000000000000" pitchFamily="49" charset="0"/>
              </a:rPr>
              <a:t>setCount</a:t>
            </a:r>
            <a:r>
              <a:rPr lang="en-US" b="0" dirty="0">
                <a:solidFill>
                  <a:srgbClr val="D4D4D4"/>
                </a:solidFill>
                <a:effectLst/>
                <a:latin typeface="JetBrains Mono" panose="02000009000000000000" pitchFamily="49" charset="0"/>
              </a:rPr>
              <a:t>(</a:t>
            </a:r>
            <a:r>
              <a:rPr lang="en-US" b="0" dirty="0">
                <a:solidFill>
                  <a:srgbClr val="B5CEA8"/>
                </a:solidFill>
                <a:effectLst/>
                <a:latin typeface="JetBrains Mono" panose="02000009000000000000" pitchFamily="49" charset="0"/>
              </a:rPr>
              <a:t>3</a:t>
            </a:r>
            <a:r>
              <a:rPr lang="en-US" b="0" dirty="0">
                <a:solidFill>
                  <a:srgbClr val="D4D4D4"/>
                </a:solidFill>
                <a:effectLst/>
                <a:latin typeface="JetBrains Mono" panose="02000009000000000000" pitchFamily="49" charset="0"/>
              </a:rPr>
              <a:t>);</a:t>
            </a:r>
          </a:p>
          <a:p>
            <a:r>
              <a:rPr lang="en-US" b="0" dirty="0">
                <a:solidFill>
                  <a:srgbClr val="9CDCFE"/>
                </a:solidFill>
                <a:effectLst/>
                <a:latin typeface="JetBrains Mono" panose="02000009000000000000" pitchFamily="49" charset="0"/>
              </a:rPr>
              <a:t>console</a:t>
            </a:r>
            <a:r>
              <a:rPr lang="en-US" b="0" dirty="0">
                <a:solidFill>
                  <a:srgbClr val="D4D4D4"/>
                </a:solidFill>
                <a:effectLst/>
                <a:latin typeface="JetBrains Mono" panose="02000009000000000000" pitchFamily="49" charset="0"/>
              </a:rPr>
              <a:t>.</a:t>
            </a:r>
            <a:r>
              <a:rPr lang="en-US" b="0" dirty="0">
                <a:solidFill>
                  <a:srgbClr val="DCDCAA"/>
                </a:solidFill>
                <a:effectLst/>
                <a:latin typeface="JetBrains Mono" panose="02000009000000000000" pitchFamily="49" charset="0"/>
              </a:rPr>
              <a:t>log</a:t>
            </a:r>
            <a:r>
              <a:rPr lang="en-US" b="0" dirty="0">
                <a:solidFill>
                  <a:srgbClr val="D4D4D4"/>
                </a:solidFill>
                <a:effectLst/>
                <a:latin typeface="JetBrains Mono" panose="02000009000000000000" pitchFamily="49" charset="0"/>
              </a:rPr>
              <a:t>(</a:t>
            </a:r>
            <a:r>
              <a:rPr lang="en-US" b="0" dirty="0">
                <a:solidFill>
                  <a:srgbClr val="4FC1FF"/>
                </a:solidFill>
                <a:effectLst/>
                <a:latin typeface="JetBrains Mono" panose="02000009000000000000" pitchFamily="49" charset="0"/>
              </a:rPr>
              <a:t>count</a:t>
            </a:r>
            <a:r>
              <a:rPr lang="en-US" b="0" dirty="0">
                <a:solidFill>
                  <a:srgbClr val="D4D4D4"/>
                </a:solidFill>
                <a:effectLst/>
                <a:latin typeface="JetBrains Mono" panose="02000009000000000000" pitchFamily="49" charset="0"/>
              </a:rPr>
              <a:t>); </a:t>
            </a:r>
            <a:r>
              <a:rPr lang="en-US" b="0" dirty="0">
                <a:solidFill>
                  <a:srgbClr val="6A9955"/>
                </a:solidFill>
                <a:effectLst/>
                <a:latin typeface="JetBrains Mono" panose="02000009000000000000" pitchFamily="49" charset="0"/>
              </a:rPr>
              <a:t>// 3</a:t>
            </a:r>
            <a:endParaRPr lang="en-US" b="0" dirty="0">
              <a:solidFill>
                <a:srgbClr val="D4D4D4"/>
              </a:solidFill>
              <a:effectLst/>
              <a:latin typeface="JetBrains Mono" panose="02000009000000000000" pitchFamily="49" charset="0"/>
            </a:endParaRPr>
          </a:p>
        </p:txBody>
      </p:sp>
      <p:sp>
        <p:nvSpPr>
          <p:cNvPr id="8" name="Marcador de fecha 3">
            <a:extLst>
              <a:ext uri="{FF2B5EF4-FFF2-40B4-BE49-F238E27FC236}">
                <a16:creationId xmlns:a16="http://schemas.microsoft.com/office/drawing/2014/main" id="{D85E569D-72B8-6231-A024-C1E06D02E51E}"/>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9" name="Marcador de pie de página 4">
            <a:extLst>
              <a:ext uri="{FF2B5EF4-FFF2-40B4-BE49-F238E27FC236}">
                <a16:creationId xmlns:a16="http://schemas.microsoft.com/office/drawing/2014/main" id="{4DCEFD20-8D11-1CEF-85E6-EE83A3FBE284}"/>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10" name="Marcador de número de diapositiva 5">
            <a:extLst>
              <a:ext uri="{FF2B5EF4-FFF2-40B4-BE49-F238E27FC236}">
                <a16:creationId xmlns:a16="http://schemas.microsoft.com/office/drawing/2014/main" id="{79585893-A1AA-D511-2090-9E3E4E8D615F}"/>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96</a:t>
            </a:fld>
            <a:endParaRPr lang="en-US"/>
          </a:p>
        </p:txBody>
      </p:sp>
    </p:spTree>
    <p:extLst>
      <p:ext uri="{BB962C8B-B14F-4D97-AF65-F5344CB8AC3E}">
        <p14:creationId xmlns:p14="http://schemas.microsoft.com/office/powerpoint/2010/main" val="34830882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D0FBF6-FD7B-A368-1DB0-83098A809C72}"/>
              </a:ext>
            </a:extLst>
          </p:cNvPr>
          <p:cNvSpPr>
            <a:spLocks noGrp="1"/>
          </p:cNvSpPr>
          <p:nvPr>
            <p:ph type="title"/>
          </p:nvPr>
        </p:nvSpPr>
        <p:spPr/>
        <p:txBody>
          <a:bodyPr>
            <a:normAutofit fontScale="90000"/>
          </a:bodyPr>
          <a:lstStyle/>
          <a:p>
            <a:r>
              <a:rPr lang="es-ES" dirty="0"/>
              <a:t>Generación de funciones y eventos</a:t>
            </a:r>
          </a:p>
        </p:txBody>
      </p:sp>
      <p:sp>
        <p:nvSpPr>
          <p:cNvPr id="3" name="Marcador de contenido 2">
            <a:extLst>
              <a:ext uri="{FF2B5EF4-FFF2-40B4-BE49-F238E27FC236}">
                <a16:creationId xmlns:a16="http://schemas.microsoft.com/office/drawing/2014/main" id="{E1297726-8D18-1A6F-CEDF-71BDBCF4789A}"/>
              </a:ext>
            </a:extLst>
          </p:cNvPr>
          <p:cNvSpPr>
            <a:spLocks noGrp="1"/>
          </p:cNvSpPr>
          <p:nvPr>
            <p:ph idx="1"/>
          </p:nvPr>
        </p:nvSpPr>
        <p:spPr/>
        <p:txBody>
          <a:bodyPr/>
          <a:lstStyle/>
          <a:p>
            <a:pPr marL="0" indent="0">
              <a:buNone/>
            </a:pPr>
            <a:r>
              <a:rPr lang="es-ES" dirty="0"/>
              <a:t>En </a:t>
            </a:r>
            <a:r>
              <a:rPr lang="es-ES" dirty="0" err="1"/>
              <a:t>runtime</a:t>
            </a:r>
            <a:r>
              <a:rPr lang="es-ES" dirty="0"/>
              <a:t>, es decir, podemos “enriquecer” el ecosistema, si vamos con control</a:t>
            </a:r>
          </a:p>
        </p:txBody>
      </p:sp>
      <p:sp>
        <p:nvSpPr>
          <p:cNvPr id="5" name="CuadroTexto 4">
            <a:extLst>
              <a:ext uri="{FF2B5EF4-FFF2-40B4-BE49-F238E27FC236}">
                <a16:creationId xmlns:a16="http://schemas.microsoft.com/office/drawing/2014/main" id="{91594548-1953-2616-8F32-05ECA5549B1C}"/>
              </a:ext>
            </a:extLst>
          </p:cNvPr>
          <p:cNvSpPr txBox="1"/>
          <p:nvPr/>
        </p:nvSpPr>
        <p:spPr>
          <a:xfrm>
            <a:off x="1990817" y="2670945"/>
            <a:ext cx="5921189" cy="1200329"/>
          </a:xfrm>
          <a:prstGeom prst="rect">
            <a:avLst/>
          </a:prstGeom>
          <a:solidFill>
            <a:srgbClr val="1E1E1E"/>
          </a:solidFill>
        </p:spPr>
        <p:txBody>
          <a:bodyPr wrap="square">
            <a:spAutoFit/>
          </a:bodyPr>
          <a:lstStyle/>
          <a:p>
            <a:r>
              <a:rPr lang="es-ES" b="0" dirty="0" err="1">
                <a:solidFill>
                  <a:srgbClr val="569CD6"/>
                </a:solidFill>
                <a:effectLst/>
                <a:latin typeface="JetBrains Mono" panose="02000009000000000000" pitchFamily="49" charset="0"/>
              </a:rPr>
              <a:t>const</a:t>
            </a:r>
            <a:r>
              <a:rPr lang="es-ES" b="0" dirty="0">
                <a:solidFill>
                  <a:srgbClr val="D4D4D4"/>
                </a:solidFill>
                <a:effectLst/>
                <a:latin typeface="JetBrains Mono" panose="02000009000000000000" pitchFamily="49" charset="0"/>
              </a:rPr>
              <a:t> </a:t>
            </a:r>
            <a:r>
              <a:rPr lang="es-ES" b="0" dirty="0" err="1">
                <a:solidFill>
                  <a:srgbClr val="DCDCAA"/>
                </a:solidFill>
                <a:effectLst/>
                <a:latin typeface="JetBrains Mono" panose="02000009000000000000" pitchFamily="49" charset="0"/>
              </a:rPr>
              <a:t>generadorDeMultiplicaciones</a:t>
            </a:r>
            <a:r>
              <a:rPr lang="es-ES" b="0" dirty="0">
                <a:solidFill>
                  <a:srgbClr val="D4D4D4"/>
                </a:solidFill>
                <a:effectLst/>
                <a:latin typeface="JetBrains Mono" panose="02000009000000000000" pitchFamily="49" charset="0"/>
              </a:rPr>
              <a:t> = (</a:t>
            </a:r>
            <a:r>
              <a:rPr lang="es-ES" b="0" dirty="0">
                <a:solidFill>
                  <a:srgbClr val="9CDCFE"/>
                </a:solidFill>
                <a:effectLst/>
                <a:latin typeface="JetBrains Mono" panose="02000009000000000000" pitchFamily="49" charset="0"/>
              </a:rPr>
              <a:t>multiplicador</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number</a:t>
            </a:r>
            <a:r>
              <a:rPr lang="es-ES" b="0" dirty="0">
                <a:solidFill>
                  <a:srgbClr val="D4D4D4"/>
                </a:solidFill>
                <a:effectLst/>
                <a:latin typeface="JetBrains Mono" panose="02000009000000000000" pitchFamily="49" charset="0"/>
              </a:rPr>
              <a:t>) </a:t>
            </a:r>
            <a:r>
              <a:rPr lang="es-ES" b="0" dirty="0">
                <a:solidFill>
                  <a:srgbClr val="569CD6"/>
                </a:solidFill>
                <a:effectLst/>
                <a:latin typeface="JetBrains Mono" panose="02000009000000000000" pitchFamily="49" charset="0"/>
              </a:rPr>
              <a:t>=&gt;</a:t>
            </a:r>
            <a:r>
              <a:rPr lang="es-ES" b="0" dirty="0">
                <a:solidFill>
                  <a:srgbClr val="D4D4D4"/>
                </a:solidFill>
                <a:effectLst/>
                <a:latin typeface="JetBrains Mono" panose="02000009000000000000" pitchFamily="49" charset="0"/>
              </a:rPr>
              <a:t> {</a:t>
            </a:r>
          </a:p>
          <a:p>
            <a:r>
              <a:rPr lang="es-ES" b="0" dirty="0">
                <a:solidFill>
                  <a:srgbClr val="D4D4D4"/>
                </a:solidFill>
                <a:effectLst/>
                <a:latin typeface="JetBrains Mono" panose="02000009000000000000" pitchFamily="49" charset="0"/>
              </a:rPr>
              <a:t>  </a:t>
            </a:r>
            <a:r>
              <a:rPr lang="es-ES" b="0" dirty="0" err="1">
                <a:solidFill>
                  <a:srgbClr val="C586C0"/>
                </a:solidFill>
                <a:effectLst/>
                <a:latin typeface="JetBrains Mono" panose="02000009000000000000" pitchFamily="49" charset="0"/>
              </a:rPr>
              <a:t>return</a:t>
            </a:r>
            <a:r>
              <a:rPr lang="es-ES" b="0" dirty="0">
                <a:solidFill>
                  <a:srgbClr val="D4D4D4"/>
                </a:solidFill>
                <a:effectLst/>
                <a:latin typeface="JetBrains Mono" panose="02000009000000000000" pitchFamily="49" charset="0"/>
              </a:rPr>
              <a:t> (</a:t>
            </a:r>
            <a:r>
              <a:rPr lang="es-ES" b="0" dirty="0">
                <a:solidFill>
                  <a:srgbClr val="9CDCFE"/>
                </a:solidFill>
                <a:effectLst/>
                <a:latin typeface="JetBrains Mono" panose="02000009000000000000" pitchFamily="49" charset="0"/>
              </a:rPr>
              <a:t>a</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number</a:t>
            </a:r>
            <a:r>
              <a:rPr lang="es-ES" b="0" dirty="0">
                <a:solidFill>
                  <a:srgbClr val="D4D4D4"/>
                </a:solidFill>
                <a:effectLst/>
                <a:latin typeface="JetBrains Mono" panose="02000009000000000000" pitchFamily="49" charset="0"/>
              </a:rPr>
              <a:t>) </a:t>
            </a:r>
            <a:r>
              <a:rPr lang="es-ES" b="0" dirty="0">
                <a:solidFill>
                  <a:srgbClr val="569CD6"/>
                </a:solidFill>
                <a:effectLst/>
                <a:latin typeface="JetBrains Mono" panose="02000009000000000000" pitchFamily="49" charset="0"/>
              </a:rPr>
              <a:t>=&gt;</a:t>
            </a:r>
            <a:r>
              <a:rPr lang="es-ES" b="0" dirty="0">
                <a:solidFill>
                  <a:srgbClr val="D4D4D4"/>
                </a:solidFill>
                <a:effectLst/>
                <a:latin typeface="JetBrains Mono" panose="02000009000000000000" pitchFamily="49" charset="0"/>
              </a:rPr>
              <a:t> </a:t>
            </a:r>
            <a:r>
              <a:rPr lang="es-ES" b="0" dirty="0">
                <a:solidFill>
                  <a:srgbClr val="9CDCFE"/>
                </a:solidFill>
                <a:effectLst/>
                <a:latin typeface="JetBrains Mono" panose="02000009000000000000" pitchFamily="49" charset="0"/>
              </a:rPr>
              <a:t>a</a:t>
            </a:r>
            <a:r>
              <a:rPr lang="es-ES" b="0" dirty="0">
                <a:solidFill>
                  <a:srgbClr val="D4D4D4"/>
                </a:solidFill>
                <a:effectLst/>
                <a:latin typeface="JetBrains Mono" panose="02000009000000000000" pitchFamily="49" charset="0"/>
              </a:rPr>
              <a:t> * </a:t>
            </a:r>
            <a:r>
              <a:rPr lang="es-ES" b="0" dirty="0">
                <a:solidFill>
                  <a:srgbClr val="9CDCFE"/>
                </a:solidFill>
                <a:effectLst/>
                <a:latin typeface="JetBrains Mono" panose="02000009000000000000" pitchFamily="49" charset="0"/>
              </a:rPr>
              <a:t>multiplicador</a:t>
            </a:r>
            <a:r>
              <a:rPr lang="es-ES" b="0" dirty="0">
                <a:solidFill>
                  <a:srgbClr val="D4D4D4"/>
                </a:solidFill>
                <a:effectLst/>
                <a:latin typeface="JetBrains Mono" panose="02000009000000000000" pitchFamily="49" charset="0"/>
              </a:rPr>
              <a:t>;</a:t>
            </a:r>
          </a:p>
          <a:p>
            <a:r>
              <a:rPr lang="es-ES" b="0" dirty="0">
                <a:solidFill>
                  <a:srgbClr val="D4D4D4"/>
                </a:solidFill>
                <a:effectLst/>
                <a:latin typeface="JetBrains Mono" panose="02000009000000000000" pitchFamily="49" charset="0"/>
              </a:rPr>
              <a:t>};</a:t>
            </a:r>
          </a:p>
        </p:txBody>
      </p:sp>
      <p:sp>
        <p:nvSpPr>
          <p:cNvPr id="7" name="CuadroTexto 6">
            <a:extLst>
              <a:ext uri="{FF2B5EF4-FFF2-40B4-BE49-F238E27FC236}">
                <a16:creationId xmlns:a16="http://schemas.microsoft.com/office/drawing/2014/main" id="{974BB323-F045-36C0-199D-A066CDAC6C17}"/>
              </a:ext>
            </a:extLst>
          </p:cNvPr>
          <p:cNvSpPr txBox="1"/>
          <p:nvPr/>
        </p:nvSpPr>
        <p:spPr>
          <a:xfrm>
            <a:off x="1053354" y="4024611"/>
            <a:ext cx="8273526" cy="1200329"/>
          </a:xfrm>
          <a:prstGeom prst="rect">
            <a:avLst/>
          </a:prstGeom>
          <a:solidFill>
            <a:srgbClr val="1E1E1E"/>
          </a:solidFill>
        </p:spPr>
        <p:txBody>
          <a:bodyPr wrap="square">
            <a:spAutoFit/>
          </a:bodyPr>
          <a:lstStyle/>
          <a:p>
            <a:r>
              <a:rPr lang="es-ES" b="0" dirty="0" err="1">
                <a:solidFill>
                  <a:srgbClr val="569CD6"/>
                </a:solidFill>
                <a:effectLst/>
                <a:latin typeface="JetBrains Mono" panose="02000009000000000000" pitchFamily="49" charset="0"/>
              </a:rPr>
              <a:t>const</a:t>
            </a:r>
            <a:r>
              <a:rPr lang="es-ES" b="0" dirty="0">
                <a:solidFill>
                  <a:srgbClr val="D4D4D4"/>
                </a:solidFill>
                <a:effectLst/>
                <a:latin typeface="JetBrains Mono" panose="02000009000000000000" pitchFamily="49" charset="0"/>
              </a:rPr>
              <a:t> </a:t>
            </a:r>
            <a:r>
              <a:rPr lang="es-ES" b="0" dirty="0" err="1">
                <a:solidFill>
                  <a:srgbClr val="DCDCAA"/>
                </a:solidFill>
                <a:effectLst/>
                <a:latin typeface="JetBrains Mono" panose="02000009000000000000" pitchFamily="49" charset="0"/>
              </a:rPr>
              <a:t>multiplicatePorCero</a:t>
            </a:r>
            <a:r>
              <a:rPr lang="es-ES" b="0" dirty="0">
                <a:solidFill>
                  <a:srgbClr val="D4D4D4"/>
                </a:solidFill>
                <a:effectLst/>
                <a:latin typeface="JetBrains Mono" panose="02000009000000000000" pitchFamily="49" charset="0"/>
              </a:rPr>
              <a:t> = </a:t>
            </a:r>
            <a:r>
              <a:rPr lang="es-ES" b="0" dirty="0" err="1">
                <a:solidFill>
                  <a:srgbClr val="DCDCAA"/>
                </a:solidFill>
                <a:effectLst/>
                <a:latin typeface="JetBrains Mono" panose="02000009000000000000" pitchFamily="49" charset="0"/>
              </a:rPr>
              <a:t>generadorDeMultiplicaciones</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0</a:t>
            </a:r>
            <a:r>
              <a:rPr lang="es-ES" b="0" dirty="0">
                <a:solidFill>
                  <a:srgbClr val="D4D4D4"/>
                </a:solidFill>
                <a:effectLst/>
                <a:latin typeface="JetBrains Mono" panose="02000009000000000000" pitchFamily="49" charset="0"/>
              </a:rPr>
              <a:t>);</a:t>
            </a:r>
          </a:p>
          <a:p>
            <a:r>
              <a:rPr lang="es-ES" b="0" dirty="0" err="1">
                <a:solidFill>
                  <a:srgbClr val="DCDCAA"/>
                </a:solidFill>
                <a:effectLst/>
                <a:latin typeface="JetBrains Mono" panose="02000009000000000000" pitchFamily="49" charset="0"/>
              </a:rPr>
              <a:t>multiplicatePorCero</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1</a:t>
            </a:r>
            <a:r>
              <a:rPr lang="es-ES" b="0" dirty="0">
                <a:solidFill>
                  <a:srgbClr val="D4D4D4"/>
                </a:solidFill>
                <a:effectLst/>
                <a:latin typeface="JetBrains Mono" panose="02000009000000000000" pitchFamily="49" charset="0"/>
              </a:rPr>
              <a:t>); </a:t>
            </a:r>
            <a:r>
              <a:rPr lang="es-ES" b="0" dirty="0">
                <a:solidFill>
                  <a:srgbClr val="6A9955"/>
                </a:solidFill>
                <a:effectLst/>
                <a:latin typeface="JetBrains Mono" panose="02000009000000000000" pitchFamily="49" charset="0"/>
              </a:rPr>
              <a:t>// 0</a:t>
            </a:r>
            <a:endParaRPr lang="es-ES" b="0" dirty="0">
              <a:solidFill>
                <a:srgbClr val="D4D4D4"/>
              </a:solidFill>
              <a:effectLst/>
              <a:latin typeface="JetBrains Mono" panose="02000009000000000000" pitchFamily="49" charset="0"/>
            </a:endParaRPr>
          </a:p>
          <a:p>
            <a:r>
              <a:rPr lang="es-ES" b="0" dirty="0" err="1">
                <a:solidFill>
                  <a:srgbClr val="DCDCAA"/>
                </a:solidFill>
                <a:effectLst/>
                <a:latin typeface="JetBrains Mono" panose="02000009000000000000" pitchFamily="49" charset="0"/>
              </a:rPr>
              <a:t>multiplicatePorCero</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2</a:t>
            </a:r>
            <a:r>
              <a:rPr lang="es-ES" b="0" dirty="0">
                <a:solidFill>
                  <a:srgbClr val="D4D4D4"/>
                </a:solidFill>
                <a:effectLst/>
                <a:latin typeface="JetBrains Mono" panose="02000009000000000000" pitchFamily="49" charset="0"/>
              </a:rPr>
              <a:t>); </a:t>
            </a:r>
            <a:r>
              <a:rPr lang="es-ES" b="0" dirty="0">
                <a:solidFill>
                  <a:srgbClr val="6A9955"/>
                </a:solidFill>
                <a:effectLst/>
                <a:latin typeface="JetBrains Mono" panose="02000009000000000000" pitchFamily="49" charset="0"/>
              </a:rPr>
              <a:t>// 0</a:t>
            </a:r>
            <a:endParaRPr lang="es-ES" b="0" dirty="0">
              <a:solidFill>
                <a:srgbClr val="D4D4D4"/>
              </a:solidFill>
              <a:effectLst/>
              <a:latin typeface="JetBrains Mono" panose="02000009000000000000" pitchFamily="49" charset="0"/>
            </a:endParaRPr>
          </a:p>
          <a:p>
            <a:r>
              <a:rPr lang="es-ES" b="0" dirty="0" err="1">
                <a:solidFill>
                  <a:srgbClr val="DCDCAA"/>
                </a:solidFill>
                <a:effectLst/>
                <a:latin typeface="JetBrains Mono" panose="02000009000000000000" pitchFamily="49" charset="0"/>
              </a:rPr>
              <a:t>multiplicatePorCero</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4</a:t>
            </a:r>
            <a:r>
              <a:rPr lang="es-ES" b="0" dirty="0">
                <a:solidFill>
                  <a:srgbClr val="D4D4D4"/>
                </a:solidFill>
                <a:effectLst/>
                <a:latin typeface="JetBrains Mono" panose="02000009000000000000" pitchFamily="49" charset="0"/>
              </a:rPr>
              <a:t>); </a:t>
            </a:r>
            <a:r>
              <a:rPr lang="es-ES" b="0" dirty="0">
                <a:solidFill>
                  <a:srgbClr val="6A9955"/>
                </a:solidFill>
                <a:effectLst/>
                <a:latin typeface="JetBrains Mono" panose="02000009000000000000" pitchFamily="49" charset="0"/>
              </a:rPr>
              <a:t>// 0</a:t>
            </a:r>
            <a:endParaRPr lang="es-ES" b="0" dirty="0">
              <a:solidFill>
                <a:srgbClr val="D4D4D4"/>
              </a:solidFill>
              <a:effectLst/>
              <a:latin typeface="JetBrains Mono" panose="02000009000000000000" pitchFamily="49" charset="0"/>
            </a:endParaRPr>
          </a:p>
        </p:txBody>
      </p:sp>
      <p:sp>
        <p:nvSpPr>
          <p:cNvPr id="9" name="CuadroTexto 8">
            <a:extLst>
              <a:ext uri="{FF2B5EF4-FFF2-40B4-BE49-F238E27FC236}">
                <a16:creationId xmlns:a16="http://schemas.microsoft.com/office/drawing/2014/main" id="{D8A40296-4E0A-2710-A3C6-16F6E220F345}"/>
              </a:ext>
            </a:extLst>
          </p:cNvPr>
          <p:cNvSpPr txBox="1"/>
          <p:nvPr/>
        </p:nvSpPr>
        <p:spPr>
          <a:xfrm>
            <a:off x="1627425" y="5354612"/>
            <a:ext cx="6647971" cy="646331"/>
          </a:xfrm>
          <a:prstGeom prst="rect">
            <a:avLst/>
          </a:prstGeom>
          <a:solidFill>
            <a:srgbClr val="1E1E1E"/>
          </a:solidFill>
        </p:spPr>
        <p:txBody>
          <a:bodyPr wrap="square">
            <a:spAutoFit/>
          </a:bodyPr>
          <a:lstStyle/>
          <a:p>
            <a:r>
              <a:rPr lang="es-ES" b="0" dirty="0" err="1">
                <a:solidFill>
                  <a:srgbClr val="569CD6"/>
                </a:solidFill>
                <a:effectLst/>
                <a:latin typeface="JetBrains Mono" panose="02000009000000000000" pitchFamily="49" charset="0"/>
              </a:rPr>
              <a:t>const</a:t>
            </a:r>
            <a:r>
              <a:rPr lang="es-ES" b="0" dirty="0">
                <a:solidFill>
                  <a:srgbClr val="D4D4D4"/>
                </a:solidFill>
                <a:effectLst/>
                <a:latin typeface="JetBrains Mono" panose="02000009000000000000" pitchFamily="49" charset="0"/>
              </a:rPr>
              <a:t> </a:t>
            </a:r>
            <a:r>
              <a:rPr lang="es-ES" b="0" dirty="0">
                <a:solidFill>
                  <a:srgbClr val="DCDCAA"/>
                </a:solidFill>
                <a:effectLst/>
                <a:latin typeface="JetBrains Mono" panose="02000009000000000000" pitchFamily="49" charset="0"/>
              </a:rPr>
              <a:t>duplica</a:t>
            </a:r>
            <a:r>
              <a:rPr lang="es-ES" b="0" dirty="0">
                <a:solidFill>
                  <a:srgbClr val="D4D4D4"/>
                </a:solidFill>
                <a:effectLst/>
                <a:latin typeface="JetBrains Mono" panose="02000009000000000000" pitchFamily="49" charset="0"/>
              </a:rPr>
              <a:t> = </a:t>
            </a:r>
            <a:r>
              <a:rPr lang="es-ES" b="0" dirty="0" err="1">
                <a:solidFill>
                  <a:srgbClr val="DCDCAA"/>
                </a:solidFill>
                <a:effectLst/>
                <a:latin typeface="JetBrains Mono" panose="02000009000000000000" pitchFamily="49" charset="0"/>
              </a:rPr>
              <a:t>generadorDeMultiplicaciones</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2</a:t>
            </a:r>
            <a:r>
              <a:rPr lang="es-ES" b="0" dirty="0">
                <a:solidFill>
                  <a:srgbClr val="D4D4D4"/>
                </a:solidFill>
                <a:effectLst/>
                <a:latin typeface="JetBrains Mono" panose="02000009000000000000" pitchFamily="49" charset="0"/>
              </a:rPr>
              <a:t>);</a:t>
            </a:r>
          </a:p>
          <a:p>
            <a:r>
              <a:rPr lang="es-ES" b="0" dirty="0">
                <a:solidFill>
                  <a:srgbClr val="DCDCAA"/>
                </a:solidFill>
                <a:effectLst/>
                <a:latin typeface="JetBrains Mono" panose="02000009000000000000" pitchFamily="49" charset="0"/>
              </a:rPr>
              <a:t>duplica</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2</a:t>
            </a:r>
            <a:r>
              <a:rPr lang="es-ES" b="0" dirty="0">
                <a:solidFill>
                  <a:srgbClr val="D4D4D4"/>
                </a:solidFill>
                <a:effectLst/>
                <a:latin typeface="JetBrains Mono" panose="02000009000000000000" pitchFamily="49" charset="0"/>
              </a:rPr>
              <a:t>); </a:t>
            </a:r>
            <a:r>
              <a:rPr lang="es-ES" b="0" dirty="0">
                <a:solidFill>
                  <a:srgbClr val="6A9955"/>
                </a:solidFill>
                <a:effectLst/>
                <a:latin typeface="JetBrains Mono" panose="02000009000000000000" pitchFamily="49" charset="0"/>
              </a:rPr>
              <a:t>// 4</a:t>
            </a:r>
            <a:endParaRPr lang="es-ES" b="0" dirty="0">
              <a:solidFill>
                <a:srgbClr val="D4D4D4"/>
              </a:solidFill>
              <a:effectLst/>
              <a:latin typeface="JetBrains Mono" panose="02000009000000000000" pitchFamily="49" charset="0"/>
            </a:endParaRPr>
          </a:p>
        </p:txBody>
      </p:sp>
      <p:sp>
        <p:nvSpPr>
          <p:cNvPr id="10" name="Marcador de fecha 3">
            <a:extLst>
              <a:ext uri="{FF2B5EF4-FFF2-40B4-BE49-F238E27FC236}">
                <a16:creationId xmlns:a16="http://schemas.microsoft.com/office/drawing/2014/main" id="{DB9720AE-2448-56AB-2582-FC0C29C7C277}"/>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11" name="Marcador de pie de página 4">
            <a:extLst>
              <a:ext uri="{FF2B5EF4-FFF2-40B4-BE49-F238E27FC236}">
                <a16:creationId xmlns:a16="http://schemas.microsoft.com/office/drawing/2014/main" id="{D118C155-D2E0-E2B1-0037-7734A3F2FB40}"/>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12" name="Marcador de número de diapositiva 5">
            <a:extLst>
              <a:ext uri="{FF2B5EF4-FFF2-40B4-BE49-F238E27FC236}">
                <a16:creationId xmlns:a16="http://schemas.microsoft.com/office/drawing/2014/main" id="{F27AA745-BEDF-09EF-54B5-908DF33C329F}"/>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97</a:t>
            </a:fld>
            <a:endParaRPr lang="en-US"/>
          </a:p>
        </p:txBody>
      </p:sp>
    </p:spTree>
    <p:extLst>
      <p:ext uri="{BB962C8B-B14F-4D97-AF65-F5344CB8AC3E}">
        <p14:creationId xmlns:p14="http://schemas.microsoft.com/office/powerpoint/2010/main" val="3718202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F1735-92FE-47AE-B57A-4EEEFCE7207C}"/>
              </a:ext>
            </a:extLst>
          </p:cNvPr>
          <p:cNvSpPr>
            <a:spLocks noGrp="1"/>
          </p:cNvSpPr>
          <p:nvPr>
            <p:ph type="title"/>
          </p:nvPr>
        </p:nvSpPr>
        <p:spPr/>
        <p:txBody>
          <a:bodyPr vert="horz" lIns="91440" tIns="45720" rIns="91440" bIns="45720" rtlCol="0" anchor="b">
            <a:normAutofit/>
          </a:bodyPr>
          <a:lstStyle/>
          <a:p>
            <a:r>
              <a:rPr lang="en-US" sz="4800"/>
              <a:t>Ciudadanía de primera clase</a:t>
            </a:r>
          </a:p>
        </p:txBody>
      </p:sp>
      <p:sp>
        <p:nvSpPr>
          <p:cNvPr id="3" name="Marcador de texto 2">
            <a:extLst>
              <a:ext uri="{FF2B5EF4-FFF2-40B4-BE49-F238E27FC236}">
                <a16:creationId xmlns:a16="http://schemas.microsoft.com/office/drawing/2014/main" id="{0E73231B-6F60-6188-675C-ADCDBF3198D1}"/>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40157188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CEAE3-B6CB-F1B0-D4F9-01192061E363}"/>
              </a:ext>
            </a:extLst>
          </p:cNvPr>
          <p:cNvSpPr>
            <a:spLocks noGrp="1"/>
          </p:cNvSpPr>
          <p:nvPr>
            <p:ph type="title"/>
          </p:nvPr>
        </p:nvSpPr>
        <p:spPr/>
        <p:txBody>
          <a:bodyPr>
            <a:normAutofit/>
          </a:bodyPr>
          <a:lstStyle/>
          <a:p>
            <a:r>
              <a:rPr lang="es-ES" dirty="0"/>
              <a:t>¿Qué es la ciudadanía de primera clase?</a:t>
            </a:r>
          </a:p>
        </p:txBody>
      </p:sp>
      <p:sp>
        <p:nvSpPr>
          <p:cNvPr id="5" name="Marcador de texto 4">
            <a:extLst>
              <a:ext uri="{FF2B5EF4-FFF2-40B4-BE49-F238E27FC236}">
                <a16:creationId xmlns:a16="http://schemas.microsoft.com/office/drawing/2014/main" id="{7E41AA26-C851-0E54-9FE6-21F1A55906D9}"/>
              </a:ext>
            </a:extLst>
          </p:cNvPr>
          <p:cNvSpPr>
            <a:spLocks noGrp="1"/>
          </p:cNvSpPr>
          <p:nvPr>
            <p:ph type="body" idx="1"/>
          </p:nvPr>
        </p:nvSpPr>
        <p:spPr/>
        <p:txBody>
          <a:bodyPr/>
          <a:lstStyle/>
          <a:p>
            <a:endParaRPr lang="es-ES"/>
          </a:p>
        </p:txBody>
      </p:sp>
      <p:sp>
        <p:nvSpPr>
          <p:cNvPr id="7" name="Marcador de fecha 3">
            <a:extLst>
              <a:ext uri="{FF2B5EF4-FFF2-40B4-BE49-F238E27FC236}">
                <a16:creationId xmlns:a16="http://schemas.microsoft.com/office/drawing/2014/main" id="{2FB50A28-FB0F-C297-61F5-5E53B8AEF6FD}"/>
              </a:ext>
            </a:extLst>
          </p:cNvPr>
          <p:cNvSpPr>
            <a:spLocks noGrp="1"/>
          </p:cNvSpPr>
          <p:nvPr>
            <p:ph type="dt" sz="half" idx="10"/>
          </p:nvPr>
        </p:nvSpPr>
        <p:spPr>
          <a:xfrm>
            <a:off x="136528" y="6356350"/>
            <a:ext cx="875097" cy="365125"/>
          </a:xfrm>
        </p:spPr>
        <p:txBody>
          <a:bodyPr/>
          <a:lstStyle/>
          <a:p>
            <a:fld id="{A8F0D38C-9DCE-48B9-84CC-E309362F36D4}" type="datetime1">
              <a:rPr lang="es-ES" smtClean="0"/>
              <a:pPr/>
              <a:t>20/06/2024</a:t>
            </a:fld>
            <a:endParaRPr lang="en-US"/>
          </a:p>
        </p:txBody>
      </p:sp>
      <p:sp>
        <p:nvSpPr>
          <p:cNvPr id="8" name="Marcador de pie de página 4">
            <a:extLst>
              <a:ext uri="{FF2B5EF4-FFF2-40B4-BE49-F238E27FC236}">
                <a16:creationId xmlns:a16="http://schemas.microsoft.com/office/drawing/2014/main" id="{3417190E-FED7-5459-438D-BD3671069A3A}"/>
              </a:ext>
            </a:extLst>
          </p:cNvPr>
          <p:cNvSpPr>
            <a:spLocks noGrp="1"/>
          </p:cNvSpPr>
          <p:nvPr>
            <p:ph type="ftr" sz="quarter" idx="11"/>
          </p:nvPr>
        </p:nvSpPr>
        <p:spPr>
          <a:xfrm>
            <a:off x="1045314" y="6356350"/>
            <a:ext cx="4114800" cy="365125"/>
          </a:xfrm>
        </p:spPr>
        <p:txBody>
          <a:bodyPr/>
          <a:lstStyle/>
          <a:p>
            <a:r>
              <a:rPr lang="en-US"/>
              <a:t>Conceptos de JavaScript - Pepe Fabra Valverde</a:t>
            </a:r>
          </a:p>
        </p:txBody>
      </p:sp>
      <p:sp>
        <p:nvSpPr>
          <p:cNvPr id="9" name="Marcador de número de diapositiva 5">
            <a:extLst>
              <a:ext uri="{FF2B5EF4-FFF2-40B4-BE49-F238E27FC236}">
                <a16:creationId xmlns:a16="http://schemas.microsoft.com/office/drawing/2014/main" id="{00025870-FBB7-7723-EC89-4329A3BB657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99</a:t>
            </a:fld>
            <a:endParaRPr lang="en-US"/>
          </a:p>
        </p:txBody>
      </p:sp>
    </p:spTree>
    <p:extLst>
      <p:ext uri="{BB962C8B-B14F-4D97-AF65-F5344CB8AC3E}">
        <p14:creationId xmlns:p14="http://schemas.microsoft.com/office/powerpoint/2010/main" val="1836138938"/>
      </p:ext>
    </p:extLst>
  </p:cSld>
  <p:clrMapOvr>
    <a:masterClrMapping/>
  </p:clrMapOvr>
</p:sld>
</file>

<file path=ppt/theme/theme1.xml><?xml version="1.0" encoding="utf-8"?>
<a:theme xmlns:a="http://schemas.openxmlformats.org/drawingml/2006/main" name="FadeVTI">
  <a:themeElements>
    <a:clrScheme name="Personalizado 4">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0312F"/>
      </a:hlink>
      <a:folHlink>
        <a:srgbClr val="30312F"/>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5211</Words>
  <Application>Microsoft Office PowerPoint</Application>
  <PresentationFormat>Panorámica</PresentationFormat>
  <Paragraphs>892</Paragraphs>
  <Slides>133</Slides>
  <Notes>0</Notes>
  <HiddenSlides>0</HiddenSlides>
  <MMClips>6</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133</vt:i4>
      </vt:variant>
    </vt:vector>
  </HeadingPairs>
  <TitlesOfParts>
    <vt:vector size="139" baseType="lpstr">
      <vt:lpstr>Aharoni</vt:lpstr>
      <vt:lpstr>Arial</vt:lpstr>
      <vt:lpstr>Avenir Next LT Pro</vt:lpstr>
      <vt:lpstr>Calibri</vt:lpstr>
      <vt:lpstr>JetBrains Mono</vt:lpstr>
      <vt:lpstr>FadeVTI</vt:lpstr>
      <vt:lpstr>Conceptos de JavaScript</vt:lpstr>
      <vt:lpstr>Quién soy</vt:lpstr>
      <vt:lpstr>Disclaimer</vt:lpstr>
      <vt:lpstr>Agenda</vt:lpstr>
      <vt:lpstr>Orientado a…</vt:lpstr>
      <vt:lpstr>Hindley–Milner</vt:lpstr>
      <vt:lpstr>Hindley–Milner</vt:lpstr>
      <vt:lpstr>Pureza, efectos secundarios e idempotencia</vt:lpstr>
      <vt:lpstr>Qué veremos en esta sección</vt:lpstr>
      <vt:lpstr>¿Qué utilidad nos aportan?</vt:lpstr>
      <vt:lpstr>Programación funcional</vt:lpstr>
      <vt:lpstr>¿Qué es un paradigma de programación?</vt:lpstr>
      <vt:lpstr>¿Qué es un paradigma de programación?</vt:lpstr>
      <vt:lpstr>La checklist de la Programación Funcional</vt:lpstr>
      <vt:lpstr>Pureza</vt:lpstr>
      <vt:lpstr>Definición de pureza</vt:lpstr>
      <vt:lpstr>Pureza y efectos secundarios</vt:lpstr>
      <vt:lpstr>Pureza y el determinismo</vt:lpstr>
      <vt:lpstr>Pureza, unificando conceptos</vt:lpstr>
      <vt:lpstr>Pero…</vt:lpstr>
      <vt:lpstr>Efectos secundarios</vt:lpstr>
      <vt:lpstr>Definiendo los efectos secundarios</vt:lpstr>
      <vt:lpstr>La checklist de un efecto secundario</vt:lpstr>
      <vt:lpstr>Entendiendo los efectos secundarios</vt:lpstr>
      <vt:lpstr>Los efectos secundarios son como distracciones</vt:lpstr>
      <vt:lpstr>Ejemplos</vt:lpstr>
      <vt:lpstr>Es un efecto secundario cuando…</vt:lpstr>
      <vt:lpstr>No sería un efecto secundario si…</vt:lpstr>
      <vt:lpstr>Contextualizando en JavaScript</vt:lpstr>
      <vt:lpstr>Caso de uso práctico</vt:lpstr>
      <vt:lpstr>Caso de uso práctico</vt:lpstr>
      <vt:lpstr>Idempotencia</vt:lpstr>
      <vt:lpstr>Qué es la idempotencia</vt:lpstr>
      <vt:lpstr>Beneficios de la idempotencia</vt:lpstr>
      <vt:lpstr>“Pega” de la idempotencia</vt:lpstr>
      <vt:lpstr>Ejemplos de idempotencia</vt:lpstr>
      <vt:lpstr>Ejemplos que no son idempotentes</vt:lpstr>
      <vt:lpstr>Recapitulemos…</vt:lpstr>
      <vt:lpstr>Hemos visto…</vt:lpstr>
      <vt:lpstr>Lo cuál nos permite…</vt:lpstr>
      <vt:lpstr>Pasos a seguir</vt:lpstr>
      <vt:lpstr>Preguntas</vt:lpstr>
      <vt:lpstr>Memoización, serialización y comparación de valores</vt:lpstr>
      <vt:lpstr>Hasta ahora sabemos que…</vt:lpstr>
      <vt:lpstr>¿Qué vamos a ver a continuación?</vt:lpstr>
      <vt:lpstr>¿Por qué? ¿Qué aportará?</vt:lpstr>
      <vt:lpstr>Memoización</vt:lpstr>
      <vt:lpstr>Qué es</vt:lpstr>
      <vt:lpstr>¿Qué se tiene que dar?</vt:lpstr>
      <vt:lpstr>Antes que nada</vt:lpstr>
      <vt:lpstr>Comparación de valores</vt:lpstr>
      <vt:lpstr>Presentación de PowerPoint</vt:lpstr>
      <vt:lpstr>Entiendiendo el problema</vt:lpstr>
      <vt:lpstr>Curiosidad de los tipados en JavaScript</vt:lpstr>
      <vt:lpstr>Resolviendo la Curiosidad de los tipados en JavaScript</vt:lpstr>
      <vt:lpstr>Métodos de comparación en JavaScript</vt:lpstr>
      <vt:lpstr>Comparación simple (loosely equal)</vt:lpstr>
      <vt:lpstr>Comparación exacta (strictly equal)</vt:lpstr>
      <vt:lpstr>Comparación por mismo valor (same value)</vt:lpstr>
      <vt:lpstr>Serialización</vt:lpstr>
      <vt:lpstr>¿Qué es serializar?</vt:lpstr>
      <vt:lpstr>¿Por qué lo necesitamos?</vt:lpstr>
      <vt:lpstr>¿Cuál será el resultado de esta expresión?</vt:lpstr>
      <vt:lpstr>Vamos a simplificarlo…</vt:lpstr>
      <vt:lpstr>Más todavía…</vt:lpstr>
      <vt:lpstr>La raíz del problema en las comparaciones</vt:lpstr>
      <vt:lpstr>Argumentos en programación</vt:lpstr>
      <vt:lpstr>Situando el problema</vt:lpstr>
      <vt:lpstr>Entonces, ¿cómo lo hacemos?</vt:lpstr>
      <vt:lpstr>Por qué no deberías fiarte de JSON.STRINGIFY</vt:lpstr>
      <vt:lpstr>Por qué no deberías fiarte de JSON.STRINGIFY</vt:lpstr>
      <vt:lpstr>Solución a mano</vt:lpstr>
      <vt:lpstr>A wise engineering solution would produce - or better, exploit - reusable parts.</vt:lpstr>
      <vt:lpstr>Devalue, implementa lo que JSON.stringify no</vt:lpstr>
      <vt:lpstr>Implementación</vt:lpstr>
      <vt:lpstr>Código en vivo</vt:lpstr>
      <vt:lpstr>Empecemos por lo fácil</vt:lpstr>
      <vt:lpstr>Vamos a complicarlo</vt:lpstr>
      <vt:lpstr>Posibilidad de mejora</vt:lpstr>
      <vt:lpstr>Propuesta de mejora</vt:lpstr>
      <vt:lpstr>Recapitulando…</vt:lpstr>
      <vt:lpstr>Hemos visto…</vt:lpstr>
      <vt:lpstr>Y en episodios anteriores…</vt:lpstr>
      <vt:lpstr>Lo cuál nos permite…</vt:lpstr>
      <vt:lpstr>Siguientes pasos…</vt:lpstr>
      <vt:lpstr>Preguntas</vt:lpstr>
      <vt:lpstr>Closures, alto orden y ciudadanía de primera clase</vt:lpstr>
      <vt:lpstr>Contextualizando…</vt:lpstr>
      <vt:lpstr>¿Qué veremos?</vt:lpstr>
      <vt:lpstr>Closure</vt:lpstr>
      <vt:lpstr>¿Qué es un Closure?</vt:lpstr>
      <vt:lpstr>Contexto</vt:lpstr>
      <vt:lpstr>Encapsulación privada</vt:lpstr>
      <vt:lpstr>¿Qué entendemos por encapsulación privada?</vt:lpstr>
      <vt:lpstr>¿Qué entendemos por encapsulación privada?</vt:lpstr>
      <vt:lpstr>Ejemplo de closure</vt:lpstr>
      <vt:lpstr>Generación de funciones y eventos</vt:lpstr>
      <vt:lpstr>Ciudadanía de primera clase</vt:lpstr>
      <vt:lpstr>¿Qué es la ciudadanía de primera clase?</vt:lpstr>
      <vt:lpstr>¿Qué es la ciudadanía de primera clase?</vt:lpstr>
      <vt:lpstr>Ciudadanía de segunda clase</vt:lpstr>
      <vt:lpstr>Antes de nada</vt:lpstr>
      <vt:lpstr>¿Se diferencia en algo de un closure?</vt:lpstr>
      <vt:lpstr>No debería…</vt:lpstr>
      <vt:lpstr>¿Cómo implementarías el concepto?</vt:lpstr>
      <vt:lpstr>Adentrándonos en el concepto</vt:lpstr>
      <vt:lpstr>Alto orden</vt:lpstr>
      <vt:lpstr>¿Qué es algo de alto orden?</vt:lpstr>
      <vt:lpstr>Elementos de alto orden</vt:lpstr>
      <vt:lpstr>Función de alto orden</vt:lpstr>
      <vt:lpstr>Componente de Alto Orden</vt:lpstr>
      <vt:lpstr>Recapitulemos…</vt:lpstr>
      <vt:lpstr>Conceptos revisitados</vt:lpstr>
      <vt:lpstr>Dudas</vt:lpstr>
      <vt:lpstr>Caminos abiertos</vt:lpstr>
      <vt:lpstr>Se acerca el fin de la sesión</vt:lpstr>
      <vt:lpstr>Bonus</vt:lpstr>
      <vt:lpstr>Currying</vt:lpstr>
      <vt:lpstr>MapReduce</vt:lpstr>
      <vt:lpstr>La buena solución</vt:lpstr>
      <vt:lpstr>Conclusiones</vt:lpstr>
      <vt:lpstr> Libros</vt:lpstr>
      <vt:lpstr>Charlas</vt:lpstr>
      <vt:lpstr>Artículo de Pureza y Memoización</vt:lpstr>
      <vt:lpstr>Artículo de Closures y Alto Orden</vt:lpstr>
      <vt:lpstr>Just Javascript</vt:lpstr>
      <vt:lpstr>Presentación de PowerPoint</vt:lpstr>
      <vt:lpstr>¿Por dónde podría investigar más?</vt:lpstr>
      <vt:lpstr>QR de las slides</vt:lpstr>
      <vt:lpstr>Encuéntrame en</vt:lpstr>
      <vt:lpstr>Conceptos de JavaScript</vt:lpstr>
      <vt:lpstr>Gracias por la atención</vt:lpstr>
      <vt:lpstr>Preguntas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de JavaScript</dc:title>
  <dc:creator>Pepe Fabra</dc:creator>
  <cp:lastModifiedBy>Pepe Fabra</cp:lastModifiedBy>
  <cp:revision>47</cp:revision>
  <dcterms:created xsi:type="dcterms:W3CDTF">2024-06-13T16:31:50Z</dcterms:created>
  <dcterms:modified xsi:type="dcterms:W3CDTF">2024-06-20T00:26:10Z</dcterms:modified>
</cp:coreProperties>
</file>