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cio" id="{8AFA704D-B61D-4F4E-945A-5ABE2160A382}">
          <p14:sldIdLst>
            <p14:sldId id="256"/>
            <p14:sldId id="258"/>
            <p14:sldId id="257"/>
            <p14:sldId id="259"/>
          </p14:sldIdLst>
        </p14:section>
        <p14:section name="Introducción" id="{5ABAAECD-DE60-4E02-BC86-E10D333AD707}">
          <p14:sldIdLst>
            <p14:sldId id="260"/>
            <p14:sldId id="261"/>
          </p14:sldIdLst>
        </p14:section>
        <p14:section name="Framework agnostic" id="{4D035B9F-BE43-47AD-81E9-A01722D5E2EC}">
          <p14:sldIdLst>
            <p14:sldId id="264"/>
            <p14:sldId id="265"/>
          </p14:sldIdLst>
        </p14:section>
        <p14:section name="SPAs y MPAs" id="{9A68D316-F5EA-46A9-90E5-74A34F35D445}">
          <p14:sldIdLst>
            <p14:sldId id="262"/>
            <p14:sldId id="263"/>
          </p14:sldIdLst>
        </p14:section>
        <p14:section name="Web performance" id="{D056A7C4-6D36-4E50-B59D-32D778BC5ECA}">
          <p14:sldIdLst>
            <p14:sldId id="267"/>
            <p14:sldId id="266"/>
            <p14:sldId id="268"/>
            <p14:sldId id="269"/>
          </p14:sldIdLst>
        </p14:section>
        <p14:section name="Características del framework" id="{F2A1D3FB-E91D-4CC9-B665-283BD7AF159F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C6B4-D22E-47E5-9CD3-FF0A651AA348}" type="datetimeFigureOut">
              <a:rPr lang="es-ES" smtClean="0"/>
              <a:t>25/04/2023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3003-15AC-46C2-82F1-B7B5098176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32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C6B4-D22E-47E5-9CD3-FF0A651AA348}" type="datetimeFigureOut">
              <a:rPr lang="es-ES" smtClean="0"/>
              <a:t>25/04/2023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3003-15AC-46C2-82F1-B7B5098176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6637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C6B4-D22E-47E5-9CD3-FF0A651AA348}" type="datetimeFigureOut">
              <a:rPr lang="es-ES" smtClean="0"/>
              <a:t>25/04/2023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3003-15AC-46C2-82F1-B7B509817618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7202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C6B4-D22E-47E5-9CD3-FF0A651AA348}" type="datetimeFigureOut">
              <a:rPr lang="es-ES" smtClean="0"/>
              <a:t>25/04/2023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3003-15AC-46C2-82F1-B7B5098176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8089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C6B4-D22E-47E5-9CD3-FF0A651AA348}" type="datetimeFigureOut">
              <a:rPr lang="es-ES" smtClean="0"/>
              <a:t>25/04/2023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3003-15AC-46C2-82F1-B7B509817618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0872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C6B4-D22E-47E5-9CD3-FF0A651AA348}" type="datetimeFigureOut">
              <a:rPr lang="es-ES" smtClean="0"/>
              <a:t>25/04/2023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3003-15AC-46C2-82F1-B7B5098176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335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C6B4-D22E-47E5-9CD3-FF0A651AA348}" type="datetimeFigureOut">
              <a:rPr lang="es-ES" smtClean="0"/>
              <a:t>25/04/2023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3003-15AC-46C2-82F1-B7B5098176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3648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C6B4-D22E-47E5-9CD3-FF0A651AA348}" type="datetimeFigureOut">
              <a:rPr lang="es-ES" smtClean="0"/>
              <a:t>25/04/2023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3003-15AC-46C2-82F1-B7B5098176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119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C6B4-D22E-47E5-9CD3-FF0A651AA348}" type="datetimeFigureOut">
              <a:rPr lang="es-ES" smtClean="0"/>
              <a:t>25/04/2023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3003-15AC-46C2-82F1-B7B5098176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512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C6B4-D22E-47E5-9CD3-FF0A651AA348}" type="datetimeFigureOut">
              <a:rPr lang="es-ES" smtClean="0"/>
              <a:t>25/04/2023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3003-15AC-46C2-82F1-B7B5098176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9253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C6B4-D22E-47E5-9CD3-FF0A651AA348}" type="datetimeFigureOut">
              <a:rPr lang="es-ES" smtClean="0"/>
              <a:t>25/04/2023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3003-15AC-46C2-82F1-B7B5098176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342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C6B4-D22E-47E5-9CD3-FF0A651AA348}" type="datetimeFigureOut">
              <a:rPr lang="es-ES" smtClean="0"/>
              <a:t>25/04/2023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3003-15AC-46C2-82F1-B7B5098176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951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C6B4-D22E-47E5-9CD3-FF0A651AA348}" type="datetimeFigureOut">
              <a:rPr lang="es-ES" smtClean="0"/>
              <a:t>25/04/2023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3003-15AC-46C2-82F1-B7B5098176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940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C6B4-D22E-47E5-9CD3-FF0A651AA348}" type="datetimeFigureOut">
              <a:rPr lang="es-ES" smtClean="0"/>
              <a:t>25/04/2023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3003-15AC-46C2-82F1-B7B5098176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51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C6B4-D22E-47E5-9CD3-FF0A651AA348}" type="datetimeFigureOut">
              <a:rPr lang="es-ES" smtClean="0"/>
              <a:t>25/04/2023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3003-15AC-46C2-82F1-B7B5098176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12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C6B4-D22E-47E5-9CD3-FF0A651AA348}" type="datetimeFigureOut">
              <a:rPr lang="es-ES" smtClean="0"/>
              <a:t>25/04/2023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3003-15AC-46C2-82F1-B7B5098176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87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EC6B4-D22E-47E5-9CD3-FF0A651AA348}" type="datetimeFigureOut">
              <a:rPr lang="es-ES" smtClean="0"/>
              <a:t>25/04/2023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D23003-15AC-46C2-82F1-B7B5098176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990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 descr="Un libro con la imagen de 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820D5393-8AFB-C5C6-C91E-64C229ED0D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4" r="17785"/>
          <a:stretch/>
        </p:blipFill>
        <p:spPr>
          <a:xfrm>
            <a:off x="20" y="10"/>
            <a:ext cx="5897982" cy="6857990"/>
          </a:xfrm>
          <a:custGeom>
            <a:avLst/>
            <a:gdLst/>
            <a:ahLst/>
            <a:cxnLst/>
            <a:rect l="l" t="t" r="r" b="b"/>
            <a:pathLst>
              <a:path w="5898002" h="6858000">
                <a:moveTo>
                  <a:pt x="0" y="0"/>
                </a:moveTo>
                <a:lnTo>
                  <a:pt x="5898002" y="0"/>
                </a:lnTo>
                <a:lnTo>
                  <a:pt x="4873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Isosceles Triangle 30">
            <a:extLst>
              <a:ext uri="{FF2B5EF4-FFF2-40B4-BE49-F238E27FC236}">
                <a16:creationId xmlns:a16="http://schemas.microsoft.com/office/drawing/2014/main" id="{2F9F6FEB-DD01-4F04-A465-6BB9A3560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Imagen 19" descr="Icono&#10;&#10;Descripción generada automáticamente">
            <a:extLst>
              <a:ext uri="{FF2B5EF4-FFF2-40B4-BE49-F238E27FC236}">
                <a16:creationId xmlns:a16="http://schemas.microsoft.com/office/drawing/2014/main" id="{D35E5657-E19C-F628-8477-4A10C16A91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212"/>
          <a:stretch/>
        </p:blipFill>
        <p:spPr>
          <a:xfrm>
            <a:off x="4869095" y="10"/>
            <a:ext cx="7312272" cy="6857990"/>
          </a:xfrm>
          <a:custGeom>
            <a:avLst/>
            <a:gdLst/>
            <a:ahLst/>
            <a:cxnLst/>
            <a:rect l="l" t="t" r="r" b="b"/>
            <a:pathLst>
              <a:path w="7312272" h="6858000">
                <a:moveTo>
                  <a:pt x="1024379" y="0"/>
                </a:moveTo>
                <a:lnTo>
                  <a:pt x="7312272" y="0"/>
                </a:lnTo>
                <a:lnTo>
                  <a:pt x="731227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8" name="Freeform 52">
            <a:extLst>
              <a:ext uri="{FF2B5EF4-FFF2-40B4-BE49-F238E27FC236}">
                <a16:creationId xmlns:a16="http://schemas.microsoft.com/office/drawing/2014/main" id="{3A459D44-E95C-4AB2-9D79-7C182560C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649" y="3576484"/>
            <a:ext cx="8522979" cy="3281517"/>
          </a:xfrm>
          <a:custGeom>
            <a:avLst/>
            <a:gdLst>
              <a:gd name="connsiteX0" fmla="*/ 8516100 w 8522979"/>
              <a:gd name="connsiteY0" fmla="*/ 0 h 3281517"/>
              <a:gd name="connsiteX1" fmla="*/ 8522979 w 8522979"/>
              <a:gd name="connsiteY1" fmla="*/ 3281517 h 3281517"/>
              <a:gd name="connsiteX2" fmla="*/ 650153 w 8522979"/>
              <a:gd name="connsiteY2" fmla="*/ 3281517 h 3281517"/>
              <a:gd name="connsiteX3" fmla="*/ 0 w 8522979"/>
              <a:gd name="connsiteY3" fmla="*/ 3003752 h 3281517"/>
              <a:gd name="connsiteX4" fmla="*/ 879142 w 8522979"/>
              <a:gd name="connsiteY4" fmla="*/ 690551 h 328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2979" h="3281517">
                <a:moveTo>
                  <a:pt x="8516100" y="0"/>
                </a:moveTo>
                <a:lnTo>
                  <a:pt x="8522979" y="3281517"/>
                </a:lnTo>
                <a:lnTo>
                  <a:pt x="650153" y="3281517"/>
                </a:lnTo>
                <a:lnTo>
                  <a:pt x="0" y="3003752"/>
                </a:lnTo>
                <a:lnTo>
                  <a:pt x="879142" y="690551"/>
                </a:lnTo>
                <a:close/>
              </a:path>
            </a:pathLst>
          </a:custGeom>
          <a:solidFill>
            <a:srgbClr val="00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F37062B-29B9-48EA-B20D-914634A68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78411DE-368F-4426-8868-B6EEB07F7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23">
            <a:extLst>
              <a:ext uri="{FF2B5EF4-FFF2-40B4-BE49-F238E27FC236}">
                <a16:creationId xmlns:a16="http://schemas.microsoft.com/office/drawing/2014/main" id="{6D3E764F-DD76-4E74-8C36-7CEE8231E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Rectangle 25">
            <a:extLst>
              <a:ext uri="{FF2B5EF4-FFF2-40B4-BE49-F238E27FC236}">
                <a16:creationId xmlns:a16="http://schemas.microsoft.com/office/drawing/2014/main" id="{087944EB-94D5-45B3-801D-DCE3F5264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Isosceles Triangle 24">
            <a:extLst>
              <a:ext uri="{FF2B5EF4-FFF2-40B4-BE49-F238E27FC236}">
                <a16:creationId xmlns:a16="http://schemas.microsoft.com/office/drawing/2014/main" id="{E6C6DF53-20EC-4B92-9ADE-C0B7B4056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94B338-DD9B-E562-18B1-1C70BC5B8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2401" y="4267831"/>
            <a:ext cx="5181601" cy="1329677"/>
          </a:xfrm>
        </p:spPr>
        <p:txBody>
          <a:bodyPr>
            <a:normAutofit/>
          </a:bodyPr>
          <a:lstStyle/>
          <a:p>
            <a:r>
              <a:rPr lang="es-ES" sz="4400"/>
              <a:t>Astro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5D28C3-221F-CEC8-DFBB-A1070C74A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2401" y="5597506"/>
            <a:ext cx="5181601" cy="390969"/>
          </a:xfrm>
        </p:spPr>
        <p:txBody>
          <a:bodyPr>
            <a:normAutofit/>
          </a:bodyPr>
          <a:lstStyle/>
          <a:p>
            <a:r>
              <a:rPr lang="es-ES" sz="1600">
                <a:solidFill>
                  <a:srgbClr val="FFFFFF"/>
                </a:solidFill>
              </a:rPr>
              <a:t>Otro framework más de JavaScript… ¿o es algo más?</a:t>
            </a:r>
          </a:p>
        </p:txBody>
      </p:sp>
      <p:sp>
        <p:nvSpPr>
          <p:cNvPr id="90" name="Rectangle 27">
            <a:extLst>
              <a:ext uri="{FF2B5EF4-FFF2-40B4-BE49-F238E27FC236}">
                <a16:creationId xmlns:a16="http://schemas.microsoft.com/office/drawing/2014/main" id="{5AA3CC08-5871-4D9C-8C6A-A90142CB0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Rectangle 28">
            <a:extLst>
              <a:ext uri="{FF2B5EF4-FFF2-40B4-BE49-F238E27FC236}">
                <a16:creationId xmlns:a16="http://schemas.microsoft.com/office/drawing/2014/main" id="{2872F700-90BF-4EFD-9F34-06E9EFB27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Rectangle 29">
            <a:extLst>
              <a:ext uri="{FF2B5EF4-FFF2-40B4-BE49-F238E27FC236}">
                <a16:creationId xmlns:a16="http://schemas.microsoft.com/office/drawing/2014/main" id="{F863767A-3540-4676-A852-0E8A7A2EE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Isosceles Triangle 29">
            <a:extLst>
              <a:ext uri="{FF2B5EF4-FFF2-40B4-BE49-F238E27FC236}">
                <a16:creationId xmlns:a16="http://schemas.microsoft.com/office/drawing/2014/main" id="{10D8237D-B0CE-41F6-B238-F6F84B855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6887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1F1B3-1342-171E-F3E8-92FF57CF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MPA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4ABA41-6427-F9D4-E7D6-BBF188718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Multi Page </a:t>
            </a:r>
            <a:r>
              <a:rPr lang="es-ES" dirty="0" err="1"/>
              <a:t>Application</a:t>
            </a:r>
            <a:r>
              <a:rPr lang="es-ES" dirty="0"/>
              <a:t>, Lo de </a:t>
            </a:r>
            <a:r>
              <a:rPr lang="es-ES" dirty="0" err="1"/>
              <a:t>toa</a:t>
            </a:r>
            <a:r>
              <a:rPr lang="es-ES" dirty="0"/>
              <a:t>’ la vida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9333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790BE-22FB-931F-4543-28C78087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Web Performance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04779F-A930-F611-6D5B-FA0289AF3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3024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750F3-2A9A-D181-F846-3726EC59B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JS </a:t>
            </a:r>
            <a:r>
              <a:rPr lang="es-ES" dirty="0" err="1"/>
              <a:t>Bundle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153BDC-C603-759C-02A2-C4C114FFB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peso de </a:t>
            </a:r>
            <a:r>
              <a:rPr lang="es-ES" dirty="0" err="1"/>
              <a:t>javascript</a:t>
            </a:r>
            <a:endParaRPr lang="es-ES" dirty="0"/>
          </a:p>
          <a:p>
            <a:r>
              <a:rPr lang="es-ES" dirty="0"/>
              <a:t>HTML vs JavaScript</a:t>
            </a:r>
          </a:p>
        </p:txBody>
      </p:sp>
    </p:spTree>
    <p:extLst>
      <p:ext uri="{BB962C8B-B14F-4D97-AF65-F5344CB8AC3E}">
        <p14:creationId xmlns:p14="http://schemas.microsoft.com/office/powerpoint/2010/main" val="2747905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F3CB8CA-A795-2A40-A573-7E122521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Image optimization</a:t>
            </a:r>
          </a:p>
        </p:txBody>
      </p:sp>
      <p:sp>
        <p:nvSpPr>
          <p:cNvPr id="41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Marcador de contenido 4" descr="Icono&#10;&#10;Descripción generada automáticamente">
            <a:extLst>
              <a:ext uri="{FF2B5EF4-FFF2-40B4-BE49-F238E27FC236}">
                <a16:creationId xmlns:a16="http://schemas.microsoft.com/office/drawing/2014/main" id="{6816FEF1-E938-587D-D4FE-1F64F85BE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4" y="1357388"/>
            <a:ext cx="3765692" cy="415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1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31AAD-7993-4B3F-599A-51379141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 importante de optimizar las imágenes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0D9FD7-D018-B946-5BB7-387F17FF0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Layout</a:t>
            </a:r>
            <a:r>
              <a:rPr lang="es-ES" dirty="0"/>
              <a:t> </a:t>
            </a:r>
            <a:r>
              <a:rPr lang="es-ES" dirty="0" err="1"/>
              <a:t>shifts</a:t>
            </a:r>
            <a:endParaRPr lang="es-ES" dirty="0"/>
          </a:p>
          <a:p>
            <a:r>
              <a:rPr lang="es-ES" dirty="0"/>
              <a:t>Menos peso, menos carga para los recursos del usuario</a:t>
            </a:r>
          </a:p>
          <a:p>
            <a:r>
              <a:rPr lang="es-ES" dirty="0"/>
              <a:t>SEO</a:t>
            </a:r>
          </a:p>
          <a:p>
            <a:pPr lvl="1"/>
            <a:r>
              <a:rPr lang="es-ES" dirty="0"/>
              <a:t>Google </a:t>
            </a:r>
            <a:r>
              <a:rPr lang="es-ES" dirty="0" err="1"/>
              <a:t>Lighthouse</a:t>
            </a:r>
            <a:endParaRPr lang="es-ES" dirty="0"/>
          </a:p>
          <a:p>
            <a:r>
              <a:rPr lang="es-ES" dirty="0"/>
              <a:t>Performance score valora técnicas aplicadas a las imágenes</a:t>
            </a:r>
          </a:p>
        </p:txBody>
      </p:sp>
    </p:spTree>
    <p:extLst>
      <p:ext uri="{BB962C8B-B14F-4D97-AF65-F5344CB8AC3E}">
        <p14:creationId xmlns:p14="http://schemas.microsoft.com/office/powerpoint/2010/main" val="1850943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D104E-A0B5-6617-7A36-0010013B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Carga en cliente o servidor, tú eliges dónde y cuándo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BE72A1-2AA2-B158-8027-32F6D93A1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Astro nos proporciona distintas directivas para controlar la carga de un componente:</a:t>
            </a:r>
          </a:p>
          <a:p>
            <a:r>
              <a:rPr lang="es-ES" dirty="0" err="1"/>
              <a:t>client:load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613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sona señalando un mapa">
            <a:extLst>
              <a:ext uri="{FF2B5EF4-FFF2-40B4-BE49-F238E27FC236}">
                <a16:creationId xmlns:a16="http://schemas.microsoft.com/office/drawing/2014/main" id="{965D1956-5599-F6B3-F67B-8D18319D00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8" r="17423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99C9127-F094-0EAC-0976-B6E48A27C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s-ES" dirty="0"/>
              <a:t>¡¡AVISO A NAVEGANTES!!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0B1B86-F211-AC02-72B5-045C2B6C0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Al terminar la charla se compartirá acceso:</a:t>
            </a:r>
          </a:p>
          <a:p>
            <a:r>
              <a:rPr lang="es-ES" dirty="0"/>
              <a:t>A la grabación</a:t>
            </a:r>
          </a:p>
          <a:p>
            <a:r>
              <a:rPr lang="es-ES" dirty="0"/>
              <a:t>A las diapositivas</a:t>
            </a:r>
          </a:p>
          <a:p>
            <a:r>
              <a:rPr lang="es-ES" dirty="0"/>
              <a:t>A los recursos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487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D326F-CBFB-1566-503D-441BF2F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¿Quién soy?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5D44AF-EC01-7E79-28CF-869FC41E3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Pepe</a:t>
            </a:r>
          </a:p>
        </p:txBody>
      </p:sp>
    </p:spTree>
    <p:extLst>
      <p:ext uri="{BB962C8B-B14F-4D97-AF65-F5344CB8AC3E}">
        <p14:creationId xmlns:p14="http://schemas.microsoft.com/office/powerpoint/2010/main" val="225679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30729-CB1C-DC3C-700C-ACB578E3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100"/>
              <a:t>¿Qué aprenderemos hoy?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9216A2-3FC2-64CC-B9AF-4858F1715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s-ES" dirty="0"/>
              <a:t>Framework </a:t>
            </a:r>
            <a:r>
              <a:rPr lang="es-ES" dirty="0" err="1"/>
              <a:t>agnostic</a:t>
            </a:r>
            <a:endParaRPr lang="es-ES" dirty="0"/>
          </a:p>
          <a:p>
            <a:r>
              <a:rPr lang="es-ES" dirty="0"/>
              <a:t>SPA</a:t>
            </a:r>
          </a:p>
          <a:p>
            <a:r>
              <a:rPr lang="es-ES" dirty="0"/>
              <a:t>MPA</a:t>
            </a:r>
          </a:p>
          <a:p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optimization</a:t>
            </a:r>
            <a:endParaRPr lang="es-ES" dirty="0"/>
          </a:p>
          <a:p>
            <a:r>
              <a:rPr lang="es-ES" dirty="0"/>
              <a:t>JS </a:t>
            </a:r>
            <a:r>
              <a:rPr lang="es-ES" dirty="0" err="1"/>
              <a:t>bundle</a:t>
            </a:r>
            <a:endParaRPr lang="es-ES" dirty="0"/>
          </a:p>
          <a:p>
            <a:endParaRPr lang="es-ES" dirty="0"/>
          </a:p>
        </p:txBody>
      </p:sp>
      <p:pic>
        <p:nvPicPr>
          <p:cNvPr id="5" name="Picture 4" descr="Interior of dark warehouse">
            <a:extLst>
              <a:ext uri="{FF2B5EF4-FFF2-40B4-BE49-F238E27FC236}">
                <a16:creationId xmlns:a16="http://schemas.microsoft.com/office/drawing/2014/main" id="{2B789057-19AD-BC1D-DC99-E56D7FE305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50" r="23900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546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FA56F-94F1-010B-FFE7-F6835EEF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Astro, el framework revolucuionario de JavaScript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066CBB-0A3C-873F-292A-57FB6D79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SPA y MPA, tú decides</a:t>
            </a:r>
          </a:p>
          <a:p>
            <a:r>
              <a:rPr lang="es-ES" dirty="0"/>
              <a:t>Framework </a:t>
            </a:r>
            <a:r>
              <a:rPr lang="es-ES" dirty="0" err="1"/>
              <a:t>agnostic</a:t>
            </a:r>
            <a:endParaRPr lang="es-ES" dirty="0"/>
          </a:p>
          <a:p>
            <a:r>
              <a:rPr lang="es-ES" dirty="0"/>
              <a:t>Control sobre cuánto JavaScript llega al cliente</a:t>
            </a:r>
          </a:p>
          <a:p>
            <a:r>
              <a:rPr lang="es-ES"/>
              <a:t>Web performance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5690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7C57B-C73F-AC5D-7ED0-F47411F80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</a:t>
            </a:r>
            <a:r>
              <a:rPr lang="es-ES" dirty="0" err="1"/>
              <a:t>framework</a:t>
            </a:r>
            <a:r>
              <a:rPr lang="es-ES" dirty="0"/>
              <a:t> de </a:t>
            </a:r>
            <a:r>
              <a:rPr lang="es-ES" dirty="0" err="1"/>
              <a:t>frameworks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37CF2D-F6FC-6D2F-5B50-4B61179AD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58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98950-0CA7-77D7-FF90-8B6830CD4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Framework </a:t>
            </a:r>
            <a:r>
              <a:rPr lang="es-ES" dirty="0" err="1"/>
              <a:t>agnostic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4EAA43-71CE-5C39-699E-95A9D787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7246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AAFD5-2A1E-E022-3E91-CA30DBF6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Y… ¿por qué es tan importante?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BCB03C-205C-F566-BBE4-1987D37E3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7223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E7ED4-87D3-C3A1-A5AC-BC12A2EA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D549E-AB69-38F8-442F-FB6913282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Single Page </a:t>
            </a:r>
            <a:r>
              <a:rPr lang="es-ES" dirty="0" err="1"/>
              <a:t>Application</a:t>
            </a:r>
            <a:endParaRPr lang="es-ES" dirty="0"/>
          </a:p>
          <a:p>
            <a:r>
              <a:rPr lang="es-ES" dirty="0"/>
              <a:t>Gracias a JavaScript y AJAX</a:t>
            </a:r>
          </a:p>
          <a:p>
            <a:r>
              <a:rPr lang="es-ES" dirty="0"/>
              <a:t>El cliente hace de enrutador</a:t>
            </a:r>
          </a:p>
          <a:p>
            <a:r>
              <a:rPr lang="es-ES" dirty="0"/>
              <a:t>Solo se habla con el servidor para recuperar/enviar datos</a:t>
            </a:r>
          </a:p>
          <a:p>
            <a:r>
              <a:rPr lang="es-ES" dirty="0"/>
              <a:t>“No” hay refrescos de pantalla</a:t>
            </a:r>
          </a:p>
        </p:txBody>
      </p:sp>
    </p:spTree>
    <p:extLst>
      <p:ext uri="{BB962C8B-B14F-4D97-AF65-F5344CB8AC3E}">
        <p14:creationId xmlns:p14="http://schemas.microsoft.com/office/powerpoint/2010/main" val="35479071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Naran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</TotalTime>
  <Words>204</Words>
  <Application>Microsoft Office PowerPoint</Application>
  <PresentationFormat>Panorámica</PresentationFormat>
  <Paragraphs>45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Faceta</vt:lpstr>
      <vt:lpstr>Astro</vt:lpstr>
      <vt:lpstr>¡¡AVISO A NAVEGANTES!!</vt:lpstr>
      <vt:lpstr>¿Quién soy?</vt:lpstr>
      <vt:lpstr>¿Qué aprenderemos hoy?</vt:lpstr>
      <vt:lpstr>Astro, el framework revolucuionario de JavaScript</vt:lpstr>
      <vt:lpstr>El framework de frameworks</vt:lpstr>
      <vt:lpstr>Framework agnostic</vt:lpstr>
      <vt:lpstr>Y… ¿por qué es tan importante?</vt:lpstr>
      <vt:lpstr>SPA</vt:lpstr>
      <vt:lpstr>MPA</vt:lpstr>
      <vt:lpstr>Web Performance</vt:lpstr>
      <vt:lpstr>JS Bundle</vt:lpstr>
      <vt:lpstr>Image optimization</vt:lpstr>
      <vt:lpstr>Lo importante de optimizar las imágenes</vt:lpstr>
      <vt:lpstr>Carga en cliente o servidor, tú eliges dónde y cuándo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Astro</dc:title>
  <dc:creator>Pepe Fabra</dc:creator>
  <cp:lastModifiedBy>Pepe Fabra</cp:lastModifiedBy>
  <cp:revision>19</cp:revision>
  <dcterms:created xsi:type="dcterms:W3CDTF">2023-04-24T21:20:56Z</dcterms:created>
  <dcterms:modified xsi:type="dcterms:W3CDTF">2023-04-24T22:28:07Z</dcterms:modified>
</cp:coreProperties>
</file>