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8" r:id="rId3"/>
    <p:sldId id="278" r:id="rId4"/>
    <p:sldId id="273" r:id="rId5"/>
    <p:sldId id="257" r:id="rId6"/>
    <p:sldId id="260" r:id="rId7"/>
    <p:sldId id="261" r:id="rId8"/>
    <p:sldId id="262" r:id="rId9"/>
    <p:sldId id="258" r:id="rId10"/>
    <p:sldId id="263" r:id="rId11"/>
    <p:sldId id="265" r:id="rId12"/>
    <p:sldId id="272" r:id="rId13"/>
    <p:sldId id="264" r:id="rId14"/>
    <p:sldId id="259" r:id="rId15"/>
    <p:sldId id="266" r:id="rId16"/>
    <p:sldId id="267" r:id="rId17"/>
    <p:sldId id="274" r:id="rId18"/>
    <p:sldId id="275" r:id="rId19"/>
    <p:sldId id="271" r:id="rId20"/>
    <p:sldId id="269" r:id="rId21"/>
    <p:sldId id="270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21E1F-5870-49F2-AB88-C7282711132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E5CBD4-271A-4A5B-91BA-27F0805AF9D2}">
      <dgm:prSet/>
      <dgm:spPr/>
      <dgm:t>
        <a:bodyPr/>
        <a:lstStyle/>
        <a:p>
          <a:r>
            <a:rPr lang="es-ES"/>
            <a:t>Pepe Fabra Valverde</a:t>
          </a:r>
          <a:endParaRPr lang="en-US"/>
        </a:p>
      </dgm:t>
    </dgm:pt>
    <dgm:pt modelId="{3F6C0865-59DA-46D2-996E-06A8B9E9ADFA}" type="parTrans" cxnId="{B953B191-532A-4B92-BD72-AE50DD938F10}">
      <dgm:prSet/>
      <dgm:spPr/>
      <dgm:t>
        <a:bodyPr/>
        <a:lstStyle/>
        <a:p>
          <a:endParaRPr lang="en-US"/>
        </a:p>
      </dgm:t>
    </dgm:pt>
    <dgm:pt modelId="{B0BF1307-2210-4D26-B790-239D7B5D5E1B}" type="sibTrans" cxnId="{B953B191-532A-4B92-BD72-AE50DD938F10}">
      <dgm:prSet/>
      <dgm:spPr/>
      <dgm:t>
        <a:bodyPr/>
        <a:lstStyle/>
        <a:p>
          <a:endParaRPr lang="en-US"/>
        </a:p>
      </dgm:t>
    </dgm:pt>
    <dgm:pt modelId="{B7A0EEBD-CBBB-4281-B29E-A3A20FA7157A}">
      <dgm:prSet/>
      <dgm:spPr/>
      <dgm:t>
        <a:bodyPr/>
        <a:lstStyle/>
        <a:p>
          <a:r>
            <a:rPr lang="es-ES"/>
            <a:t>Actualmente trabajando como Líder y Arquitecto de Frontend.</a:t>
          </a:r>
          <a:endParaRPr lang="en-US"/>
        </a:p>
      </dgm:t>
    </dgm:pt>
    <dgm:pt modelId="{3AF2835F-314B-4C2B-8190-88D12222A18E}" type="parTrans" cxnId="{2D872FC8-316D-4CED-933D-8AA571A12554}">
      <dgm:prSet/>
      <dgm:spPr/>
      <dgm:t>
        <a:bodyPr/>
        <a:lstStyle/>
        <a:p>
          <a:endParaRPr lang="en-US"/>
        </a:p>
      </dgm:t>
    </dgm:pt>
    <dgm:pt modelId="{479330B3-EFFE-40D2-8509-A6BC131505EE}" type="sibTrans" cxnId="{2D872FC8-316D-4CED-933D-8AA571A12554}">
      <dgm:prSet/>
      <dgm:spPr/>
      <dgm:t>
        <a:bodyPr/>
        <a:lstStyle/>
        <a:p>
          <a:endParaRPr lang="en-US"/>
        </a:p>
      </dgm:t>
    </dgm:pt>
    <dgm:pt modelId="{B40D833E-D8F5-41F9-A759-D2F55B518071}">
      <dgm:prSet/>
      <dgm:spPr/>
      <dgm:t>
        <a:bodyPr/>
        <a:lstStyle/>
        <a:p>
          <a:r>
            <a:rPr lang="es-ES" dirty="0"/>
            <a:t>4 años de experiencia, distintos lenguajes, sectores, roles, etc.</a:t>
          </a:r>
          <a:endParaRPr lang="en-US" dirty="0"/>
        </a:p>
      </dgm:t>
    </dgm:pt>
    <dgm:pt modelId="{C36C906F-740B-439E-B539-23FCB4A61F3B}" type="parTrans" cxnId="{387B108A-19FC-461D-9F0B-CBD9DD587A28}">
      <dgm:prSet/>
      <dgm:spPr/>
      <dgm:t>
        <a:bodyPr/>
        <a:lstStyle/>
        <a:p>
          <a:endParaRPr lang="en-US"/>
        </a:p>
      </dgm:t>
    </dgm:pt>
    <dgm:pt modelId="{295CF13A-15C1-4B97-A162-7C9187A7151B}" type="sibTrans" cxnId="{387B108A-19FC-461D-9F0B-CBD9DD587A28}">
      <dgm:prSet/>
      <dgm:spPr/>
      <dgm:t>
        <a:bodyPr/>
        <a:lstStyle/>
        <a:p>
          <a:endParaRPr lang="en-US"/>
        </a:p>
      </dgm:t>
    </dgm:pt>
    <dgm:pt modelId="{D471A699-CA6D-4CEA-BCB0-90EB77BD0AB9}" type="pres">
      <dgm:prSet presAssocID="{0D621E1F-5870-49F2-AB88-C72827111324}" presName="linear" presStyleCnt="0">
        <dgm:presLayoutVars>
          <dgm:animLvl val="lvl"/>
          <dgm:resizeHandles val="exact"/>
        </dgm:presLayoutVars>
      </dgm:prSet>
      <dgm:spPr/>
    </dgm:pt>
    <dgm:pt modelId="{E76C269B-0747-4CF7-BE43-748944367294}" type="pres">
      <dgm:prSet presAssocID="{D3E5CBD4-271A-4A5B-91BA-27F0805AF9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EDBA4AD-634C-48D1-A7FB-DB32909D12B8}" type="pres">
      <dgm:prSet presAssocID="{B0BF1307-2210-4D26-B790-239D7B5D5E1B}" presName="spacer" presStyleCnt="0"/>
      <dgm:spPr/>
    </dgm:pt>
    <dgm:pt modelId="{B67C9631-786E-4A59-B08F-D59B93C151E3}" type="pres">
      <dgm:prSet presAssocID="{B7A0EEBD-CBBB-4281-B29E-A3A20FA715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2A9962-C309-489D-BE5E-EB3EA85A8227}" type="pres">
      <dgm:prSet presAssocID="{479330B3-EFFE-40D2-8509-A6BC131505EE}" presName="spacer" presStyleCnt="0"/>
      <dgm:spPr/>
    </dgm:pt>
    <dgm:pt modelId="{1A21241A-CDE4-4DE6-8068-5585773E5204}" type="pres">
      <dgm:prSet presAssocID="{B40D833E-D8F5-41F9-A759-D2F55B5180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ADE120-27C1-417C-81F7-B9D3360ADC09}" type="presOf" srcId="{0D621E1F-5870-49F2-AB88-C72827111324}" destId="{D471A699-CA6D-4CEA-BCB0-90EB77BD0AB9}" srcOrd="0" destOrd="0" presId="urn:microsoft.com/office/officeart/2005/8/layout/vList2"/>
    <dgm:cxn modelId="{9CBF9522-0625-4D0D-936A-2DC32C891E66}" type="presOf" srcId="{B7A0EEBD-CBBB-4281-B29E-A3A20FA7157A}" destId="{B67C9631-786E-4A59-B08F-D59B93C151E3}" srcOrd="0" destOrd="0" presId="urn:microsoft.com/office/officeart/2005/8/layout/vList2"/>
    <dgm:cxn modelId="{387B108A-19FC-461D-9F0B-CBD9DD587A28}" srcId="{0D621E1F-5870-49F2-AB88-C72827111324}" destId="{B40D833E-D8F5-41F9-A759-D2F55B518071}" srcOrd="2" destOrd="0" parTransId="{C36C906F-740B-439E-B539-23FCB4A61F3B}" sibTransId="{295CF13A-15C1-4B97-A162-7C9187A7151B}"/>
    <dgm:cxn modelId="{B953B191-532A-4B92-BD72-AE50DD938F10}" srcId="{0D621E1F-5870-49F2-AB88-C72827111324}" destId="{D3E5CBD4-271A-4A5B-91BA-27F0805AF9D2}" srcOrd="0" destOrd="0" parTransId="{3F6C0865-59DA-46D2-996E-06A8B9E9ADFA}" sibTransId="{B0BF1307-2210-4D26-B790-239D7B5D5E1B}"/>
    <dgm:cxn modelId="{E78A45C6-77A7-45B3-83E6-AEA4EA5A6481}" type="presOf" srcId="{B40D833E-D8F5-41F9-A759-D2F55B518071}" destId="{1A21241A-CDE4-4DE6-8068-5585773E5204}" srcOrd="0" destOrd="0" presId="urn:microsoft.com/office/officeart/2005/8/layout/vList2"/>
    <dgm:cxn modelId="{519655C6-FC31-4369-8DAD-7B6DCB4EC864}" type="presOf" srcId="{D3E5CBD4-271A-4A5B-91BA-27F0805AF9D2}" destId="{E76C269B-0747-4CF7-BE43-748944367294}" srcOrd="0" destOrd="0" presId="urn:microsoft.com/office/officeart/2005/8/layout/vList2"/>
    <dgm:cxn modelId="{2D872FC8-316D-4CED-933D-8AA571A12554}" srcId="{0D621E1F-5870-49F2-AB88-C72827111324}" destId="{B7A0EEBD-CBBB-4281-B29E-A3A20FA7157A}" srcOrd="1" destOrd="0" parTransId="{3AF2835F-314B-4C2B-8190-88D12222A18E}" sibTransId="{479330B3-EFFE-40D2-8509-A6BC131505EE}"/>
    <dgm:cxn modelId="{51AF25C6-43CA-4690-9855-FC951811CC4D}" type="presParOf" srcId="{D471A699-CA6D-4CEA-BCB0-90EB77BD0AB9}" destId="{E76C269B-0747-4CF7-BE43-748944367294}" srcOrd="0" destOrd="0" presId="urn:microsoft.com/office/officeart/2005/8/layout/vList2"/>
    <dgm:cxn modelId="{A0136F14-B7C9-4FE3-A3AD-E02DC0302C88}" type="presParOf" srcId="{D471A699-CA6D-4CEA-BCB0-90EB77BD0AB9}" destId="{CEDBA4AD-634C-48D1-A7FB-DB32909D12B8}" srcOrd="1" destOrd="0" presId="urn:microsoft.com/office/officeart/2005/8/layout/vList2"/>
    <dgm:cxn modelId="{F347F05B-48D5-4A5C-86C9-6C6334F6C10B}" type="presParOf" srcId="{D471A699-CA6D-4CEA-BCB0-90EB77BD0AB9}" destId="{B67C9631-786E-4A59-B08F-D59B93C151E3}" srcOrd="2" destOrd="0" presId="urn:microsoft.com/office/officeart/2005/8/layout/vList2"/>
    <dgm:cxn modelId="{3F7DD7E9-6B6F-45FE-91A0-8DDE69034802}" type="presParOf" srcId="{D471A699-CA6D-4CEA-BCB0-90EB77BD0AB9}" destId="{BE2A9962-C309-489D-BE5E-EB3EA85A8227}" srcOrd="3" destOrd="0" presId="urn:microsoft.com/office/officeart/2005/8/layout/vList2"/>
    <dgm:cxn modelId="{EAD3BC87-454B-4CAD-BA17-109E6F0E2C83}" type="presParOf" srcId="{D471A699-CA6D-4CEA-BCB0-90EB77BD0AB9}" destId="{1A21241A-CDE4-4DE6-8068-5585773E52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C269B-0747-4CF7-BE43-748944367294}">
      <dsp:nvSpPr>
        <dsp:cNvPr id="0" name=""/>
        <dsp:cNvSpPr/>
      </dsp:nvSpPr>
      <dsp:spPr>
        <a:xfrm>
          <a:off x="0" y="98784"/>
          <a:ext cx="6545199" cy="14698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Pepe Fabra Valverde</a:t>
          </a:r>
          <a:endParaRPr lang="en-US" sz="3700" kern="1200"/>
        </a:p>
      </dsp:txBody>
      <dsp:txXfrm>
        <a:off x="71751" y="170535"/>
        <a:ext cx="6401697" cy="1326328"/>
      </dsp:txXfrm>
    </dsp:sp>
    <dsp:sp modelId="{B67C9631-786E-4A59-B08F-D59B93C151E3}">
      <dsp:nvSpPr>
        <dsp:cNvPr id="0" name=""/>
        <dsp:cNvSpPr/>
      </dsp:nvSpPr>
      <dsp:spPr>
        <a:xfrm>
          <a:off x="0" y="1675175"/>
          <a:ext cx="6545199" cy="146983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/>
            <a:t>Actualmente trabajando como Líder y Arquitecto de Frontend.</a:t>
          </a:r>
          <a:endParaRPr lang="en-US" sz="3700" kern="1200"/>
        </a:p>
      </dsp:txBody>
      <dsp:txXfrm>
        <a:off x="71751" y="1746926"/>
        <a:ext cx="6401697" cy="1326328"/>
      </dsp:txXfrm>
    </dsp:sp>
    <dsp:sp modelId="{1A21241A-CDE4-4DE6-8068-5585773E5204}">
      <dsp:nvSpPr>
        <dsp:cNvPr id="0" name=""/>
        <dsp:cNvSpPr/>
      </dsp:nvSpPr>
      <dsp:spPr>
        <a:xfrm>
          <a:off x="0" y="3251566"/>
          <a:ext cx="6545199" cy="146983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kern="1200" dirty="0"/>
            <a:t>4 años de experiencia, distintos lenguajes, sectores, roles, etc.</a:t>
          </a:r>
          <a:endParaRPr lang="en-US" sz="3700" kern="1200" dirty="0"/>
        </a:p>
      </dsp:txBody>
      <dsp:txXfrm>
        <a:off x="71751" y="3323317"/>
        <a:ext cx="6401697" cy="132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4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2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7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52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84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56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9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9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4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60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37BB27-27D8-4FDE-BB2F-8E2E45670D92}" type="datetimeFigureOut">
              <a:rPr lang="es-ES" smtClean="0"/>
              <a:t>24/12/2023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8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o_fUjb02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4D4B220-1872-6C77-755E-E46ACA3FD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5AA328-1FB9-2247-6B5B-747587FE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ES"/>
              <a:t>Web Scraping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54AC2-9B5F-451B-E96D-4A3B8D72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s-ES"/>
              <a:t>Y las Bases de Datos Ofuscadas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2C6BF6-5AFB-9460-BF96-D4DAB63D73AF}"/>
              </a:ext>
            </a:extLst>
          </p:cNvPr>
          <p:cNvSpPr txBox="1"/>
          <p:nvPr/>
        </p:nvSpPr>
        <p:spPr>
          <a:xfrm>
            <a:off x="132570" y="106846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ABRIL 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311DA-2BC0-351F-86DC-5623A1D8556F}"/>
              </a:ext>
            </a:extLst>
          </p:cNvPr>
          <p:cNvSpPr txBox="1"/>
          <p:nvPr/>
        </p:nvSpPr>
        <p:spPr>
          <a:xfrm>
            <a:off x="10806026" y="641103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CAPGEMINI</a:t>
            </a:r>
          </a:p>
        </p:txBody>
      </p:sp>
    </p:spTree>
    <p:extLst>
      <p:ext uri="{BB962C8B-B14F-4D97-AF65-F5344CB8AC3E}">
        <p14:creationId xmlns:p14="http://schemas.microsoft.com/office/powerpoint/2010/main" val="17520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C737-715E-3254-A0C0-CEB48FF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A038476-F0E6-65FC-02B0-4FB9ED8E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Sabiduría</a:t>
            </a:r>
            <a:endParaRPr lang="en-US" dirty="0"/>
          </a:p>
          <a:p>
            <a:r>
              <a:rPr lang="en-US" dirty="0" err="1"/>
              <a:t>Conocimiento</a:t>
            </a:r>
            <a:endParaRPr lang="en-US" dirty="0"/>
          </a:p>
          <a:p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Dato</a:t>
            </a:r>
          </a:p>
        </p:txBody>
      </p:sp>
      <p:pic>
        <p:nvPicPr>
          <p:cNvPr id="5" name="Marcador de contenido 4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8399C413-B6F6-275B-8A69-B3982968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855559"/>
            <a:ext cx="6897878" cy="51561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021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DC74-BE4B-790A-CA37-07768183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s-ES" dirty="0"/>
              <a:t>Bases de Datos Ofuscadas</a:t>
            </a:r>
          </a:p>
        </p:txBody>
      </p:sp>
      <p:pic>
        <p:nvPicPr>
          <p:cNvPr id="5" name="Picture 4" descr="Candado encima de placa base de ordenador">
            <a:extLst>
              <a:ext uri="{FF2B5EF4-FFF2-40B4-BE49-F238E27FC236}">
                <a16:creationId xmlns:a16="http://schemas.microsoft.com/office/drawing/2014/main" id="{F713248B-2CCB-76F4-99A1-A06866B7AE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61" r="39115" b="-2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7526D-B9D7-5057-2D73-AEC681A4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 anchor="t">
            <a:normAutofit/>
          </a:bodyPr>
          <a:lstStyle/>
          <a:p>
            <a:r>
              <a:rPr lang="es-ES" dirty="0"/>
              <a:t>Son Bases de Datos</a:t>
            </a:r>
          </a:p>
          <a:p>
            <a:pPr lvl="1"/>
            <a:r>
              <a:rPr lang="es-ES" dirty="0"/>
              <a:t>Se puede leer, escribir, borrar</a:t>
            </a:r>
          </a:p>
          <a:p>
            <a:pPr lvl="1"/>
            <a:r>
              <a:rPr lang="es-ES" dirty="0"/>
              <a:t>No tenemos control, pero sí acceso (podemos leer)</a:t>
            </a:r>
          </a:p>
          <a:p>
            <a:r>
              <a:rPr lang="es-ES" dirty="0"/>
              <a:t>Tienen información (lo que queremos), pero no la dan fácilmente (una API)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informática, ofuscamos programas y soluciones para dificultar su lectura y uso por gente que no queremos que la usen.</a:t>
            </a:r>
          </a:p>
          <a:p>
            <a:r>
              <a:rPr lang="es-ES" dirty="0"/>
              <a:t>Pero ofuscar no significa prohibir</a:t>
            </a:r>
          </a:p>
          <a:p>
            <a:r>
              <a:rPr lang="es-ES" dirty="0"/>
              <a:t>Si el usuario puede acceder a los datos, nosotres también</a:t>
            </a:r>
          </a:p>
        </p:txBody>
      </p:sp>
    </p:spTree>
    <p:extLst>
      <p:ext uri="{BB962C8B-B14F-4D97-AF65-F5344CB8AC3E}">
        <p14:creationId xmlns:p14="http://schemas.microsoft.com/office/powerpoint/2010/main" val="300000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F830-B808-DCDB-405D-44F33908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Precios de competidores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40DD1-E0F5-B199-6C43-2905ABA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¿Cómo se hacía antes?</a:t>
            </a:r>
          </a:p>
          <a:p>
            <a:r>
              <a:rPr lang="es-ES" dirty="0"/>
              <a:t>Cómo se puede hacer ahora…</a:t>
            </a:r>
          </a:p>
        </p:txBody>
      </p:sp>
    </p:spTree>
    <p:extLst>
      <p:ext uri="{BB962C8B-B14F-4D97-AF65-F5344CB8AC3E}">
        <p14:creationId xmlns:p14="http://schemas.microsoft.com/office/powerpoint/2010/main" val="366667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7DFE-16B9-7308-BCF6-28674CE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de motores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471C3-49D0-8C73-A1C2-7785DE69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SEO</a:t>
            </a:r>
          </a:p>
          <a:p>
            <a:r>
              <a:rPr lang="es-ES" dirty="0"/>
              <a:t>Open-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Cards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742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D8D2B-5D68-D037-D743-00DDE32E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7E8E3-FA05-F0BD-04A6-2226624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68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EDCAB-4C47-4ABC-73AB-394EA9D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Navegadores y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A2EC9-A2AC-1C54-E88C-35AFC4A2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6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EAD8-7A47-AC96-919B-A723852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SCraping</a:t>
            </a:r>
            <a:r>
              <a:rPr lang="es-ES" dirty="0"/>
              <a:t>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FCC44-4282-1F66-B8C9-239C59AB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9B8BC-1A0F-8649-E6A6-9E5FA332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B23BC5-C35F-38AB-93C6-0EC85BB7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err="1"/>
              <a:t>Hyper</a:t>
            </a:r>
            <a:r>
              <a:rPr lang="es-ES" dirty="0"/>
              <a:t>-Text </a:t>
            </a:r>
            <a:r>
              <a:rPr lang="es-ES" dirty="0" err="1"/>
              <a:t>Markup</a:t>
            </a:r>
            <a:r>
              <a:rPr lang="es-ES" dirty="0"/>
              <a:t> </a:t>
            </a:r>
            <a:r>
              <a:rPr lang="es-ES" dirty="0" err="1"/>
              <a:t>Language</a:t>
            </a:r>
            <a:endParaRPr lang="es-ES" dirty="0"/>
          </a:p>
          <a:p>
            <a:r>
              <a:rPr lang="es-ES" dirty="0"/>
              <a:t>Semántica </a:t>
            </a:r>
            <a:r>
              <a:rPr lang="es-ES" dirty="0" err="1"/>
              <a:t>semi-estructurada</a:t>
            </a:r>
            <a:r>
              <a:rPr lang="es-ES" dirty="0"/>
              <a:t> basada en XML</a:t>
            </a:r>
          </a:p>
        </p:txBody>
      </p:sp>
    </p:spTree>
    <p:extLst>
      <p:ext uri="{BB962C8B-B14F-4D97-AF65-F5344CB8AC3E}">
        <p14:creationId xmlns:p14="http://schemas.microsoft.com/office/powerpoint/2010/main" val="415895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87C9D0-ED3A-E66A-D5BA-07888B97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 dirty="0" err="1"/>
              <a:t>QuerySelector</a:t>
            </a:r>
            <a:endParaRPr lang="es-E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C4EAAC-9D69-096D-0546-6263D032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s-ES" dirty="0"/>
              <a:t>HTML puede usar principalmente tres tipos de selectores</a:t>
            </a:r>
          </a:p>
          <a:p>
            <a:pPr lvl="1"/>
            <a:r>
              <a:rPr lang="es-ES" dirty="0"/>
              <a:t>XML</a:t>
            </a:r>
          </a:p>
          <a:p>
            <a:pPr lvl="1"/>
            <a:r>
              <a:rPr lang="es-ES" dirty="0" err="1"/>
              <a:t>xPath</a:t>
            </a:r>
            <a:endParaRPr lang="es-ES" dirty="0"/>
          </a:p>
          <a:p>
            <a:pPr lvl="1"/>
            <a:r>
              <a:rPr lang="es-ES" dirty="0" err="1"/>
              <a:t>QuerySelector</a:t>
            </a:r>
            <a:endParaRPr lang="es-ES" dirty="0"/>
          </a:p>
          <a:p>
            <a:r>
              <a:rPr lang="es-ES" dirty="0"/>
              <a:t>Para usar DOM se requiere JavaScript o una librería que interprete el DOM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¿Por qué usar entonces </a:t>
            </a:r>
            <a:r>
              <a:rPr lang="es-ES" dirty="0" err="1"/>
              <a:t>querySelector</a:t>
            </a:r>
            <a:r>
              <a:rPr lang="es-ES" dirty="0"/>
              <a:t>?</a:t>
            </a:r>
          </a:p>
          <a:p>
            <a:r>
              <a:rPr lang="es-ES" dirty="0"/>
              <a:t>Más legible</a:t>
            </a:r>
          </a:p>
          <a:p>
            <a:r>
              <a:rPr lang="es-ES" dirty="0"/>
              <a:t>Más sencillo</a:t>
            </a:r>
          </a:p>
        </p:txBody>
      </p:sp>
    </p:spTree>
    <p:extLst>
      <p:ext uri="{BB962C8B-B14F-4D97-AF65-F5344CB8AC3E}">
        <p14:creationId xmlns:p14="http://schemas.microsoft.com/office/powerpoint/2010/main" val="417065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AF8-A033-AEE2-2F4C-0448F6E1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del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15D9D-12F3-0EED-973E-E99196E9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73126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Para las empresas:</a:t>
            </a:r>
          </a:p>
          <a:p>
            <a:r>
              <a:rPr lang="es-ES" dirty="0" err="1"/>
              <a:t>DDoS</a:t>
            </a:r>
            <a:endParaRPr lang="es-ES" dirty="0"/>
          </a:p>
          <a:p>
            <a:pPr lvl="1"/>
            <a:r>
              <a:rPr lang="es-ES" dirty="0"/>
              <a:t>No se necesitan millones de peticiones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Zonas sensibles</a:t>
            </a:r>
          </a:p>
          <a:p>
            <a:pPr lvl="1"/>
            <a:r>
              <a:rPr lang="es-ES" dirty="0"/>
              <a:t>Robots.txt</a:t>
            </a:r>
          </a:p>
          <a:p>
            <a:r>
              <a:rPr lang="es-ES" dirty="0"/>
              <a:t>La competencia tiene más fácil que nunca el acceso a tu información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921DDDD-2CA0-D41F-8EAE-69419C030A5E}"/>
              </a:ext>
            </a:extLst>
          </p:cNvPr>
          <p:cNvSpPr txBox="1">
            <a:spLocks/>
          </p:cNvSpPr>
          <p:nvPr/>
        </p:nvSpPr>
        <p:spPr>
          <a:xfrm>
            <a:off x="5844100" y="2142067"/>
            <a:ext cx="4973126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los </a:t>
            </a:r>
            <a:r>
              <a:rPr lang="es-ES" dirty="0" err="1"/>
              <a:t>scrapers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Legalidad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Fragilidad del </a:t>
            </a:r>
            <a:r>
              <a:rPr lang="es-ES" dirty="0" err="1"/>
              <a:t>scraper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Un cambio puede destruir todo el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Patrones y capas de abstracción ayudan con este problema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Mantener el </a:t>
            </a:r>
            <a:r>
              <a:rPr lang="es-ES" dirty="0" err="1"/>
              <a:t>scraper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Complejidad de algunas páginas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Throttling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25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B8EC0-37F3-17C1-8A86-00B46A40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¿Quién soy?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311613E-E3C1-5C05-FD41-A0356232A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363675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556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AAD5CE-516B-DCFB-5413-277F16B1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S"/>
              <a:t>Defensa ante web scraping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F368B-0A30-EFA8-88A5-A635C6E3C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s-ES" sz="1700" dirty="0"/>
              <a:t>Ofuscamiento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Nombres de clases CSS con hashes</a:t>
            </a:r>
          </a:p>
          <a:p>
            <a:pPr lvl="1">
              <a:lnSpc>
                <a:spcPct val="90000"/>
              </a:lnSpc>
            </a:pPr>
            <a:r>
              <a:rPr lang="es-ES" sz="1700" dirty="0"/>
              <a:t>Semántica HTML*</a:t>
            </a:r>
          </a:p>
          <a:p>
            <a:pPr lvl="1">
              <a:lnSpc>
                <a:spcPct val="90000"/>
              </a:lnSpc>
            </a:pPr>
            <a:r>
              <a:rPr lang="es-ES" sz="1700" dirty="0" err="1"/>
              <a:t>Tailwind</a:t>
            </a:r>
            <a:r>
              <a:rPr lang="es-ES" sz="1700" dirty="0"/>
              <a:t>, Bootstrap, </a:t>
            </a:r>
            <a:r>
              <a:rPr lang="es-ES" sz="1700" dirty="0" err="1"/>
              <a:t>Emotion</a:t>
            </a:r>
            <a:r>
              <a:rPr lang="es-ES" sz="1700" dirty="0"/>
              <a:t>, etc.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SPAs</a:t>
            </a:r>
            <a:endParaRPr lang="es-ES" sz="1700" dirty="0"/>
          </a:p>
          <a:p>
            <a:pPr lvl="1">
              <a:lnSpc>
                <a:spcPct val="90000"/>
              </a:lnSpc>
            </a:pPr>
            <a:r>
              <a:rPr lang="es-ES" sz="1700" dirty="0"/>
              <a:t>Requerir interacciones de usuario para cierta información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Protección contra </a:t>
            </a:r>
            <a:r>
              <a:rPr lang="es-ES" sz="1700" dirty="0" err="1"/>
              <a:t>DDoS</a:t>
            </a:r>
            <a:r>
              <a:rPr lang="es-ES" sz="1700" dirty="0"/>
              <a:t> (</a:t>
            </a:r>
            <a:r>
              <a:rPr lang="es-ES" sz="1700" dirty="0" err="1"/>
              <a:t>Cloudflare</a:t>
            </a:r>
            <a:r>
              <a:rPr lang="es-ES" sz="1700" dirty="0"/>
              <a:t> y Google Captcha)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ES" sz="1700" i="1" dirty="0"/>
              <a:t>*Mejor mantener una buena semántica, pero anidar 17 </a:t>
            </a:r>
            <a:r>
              <a:rPr lang="es-ES" sz="1700" i="1" dirty="0" err="1"/>
              <a:t>divs</a:t>
            </a:r>
            <a:r>
              <a:rPr lang="es-ES" sz="1700" i="1" dirty="0"/>
              <a:t> para acceder a la información no es tarea fácil para </a:t>
            </a:r>
            <a:r>
              <a:rPr lang="es-ES" sz="1700" i="1" dirty="0" err="1"/>
              <a:t>scrapear</a:t>
            </a:r>
            <a:endParaRPr lang="es-ES" sz="1700" i="1" dirty="0"/>
          </a:p>
          <a:p>
            <a:pPr>
              <a:lnSpc>
                <a:spcPct val="90000"/>
              </a:lnSpc>
            </a:pPr>
            <a:endParaRPr lang="es-ES" sz="1700" dirty="0"/>
          </a:p>
          <a:p>
            <a:pPr marL="0" indent="0">
              <a:lnSpc>
                <a:spcPct val="90000"/>
              </a:lnSpc>
              <a:buNone/>
            </a:pPr>
            <a:r>
              <a:rPr lang="es-ES" sz="1700" dirty="0"/>
              <a:t>Pero no siempre podremos protegernos:</a:t>
            </a:r>
          </a:p>
          <a:p>
            <a:pPr>
              <a:lnSpc>
                <a:spcPct val="90000"/>
              </a:lnSpc>
            </a:pPr>
            <a:r>
              <a:rPr lang="es-ES" sz="1700" dirty="0" err="1"/>
              <a:t>Sitemap</a:t>
            </a:r>
            <a:endParaRPr lang="es-ES" sz="1700" dirty="0"/>
          </a:p>
          <a:p>
            <a:pPr>
              <a:lnSpc>
                <a:spcPct val="90000"/>
              </a:lnSpc>
            </a:pPr>
            <a:r>
              <a:rPr lang="es-ES" sz="1700" dirty="0"/>
              <a:t>URL as </a:t>
            </a:r>
            <a:r>
              <a:rPr lang="es-ES" sz="1700" dirty="0" err="1"/>
              <a:t>State</a:t>
            </a:r>
            <a:r>
              <a:rPr lang="es-ES" sz="1700" dirty="0"/>
              <a:t> Manager</a:t>
            </a:r>
          </a:p>
          <a:p>
            <a:pPr>
              <a:lnSpc>
                <a:spcPct val="90000"/>
              </a:lnSpc>
            </a:pPr>
            <a:r>
              <a:rPr lang="es-ES" sz="1700" dirty="0"/>
              <a:t>SEO requiere recompensa información fácil de entender</a:t>
            </a:r>
          </a:p>
        </p:txBody>
      </p:sp>
    </p:spTree>
    <p:extLst>
      <p:ext uri="{BB962C8B-B14F-4D97-AF65-F5344CB8AC3E}">
        <p14:creationId xmlns:p14="http://schemas.microsoft.com/office/powerpoint/2010/main" val="322555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A121F-8DC4-F79C-2E06-F76816C8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HEADLESS Browsers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F3824-D541-EF4F-9EF3-015C0AE5D9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59" r="4091"/>
          <a:stretch/>
        </p:blipFill>
        <p:spPr>
          <a:xfrm>
            <a:off x="20" y="975"/>
            <a:ext cx="7552924" cy="68580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32516-96D9-9A99-647D-6705EA0B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s-ES" dirty="0"/>
              <a:t>User-</a:t>
            </a:r>
            <a:r>
              <a:rPr lang="es-ES" dirty="0" err="1"/>
              <a:t>agents</a:t>
            </a:r>
            <a:endParaRPr lang="es-ES" dirty="0"/>
          </a:p>
          <a:p>
            <a:r>
              <a:rPr lang="es-ES" dirty="0"/>
              <a:t>Conexiones vivas</a:t>
            </a:r>
          </a:p>
          <a:p>
            <a:r>
              <a:rPr lang="es-ES" dirty="0"/>
              <a:t>Interacción de usuario</a:t>
            </a:r>
          </a:p>
          <a:p>
            <a:pPr lvl="1"/>
            <a:r>
              <a:rPr lang="es-ES" dirty="0"/>
              <a:t>Log-in</a:t>
            </a:r>
          </a:p>
          <a:p>
            <a:pPr lvl="1"/>
            <a:r>
              <a:rPr lang="es-ES" dirty="0"/>
              <a:t>Navegación programática</a:t>
            </a:r>
          </a:p>
        </p:txBody>
      </p:sp>
    </p:spTree>
    <p:extLst>
      <p:ext uri="{BB962C8B-B14F-4D97-AF65-F5344CB8AC3E}">
        <p14:creationId xmlns:p14="http://schemas.microsoft.com/office/powerpoint/2010/main" val="327419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E7EE3-54F7-21EF-2898-B58EA0B1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r>
              <a:rPr lang="es-ES" dirty="0"/>
              <a:t> y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38AB7-F8C8-30F4-0D3C-18444B7F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 err="1"/>
              <a:t>Scrapy</a:t>
            </a:r>
            <a:endParaRPr lang="es-ES" dirty="0"/>
          </a:p>
          <a:p>
            <a:pPr lvl="1"/>
            <a:r>
              <a:rPr lang="es-ES" dirty="0"/>
              <a:t>Requiere Python</a:t>
            </a:r>
          </a:p>
          <a:p>
            <a:r>
              <a:rPr lang="es-ES" dirty="0" err="1"/>
              <a:t>Puppeteer</a:t>
            </a:r>
            <a:r>
              <a:rPr lang="es-ES" dirty="0"/>
              <a:t>, </a:t>
            </a:r>
            <a:r>
              <a:rPr lang="es-ES" dirty="0" err="1"/>
              <a:t>Playwright</a:t>
            </a:r>
            <a:r>
              <a:rPr lang="es-ES" dirty="0"/>
              <a:t> o </a:t>
            </a:r>
            <a:r>
              <a:rPr lang="es-ES" dirty="0" err="1"/>
              <a:t>Cypress</a:t>
            </a:r>
            <a:endParaRPr lang="es-ES" dirty="0"/>
          </a:p>
          <a:p>
            <a:pPr lvl="1"/>
            <a:r>
              <a:rPr lang="es-ES" dirty="0"/>
              <a:t>Requieren </a:t>
            </a:r>
            <a:r>
              <a:rPr lang="es-ES" dirty="0" err="1"/>
              <a:t>Node</a:t>
            </a:r>
            <a:r>
              <a:rPr lang="es-ES" dirty="0"/>
              <a:t> y JavaScript</a:t>
            </a:r>
          </a:p>
          <a:p>
            <a:r>
              <a:rPr lang="es-ES" dirty="0" err="1"/>
              <a:t>Selenium</a:t>
            </a:r>
            <a:endParaRPr lang="es-ES" dirty="0"/>
          </a:p>
          <a:p>
            <a:pPr lvl="1"/>
            <a:r>
              <a:rPr lang="es-ES" dirty="0"/>
              <a:t>Usa </a:t>
            </a:r>
            <a:r>
              <a:rPr lang="es-ES" dirty="0" err="1"/>
              <a:t>Chromium</a:t>
            </a:r>
            <a:r>
              <a:rPr lang="es-ES" dirty="0"/>
              <a:t> por debajo</a:t>
            </a:r>
          </a:p>
          <a:p>
            <a:pPr lvl="1"/>
            <a:r>
              <a:rPr lang="es-ES" dirty="0"/>
              <a:t>Puede usarse como extensión del navegador</a:t>
            </a:r>
          </a:p>
        </p:txBody>
      </p:sp>
    </p:spTree>
    <p:extLst>
      <p:ext uri="{BB962C8B-B14F-4D97-AF65-F5344CB8AC3E}">
        <p14:creationId xmlns:p14="http://schemas.microsoft.com/office/powerpoint/2010/main" val="310010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23D49-C6E5-E978-C65B-88438CA3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Material para profundizar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DB60C-9480-85A2-A58D-BD9ACFC1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High Performance Browser </a:t>
            </a:r>
            <a:r>
              <a:rPr lang="es-ES" dirty="0" err="1"/>
              <a:t>Networking</a:t>
            </a:r>
            <a:endParaRPr lang="es-ES" dirty="0"/>
          </a:p>
          <a:p>
            <a:pPr lvl="1"/>
            <a:r>
              <a:rPr lang="es-ES" dirty="0"/>
              <a:t>Libro de O’Reilly, está en inglés</a:t>
            </a:r>
          </a:p>
          <a:p>
            <a:pPr lvl="1"/>
            <a:r>
              <a:rPr lang="es-ES" dirty="0"/>
              <a:t>Sobre todo para quienes quieran desarrollar a más bajo nivel</a:t>
            </a:r>
          </a:p>
          <a:p>
            <a:r>
              <a:rPr lang="es-ES" dirty="0"/>
              <a:t>Web </a:t>
            </a:r>
            <a:r>
              <a:rPr lang="es-ES" dirty="0" err="1"/>
              <a:t>Scraping</a:t>
            </a:r>
            <a:r>
              <a:rPr lang="es-ES" dirty="0"/>
              <a:t> con IA y Cloud</a:t>
            </a:r>
          </a:p>
          <a:p>
            <a:pPr lvl="1"/>
            <a:r>
              <a:rPr lang="es-ES" dirty="0">
                <a:hlinkClick r:id="rId2"/>
              </a:rPr>
              <a:t>https://www.youtube.com/watch?v=qo_fUjb02ns</a:t>
            </a:r>
            <a:endParaRPr lang="es-ES" dirty="0"/>
          </a:p>
          <a:p>
            <a:r>
              <a:rPr lang="es-ES" dirty="0"/>
              <a:t>Practicar con páginas y ejemplos que os interesen</a:t>
            </a:r>
          </a:p>
          <a:p>
            <a:pPr lvl="1"/>
            <a:r>
              <a:rPr lang="es-ES" dirty="0"/>
              <a:t>Seguimiento de algún producto que os interese (ropa, juegos, etc.)</a:t>
            </a:r>
          </a:p>
          <a:p>
            <a:pPr lvl="2"/>
            <a:r>
              <a:rPr lang="es-ES" dirty="0"/>
              <a:t>Con vuelos no se puede, rastrean la IP y aumentan los precios</a:t>
            </a:r>
          </a:p>
          <a:p>
            <a:pPr lvl="1"/>
            <a:r>
              <a:rPr lang="es-ES" dirty="0"/>
              <a:t>Han publicado un álbum de fotos gratis y quieres bajarte todas las imágenes? Haz un script</a:t>
            </a:r>
          </a:p>
        </p:txBody>
      </p:sp>
    </p:spTree>
    <p:extLst>
      <p:ext uri="{BB962C8B-B14F-4D97-AF65-F5344CB8AC3E}">
        <p14:creationId xmlns:p14="http://schemas.microsoft.com/office/powerpoint/2010/main" val="187204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6FCE5-F030-29F4-55D9-3C65A2C8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3CEF0-545F-FD46-50AD-7D2A18F4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Introducción a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 err="1"/>
              <a:t>Headless</a:t>
            </a:r>
            <a:r>
              <a:rPr lang="es-ES" dirty="0"/>
              <a:t> Browser</a:t>
            </a:r>
          </a:p>
          <a:p>
            <a:r>
              <a:rPr lang="es-ES" dirty="0"/>
              <a:t>HTML, </a:t>
            </a:r>
            <a:r>
              <a:rPr lang="es-ES" dirty="0" err="1"/>
              <a:t>querySelector</a:t>
            </a:r>
            <a:r>
              <a:rPr lang="es-ES" dirty="0"/>
              <a:t>, SPA, MPA y CSR</a:t>
            </a:r>
          </a:p>
          <a:p>
            <a:r>
              <a:rPr lang="es-ES" dirty="0" err="1"/>
              <a:t>Throttling</a:t>
            </a:r>
            <a:r>
              <a:rPr lang="es-ES" dirty="0"/>
              <a:t>, </a:t>
            </a:r>
            <a:r>
              <a:rPr lang="es-ES" dirty="0" err="1"/>
              <a:t>DDoS</a:t>
            </a:r>
            <a:endParaRPr lang="es-ES" dirty="0"/>
          </a:p>
          <a:p>
            <a:r>
              <a:rPr lang="es-ES" dirty="0"/>
              <a:t>Jerarquía de conocimientos</a:t>
            </a:r>
          </a:p>
          <a:p>
            <a:r>
              <a:rPr lang="es-ES" dirty="0"/>
              <a:t>HTTP y cómo funciona un navegador</a:t>
            </a:r>
          </a:p>
        </p:txBody>
      </p:sp>
    </p:spTree>
    <p:extLst>
      <p:ext uri="{BB962C8B-B14F-4D97-AF65-F5344CB8AC3E}">
        <p14:creationId xmlns:p14="http://schemas.microsoft.com/office/powerpoint/2010/main" val="11157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307FF-729A-F061-45E2-F82476CC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tiene que sonar todo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FE9F3-7284-1F17-5D85-E23C9673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ES" dirty="0"/>
              <a:t>Preguntad dudas</a:t>
            </a:r>
          </a:p>
          <a:p>
            <a:pPr marL="0" indent="0">
              <a:buNone/>
            </a:pPr>
            <a:r>
              <a:rPr lang="es-ES" dirty="0"/>
              <a:t>Tened curiosidad y compartid cuestiones complejas si </a:t>
            </a:r>
            <a:r>
              <a:rPr lang="es-ES"/>
              <a:t>las tenéis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183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A59B-C8C5-A95D-5FDE-33A83CE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DEC6D-FB15-022E-E55D-AB3E827B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ES" dirty="0"/>
              <a:t>¿Qué es una Base de Datos?</a:t>
            </a:r>
          </a:p>
          <a:p>
            <a:r>
              <a:rPr lang="es-ES" dirty="0"/>
              <a:t>Un lugar centralizado en el que se guarda información, por lo general estructurada, para poder trabajar con ella (análisis, lectura, escritura, almacenamiento de histórico, estado de una aplicación)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Acciones principales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Esquema (estructura) de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Ingesta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Consulta de datos</a:t>
            </a:r>
          </a:p>
        </p:txBody>
      </p:sp>
    </p:spTree>
    <p:extLst>
      <p:ext uri="{BB962C8B-B14F-4D97-AF65-F5344CB8AC3E}">
        <p14:creationId xmlns:p14="http://schemas.microsoft.com/office/powerpoint/2010/main" val="402502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620579AC-6B37-16A6-F808-BE14BDEC5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4721" b="10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2372E-E566-BFDB-3C8B-F9376B69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Definir un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79DA9-B86F-D419-7709-7E47FD8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dirty="0"/>
              <a:t>Qué queremos guardar</a:t>
            </a:r>
          </a:p>
          <a:p>
            <a:r>
              <a:rPr lang="es-ES" dirty="0"/>
              <a:t>Cómo lo queremos guardar</a:t>
            </a:r>
          </a:p>
          <a:p>
            <a:r>
              <a:rPr lang="es-ES" dirty="0"/>
              <a:t>Prioridades y propósito</a:t>
            </a:r>
          </a:p>
        </p:txBody>
      </p:sp>
    </p:spTree>
    <p:extLst>
      <p:ext uri="{BB962C8B-B14F-4D97-AF65-F5344CB8AC3E}">
        <p14:creationId xmlns:p14="http://schemas.microsoft.com/office/powerpoint/2010/main" val="229276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B589-CFBF-B621-ED17-8C03AA4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Ingesta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32D0B-52CC-7418-EB5A-54B1FDB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Extracción (origen)</a:t>
            </a:r>
          </a:p>
          <a:p>
            <a:pPr lvl="1"/>
            <a:r>
              <a:rPr lang="es-ES" dirty="0"/>
              <a:t>API, </a:t>
            </a:r>
            <a:r>
              <a:rPr lang="es-ES" dirty="0" err="1"/>
              <a:t>IoT</a:t>
            </a:r>
            <a:r>
              <a:rPr lang="es-ES" dirty="0"/>
              <a:t>, Explotación…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Inserción (destino)</a:t>
            </a:r>
          </a:p>
          <a:p>
            <a:pPr lvl="1"/>
            <a:r>
              <a:rPr lang="es-ES" dirty="0"/>
              <a:t>Bases de Datos, Cache, Ficheros, Cola de Eventos</a:t>
            </a:r>
          </a:p>
        </p:txBody>
      </p:sp>
    </p:spTree>
    <p:extLst>
      <p:ext uri="{BB962C8B-B14F-4D97-AF65-F5344CB8AC3E}">
        <p14:creationId xmlns:p14="http://schemas.microsoft.com/office/powerpoint/2010/main" val="354608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39BD-A11B-D2A0-C7B5-B2B86F89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s-ES" dirty="0"/>
              <a:t>Consulta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C9A0E-0769-FBC8-BDA2-F521CFD8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F8BE1F4A-5122-45A1-4E91-689D1C145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5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14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07F2278B-1ECC-6B15-2A58-9E932DADD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A20B45-225D-872E-282F-099D0958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Pero…</a:t>
            </a:r>
            <a:br>
              <a:rPr lang="en-US" sz="4800" dirty="0"/>
            </a:br>
            <a:r>
              <a:rPr lang="en-US" sz="4800" dirty="0"/>
              <a:t>¿</a:t>
            </a:r>
            <a:r>
              <a:rPr lang="en-US" sz="4800" dirty="0" err="1"/>
              <a:t>Qué</a:t>
            </a:r>
            <a:r>
              <a:rPr lang="en-US" sz="4800" dirty="0"/>
              <a:t> son </a:t>
            </a:r>
            <a:r>
              <a:rPr lang="en-US" sz="4800" dirty="0" err="1"/>
              <a:t>los</a:t>
            </a:r>
            <a:r>
              <a:rPr lang="en-US" sz="4800" dirty="0"/>
              <a:t> </a:t>
            </a:r>
            <a:r>
              <a:rPr lang="en-US" sz="4800" dirty="0" err="1"/>
              <a:t>datos</a:t>
            </a:r>
            <a:r>
              <a:rPr lang="en-US" sz="48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7169C-8CC3-CE7A-17CF-5CEC598B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Era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8785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134</TotalTime>
  <Words>654</Words>
  <Application>Microsoft Office PowerPoint</Application>
  <PresentationFormat>Panorámica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Celestial</vt:lpstr>
      <vt:lpstr>Web Scraping</vt:lpstr>
      <vt:lpstr>¿Quién soy?</vt:lpstr>
      <vt:lpstr>Objetivos de la sesión</vt:lpstr>
      <vt:lpstr>No tiene que sonar todo</vt:lpstr>
      <vt:lpstr>Bases de Datos</vt:lpstr>
      <vt:lpstr>Definir un esquema</vt:lpstr>
      <vt:lpstr>Ingesta de Datos</vt:lpstr>
      <vt:lpstr>Consulta de Datos</vt:lpstr>
      <vt:lpstr>Pero… ¿Qué son los datos?</vt:lpstr>
      <vt:lpstr>Pirámide del conocimiento</vt:lpstr>
      <vt:lpstr>Bases de Datos Ofuscadas</vt:lpstr>
      <vt:lpstr>Análisis de Precios de competidores</vt:lpstr>
      <vt:lpstr>Indexación de motores de búsqueda</vt:lpstr>
      <vt:lpstr>Web Scraping</vt:lpstr>
      <vt:lpstr>Navegadores y HTTP</vt:lpstr>
      <vt:lpstr>SCraping básico</vt:lpstr>
      <vt:lpstr>HTML</vt:lpstr>
      <vt:lpstr>QuerySelector</vt:lpstr>
      <vt:lpstr>Problemas del web scraping</vt:lpstr>
      <vt:lpstr>Defensa ante web scraping</vt:lpstr>
      <vt:lpstr>HEADLESS Browsers</vt:lpstr>
      <vt:lpstr>Frameworks y herramientas</vt:lpstr>
      <vt:lpstr>Material para profundizar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Pepe Fabra</dc:creator>
  <cp:lastModifiedBy>Pepe Fabra</cp:lastModifiedBy>
  <cp:revision>15</cp:revision>
  <dcterms:created xsi:type="dcterms:W3CDTF">2023-12-22T22:53:42Z</dcterms:created>
  <dcterms:modified xsi:type="dcterms:W3CDTF">2023-12-24T15:38:19Z</dcterms:modified>
</cp:coreProperties>
</file>