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7" r:id="rId6"/>
    <p:sldId id="277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71" r:id="rId16"/>
    <p:sldId id="272" r:id="rId17"/>
    <p:sldId id="276" r:id="rId18"/>
    <p:sldId id="270" r:id="rId19"/>
    <p:sldId id="273" r:id="rId20"/>
    <p:sldId id="274" r:id="rId21"/>
    <p:sldId id="269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489871D1-5001-4E87-B700-D88743B514B9}">
          <p14:sldIdLst>
            <p14:sldId id="256"/>
            <p14:sldId id="257"/>
            <p14:sldId id="259"/>
            <p14:sldId id="260"/>
            <p14:sldId id="267"/>
            <p14:sldId id="277"/>
            <p14:sldId id="278"/>
            <p14:sldId id="261"/>
          </p14:sldIdLst>
        </p14:section>
        <p14:section name="Reliable, Scalable and Maintainable" id="{A86744F4-8372-4CB4-81E5-811423151B8D}">
          <p14:sldIdLst>
            <p14:sldId id="262"/>
            <p14:sldId id="263"/>
            <p14:sldId id="264"/>
            <p14:sldId id="265"/>
          </p14:sldIdLst>
        </p14:section>
        <p14:section name="Recursos del tema" id="{E65EAD58-8F12-4CE9-9BE4-0CC0B34B780F}">
          <p14:sldIdLst>
            <p14:sldId id="266"/>
          </p14:sldIdLst>
        </p14:section>
        <p14:section name="Cierre" id="{99229E1D-D439-4303-9983-9293313C0FC1}">
          <p14:sldIdLst>
            <p14:sldId id="268"/>
            <p14:sldId id="271"/>
            <p14:sldId id="272"/>
            <p14:sldId id="276"/>
            <p14:sldId id="270"/>
            <p14:sldId id="273"/>
            <p14:sldId id="274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1736"/>
    <a:srgbClr val="FFEBF5"/>
    <a:srgbClr val="EEA2C8"/>
    <a:srgbClr val="2723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40CD-76F0-4A4E-AFD7-DB78EFAD9699}" type="datetimeFigureOut">
              <a:rPr lang="es-ES" smtClean="0"/>
              <a:t>05/08/2024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77D03-33A0-4392-A37F-97867280680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694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F58074B7-7A4D-FDC1-FD16-FD4E8688BDF2}"/>
              </a:ext>
            </a:extLst>
          </p:cNvPr>
          <p:cNvSpPr/>
          <p:nvPr userDrawn="1"/>
        </p:nvSpPr>
        <p:spPr>
          <a:xfrm>
            <a:off x="1524000" y="-8556"/>
            <a:ext cx="9144000" cy="469801"/>
          </a:xfrm>
          <a:prstGeom prst="rect">
            <a:avLst/>
          </a:prstGeom>
          <a:solidFill>
            <a:srgbClr val="E41736"/>
          </a:solidFill>
          <a:ln>
            <a:solidFill>
              <a:srgbClr val="FF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F129C6-6D69-6BD6-4C51-72301AAA1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066248-064C-AC92-97BE-BF95A09D1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EB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CF2949-62FC-571E-93BF-3CA831B6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8787C-CFA2-44C4-AFF2-39F44FBAD0D7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D6FE36-077E-3D0A-753A-09CAE947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4449F-1B45-57C7-8DCD-81080924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973A86DA-8D55-9773-CF69-10AE4F42A4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449" y="104157"/>
            <a:ext cx="1116701" cy="2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08000-3C60-A09B-B3F0-9F7299D79D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177998"/>
          </a:xfrm>
        </p:spPr>
        <p:txBody>
          <a:bodyPr bIns="90000" anchor="b" anchorCtr="0"/>
          <a:lstStyle>
            <a:lvl1pPr>
              <a:defRPr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“Cita” (recuerda usar comillas)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720D00-FB04-89A7-6C6C-7372B00E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0394-5462-4C74-9532-3B28B91B6938}" type="datetime1">
              <a:rPr lang="es-ES" smtClean="0"/>
              <a:t>05/08/2024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1271D2-FAA8-7107-7FD1-EC74E15E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CC5FC0-0AF2-31FB-91BB-8F76E099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80F39EE-269D-1F81-B729-7FF796CD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E4173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32353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97CFDD-2AB4-3F0E-631E-8A064C61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B6D5BB-8137-510A-0965-590586B8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6963D5-A3E3-E15B-84DB-7207CDF53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FFF0E0-3FF1-E654-015D-A292AB945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84C502C-7EAF-3EFC-50E5-97518C2EA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5A5EDB-1B11-D28E-D1BC-B2E660A4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DE946-7B05-4A06-85B1-A4E6920B36AD}" type="datetime1">
              <a:rPr lang="es-ES" smtClean="0"/>
              <a:t>05/08/2024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93404DE-3286-DF59-D7CF-C3F5DD19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62C0973-3947-6E12-251A-20B98AB5E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6866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508000-3C60-A09B-B3F0-9F7299D7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D720D00-FB04-89A7-6C6C-7372B00E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30394-5462-4C74-9532-3B28B91B6938}" type="datetime1">
              <a:rPr lang="es-ES" smtClean="0"/>
              <a:t>05/08/2024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1271D2-FAA8-7107-7FD1-EC74E15E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CC5FC0-0AF2-31FB-91BB-8F76E099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2445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8234D9-02A7-438B-13DE-0B80D6EC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EC5D5-C88D-4345-A0E0-612502450B3E}" type="datetime1">
              <a:rPr lang="es-ES" smtClean="0"/>
              <a:t>05/08/2024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A72114-60A1-4E31-C6B6-28AB98BF0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4635A5-8D45-EDF9-6895-0317D1B6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809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753BB-DC50-55C2-002C-A412CCB0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DC59C-8C1B-6C66-AC23-B668AFB9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318FB1-EA83-0DA9-1CF8-A92863779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99ECED-B82B-4FDA-BF80-DFF5C2CCB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5D365-7A56-4EDD-84E1-F612D08E63F4}" type="datetime1">
              <a:rPr lang="es-ES" smtClean="0"/>
              <a:t>05/08/2024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969FE3D-2B71-8E5B-4028-BC923F6A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9A0201-B7BE-3932-FE6E-FF9203CB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4774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C9F24-D50A-AC40-18D0-514CCF5D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ED058C-D90B-277C-F20A-18C63A681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5AC11F-BA87-7AF4-0D9A-E13E2F57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E21103-7F3F-3B28-7D20-CD000FCF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2C8B-0D7F-4786-9440-94B2A73E66B3}" type="datetime1">
              <a:rPr lang="es-ES" smtClean="0"/>
              <a:t>05/08/2024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9AD989-B93E-74C4-8E43-CC9D1784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3CEE15-54A7-D631-371D-25228ADD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7590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A4002-1E87-E426-405F-339FC975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AE086E-3262-478F-9B8D-F255A09F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B0C78D-B7FB-1787-056F-52AD4A891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0DD1-3450-4AD3-86F7-8862E85DF03E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C0F269-23F2-0D83-58D3-2EE0F9F0B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D9AF89-02DD-3050-C328-4D6FC052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1129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281194-BDB2-4135-8983-5F3FA10B7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F479F-AA29-6D9B-A84E-7AA0A2852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4D9CF-6B3F-8429-41FE-70786C5D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68BDF-7DEE-4216-BF07-4776016E0134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36308D-6FE4-6C4C-E554-B3A75494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75F28C-5898-1A27-2901-2285BDD1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601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C6EA0-2476-FBFF-07AE-B10CE3E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4D020-FA4E-2CC1-5755-F95FA67B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47F22-D321-7729-8151-D48858FC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FD12-F787-44E0-BEFF-2E70547D5D17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61832-9150-F41D-D5C6-D319C1B0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6F5A5-6AC9-BC76-7CB5-44ACA01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07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- Título y objetos">
    <p:bg>
      <p:bgPr>
        <a:solidFill>
          <a:srgbClr val="E41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C6EA0-2476-FBFF-07AE-B10CE3E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4D020-FA4E-2CC1-5755-F95FA67B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FFEBF5"/>
                </a:solidFill>
              </a:defRPr>
            </a:lvl1pPr>
            <a:lvl2pPr>
              <a:defRPr>
                <a:solidFill>
                  <a:srgbClr val="FFEBF5"/>
                </a:solidFill>
              </a:defRPr>
            </a:lvl2pPr>
            <a:lvl3pPr>
              <a:defRPr>
                <a:solidFill>
                  <a:srgbClr val="FFEBF5"/>
                </a:solidFill>
              </a:defRPr>
            </a:lvl3pPr>
            <a:lvl4pPr>
              <a:defRPr>
                <a:solidFill>
                  <a:srgbClr val="FFEBF5"/>
                </a:solidFill>
              </a:defRPr>
            </a:lvl4pPr>
            <a:lvl5pPr>
              <a:defRPr>
                <a:solidFill>
                  <a:srgbClr val="FFEBF5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47F22-D321-7729-8151-D48858FC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AE21-8E4E-41BF-BF94-209949EB182A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61832-9150-F41D-D5C6-D319C1B0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6F5A5-6AC9-BC76-7CB5-44ACA01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EA2C8"/>
                </a:solidFill>
              </a:defRPr>
            </a:lvl1pPr>
          </a:lstStyle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386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ed - Título y one-liner">
    <p:bg>
      <p:bgPr>
        <a:solidFill>
          <a:srgbClr val="E41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C6EA0-2476-FBFF-07AE-B10CE3E1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0244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4D020-FA4E-2CC1-5755-F95FA67B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0744"/>
            <a:ext cx="10515600" cy="2846219"/>
          </a:xfrm>
        </p:spPr>
        <p:txBody>
          <a:bodyPr/>
          <a:lstStyle>
            <a:lvl1pPr>
              <a:defRPr>
                <a:solidFill>
                  <a:srgbClr val="FFEBF5"/>
                </a:solidFill>
              </a:defRPr>
            </a:lvl1pPr>
            <a:lvl2pPr>
              <a:defRPr>
                <a:solidFill>
                  <a:srgbClr val="FFEBF5"/>
                </a:solidFill>
              </a:defRPr>
            </a:lvl2pPr>
            <a:lvl3pPr>
              <a:defRPr>
                <a:solidFill>
                  <a:srgbClr val="FFEBF5"/>
                </a:solidFill>
              </a:defRPr>
            </a:lvl3pPr>
            <a:lvl4pPr>
              <a:defRPr>
                <a:solidFill>
                  <a:srgbClr val="FFEBF5"/>
                </a:solidFill>
              </a:defRPr>
            </a:lvl4pPr>
            <a:lvl5pPr>
              <a:defRPr>
                <a:solidFill>
                  <a:srgbClr val="FFEBF5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47F22-D321-7729-8151-D48858FC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AE21-8E4E-41BF-BF94-209949EB182A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61832-9150-F41D-D5C6-D319C1B0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6F5A5-6AC9-BC76-7CB5-44ACA01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EEA2C8"/>
                </a:solidFill>
              </a:defRPr>
            </a:lvl1pPr>
          </a:lstStyle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251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64EB-F8D6-1C23-DCC7-08FF93D3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>
                <a:solidFill>
                  <a:srgbClr val="E4173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59DE5-D35E-379C-9DDC-DF347EEA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4173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3AD2C-F834-43BA-D8FE-4687B7F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48347-0761-4FB5-81B5-555CFC618A30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3B80A0-CEE5-08AA-E8B3-7BEEF6E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01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d - Encabezado de sección">
    <p:bg>
      <p:bgPr>
        <a:solidFill>
          <a:srgbClr val="E41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64EB-F8D6-1C23-DCC7-08FF93D3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659DE5-D35E-379C-9DDC-DF347EEA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EBF5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63AD2C-F834-43BA-D8FE-4687B7F1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D5697-2380-4849-940E-EF7CA801A469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3B80A0-CEE5-08AA-E8B3-7BEEF6E17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501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bg>
      <p:bgPr>
        <a:solidFill>
          <a:srgbClr val="E417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D64EB-F8D6-1C23-DCC7-08FF93D3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lIns="360000" rIns="360000"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5781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27285-4CB6-CE3E-2D70-16ECA35C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6F13F-1BF4-1FAB-261B-CD0485C78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0214E1-9A71-CC5D-77EF-1DC2B1682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92FACB-4CF2-4676-FB88-6B872B1E2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20B9-A1D2-451D-B9D7-9DCBC6B4E92F}" type="datetime1">
              <a:rPr lang="es-ES" smtClean="0"/>
              <a:t>05/08/2024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FBF217-07D4-60E3-1684-62C5FD3F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E510D8-A8B5-B4F6-0AE5-BE4383F0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3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C6EA0-2476-FBFF-07AE-B10CE3E1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417799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s-ES" dirty="0"/>
              <a:t>“Cita” (recuerda usar comillas)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4D020-FA4E-2CC1-5755-F95FA67B6F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4678059"/>
            <a:ext cx="10515600" cy="1498903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E41736"/>
                </a:solidFill>
              </a:defRPr>
            </a:lvl1pPr>
            <a:lvl2pPr marL="457200" indent="0">
              <a:buNone/>
              <a:defRPr sz="2000" b="1">
                <a:solidFill>
                  <a:srgbClr val="E41736"/>
                </a:solidFill>
              </a:defRPr>
            </a:lvl2pPr>
            <a:lvl3pPr marL="914400" indent="0">
              <a:buNone/>
              <a:defRPr sz="2000" b="1">
                <a:solidFill>
                  <a:srgbClr val="E41736"/>
                </a:solidFill>
              </a:defRPr>
            </a:lvl3pPr>
            <a:lvl4pPr marL="1371600" indent="0">
              <a:buNone/>
              <a:defRPr sz="2000" b="1">
                <a:solidFill>
                  <a:srgbClr val="E41736"/>
                </a:solidFill>
              </a:defRPr>
            </a:lvl4pPr>
            <a:lvl5pPr marL="1828800" indent="0">
              <a:buNone/>
              <a:defRPr sz="2000" b="1">
                <a:solidFill>
                  <a:srgbClr val="E41736"/>
                </a:solidFill>
              </a:defRPr>
            </a:lvl5pPr>
          </a:lstStyle>
          <a:p>
            <a:pPr lvl="0"/>
            <a:r>
              <a:rPr lang="es-ES" dirty="0"/>
              <a:t>Autor de la cita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247F22-D321-7729-8151-D48858FC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FD12-F787-44E0-BEFF-2E70547D5D17}" type="datetime1">
              <a:rPr lang="es-ES" smtClean="0"/>
              <a:t>05/08/2024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61832-9150-F41D-D5C6-D319C1B0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06F5A5-6AC9-BC76-7CB5-44ACA01A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ACA05B2-0CEA-F5AA-F433-878F2632AFEE}"/>
              </a:ext>
            </a:extLst>
          </p:cNvPr>
          <p:cNvCxnSpPr/>
          <p:nvPr userDrawn="1"/>
        </p:nvCxnSpPr>
        <p:spPr>
          <a:xfrm flipH="1">
            <a:off x="831850" y="4543124"/>
            <a:ext cx="10521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10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284A1-DA4A-3A3B-3C72-D031F3B9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E50F84-DF0B-4280-E977-1CE632B00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F846F-2F35-ECB3-2883-258D8C46E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FEF92-160D-4377-BD58-8D8E945C6397}" type="datetime1">
              <a:rPr lang="es-ES" smtClean="0"/>
              <a:t>05/08/2024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25747-02DA-FE96-CF34-234AA36AC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0995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9DD08-B371-84FA-958C-BD516AB81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52084" y="6356350"/>
            <a:ext cx="4403391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311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5" r:id="rId4"/>
    <p:sldLayoutId id="2147483651" r:id="rId5"/>
    <p:sldLayoutId id="2147483660" r:id="rId6"/>
    <p:sldLayoutId id="2147483664" r:id="rId7"/>
    <p:sldLayoutId id="2147483652" r:id="rId8"/>
    <p:sldLayoutId id="2147483663" r:id="rId9"/>
    <p:sldLayoutId id="214748366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jofaval/talks-about/tree/master/book-club/designing-data-intensive-applications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989D034-F67E-AC54-0E47-9CB497E57C7F}"/>
              </a:ext>
            </a:extLst>
          </p:cNvPr>
          <p:cNvSpPr/>
          <p:nvPr/>
        </p:nvSpPr>
        <p:spPr>
          <a:xfrm>
            <a:off x="2197876" y="1363903"/>
            <a:ext cx="7827034" cy="4135437"/>
          </a:xfrm>
          <a:prstGeom prst="rect">
            <a:avLst/>
          </a:prstGeom>
          <a:solidFill>
            <a:srgbClr val="E41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896EC-A8BB-4A55-B904-41A32353D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644" y="1363902"/>
            <a:ext cx="7167704" cy="3285735"/>
          </a:xfrm>
        </p:spPr>
        <p:txBody>
          <a:bodyPr>
            <a:normAutofit/>
          </a:bodyPr>
          <a:lstStyle/>
          <a:p>
            <a:pPr algn="l"/>
            <a:r>
              <a:rPr lang="es-ES" sz="7200" dirty="0" err="1"/>
              <a:t>Designing</a:t>
            </a:r>
            <a:br>
              <a:rPr lang="es-ES" sz="7200" dirty="0"/>
            </a:br>
            <a:r>
              <a:rPr lang="es-ES" sz="7200" dirty="0"/>
              <a:t>Data-Intensive </a:t>
            </a:r>
            <a:r>
              <a:rPr lang="es-ES" sz="7200" dirty="0" err="1"/>
              <a:t>Applications</a:t>
            </a:r>
            <a:endParaRPr lang="es-ES" sz="7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0A4323-B8B8-6956-3901-737C0498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007" y="4735902"/>
            <a:ext cx="4770922" cy="763438"/>
          </a:xfrm>
        </p:spPr>
        <p:txBody>
          <a:bodyPr anchor="ctr" anchorCtr="0">
            <a:normAutofit/>
          </a:bodyPr>
          <a:lstStyle/>
          <a:p>
            <a:pPr algn="l"/>
            <a:r>
              <a:rPr lang="es-ES" sz="1600" dirty="0"/>
              <a:t>THE BIG IDEAS BEHIND RELIABLE, SCALABLE, AND MAINTANABLE SYSTEMS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117C0DD-BE3C-36F1-32A3-2F3256C35511}"/>
              </a:ext>
            </a:extLst>
          </p:cNvPr>
          <p:cNvCxnSpPr>
            <a:cxnSpLocks/>
          </p:cNvCxnSpPr>
          <p:nvPr/>
        </p:nvCxnSpPr>
        <p:spPr>
          <a:xfrm>
            <a:off x="2477644" y="4735902"/>
            <a:ext cx="7167704" cy="0"/>
          </a:xfrm>
          <a:prstGeom prst="line">
            <a:avLst/>
          </a:prstGeom>
          <a:ln>
            <a:solidFill>
              <a:srgbClr val="FFE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ítulo 2">
            <a:extLst>
              <a:ext uri="{FF2B5EF4-FFF2-40B4-BE49-F238E27FC236}">
                <a16:creationId xmlns:a16="http://schemas.microsoft.com/office/drawing/2014/main" id="{2E348361-903A-48D7-1505-2466E008E915}"/>
              </a:ext>
            </a:extLst>
          </p:cNvPr>
          <p:cNvSpPr txBox="1">
            <a:spLocks/>
          </p:cNvSpPr>
          <p:nvPr/>
        </p:nvSpPr>
        <p:spPr>
          <a:xfrm>
            <a:off x="5253988" y="6094562"/>
            <a:ext cx="4770922" cy="763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EB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600" dirty="0">
                <a:solidFill>
                  <a:srgbClr val="272324"/>
                </a:solidFill>
              </a:rPr>
              <a:t>Martin </a:t>
            </a:r>
            <a:r>
              <a:rPr lang="es-ES" sz="1600" dirty="0" err="1">
                <a:solidFill>
                  <a:srgbClr val="272324"/>
                </a:solidFill>
              </a:rPr>
              <a:t>Kleppmann</a:t>
            </a:r>
            <a:endParaRPr lang="es-ES" sz="1600" dirty="0">
              <a:solidFill>
                <a:srgbClr val="272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92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8CD9A-89AA-18A7-82F3-1CC6C35E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conceptos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786D578-84B0-74A5-34D6-49BD62A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Reliable</a:t>
            </a:r>
            <a:endParaRPr lang="es-ES" b="1" dirty="0"/>
          </a:p>
          <a:p>
            <a:pPr marL="0" indent="0">
              <a:buNone/>
            </a:pPr>
            <a:r>
              <a:rPr lang="es-ES" sz="2000" dirty="0"/>
              <a:t>Confianza en que el software seguirá funcionando aun con fallos de software y hardware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Scalable</a:t>
            </a:r>
            <a:endParaRPr lang="es-ES" b="1" dirty="0"/>
          </a:p>
          <a:p>
            <a:pPr marL="0" indent="0">
              <a:buNone/>
            </a:pPr>
            <a:r>
              <a:rPr lang="es-ES" sz="2000" dirty="0"/>
              <a:t>Carga y rendimiento cumplen las expectativas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Maintainable</a:t>
            </a:r>
            <a:endParaRPr lang="es-ES" b="1" dirty="0"/>
          </a:p>
          <a:p>
            <a:pPr marL="0" indent="0">
              <a:buNone/>
            </a:pPr>
            <a:r>
              <a:rPr lang="es-ES" sz="2000" dirty="0" err="1"/>
              <a:t>Operatibilidad</a:t>
            </a:r>
            <a:r>
              <a:rPr lang="es-ES" sz="2000" dirty="0"/>
              <a:t>, simplicidad y </a:t>
            </a:r>
            <a:r>
              <a:rPr lang="es-ES" sz="2000" dirty="0" err="1"/>
              <a:t>evolucionabilidad</a:t>
            </a:r>
            <a:endParaRPr lang="es-ES" sz="20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3649394-1F93-731B-5101-8C3588824308}"/>
              </a:ext>
            </a:extLst>
          </p:cNvPr>
          <p:cNvSpPr/>
          <p:nvPr/>
        </p:nvSpPr>
        <p:spPr>
          <a:xfrm>
            <a:off x="838200" y="2906828"/>
            <a:ext cx="5485598" cy="263732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9EC8DAE-1BF4-C34F-9B70-631F1AAE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57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8CD9A-89AA-18A7-82F3-1CC6C35E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conceptos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786D578-84B0-74A5-34D6-49BD62A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Reliable</a:t>
            </a:r>
            <a:endParaRPr lang="es-ES" b="1" dirty="0"/>
          </a:p>
          <a:p>
            <a:pPr marL="0" indent="0">
              <a:buNone/>
            </a:pPr>
            <a:r>
              <a:rPr lang="es-ES" sz="2000" dirty="0"/>
              <a:t>Confianza en que el software seguirá funcionando aun con fallos de software y hardware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Scalable</a:t>
            </a:r>
            <a:endParaRPr lang="es-ES" b="1" dirty="0"/>
          </a:p>
          <a:p>
            <a:pPr marL="0" indent="0">
              <a:buNone/>
            </a:pPr>
            <a:r>
              <a:rPr lang="es-ES" sz="2000" dirty="0"/>
              <a:t>Carga y rendimiento cumplen las expectativas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Maintainable</a:t>
            </a:r>
            <a:endParaRPr lang="es-ES" b="1" dirty="0"/>
          </a:p>
          <a:p>
            <a:pPr marL="0" indent="0">
              <a:buNone/>
            </a:pPr>
            <a:r>
              <a:rPr lang="es-ES" sz="2000" dirty="0" err="1"/>
              <a:t>Operatibilidad</a:t>
            </a:r>
            <a:r>
              <a:rPr lang="es-ES" sz="2000" dirty="0"/>
              <a:t>, simplicidad y </a:t>
            </a:r>
            <a:r>
              <a:rPr lang="es-ES" sz="2000" dirty="0" err="1"/>
              <a:t>evolucionabilidad</a:t>
            </a:r>
            <a:endParaRPr lang="es-ES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327C71A-54AB-7137-6A94-AD75BDCD9C13}"/>
              </a:ext>
            </a:extLst>
          </p:cNvPr>
          <p:cNvSpPr/>
          <p:nvPr/>
        </p:nvSpPr>
        <p:spPr>
          <a:xfrm>
            <a:off x="838199" y="1825625"/>
            <a:ext cx="10201977" cy="102109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D38F37D-7840-F2A6-C02A-5F33E6284B6C}"/>
              </a:ext>
            </a:extLst>
          </p:cNvPr>
          <p:cNvSpPr/>
          <p:nvPr/>
        </p:nvSpPr>
        <p:spPr>
          <a:xfrm>
            <a:off x="838200" y="4280066"/>
            <a:ext cx="5257800" cy="134108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DCE0AE-7905-1662-136D-B66045CB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220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58CD9A-89AA-18A7-82F3-1CC6C35E1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Definiendo conceptos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786D578-84B0-74A5-34D6-49BD62AD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Reliable</a:t>
            </a:r>
            <a:endParaRPr lang="es-ES" b="1" dirty="0"/>
          </a:p>
          <a:p>
            <a:pPr marL="0" indent="0">
              <a:buNone/>
            </a:pPr>
            <a:r>
              <a:rPr lang="es-ES" sz="2000" dirty="0"/>
              <a:t>Confianza en que el software seguirá funcionando aun con fallos de software y hardware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Scalable</a:t>
            </a:r>
            <a:endParaRPr lang="es-ES" b="1" dirty="0"/>
          </a:p>
          <a:p>
            <a:pPr marL="0" indent="0">
              <a:buNone/>
            </a:pPr>
            <a:r>
              <a:rPr lang="es-ES" sz="2000" dirty="0"/>
              <a:t>Carga y rendimiento cumplen las expectativas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b="1" dirty="0" err="1"/>
              <a:t>Maintainable</a:t>
            </a:r>
            <a:endParaRPr lang="es-ES" b="1" dirty="0"/>
          </a:p>
          <a:p>
            <a:pPr marL="0" indent="0">
              <a:buNone/>
            </a:pPr>
            <a:r>
              <a:rPr lang="es-ES" sz="2000" dirty="0" err="1"/>
              <a:t>Operatibilidad</a:t>
            </a:r>
            <a:r>
              <a:rPr lang="es-ES" sz="2000" dirty="0"/>
              <a:t>, simplicidad y </a:t>
            </a:r>
            <a:r>
              <a:rPr lang="es-ES" sz="2000" dirty="0" err="1"/>
              <a:t>evolucionabilidad</a:t>
            </a:r>
            <a:endParaRPr lang="es-ES" sz="20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70AB8D5-A436-9ACD-F7F4-D49DA9921A98}"/>
              </a:ext>
            </a:extLst>
          </p:cNvPr>
          <p:cNvSpPr/>
          <p:nvPr/>
        </p:nvSpPr>
        <p:spPr>
          <a:xfrm>
            <a:off x="838200" y="1825625"/>
            <a:ext cx="10211602" cy="24191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D495F-90B9-CCB6-3770-B59DD0A7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77854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E7F8B80-3A9E-073A-2C67-B476310A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s-ES" dirty="0"/>
              <a:t>“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focus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important</a:t>
            </a:r>
            <a:r>
              <a:rPr lang="es-ES" dirty="0"/>
              <a:t> </a:t>
            </a:r>
            <a:r>
              <a:rPr lang="es-ES" dirty="0" err="1"/>
              <a:t>stuff</a:t>
            </a:r>
            <a:r>
              <a:rPr lang="es-ES" dirty="0"/>
              <a:t>… </a:t>
            </a:r>
            <a:r>
              <a:rPr lang="es-ES" dirty="0" err="1"/>
              <a:t>whatever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8BC7B1-70AB-3E9C-002E-1FAE60A9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 dirty="0"/>
              <a:t>Pepe Fabra Valverde | </a:t>
            </a: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r>
              <a:rPr lang="es-ES" dirty="0"/>
              <a:t> | </a:t>
            </a:r>
            <a:fld id="{B3DC7DF6-6251-43BD-AC70-C082C726D516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50968244-BAD6-FFF2-2FEB-C21016D3B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Neil Ford (Fundamentals </a:t>
            </a:r>
            <a:r>
              <a:rPr lang="es-ES" dirty="0" err="1"/>
              <a:t>of</a:t>
            </a:r>
            <a:r>
              <a:rPr lang="es-ES" dirty="0"/>
              <a:t> Software </a:t>
            </a:r>
            <a:r>
              <a:rPr lang="es-ES" dirty="0" err="1"/>
              <a:t>Architecture</a:t>
            </a:r>
            <a:r>
              <a:rPr lang="es-ES" dirty="0"/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1440179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81B76D-6C10-B0CC-5D0C-63272307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B09DC6-BE14-7E65-5737-A0A0B0D470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88275" y="6356350"/>
            <a:ext cx="4403725" cy="365125"/>
          </a:xfrm>
        </p:spPr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343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1DA754E-A369-66B1-4269-003418FF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Créditos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6FC549D2-002F-4D0A-52BC-CFA24AEEA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796A99-7BF3-45A7-28FB-244FD675082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788275" y="6356350"/>
            <a:ext cx="4403725" cy="365125"/>
          </a:xfrm>
        </p:spPr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0129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D0F9DE8-573D-73B5-DA60-28BE3F5B4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Créditos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9B2E668-745E-8182-2B92-307F5837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Pablo Mir y Pablo Jiménez</a:t>
            </a:r>
          </a:p>
          <a:p>
            <a:pPr lvl="1"/>
            <a:r>
              <a:rPr lang="es-ES" dirty="0"/>
              <a:t>Por hacer posible el Club de Lectura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Designing</a:t>
            </a:r>
            <a:r>
              <a:rPr lang="es-ES" dirty="0"/>
              <a:t> Data-Intensive </a:t>
            </a:r>
            <a:r>
              <a:rPr lang="es-ES" dirty="0" err="1"/>
              <a:t>Applications</a:t>
            </a:r>
            <a:endParaRPr lang="es-ES" dirty="0"/>
          </a:p>
          <a:p>
            <a:pPr lvl="1"/>
            <a:r>
              <a:rPr lang="es-ES" dirty="0"/>
              <a:t>Un libro de </a:t>
            </a:r>
            <a:r>
              <a:rPr lang="es-ES" sz="2000" dirty="0"/>
              <a:t>Martin </a:t>
            </a:r>
            <a:r>
              <a:rPr lang="es-ES" sz="2000" dirty="0" err="1"/>
              <a:t>Kleppmann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3973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6A1F9DC9-3E59-E7FC-72AA-3468C6808506}"/>
              </a:ext>
            </a:extLst>
          </p:cNvPr>
          <p:cNvSpPr/>
          <p:nvPr/>
        </p:nvSpPr>
        <p:spPr>
          <a:xfrm>
            <a:off x="839788" y="2684104"/>
            <a:ext cx="3932237" cy="1359951"/>
          </a:xfrm>
          <a:prstGeom prst="rect">
            <a:avLst/>
          </a:prstGeom>
          <a:solidFill>
            <a:srgbClr val="E41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87D854-B37E-DDF0-A3CD-0F7C6156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77" y="769039"/>
            <a:ext cx="3932237" cy="266858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Libro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52A8E3F-F741-20E9-49B8-F2E4DBBF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677" y="3512240"/>
            <a:ext cx="3932237" cy="266858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EBF5"/>
                </a:solidFill>
              </a:rPr>
              <a:t>O’Reilly, Amazon, etc.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6122FD-C968-00F3-B48A-D8684592AACB}"/>
              </a:ext>
            </a:extLst>
          </p:cNvPr>
          <p:cNvCxnSpPr/>
          <p:nvPr/>
        </p:nvCxnSpPr>
        <p:spPr>
          <a:xfrm>
            <a:off x="974785" y="3437626"/>
            <a:ext cx="3614468" cy="0"/>
          </a:xfrm>
          <a:prstGeom prst="line">
            <a:avLst/>
          </a:prstGeom>
          <a:ln>
            <a:solidFill>
              <a:srgbClr val="FFE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7060BFC3-5223-FFF9-E4EC-3DEB3CFB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17</a:t>
            </a:fld>
            <a:endParaRPr lang="es-ES" dirty="0"/>
          </a:p>
        </p:txBody>
      </p:sp>
      <p:pic>
        <p:nvPicPr>
          <p:cNvPr id="7" name="Marcador de contenido 6" descr="Imagen que contiene texto, libro&#10;&#10;Descripción generada automáticamente">
            <a:extLst>
              <a:ext uri="{FF2B5EF4-FFF2-40B4-BE49-F238E27FC236}">
                <a16:creationId xmlns:a16="http://schemas.microsoft.com/office/drawing/2014/main" id="{2A3454F8-4862-52AA-061F-2164B9A59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669" y="987425"/>
            <a:ext cx="3713238" cy="4873625"/>
          </a:xfrm>
          <a:prstGeom prst="rect">
            <a:avLst/>
          </a:prstGeom>
          <a:ln w="38100">
            <a:noFill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F335F84-99AF-1F68-CB7C-B0323E340039}"/>
              </a:ext>
            </a:extLst>
          </p:cNvPr>
          <p:cNvSpPr/>
          <p:nvPr/>
        </p:nvSpPr>
        <p:spPr>
          <a:xfrm>
            <a:off x="839788" y="-10692"/>
            <a:ext cx="10512424" cy="469801"/>
          </a:xfrm>
          <a:prstGeom prst="rect">
            <a:avLst/>
          </a:prstGeom>
          <a:solidFill>
            <a:srgbClr val="E41736"/>
          </a:solidFill>
          <a:ln>
            <a:solidFill>
              <a:srgbClr val="FFEB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5EEE7239-9DA1-7820-3485-CEC881300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85" y="102021"/>
            <a:ext cx="1116701" cy="2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24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6A1F9DC9-3E59-E7FC-72AA-3468C6808506}"/>
              </a:ext>
            </a:extLst>
          </p:cNvPr>
          <p:cNvSpPr/>
          <p:nvPr/>
        </p:nvSpPr>
        <p:spPr>
          <a:xfrm>
            <a:off x="839788" y="2684104"/>
            <a:ext cx="3932237" cy="1359951"/>
          </a:xfrm>
          <a:prstGeom prst="rect">
            <a:avLst/>
          </a:prstGeom>
          <a:solidFill>
            <a:srgbClr val="E41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87D854-B37E-DDF0-A3CD-0F7C6156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77" y="769039"/>
            <a:ext cx="3932237" cy="266858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QR de las </a:t>
            </a:r>
            <a:r>
              <a:rPr lang="es-ES" sz="4000" dirty="0" err="1">
                <a:solidFill>
                  <a:schemeClr val="bg1"/>
                </a:solidFill>
              </a:rPr>
              <a:t>slides</a:t>
            </a:r>
            <a:endParaRPr lang="es-ES" sz="4000" dirty="0">
              <a:solidFill>
                <a:schemeClr val="bg1"/>
              </a:solidFill>
            </a:endParaRP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52A8E3F-F741-20E9-49B8-F2E4DBBF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677" y="3512240"/>
            <a:ext cx="3932237" cy="266858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EBF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Enlace al repositorio</a:t>
            </a:r>
            <a:endParaRPr lang="es-ES" sz="2400" dirty="0">
              <a:solidFill>
                <a:srgbClr val="FFEBF5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6122FD-C968-00F3-B48A-D8684592AACB}"/>
              </a:ext>
            </a:extLst>
          </p:cNvPr>
          <p:cNvCxnSpPr/>
          <p:nvPr/>
        </p:nvCxnSpPr>
        <p:spPr>
          <a:xfrm>
            <a:off x="974785" y="3437626"/>
            <a:ext cx="3614468" cy="0"/>
          </a:xfrm>
          <a:prstGeom prst="line">
            <a:avLst/>
          </a:prstGeom>
          <a:ln>
            <a:solidFill>
              <a:srgbClr val="FFE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7060BFC3-5223-FFF9-E4EC-3DEB3CFB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18</a:t>
            </a:fld>
            <a:endParaRPr lang="es-ES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F743C248-CBBC-794A-ECAE-59720A07F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</p:spTree>
    <p:extLst>
      <p:ext uri="{BB962C8B-B14F-4D97-AF65-F5344CB8AC3E}">
        <p14:creationId xmlns:p14="http://schemas.microsoft.com/office/powerpoint/2010/main" val="376103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896EC-A8BB-4A55-B904-41A32353D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7644" y="1363902"/>
            <a:ext cx="7167704" cy="3285735"/>
          </a:xfrm>
        </p:spPr>
        <p:txBody>
          <a:bodyPr>
            <a:normAutofit/>
          </a:bodyPr>
          <a:lstStyle/>
          <a:p>
            <a:pPr algn="l"/>
            <a:r>
              <a:rPr lang="es-ES" sz="7200" dirty="0" err="1">
                <a:solidFill>
                  <a:srgbClr val="E41736"/>
                </a:solidFill>
              </a:rPr>
              <a:t>Designing</a:t>
            </a:r>
            <a:br>
              <a:rPr lang="es-ES" sz="7200" dirty="0">
                <a:solidFill>
                  <a:srgbClr val="E41736"/>
                </a:solidFill>
              </a:rPr>
            </a:br>
            <a:r>
              <a:rPr lang="es-ES" sz="7200" dirty="0">
                <a:solidFill>
                  <a:srgbClr val="E41736"/>
                </a:solidFill>
              </a:rPr>
              <a:t>Data-Intensive </a:t>
            </a:r>
            <a:r>
              <a:rPr lang="es-ES" sz="7200" dirty="0" err="1">
                <a:solidFill>
                  <a:srgbClr val="E41736"/>
                </a:solidFill>
              </a:rPr>
              <a:t>Applications</a:t>
            </a:r>
            <a:endParaRPr lang="es-ES" sz="7200" dirty="0">
              <a:solidFill>
                <a:srgbClr val="E41736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0A4323-B8B8-6956-3901-737C04981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007" y="4735902"/>
            <a:ext cx="4770922" cy="763438"/>
          </a:xfrm>
        </p:spPr>
        <p:txBody>
          <a:bodyPr anchor="ctr" anchorCtr="0">
            <a:normAutofit/>
          </a:bodyPr>
          <a:lstStyle/>
          <a:p>
            <a:pPr algn="l"/>
            <a:r>
              <a:rPr lang="es-ES" sz="1600" dirty="0">
                <a:solidFill>
                  <a:srgbClr val="E41736"/>
                </a:solidFill>
              </a:rPr>
              <a:t>THE BIG IDEAS BEHIND RELIABLE, SCALABLE, AND MAINTANABLE SYSTEMS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117C0DD-BE3C-36F1-32A3-2F3256C35511}"/>
              </a:ext>
            </a:extLst>
          </p:cNvPr>
          <p:cNvCxnSpPr>
            <a:cxnSpLocks/>
          </p:cNvCxnSpPr>
          <p:nvPr/>
        </p:nvCxnSpPr>
        <p:spPr>
          <a:xfrm>
            <a:off x="2477644" y="4735902"/>
            <a:ext cx="7167704" cy="0"/>
          </a:xfrm>
          <a:prstGeom prst="line">
            <a:avLst/>
          </a:prstGeom>
          <a:ln>
            <a:solidFill>
              <a:srgbClr val="E417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ubtítulo 2">
            <a:extLst>
              <a:ext uri="{FF2B5EF4-FFF2-40B4-BE49-F238E27FC236}">
                <a16:creationId xmlns:a16="http://schemas.microsoft.com/office/drawing/2014/main" id="{2E348361-903A-48D7-1505-2466E008E915}"/>
              </a:ext>
            </a:extLst>
          </p:cNvPr>
          <p:cNvSpPr txBox="1">
            <a:spLocks/>
          </p:cNvSpPr>
          <p:nvPr/>
        </p:nvSpPr>
        <p:spPr>
          <a:xfrm>
            <a:off x="5253988" y="6094562"/>
            <a:ext cx="4770922" cy="7634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FFEBF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600" dirty="0">
                <a:solidFill>
                  <a:srgbClr val="272324"/>
                </a:solidFill>
              </a:rPr>
              <a:t>Martin </a:t>
            </a:r>
            <a:r>
              <a:rPr lang="es-ES" sz="1600" dirty="0" err="1">
                <a:solidFill>
                  <a:srgbClr val="272324"/>
                </a:solidFill>
              </a:rPr>
              <a:t>Kleppmann</a:t>
            </a:r>
            <a:endParaRPr lang="es-ES" sz="1600" dirty="0">
              <a:solidFill>
                <a:srgbClr val="2723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9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EFFB2-9546-8639-BA4F-D478F15D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s-ES" sz="2400" i="0" u="none" strike="noStrike" baseline="0" dirty="0" err="1"/>
              <a:t>Designing</a:t>
            </a:r>
            <a:r>
              <a:rPr lang="es-ES" sz="2400" i="0" u="none" strike="noStrike" baseline="0" dirty="0"/>
              <a:t> Data-Intensive </a:t>
            </a:r>
            <a:r>
              <a:rPr lang="es-ES" sz="2400" i="0" u="none" strike="noStrike" baseline="0" dirty="0" err="1"/>
              <a:t>Applications</a:t>
            </a:r>
            <a:br>
              <a:rPr lang="es-ES" sz="2400" i="0" u="none" strike="noStrike" baseline="0" dirty="0"/>
            </a:br>
            <a:r>
              <a:rPr lang="en-US" sz="1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Ideas Behind Reliable, Scalable,</a:t>
            </a:r>
            <a:br>
              <a:rPr lang="en-US" sz="1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1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s-ES" sz="1800" b="1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Maintainable</a:t>
            </a:r>
            <a:r>
              <a:rPr lang="es-ES" sz="1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1" i="1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70280E-1D74-A9D9-3206-70C3C95A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s-ES" sz="1600" dirty="0"/>
          </a:p>
          <a:p>
            <a:pPr marL="0" indent="0" algn="r">
              <a:buNone/>
            </a:pPr>
            <a:endParaRPr lang="es-ES" sz="1600" dirty="0"/>
          </a:p>
          <a:p>
            <a:pPr marL="0" indent="0" algn="r">
              <a:buNone/>
            </a:pPr>
            <a:endParaRPr lang="es-ES" sz="1600" dirty="0"/>
          </a:p>
          <a:p>
            <a:pPr marL="0" indent="0" algn="r">
              <a:buNone/>
            </a:pPr>
            <a:endParaRPr lang="es-ES" sz="1600" dirty="0"/>
          </a:p>
          <a:p>
            <a:pPr marL="0" indent="0" algn="r">
              <a:buNone/>
            </a:pPr>
            <a:endParaRPr lang="es-ES" sz="1600" dirty="0"/>
          </a:p>
          <a:p>
            <a:pPr marL="0" indent="0" algn="r">
              <a:buNone/>
            </a:pPr>
            <a:endParaRPr lang="es-ES" sz="1600" dirty="0"/>
          </a:p>
          <a:p>
            <a:pPr marL="0" indent="0" algn="r">
              <a:buNone/>
            </a:pPr>
            <a:endParaRPr lang="es-ES" sz="1600" dirty="0"/>
          </a:p>
          <a:p>
            <a:pPr marL="0" indent="0" algn="r">
              <a:buNone/>
            </a:pPr>
            <a:r>
              <a:rPr lang="es-ES" sz="1600" dirty="0"/>
              <a:t>Un libro de Martin </a:t>
            </a:r>
            <a:r>
              <a:rPr lang="es-ES" sz="1600" dirty="0" err="1"/>
              <a:t>Kleppmann</a:t>
            </a:r>
            <a:endParaRPr lang="es-ES" sz="1600" dirty="0"/>
          </a:p>
        </p:txBody>
      </p:sp>
      <p:pic>
        <p:nvPicPr>
          <p:cNvPr id="5" name="Imagen 4" descr="Imagen que contiene texto, libro&#10;&#10;Descripción generada automáticamente">
            <a:extLst>
              <a:ext uri="{FF2B5EF4-FFF2-40B4-BE49-F238E27FC236}">
                <a16:creationId xmlns:a16="http://schemas.microsoft.com/office/drawing/2014/main" id="{28447907-0174-588B-7DC6-07618A3541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225143" cy="6858000"/>
          </a:xfrm>
          <a:prstGeom prst="rect">
            <a:avLst/>
          </a:prstGeom>
          <a:ln w="38100">
            <a:noFill/>
          </a:ln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FCB6F1-AEF7-EF85-38F2-7CBFF44D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385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6CE9-CB43-08B7-E310-6E95C9DA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9600" dirty="0"/>
              <a:t>¡¡Gracias por la atención!!</a:t>
            </a:r>
          </a:p>
        </p:txBody>
      </p:sp>
    </p:spTree>
    <p:extLst>
      <p:ext uri="{BB962C8B-B14F-4D97-AF65-F5344CB8AC3E}">
        <p14:creationId xmlns:p14="http://schemas.microsoft.com/office/powerpoint/2010/main" val="1243620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A6CE9-CB43-08B7-E310-6E95C9DA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4045390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0E8D0E4-29DF-903E-6EC6-23A4F0AD9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Club de Lectura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180E2F-BF7A-7D62-201D-68D7F71FF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50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6A1F9DC9-3E59-E7FC-72AA-3468C6808506}"/>
              </a:ext>
            </a:extLst>
          </p:cNvPr>
          <p:cNvSpPr/>
          <p:nvPr/>
        </p:nvSpPr>
        <p:spPr>
          <a:xfrm>
            <a:off x="839788" y="2684104"/>
            <a:ext cx="3932237" cy="1359951"/>
          </a:xfrm>
          <a:prstGeom prst="rect">
            <a:avLst/>
          </a:prstGeom>
          <a:solidFill>
            <a:srgbClr val="E417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C87D854-B37E-DDF0-A3CD-0F7C6156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677" y="769039"/>
            <a:ext cx="3932237" cy="2668587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Me presento</a:t>
            </a:r>
          </a:p>
        </p:txBody>
      </p:sp>
      <p:pic>
        <p:nvPicPr>
          <p:cNvPr id="12" name="Marcador de contenido 11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E3481758-3D90-1BE7-C901-7AC5467535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152A8E3F-F741-20E9-49B8-F2E4DBBF6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4677" y="3512240"/>
            <a:ext cx="3932237" cy="2668588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rgbClr val="FFEBF5"/>
                </a:solidFill>
              </a:rPr>
              <a:t>Pepe Fabra Valverde</a:t>
            </a: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C36122FD-C968-00F3-B48A-D8684592AACB}"/>
              </a:ext>
            </a:extLst>
          </p:cNvPr>
          <p:cNvCxnSpPr/>
          <p:nvPr/>
        </p:nvCxnSpPr>
        <p:spPr>
          <a:xfrm>
            <a:off x="974785" y="3437626"/>
            <a:ext cx="3614468" cy="0"/>
          </a:xfrm>
          <a:prstGeom prst="line">
            <a:avLst/>
          </a:prstGeom>
          <a:ln>
            <a:solidFill>
              <a:srgbClr val="FFEB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7060BFC3-5223-FFF9-E4EC-3DEB3CFB3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10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5844087-BF0A-87FC-E556-B50270C8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Disclaimer</a:t>
            </a:r>
            <a:endParaRPr lang="es-ES" dirty="0"/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F834E66-FEBC-A6EE-1469-416724097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sesión se grabará</a:t>
            </a:r>
          </a:p>
          <a:p>
            <a:r>
              <a:rPr lang="es-ES" dirty="0"/>
              <a:t>Los recursos se compartirán al final de la sesión</a:t>
            </a:r>
          </a:p>
          <a:p>
            <a:r>
              <a:rPr lang="es-ES" dirty="0"/>
              <a:t>Pregunta sin miedo</a:t>
            </a:r>
          </a:p>
          <a:p>
            <a:pPr lvl="1"/>
            <a:r>
              <a:rPr lang="es-ES" dirty="0"/>
              <a:t>Aunque preferiblemente al final de la sesión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7786E6-6C71-2477-BD00-B27C68AA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3446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A4DA845-1CA2-1AFE-E53F-4F606F2E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quién es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0F8326FE-2494-76D0-0927-59C84F68F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Arquitectura de Sistemas</a:t>
            </a:r>
          </a:p>
          <a:p>
            <a:pPr marL="0" indent="0">
              <a:buNone/>
            </a:pPr>
            <a:r>
              <a:rPr lang="es-ES" dirty="0"/>
              <a:t>Desarrolladores de Back-</a:t>
            </a:r>
            <a:r>
              <a:rPr lang="es-ES" dirty="0" err="1"/>
              <a:t>end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Quienes busquen adquirir conocimientos de performance y aplicaciones escalables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1F6B8D-B913-65E8-A5DF-E398DE04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967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760AA-869F-A81F-EB06-1D4E5B993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puedo esperar que </a:t>
            </a:r>
            <a:r>
              <a:rPr lang="es-ES"/>
              <a:t>me aporte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036CD-ABC1-DDF6-2D3E-D7105B55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B310A7-D747-AB85-9EB8-8B1C322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s-ES"/>
              <a:t>Pepe Fabra Valverde | Designing Data-Intensive Applications | </a:t>
            </a:r>
            <a:fld id="{B3DC7DF6-6251-43BD-AC70-C082C726D516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93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8F5BD30-C350-2E8E-B6E2-C2AA11BF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 anchor="ctr" anchorCtr="0"/>
          <a:lstStyle/>
          <a:p>
            <a:pPr algn="ctr"/>
            <a:r>
              <a:rPr lang="es-ES" dirty="0"/>
              <a:t>Parte I</a:t>
            </a:r>
          </a:p>
        </p:txBody>
      </p:sp>
    </p:spTree>
    <p:extLst>
      <p:ext uri="{BB962C8B-B14F-4D97-AF65-F5344CB8AC3E}">
        <p14:creationId xmlns:p14="http://schemas.microsoft.com/office/powerpoint/2010/main" val="285828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CB9CF8-CD96-9386-ADB4-939B6EB1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Reliable</a:t>
            </a:r>
            <a:r>
              <a:rPr lang="es-ES" dirty="0"/>
              <a:t>, </a:t>
            </a:r>
            <a:r>
              <a:rPr lang="es-ES" dirty="0" err="1"/>
              <a:t>Scalable</a:t>
            </a:r>
            <a:r>
              <a:rPr lang="es-ES" dirty="0"/>
              <a:t> and </a:t>
            </a:r>
            <a:r>
              <a:rPr lang="es-ES" dirty="0" err="1"/>
              <a:t>Maintainable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7CAD1-F95F-94CA-406D-2704ABF4B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9062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391</Words>
  <Application>Microsoft Office PowerPoint</Application>
  <PresentationFormat>Panorámica</PresentationFormat>
  <Paragraphs>86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Arial</vt:lpstr>
      <vt:lpstr>Calibri</vt:lpstr>
      <vt:lpstr>Tahoma</vt:lpstr>
      <vt:lpstr>Times New Roman</vt:lpstr>
      <vt:lpstr>Tema de Office</vt:lpstr>
      <vt:lpstr>Designing Data-Intensive Applications</vt:lpstr>
      <vt:lpstr>Designing Data-Intensive Applications The Big Ideas Behind Reliable, Scalable, and Maintainable Systems</vt:lpstr>
      <vt:lpstr>Club de Lectura</vt:lpstr>
      <vt:lpstr>Me presento</vt:lpstr>
      <vt:lpstr>Disclaimer</vt:lpstr>
      <vt:lpstr>Para quién es</vt:lpstr>
      <vt:lpstr>Qué puedo esperar que me aporte</vt:lpstr>
      <vt:lpstr>Parte I</vt:lpstr>
      <vt:lpstr>Reliable, Scalable and Maintainable</vt:lpstr>
      <vt:lpstr>Definiendo conceptos</vt:lpstr>
      <vt:lpstr>Definiendo conceptos</vt:lpstr>
      <vt:lpstr>Definiendo conceptos</vt:lpstr>
      <vt:lpstr>“To focus on the important stuff… whatever that is”</vt:lpstr>
      <vt:lpstr>Conclusiones</vt:lpstr>
      <vt:lpstr>Créditos</vt:lpstr>
      <vt:lpstr>Créditos</vt:lpstr>
      <vt:lpstr>Libro</vt:lpstr>
      <vt:lpstr>QR de las slides</vt:lpstr>
      <vt:lpstr>Designing Data-Intensive Applications</vt:lpstr>
      <vt:lpstr>¡¡Gracias por la atención!!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DATA-INTENSIVE APPLICATIONS</dc:title>
  <dc:creator>Pepe Fabra</dc:creator>
  <cp:lastModifiedBy>Pepe Fabra</cp:lastModifiedBy>
  <cp:revision>35</cp:revision>
  <dcterms:created xsi:type="dcterms:W3CDTF">2024-06-27T09:02:02Z</dcterms:created>
  <dcterms:modified xsi:type="dcterms:W3CDTF">2024-08-05T14:21:50Z</dcterms:modified>
</cp:coreProperties>
</file>