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0" r:id="rId2"/>
  </p:sldMasterIdLst>
  <p:notesMasterIdLst>
    <p:notesMasterId r:id="rId223"/>
  </p:notesMasterIdLst>
  <p:handoutMasterIdLst>
    <p:handoutMasterId r:id="rId2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72" r:id="rId12"/>
    <p:sldId id="269" r:id="rId13"/>
    <p:sldId id="271" r:id="rId14"/>
    <p:sldId id="270" r:id="rId15"/>
    <p:sldId id="277" r:id="rId16"/>
    <p:sldId id="278" r:id="rId17"/>
    <p:sldId id="279" r:id="rId18"/>
    <p:sldId id="280" r:id="rId19"/>
    <p:sldId id="458" r:id="rId20"/>
    <p:sldId id="281" r:id="rId21"/>
    <p:sldId id="282" r:id="rId22"/>
    <p:sldId id="283" r:id="rId23"/>
    <p:sldId id="446" r:id="rId24"/>
    <p:sldId id="447" r:id="rId25"/>
    <p:sldId id="448" r:id="rId26"/>
    <p:sldId id="449" r:id="rId27"/>
    <p:sldId id="452" r:id="rId28"/>
    <p:sldId id="451" r:id="rId29"/>
    <p:sldId id="453" r:id="rId30"/>
    <p:sldId id="454" r:id="rId31"/>
    <p:sldId id="455" r:id="rId32"/>
    <p:sldId id="316" r:id="rId33"/>
    <p:sldId id="412" r:id="rId34"/>
    <p:sldId id="411" r:id="rId35"/>
    <p:sldId id="442" r:id="rId36"/>
    <p:sldId id="443" r:id="rId37"/>
    <p:sldId id="444" r:id="rId38"/>
    <p:sldId id="445" r:id="rId39"/>
    <p:sldId id="318" r:id="rId40"/>
    <p:sldId id="459" r:id="rId41"/>
    <p:sldId id="460" r:id="rId42"/>
    <p:sldId id="461" r:id="rId43"/>
    <p:sldId id="414" r:id="rId44"/>
    <p:sldId id="462" r:id="rId45"/>
    <p:sldId id="463" r:id="rId46"/>
    <p:sldId id="465" r:id="rId47"/>
    <p:sldId id="466" r:id="rId48"/>
    <p:sldId id="317" r:id="rId49"/>
    <p:sldId id="402" r:id="rId50"/>
    <p:sldId id="464" r:id="rId51"/>
    <p:sldId id="467" r:id="rId52"/>
    <p:sldId id="319" r:id="rId53"/>
    <p:sldId id="468" r:id="rId54"/>
    <p:sldId id="469" r:id="rId55"/>
    <p:sldId id="470" r:id="rId56"/>
    <p:sldId id="273" r:id="rId57"/>
    <p:sldId id="274" r:id="rId58"/>
    <p:sldId id="275" r:id="rId59"/>
    <p:sldId id="292" r:id="rId60"/>
    <p:sldId id="293" r:id="rId61"/>
    <p:sldId id="450" r:id="rId62"/>
    <p:sldId id="320" r:id="rId63"/>
    <p:sldId id="321" r:id="rId64"/>
    <p:sldId id="457" r:id="rId65"/>
    <p:sldId id="323" r:id="rId66"/>
    <p:sldId id="324" r:id="rId67"/>
    <p:sldId id="325" r:id="rId68"/>
    <p:sldId id="326" r:id="rId69"/>
    <p:sldId id="322" r:id="rId70"/>
    <p:sldId id="328" r:id="rId71"/>
    <p:sldId id="329" r:id="rId72"/>
    <p:sldId id="330" r:id="rId73"/>
    <p:sldId id="376" r:id="rId74"/>
    <p:sldId id="358" r:id="rId75"/>
    <p:sldId id="359" r:id="rId76"/>
    <p:sldId id="369" r:id="rId77"/>
    <p:sldId id="368" r:id="rId78"/>
    <p:sldId id="427" r:id="rId79"/>
    <p:sldId id="423" r:id="rId80"/>
    <p:sldId id="428" r:id="rId81"/>
    <p:sldId id="429" r:id="rId82"/>
    <p:sldId id="430" r:id="rId83"/>
    <p:sldId id="426" r:id="rId84"/>
    <p:sldId id="354" r:id="rId85"/>
    <p:sldId id="403" r:id="rId86"/>
    <p:sldId id="424" r:id="rId87"/>
    <p:sldId id="425" r:id="rId88"/>
    <p:sldId id="404" r:id="rId89"/>
    <p:sldId id="331" r:id="rId90"/>
    <p:sldId id="327" r:id="rId91"/>
    <p:sldId id="332" r:id="rId92"/>
    <p:sldId id="333" r:id="rId93"/>
    <p:sldId id="334" r:id="rId94"/>
    <p:sldId id="335" r:id="rId95"/>
    <p:sldId id="336" r:id="rId96"/>
    <p:sldId id="355" r:id="rId97"/>
    <p:sldId id="356" r:id="rId98"/>
    <p:sldId id="357" r:id="rId99"/>
    <p:sldId id="441" r:id="rId100"/>
    <p:sldId id="361" r:id="rId101"/>
    <p:sldId id="363" r:id="rId102"/>
    <p:sldId id="364" r:id="rId103"/>
    <p:sldId id="365" r:id="rId104"/>
    <p:sldId id="366" r:id="rId105"/>
    <p:sldId id="367" r:id="rId106"/>
    <p:sldId id="362" r:id="rId107"/>
    <p:sldId id="434" r:id="rId108"/>
    <p:sldId id="337" r:id="rId109"/>
    <p:sldId id="339" r:id="rId110"/>
    <p:sldId id="340" r:id="rId111"/>
    <p:sldId id="342" r:id="rId112"/>
    <p:sldId id="338" r:id="rId113"/>
    <p:sldId id="435" r:id="rId114"/>
    <p:sldId id="436" r:id="rId115"/>
    <p:sldId id="437" r:id="rId116"/>
    <p:sldId id="438" r:id="rId117"/>
    <p:sldId id="406" r:id="rId118"/>
    <p:sldId id="405" r:id="rId119"/>
    <p:sldId id="408" r:id="rId120"/>
    <p:sldId id="407" r:id="rId121"/>
    <p:sldId id="409" r:id="rId122"/>
    <p:sldId id="410" r:id="rId123"/>
    <p:sldId id="456" r:id="rId124"/>
    <p:sldId id="341" r:id="rId125"/>
    <p:sldId id="350" r:id="rId126"/>
    <p:sldId id="351" r:id="rId127"/>
    <p:sldId id="352" r:id="rId128"/>
    <p:sldId id="349" r:id="rId129"/>
    <p:sldId id="343" r:id="rId130"/>
    <p:sldId id="345" r:id="rId131"/>
    <p:sldId id="347" r:id="rId132"/>
    <p:sldId id="346" r:id="rId133"/>
    <p:sldId id="348" r:id="rId134"/>
    <p:sldId id="344" r:id="rId135"/>
    <p:sldId id="353" r:id="rId136"/>
    <p:sldId id="286" r:id="rId137"/>
    <p:sldId id="276" r:id="rId138"/>
    <p:sldId id="371" r:id="rId139"/>
    <p:sldId id="372" r:id="rId140"/>
    <p:sldId id="373" r:id="rId141"/>
    <p:sldId id="294" r:id="rId142"/>
    <p:sldId id="295" r:id="rId143"/>
    <p:sldId id="299" r:id="rId144"/>
    <p:sldId id="300" r:id="rId145"/>
    <p:sldId id="360" r:id="rId146"/>
    <p:sldId id="416" r:id="rId147"/>
    <p:sldId id="417" r:id="rId148"/>
    <p:sldId id="418" r:id="rId149"/>
    <p:sldId id="431" r:id="rId150"/>
    <p:sldId id="432" r:id="rId151"/>
    <p:sldId id="433" r:id="rId152"/>
    <p:sldId id="296" r:id="rId153"/>
    <p:sldId id="297" r:id="rId154"/>
    <p:sldId id="298" r:id="rId155"/>
    <p:sldId id="314" r:id="rId156"/>
    <p:sldId id="370" r:id="rId157"/>
    <p:sldId id="315" r:id="rId158"/>
    <p:sldId id="471" r:id="rId159"/>
    <p:sldId id="413" r:id="rId160"/>
    <p:sldId id="439" r:id="rId161"/>
    <p:sldId id="440" r:id="rId162"/>
    <p:sldId id="264" r:id="rId163"/>
    <p:sldId id="265" r:id="rId164"/>
    <p:sldId id="374" r:id="rId165"/>
    <p:sldId id="375" r:id="rId166"/>
    <p:sldId id="397" r:id="rId167"/>
    <p:sldId id="266" r:id="rId168"/>
    <p:sldId id="302" r:id="rId169"/>
    <p:sldId id="301" r:id="rId170"/>
    <p:sldId id="303" r:id="rId171"/>
    <p:sldId id="305" r:id="rId172"/>
    <p:sldId id="308" r:id="rId173"/>
    <p:sldId id="307" r:id="rId174"/>
    <p:sldId id="306" r:id="rId175"/>
    <p:sldId id="304" r:id="rId176"/>
    <p:sldId id="392" r:id="rId177"/>
    <p:sldId id="393" r:id="rId178"/>
    <p:sldId id="398" r:id="rId179"/>
    <p:sldId id="394" r:id="rId180"/>
    <p:sldId id="400" r:id="rId181"/>
    <p:sldId id="395" r:id="rId182"/>
    <p:sldId id="396" r:id="rId183"/>
    <p:sldId id="399" r:id="rId184"/>
    <p:sldId id="389" r:id="rId185"/>
    <p:sldId id="390" r:id="rId186"/>
    <p:sldId id="391" r:id="rId187"/>
    <p:sldId id="401" r:id="rId188"/>
    <p:sldId id="421" r:id="rId189"/>
    <p:sldId id="472" r:id="rId190"/>
    <p:sldId id="473" r:id="rId191"/>
    <p:sldId id="474" r:id="rId192"/>
    <p:sldId id="422" r:id="rId193"/>
    <p:sldId id="419" r:id="rId194"/>
    <p:sldId id="420" r:id="rId195"/>
    <p:sldId id="313" r:id="rId196"/>
    <p:sldId id="288" r:id="rId197"/>
    <p:sldId id="385" r:id="rId198"/>
    <p:sldId id="386" r:id="rId199"/>
    <p:sldId id="387" r:id="rId200"/>
    <p:sldId id="388" r:id="rId201"/>
    <p:sldId id="309" r:id="rId202"/>
    <p:sldId id="311" r:id="rId203"/>
    <p:sldId id="310" r:id="rId204"/>
    <p:sldId id="312" r:id="rId205"/>
    <p:sldId id="377" r:id="rId206"/>
    <p:sldId id="378" r:id="rId207"/>
    <p:sldId id="379" r:id="rId208"/>
    <p:sldId id="384" r:id="rId209"/>
    <p:sldId id="380" r:id="rId210"/>
    <p:sldId id="381" r:id="rId211"/>
    <p:sldId id="382" r:id="rId212"/>
    <p:sldId id="383" r:id="rId213"/>
    <p:sldId id="263" r:id="rId214"/>
    <p:sldId id="287" r:id="rId215"/>
    <p:sldId id="475" r:id="rId216"/>
    <p:sldId id="289" r:id="rId217"/>
    <p:sldId id="415" r:id="rId218"/>
    <p:sldId id="291" r:id="rId219"/>
    <p:sldId id="285" r:id="rId220"/>
    <p:sldId id="284" r:id="rId221"/>
    <p:sldId id="290" r:id="rId2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FEEB153A-4551-4E66-8905-60CB200AC06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Qué es TypeScript" id="{26B6FE31-5CB5-4D86-A31D-44BCE72A0AC8}">
          <p14:sldIdLst>
            <p14:sldId id="267"/>
            <p14:sldId id="268"/>
            <p14:sldId id="272"/>
            <p14:sldId id="269"/>
            <p14:sldId id="271"/>
            <p14:sldId id="270"/>
          </p14:sldIdLst>
        </p14:section>
        <p14:section name="Sistemas de tipados" id="{BF44E556-696E-4903-B224-9CFCF4DD0D2D}">
          <p14:sldIdLst>
            <p14:sldId id="277"/>
            <p14:sldId id="278"/>
            <p14:sldId id="279"/>
            <p14:sldId id="280"/>
            <p14:sldId id="458"/>
            <p14:sldId id="281"/>
            <p14:sldId id="282"/>
            <p14:sldId id="283"/>
          </p14:sldIdLst>
        </p14:section>
        <p14:section name="Modelo mental" id="{3E5202EA-1208-4305-8066-4AF29A39363C}">
          <p14:sldIdLst>
            <p14:sldId id="446"/>
            <p14:sldId id="447"/>
            <p14:sldId id="448"/>
            <p14:sldId id="449"/>
            <p14:sldId id="452"/>
            <p14:sldId id="451"/>
            <p14:sldId id="453"/>
            <p14:sldId id="454"/>
            <p14:sldId id="455"/>
          </p14:sldIdLst>
        </p14:section>
        <p14:section name="Primitivos" id="{2776D0B4-C1E5-434C-B171-9EACF02FE073}">
          <p14:sldIdLst>
            <p14:sldId id="316"/>
            <p14:sldId id="412"/>
            <p14:sldId id="411"/>
            <p14:sldId id="442"/>
            <p14:sldId id="443"/>
            <p14:sldId id="444"/>
            <p14:sldId id="445"/>
          </p14:sldIdLst>
        </p14:section>
        <p14:section name="Objetos" id="{5C85E1AF-9FE8-4D52-97F8-9E549C039027}">
          <p14:sldIdLst>
            <p14:sldId id="318"/>
            <p14:sldId id="459"/>
            <p14:sldId id="460"/>
            <p14:sldId id="461"/>
            <p14:sldId id="414"/>
            <p14:sldId id="462"/>
            <p14:sldId id="463"/>
            <p14:sldId id="465"/>
            <p14:sldId id="466"/>
          </p14:sldIdLst>
        </p14:section>
        <p14:section name="Funciones" id="{24B4404E-DE7A-4CBC-9369-11E8353C4093}">
          <p14:sldIdLst>
            <p14:sldId id="317"/>
            <p14:sldId id="402"/>
            <p14:sldId id="464"/>
            <p14:sldId id="467"/>
            <p14:sldId id="319"/>
            <p14:sldId id="468"/>
            <p14:sldId id="469"/>
            <p14:sldId id="470"/>
          </p14:sldIdLst>
        </p14:section>
        <p14:section name="Enums" id="{2C411BA1-6BC7-4694-B19B-B0CA81D5F5B1}">
          <p14:sldIdLst>
            <p14:sldId id="273"/>
            <p14:sldId id="274"/>
            <p14:sldId id="275"/>
            <p14:sldId id="292"/>
            <p14:sldId id="293"/>
            <p14:sldId id="450"/>
          </p14:sldIdLst>
        </p14:section>
        <p14:section name="Opcionales y defaults" id="{900C1FA6-E8F2-4920-AA6A-76B36BDF9C7B}">
          <p14:sldIdLst>
            <p14:sldId id="320"/>
            <p14:sldId id="321"/>
            <p14:sldId id="457"/>
          </p14:sldIdLst>
        </p14:section>
        <p14:section name="Tipos especiales" id="{B6AAFC6C-E50C-4BFB-9753-1D5BAA9B3A54}">
          <p14:sldIdLst>
            <p14:sldId id="323"/>
            <p14:sldId id="324"/>
            <p14:sldId id="325"/>
            <p14:sldId id="326"/>
            <p14:sldId id="322"/>
            <p14:sldId id="328"/>
            <p14:sldId id="329"/>
            <p14:sldId id="330"/>
            <p14:sldId id="376"/>
          </p14:sldIdLst>
        </p14:section>
        <p14:section name="as" id="{9C320654-5F96-4FF0-8AB7-9181C880E66F}">
          <p14:sldIdLst>
            <p14:sldId id="358"/>
            <p14:sldId id="359"/>
            <p14:sldId id="369"/>
            <p14:sldId id="368"/>
          </p14:sldIdLst>
        </p14:section>
        <p14:section name="using" id="{2DE7EA6C-9C38-4ACF-8F62-03D6FA781BD0}">
          <p14:sldIdLst>
            <p14:sldId id="427"/>
            <p14:sldId id="423"/>
            <p14:sldId id="428"/>
            <p14:sldId id="429"/>
            <p14:sldId id="430"/>
            <p14:sldId id="426"/>
          </p14:sldIdLst>
        </p14:section>
        <p14:section name="Operaciones" id="{18380F38-714E-46A6-862B-3A54329DEA8A}">
          <p14:sldIdLst>
            <p14:sldId id="354"/>
            <p14:sldId id="403"/>
            <p14:sldId id="424"/>
            <p14:sldId id="425"/>
            <p14:sldId id="404"/>
          </p14:sldIdLst>
        </p14:section>
        <p14:section name="Literales" id="{22B0A0D5-BF25-4E7E-8B70-7D8344E6DED2}">
          <p14:sldIdLst>
            <p14:sldId id="331"/>
            <p14:sldId id="327"/>
            <p14:sldId id="332"/>
            <p14:sldId id="333"/>
            <p14:sldId id="334"/>
            <p14:sldId id="335"/>
            <p14:sldId id="336"/>
          </p14:sldIdLst>
        </p14:section>
        <p14:section name="Comparación" id="{BE71C1EB-0384-4359-BF0F-5BBC5CF2D818}">
          <p14:sldIdLst>
            <p14:sldId id="355"/>
            <p14:sldId id="356"/>
            <p14:sldId id="357"/>
            <p14:sldId id="441"/>
            <p14:sldId id="361"/>
            <p14:sldId id="363"/>
            <p14:sldId id="364"/>
            <p14:sldId id="365"/>
            <p14:sldId id="366"/>
            <p14:sldId id="367"/>
            <p14:sldId id="362"/>
            <p14:sldId id="434"/>
          </p14:sldIdLst>
        </p14:section>
        <p14:section name="Type e Interface" id="{C681905E-E0CA-47FC-A39C-366FB1D3CC18}">
          <p14:sldIdLst>
            <p14:sldId id="337"/>
            <p14:sldId id="339"/>
            <p14:sldId id="340"/>
            <p14:sldId id="342"/>
            <p14:sldId id="338"/>
            <p14:sldId id="435"/>
            <p14:sldId id="436"/>
            <p14:sldId id="437"/>
            <p14:sldId id="438"/>
          </p14:sldIdLst>
        </p14:section>
        <p14:section name="Utility Types" id="{05952A9F-7439-4395-9355-2C7C1743AEB1}">
          <p14:sldIdLst>
            <p14:sldId id="406"/>
            <p14:sldId id="405"/>
            <p14:sldId id="408"/>
            <p14:sldId id="407"/>
            <p14:sldId id="409"/>
            <p14:sldId id="410"/>
            <p14:sldId id="456"/>
          </p14:sldIdLst>
        </p14:section>
        <p14:section name="tsconfig.json" id="{E5544D1A-AFB4-4FBE-A245-7C7292822C96}">
          <p14:sldIdLst>
            <p14:sldId id="341"/>
            <p14:sldId id="350"/>
            <p14:sldId id="351"/>
            <p14:sldId id="352"/>
            <p14:sldId id="349"/>
          </p14:sldIdLst>
        </p14:section>
        <p14:section name="Module declarations" id="{5D724B4F-D4D4-41A8-AA25-5770D8B99152}">
          <p14:sldIdLst>
            <p14:sldId id="343"/>
            <p14:sldId id="345"/>
            <p14:sldId id="347"/>
            <p14:sldId id="346"/>
            <p14:sldId id="348"/>
            <p14:sldId id="344"/>
            <p14:sldId id="353"/>
          </p14:sldIdLst>
        </p14:section>
        <p14:section name="Descanso" id="{7F066624-B8DB-47FD-AC91-7FF82DEF9136}">
          <p14:sldIdLst>
            <p14:sldId id="286"/>
            <p14:sldId id="276"/>
          </p14:sldIdLst>
        </p14:section>
        <p14:section name="Vuelta del descanso" id="{148936C2-82CF-4DE4-9165-0B95DFF23B16}">
          <p14:sldIdLst>
            <p14:sldId id="371"/>
            <p14:sldId id="372"/>
            <p14:sldId id="373"/>
          </p14:sldIdLst>
        </p14:section>
        <p14:section name="Genéricos" id="{FFCA0463-475E-4723-A356-2D5AFC4AA6E6}">
          <p14:sldIdLst>
            <p14:sldId id="294"/>
            <p14:sldId id="295"/>
            <p14:sldId id="299"/>
            <p14:sldId id="300"/>
            <p14:sldId id="360"/>
            <p14:sldId id="416"/>
            <p14:sldId id="417"/>
            <p14:sldId id="418"/>
            <p14:sldId id="431"/>
            <p14:sldId id="432"/>
            <p14:sldId id="433"/>
          </p14:sldIdLst>
        </p14:section>
        <p14:section name="Inferencias" id="{ACC2DE12-9459-4EEA-B07F-767F803B7624}">
          <p14:sldIdLst>
            <p14:sldId id="296"/>
            <p14:sldId id="297"/>
            <p14:sldId id="298"/>
            <p14:sldId id="314"/>
            <p14:sldId id="370"/>
            <p14:sldId id="315"/>
            <p14:sldId id="471"/>
            <p14:sldId id="413"/>
            <p14:sldId id="439"/>
            <p14:sldId id="440"/>
          </p14:sldIdLst>
        </p14:section>
        <p14:section name="JSDoc" id="{7274B622-FDBD-4B1A-892A-F537D5A08DCE}">
          <p14:sldIdLst>
            <p14:sldId id="264"/>
            <p14:sldId id="265"/>
            <p14:sldId id="374"/>
            <p14:sldId id="375"/>
            <p14:sldId id="397"/>
            <p14:sldId id="266"/>
            <p14:sldId id="302"/>
            <p14:sldId id="301"/>
            <p14:sldId id="303"/>
            <p14:sldId id="305"/>
            <p14:sldId id="308"/>
            <p14:sldId id="307"/>
            <p14:sldId id="306"/>
            <p14:sldId id="304"/>
          </p14:sldIdLst>
        </p14:section>
        <p14:section name="Utilidades" id="{73AE5472-E234-4681-9592-69A63F33BC83}">
          <p14:sldIdLst>
            <p14:sldId id="392"/>
            <p14:sldId id="393"/>
            <p14:sldId id="398"/>
            <p14:sldId id="394"/>
            <p14:sldId id="400"/>
            <p14:sldId id="395"/>
            <p14:sldId id="396"/>
            <p14:sldId id="399"/>
          </p14:sldIdLst>
        </p14:section>
        <p14:section name="Zod" id="{CDDE1FE5-0113-4AEC-9713-06DF988AC0FE}">
          <p14:sldIdLst>
            <p14:sldId id="389"/>
            <p14:sldId id="390"/>
            <p14:sldId id="391"/>
            <p14:sldId id="401"/>
            <p14:sldId id="421"/>
            <p14:sldId id="472"/>
            <p14:sldId id="473"/>
            <p14:sldId id="474"/>
            <p14:sldId id="422"/>
            <p14:sldId id="419"/>
            <p14:sldId id="420"/>
          </p14:sldIdLst>
        </p14:section>
        <p14:section name="Bonus" id="{46939B92-FAFC-45A2-84C8-9D55946E5F53}">
          <p14:sldIdLst>
            <p14:sldId id="313"/>
            <p14:sldId id="288"/>
            <p14:sldId id="385"/>
            <p14:sldId id="386"/>
            <p14:sldId id="387"/>
            <p14:sldId id="388"/>
            <p14:sldId id="309"/>
            <p14:sldId id="311"/>
            <p14:sldId id="310"/>
            <p14:sldId id="312"/>
            <p14:sldId id="377"/>
            <p14:sldId id="378"/>
            <p14:sldId id="379"/>
            <p14:sldId id="384"/>
            <p14:sldId id="380"/>
            <p14:sldId id="381"/>
            <p14:sldId id="382"/>
            <p14:sldId id="383"/>
          </p14:sldIdLst>
        </p14:section>
        <p14:section name="Cierre" id="{D4898077-C656-4D2A-BC98-9140B621CA1D}">
          <p14:sldIdLst>
            <p14:sldId id="263"/>
            <p14:sldId id="287"/>
            <p14:sldId id="475"/>
            <p14:sldId id="289"/>
            <p14:sldId id="415"/>
            <p14:sldId id="291"/>
            <p14:sldId id="285"/>
            <p14:sldId id="284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8C6"/>
    <a:srgbClr val="FF9393"/>
    <a:srgbClr val="333333"/>
    <a:srgbClr val="F7DF1F"/>
    <a:srgbClr val="30312F"/>
    <a:srgbClr val="FF6767"/>
    <a:srgbClr val="EE5656"/>
    <a:srgbClr val="DE8484"/>
    <a:srgbClr val="D05050"/>
    <a:srgbClr val="F1D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5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viewProps" Target="view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theme" Target="theme/theme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tableStyles" Target="tableStyle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handoutMaster" Target="handoutMasters/handoutMaster1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7C26A53-ACA4-CB81-7361-CA708728FD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59CB95-53C3-519F-753A-5EC5F9C2D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99AA-EB07-4C3C-9EDE-F8F749D4AF1E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F40218-F930-7F17-FD11-746438FFE3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8DC89D-4B46-86C7-7A0E-B7D4A35CA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B65B-C3CB-4757-9E0B-64A6ABF1BA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619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5409C-DB6A-4F29-84DA-85A0EC9105C9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D9B6-81AF-401C-BB1C-A1A4A69CC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4D4F-29C9-ADEB-1390-E8D89EE5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6FCC-72A4-00BF-6001-597D9B47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8856-AC1E-F79C-BD21-C1E2135F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77E0B0-02AB-9A8A-0504-C586546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69544E7-8B28-A05A-C37A-6B837A3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C8FC8E-FF0A-4021-3C38-F88B3054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074CB1-83C9-8C9B-56D8-9E67D9EC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7079155-E3F9-E5CC-9533-39BCFE74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E062872-B22F-8948-058A-82DB6AC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A306D6B-C13F-F03B-9733-10ED143F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FBD5063-0664-DD66-BC5A-4A9F653F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24CF56-3C90-9BED-1A25-FC285A0F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3908494-FFF9-75FB-B21B-1BFB2837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4E3DC8-32D7-EFA1-3547-8708BBE1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B85E8B-7C3D-4BCE-40D0-02A9F556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62C71A-F5EC-F721-ADE1-F9A44AC8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50C141-50CE-D638-9B3C-97658D5B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034A07-90F4-EC47-7911-63316C76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B492F7E-9E98-3D29-D24D-327A2ED9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EC43333-0631-7503-10F6-84739A5C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376F368-4072-B6BC-E984-EF2B4128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A5DA-A50B-FB32-3A2C-63E37249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F17E-7DC1-1130-7592-262712B0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9A5A-1E21-BF19-9273-93F071E3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42FE-BA08-B36E-1007-0847F322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A4D5-79B4-8073-C0F8-0115B2F2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36C0-0DF9-C96D-307F-CE6B8AEE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5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EED9E90-4EFB-6C13-2915-E72C19DBA8CA}"/>
              </a:ext>
            </a:extLst>
          </p:cNvPr>
          <p:cNvSpPr txBox="1">
            <a:spLocks/>
          </p:cNvSpPr>
          <p:nvPr userDrawn="1"/>
        </p:nvSpPr>
        <p:spPr>
          <a:xfrm>
            <a:off x="11276864" y="0"/>
            <a:ext cx="915136" cy="9034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pPr algn="r"/>
            <a:r>
              <a:rPr lang="es-ES" sz="2000" dirty="0">
                <a:solidFill>
                  <a:srgbClr val="30312F"/>
                </a:solidFill>
                <a:latin typeface="+mj-lt"/>
              </a:rPr>
              <a:t>JS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2A4F441-A65B-A9FE-93B8-4D019182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79CB5A2-93CB-E677-82D0-D43F3296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AFBF970-9F2C-9CF2-E5BA-93DF242C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8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28CF8-94AC-D9EA-2863-F7BCAE5D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BAD9485-9F5E-41A5-5D40-BB35E5DB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834ACD-54FA-D3FB-C8F2-58FD43F7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5623878"/>
          </a:xfrm>
        </p:spPr>
        <p:txBody>
          <a:bodyPr anchor="b">
            <a:normAutofit/>
          </a:bodyPr>
          <a:lstStyle>
            <a:lvl1pPr algn="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03CC513-389C-14E4-821C-A6DC0249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4C10DF6-877D-D94C-F731-0FA47EB5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53C636-5375-4CE8-D67F-D05EFB35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5F646-8A67-FB89-C053-A07A12EE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5CF2-0E40-0BFE-E78D-DD17DB63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0275-8C78-4C2A-987B-5F31C50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5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1094-1A96-1153-CFC7-F5322B51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E4F-D713-B902-791A-B20A0A17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F444-E8BA-3241-31F4-73773C6A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6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vaScript - Demo Header"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 b="0">
                <a:solidFill>
                  <a:srgbClr val="30312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Clr>
                <a:srgbClr val="30312F"/>
              </a:buClr>
              <a:buFont typeface="Arial" panose="020B0604020202020204" pitchFamily="34" charset="0"/>
              <a:buNone/>
              <a:defRPr sz="1800">
                <a:solidFill>
                  <a:srgbClr val="30312F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3705DA-8D97-A8BF-95B2-C49B89BF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C3FC56-6AC6-D685-E862-8308A7D7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CE5E9B-E197-F863-287E-83B89B6E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1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- Declaration"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 b="0">
                <a:solidFill>
                  <a:srgbClr val="30312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E7B75CA-67BA-72E8-1DE3-D32C84B9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A26C9A4-E5CB-8055-2A2A-7E05CAC8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B875756-DA88-A398-6C48-8599A8C8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3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181796-5376-2BCC-D01F-95A59595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7073C1-E45E-89CC-84D5-1EB770EC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3453D8-7F71-2676-D8B5-2C875205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6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8CDF9A-02CF-8CD2-29C5-1CD72E61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578C7C-5D8F-7B00-56A7-95DB8991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809B36-CCE8-2425-6BEB-74AEB9F2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8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DA47D2-3C0A-3897-BF8D-772E80DA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14414E7-4D16-CB9D-9B26-EFC3CBCD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536B9-BE44-0D0A-30F1-C0E3DC48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2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3D7E27-9543-C98F-8E59-39623338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68E9C6-E0EC-F04A-47AD-F459048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98B482-3118-6F51-0711-A7693CC9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6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160DED-8EF2-1064-9054-3A8C9649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5835B0-7738-C8BF-3C8B-D486EEE8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5BBF9D-6947-817F-AE5A-48CB1916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52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805A11-CABC-4BD4-2BA1-30C5FB2D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3C3053-1821-D4BF-A998-39851BE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F36EDC-B198-CFBD-1D69-3D0387FA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21503CE-FB61-9EE3-3BA2-CBB23E01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36ADC4-64D4-5488-993D-553504C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79EB56C-481A-45A9-5702-0A86478D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BB9B-2639-ECD8-574B-0097EDC3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EC7C-517C-9884-0476-25B1BD1F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BC35-BEFC-5EF3-E3C3-173E8ABA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8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09A1-84D6-D104-B2FB-690F0679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E0D4-C546-52E9-B42E-228A7DB8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B4FE-DC2D-280D-FB76-5B286A42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8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31BC36A-17BA-6423-1866-CB81DE9C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67AA98D-6CAE-7470-6EEC-8C86CCA9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BCC61B-53FA-74BC-FA6C-9F74914C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836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119"/>
            <a:ext cx="10515600" cy="27828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4A3E18-8C4C-CFEE-3B22-F31AF573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57A97C-1F6D-1461-5341-04E2FC6E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EE916A-555E-0E8B-435F-4FDB86B9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3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14"/>
            <a:ext cx="10515600" cy="3555048"/>
          </a:xfrm>
        </p:spPr>
        <p:txBody>
          <a:bodyPr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2F0272-90A9-260D-8197-D245E4B9F858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17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3E08D-244B-5B7B-7138-F672ED1B6CFD}"/>
              </a:ext>
            </a:extLst>
          </p:cNvPr>
          <p:cNvSpPr txBox="1"/>
          <p:nvPr userDrawn="1"/>
        </p:nvSpPr>
        <p:spPr>
          <a:xfrm>
            <a:off x="325583" y="4393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r>
              <a:rPr lang="es-E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Workshop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B5461D-574C-EF48-71FD-C5B5FC94C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31" y="97631"/>
            <a:ext cx="261938" cy="261938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6B6E63-1ACC-1ED4-F247-839914D5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33333"/>
                </a:solidFill>
              </a:defRPr>
            </a:lvl1pPr>
          </a:lstStyle>
          <a:p>
            <a:fld id="{D10D8F30-C30F-4D88-81F6-74488CDF846D}" type="datetime1">
              <a:rPr lang="es-ES" smtClean="0"/>
              <a:t>19/06/2024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1406F91-1AF4-657B-A08C-661E042B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33333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D302FCD-2FF5-BDE3-7060-F2FE3C7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33333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Title and One-li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7D7D-2C9D-4350-A4A7-6F49633F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33333"/>
                </a:solidFill>
              </a:defRPr>
            </a:lvl1pPr>
          </a:lstStyle>
          <a:p>
            <a:fld id="{D10D8F30-C30F-4D88-81F6-74488CDF846D}" type="datetime1">
              <a:rPr lang="es-ES" smtClean="0"/>
              <a:t>19/06/2024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7CFA-5621-5460-2DE2-8FFD8344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33333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FDAB-4A5E-E44C-C8B4-CBCC7E50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33333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2F0272-90A9-260D-8197-D245E4B9F858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17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3E08D-244B-5B7B-7138-F672ED1B6CFD}"/>
              </a:ext>
            </a:extLst>
          </p:cNvPr>
          <p:cNvSpPr txBox="1"/>
          <p:nvPr userDrawn="1"/>
        </p:nvSpPr>
        <p:spPr>
          <a:xfrm>
            <a:off x="325583" y="4393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r>
              <a:rPr lang="es-E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Workshop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B5461D-574C-EF48-71FD-C5B5FC94C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31" y="97631"/>
            <a:ext cx="261938" cy="2619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52FD7F-ABCF-1C13-5ECD-279DCB41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6777"/>
            <a:ext cx="10515600" cy="2565400"/>
          </a:xfrm>
        </p:spPr>
        <p:txBody>
          <a:bodyPr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63B6A5-30EC-65B7-7FC7-C96E76FB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3"/>
            <a:ext cx="10515600" cy="239644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275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387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D54548A-03F7-516A-D7EB-50C54D6C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2E8D775-D4ED-7771-0229-96FA94F8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5D3F5B1-2AB6-89AC-E4AF-F701F69B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346058D-4C88-6245-D149-A82C4FF3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D3A3EB-9E1A-60E6-1E94-60682155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7C132E6-677B-FEF7-FB25-8B14B7AE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7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19/06/2024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96" r:id="rId4"/>
    <p:sldLayoutId id="2147483676" r:id="rId5"/>
    <p:sldLayoutId id="2147483679" r:id="rId6"/>
    <p:sldLayoutId id="2147483663" r:id="rId7"/>
    <p:sldLayoutId id="2147483678" r:id="rId8"/>
    <p:sldLayoutId id="2147483674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19/06/2024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5" r:id="rId2"/>
    <p:sldLayoutId id="2147483682" r:id="rId3"/>
    <p:sldLayoutId id="2147483683" r:id="rId4"/>
    <p:sldLayoutId id="2147483693" r:id="rId5"/>
    <p:sldLayoutId id="2147483692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4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rgbClr val="30312F"/>
          </a:soli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30312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30312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30312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tal-typescript/tsconfig" TargetMode="External"/><Relationship Id="rId2" Type="http://schemas.openxmlformats.org/officeDocument/2006/relationships/hyperlink" Target="https://www.totaltypescript.com/tsconfig-cheat-sheet" TargetMode="Externa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tsdoc.org/" TargetMode="Externa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99312/what-is-hindley-milner" TargetMode="Externa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tsplay.dev/" TargetMode="Externa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18next.com/overview/typescript#create-a-declaration-file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jofaval/talks-about/blob/master/workshops/typescript/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1095B70-FA01-FDF8-1984-E885580E6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Workshop de </a:t>
            </a:r>
            <a:r>
              <a:rPr lang="es-ES" sz="6000" dirty="0" err="1"/>
              <a:t>TypeScript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844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JavaScript con tipos… o eso dicen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un sistema de tipados que ofrece solución al problema de no saber con qué se está trabajando en JavaScript</a:t>
            </a:r>
          </a:p>
          <a:p>
            <a:r>
              <a:rPr lang="es-ES" dirty="0"/>
              <a:t>Tipos, interfaces, </a:t>
            </a:r>
            <a:r>
              <a:rPr lang="es-ES" dirty="0" err="1"/>
              <a:t>enums</a:t>
            </a:r>
            <a:r>
              <a:rPr lang="es-ES" dirty="0"/>
              <a:t> (hablaremos más adelante)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A5A8-C61F-4C10-8F9D-D5AE728FB00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531EA9-0957-1C5F-A1C8-B23C5198289F}"/>
              </a:ext>
            </a:extLst>
          </p:cNvPr>
          <p:cNvSpPr/>
          <p:nvPr/>
        </p:nvSpPr>
        <p:spPr>
          <a:xfrm>
            <a:off x="838200" y="2551114"/>
            <a:ext cx="5257800" cy="54576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9515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06A-27D8-417B-B289-16E4E102212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4071668"/>
            <a:ext cx="8193657" cy="2105293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77D7867-BC7E-08DE-EA9F-C654A2A8EEB4}"/>
              </a:ext>
            </a:extLst>
          </p:cNvPr>
          <p:cNvSpPr/>
          <p:nvPr/>
        </p:nvSpPr>
        <p:spPr>
          <a:xfrm>
            <a:off x="838199" y="2714324"/>
            <a:ext cx="9682214" cy="45238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479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9E0-D2DF-46C1-87C4-1E658914C851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4572000"/>
            <a:ext cx="8193657" cy="1604961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4D579A-8ACD-A29B-6598-5E75F0690A99}"/>
              </a:ext>
            </a:extLst>
          </p:cNvPr>
          <p:cNvSpPr/>
          <p:nvPr/>
        </p:nvSpPr>
        <p:spPr>
          <a:xfrm>
            <a:off x="838199" y="2714324"/>
            <a:ext cx="9682214" cy="972152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1958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E60C-4112-494D-97B3-646E350D254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5106838"/>
            <a:ext cx="8193657" cy="1070123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0A72AD-3AB3-0101-D58A-FC264BBA8BE6}"/>
              </a:ext>
            </a:extLst>
          </p:cNvPr>
          <p:cNvSpPr/>
          <p:nvPr/>
        </p:nvSpPr>
        <p:spPr>
          <a:xfrm>
            <a:off x="838199" y="2714323"/>
            <a:ext cx="9682214" cy="1453415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8054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8A5C-2EE4-4DDE-B4E3-63DCBE35323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5512279"/>
            <a:ext cx="8193657" cy="664682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CE331C-E348-076F-7C84-CE559CAF88B7}"/>
              </a:ext>
            </a:extLst>
          </p:cNvPr>
          <p:cNvSpPr/>
          <p:nvPr/>
        </p:nvSpPr>
        <p:spPr>
          <a:xfrm>
            <a:off x="838199" y="2714323"/>
            <a:ext cx="9682214" cy="189617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9828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955-02D7-47D2-9542-9240DB751E61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B620A34-A5DC-60E5-37E3-A2235431107F}"/>
              </a:ext>
            </a:extLst>
          </p:cNvPr>
          <p:cNvSpPr/>
          <p:nvPr/>
        </p:nvSpPr>
        <p:spPr>
          <a:xfrm>
            <a:off x="838199" y="2714323"/>
            <a:ext cx="9682214" cy="2310064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8325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DB6-7170-421D-A476-7CE86365118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FBE931-9566-33C5-BB55-BBF1E7610F10}"/>
              </a:ext>
            </a:extLst>
          </p:cNvPr>
          <p:cNvSpPr/>
          <p:nvPr/>
        </p:nvSpPr>
        <p:spPr>
          <a:xfrm>
            <a:off x="838199" y="2714323"/>
            <a:ext cx="9682214" cy="2752826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3449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¿Alguna duda?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308-2CA0-4198-895C-F4BCBFF0DFC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74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FA464-6FED-A218-3F54-7233D57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e Interface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225062-4A5A-1037-AD9D-0568A4AEF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6370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A22A01-FDD1-D2EF-E03A-4C4A66EA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3C53D1A-54D3-B408-75D4-97E8C17F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comporta como </a:t>
            </a:r>
            <a:r>
              <a:rPr lang="es-ES" dirty="0" err="1"/>
              <a:t>const</a:t>
            </a:r>
            <a:endParaRPr lang="es-ES" dirty="0"/>
          </a:p>
          <a:p>
            <a:r>
              <a:rPr lang="es-ES" dirty="0"/>
              <a:t>Herencia con </a:t>
            </a:r>
            <a:r>
              <a:rPr lang="es-ES" dirty="0" err="1"/>
              <a:t>union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10891-FAC4-7604-24CF-FF1E437B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F26A-38CF-436A-BA2B-F8C3A52075FC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40012-7C5F-6084-7B70-43BCE8A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CD7E4-CB79-70C4-D4D8-4063859E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8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1C9D-0EDF-8763-D202-5B925D47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1CC26-6E2F-B020-56E7-F81EB025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comporta como </a:t>
            </a:r>
            <a:r>
              <a:rPr lang="es-ES" dirty="0" err="1"/>
              <a:t>var</a:t>
            </a:r>
            <a:endParaRPr lang="es-ES" dirty="0"/>
          </a:p>
          <a:p>
            <a:r>
              <a:rPr lang="es-ES" dirty="0"/>
              <a:t>Usado en desarrollo de librerías</a:t>
            </a:r>
          </a:p>
          <a:p>
            <a:r>
              <a:rPr lang="es-ES" dirty="0"/>
              <a:t>Herencia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A6272-C153-73F8-1370-1C74DF4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9FF-F0A1-45A3-95FA-1A6A81DBACF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6F6A8-B89B-6094-18D8-B1DC628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AC239B-9F3C-64E0-3D83-F850C64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4510-B647-4420-9226-F0C1F5C32261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806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7725A-5B22-04F5-ABF0-B228B90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1713-DCF6-499B-9421-E7183F6B55D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4FD4A-9187-7D5B-275C-5B4C1200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8809A-F97F-2302-4160-D186D79B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33735-10A6-E1BF-E6D5-DC8E161F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¿Cuándo usar cada uno?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62A1D8-86B2-8AD8-D764-1A8E245E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</a:t>
            </a:r>
          </a:p>
        </p:txBody>
      </p:sp>
    </p:spTree>
    <p:extLst>
      <p:ext uri="{BB962C8B-B14F-4D97-AF65-F5344CB8AC3E}">
        <p14:creationId xmlns:p14="http://schemas.microsoft.com/office/powerpoint/2010/main" val="23233471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911-CE4A-4308-A2DF-81B845638CF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45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3E3-8541-4D8C-901F-2664FD5C7F1C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1280824-153C-B09B-D2F0-D0106B43A844}"/>
              </a:ext>
            </a:extLst>
          </p:cNvPr>
          <p:cNvSpPr/>
          <p:nvPr/>
        </p:nvSpPr>
        <p:spPr>
          <a:xfrm>
            <a:off x="838198" y="1940876"/>
            <a:ext cx="10211603" cy="811949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2021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 </a:t>
            </a:r>
            <a:r>
              <a:rPr lang="es-ES" dirty="0" err="1">
                <a:solidFill>
                  <a:srgbClr val="3178C6"/>
                </a:solidFill>
              </a:rPr>
              <a:t>textolargoparaocultar</a:t>
            </a:r>
            <a:endParaRPr lang="es-ES" dirty="0">
              <a:solidFill>
                <a:srgbClr val="3178C6"/>
              </a:solidFill>
            </a:endParaRPr>
          </a:p>
          <a:p>
            <a:r>
              <a:rPr lang="es-ES" dirty="0"/>
              <a:t>Declaración como variable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  <a:p>
            <a:r>
              <a:rPr lang="es-ES" dirty="0"/>
              <a:t>Declaración como clase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FDB-B77F-4C6B-B8C4-2EDB26BE11E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4A6DDFF-D192-6993-4DFA-FE6B8E4A9038}"/>
              </a:ext>
            </a:extLst>
          </p:cNvPr>
          <p:cNvSpPr/>
          <p:nvPr/>
        </p:nvSpPr>
        <p:spPr>
          <a:xfrm>
            <a:off x="838198" y="1940876"/>
            <a:ext cx="10211603" cy="1605013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4547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 </a:t>
            </a:r>
            <a:r>
              <a:rPr lang="es-ES" dirty="0" err="1">
                <a:solidFill>
                  <a:srgbClr val="3178C6"/>
                </a:solidFill>
              </a:rPr>
              <a:t>textolargoparaocultar</a:t>
            </a:r>
            <a:endParaRPr lang="es-ES" dirty="0">
              <a:solidFill>
                <a:srgbClr val="3178C6"/>
              </a:solidFill>
            </a:endParaRPr>
          </a:p>
          <a:p>
            <a:r>
              <a:rPr lang="es-ES" dirty="0"/>
              <a:t>Declaración como variable</a:t>
            </a:r>
          </a:p>
          <a:p>
            <a:r>
              <a:rPr lang="es-ES" dirty="0"/>
              <a:t>Mejor para aplicaciones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  <a:p>
            <a:r>
              <a:rPr lang="es-ES" dirty="0"/>
              <a:t>Declaración como clase</a:t>
            </a:r>
          </a:p>
          <a:p>
            <a:r>
              <a:rPr lang="es-ES" dirty="0"/>
              <a:t>Mejor para librerías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41CD-0F89-41C6-A429-03346861A52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3DB16B-3C96-8128-82CB-64888688BF2C}"/>
              </a:ext>
            </a:extLst>
          </p:cNvPr>
          <p:cNvSpPr/>
          <p:nvPr/>
        </p:nvSpPr>
        <p:spPr>
          <a:xfrm>
            <a:off x="838198" y="2052587"/>
            <a:ext cx="10211603" cy="1990024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8654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 </a:t>
            </a:r>
            <a:r>
              <a:rPr lang="es-ES" dirty="0" err="1">
                <a:solidFill>
                  <a:srgbClr val="3178C6"/>
                </a:solidFill>
              </a:rPr>
              <a:t>textolargoparaocultar</a:t>
            </a:r>
            <a:endParaRPr lang="es-ES" dirty="0">
              <a:solidFill>
                <a:srgbClr val="3178C6"/>
              </a:solidFill>
            </a:endParaRPr>
          </a:p>
          <a:p>
            <a:r>
              <a:rPr lang="es-ES" dirty="0"/>
              <a:t>Declaración como variable</a:t>
            </a:r>
          </a:p>
          <a:p>
            <a:r>
              <a:rPr lang="es-ES" dirty="0"/>
              <a:t>Mejor para aplicaciones</a:t>
            </a:r>
          </a:p>
          <a:p>
            <a:r>
              <a:rPr lang="es-ES" dirty="0"/>
              <a:t>Herencia </a:t>
            </a:r>
            <a:r>
              <a:rPr lang="es-ES" dirty="0" err="1"/>
              <a:t>multiple</a:t>
            </a:r>
            <a:r>
              <a:rPr lang="es-ES" dirty="0"/>
              <a:t> con </a:t>
            </a:r>
            <a:r>
              <a:rPr lang="es-ES" dirty="0" err="1"/>
              <a:t>union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  <a:p>
            <a:r>
              <a:rPr lang="es-ES" dirty="0"/>
              <a:t>Declaración como clase</a:t>
            </a:r>
          </a:p>
          <a:p>
            <a:r>
              <a:rPr lang="es-ES" dirty="0"/>
              <a:t>Mejor para librerías</a:t>
            </a:r>
          </a:p>
          <a:p>
            <a:r>
              <a:rPr lang="es-ES" dirty="0"/>
              <a:t>[A COMPROBAR] Una herencia a la vez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ECB2-6FF8-4AEF-A7A3-579185B13DD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65CF7B-A19A-8645-2BC8-93BC30E6EFD5}"/>
              </a:ext>
            </a:extLst>
          </p:cNvPr>
          <p:cNvSpPr/>
          <p:nvPr/>
        </p:nvSpPr>
        <p:spPr>
          <a:xfrm>
            <a:off x="838198" y="2052587"/>
            <a:ext cx="10211603" cy="250978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5290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763AEF-0820-C9A5-CDE9-88CC00F9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Utility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D6169D-5387-B644-444D-302E68613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3017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02238A3-3C14-3796-13A7-32037650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Pick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9F37699-AE75-6709-ADA8-4B5B584F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CDEBA6-5FE4-6C25-0793-F8C11E9B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2752-2EEB-4630-BBE6-1DC824A7AC0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EF0AE-24F3-52AE-9B5C-472FAF1E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0384D-C690-F649-3846-FA087ED8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88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FFB2-EF09-6241-BDA0-9174B42A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Omit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983F0-2E1D-6FDE-5C9E-A555D98B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AE03F-4216-A13D-5ACE-C951C43B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D90-DD0E-478C-97A8-D37B91E855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FA03-A675-83B5-B047-3BAAE28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DCE3E-2C39-93B1-039C-FFAC5943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61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D479-F3D5-6063-8EEA-2190EE8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Exclude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85E5B-2C68-E065-B177-1C6AAD08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99FC6-5756-7FC2-13B5-096CFBB8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96C9-B1C3-42CD-AEE3-25BF7B8302A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D8BDD-79CB-D15B-39EE-DD1E490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D8676-79C0-FF97-2CA6-94FC83AB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  <a:p>
            <a:r>
              <a:rPr lang="es-ES" dirty="0"/>
              <a:t>Ya existían otras soluciones de tipado en JavaScript</a:t>
            </a:r>
          </a:p>
          <a:p>
            <a:pPr lvl="1"/>
            <a:r>
              <a:rPr lang="es-ES" dirty="0" err="1"/>
              <a:t>CoffeeScript</a:t>
            </a:r>
            <a:r>
              <a:rPr lang="es-ES" dirty="0"/>
              <a:t>, Flow (Meta), etc.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CAFC-28C1-491A-B8C5-10C20F0D72B2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D37AF1-2D27-6C61-F40A-4FDB8F10E8EF}"/>
              </a:ext>
            </a:extLst>
          </p:cNvPr>
          <p:cNvSpPr/>
          <p:nvPr/>
        </p:nvSpPr>
        <p:spPr>
          <a:xfrm>
            <a:off x="838200" y="2551114"/>
            <a:ext cx="5697354" cy="54576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2237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47874-A4CC-5340-1DAE-887391A5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ReturnType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2F764-A252-B11B-6948-12964410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08411-7B1F-8CAA-7F83-736E4EF1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F06-B6C0-4277-B85B-599AF6E5C0C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17944-0FC4-B5B3-30F3-BE2B3E2E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39C90-0FB5-9102-4FCE-99A81F6B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02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9FC53-1E00-4AFE-9C2C-A2F8D33D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Parameters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48109-9490-DAFC-288A-71684678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06BC5-88CD-0DC8-5945-21EC1F95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C6B5-12CC-4BF9-8AA9-A91025FA74B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0FAF0-507B-EB82-01D3-47051E3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ADE1B-07B2-44BA-2F68-412C941A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96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76262-C924-81B5-BF1C-5CCDA251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40788-0239-9907-0BAF-902C9330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denotar </a:t>
            </a:r>
            <a:r>
              <a:rPr lang="es-ES" dirty="0" err="1"/>
              <a:t>arrays</a:t>
            </a:r>
            <a:r>
              <a:rPr lang="es-ES" dirty="0"/>
              <a:t> tenemos dos opciones, </a:t>
            </a:r>
            <a:r>
              <a:rPr lang="es-ES" dirty="0" err="1"/>
              <a:t>any</a:t>
            </a:r>
            <a:r>
              <a:rPr lang="es-ES" dirty="0"/>
              <a:t>[] o Array&lt;</a:t>
            </a:r>
            <a:r>
              <a:rPr lang="es-ES" dirty="0" err="1"/>
              <a:t>any</a:t>
            </a:r>
            <a:r>
              <a:rPr lang="es-ES" dirty="0"/>
              <a:t>&gt;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Corchetes -&gt; más universal, puede llevar a error de formateo</a:t>
            </a:r>
          </a:p>
          <a:p>
            <a:r>
              <a:rPr lang="es-ES" dirty="0" err="1"/>
              <a:t>string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[], si quisieses un array de ambos sería</a:t>
            </a:r>
          </a:p>
          <a:p>
            <a:pPr lvl="1"/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)[]</a:t>
            </a:r>
          </a:p>
          <a:p>
            <a:pPr marL="0" indent="0">
              <a:buNone/>
            </a:pPr>
            <a:r>
              <a:rPr lang="es-ES" dirty="0" err="1"/>
              <a:t>Utility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-&gt; más legible, no tan universal ni semántico</a:t>
            </a:r>
          </a:p>
          <a:p>
            <a:r>
              <a:rPr lang="es-ES" dirty="0"/>
              <a:t>El ejemplo de antes sería Array&lt;</a:t>
            </a:r>
            <a:r>
              <a:rPr lang="es-ES" dirty="0" err="1"/>
              <a:t>string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&gt;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477638-8ABF-6EE0-49CD-2DD2D6A1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A2145-CCF2-F8DF-6EEF-48ECAE79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88DD-579A-8717-39C0-A705C48A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405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C4874E9-CB3B-1105-9528-58869E1C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tsconfig.json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4084C-3665-9962-C9BC-0BBB348DE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5317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1FEBFD-B82F-46AA-98C8-50C29858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Inversión de tiempo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23C8F43-254E-BED2-A929-3888E1E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Salvo desarrollo de librerías, la mayoría de aplicaciones deberían usar configuraciones muy similares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10623-2059-8952-AA12-3C7A8438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DA7-7D08-43D9-8F58-8E6DB6BB1360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592F7-D8AB-522F-245D-62ABA68F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E02352-15FF-B56C-C005-5960798D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5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87BA4-CD3A-2133-3D9B-BF7A278A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strict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EA7F10-5FD8-40AB-19E3-6AA6CAAD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Debería ir siempre a </a:t>
            </a:r>
            <a:r>
              <a:rPr lang="es-ES" i="1" dirty="0"/>
              <a:t>true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JavaScript con modo estricto lanzará errores cuando las cosas no funcionen</a:t>
            </a:r>
          </a:p>
          <a:p>
            <a:r>
              <a:rPr lang="es-ES" dirty="0"/>
              <a:t>El por defecto es no quejarse pero tampoco funcionar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0FAC-6534-1056-E71B-60A1B64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4E51-B7B9-4EE0-89E9-9E4955B2168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1E50E-C6F5-587E-AC77-F6F8F627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5531E-1D3B-64C5-5DB4-8BC0BFF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24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87BA4-CD3A-2133-3D9B-BF7A278A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noUncheckedIndexedAccess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EA7F10-5FD8-40AB-19E3-6AA6CAAD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Debería ir siempre a </a:t>
            </a:r>
            <a:r>
              <a:rPr lang="es-ES" i="1" dirty="0"/>
              <a:t>true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Recuerda que para acceder a un índice a mano, array[0], antes tendrás que comprobar si existe.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Por algún misterio desconocido, esta opción está por default a </a:t>
            </a:r>
            <a:r>
              <a:rPr lang="es-ES" i="1" dirty="0"/>
              <a:t>false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0FAC-6534-1056-E71B-60A1B64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8F77-D35A-448D-A80B-CB5727D29BB2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1E50E-C6F5-587E-AC77-F6F8F627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5531E-1D3B-64C5-5DB4-8BC0BFF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6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3CF49-9D11-B99E-406E-A5033D18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FEA6-3676-4D83-B5DF-A9C9BC96C33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CFFCF-176E-72D2-19AB-A4362868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3C68F-6481-A53B-E973-3570EAA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5413556-7F97-1706-401B-C19BBC25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https://www.totaltypescript.com/tsconfig-cheat-sheet</a:t>
            </a:r>
            <a:endParaRPr lang="es-ES" dirty="0"/>
          </a:p>
          <a:p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https://github.com/total-typescript/tsconfig</a:t>
            </a:r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FD23483-E48F-883E-03A4-04F4EF08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TotalTypescript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4206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5A16A7E-3F10-8E9D-D9F7-DE8642E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Module </a:t>
            </a:r>
            <a:r>
              <a:rPr lang="es-ES" dirty="0" err="1"/>
              <a:t>declarations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998A2B-42A9-B04F-0459-B0C478CF0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2734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B8E24F-52DA-D910-491E-6FDE8907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d.ts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BA29968-BB20-FD9C-EE17-47E44EFD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9EA2C-00AF-0E06-31B3-D77BE26C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830A-1816-467C-921B-1A23F702B23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BFB88-0584-4207-C7D7-FEB47C9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E5F74-77CB-FADD-3BC6-9BF46B54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  <a:p>
            <a:r>
              <a:rPr lang="es-ES" dirty="0"/>
              <a:t>Ya existían otras soluciones de tipado en JavaScript</a:t>
            </a:r>
          </a:p>
          <a:p>
            <a:pPr lvl="1"/>
            <a:r>
              <a:rPr lang="es-ES" dirty="0" err="1"/>
              <a:t>CoffeeScript</a:t>
            </a:r>
            <a:r>
              <a:rPr lang="es-ES" dirty="0"/>
              <a:t>, Flow (Meta), etc.</a:t>
            </a:r>
          </a:p>
          <a:p>
            <a:r>
              <a:rPr lang="es-ES" dirty="0"/>
              <a:t>Solución integral con un sistema más complejo</a:t>
            </a:r>
          </a:p>
          <a:p>
            <a:pPr lvl="1"/>
            <a:r>
              <a:rPr lang="es-ES" dirty="0"/>
              <a:t>No solamente tipados básicos</a:t>
            </a:r>
          </a:p>
          <a:p>
            <a:pPr lvl="1"/>
            <a:r>
              <a:rPr lang="es-ES" dirty="0"/>
              <a:t>Inferencias, genéricos, herencia completa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93BE-5749-4B05-83DD-F2EE75EF69A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D564A0-C6F3-05FE-BA54-8CD9FF398B27}"/>
              </a:ext>
            </a:extLst>
          </p:cNvPr>
          <p:cNvSpPr/>
          <p:nvPr/>
        </p:nvSpPr>
        <p:spPr>
          <a:xfrm>
            <a:off x="838199" y="2551114"/>
            <a:ext cx="8267299" cy="141449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8236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1FA3-5DCA-D696-6F4B-18EB609E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6BD94-9E20-8F91-4C3A-03A3587C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2A85E-67DF-03B0-AFA7-EB19FD52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6CBD-8C4E-46A7-B6AE-5418C2440E25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630EA-C842-36DF-34ED-DA1D593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938E-0B3E-BFB8-D8BD-9CCDA437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25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17221-D633-4AE5-5F4B-2E20F291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vite-</a:t>
            </a:r>
            <a:r>
              <a:rPr lang="es-ES" dirty="0" err="1"/>
              <a:t>env.d.ts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A8678-B3CF-F49F-0D99-0A77FE79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F2568-2622-4483-5243-3178CF90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6E94-812B-4A31-B1F3-3DB064DF20C0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89857-04FB-E734-E519-DD90A794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34301-7AB1-454F-518E-B28737F1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85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142EDB-1359-4DA7-EBAC-6A282657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16E1592-1961-B676-FE17-23C48EB01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Cómo extender un tipo de una librería, readaptarlo o hacerlo más abierto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5526E-6B35-79FD-6E74-FB9B5DD2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6B22-CF2C-49B4-AB49-4C36151FD4F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3C504-526B-4613-5F17-59B1223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705BA-20E1-3DF3-2AD3-53D6124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12ADE2-8FA4-EEEC-FE3D-8DC9BDACA414}"/>
              </a:ext>
            </a:extLst>
          </p:cNvPr>
          <p:cNvSpPr txBox="1"/>
          <p:nvPr/>
        </p:nvSpPr>
        <p:spPr>
          <a:xfrm>
            <a:off x="831850" y="76834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5m</a:t>
            </a:r>
          </a:p>
        </p:txBody>
      </p:sp>
    </p:spTree>
    <p:extLst>
      <p:ext uri="{BB962C8B-B14F-4D97-AF65-F5344CB8AC3E}">
        <p14:creationId xmlns:p14="http://schemas.microsoft.com/office/powerpoint/2010/main" val="9335788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0053BE4-B6C7-C133-E0D2-0F84A90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Extensiones y su conversión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DCF2671-EE7B-561E-185E-A8811B8F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r>
              <a:rPr lang="es-ES" dirty="0"/>
              <a:t> .</a:t>
            </a:r>
            <a:r>
              <a:rPr lang="es-ES" dirty="0" err="1"/>
              <a:t>ts</a:t>
            </a:r>
            <a:r>
              <a:rPr lang="es-ES" dirty="0"/>
              <a:t> -&gt; .</a:t>
            </a:r>
            <a:r>
              <a:rPr lang="es-ES" dirty="0" err="1"/>
              <a:t>js</a:t>
            </a:r>
            <a:endParaRPr lang="es-ES" dirty="0"/>
          </a:p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TypeScript</a:t>
            </a:r>
            <a:r>
              <a:rPr lang="es-ES" dirty="0"/>
              <a:t> .</a:t>
            </a:r>
            <a:r>
              <a:rPr lang="es-ES" dirty="0" err="1"/>
              <a:t>cts</a:t>
            </a:r>
            <a:r>
              <a:rPr lang="es-ES" dirty="0"/>
              <a:t> -&gt; .</a:t>
            </a:r>
            <a:r>
              <a:rPr lang="es-ES" dirty="0" err="1"/>
              <a:t>cjs</a:t>
            </a:r>
            <a:endParaRPr lang="es-ES" dirty="0"/>
          </a:p>
          <a:p>
            <a:pPr lvl="1"/>
            <a:r>
              <a:rPr lang="es-ES" dirty="0"/>
              <a:t>Usado con </a:t>
            </a:r>
            <a:r>
              <a:rPr lang="es-ES" dirty="0" err="1"/>
              <a:t>node</a:t>
            </a:r>
            <a:r>
              <a:rPr lang="es-ES" dirty="0"/>
              <a:t>, para </a:t>
            </a:r>
            <a:r>
              <a:rPr lang="es-ES" dirty="0" err="1"/>
              <a:t>CLIs</a:t>
            </a:r>
            <a:endParaRPr lang="es-ES" dirty="0"/>
          </a:p>
          <a:p>
            <a:r>
              <a:rPr lang="es-ES" dirty="0"/>
              <a:t>.</a:t>
            </a:r>
            <a:r>
              <a:rPr lang="es-ES" dirty="0" err="1"/>
              <a:t>mts</a:t>
            </a:r>
            <a:r>
              <a:rPr lang="es-ES" dirty="0"/>
              <a:t> -&gt; .</a:t>
            </a:r>
            <a:r>
              <a:rPr lang="es-ES" dirty="0" err="1"/>
              <a:t>mjs</a:t>
            </a:r>
            <a:endParaRPr lang="es-ES" dirty="0"/>
          </a:p>
          <a:p>
            <a:pPr lvl="1"/>
            <a:r>
              <a:rPr lang="es-ES" dirty="0"/>
              <a:t>Exportación a módulos, no </a:t>
            </a:r>
            <a:r>
              <a:rPr lang="es-ES" dirty="0" err="1"/>
              <a:t>retrocompatible</a:t>
            </a:r>
            <a:r>
              <a:rPr lang="es-ES" dirty="0"/>
              <a:t> con todos los navegadores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498608-E28E-F536-6097-63F0EDF8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553-7C9E-4486-8847-68C75A79228C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F6DC09-5363-2120-4382-DF34C0BA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E9231-1461-2641-B315-EFA29A6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72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B104-B399-60FA-7FE2-C02887D0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BBE8A-C8F0-D1C8-461F-911930AE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Tipar</a:t>
            </a:r>
            <a:r>
              <a:rPr lang="es-ES" dirty="0"/>
              <a:t> código antiguo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F5C05-A420-9646-CBD3-ED224CB0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245-63D1-4CB6-AB40-DF76D5829E8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31CA4-1F50-CFBC-B165-10BC52BB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9A609-709B-0A43-D117-CA715891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83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5E38-E2A5-440E-A535-3326FB516809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15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31E0C0-E381-23DA-3280-3FE7956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58041-B402-F0F5-412F-04E2C875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593A-F1DE-430C-AF5E-C43832F32EB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6766C-2EAC-0025-13A4-7705AC40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500AE-677F-A93B-9C2B-D741835D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02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C146-3697-D51F-D85E-82FDB27F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Vuelta del descanso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CAC257-BC7F-9AC8-C52D-D1C8BAAC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59F0-5911-4ED0-A5C4-77435748952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3AF06F-6E67-7997-4B1F-9BB5AB62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B6B0E9-E8C8-332C-6624-8BC8FE97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53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F7EECB6-65EF-83FA-8B0F-E144C7E7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queda?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728419-46CB-81BF-3B90-A5069A4F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  <a:p>
            <a:r>
              <a:rPr lang="es-ES" dirty="0"/>
              <a:t>Inferencias</a:t>
            </a:r>
          </a:p>
          <a:p>
            <a:r>
              <a:rPr lang="es-ES" dirty="0" err="1"/>
              <a:t>JSDoc</a:t>
            </a:r>
            <a:endParaRPr lang="es-ES" dirty="0"/>
          </a:p>
          <a:p>
            <a:r>
              <a:rPr lang="es-ES" dirty="0"/>
              <a:t>Utilidades</a:t>
            </a:r>
          </a:p>
          <a:p>
            <a:r>
              <a:rPr lang="es-ES" dirty="0" err="1"/>
              <a:t>Zod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747A45-4D7A-69FA-3DF9-275808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04EA-7ADD-447F-9827-C9AE466B8152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58A226-47B0-9D93-4795-39BD9F6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0EC71-A949-B29B-2F17-52D2EB64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18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F7EECB6-65EF-83FA-8B0F-E144C7E7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queda?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728419-46CB-81BF-3B90-A5069A4F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  <a:p>
            <a:r>
              <a:rPr lang="es-ES" dirty="0"/>
              <a:t>Inferencias</a:t>
            </a:r>
          </a:p>
          <a:p>
            <a:r>
              <a:rPr lang="es-ES" dirty="0" err="1"/>
              <a:t>JSDoc</a:t>
            </a:r>
            <a:endParaRPr lang="es-ES" dirty="0"/>
          </a:p>
          <a:p>
            <a:r>
              <a:rPr lang="es-ES" dirty="0"/>
              <a:t>Utilidades</a:t>
            </a:r>
          </a:p>
          <a:p>
            <a:r>
              <a:rPr lang="es-ES" dirty="0" err="1"/>
              <a:t>Zod</a:t>
            </a:r>
            <a:endParaRPr lang="es-ES" dirty="0"/>
          </a:p>
          <a:p>
            <a:endParaRPr lang="es-ES" dirty="0"/>
          </a:p>
          <a:p>
            <a:r>
              <a:rPr lang="es-ES" dirty="0"/>
              <a:t>Poco pero contundente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747A45-4D7A-69FA-3DF9-275808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557B-00BE-43FD-A31F-37EA9816B8A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58A226-47B0-9D93-4795-39BD9F6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0EC71-A949-B29B-2F17-52D2EB64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23EBA6-5383-C53F-81F6-A90A6B3D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tipados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BD1B0-D9E0-35D6-4A4F-368F26FBE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3665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661A5F1-9C83-06B7-C810-785FFE52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DF9C0-A9F8-ED3F-1A51-4A09773E6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9999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4CB1-1590-44EA-9066-46A8AD14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6890E76-EA71-CCC8-2130-13ADF973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genérico</a:t>
            </a:r>
          </a:p>
          <a:p>
            <a:r>
              <a:rPr lang="es-ES" dirty="0"/>
              <a:t>Operador diamante</a:t>
            </a:r>
          </a:p>
          <a:p>
            <a:r>
              <a:rPr lang="es-ES" dirty="0"/>
              <a:t>Filosofía de los genéricos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5ADC4-B9B7-CFBF-2C9C-71437482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B80A-87BC-4795-BC10-F931C08EDC0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F8CAA-34E1-0769-05DF-815091C0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69494-F032-F624-514C-48BD7970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59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5234B6-A76C-2952-B80B-4DD5E79C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un genérico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8B551B5-1F78-5708-0B9C-8B6AE594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02DB56-7F89-BF7D-31E0-6AE054A0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3A8-21A7-495B-8D98-C2C1C47463E0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67016-CD55-6279-EEE0-671AA88E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F32A4-DF47-9DBE-D7C5-7B514FA1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11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A38C7-C270-EB62-5F7E-4A56EAE5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Cuándo se dan los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7E1B8-7A4B-C6B2-1864-087ABD2B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genérico no siempre hace falta</a:t>
            </a:r>
          </a:p>
          <a:p>
            <a:r>
              <a:rPr lang="es-ES" dirty="0"/>
              <a:t>Cuando los aprendemos, es común querer ponerlos en todos lados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AF006-4D64-AAEA-2C85-38EDE1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C13-AEE7-4649-B261-02A852A789C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E433E-9B67-D2D6-BB3F-3E53198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3067A-7DD1-129A-737D-7DEF1D3C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3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8E3F3-D9AE-A50A-D796-CF6441A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 usando 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88F0F-3114-C1A6-D424-700AC8CE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31CAA-B0D9-8B2A-B3B0-8D0C8675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51C-1C0E-4DF2-A780-188887F136E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2B2C7-EB31-4291-3434-F7257635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A0EF8-33B7-D30E-AB79-A81BD62A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330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131A3AF-0B04-2B7F-52F9-58CBD08D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de genéricos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32E9393-A5F0-4903-C812-F596A7FD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Cómo aplicarlos</a:t>
            </a:r>
          </a:p>
          <a:p>
            <a:r>
              <a:rPr lang="es-ES" dirty="0"/>
              <a:t>Cuándo</a:t>
            </a:r>
          </a:p>
          <a:p>
            <a:r>
              <a:rPr lang="es-ES" dirty="0"/>
              <a:t>Qué propósito cumplen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B0885-7311-698B-393E-CB803B2E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EA08-D1EB-41F1-8C0D-BB811CF9C679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C87803-1966-F9DE-CAE5-41742384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D87B3-EECA-8138-CF91-F9508F10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392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581C1-EC53-A30F-2F3F-62EE5689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funciones reciben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07710-5009-863C-C73C-0BF79225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parámetros son valores</a:t>
            </a:r>
          </a:p>
          <a:p>
            <a:r>
              <a:rPr lang="es-ES" dirty="0"/>
              <a:t>Otros serán los tipos, a estos se les llama genéricos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B0885-7311-698B-393E-CB803B2E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65D0-D052-4472-814B-F63020A3ED51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C87803-1966-F9DE-CAE5-41742384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D87B3-EECA-8138-CF91-F9508F10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345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AD62-576A-DF86-0EB2-8048EA52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tipos también pueden recibir genéricos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5FC47-9BDC-1ADC-5585-0F8F07A0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5A02E-CA95-E5BB-E08A-23EFDFAE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57B-8B39-4169-9405-06D7462E8D7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1E815-DC85-F715-47F1-902EBBB6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DA9E1-E809-BDC4-B705-CD78B3EF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70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32EE-519D-33C7-38FC-30676EF9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Estático vs Genérico (dinámico)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C9C2F-53C7-1703-4E96-4F7CD792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inferencias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1B2A3-78B9-FDC1-794D-331CD592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E1D9-E003-45AD-8C06-C8D8EF35335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94DDD-D280-67BA-037A-429A9747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BE95F-E622-8E76-3FE7-A292AD64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658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58EC2-5BB9-C5A1-D58B-2FD485A2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Tipados estáticos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87022-2DA6-DDB7-F130-6689DC1D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Idea general de cómo es la realidad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35E09-0639-3EAB-1CF3-301A6EB4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21B7-03EA-48C3-A1CB-B31AE20BF63C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B538E-0F9E-9A4B-467D-47B4CF3C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C685F-22AF-EB60-69B1-2621FE29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C9A48-6A5B-D095-D16C-89F8E497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tipados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F43949-1A01-D181-C63E-36BF50BD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son</a:t>
            </a:r>
          </a:p>
          <a:p>
            <a:r>
              <a:rPr lang="es-ES" dirty="0"/>
              <a:t>Qué esperamos de ellos</a:t>
            </a:r>
          </a:p>
          <a:p>
            <a:r>
              <a:rPr lang="es-ES" dirty="0"/>
              <a:t>Otros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B5A3E-9F6F-6F29-57CE-C2E6EEE4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37A8-B327-49B1-AF6D-8C978C8BDEA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9C923-F8CA-8596-837E-D497E3AD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C5987-2932-6219-FF75-C3F35F3B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64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8178-82A9-2D9F-D1CE-32A0493D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Tipados con genéricos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B55B7-344B-C9C2-0200-F30A133F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Representan más cercanamente la realidad</a:t>
            </a:r>
          </a:p>
          <a:p>
            <a:r>
              <a:rPr lang="es-ES" dirty="0"/>
              <a:t>Se pueden adaptar, y se adaptan, a la realidad de cada caso de uso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AD952-C88F-E779-5ACC-23F42A8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F969-1B49-4AB8-9FDA-817C5814169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8F738-92BD-EF54-952D-78A9530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6D0C0-087D-8B73-EF43-C3E6EB47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932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09852DA-780C-FC3C-C133-476C07A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50EC15F-F3D8-97DA-8182-7916E8D4C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verdadera magia de </a:t>
            </a:r>
            <a:r>
              <a:rPr lang="es-ES" dirty="0" err="1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3751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DFC410C-8D35-F7FD-0899-D6AF05FE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 - Inferencia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CA45FA5-357F-4806-C189-A1E03EAA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una inferencia y qué es inferir</a:t>
            </a:r>
          </a:p>
          <a:p>
            <a:r>
              <a:rPr lang="es-ES" dirty="0"/>
              <a:t>De dónde viene</a:t>
            </a:r>
          </a:p>
          <a:p>
            <a:r>
              <a:rPr lang="es-ES" dirty="0"/>
              <a:t>En qué campos más se usa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B708A-16B5-9AEA-D3C6-F7466205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8386-BDBF-49A7-9BD1-9E5D3F6FC9B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77143-3542-2405-3AF9-97153AE3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DFE5F-915F-A673-94AD-D12CD1D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9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26C204-59F3-8CBE-090F-03B5016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0C4E533-E643-9576-EFA0-302181CE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4E638-5E84-78CA-7991-F92A839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9F6-74BC-4B74-AEDA-5754BEFACC19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91F69-2AA8-6DD4-B554-B60250BD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18D58-55DC-31A1-D22E-488499C1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277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3034-FB37-1254-C0AD-AB9ED641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Cuándo se infiere un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02597-ED1C-1192-AB4E-43B95EE2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tres casos, vídeo de Matt </a:t>
            </a:r>
            <a:r>
              <a:rPr lang="es-ES" dirty="0" err="1"/>
              <a:t>Pocock</a:t>
            </a:r>
            <a:endParaRPr lang="es-ES" dirty="0"/>
          </a:p>
          <a:p>
            <a:r>
              <a:rPr lang="es-ES" dirty="0"/>
              <a:t>Función sin </a:t>
            </a:r>
            <a:r>
              <a:rPr lang="es-ES" dirty="0" err="1"/>
              <a:t>tipar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4D6BD-E6B9-E546-3263-278C16AA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33B4-DA16-4CA1-A5E1-C42157A9F93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BA6E6-4963-9A88-850A-39E37703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C2D94-8606-89D5-C28D-FB2E141B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262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DA4C1A-A902-139B-6200-8200E60A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 de retornos, ¿cuándo?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B72D8-F7BC-9467-77A4-680898F3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0FE-0B20-469B-AB57-BB0013A4DB2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66A4C-07C9-1D87-0CFE-D33AB8B1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F7708-1DCF-5BCE-9D38-0A6C782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998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9806-D77A-71CF-1AEB-F484506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GenericBags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94293-318D-DCDF-1A14-ECD7ADB7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cuando tienes demasiados genéricos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A veces tendrás que pasar varios genéricos, en un orden específico, y luego vendrán los opcionales</a:t>
            </a:r>
          </a:p>
          <a:p>
            <a:r>
              <a:rPr lang="es-ES" dirty="0"/>
              <a:t>Usa un </a:t>
            </a:r>
            <a:r>
              <a:rPr lang="es-ES" dirty="0" err="1"/>
              <a:t>generic</a:t>
            </a:r>
            <a:r>
              <a:rPr lang="es-ES" dirty="0"/>
              <a:t> bag para que sea más fácil de consumir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82822-363B-964A-A32D-B23A86F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7F67-91BF-44DA-AA58-6A35A99674D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57772-F5A4-95EA-37F0-FD9D029A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595DB-A085-5654-3F4E-9AC5D861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15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C4B6FB2-DCBE-41D3-C543-96FA6B5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980B3F6-7A8E-D7E4-DA4C-89F080FD3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GenericBags</a:t>
            </a:r>
            <a:endParaRPr lang="es-ES" dirty="0"/>
          </a:p>
          <a:p>
            <a:r>
              <a:rPr lang="es-ES" dirty="0"/>
              <a:t>Cómo se crean y utilizan</a:t>
            </a:r>
          </a:p>
          <a:p>
            <a:r>
              <a:rPr lang="es-ES" dirty="0"/>
              <a:t>Cuándo usarlo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F62731-A5B1-1304-5FE1-841F4F75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2D69-67A6-4AE7-9088-3D36D1591495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22A5EF-CBC9-BC9E-56F9-0D13C035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8F15D-E571-7BEB-E2D0-3F7EE783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157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032CCA-E485-E11F-88DF-425F525A3C08}"/>
              </a:ext>
            </a:extLst>
          </p:cNvPr>
          <p:cNvSpPr txBox="1"/>
          <p:nvPr/>
        </p:nvSpPr>
        <p:spPr>
          <a:xfrm>
            <a:off x="831850" y="76834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10m</a:t>
            </a:r>
          </a:p>
        </p:txBody>
      </p:sp>
    </p:spTree>
    <p:extLst>
      <p:ext uri="{BB962C8B-B14F-4D97-AF65-F5344CB8AC3E}">
        <p14:creationId xmlns:p14="http://schemas.microsoft.com/office/powerpoint/2010/main" val="116813695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D5AA-F1B2-237B-CCBC-55468EBB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2036E-7A1D-D701-A6D3-76AEE276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9CA77-EFA1-75EF-7F1C-7A791B32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28AE-5C23-4134-B3D8-87E657FA96E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31744-28C0-2514-6CC2-D85061CC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FD8AE-4E51-229C-2133-73E76B49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158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44731-6472-3EB4-ABE9-551E63EC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 por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3C2EF-5539-A33F-17F9-88EAD21E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04638-C888-0B55-0443-BE0C33D2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7CC56-F210-6DF4-E1B5-EEFA1063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72965-299A-FF4F-2F7E-DCA0BAAA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3D08FCA-1ED9-2DBA-DE35-EDD7285E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un sistema de tipados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978AB68-6A51-B188-0F82-A2405CAE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D0522-2A0E-48BA-BB67-8DCC066A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304-C25E-4CC5-86A2-ACE3463EB04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02B9F-547E-6E4F-CAE9-BE64602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40A9B-0ECB-63C4-47F2-70EEC192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86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6462AA-ED74-455A-E682-236D337E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objetivo es usar </a:t>
            </a:r>
            <a:r>
              <a:rPr lang="es-ES" dirty="0" err="1"/>
              <a:t>TypeScript</a:t>
            </a:r>
            <a:r>
              <a:rPr lang="es-ES" dirty="0"/>
              <a:t> para tener que usarlo lo menos posible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2EE16-68C5-64CA-4AD7-79A6B44F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7CF22-AD17-899B-FB48-07920379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1E75C-B646-AA34-D387-4BE0B0C0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18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C0B98E3-E9BE-26DE-F713-7FD8C515D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E30867A8-0665-D43B-A75E-BF881DB5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Cómo documentar código en JavaScript</a:t>
            </a:r>
          </a:p>
          <a:p>
            <a:r>
              <a:rPr lang="es-ES" dirty="0"/>
              <a:t>Y </a:t>
            </a:r>
            <a:r>
              <a:rPr lang="es-ES" dirty="0" err="1"/>
              <a:t>tiparlo</a:t>
            </a:r>
            <a:r>
              <a:rPr lang="es-ES" dirty="0"/>
              <a:t> </a:t>
            </a:r>
            <a:r>
              <a:rPr lang="es-ES" b="1" dirty="0"/>
              <a:t>nativamente</a:t>
            </a:r>
          </a:p>
        </p:txBody>
      </p:sp>
    </p:spTree>
    <p:extLst>
      <p:ext uri="{BB962C8B-B14F-4D97-AF65-F5344CB8AC3E}">
        <p14:creationId xmlns:p14="http://schemas.microsoft.com/office/powerpoint/2010/main" val="418933438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AF1A302-9190-96C7-094E-25FF1155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CED58D79-0EF9-8859-815D-9CE8A044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38819-AEDD-7912-6483-CF7AA8F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670-EE94-41C7-BD40-ECAF4A2A38E5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8C712-4DE3-4430-2048-BC49C212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3D19A-7FDA-05AE-02C4-3CC2372D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785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121FD2E-7001-B270-0C31-1B5C9DDF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/**</a:t>
            </a:r>
            <a:br>
              <a:rPr lang="es-ES" dirty="0"/>
            </a:br>
            <a:r>
              <a:rPr lang="es-ES" dirty="0"/>
              <a:t>*</a:t>
            </a:r>
            <a:br>
              <a:rPr lang="es-ES" dirty="0"/>
            </a:br>
            <a:r>
              <a:rPr lang="es-ES" dirty="0"/>
              <a:t> */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7C428-EE22-E48F-1BFB-0D06E4E6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985D-8842-41B8-80D2-92D0CDE1865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61C8F-17BA-3878-945A-F6B68D2F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FED34-BDCB-436D-AEDA-ABDE6796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75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BBCB3-87AE-522A-A7C8-1145D4BF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¿Se pueden documentar tipos en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A877DC-7ECA-141C-4BDA-35CFEE6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66E-8FD3-4D22-854F-CF35339988F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73408E-9C0F-903B-3826-2C45A61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9D6418-2D76-2406-FFCC-9FFC50B8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5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8AE5-1AB9-23E8-25EF-5F392E0D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5653F-C528-7D1F-6567-4E3DB8B8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https://tsdoc.org/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D9439-C421-415D-515C-78B37F53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9863-6343-493B-98CD-188963205B5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070D5-BEE1-66F8-F64A-63DCF4A9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01848-ED9B-19F0-BCBC-C648ECE3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20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6529-969E-8F18-2B46-03E184E7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BE587-BED7-8416-AB09-FE6732F5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y mantenimiento de librerías</a:t>
            </a:r>
          </a:p>
          <a:p>
            <a:pPr lvl="1"/>
            <a:r>
              <a:rPr lang="es-ES" dirty="0" err="1"/>
              <a:t>Svelte</a:t>
            </a:r>
            <a:endParaRPr lang="es-ES" dirty="0"/>
          </a:p>
          <a:p>
            <a:r>
              <a:rPr lang="es-ES" dirty="0"/>
              <a:t>DDH (Ruby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El Elon Musk de la programación</a:t>
            </a:r>
          </a:p>
          <a:p>
            <a:r>
              <a:rPr lang="es-ES" dirty="0"/>
              <a:t>Saltarte paso de </a:t>
            </a:r>
            <a:r>
              <a:rPr lang="es-ES" dirty="0" err="1"/>
              <a:t>build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C5A00-9CDC-AD95-CAFF-9F8AE4E1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F973-8A3F-4E36-BE69-D000FC9A3D89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4730C-6FFA-C343-4931-9F7A3EB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45D67-7C1D-4F46-FD09-18ECFFF5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682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9E7AC-BF14-117A-4AD2-2F72995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@var {</a:t>
            </a:r>
            <a:r>
              <a:rPr lang="es-ES" dirty="0" err="1"/>
              <a:t>Type</a:t>
            </a:r>
            <a:r>
              <a:rPr lang="es-ES" dirty="0"/>
              <a:t>}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6B82C70-4212-0F2C-AB14-4963FF03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B1912-8394-403E-F6A5-D68FCCA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1D14-DF34-44D9-B4E4-2967EE632B39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F4F48-23BD-FAA3-2AB0-C28BA1ED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19D21-5C78-CD29-62A6-351CA98B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417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E49CA-302B-BA2A-26B5-9435F4ED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@returns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5FD9A93-2292-63A7-CF49-C819A328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131CF-4E02-22FA-871C-994EC54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87A7-83AA-42ED-9C24-1FBE16228681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BAE39-55B5-1CF5-8110-EEBD18D8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FA3BF-9BB1-2931-AAF7-BE429AFF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289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BFC2-0811-E0DC-5967-E55DA4CC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@author y @source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420AA7F-4AA8-B364-E376-D29DE307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B525A-C62D-2405-9F12-0FBAADDC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1110-43BF-449B-B5E6-D3BD1D3CB8F1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15966-B452-FC95-6288-AB81186F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6C9E8-00B2-522F-DB89-F50F9CF9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17480-9617-CF5C-B71A-FF31E15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esperamos de un sistema de tipados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BA063-1DB4-36A5-9F63-2E7AFA5E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BD44F-1B1B-E297-0E64-1126BFD0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5BE5-0B6F-4B71-9FAC-DC664A71C6D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3345E-59EE-3DA7-48E2-7595E21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2532C-0DC0-587A-DF84-D6403583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213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AE44-6FBB-B49E-F60B-9695185F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avanzados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7640148-8D81-6358-A357-57E36626B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06975-1A6F-37D0-9520-2F3AA98D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13ECB-0BD9-4EB6-995C-F5988B9D446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2ECC0-640E-E36B-C54A-85416B24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3EE4F-1F5F-6250-9885-0F4634BE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17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B7A43E2-3E90-C100-77F6-8249A363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a otros tipos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3D80B83-56E8-2039-CD8A-4DEEB1A1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88229-83C2-B2B3-6119-A8C14288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5356-D215-4F1D-B9B8-67349FF1BD6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25715-C8B0-771A-7121-A40B8D31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29D37-DAC5-71AC-A930-FBB682ED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177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1D859430-3EF6-31E5-D1EA-DA33E13A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F307B169-B9DA-3568-A4D3-7B0E0AC5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042AC-A0A2-A9DE-0574-C37525BB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126-AEC0-483C-BB79-D0B641750CC9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FDC67-0C79-E802-7B63-EE72485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F63825-42C2-9C5E-7EEB-B81229EB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5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771D7D4-E5B5-04AD-DC8D-5666DF75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DC0198D7-C7E3-7A2C-09C5-76CFE01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D4801-F657-5C26-EF91-0426C601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7F8-6C98-4737-946A-0AF8E120533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A00F5-19F6-9E1B-08A7-9DC0E365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9C573-967D-19FA-344E-D6912FB1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06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8C787A-B030-F3AD-82DE-192EDD3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AE9D2E-67F1-BE14-277E-1FFCCBC8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Cómo funciona </a:t>
            </a:r>
            <a:r>
              <a:rPr lang="es-ES" dirty="0" err="1"/>
              <a:t>JSDoc</a:t>
            </a:r>
            <a:r>
              <a:rPr lang="es-ES" dirty="0"/>
              <a:t>, e integración con </a:t>
            </a:r>
            <a:r>
              <a:rPr lang="es-ES" dirty="0" err="1"/>
              <a:t>VSCode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Cuánto de efectivo 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¿Es nativo? ¿Lo soportarán los navegadores?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4B6C2-5BF5-6B98-CF0D-95C37DE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5522-3E1E-4F9B-850F-AFF4124CAF8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6BC55-B1EB-E783-51A4-B38649B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5F1EA-1ED5-5661-C0C5-CF1D7721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174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06770D-29CC-C9AE-D70F-AB208FA74A53}"/>
              </a:ext>
            </a:extLst>
          </p:cNvPr>
          <p:cNvSpPr txBox="1"/>
          <p:nvPr/>
        </p:nvSpPr>
        <p:spPr>
          <a:xfrm>
            <a:off x="831850" y="768349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30312F"/>
                </a:solidFill>
                <a:cs typeface="Cascadia Mono" panose="020B0609020000020004" pitchFamily="49" charset="0"/>
              </a:rPr>
              <a:t>Target time:</a:t>
            </a:r>
            <a:r>
              <a:rPr lang="es-ES" dirty="0">
                <a:solidFill>
                  <a:srgbClr val="30312F"/>
                </a:solidFill>
                <a:cs typeface="Cascadia Mono" panose="020B0609020000020004" pitchFamily="49" charset="0"/>
              </a:rPr>
              <a:t> 10m</a:t>
            </a:r>
          </a:p>
        </p:txBody>
      </p:sp>
    </p:spTree>
    <p:extLst>
      <p:ext uri="{BB962C8B-B14F-4D97-AF65-F5344CB8AC3E}">
        <p14:creationId xmlns:p14="http://schemas.microsoft.com/office/powerpoint/2010/main" val="4003171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3C624CD-3CA7-2E9E-D463-208535C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D7EE60-BDCC-44C5-648E-9503A8377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44191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621B904-440D-252E-28B2-EE83BB3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comentarios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A757A7-8BC5-6C4C-A5BE-41396386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@ts-check</a:t>
            </a:r>
          </a:p>
          <a:p>
            <a:r>
              <a:rPr lang="es-ES" dirty="0"/>
              <a:t>@ts-nocheck</a:t>
            </a:r>
          </a:p>
          <a:p>
            <a:r>
              <a:rPr lang="es-ES" dirty="0"/>
              <a:t>@ts-ignore</a:t>
            </a:r>
          </a:p>
          <a:p>
            <a:r>
              <a:rPr lang="es-ES" dirty="0"/>
              <a:t>@ts-expect-error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8A3B-0C55-DEE0-AF57-A238052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3F3B-A25E-473F-9BAA-AE83CA46FC95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41E26-1B26-C9E1-86C0-55BFFCF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9FDC-5D97-4740-DEE3-7D91508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442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621B904-440D-252E-28B2-EE83BB3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comentarios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A757A7-8BC5-6C4C-A5BE-41396386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@ts-check</a:t>
            </a:r>
          </a:p>
          <a:p>
            <a:pPr lvl="1"/>
            <a:r>
              <a:rPr lang="es-ES" dirty="0"/>
              <a:t>Comprueba </a:t>
            </a:r>
            <a:r>
              <a:rPr lang="es-ES" dirty="0" err="1"/>
              <a:t>TypeScript</a:t>
            </a:r>
            <a:r>
              <a:rPr lang="es-ES" dirty="0"/>
              <a:t> en ficheros de JavaScript</a:t>
            </a:r>
          </a:p>
          <a:p>
            <a:r>
              <a:rPr lang="es-ES" dirty="0"/>
              <a:t>@ts-nocheck</a:t>
            </a:r>
          </a:p>
          <a:p>
            <a:pPr lvl="1"/>
            <a:r>
              <a:rPr lang="es-ES" dirty="0"/>
              <a:t>No comprueba </a:t>
            </a:r>
            <a:r>
              <a:rPr lang="es-ES" dirty="0" err="1"/>
              <a:t>TypeScript</a:t>
            </a:r>
            <a:r>
              <a:rPr lang="es-ES" dirty="0"/>
              <a:t> en el fichero</a:t>
            </a:r>
          </a:p>
          <a:p>
            <a:r>
              <a:rPr lang="es-ES" dirty="0"/>
              <a:t>@ts-ignore</a:t>
            </a:r>
          </a:p>
          <a:p>
            <a:pPr lvl="1"/>
            <a:r>
              <a:rPr lang="es-ES" dirty="0"/>
              <a:t>No comprueba la siguiente línea</a:t>
            </a:r>
          </a:p>
          <a:p>
            <a:r>
              <a:rPr lang="es-ES" dirty="0"/>
              <a:t>@ts-expect-error</a:t>
            </a:r>
          </a:p>
          <a:p>
            <a:pPr lvl="1"/>
            <a:r>
              <a:rPr lang="es-ES" dirty="0"/>
              <a:t>Esperará un error en la siguiente línea</a:t>
            </a:r>
          </a:p>
          <a:p>
            <a:pPr lvl="1"/>
            <a:r>
              <a:rPr lang="es-ES" dirty="0"/>
              <a:t>Si no lo hay, dará un error (de </a:t>
            </a:r>
            <a:r>
              <a:rPr lang="es-ES" dirty="0" err="1"/>
              <a:t>ts</a:t>
            </a:r>
            <a:r>
              <a:rPr lang="es-ES" dirty="0"/>
              <a:t>, no de </a:t>
            </a:r>
            <a:r>
              <a:rPr lang="es-ES" dirty="0" err="1"/>
              <a:t>js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8A3B-0C55-DEE0-AF57-A238052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EA9-2E68-41EB-AC19-2BF4601299D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41E26-1B26-C9E1-86C0-55BFFCF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9FDC-5D97-4740-DEE3-7D91508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308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01A6-66FE-7A57-8C41-7B6771C7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Prettify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35EDB-E98D-89F3-0B19-21C3F269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CF435-8F59-9B98-7B53-D764AAD1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7672-06B2-4A23-8D97-21793B10E6E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919D9-F495-E143-2068-7A756B12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01091-73AF-7E7F-C185-1EE056BC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94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99B2-3243-EABE-1955-EA505558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ObjectValues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B403F-12D1-CC0C-A727-A83DD85F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T[</a:t>
            </a:r>
            <a:r>
              <a:rPr lang="es-ES" dirty="0" err="1"/>
              <a:t>keyof</a:t>
            </a:r>
            <a:r>
              <a:rPr lang="es-ES" dirty="0"/>
              <a:t> T]</a:t>
            </a:r>
          </a:p>
          <a:p>
            <a:r>
              <a:rPr lang="es-ES" dirty="0"/>
              <a:t>Se le puede hacer un zip ({ [k in {T}]: {T}[k] })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0A4B6-F5B8-5448-A13A-EF896857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A9E3-9540-4CA8-BE93-310557BC7AC9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7E2A4-8022-5C8F-3513-87B29E42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4E1A0-BC81-5F19-A885-D11B1B09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51B588-34A0-2B26-3FBB-943C41E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B3E6454-3538-8A88-D56F-5CC64136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https://stackoverflow.com/questions/399312/what-is-hindley-milner</a:t>
            </a:r>
            <a:endParaRPr lang="es-ES" dirty="0"/>
          </a:p>
          <a:p>
            <a:r>
              <a:rPr lang="es-ES"/>
              <a:t>Por rellenar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17FF6-F34E-2125-E0EB-BFC3F95B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3218CE-8253-D3FC-FA85-CA9688B9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0B103F-CF5D-9F0D-B6F8-7B57C54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859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2A3D7-735A-5679-A4C3-6E790740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Extensión de </a:t>
            </a:r>
            <a:r>
              <a:rPr lang="es-ES" dirty="0" err="1"/>
              <a:t>lookup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F5148-CA37-D215-128B-70474C40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Twoslash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Comments</a:t>
            </a:r>
            <a:endParaRPr lang="es-ES" dirty="0"/>
          </a:p>
          <a:p>
            <a:r>
              <a:rPr lang="es-ES" dirty="0"/>
              <a:t>// ^?</a:t>
            </a:r>
          </a:p>
          <a:p>
            <a:pPr lvl="1"/>
            <a:r>
              <a:rPr lang="es-ES" dirty="0"/>
              <a:t>Donde sea que pongas el ^? </a:t>
            </a:r>
            <a:r>
              <a:rPr lang="es-ES"/>
              <a:t>te </a:t>
            </a:r>
            <a:r>
              <a:rPr lang="es-ES" dirty="0"/>
              <a:t>chivará su tipo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1B14E-D83A-53D6-B938-513D8105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2FD5-EA25-48E0-B8B3-9DFD8775B020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5A4CF-D5B9-D044-F808-142D874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73933-18C7-3E22-EFB2-2877630F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180</a:t>
            </a:fld>
            <a:endParaRPr lang="en-US"/>
          </a:p>
        </p:txBody>
      </p:sp>
      <p:pic>
        <p:nvPicPr>
          <p:cNvPr id="8" name="Imagen 7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6DC712E3-BE89-DC67-4361-1FA7CF69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1" y="439943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1044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474F-176F-0101-9907-89E9F1F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Retorno con </a:t>
            </a:r>
            <a:r>
              <a:rPr lang="es-ES" dirty="0" err="1"/>
              <a:t>keys</a:t>
            </a:r>
            <a:r>
              <a:rPr lang="es-ES" dirty="0"/>
              <a:t>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D3F41-4F2F-4434-0AD4-24A0BA64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Artículo médium</a:t>
            </a:r>
          </a:p>
          <a:p>
            <a:r>
              <a:rPr lang="es-ES" dirty="0"/>
              <a:t>Por detallar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CB2B8-74CD-C466-7A2D-D82F4B39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29A7-A47F-4887-BE17-9E2521EC8169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04F8-EC6A-052F-9A02-B5FBB822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56AEB-BEA0-3DA0-E2E1-946FC85F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016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29730-6983-4F7F-9B9B-9AB79AFD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6BC6-5430-4887-8FC3-114301B2060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D53B6-0DDA-AA97-28A9-2BA5FBA9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8E10C-1897-73C1-5274-85A9CBEE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182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5E9E4-6EEE-3FED-0030-02833152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</a:t>
            </a:r>
            <a:r>
              <a:rPr lang="es-E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tsplay.dev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F4EF83-4ABD-6E6F-B96E-CBE0CC4C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Siempre podrás experimentar</a:t>
            </a:r>
          </a:p>
        </p:txBody>
      </p:sp>
    </p:spTree>
    <p:extLst>
      <p:ext uri="{BB962C8B-B14F-4D97-AF65-F5344CB8AC3E}">
        <p14:creationId xmlns:p14="http://schemas.microsoft.com/office/powerpoint/2010/main" val="246492071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FC2A86-1845-B268-514A-02FD85C2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Zod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9FA1D4-6E46-CD1E-0AAE-9BBAA4AB1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Validaciones en </a:t>
            </a:r>
            <a:r>
              <a:rPr lang="es-ES" dirty="0" err="1"/>
              <a:t>runtime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75146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14582BF-3CDD-922D-089B-4CCDC61E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Zod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957427-15AE-E129-8538-FF73D88E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7B801-2B98-E7CC-2DE8-B585D16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A391-123F-4B5D-9D4D-C6828BD1515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8F231-BAFA-1F6B-96DF-66D715D1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17F71-970A-7519-7FC7-9BA5E2BC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55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511DA-65C9-471E-D64E-B2F124DF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 y luego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4EE3B-4C2C-8C96-CBD0-8BB2F5AF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  <a:p>
            <a:r>
              <a:rPr lang="es-ES" dirty="0"/>
              <a:t>Realidad y </a:t>
            </a:r>
            <a:r>
              <a:rPr lang="es-ES" dirty="0" err="1"/>
              <a:t>dev</a:t>
            </a:r>
            <a:r>
              <a:rPr lang="es-ES" dirty="0"/>
              <a:t>-time iguales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Zod</a:t>
            </a:r>
            <a:r>
              <a:rPr lang="es-ES" dirty="0"/>
              <a:t> permite crear primero el validador (</a:t>
            </a:r>
            <a:r>
              <a:rPr lang="es-ES" dirty="0" err="1"/>
              <a:t>runtime</a:t>
            </a:r>
            <a:r>
              <a:rPr lang="es-ES" dirty="0"/>
              <a:t>) y de ese validador inferir el tipo (</a:t>
            </a:r>
            <a:r>
              <a:rPr lang="es-ES" dirty="0" err="1"/>
              <a:t>devtime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A3676-E0E2-EA35-89D2-C869F05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BB8E-C8D7-4E77-A2AC-CEA3541FE6E2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F721D-0EBA-3932-6AE2-091F070A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0819B-F889-B90D-2C69-CE6DC5C3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0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58ADF4-3460-4689-FB56-8EC06EC7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type-safe</a:t>
            </a:r>
            <a:r>
              <a:rPr lang="es-ES" dirty="0"/>
              <a:t>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98A4F2-FF1A-02D0-E72E-0287EE8E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2D7-4B9E-4066-8856-8C961AE7EE5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B86E1-0555-5A1D-5D2E-EABBA8D2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49F37-06D5-5A74-C718-E59ED9F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57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27C98E-FED0-7081-7183-2E17934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D641FBF-A497-3A5D-85F0-9E3084F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representa el tipo será, seguramente, lo que represente el valor</a:t>
            </a:r>
          </a:p>
          <a:p>
            <a:pPr lvl="1"/>
            <a:r>
              <a:rPr lang="es-ES" dirty="0"/>
              <a:t>Es decir, el tipo representa correctamente el valor en </a:t>
            </a:r>
            <a:r>
              <a:rPr lang="es-ES" dirty="0" err="1"/>
              <a:t>runtime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AEFF7B-97AA-1695-B105-79183F5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8ADE-E8B4-46BD-9800-5F97AFD4E4D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5AFA1-24D8-3DFF-B18B-E63A98E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CC2CD-3139-4FEA-BEB0-E63FEAB5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568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27C98E-FED0-7081-7183-2E17934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D641FBF-A497-3A5D-85F0-9E3084F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representa el tipo será, seguramente, lo que represente el valor</a:t>
            </a:r>
          </a:p>
          <a:p>
            <a:pPr lvl="1"/>
            <a:r>
              <a:rPr lang="es-ES" dirty="0"/>
              <a:t>Es decir, el tipo representa correctamente el valor en </a:t>
            </a:r>
            <a:r>
              <a:rPr lang="es-ES" dirty="0" err="1"/>
              <a:t>runtime</a:t>
            </a:r>
            <a:endParaRPr lang="es-ES" dirty="0"/>
          </a:p>
          <a:p>
            <a:r>
              <a:rPr lang="es-ES" dirty="0"/>
              <a:t>Está bien tipado, es específico, no genérico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AEFF7B-97AA-1695-B105-79183F5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8ADE-E8B4-46BD-9800-5F97AFD4E4D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5AFA1-24D8-3DFF-B18B-E63A98E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CC2CD-3139-4FEA-BEB0-E63FEAB5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188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26AABBC-35B3-BEF4-2F87-F522474293B2}"/>
              </a:ext>
            </a:extLst>
          </p:cNvPr>
          <p:cNvSpPr/>
          <p:nvPr/>
        </p:nvSpPr>
        <p:spPr>
          <a:xfrm>
            <a:off x="838200" y="2551114"/>
            <a:ext cx="10515600" cy="125313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83245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27C98E-FED0-7081-7183-2E17934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D641FBF-A497-3A5D-85F0-9E3084F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representa el tipo será, seguramente, lo que represente el valor</a:t>
            </a:r>
          </a:p>
          <a:p>
            <a:pPr lvl="1"/>
            <a:r>
              <a:rPr lang="es-ES" dirty="0"/>
              <a:t>Es decir, el tipo representa correctamente el valor en </a:t>
            </a:r>
            <a:r>
              <a:rPr lang="es-ES" dirty="0" err="1"/>
              <a:t>runtime</a:t>
            </a:r>
            <a:endParaRPr lang="es-ES" dirty="0"/>
          </a:p>
          <a:p>
            <a:r>
              <a:rPr lang="es-ES" dirty="0"/>
              <a:t>Está bien tipado, es específico, no genérico</a:t>
            </a:r>
          </a:p>
          <a:p>
            <a:r>
              <a:rPr lang="es-ES" dirty="0"/>
              <a:t>Habilita el uso de tipos y los usa bien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AEFF7B-97AA-1695-B105-79183F5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8ADE-E8B4-46BD-9800-5F97AFD4E4D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5AFA1-24D8-3DFF-B18B-E63A98E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CC2CD-3139-4FEA-BEB0-E63FEAB5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189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B88FFDF-F0D1-837C-C0E1-AE38011EB149}"/>
              </a:ext>
            </a:extLst>
          </p:cNvPr>
          <p:cNvSpPr/>
          <p:nvPr/>
        </p:nvSpPr>
        <p:spPr>
          <a:xfrm>
            <a:off x="838200" y="2551114"/>
            <a:ext cx="10515600" cy="168445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44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71F9C-CF66-583B-5312-5D26E7D6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511F2-6A22-81D0-0930-B6DCA56F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todos los lenguajes son tipados, y los que lo son, no son iguales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Existen dos clases de lenguajes tipados</a:t>
            </a:r>
          </a:p>
          <a:p>
            <a:r>
              <a:rPr lang="es-ES" dirty="0"/>
              <a:t>Fuertemente tipados</a:t>
            </a:r>
          </a:p>
          <a:p>
            <a:pPr lvl="1"/>
            <a:r>
              <a:rPr lang="es-ES" dirty="0"/>
              <a:t>Java, C#, </a:t>
            </a:r>
            <a:r>
              <a:rPr lang="es-ES" dirty="0" err="1"/>
              <a:t>Rust</a:t>
            </a:r>
            <a:r>
              <a:rPr lang="es-ES" dirty="0"/>
              <a:t>, </a:t>
            </a:r>
            <a:r>
              <a:rPr lang="es-ES" dirty="0" err="1"/>
              <a:t>Go</a:t>
            </a:r>
            <a:endParaRPr lang="es-ES" dirty="0"/>
          </a:p>
          <a:p>
            <a:r>
              <a:rPr lang="es-ES" dirty="0"/>
              <a:t>Débilmente tipados</a:t>
            </a:r>
          </a:p>
          <a:p>
            <a:pPr lvl="1"/>
            <a:r>
              <a:rPr lang="es-ES" dirty="0"/>
              <a:t>JavaScript, Python, PHP…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8D773-77A5-B6BF-ED57-CD091CC9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783-C22F-40CB-804F-46476A493AE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E4B47-6444-5096-621D-F1A73A73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6566A-E003-9C90-9288-8CE7902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737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27C98E-FED0-7081-7183-2E17934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D641FBF-A497-3A5D-85F0-9E3084F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representa el tipo será, seguramente, lo que represente el valor</a:t>
            </a:r>
          </a:p>
          <a:p>
            <a:pPr lvl="1"/>
            <a:r>
              <a:rPr lang="es-ES" dirty="0"/>
              <a:t>Es decir, el tipo representa correctamente el valor en </a:t>
            </a:r>
            <a:r>
              <a:rPr lang="es-ES" dirty="0" err="1"/>
              <a:t>runtime</a:t>
            </a:r>
            <a:endParaRPr lang="es-ES" dirty="0"/>
          </a:p>
          <a:p>
            <a:r>
              <a:rPr lang="es-ES" dirty="0"/>
              <a:t>Está bien tipado, es específico, no genérico</a:t>
            </a:r>
          </a:p>
          <a:p>
            <a:r>
              <a:rPr lang="es-ES" dirty="0"/>
              <a:t>Habilita el uso de tipos y los usa bien</a:t>
            </a:r>
          </a:p>
          <a:p>
            <a:endParaRPr lang="es-ES" dirty="0"/>
          </a:p>
          <a:p>
            <a:r>
              <a:rPr lang="es-ES" dirty="0" err="1"/>
              <a:t>type-safe</a:t>
            </a:r>
            <a:r>
              <a:rPr lang="es-ES" dirty="0"/>
              <a:t> es </a:t>
            </a:r>
            <a:r>
              <a:rPr lang="es-ES" dirty="0" err="1"/>
              <a:t>type-friendly</a:t>
            </a:r>
            <a:r>
              <a:rPr lang="es-ES" dirty="0"/>
              <a:t>, se integra bien con los tipos para dar una buena experiencia de desarrollo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AEFF7B-97AA-1695-B105-79183F5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8ADE-E8B4-46BD-9800-5F97AFD4E4D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5AFA1-24D8-3DFF-B18B-E63A98E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CC2CD-3139-4FEA-BEB0-E63FEAB5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190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9995DE-B12E-C159-14E1-874F565630EC}"/>
              </a:ext>
            </a:extLst>
          </p:cNvPr>
          <p:cNvSpPr/>
          <p:nvPr/>
        </p:nvSpPr>
        <p:spPr>
          <a:xfrm>
            <a:off x="838200" y="2551114"/>
            <a:ext cx="10515600" cy="230555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489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FBDF8BC-5B15-089C-4286-D3027B15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Última demo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B75A6-F493-8B4B-3F71-F7D23DED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852-3F40-4149-965B-10CD4560C6E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BC861-227A-6C78-59C8-74630E8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0620D-BE64-8102-44A7-AE8F2F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8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C4B6FB2-DCBE-41D3-C543-96FA6B5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980B3F6-7A8E-D7E4-DA4C-89F080FD3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Tipado recursivo de un objeto con anidaciones</a:t>
            </a:r>
          </a:p>
          <a:p>
            <a:r>
              <a:rPr lang="es-ES" dirty="0"/>
              <a:t>Concatenar </a:t>
            </a:r>
            <a:r>
              <a:rPr lang="es-ES" dirty="0" err="1"/>
              <a:t>keys</a:t>
            </a:r>
            <a:r>
              <a:rPr lang="es-ES" dirty="0"/>
              <a:t> en una única </a:t>
            </a:r>
            <a:r>
              <a:rPr lang="es-ES" dirty="0" err="1"/>
              <a:t>string</a:t>
            </a:r>
            <a:r>
              <a:rPr lang="es-ES" dirty="0"/>
              <a:t> (literal)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F62731-A5B1-1304-5FE1-841F4F75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2D69-67A6-4AE7-9088-3D36D1591495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22A5EF-CBC9-BC9E-56F9-0D13C035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8F15D-E571-7BEB-E2D0-3F7EE783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192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032CCA-E485-E11F-88DF-425F525A3C08}"/>
              </a:ext>
            </a:extLst>
          </p:cNvPr>
          <p:cNvSpPr txBox="1"/>
          <p:nvPr/>
        </p:nvSpPr>
        <p:spPr>
          <a:xfrm>
            <a:off x="831850" y="76834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15m</a:t>
            </a:r>
          </a:p>
        </p:txBody>
      </p:sp>
    </p:spTree>
    <p:extLst>
      <p:ext uri="{BB962C8B-B14F-4D97-AF65-F5344CB8AC3E}">
        <p14:creationId xmlns:p14="http://schemas.microsoft.com/office/powerpoint/2010/main" val="421917146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EB1BB5-315C-F8D9-1CEC-EF0B3D75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i18n </a:t>
            </a:r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7BC6CF2-A8D0-46E1-A927-3218544B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Puedes tener tus lenguajes completamente </a:t>
            </a:r>
            <a:r>
              <a:rPr lang="es-ES" dirty="0" err="1"/>
              <a:t>type-safe</a:t>
            </a:r>
            <a:endParaRPr lang="es-ES" dirty="0"/>
          </a:p>
          <a:p>
            <a:r>
              <a:rPr lang="es-ES" dirty="0"/>
              <a:t>Incluso para varios idiomas a la vez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Usando declaraciones de módulo y extendiendo cierta interfaz: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i18next.com/overview/typescript#create-a-declaration-file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9DC2D-337A-B814-94DC-D08C0845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050-59BA-47B9-B294-D66993EA5881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705FF-DA47-BCB3-89A1-0B9284B5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6C129-462B-6387-62E7-1015349E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660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D5521A4-E603-C9C1-24BF-70BBD18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8087898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19978C-9DDF-5C57-079F-DAE4E86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936FA9B-8B93-5F47-2F86-3CDE332BC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B4C6774C-0440-B9DC-37F6-56AB026D1331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19/06/2024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E821A61B-AA6C-85C0-560D-B9FBC1B04E56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83B3B350-6CEA-D205-E784-F64C71AC37D0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195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8655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5550D-BAAF-DD2C-9EBA-47BEA480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TotalTypescript</a:t>
            </a:r>
            <a:r>
              <a:rPr lang="es-ES" dirty="0"/>
              <a:t> y Matt </a:t>
            </a:r>
            <a:r>
              <a:rPr lang="es-ES" dirty="0" err="1"/>
              <a:t>Pocock</a:t>
            </a:r>
            <a:endParaRPr lang="es-ES" dirty="0"/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C3067C9F-4E52-140B-E6A6-C08FA99F0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45900"/>
            <a:ext cx="5181600" cy="3426676"/>
          </a:xfrm>
        </p:spPr>
      </p:pic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5E3E5C8D-D877-2C55-0264-2360A7942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1941513"/>
            <a:ext cx="4235450" cy="423545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C7D7A-52F6-58C5-EF14-990D3BA6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E29A-4DD3-4C2C-8BB0-5957EC9C9FA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E2C733-44C1-653B-6ED2-3E59033E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2D2E8-78BF-6ED5-3EBA-2AFD87A6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28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17520-0ACF-FB1D-1B39-58EEC568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Theo Browne (t3dotgg)</a:t>
            </a:r>
          </a:p>
        </p:txBody>
      </p:sp>
      <p:pic>
        <p:nvPicPr>
          <p:cNvPr id="10" name="Marcador de contenido 9" descr="Foto montaje de un hombre sonriendo&#10;&#10;Descripción generada automáticamente">
            <a:extLst>
              <a:ext uri="{FF2B5EF4-FFF2-40B4-BE49-F238E27FC236}">
                <a16:creationId xmlns:a16="http://schemas.microsoft.com/office/drawing/2014/main" id="{A22AF771-FC25-0E4F-4325-2EB7FC5A5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1254125"/>
            <a:ext cx="3810000" cy="3810000"/>
          </a:xfr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682318D-4FCF-7770-73FC-1FB8473D4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Creador de Contenido</a:t>
            </a:r>
          </a:p>
          <a:p>
            <a:r>
              <a:rPr lang="es-ES" i="0" dirty="0"/>
              <a:t>Ex-</a:t>
            </a:r>
            <a:r>
              <a:rPr lang="es-ES" i="0" dirty="0" err="1"/>
              <a:t>Twitch</a:t>
            </a:r>
            <a:r>
              <a:rPr lang="es-ES" i="0" dirty="0"/>
              <a:t> y Ex-Amazon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AA36A-9886-514C-2469-1FC438F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074-B40F-4C5B-8823-2538C3F64E0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FBF72-7F36-56D0-A287-A4949F67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49D7D-4302-67CE-B567-4BE0549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17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749DA98-4AB6-B4F0-3819-693EFF34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Tanner</a:t>
            </a:r>
            <a:r>
              <a:rPr lang="es-ES" dirty="0"/>
              <a:t> </a:t>
            </a:r>
            <a:r>
              <a:rPr lang="es-ES" dirty="0" err="1"/>
              <a:t>Linsley</a:t>
            </a: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9F77F53-533E-FA48-DE9F-5119657B3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75" y="968375"/>
            <a:ext cx="4381500" cy="4381500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FC01FDF-3220-8C31-CCBB-F8872963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Open-</a:t>
            </a:r>
            <a:r>
              <a:rPr lang="es-ES" i="0" dirty="0" err="1"/>
              <a:t>Source</a:t>
            </a:r>
            <a:r>
              <a:rPr lang="es-ES" i="0" dirty="0"/>
              <a:t>, creador de </a:t>
            </a:r>
            <a:r>
              <a:rPr lang="es-ES" i="0" dirty="0" err="1"/>
              <a:t>React</a:t>
            </a:r>
            <a:r>
              <a:rPr lang="es-ES" i="0" dirty="0"/>
              <a:t> Table, </a:t>
            </a:r>
            <a:r>
              <a:rPr lang="es-ES" i="0" dirty="0" err="1"/>
              <a:t>React</a:t>
            </a:r>
            <a:r>
              <a:rPr lang="es-ES" i="0" dirty="0"/>
              <a:t> </a:t>
            </a:r>
            <a:r>
              <a:rPr lang="es-ES" i="0" dirty="0" err="1"/>
              <a:t>Query</a:t>
            </a:r>
            <a:r>
              <a:rPr lang="es-ES" i="0" dirty="0"/>
              <a:t> y muchos más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23884-9C86-91F7-45C3-2CF70D92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715-4BB8-4419-B2CE-916E1E8F6AE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7D97C-9552-8B2C-22A0-28E19B67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D771CC-CB30-D9BE-ACB1-11E2C50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54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0952A-E3BD-EC17-B1EE-CA4E938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Michigan </a:t>
            </a:r>
            <a:r>
              <a:rPr lang="es-ES" dirty="0" err="1"/>
              <a:t>TypeScript</a:t>
            </a:r>
            <a:endParaRPr lang="es-ES" dirty="0"/>
          </a:p>
        </p:txBody>
      </p:sp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AE7ADD5E-4408-5CCD-5809-023BB546A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FB22CA-4E2A-E7D1-05BC-1DD7E2ECE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Canal y comunidad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86E74-B370-3AF5-FE55-0983F79D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DAB0-CDF1-4705-B6D8-6D7D7FC86B6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6782D-3C83-F6F3-9993-FE538FAB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809FB5-A192-640C-D396-6A97EF38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1D6C7-5AF8-3278-E72E-C0575A2C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Me presento</a:t>
            </a:r>
          </a:p>
        </p:txBody>
      </p:sp>
      <p:pic>
        <p:nvPicPr>
          <p:cNvPr id="10" name="Marcador de contenido 9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36343E21-D964-BB9B-648E-BA6016CCA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720725"/>
            <a:ext cx="4876800" cy="487680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A0B727E-F715-AC4E-BE1E-D1424F26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Pepe Fabra Valverde</a:t>
            </a:r>
          </a:p>
          <a:p>
            <a:endParaRPr lang="es-ES" i="0" dirty="0"/>
          </a:p>
          <a:p>
            <a:r>
              <a:rPr lang="es-ES" i="0" dirty="0"/>
              <a:t>Líder y Arquitecto de Front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ABECA-8C7B-AC6A-2C1B-D371D24E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6815-E1C0-4138-996B-9BAC523BD01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8D633-C7E6-8D5F-B074-8E59054A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 de TypeScript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E3D6D-22FF-3DB5-205A-B0709BFA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0C07-5F5D-59DB-EFD1-467E5BB7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Fuertemente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983D9-ECBD-7544-4D8B-2249353A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4A606-A942-6633-59B4-4FE7C978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1174-4C9F-428A-A94C-07B4DF9238D2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BC0AD-A9A9-9D87-8EC8-3FDE0974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A9682-C8E3-96BE-39D3-BA88E20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294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1ECD-43A6-830F-D829-F72D734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de utilidades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59A57-BDE6-8F03-4FCE-2EC0CC50F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ts-toolbelt</a:t>
            </a:r>
            <a:endParaRPr lang="es-ES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AD28251E-F35D-3BEB-2043-5E950D1D350E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19/06/2024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350BA5E3-56F7-4079-6268-E12328C436F0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75326D1-EB34-6633-7634-AB5E5AB97294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200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271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TypeChallenges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Retos </a:t>
            </a:r>
            <a:r>
              <a:rPr lang="es-ES" dirty="0" err="1"/>
              <a:t>increcendo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endParaRPr lang="es-ES" dirty="0"/>
          </a:p>
          <a:p>
            <a:r>
              <a:rPr lang="es-ES" dirty="0" err="1"/>
              <a:t>Leetcode</a:t>
            </a:r>
            <a:r>
              <a:rPr lang="es-ES" dirty="0"/>
              <a:t> pero de tipados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1858710C-FD01-7E12-D929-A15862F36597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19/06/2024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C1F331D9-7303-8614-4566-A4D8229797BD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6D2EEC9-FDF0-5B87-A9DE-08696D65876A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201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5868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TypeHero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9D3F5CE5-FCDE-370E-C3A4-36BC5AF3243F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19/06/2024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156A993E-59D4-EEB6-3809-B5DEB722C144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1BED9A6F-C558-98E8-6FFC-113B3AECAAE4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202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931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JS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de </a:t>
            </a:r>
            <a:r>
              <a:rPr lang="es-ES" dirty="0" err="1"/>
              <a:t>midu.dev</a:t>
            </a:r>
            <a:endParaRPr lang="es-ES" dirty="0"/>
          </a:p>
          <a:p>
            <a:r>
              <a:rPr lang="es-ES" dirty="0"/>
              <a:t>Permite soluciones con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3328B804-4628-9C90-0CED-F036F5665F84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19/06/2024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DFD8D039-6A45-6CB0-586F-FB95C9F7B8CF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C9E7CA18-204D-D423-1C4E-6BD49D54D870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203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0077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CA0F96-9A1D-CCEE-A728-AC8C51ED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Extensiones</a:t>
            </a:r>
          </a:p>
        </p:txBody>
      </p:sp>
    </p:spTree>
    <p:extLst>
      <p:ext uri="{BB962C8B-B14F-4D97-AF65-F5344CB8AC3E}">
        <p14:creationId xmlns:p14="http://schemas.microsoft.com/office/powerpoint/2010/main" val="184725458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117B158-55F7-0B8E-8483-543CF052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Pretty</a:t>
            </a:r>
            <a:r>
              <a:rPr lang="es-ES" dirty="0"/>
              <a:t> </a:t>
            </a:r>
            <a:r>
              <a:rPr lang="es-ES" dirty="0" err="1"/>
              <a:t>TypeScript</a:t>
            </a:r>
            <a:r>
              <a:rPr lang="es-ES" dirty="0"/>
              <a:t> </a:t>
            </a:r>
            <a:r>
              <a:rPr lang="es-ES" dirty="0" err="1"/>
              <a:t>Errors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2BA30B8-9368-430E-C160-378BAAF2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errores de </a:t>
            </a:r>
            <a:r>
              <a:rPr lang="es-ES" dirty="0" err="1"/>
              <a:t>TypeScript</a:t>
            </a:r>
            <a:r>
              <a:rPr lang="es-ES" dirty="0"/>
              <a:t> no son los más fáciles de leer</a:t>
            </a:r>
          </a:p>
          <a:p>
            <a:r>
              <a:rPr lang="es-ES" dirty="0"/>
              <a:t>No sólo simplifica errores de </a:t>
            </a:r>
            <a:r>
              <a:rPr lang="es-ES" dirty="0" err="1"/>
              <a:t>TypeScript</a:t>
            </a:r>
            <a:r>
              <a:rPr lang="es-ES" dirty="0"/>
              <a:t>, sino todo tipo de errores en el Visual Studio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859891-43B7-5AEB-5368-A4B80545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9145-D80B-43AE-B32B-A602329627F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C61EC1-D547-3112-1CFA-49B33848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227A30-0DA0-5C99-49CF-6DEA5E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205</a:t>
            </a:fld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CEB92F77-7AFB-8711-6EC2-B00E8297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10" y="3838754"/>
            <a:ext cx="2273032" cy="22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38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0D6D-4A86-BB79-E36B-4BF4DC7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Lens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68AF6-7C9A-54A9-ED4C-2B8244E4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 errores a nivel de línea</a:t>
            </a:r>
          </a:p>
          <a:p>
            <a:r>
              <a:rPr lang="es-ES" dirty="0"/>
              <a:t>Señala de una manera más clara las líneas erróneas (incluso con </a:t>
            </a:r>
            <a:r>
              <a:rPr lang="es-ES" dirty="0" err="1"/>
              <a:t>TypeScript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D7EF5-F19E-5290-82F1-F27382F0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87B-89A9-4456-B8EB-2812D2CD422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3E315-EB3D-7D73-0033-7E6B072C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52AF4-922F-7069-1D6B-28F6A3D4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206</a:t>
            </a:fld>
            <a:endParaRPr lang="en-U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C0A3780-B1E9-EEAE-C6EA-0C708986F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56" y="4132502"/>
            <a:ext cx="2044460" cy="20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1555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EF0D-F1E8-BB49-6D60-7C0F5141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TotalTypescript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AA0EC-F7CC-0AFA-FAC7-38FFDA51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 va dando pistas y </a:t>
            </a:r>
            <a:r>
              <a:rPr lang="es-ES" dirty="0" err="1"/>
              <a:t>tips</a:t>
            </a:r>
            <a:r>
              <a:rPr lang="es-ES" dirty="0"/>
              <a:t> de aprendizaje de </a:t>
            </a:r>
            <a:r>
              <a:rPr lang="es-ES" dirty="0" err="1"/>
              <a:t>TypeScript</a:t>
            </a:r>
            <a:r>
              <a:rPr lang="es-ES" dirty="0"/>
              <a:t> en el código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E5112-CFF5-0BC4-5782-55ACBA03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6366-3239-454B-96B4-C07A570646A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100CF-31CE-AF68-78D2-91E87C93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34D65-665A-4897-5A66-E67326BE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207</a:t>
            </a:fld>
            <a:endParaRPr lang="en-US"/>
          </a:p>
        </p:txBody>
      </p:sp>
      <p:pic>
        <p:nvPicPr>
          <p:cNvPr id="8" name="Imagen 7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9EBC971-4B22-2225-2965-197F14DE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91" y="4306017"/>
            <a:ext cx="1759789" cy="17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85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73A9D8-2B61-807A-0CF5-F4F5A869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84445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F84B66-35E3-1706-5EE2-038AD74C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0693-9F46-4A95-A41A-6158CE4923A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88B34-12B3-9AF6-6221-0A9D792C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08A7F-0BAF-19E1-B36E-24A5ED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209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B1F07AB-E3C7-1425-10EB-BA74BB75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extensiones</a:t>
            </a:r>
          </a:p>
          <a:p>
            <a:r>
              <a:rPr lang="es-ES" dirty="0"/>
              <a:t>De Microsoft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F7ED94D-6B20-E386-8777-3DA97655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B68382F2-4BB4-10A2-839B-FAD305854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30" y="2621914"/>
            <a:ext cx="2084739" cy="20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3046-6F8C-AC1D-F2F7-43591918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Débilmente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76B1-2D79-5583-0653-5E308513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EEAC1-B62E-7D28-ED2E-292296EE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0EF-0D57-4DF5-A6B9-C9F29C56179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F1E18-BBF1-17D1-3ECB-18D9822E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CB841-AE7C-9BF3-4DFC-3610C27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9890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B9728-5FA8-AD4B-B75B-ABD52FA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208A-8D99-41DD-A668-99635AA9688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48424-CB41-435B-4454-083930E8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81FD1-4FB8-5777-FB95-5ADAA6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210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A9614-9A2D-7F45-66EF-A9FB6B49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Previo pago</a:t>
            </a:r>
          </a:p>
          <a:p>
            <a:r>
              <a:rPr lang="es-ES" dirty="0"/>
              <a:t>De </a:t>
            </a:r>
            <a:r>
              <a:rPr lang="es-ES" dirty="0" err="1"/>
              <a:t>JetBrains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03E7E-8D07-4AB7-F9C7-035144C0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WebStorm</a:t>
            </a:r>
            <a:endParaRPr lang="es-ES" dirty="0"/>
          </a:p>
        </p:txBody>
      </p:sp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FC4BC002-4481-1BDC-D69E-75778C4D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17" y="2687001"/>
            <a:ext cx="2019652" cy="20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297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9102D-DA1F-A8EC-83FA-4EDA6085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Terminal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187DA-27E4-DE18-8A78-B66BBD18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configurar </a:t>
            </a:r>
            <a:r>
              <a:rPr lang="es-ES" dirty="0" err="1"/>
              <a:t>plugins</a:t>
            </a:r>
            <a:r>
              <a:rPr lang="es-ES" dirty="0"/>
              <a:t> y </a:t>
            </a:r>
            <a:r>
              <a:rPr lang="es-ES" dirty="0" err="1"/>
              <a:t>LSPs</a:t>
            </a:r>
            <a:r>
              <a:rPr lang="es-ES" dirty="0"/>
              <a:t>, pero es más específico y no hay recomendaciones exactas </a:t>
            </a:r>
            <a:r>
              <a:rPr lang="es-ES" i="1" dirty="0" err="1"/>
              <a:t>out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box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Algunas opciones podrían ser:</a:t>
            </a:r>
          </a:p>
          <a:p>
            <a:r>
              <a:rPr lang="es-ES" dirty="0" err="1"/>
              <a:t>NVim</a:t>
            </a:r>
            <a:endParaRPr lang="es-ES" dirty="0"/>
          </a:p>
          <a:p>
            <a:r>
              <a:rPr lang="es-ES" dirty="0" err="1"/>
              <a:t>Vim</a:t>
            </a:r>
            <a:endParaRPr lang="es-ES" dirty="0"/>
          </a:p>
          <a:p>
            <a:r>
              <a:rPr lang="es-ES" dirty="0"/>
              <a:t>Emacs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08339-68A6-6384-0D0E-F66431D7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9B5-0BDF-43AC-8B2E-EE50B0FC134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47BF0-0F07-E803-2B13-634E7842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D70FA-B0F7-5237-2F6D-049A305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134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77E9-2765-42EF-80A0-CE6200FB5F1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53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24B64E-F9F0-9B25-6995-8F3E6154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QR de las </a:t>
            </a:r>
            <a:r>
              <a:rPr lang="es-ES" sz="3200" dirty="0" err="1"/>
              <a:t>slides</a:t>
            </a:r>
            <a:endParaRPr lang="es-ES" sz="3200" dirty="0"/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37F32488-0B1F-049D-C5EC-ACB5DE90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6E285EF-D9BA-544F-9EA2-A2EEADAF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600" i="0" dirty="0">
                <a:hlinkClick r:id="rId4"/>
              </a:rPr>
              <a:t>/</a:t>
            </a:r>
            <a:r>
              <a:rPr lang="es-ES" sz="1600" i="0" dirty="0" err="1">
                <a:hlinkClick r:id="rId4"/>
              </a:rPr>
              <a:t>talks-about</a:t>
            </a:r>
            <a:r>
              <a:rPr lang="es-ES" sz="1600" i="0" dirty="0">
                <a:hlinkClick r:id="rId4"/>
              </a:rPr>
              <a:t>/workshops/typescript/</a:t>
            </a:r>
            <a:endParaRPr lang="es-ES" sz="1600" i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D161C4-40C5-EC8A-692C-AF94C034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76DA-5133-4CD8-BC16-A401D46DAE5C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A12C4A-6843-0A33-1E61-39C8867D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4E5ABE-842A-69A2-398E-5248EE2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225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CAA57-A08D-3EEE-1024-CFF066D3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Feedback</a:t>
            </a:r>
            <a:endParaRPr lang="es-ES" dirty="0"/>
          </a:p>
        </p:txBody>
      </p:sp>
      <p:pic>
        <p:nvPicPr>
          <p:cNvPr id="8" name="Marcador de contenido 21">
            <a:extLst>
              <a:ext uri="{FF2B5EF4-FFF2-40B4-BE49-F238E27FC236}">
                <a16:creationId xmlns:a16="http://schemas.microsoft.com/office/drawing/2014/main" id="{1CF6F0F4-BB0E-8B50-BB41-D8B7D3896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0272A8-A6AE-D2C5-F1E9-B1468E89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Enlace al formulario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CD063C-CCF0-A4B9-67DF-6A697E32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B9DF-C1BE-44FE-9512-EAC57DEA472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61F2E8-75E0-BF9B-9450-2BBB6614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F853E-6F8B-2041-A023-6C6AE860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214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0098C7-DD83-B490-1748-79E06602BD75}"/>
              </a:ext>
            </a:extLst>
          </p:cNvPr>
          <p:cNvSpPr txBox="1"/>
          <p:nvPr/>
        </p:nvSpPr>
        <p:spPr>
          <a:xfrm>
            <a:off x="615062" y="989013"/>
            <a:ext cx="479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NO ES EL QR DEL FEEDBACK DE VERDAD</a:t>
            </a:r>
          </a:p>
        </p:txBody>
      </p:sp>
    </p:spTree>
    <p:extLst>
      <p:ext uri="{BB962C8B-B14F-4D97-AF65-F5344CB8AC3E}">
        <p14:creationId xmlns:p14="http://schemas.microsoft.com/office/powerpoint/2010/main" val="421066704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B190DF-A50E-CBD5-D918-88961B36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0442006-4585-0FEF-865A-A620FD34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LinkedIn - </a:t>
            </a:r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https://www.linkedin.com/in/jofaval/</a:t>
            </a:r>
            <a:endParaRPr lang="es-ES" dirty="0"/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https://github.com/jofaval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32E9D-2830-243E-18FC-88DFF86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11E0-1CB9-420D-9474-BA158B52D92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CF250-3935-9B68-7F8E-C71663C3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4ADA5-42D1-BC41-5D70-A738C17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289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B190DF-A50E-CBD5-D918-88961B36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0442006-4585-0FEF-865A-A620FD34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Teams</a:t>
            </a:r>
            <a:r>
              <a:rPr lang="es-ES" dirty="0"/>
              <a:t> como “José Fabra Valverde”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32E9D-2830-243E-18FC-88DFF86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9224-C5AC-4F81-B788-9F4CB9D1296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CF250-3935-9B68-7F8E-C71663C3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4ADA5-42D1-BC41-5D70-A738C17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8833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D32E-369D-B450-E2B5-4F98976C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Inciso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0F22F-360F-83A6-4060-9803CE4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Contactar a </a:t>
            </a:r>
            <a:r>
              <a:rPr lang="es-ES" dirty="0" err="1"/>
              <a:t>Capgemini</a:t>
            </a:r>
            <a:r>
              <a:rPr lang="es-ES" dirty="0"/>
              <a:t> para que vaya a equipos si hace falta a escalar y </a:t>
            </a:r>
            <a:r>
              <a:rPr lang="es-ES" dirty="0" err="1"/>
              <a:t>rearquitectar</a:t>
            </a:r>
            <a:r>
              <a:rPr lang="es-ES" dirty="0"/>
              <a:t> proyectos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A115A-E2E5-01E5-2F58-C5A065ED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3E7-508F-4655-B71F-CB13D184762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9C91F-DA0B-30D1-82BC-7A268D07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AB90D-83EF-7829-9E21-D9C6CC7A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030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F0F9-BBF6-45CE-ADF6-1FA0F82D3BF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995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1095B70-FA01-FDF8-1984-E885580E6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Workshop de </a:t>
            </a:r>
            <a:r>
              <a:rPr lang="es-ES" sz="6000" dirty="0" err="1"/>
              <a:t>TypeScript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62702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0C4CCAC-7D69-27FC-DE56-8C9B2C20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mental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CA7049-0A0D-134E-5244-BF64DA677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03743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2CCC6FB-A341-E957-38DE-FE4E9163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la atención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C1D7D5-0E3F-39DA-8FC9-B0DDD1FE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9B1E-F67A-48BD-BEB9-1E8339C54DB5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3B3B72-360F-0A8E-0683-16B585AE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E0E2D-AF57-79C6-4000-527154E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7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17E676-D63A-4C18-DEEE-F7243D45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79CA94-9942-9368-016E-677BB211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runtime</a:t>
            </a:r>
            <a:endParaRPr lang="es-ES" dirty="0"/>
          </a:p>
          <a:p>
            <a:pPr lvl="1"/>
            <a:r>
              <a:rPr lang="es-ES" dirty="0"/>
              <a:t>Cuando se esté ejecutando, lo ve el usuario</a:t>
            </a:r>
          </a:p>
          <a:p>
            <a:r>
              <a:rPr lang="es-ES" dirty="0" err="1"/>
              <a:t>buildtime</a:t>
            </a:r>
            <a:r>
              <a:rPr lang="es-ES" dirty="0"/>
              <a:t>/</a:t>
            </a:r>
            <a:r>
              <a:rPr lang="es-ES" dirty="0" err="1"/>
              <a:t>compiletime</a:t>
            </a:r>
            <a:endParaRPr lang="es-ES" dirty="0"/>
          </a:p>
          <a:p>
            <a:pPr lvl="1"/>
            <a:r>
              <a:rPr lang="es-ES" dirty="0"/>
              <a:t>Cuando se esté compilando, lo ve la pipeline y quien desarrolla</a:t>
            </a:r>
          </a:p>
          <a:p>
            <a:r>
              <a:rPr lang="es-ES" dirty="0" err="1"/>
              <a:t>devtime</a:t>
            </a:r>
            <a:endParaRPr lang="es-ES" dirty="0"/>
          </a:p>
          <a:p>
            <a:pPr lvl="1"/>
            <a:r>
              <a:rPr lang="es-ES" dirty="0"/>
              <a:t>Cuando se está desarrollando, lo ve quien desarrolla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En un proceso de desarrollo:</a:t>
            </a:r>
          </a:p>
          <a:p>
            <a:pPr marL="0" indent="0">
              <a:buNone/>
            </a:pPr>
            <a:r>
              <a:rPr lang="es-ES" dirty="0" err="1"/>
              <a:t>devtime</a:t>
            </a:r>
            <a:r>
              <a:rPr lang="es-ES" dirty="0"/>
              <a:t> -&gt; </a:t>
            </a:r>
            <a:r>
              <a:rPr lang="es-ES" dirty="0" err="1"/>
              <a:t>buildtime</a:t>
            </a:r>
            <a:r>
              <a:rPr lang="es-ES" dirty="0"/>
              <a:t> -&gt; </a:t>
            </a:r>
            <a:r>
              <a:rPr lang="es-ES" dirty="0" err="1"/>
              <a:t>runtime</a:t>
            </a:r>
            <a:endParaRPr lang="es-ES" dirty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C7D06617-344E-BB0E-BB7C-B6A73AB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</p:spPr>
        <p:txBody>
          <a:bodyPr/>
          <a:lstStyle/>
          <a:p>
            <a:fld id="{713850EF-0D57-4DF5-A6B9-C9F29C56179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145558AB-2987-DC5F-5771-3E70D776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E4E72-FCB2-850F-F6AE-88E5C1E2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254C-7E79-D69C-8FBA-1052A963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3B2E7-F667-99E3-4F25-D7B61B99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Just In Time </a:t>
            </a:r>
            <a:r>
              <a:rPr lang="es-ES" dirty="0" err="1"/>
              <a:t>compiler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Algunos compiladores son JIT, lo compilan al vuelo</a:t>
            </a:r>
          </a:p>
          <a:p>
            <a:pPr marL="0" indent="0">
              <a:buNone/>
            </a:pPr>
            <a:r>
              <a:rPr lang="es-ES" dirty="0"/>
              <a:t>Nos permiten ver errores de </a:t>
            </a:r>
            <a:r>
              <a:rPr lang="es-ES" dirty="0" err="1"/>
              <a:t>compiletime</a:t>
            </a:r>
            <a:r>
              <a:rPr lang="es-ES" dirty="0"/>
              <a:t> en </a:t>
            </a:r>
            <a:r>
              <a:rPr lang="es-ES" dirty="0" err="1"/>
              <a:t>devtime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8B228-513D-8436-094F-23A8A3FF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FD0854-D734-A239-1FAE-64D8FE29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0A6E5-18FD-545B-3664-CA8C580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3A3E65-C6BC-48CB-F3EA-2E0E55B6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C9F39C7-8B9B-E303-4FD8-95926FB7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herramienta/librería de </a:t>
            </a:r>
            <a:r>
              <a:rPr lang="es-ES" dirty="0" err="1"/>
              <a:t>devtime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La única excepción son los </a:t>
            </a:r>
            <a:r>
              <a:rPr lang="es-ES" dirty="0" err="1"/>
              <a:t>enums</a:t>
            </a:r>
            <a:r>
              <a:rPr lang="es-ES" dirty="0"/>
              <a:t> que sí que siguen un proceso en </a:t>
            </a:r>
            <a:r>
              <a:rPr lang="es-ES" dirty="0" err="1"/>
              <a:t>compiletime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525BB-B34C-D72F-023E-F6481F0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3AE6B-1A8F-D4D1-1BE5-88286558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BA14D-E3F3-5868-31A0-0372DC05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3A3E65-C6BC-48CB-F3EA-2E0E55B6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C9F39C7-8B9B-E303-4FD8-95926FB7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herramienta/librería de </a:t>
            </a:r>
            <a:r>
              <a:rPr lang="es-ES" dirty="0" err="1"/>
              <a:t>devtime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La única excepción son los </a:t>
            </a:r>
            <a:r>
              <a:rPr lang="es-ES" dirty="0" err="1"/>
              <a:t>enums</a:t>
            </a:r>
            <a:r>
              <a:rPr lang="es-ES" dirty="0"/>
              <a:t> que sí que siguen un proceso en </a:t>
            </a:r>
            <a:r>
              <a:rPr lang="es-ES" dirty="0" err="1"/>
              <a:t>compiletime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paso que hay en </a:t>
            </a:r>
            <a:r>
              <a:rPr lang="es-ES" dirty="0" err="1"/>
              <a:t>compiletime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r>
              <a:rPr lang="es-ES" dirty="0"/>
              <a:t> es para eliminar código no nativo (tipados, genéricos)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525BB-B34C-D72F-023E-F6481F0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3AE6B-1A8F-D4D1-1BE5-88286558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BA14D-E3F3-5868-31A0-0372DC05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DBD870-FECD-BA6A-DD63-5D0677585FE4}"/>
              </a:ext>
            </a:extLst>
          </p:cNvPr>
          <p:cNvSpPr/>
          <p:nvPr/>
        </p:nvSpPr>
        <p:spPr>
          <a:xfrm>
            <a:off x="838199" y="2551114"/>
            <a:ext cx="9901687" cy="139978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03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2DF4-11E1-C6E5-3E43-217500BD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Compilación y </a:t>
            </a:r>
            <a:r>
              <a:rPr lang="es-ES" dirty="0" err="1"/>
              <a:t>transpilación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017DD-8BEA-F76D-DE8D-16371A2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Compilar es convertir a lenguaje de máquina</a:t>
            </a:r>
          </a:p>
          <a:p>
            <a:r>
              <a:rPr lang="es-ES" dirty="0" err="1"/>
              <a:t>Transpilar</a:t>
            </a:r>
            <a:r>
              <a:rPr lang="es-ES" dirty="0"/>
              <a:t> es convertir de un lenguaje de alto nivel a otro de alto nivel</a:t>
            </a:r>
          </a:p>
          <a:p>
            <a:pPr lvl="1"/>
            <a:r>
              <a:rPr lang="es-ES" dirty="0" err="1"/>
              <a:t>TypeScript</a:t>
            </a:r>
            <a:r>
              <a:rPr lang="es-ES" dirty="0"/>
              <a:t> se </a:t>
            </a:r>
            <a:r>
              <a:rPr lang="es-ES" dirty="0" err="1"/>
              <a:t>transpila</a:t>
            </a:r>
            <a:r>
              <a:rPr lang="es-ES" dirty="0"/>
              <a:t> a JavaScript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85C72-AF13-8EFF-A662-35A47AD6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BA2CC-378B-32D8-2176-2E83C2D2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6A2B7-E9ED-FC24-50E6-55A6E3C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2DF4-11E1-C6E5-3E43-217500BD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Compilación y </a:t>
            </a:r>
            <a:r>
              <a:rPr lang="es-ES" dirty="0" err="1"/>
              <a:t>transpilación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017DD-8BEA-F76D-DE8D-16371A2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Compilar es convertir a lenguaje de máquina</a:t>
            </a:r>
          </a:p>
          <a:p>
            <a:r>
              <a:rPr lang="es-ES" dirty="0" err="1"/>
              <a:t>Transpilar</a:t>
            </a:r>
            <a:r>
              <a:rPr lang="es-ES" dirty="0"/>
              <a:t> es convertir de un lenguaje de alto nivel a otro de alto nivel</a:t>
            </a:r>
          </a:p>
          <a:p>
            <a:pPr lvl="1"/>
            <a:r>
              <a:rPr lang="es-ES" dirty="0" err="1"/>
              <a:t>TypeScript</a:t>
            </a:r>
            <a:r>
              <a:rPr lang="es-ES" dirty="0"/>
              <a:t> se </a:t>
            </a:r>
            <a:r>
              <a:rPr lang="es-ES" i="1" dirty="0" err="1"/>
              <a:t>transpila</a:t>
            </a:r>
            <a:r>
              <a:rPr lang="es-ES" dirty="0"/>
              <a:t> a JavaScript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Es más cómodo y universal utilizar compilar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85C72-AF13-8EFF-A662-35A47AD6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BA2CC-378B-32D8-2176-2E83C2D2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6A2B7-E9ED-FC24-50E6-55A6E3C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18D4DA-A709-1237-F1FB-CC551821EFD6}"/>
              </a:ext>
            </a:extLst>
          </p:cNvPr>
          <p:cNvSpPr/>
          <p:nvPr/>
        </p:nvSpPr>
        <p:spPr>
          <a:xfrm>
            <a:off x="838199" y="3214732"/>
            <a:ext cx="10515600" cy="184835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725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0D30D-29DB-FA17-D41A-106FB162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41E6A-A01F-7818-5B54-14FFB25B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Cuando hablamos de errores de tipado hemos de entender que son en </a:t>
            </a:r>
            <a:r>
              <a:rPr lang="es-ES" dirty="0" err="1"/>
              <a:t>devtime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únicos errores que afectan a </a:t>
            </a:r>
            <a:r>
              <a:rPr lang="es-ES" dirty="0" err="1"/>
              <a:t>compiletime</a:t>
            </a:r>
            <a:r>
              <a:rPr lang="es-ES" dirty="0"/>
              <a:t> y </a:t>
            </a:r>
            <a:r>
              <a:rPr lang="es-ES" dirty="0" err="1"/>
              <a:t>runtime</a:t>
            </a:r>
            <a:r>
              <a:rPr lang="es-ES" dirty="0"/>
              <a:t> son los de </a:t>
            </a:r>
            <a:r>
              <a:rPr lang="es-ES" dirty="0" err="1"/>
              <a:t>sintáxis</a:t>
            </a:r>
            <a:r>
              <a:rPr lang="es-ES" dirty="0"/>
              <a:t>, si el código está mal escrito, </a:t>
            </a:r>
            <a:r>
              <a:rPr lang="es-ES" dirty="0" err="1"/>
              <a:t>TypeScript</a:t>
            </a:r>
            <a:r>
              <a:rPr lang="es-ES" dirty="0"/>
              <a:t> no puede detectar qué partes son suyas y tiene que eliminar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5397A-1D03-1CEB-7943-68A270D9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B9598-A242-FAB3-2D2C-211442A8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099CE-EEB1-FF7C-2851-FADC7E5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A3065C0-07FD-856A-833C-2B4C6325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7EE4A-2253-C4C3-B273-1E635F357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B8E10-5EED-8E90-16E6-1497E9291FAF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19/06/2024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47B13865-3A7D-9D4B-1B23-33779D098158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16CB8368-19B6-4CCA-4FAB-D14C5DDD688B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3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6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B51D3C3-2B34-7C7B-2885-347A212D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 una ayuda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0759EA9-28E7-B9BF-2D03-974C0C5C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para desarrolladores</a:t>
            </a:r>
          </a:p>
          <a:p>
            <a:pPr lvl="1"/>
            <a:r>
              <a:rPr lang="es-ES" dirty="0" err="1"/>
              <a:t>Devtooling</a:t>
            </a:r>
            <a:r>
              <a:rPr lang="es-ES" dirty="0"/>
              <a:t> es algo que no aprovechamos lo suficiente</a:t>
            </a:r>
          </a:p>
          <a:p>
            <a:r>
              <a:rPr lang="es-ES" dirty="0"/>
              <a:t>No perder tiempo de más en errores de TS</a:t>
            </a:r>
          </a:p>
          <a:p>
            <a:r>
              <a:rPr lang="es-ES" dirty="0"/>
              <a:t>Es documentación y guía para </a:t>
            </a:r>
            <a:r>
              <a:rPr lang="es-ES" dirty="0" err="1"/>
              <a:t>on-boarding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Merece más importancia, sigue siendo una pieza más del puzle</a:t>
            </a:r>
          </a:p>
          <a:p>
            <a:r>
              <a:rPr lang="es-ES" dirty="0"/>
              <a:t>No hay que engañarle, sino usarlo para que nos ayude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1572C-6B5B-E732-78D2-F149FA26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33489C-D679-375D-78F3-ACC90D1F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60AA3-DF08-2751-EDD7-767E1F67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5F3FA9-9196-8282-E45B-E66B6A5C4FAE}"/>
              </a:ext>
            </a:extLst>
          </p:cNvPr>
          <p:cNvSpPr txBox="1"/>
          <p:nvPr/>
        </p:nvSpPr>
        <p:spPr>
          <a:xfrm>
            <a:off x="6849375" y="948906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DARLE UNA PASADA QUE ESTÁ ESTO</a:t>
            </a:r>
          </a:p>
          <a:p>
            <a:r>
              <a:rPr lang="es-ES" b="1" dirty="0"/>
              <a:t>HECHO UN DESASTRE</a:t>
            </a:r>
          </a:p>
        </p:txBody>
      </p:sp>
    </p:spTree>
    <p:extLst>
      <p:ext uri="{BB962C8B-B14F-4D97-AF65-F5344CB8AC3E}">
        <p14:creationId xmlns:p14="http://schemas.microsoft.com/office/powerpoint/2010/main" val="3624424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5DA320-E1DF-1F7B-8322-DE034DEE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33E3F-9382-CB39-6D70-A3AEBDAC3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78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A59D344-733D-6BC7-02F8-65BC1592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 de JavaScript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DED0833-B2ED-BF5A-1671-42B1DEAC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Diapo por cada uno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224AA-C69D-E2AF-E6EE-5DE530F3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0785-3B5E-4087-83BC-9754BAA26D8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E8A9B-DFBE-B70A-B5D1-F1070A08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102F4-D77C-7EAA-C60E-9C8823EE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329DD1E-B6D7-86F8-B3E0-E415FA1C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9C4175C-BD60-17A5-AFF4-8E71D150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B6778-A77A-362A-FE30-8CA5EFAA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925C-BD96-4161-B22D-A4789A4A7DB2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90819-39A0-BF9A-8CFE-9A325906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42780-7E73-F264-5E96-EB947FE3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629159-A852-B4B3-95A2-B3243CC7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devolverá?</a:t>
            </a:r>
            <a:br>
              <a:rPr lang="es-ES" dirty="0"/>
            </a:b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FAA5F-66F1-F84C-0889-4EC22249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320C0-4A9B-E06C-5DA1-07F65D97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DC63B-8B97-8A76-2BA8-9D006EB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1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223F51-3D1A-1955-CB96-858D9907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D98ADE-795D-D899-0F01-342BD313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tipo de </a:t>
            </a:r>
            <a:r>
              <a:rPr lang="es-ES" dirty="0" err="1"/>
              <a:t>null</a:t>
            </a:r>
            <a:r>
              <a:rPr lang="es-ES" dirty="0"/>
              <a:t> no existe en JavaScript</a:t>
            </a:r>
          </a:p>
          <a:p>
            <a:pPr lvl="1"/>
            <a:r>
              <a:rPr lang="es-ES" dirty="0"/>
              <a:t>Aún que estemos en </a:t>
            </a:r>
            <a:r>
              <a:rPr lang="es-ES" dirty="0" err="1"/>
              <a:t>TypeScript</a:t>
            </a:r>
            <a:r>
              <a:rPr lang="es-ES" dirty="0"/>
              <a:t>, esto nos impactará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existe, pero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será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F2756-EF04-9FBB-816C-10B610B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7C56-86D2-4922-9D9F-9F4D3C2E7620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3675C8-8600-2B7C-58E3-D398DAB6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D8A56-BB27-09ED-A858-F490C613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223F51-3D1A-1955-CB96-858D9907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D98ADE-795D-D899-0F01-342BD313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tipo de </a:t>
            </a:r>
            <a:r>
              <a:rPr lang="es-ES" dirty="0" err="1"/>
              <a:t>null</a:t>
            </a:r>
            <a:r>
              <a:rPr lang="es-ES" dirty="0"/>
              <a:t> no existe en JavaScript</a:t>
            </a:r>
          </a:p>
          <a:p>
            <a:pPr lvl="1"/>
            <a:r>
              <a:rPr lang="es-ES" dirty="0"/>
              <a:t>Aún que estemos en </a:t>
            </a:r>
            <a:r>
              <a:rPr lang="es-ES" dirty="0" err="1"/>
              <a:t>TypeScript</a:t>
            </a:r>
            <a:r>
              <a:rPr lang="es-ES" dirty="0"/>
              <a:t>, esto nos impactará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existe, pero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será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  <a:p>
            <a:r>
              <a:rPr lang="es-ES" dirty="0"/>
              <a:t>Como </a:t>
            </a:r>
            <a:r>
              <a:rPr lang="es-ES" dirty="0" err="1"/>
              <a:t>null</a:t>
            </a:r>
            <a:r>
              <a:rPr lang="es-ES" dirty="0"/>
              <a:t> es un objeto que no apunta a nada, se entiende que es un </a:t>
            </a:r>
            <a:r>
              <a:rPr lang="es-ES" i="1" dirty="0"/>
              <a:t>valor</a:t>
            </a:r>
            <a:r>
              <a:rPr lang="es-ES" dirty="0"/>
              <a:t> que puede tener un objeto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F2756-EF04-9FBB-816C-10B610B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7C56-86D2-4922-9D9F-9F4D3C2E7620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3675C8-8600-2B7C-58E3-D398DAB6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D8A56-BB27-09ED-A858-F490C613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2CEA0D-693D-AD0B-6490-42D5DB107E71}"/>
              </a:ext>
            </a:extLst>
          </p:cNvPr>
          <p:cNvSpPr/>
          <p:nvPr/>
        </p:nvSpPr>
        <p:spPr>
          <a:xfrm>
            <a:off x="838199" y="2621914"/>
            <a:ext cx="9682214" cy="120821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406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223F51-3D1A-1955-CB96-858D9907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D98ADE-795D-D899-0F01-342BD313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tipo de </a:t>
            </a:r>
            <a:r>
              <a:rPr lang="es-ES" dirty="0" err="1"/>
              <a:t>null</a:t>
            </a:r>
            <a:r>
              <a:rPr lang="es-ES" dirty="0"/>
              <a:t> no existe en JavaScript</a:t>
            </a:r>
          </a:p>
          <a:p>
            <a:pPr lvl="1"/>
            <a:r>
              <a:rPr lang="es-ES" dirty="0"/>
              <a:t>Aún que estemos en </a:t>
            </a:r>
            <a:r>
              <a:rPr lang="es-ES" dirty="0" err="1"/>
              <a:t>TypeScript</a:t>
            </a:r>
            <a:r>
              <a:rPr lang="es-ES" dirty="0"/>
              <a:t>, esto nos impactará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existe, pero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será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  <a:p>
            <a:r>
              <a:rPr lang="es-ES" dirty="0"/>
              <a:t>Como </a:t>
            </a:r>
            <a:r>
              <a:rPr lang="es-ES" dirty="0" err="1"/>
              <a:t>null</a:t>
            </a:r>
            <a:r>
              <a:rPr lang="es-ES" dirty="0"/>
              <a:t> es un objeto que no apunta a nada, se entiende que es un </a:t>
            </a:r>
            <a:r>
              <a:rPr lang="es-ES" i="1" dirty="0"/>
              <a:t>valor</a:t>
            </a:r>
            <a:r>
              <a:rPr lang="es-ES" dirty="0"/>
              <a:t> que puede tener un objeto</a:t>
            </a:r>
          </a:p>
          <a:p>
            <a:endParaRPr lang="es-ES" dirty="0"/>
          </a:p>
          <a:p>
            <a:r>
              <a:rPr lang="es-ES" dirty="0" err="1"/>
              <a:t>Null</a:t>
            </a:r>
            <a:r>
              <a:rPr lang="es-ES" dirty="0"/>
              <a:t> es el valor que debería estar pero no está</a:t>
            </a:r>
          </a:p>
          <a:p>
            <a:r>
              <a:rPr lang="es-ES" dirty="0" err="1"/>
              <a:t>Undefined</a:t>
            </a:r>
            <a:r>
              <a:rPr lang="es-ES" dirty="0"/>
              <a:t> es un valor que todavía no ha sido representado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F2756-EF04-9FBB-816C-10B610B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7C56-86D2-4922-9D9F-9F4D3C2E7620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3675C8-8600-2B7C-58E3-D398DAB6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D8A56-BB27-09ED-A858-F490C613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509111-D008-8814-B5A6-4799A765AE58}"/>
              </a:ext>
            </a:extLst>
          </p:cNvPr>
          <p:cNvSpPr/>
          <p:nvPr/>
        </p:nvSpPr>
        <p:spPr>
          <a:xfrm>
            <a:off x="838200" y="2551114"/>
            <a:ext cx="10315756" cy="216753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002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FF72D-861F-431F-6F27-6AA716F1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6E0F30-898D-2CC5-DBBD-82658986F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423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4605F4-65F1-27E1-9F8E-ED1C5CA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JavaScript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A2ED94-455D-FB8A-A175-B08B811F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objeto</a:t>
            </a:r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58F68004-2C6E-59E0-BCF7-898C340C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</p:spPr>
        <p:txBody>
          <a:bodyPr/>
          <a:lstStyle/>
          <a:p>
            <a:fld id="{713850EF-0D57-4DF5-A6B9-C9F29C56179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13E2FD9D-35E2-260F-5D26-B1FA6E8A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B3311-049F-FAAF-C336-A615A96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020EF830-05B1-E575-104A-980832C4F9BB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19/06/2024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23DA502C-22A5-B6DA-33FD-CB79F4C53CFF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BBDC0DCB-53C4-2AAB-3F58-3CF002DBAE02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97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4605F4-65F1-27E1-9F8E-ED1C5CA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JavaScript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A2ED94-455D-FB8A-A175-B08B811F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objeto</a:t>
            </a:r>
          </a:p>
          <a:p>
            <a:pPr lvl="1"/>
            <a:r>
              <a:rPr lang="es-ES" dirty="0"/>
              <a:t>Es un prototipo, una cadena de prototipos más concretamente</a:t>
            </a:r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827126E1-2B2F-3B11-4DDB-20ED1A57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</p:spPr>
        <p:txBody>
          <a:bodyPr/>
          <a:lstStyle/>
          <a:p>
            <a:fld id="{713850EF-0D57-4DF5-A6B9-C9F29C56179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9A7C06DF-CB0E-A765-BE4D-86ACB933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9E5C1-34B5-BFFF-DCDE-42C4275B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1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4605F4-65F1-27E1-9F8E-ED1C5CA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JavaScript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A2ED94-455D-FB8A-A175-B08B811F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objeto</a:t>
            </a:r>
          </a:p>
          <a:p>
            <a:pPr lvl="1"/>
            <a:r>
              <a:rPr lang="es-ES" dirty="0"/>
              <a:t>Es un prototipo, una cadena de prototipos más concretamente</a:t>
            </a:r>
          </a:p>
          <a:p>
            <a:r>
              <a:rPr lang="es-ES" dirty="0"/>
              <a:t>Sirve de estructura clave valor</a:t>
            </a:r>
          </a:p>
          <a:p>
            <a:pPr lvl="1"/>
            <a:r>
              <a:rPr lang="es-ES" dirty="0"/>
              <a:t>Todo valor, o referencia, puede ser </a:t>
            </a:r>
            <a:r>
              <a:rPr lang="es-ES" dirty="0" err="1"/>
              <a:t>key</a:t>
            </a:r>
            <a:r>
              <a:rPr lang="es-ES" dirty="0"/>
              <a:t> de un objeto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AF601A3-F30D-F52E-4A81-83A132BB1E29}"/>
              </a:ext>
            </a:extLst>
          </p:cNvPr>
          <p:cNvSpPr/>
          <p:nvPr/>
        </p:nvSpPr>
        <p:spPr>
          <a:xfrm>
            <a:off x="838200" y="2551114"/>
            <a:ext cx="10315756" cy="87788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87C71B3-7980-A20A-8034-99A73F54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</p:spPr>
        <p:txBody>
          <a:bodyPr/>
          <a:lstStyle/>
          <a:p>
            <a:fld id="{713850EF-0D57-4DF5-A6B9-C9F29C56179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B217287B-3D16-636D-754D-73C54C76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265F736-1E83-92F6-62F7-CA76DB2C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25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9073265-15FB-A6BF-B48C-5F567112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363D62-CFE0-2AF4-C04D-E3324733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Sólo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 y Symbol pueden ser claves del objeto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4357-E785-FFC1-CF69-922D2A0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5DEE-5A80-4C60-9BE9-0181CE915D8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2F2DC-A72E-6ABE-89FB-E26A504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37D5F-8EE8-C40D-AC7A-8442E3C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36B7EEF2-3943-2C8B-0645-230AE3704F1C}"/>
              </a:ext>
            </a:extLst>
          </p:cNvPr>
          <p:cNvSpPr txBox="1">
            <a:spLocks/>
          </p:cNvSpPr>
          <p:nvPr/>
        </p:nvSpPr>
        <p:spPr>
          <a:xfrm>
            <a:off x="283029" y="65087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900" kern="1200">
                <a:solidFill>
                  <a:srgbClr val="333333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3850EF-0D57-4DF5-A6B9-C9F29C56179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D2101084-5B8F-2F61-3162-17F804C9DA98}"/>
              </a:ext>
            </a:extLst>
          </p:cNvPr>
          <p:cNvSpPr txBox="1">
            <a:spLocks/>
          </p:cNvSpPr>
          <p:nvPr/>
        </p:nvSpPr>
        <p:spPr>
          <a:xfrm>
            <a:off x="1191815" y="65087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900" kern="1200">
                <a:solidFill>
                  <a:srgbClr val="333333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93C18D42-5FEC-91DE-FDA6-97511DF8D73B}"/>
              </a:ext>
            </a:extLst>
          </p:cNvPr>
          <p:cNvSpPr txBox="1">
            <a:spLocks/>
          </p:cNvSpPr>
          <p:nvPr/>
        </p:nvSpPr>
        <p:spPr>
          <a:xfrm>
            <a:off x="9470571" y="65087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rgbClr val="333333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060201-1C40-4B39-813D-5CD9493BAEE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9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9073265-15FB-A6BF-B48C-5F567112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363D62-CFE0-2AF4-C04D-E3324733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Sólo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 y Symbol pueden ser claves del objeto</a:t>
            </a:r>
          </a:p>
          <a:p>
            <a:r>
              <a:rPr lang="es-ES" dirty="0"/>
              <a:t>Existen dos notaciones principales</a:t>
            </a:r>
          </a:p>
          <a:p>
            <a:pPr lvl="1"/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 [k: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]: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value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}</a:t>
            </a:r>
          </a:p>
          <a:p>
            <a:pPr lvl="1"/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Record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TKey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TValue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4357-E785-FFC1-CF69-922D2A0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5DEE-5A80-4C60-9BE9-0181CE915D8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2F2DC-A72E-6ABE-89FB-E26A504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37D5F-8EE8-C40D-AC7A-8442E3C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447CDB-6428-7BA8-3C88-CAC58EC14FD5}"/>
              </a:ext>
            </a:extLst>
          </p:cNvPr>
          <p:cNvSpPr/>
          <p:nvPr/>
        </p:nvSpPr>
        <p:spPr>
          <a:xfrm>
            <a:off x="838200" y="2551114"/>
            <a:ext cx="10315756" cy="53714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099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8404-9EAA-9E2E-3596-B3D6ABC6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keyof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62085-F62C-2874-5C98-3A7047B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 un tipo con todas las </a:t>
            </a:r>
            <a:r>
              <a:rPr lang="es-ES" dirty="0" err="1"/>
              <a:t>keys</a:t>
            </a:r>
            <a:r>
              <a:rPr lang="es-ES" dirty="0"/>
              <a:t> de un objeto como valores</a:t>
            </a:r>
          </a:p>
          <a:p>
            <a:pPr lvl="1"/>
            <a:r>
              <a:rPr lang="es-ES" dirty="0"/>
              <a:t>En caso de ser </a:t>
            </a:r>
            <a:r>
              <a:rPr lang="es-ES" dirty="0" err="1"/>
              <a:t>strings</a:t>
            </a:r>
            <a:r>
              <a:rPr lang="es-ES" dirty="0"/>
              <a:t>, las guardará como literales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79BDB-53DE-7D0A-6CE2-DFE79BFD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A01C4-A57E-E9F1-9385-4512C139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58668-CA1B-6BBB-2D7F-7B636EA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1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8404-9EAA-9E2E-3596-B3D6ABC6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keyof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62085-F62C-2874-5C98-3A7047B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 un tipo con todas las </a:t>
            </a:r>
            <a:r>
              <a:rPr lang="es-ES" dirty="0" err="1"/>
              <a:t>keys</a:t>
            </a:r>
            <a:r>
              <a:rPr lang="es-ES" dirty="0"/>
              <a:t> de un objeto como valores</a:t>
            </a:r>
          </a:p>
          <a:p>
            <a:pPr lvl="1"/>
            <a:r>
              <a:rPr lang="es-ES" dirty="0"/>
              <a:t>En caso de ser </a:t>
            </a:r>
            <a:r>
              <a:rPr lang="es-ES" dirty="0" err="1"/>
              <a:t>strings</a:t>
            </a:r>
            <a:r>
              <a:rPr lang="es-ES" dirty="0"/>
              <a:t>, las guardará como literales</a:t>
            </a:r>
          </a:p>
          <a:p>
            <a:r>
              <a:rPr lang="es-ES" dirty="0"/>
              <a:t>Funciona con elementos que no sean objetos, pero no es recomendable</a:t>
            </a:r>
          </a:p>
          <a:p>
            <a:pPr lvl="1"/>
            <a:r>
              <a:rPr lang="es-ES" dirty="0" err="1"/>
              <a:t>keyof</a:t>
            </a:r>
            <a:r>
              <a:rPr lang="es-ES" dirty="0"/>
              <a:t> devuelve todas las </a:t>
            </a:r>
            <a:r>
              <a:rPr lang="es-ES" i="1" dirty="0" err="1"/>
              <a:t>properties</a:t>
            </a:r>
            <a:r>
              <a:rPr lang="es-ES" dirty="0"/>
              <a:t> que se encuentran en un objeto</a:t>
            </a:r>
          </a:p>
          <a:p>
            <a:pPr lvl="1"/>
            <a:r>
              <a:rPr lang="es-ES" dirty="0"/>
              <a:t>De un array devuelve todos sus métodos</a:t>
            </a:r>
          </a:p>
          <a:p>
            <a:pPr lvl="1"/>
            <a:r>
              <a:rPr lang="es-ES" dirty="0"/>
              <a:t>De una </a:t>
            </a:r>
            <a:r>
              <a:rPr lang="es-ES" dirty="0" err="1"/>
              <a:t>string</a:t>
            </a:r>
            <a:r>
              <a:rPr lang="es-ES" dirty="0"/>
              <a:t>, las funciones de utilidades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79BDB-53DE-7D0A-6CE2-DFE79BFD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A01C4-A57E-E9F1-9385-4512C139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58668-CA1B-6BBB-2D7F-7B636EA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65C46E4-B1AC-5537-50D5-F9D65BF2E767}"/>
              </a:ext>
            </a:extLst>
          </p:cNvPr>
          <p:cNvSpPr/>
          <p:nvPr/>
        </p:nvSpPr>
        <p:spPr>
          <a:xfrm>
            <a:off x="838200" y="2551114"/>
            <a:ext cx="10315756" cy="87788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811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60F3-EC95-0A91-125C-F07393E5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 in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40672-0814-A2F6-5DDA-2A5B489E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Podemos definir el tipo de una </a:t>
            </a:r>
            <a:r>
              <a:rPr lang="es-ES" dirty="0" err="1"/>
              <a:t>key</a:t>
            </a:r>
            <a:r>
              <a:rPr lang="es-ES" dirty="0"/>
              <a:t> con la </a:t>
            </a:r>
            <a:r>
              <a:rPr lang="es-ES" dirty="0" err="1"/>
              <a:t>keyword</a:t>
            </a:r>
            <a:r>
              <a:rPr lang="es-ES" dirty="0"/>
              <a:t> in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 que le decimos es que se encuentra en el universo proporcionado</a:t>
            </a:r>
          </a:p>
          <a:p>
            <a:pPr marL="0" indent="0">
              <a:buNone/>
            </a:pPr>
            <a:r>
              <a:rPr lang="es-ES" dirty="0"/>
              <a:t>Si el universo proporcionado sólo tiene un tipo, tomara ese tipo como único valor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FBDFA-84C6-1526-62CB-49F5E1AB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D036A-D199-C7C9-B48A-5C098606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21A0A-47B7-7ABE-F722-448CE99E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1C1F44D-B454-F5A2-4ADD-1812DB12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65418-D071-5C51-5B21-88A466420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50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36207FF-88DF-FB3D-5FA1-5DCA049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D2ADC60-3F90-8DE1-C844-3E5EAC0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dos maneras de </a:t>
            </a:r>
            <a:r>
              <a:rPr lang="es-ES" dirty="0" err="1"/>
              <a:t>tipar</a:t>
            </a:r>
            <a:r>
              <a:rPr lang="es-ES" dirty="0"/>
              <a:t> funciones</a:t>
            </a:r>
          </a:p>
          <a:p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 =&gt; </a:t>
            </a:r>
            <a:r>
              <a:rPr lang="es-ES" dirty="0" err="1"/>
              <a:t>ReturnType</a:t>
            </a:r>
            <a:endParaRPr lang="es-ES" dirty="0"/>
          </a:p>
          <a:p>
            <a:r>
              <a:rPr lang="es-ES" dirty="0" err="1"/>
              <a:t>nombreMetodo</a:t>
            </a:r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): </a:t>
            </a:r>
            <a:r>
              <a:rPr lang="es-ES" dirty="0" err="1"/>
              <a:t>ReturnType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5DF87-43F0-092C-BB07-1778877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C6F9-7C85-4D19-9449-3BCE9908AA0C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140D6-7D4A-20E7-86D6-956869D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4D4E3-D41C-8CCD-387C-E3771BB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36207FF-88DF-FB3D-5FA1-5DCA049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D2ADC60-3F90-8DE1-C844-3E5EAC0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dos maneras de </a:t>
            </a:r>
            <a:r>
              <a:rPr lang="es-ES" dirty="0" err="1"/>
              <a:t>tipar</a:t>
            </a:r>
            <a:r>
              <a:rPr lang="es-ES" dirty="0"/>
              <a:t> funciones</a:t>
            </a:r>
          </a:p>
          <a:p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 =&gt; </a:t>
            </a:r>
            <a:r>
              <a:rPr lang="es-ES" dirty="0" err="1"/>
              <a:t>ReturnType</a:t>
            </a:r>
            <a:endParaRPr lang="es-ES" dirty="0"/>
          </a:p>
          <a:p>
            <a:r>
              <a:rPr lang="es-ES" dirty="0" err="1"/>
              <a:t>nombreMetodo</a:t>
            </a:r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): </a:t>
            </a:r>
            <a:r>
              <a:rPr lang="es-ES" dirty="0" err="1"/>
              <a:t>ReturnType</a:t>
            </a:r>
            <a:endParaRPr lang="es-ES" dirty="0"/>
          </a:p>
          <a:p>
            <a:endParaRPr lang="es-ES" dirty="0"/>
          </a:p>
          <a:p>
            <a:r>
              <a:rPr lang="es-ES" dirty="0"/>
              <a:t>Nos vamos a centrar en la más conocida y usada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5DF87-43F0-092C-BB07-1778877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C6F9-7C85-4D19-9449-3BCE9908AA0C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140D6-7D4A-20E7-86D6-956869D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4D4E3-D41C-8CCD-387C-E3771BB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41236D-FF1C-7EE0-CE72-0A3F0EC84AE0}"/>
              </a:ext>
            </a:extLst>
          </p:cNvPr>
          <p:cNvSpPr/>
          <p:nvPr/>
        </p:nvSpPr>
        <p:spPr>
          <a:xfrm>
            <a:off x="838200" y="2551114"/>
            <a:ext cx="10315756" cy="6234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D9C63B-919F-BBBB-CF40-7A5DB9B17189}"/>
              </a:ext>
            </a:extLst>
          </p:cNvPr>
          <p:cNvSpPr/>
          <p:nvPr/>
        </p:nvSpPr>
        <p:spPr>
          <a:xfrm>
            <a:off x="838200" y="3604375"/>
            <a:ext cx="10315756" cy="53714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720D1A-3AB8-FABC-4AC3-193FD5F82095}"/>
              </a:ext>
            </a:extLst>
          </p:cNvPr>
          <p:cNvSpPr/>
          <p:nvPr/>
        </p:nvSpPr>
        <p:spPr>
          <a:xfrm>
            <a:off x="838200" y="3114136"/>
            <a:ext cx="291860" cy="31085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01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  <a:p>
            <a:r>
              <a:rPr lang="es-ES" dirty="0"/>
              <a:t>30m aprox. – Descansito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7BF387F7-F09C-B5D6-056B-2ACCA5A9BAEF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19/06/2024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6118A3FD-E637-6693-690A-A5C18E217485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4684B4E1-A7D2-B3DE-3E62-C72C077DF3F2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5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17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49CA5A0-89B8-442F-B0F6-8EB0F643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¿Cuántos argumentos le pasáis a las funciones?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89485-BE52-B26A-A294-93BCB0BF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23989-3CAB-98A9-3578-540D7962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FE0EF-28CF-7027-9153-4B149C3E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3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CD138-8DF2-7820-CED0-CA9D15D0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único argumento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1A376CD-C09A-5EF4-812E-A2248C81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las funciones que generemos, idealmente, les pasaremos un único argumento</a:t>
            </a:r>
          </a:p>
          <a:p>
            <a:r>
              <a:rPr lang="es-ES" dirty="0"/>
              <a:t>Un objeto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key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value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/>
              <a:t>que contenga lo que necesitemos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Nuestras funciones se verán algo como</a:t>
            </a:r>
          </a:p>
          <a:p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hasAccess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userRoles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requiredRoles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})</a:t>
            </a:r>
          </a:p>
          <a:p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capitalize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(“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”)</a:t>
            </a:r>
          </a:p>
          <a:p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twoWays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flag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true })</a:t>
            </a:r>
          </a:p>
          <a:p>
            <a:pPr lvl="1"/>
            <a:r>
              <a:rPr lang="es-ES" dirty="0"/>
              <a:t>Para </a:t>
            </a:r>
            <a:r>
              <a:rPr lang="es-ES" dirty="0" err="1"/>
              <a:t>flags</a:t>
            </a:r>
            <a:r>
              <a:rPr lang="es-ES" dirty="0"/>
              <a:t> a veces prefiero reforzar el objeto por legibilidad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998D7-17FB-0B64-83E9-5C3C1DC4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30D3-0904-47C1-9806-C324503466F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742B2-23CC-E5B1-6A2A-4F0A2420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3FFE8-71A2-8F29-1EA4-37EC5CB7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3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F76A48-370B-2C9A-7296-63DF2B5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como argumento de función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16EDAA4-0629-6348-ADED-B8C749D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 pequeño impacto en el rendimiento</a:t>
            </a:r>
          </a:p>
          <a:p>
            <a:pPr lvl="1"/>
            <a:r>
              <a:rPr lang="es-ES" dirty="0"/>
              <a:t>Como lo tienen las clases y crear instancias de </a:t>
            </a:r>
            <a:r>
              <a:rPr lang="es-ES" dirty="0" err="1"/>
              <a:t>helpers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7021C-A69A-E7FB-342C-E0B3295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CD591-774C-8DD8-7017-AEDBDE3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200F7-1932-1A77-62D2-B8F92846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0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F76A48-370B-2C9A-7296-63DF2B5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como argumento de función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16EDAA4-0629-6348-ADED-B8C749D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 pequeño impacto en el rendimiento</a:t>
            </a:r>
          </a:p>
          <a:p>
            <a:pPr lvl="1"/>
            <a:r>
              <a:rPr lang="es-ES" dirty="0"/>
              <a:t>Como lo tienen las clases y crear instancias de </a:t>
            </a:r>
            <a:r>
              <a:rPr lang="es-ES" dirty="0" err="1"/>
              <a:t>helpers</a:t>
            </a:r>
            <a:endParaRPr lang="es-ES" dirty="0"/>
          </a:p>
          <a:p>
            <a:r>
              <a:rPr lang="es-ES" dirty="0"/>
              <a:t>Es más fácil de </a:t>
            </a:r>
            <a:r>
              <a:rPr lang="es-ES" dirty="0" err="1"/>
              <a:t>tipar</a:t>
            </a:r>
            <a:r>
              <a:rPr lang="es-ES" dirty="0"/>
              <a:t>, y asegurar de que esté bien tipado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7021C-A69A-E7FB-342C-E0B3295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CD591-774C-8DD8-7017-AEDBDE3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200F7-1932-1A77-62D2-B8F92846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BAD5EB6-ADEF-514E-5D63-BE45FEE30368}"/>
              </a:ext>
            </a:extLst>
          </p:cNvPr>
          <p:cNvSpPr/>
          <p:nvPr/>
        </p:nvSpPr>
        <p:spPr>
          <a:xfrm>
            <a:off x="838200" y="2551114"/>
            <a:ext cx="10315756" cy="79593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591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F76A48-370B-2C9A-7296-63DF2B5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como argumento de función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16EDAA4-0629-6348-ADED-B8C749D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 pequeño impacto en el rendimiento</a:t>
            </a:r>
          </a:p>
          <a:p>
            <a:pPr lvl="1"/>
            <a:r>
              <a:rPr lang="es-ES" dirty="0"/>
              <a:t>Como lo tienen las clases y crear instancias de </a:t>
            </a:r>
            <a:r>
              <a:rPr lang="es-ES" dirty="0" err="1"/>
              <a:t>helpers</a:t>
            </a:r>
            <a:endParaRPr lang="es-ES" dirty="0"/>
          </a:p>
          <a:p>
            <a:r>
              <a:rPr lang="es-ES" dirty="0"/>
              <a:t>Es más fácil de </a:t>
            </a:r>
            <a:r>
              <a:rPr lang="es-ES" dirty="0" err="1"/>
              <a:t>tipar</a:t>
            </a:r>
            <a:r>
              <a:rPr lang="es-ES" dirty="0"/>
              <a:t>, y asegurar de que esté bien tipado</a:t>
            </a:r>
          </a:p>
          <a:p>
            <a:r>
              <a:rPr lang="es-ES" dirty="0"/>
              <a:t>Reutilizar y componer tipos para otras funciones es más cómodo, y hasta semántico</a:t>
            </a:r>
          </a:p>
          <a:p>
            <a:pPr lvl="1"/>
            <a:r>
              <a:rPr lang="es-ES" dirty="0"/>
              <a:t>El tipo de la función madre puede ser el resultado de lo que necesitan las funciones internas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7021C-A69A-E7FB-342C-E0B3295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CD591-774C-8DD8-7017-AEDBDE3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200F7-1932-1A77-62D2-B8F92846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823B9D-015C-0BF8-8551-6D36DEAF0B94}"/>
              </a:ext>
            </a:extLst>
          </p:cNvPr>
          <p:cNvSpPr/>
          <p:nvPr/>
        </p:nvSpPr>
        <p:spPr>
          <a:xfrm>
            <a:off x="838200" y="2551114"/>
            <a:ext cx="10315756" cy="13255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976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E3C865-0770-E809-189D-9B7A38B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618B4D-1285-C6F8-970D-3B627AE96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917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E8A4D90-5C4D-777E-F1FC-A75A973A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los </a:t>
            </a:r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FCBE820-4744-20E0-34E5-EA0CD07E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enumeraciones</a:t>
            </a:r>
          </a:p>
          <a:p>
            <a:r>
              <a:rPr lang="es-ES" dirty="0"/>
              <a:t>Categorizaciones para un único valor</a:t>
            </a:r>
          </a:p>
          <a:p>
            <a:r>
              <a:rPr lang="es-ES" dirty="0"/>
              <a:t>Comúnmente representados como números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enum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ValoracionTaller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pésimo = 0,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decente = 1,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increíble = 2,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EF542-A125-CC97-4E4A-FCF71909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8010-55C2-4AB4-8088-9F64181FCEA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31A9A-AE73-4E23-1806-3F6FE141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37CFE-22A3-7B84-C451-E9A03DC6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9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6EA4780-D13E-6CCE-D2B8-3C2D7151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1996EEB0-6366-E1FA-0013-A19FC92F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13B2E-D2A2-1EF3-15F1-65B6BBAD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715-2A22-4FBA-9484-CE247BFB0B4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19F87-7478-A629-EFED-14DF1271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E6690-9382-869F-0C6E-2701F94D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03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F345D-76C6-4016-93A6-7C1B5C23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no oficiales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452BB-8DE3-F82C-E383-6BBC3553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16632-61C8-F097-DAA4-7FBAB6B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CD6B-A73D-4E91-8A5A-D135B21117A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69E29-DECE-D4C5-B710-71AB43D7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0E12A-FB17-C9EF-EA0C-9CB4AD9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4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8C787A-B030-F3AD-82DE-192EDD3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5FF4D7-2BD0-B11B-B54B-EEE70EDC1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2000" dirty="0" err="1"/>
              <a:t>Experimentar</a:t>
            </a:r>
            <a:r>
              <a:rPr lang="en-US" sz="2000" dirty="0"/>
              <a:t> con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enums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Prueba</a:t>
            </a:r>
            <a:r>
              <a:rPr lang="en-US" sz="2000" dirty="0"/>
              <a:t> a </a:t>
            </a:r>
            <a:r>
              <a:rPr lang="en-US" sz="2000" dirty="0" err="1"/>
              <a:t>mostrarlos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consola</a:t>
            </a:r>
            <a:endParaRPr lang="en-US" sz="20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4B6C2-5BF5-6B98-CF0D-95C37DE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1366-9E96-4846-936E-F58F4CE93E50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6BC55-B1EB-E783-51A4-B38649B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5F1EA-1ED5-5661-C0C5-CF1D7721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06770D-29CC-C9AE-D70F-AB208FA74A53}"/>
              </a:ext>
            </a:extLst>
          </p:cNvPr>
          <p:cNvSpPr txBox="1"/>
          <p:nvPr/>
        </p:nvSpPr>
        <p:spPr>
          <a:xfrm>
            <a:off x="831850" y="76834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5m</a:t>
            </a:r>
          </a:p>
        </p:txBody>
      </p:sp>
    </p:spTree>
    <p:extLst>
      <p:ext uri="{BB962C8B-B14F-4D97-AF65-F5344CB8AC3E}">
        <p14:creationId xmlns:p14="http://schemas.microsoft.com/office/powerpoint/2010/main" val="264859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  <a:p>
            <a:r>
              <a:rPr lang="es-ES" dirty="0"/>
              <a:t>30m aprox. – Descansito</a:t>
            </a:r>
          </a:p>
          <a:p>
            <a:r>
              <a:rPr lang="es-ES" dirty="0"/>
              <a:t>1h 15m – Intermedio hasta avanzado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0314102D-4A1F-5EF5-52B4-7F6D9B587B67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19/06/2024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88C636A2-78DF-F3E8-8D8D-D308634F3FAA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0CD9A993-35C6-D3FE-E99F-2B7FAFA50280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6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48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D59E7-4DDB-D916-8C42-45B69DCE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39D5-B1AE-4630-B4E3-F8EE4E0BAF9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14AFF-734C-7FD7-FBA4-C8EC93AE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08C0-C509-8FF4-519E-221F7541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536556-1ECB-AAE4-932E-29C6A5F4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enums</a:t>
            </a:r>
            <a:r>
              <a:rPr lang="es-ES" dirty="0"/>
              <a:t> nativos de </a:t>
            </a:r>
            <a:r>
              <a:rPr lang="es-ES" dirty="0" err="1"/>
              <a:t>TypeScript</a:t>
            </a:r>
            <a:r>
              <a:rPr lang="es-ES" dirty="0"/>
              <a:t> se compilan a un objeto peculiar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0C9EE7-A4B7-45E5-10D5-D37E4BB4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en </a:t>
            </a:r>
            <a:r>
              <a:rPr lang="es-ES" dirty="0" err="1"/>
              <a:t>runtime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753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7448B-9A9B-E6BB-DC83-E2BCA9D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Opcionales y defaults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BE8F8B-38AE-0A91-1294-616055786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608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3D4308-C55A-7DAC-083B-A0E17E6F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060C7E1-09D2-7C66-04E7-BE600266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dos maneras de representar opcionales:</a:t>
            </a:r>
          </a:p>
          <a:p>
            <a:r>
              <a:rPr lang="es-ES" dirty="0"/>
              <a:t>Usar un interrogante</a:t>
            </a:r>
          </a:p>
          <a:p>
            <a:pPr lvl="1"/>
            <a:r>
              <a:rPr lang="es-ES" dirty="0"/>
              <a:t>Valores que pueden </a:t>
            </a:r>
            <a:r>
              <a:rPr lang="es-ES" i="1" dirty="0"/>
              <a:t>no</a:t>
            </a:r>
            <a:r>
              <a:rPr lang="es-ES" dirty="0"/>
              <a:t> pasarse</a:t>
            </a:r>
          </a:p>
          <a:p>
            <a:r>
              <a:rPr lang="es-ES" dirty="0"/>
              <a:t>Usar “ | </a:t>
            </a:r>
            <a:r>
              <a:rPr lang="es-ES" dirty="0" err="1"/>
              <a:t>undefined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Valores que </a:t>
            </a:r>
            <a:r>
              <a:rPr lang="es-ES" i="1" dirty="0"/>
              <a:t>siempre</a:t>
            </a:r>
            <a:r>
              <a:rPr lang="es-ES" dirty="0"/>
              <a:t> se pasarán, pero pueden no tener representación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Una opción es explícita pero forzosa, la otra puede ser imperceptible pero flexible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15A5F-AEEA-C7AC-BA3B-E8E306DD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F9F-37BB-4AD4-B3E3-8BCE0D136CA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C3FDE-9A0A-ED17-4185-E5BF1AD0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0B63D-5EE8-AC45-5C7D-5F7B1D6E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3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13E75-130E-3202-B0E6-5C260766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Defaults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86BB9-B91A-02D0-D3A8-3B304065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una buena inferencia y genéricos, el default debería ser siempre </a:t>
            </a:r>
            <a:r>
              <a:rPr lang="es-ES" i="1" dirty="0"/>
              <a:t>false</a:t>
            </a:r>
            <a:r>
              <a:rPr lang="es-ES" dirty="0"/>
              <a:t> cuando hablemos </a:t>
            </a:r>
            <a:r>
              <a:rPr lang="es-ES" dirty="0" err="1"/>
              <a:t>flags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Selection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({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everything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false }) =&gt; &lt;/&gt;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Aún así, defaults y genéricos no se llevan muy bien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5C168-507A-9CD2-47C1-72F256DD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00986-004E-E83B-DF0D-32A6A03C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30CD2-A590-D34B-C0FE-C3C4E64A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79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82FD6-00C9-7CBD-36B4-D1FF9E4F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especiales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73F7650-AD6C-6C24-A3B3-99FDC1AA8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dirty="0" err="1"/>
              <a:t>internals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165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C8D5216-D16C-E7DB-DFE3-2A8DB43A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Hay muchos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786D1C6-8B80-920F-0792-2EC3042B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Así que cubriremos los más usados y </a:t>
            </a:r>
            <a:r>
              <a:rPr lang="es-ES" dirty="0" err="1"/>
              <a:t>comúnes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CB052-6A6D-24DC-67CC-F5B9A1F2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2BA7-3B42-4905-B5DA-59532DEB996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E17BD-571E-937F-FAD4-6453142A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AD6D9-BBF9-AACD-D772-75126B79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3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3F6BFB-5BE2-9007-B70A-87A6458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void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BB7521-8AF3-0102-61FD-BA079D2A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hay tipo, no hay nada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función puede devolver </a:t>
            </a:r>
            <a:r>
              <a:rPr lang="es-ES" dirty="0" err="1"/>
              <a:t>void</a:t>
            </a:r>
            <a:r>
              <a:rPr lang="es-ES" dirty="0"/>
              <a:t>, en más de una ocasión lo hará</a:t>
            </a:r>
          </a:p>
          <a:p>
            <a:pPr marL="0" indent="0">
              <a:buNone/>
            </a:pPr>
            <a:r>
              <a:rPr lang="es-ES" dirty="0"/>
              <a:t>Se pueden </a:t>
            </a:r>
            <a:r>
              <a:rPr lang="es-ES" dirty="0" err="1"/>
              <a:t>tipar</a:t>
            </a:r>
            <a:r>
              <a:rPr lang="es-ES" dirty="0"/>
              <a:t> </a:t>
            </a:r>
            <a:r>
              <a:rPr lang="es-ES" dirty="0" err="1"/>
              <a:t>props</a:t>
            </a:r>
            <a:r>
              <a:rPr lang="es-ES" dirty="0"/>
              <a:t> como </a:t>
            </a:r>
            <a:r>
              <a:rPr lang="es-ES" dirty="0" err="1"/>
              <a:t>void</a:t>
            </a:r>
            <a:r>
              <a:rPr lang="es-ES" dirty="0"/>
              <a:t> (y que no se le pasen nunca)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C9656-E218-1C80-7769-E882AC0E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D3EF-85AE-45B5-A2DF-82D9C185169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DEAB3-4819-AA11-F4FB-7D74B3B5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BE94D-315E-EE88-9F20-39D07508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31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7A61-66D2-F7CC-4C2E-333AFB34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never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FCEFD-942B-7417-5FE6-DCB565C9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Nunca se ha de llegar aquí</a:t>
            </a:r>
          </a:p>
          <a:p>
            <a:r>
              <a:rPr lang="es-ES" dirty="0"/>
              <a:t>Si una posibilidad llega a </a:t>
            </a:r>
            <a:r>
              <a:rPr lang="es-ES" dirty="0" err="1"/>
              <a:t>never</a:t>
            </a:r>
            <a:r>
              <a:rPr lang="es-ES" dirty="0"/>
              <a:t>, se devolverá error</a:t>
            </a:r>
          </a:p>
          <a:p>
            <a:r>
              <a:rPr lang="es-ES" dirty="0"/>
              <a:t>Usado para switches exhaustivos</a:t>
            </a:r>
          </a:p>
          <a:p>
            <a:pPr lvl="1"/>
            <a:r>
              <a:rPr lang="es-ES" dirty="0"/>
              <a:t>Agotar todas las posibilidades de un </a:t>
            </a:r>
            <a:r>
              <a:rPr lang="es-ES" dirty="0" err="1"/>
              <a:t>enum</a:t>
            </a:r>
            <a:r>
              <a:rPr lang="es-ES" dirty="0"/>
              <a:t>/conjunto de literales en un switch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B8195-8D3E-F50F-86DB-24B4AED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B16-FEF8-4D32-A49C-1BFE3074A90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AF8B-3921-B34B-88C0-D6B80968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89CB8-9940-221A-73EA-1BFFAB1A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91CF-89CD-8161-B7A3-9282F59C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pasar argumentos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A450A-1EF4-27AA-A6F6-9BC3F74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dos opciones para </a:t>
            </a:r>
            <a:r>
              <a:rPr lang="es-ES" i="1" dirty="0"/>
              <a:t>prohibirlo</a:t>
            </a:r>
          </a:p>
          <a:p>
            <a:r>
              <a:rPr lang="es-ES" dirty="0" err="1"/>
              <a:t>void</a:t>
            </a:r>
            <a:endParaRPr lang="es-ES" dirty="0"/>
          </a:p>
          <a:p>
            <a:r>
              <a:rPr lang="es-ES" dirty="0" err="1"/>
              <a:t>never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0E910-F613-4A73-F04B-A0490B38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FA46-0534-40F8-AF58-0387ACB87704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9A122-0F95-F6AF-F399-7845FD85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9FC48-02F1-EE31-9AF6-AE29BE42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4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9683F-2D68-651C-1B82-6E512D38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{}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C4D6865-0FB4-8F67-AE04-4F8825B8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5AE48-8B55-C6B4-0F7C-9B8A4080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F55-AC7B-4D2D-A05C-C3E30D08B50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6964-41FC-ACD8-B593-1DFB5F4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6EDE4-B39B-B13D-8E77-77CFD429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248FA4-E3E3-0D3C-4338-C615B038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72F6A7B-8903-D242-3A67-A089331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sesión se va a grabar</a:t>
            </a:r>
          </a:p>
          <a:p>
            <a:r>
              <a:rPr lang="es-ES" dirty="0"/>
              <a:t>Se compartirán las </a:t>
            </a:r>
            <a:r>
              <a:rPr lang="es-ES" dirty="0" err="1"/>
              <a:t>slides</a:t>
            </a:r>
            <a:r>
              <a:rPr lang="es-ES" dirty="0"/>
              <a:t> al terminar</a:t>
            </a:r>
          </a:p>
          <a:p>
            <a:r>
              <a:rPr lang="es-ES" dirty="0"/>
              <a:t>Pregunta sin miedo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DAB01-BFBE-882D-AB75-89752503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5DE4-8475-41FA-A897-00FBB7566C5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C22D9-81FC-E7A3-F8C8-5236AE39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D2DB3-F2A0-18E4-A0FF-74EBFF52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08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C36F6-9E40-22C8-82AF-8F3B139E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07E21-98A8-DF0D-EDF0-AAD5430E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se sabe su tipo</a:t>
            </a:r>
          </a:p>
          <a:p>
            <a:r>
              <a:rPr lang="es-ES" dirty="0"/>
              <a:t>Pero se sabe que tiene tipo</a:t>
            </a:r>
          </a:p>
          <a:p>
            <a:pPr lvl="1"/>
            <a:r>
              <a:rPr lang="es-ES" dirty="0"/>
              <a:t>No puede ser </a:t>
            </a:r>
            <a:r>
              <a:rPr lang="es-ES" dirty="0" err="1"/>
              <a:t>undefined</a:t>
            </a:r>
            <a:endParaRPr lang="es-ES" dirty="0"/>
          </a:p>
          <a:p>
            <a:pPr lvl="1"/>
            <a:r>
              <a:rPr lang="es-ES" dirty="0"/>
              <a:t>No puede ser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0F562-5691-B288-50B5-7B694B15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44B-0FE2-44A0-9056-C82AE17E012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90EF1-FCB2-D498-4A8D-DD738D09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7BC37-04A1-D35D-03B2-E543A7CA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5321-F6B1-7318-1CB2-2A0C6EA4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4A66C-C5B6-DCE4-885E-9C7A0E12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usar </a:t>
            </a:r>
            <a:r>
              <a:rPr lang="es-ES" dirty="0" err="1"/>
              <a:t>any</a:t>
            </a:r>
            <a:r>
              <a:rPr lang="es-ES" dirty="0"/>
              <a:t> para salir del paso, salvo que sea estrictamente </a:t>
            </a:r>
            <a:r>
              <a:rPr lang="es-ES" dirty="0" err="1"/>
              <a:t>neceario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FF4E4-E489-7CAF-1F5F-11495A07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5D09-C2EF-4786-86F6-21BE29E4B822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9E0142-C139-CF6B-DBDA-91554502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AA39A-7EEF-1092-5716-2ABA725C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3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916C-E36D-3176-E192-21E34224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5069B-EA41-AEE8-D639-BE8A0186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Explicado en detalle más adelante</a:t>
            </a:r>
          </a:p>
          <a:p>
            <a:r>
              <a:rPr lang="es-ES" dirty="0"/>
              <a:t>Bastante común en soluciones </a:t>
            </a:r>
            <a:r>
              <a:rPr lang="es-ES" dirty="0" err="1"/>
              <a:t>type-safe</a:t>
            </a:r>
            <a:r>
              <a:rPr lang="es-ES" dirty="0"/>
              <a:t>, con literales y </a:t>
            </a:r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19566-1C52-F3CA-AD92-C0B5CE5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865-CA01-4DD3-9091-5AC65C302EE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29D54-11B8-4C1D-3344-D7E878F3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0F08C-08E7-1241-A927-A0DE915C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5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58291EA-DBF1-AE6E-6A87-8D020D71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0C586-2D11-FA2E-95EE-583CF2017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867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B6B7F2-169A-8487-A59C-89154508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 as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BBC2BAF-2660-F1A5-1648-75905561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4208E-3E1A-7D63-6CF8-F616F5CC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BC28-C09A-4C6B-A19A-DB642EFF1F6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FA173-3861-695E-A4E6-03DFE97B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16D40-93AE-8D6E-601A-1CF4435B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59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6CB458-16FA-A422-5DAF-E52F729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89C788-71EE-6538-00F4-27FC4C85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</a:t>
            </a:r>
            <a:r>
              <a:rPr lang="es-ES" dirty="0" err="1"/>
              <a:t>TypeScript</a:t>
            </a:r>
            <a:r>
              <a:rPr lang="es-ES" dirty="0"/>
              <a:t> una </a:t>
            </a:r>
            <a:r>
              <a:rPr lang="es-ES" dirty="0" err="1"/>
              <a:t>keyword</a:t>
            </a:r>
            <a:r>
              <a:rPr lang="es-ES" dirty="0"/>
              <a:t> bastante mágica es </a:t>
            </a:r>
            <a:r>
              <a:rPr lang="es-ES" dirty="0" err="1"/>
              <a:t>const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Permite hacer una inferencia más cercana a la realidad. Son tipados más estrictos, pero porque su intención es facilitar el desarrollo.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Usados para devolver literales, objetos </a:t>
            </a:r>
            <a:r>
              <a:rPr lang="es-ES" dirty="0" err="1"/>
              <a:t>narrowly</a:t>
            </a:r>
            <a:r>
              <a:rPr lang="es-ES" dirty="0"/>
              <a:t> </a:t>
            </a:r>
            <a:r>
              <a:rPr lang="es-ES" dirty="0" err="1"/>
              <a:t>typed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FEEA7-AA1A-74B5-F1A6-C0F6D50D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52CB-D2A3-4254-8792-E1581567139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6693B-784A-53AC-1572-DF3C6218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6BAFE-6CA4-8840-5A9A-8097CE1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31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226A5-B3AB-5B1B-4526-62DCBFA9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19F55-4B9F-7564-D618-52541113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2076-A7A6-251B-A3BF-29784463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1CA0-416F-4705-B76B-A15967C31CEE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80DB-7BD1-D2E5-F945-859CA3A5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1E01F-89AE-0181-E5EC-4FC1977E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26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266CE-0DC4-608B-B569-4DA593B4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CBFE5-B751-B526-E3C8-EB42ED4D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072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A796CE-B43A-4575-2C7F-A8AE5272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7A9BB3-2499-D5B4-4F46-A6D83842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keyword</a:t>
            </a:r>
            <a:r>
              <a:rPr lang="es-ES" dirty="0"/>
              <a:t> bastante similar a as</a:t>
            </a:r>
          </a:p>
          <a:p>
            <a:pPr marL="0" indent="0">
              <a:buNone/>
            </a:pPr>
            <a:r>
              <a:rPr lang="es-ES" dirty="0"/>
              <a:t>Requiere de </a:t>
            </a:r>
            <a:r>
              <a:rPr lang="es-ES" dirty="0" err="1"/>
              <a:t>TypeScript</a:t>
            </a:r>
            <a:r>
              <a:rPr lang="es-ES" dirty="0"/>
              <a:t> &gt;= v5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5C32C-D6FA-9FDC-829D-54E5F1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8B5-DA8F-4DD8-85DE-B3D19535164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AFA5-CB22-C216-A216-D2C38BD0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2D4A8-171E-4091-D80B-E6C7759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09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A796CE-B43A-4575-2C7F-A8AE5272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7A9BB3-2499-D5B4-4F46-A6D83842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Valor </a:t>
            </a:r>
            <a:r>
              <a:rPr lang="es-ES" dirty="0" err="1"/>
              <a:t>using</a:t>
            </a:r>
            <a:r>
              <a:rPr lang="es-ES" dirty="0"/>
              <a:t>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  <a:p>
            <a:r>
              <a:rPr lang="es-ES" dirty="0"/>
              <a:t>Compara si el valor puede ser del {</a:t>
            </a:r>
            <a:r>
              <a:rPr lang="es-ES" dirty="0" err="1"/>
              <a:t>Type</a:t>
            </a:r>
            <a:r>
              <a:rPr lang="es-ES" dirty="0"/>
              <a:t>} proporcionado</a:t>
            </a:r>
          </a:p>
          <a:p>
            <a:pPr lvl="1"/>
            <a:r>
              <a:rPr lang="es-ES" dirty="0"/>
              <a:t>De ser así, el tipo del valor pasa a ser el de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5C32C-D6FA-9FDC-829D-54E5F1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B4EA-2A15-4109-ADEB-DBA0F4358FB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AFA5-CB22-C216-A216-D2C38BD0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2D4A8-171E-4091-D80B-E6C7759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E2C404-5C05-E836-C34A-0B86FDD9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9AC8B-A8E5-022E-B2D7-2935372FF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3366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A796CE-B43A-4575-2C7F-A8AE5272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7A9BB3-2499-D5B4-4F46-A6D83842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tipo ambiguo</a:t>
            </a:r>
          </a:p>
          <a:p>
            <a:pPr marL="0" indent="0">
              <a:buNone/>
            </a:pPr>
            <a:r>
              <a:rPr lang="es-ES" dirty="0"/>
              <a:t>Se usa para poder especificar y comprobar que el valor puede ser y es del tipo que se espera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5C32C-D6FA-9FDC-829D-54E5F1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73D2-25AF-45DD-BEFB-22DF787A2719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AFA5-CB22-C216-A216-D2C38BD0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2D4A8-171E-4091-D80B-E6C7759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46A9-7E8C-3012-57F6-BF6709BF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con 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5263B-3E31-E2A6-361E-CAB4D17A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as</a:t>
            </a:r>
            <a:r>
              <a:rPr lang="es-ES" dirty="0"/>
              <a:t> hace de paraguas, </a:t>
            </a:r>
            <a:r>
              <a:rPr lang="es-ES" i="1" dirty="0" err="1"/>
              <a:t>using</a:t>
            </a:r>
            <a:r>
              <a:rPr lang="es-ES" dirty="0"/>
              <a:t> intenta cercar el tipo lo máximo posible</a:t>
            </a:r>
          </a:p>
          <a:p>
            <a:pPr marL="0" indent="0">
              <a:buNone/>
            </a:pPr>
            <a:r>
              <a:rPr lang="es-ES" i="1" dirty="0"/>
              <a:t>as</a:t>
            </a:r>
            <a:r>
              <a:rPr lang="es-ES" dirty="0"/>
              <a:t> puede usarse para mentir/engañar a </a:t>
            </a:r>
            <a:r>
              <a:rPr lang="es-ES" dirty="0" err="1"/>
              <a:t>TypeScript</a:t>
            </a:r>
            <a:endParaRPr lang="es-ES" dirty="0"/>
          </a:p>
          <a:p>
            <a:pPr lvl="1"/>
            <a:r>
              <a:rPr lang="es-ES" dirty="0"/>
              <a:t>A veces eso es precisamente lo que queremos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ACAC4-409C-646B-8272-4C33BD2E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8A97-F644-4636-9FEF-1552AB4C0B5F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6AD13-3302-C922-C324-570EE9C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505C4-DFC6-D705-506B-5D8E7D2E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54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9AD8690-7634-7CC0-3E75-28161D7A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918D348-DE65-05B3-7FBB-5B5C3BC9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de código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6A627-B12E-C47A-A47D-04A462BE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03E3-045C-4DB2-9EA5-2ADF917ADDF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BC8D0-397A-63C2-7E4A-C1AFE457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39CD6-F82C-4C43-9D05-FEE2C44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9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16AF-E231-8320-DD32-9E364D8C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5653BA-AC9F-0B83-90E9-ADFE1CAD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1724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04366F-1A90-FEA4-16D3-254060F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|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EB9A36A-1AE1-3C41-5A22-4F0FE3AD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A4750-A258-35F2-D06C-46000833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8703-B09C-4B2C-804F-BBD17CC57891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A308-5D5E-92B5-C5F0-69858A1B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136BD-F4AD-05B1-9942-73812ABD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63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E8BD8-66C1-DC02-BE74-7A3C0204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ambiguo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B158B-F9BC-B4E3-AEC9-A1345B04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AFCC3-A8C0-E1F7-D185-27A273E5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52A-97FB-468F-8D3A-80E4B1884358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E05C1-9016-D48C-E141-5D29E418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A76B4-B83D-81BB-4033-4BD2C97F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8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675AC-1C98-C46D-5190-83FB0F7E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Props</a:t>
            </a:r>
            <a:r>
              <a:rPr lang="es-ES" dirty="0"/>
              <a:t>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843D0-9318-307F-E921-1B026659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 “|” podemos pedir ciertas </a:t>
            </a:r>
            <a:r>
              <a:rPr lang="es-ES" dirty="0" err="1"/>
              <a:t>props</a:t>
            </a:r>
            <a:r>
              <a:rPr lang="es-ES" dirty="0"/>
              <a:t> dependiendo de otra</a:t>
            </a:r>
          </a:p>
          <a:p>
            <a:pPr marL="0" indent="0">
              <a:buNone/>
            </a:pPr>
            <a:r>
              <a:rPr lang="es-ES" dirty="0"/>
              <a:t>Polimorfismo avanzado podríamos decirle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6CE56-545E-6434-491A-A7551125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40D-5336-48E9-AE8C-C959BD3959B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8D906-0A5E-984B-659C-BD232FAB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72A94-B5F7-5989-6486-E6D69D2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61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65F4-0D6D-B426-308A-8896D13B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&amp;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9F962-5BA9-DB6C-2018-650FF9C7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60F34-D468-4700-EBDF-F35BED2E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570A-8EB6-49AA-9810-EEDF0EBB397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0E24B-22B5-5714-3EB8-9B50188F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0264-AA57-14B0-B0B8-8927750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2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AF8E9-56B7-43F0-F00D-2A100F12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0B2B7B-8DD5-36A5-79F5-EB1F7A16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017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D0527-00D6-AF09-D3A9-108AF90E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9DD6-5101-47F5-9988-572444876F3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1464C-C95A-F5B4-55B9-EDF73770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54F05-587E-692F-F319-6C79FA8E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47339-45F1-CE25-671D-14672DF4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vamos a considerar tipos, aunque sean definidos en desarrollo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BC4CF8-13FD-DC40-A273-50C1300A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</a:t>
            </a:r>
          </a:p>
        </p:txBody>
      </p:sp>
    </p:spTree>
    <p:extLst>
      <p:ext uri="{BB962C8B-B14F-4D97-AF65-F5344CB8AC3E}">
        <p14:creationId xmlns:p14="http://schemas.microsoft.com/office/powerpoint/2010/main" val="165109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JavaScript con tipos… o eso dicen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CD03-195E-43F9-A668-E220081E123D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94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E65A-DA6A-CFD3-5708-FC49441F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abiertos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74C7A-B57B-14CF-65FA-902931E7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 veces podemos querer </a:t>
            </a:r>
            <a:r>
              <a:rPr lang="es-ES" dirty="0" err="1"/>
              <a:t>tipar</a:t>
            </a:r>
            <a:r>
              <a:rPr lang="es-ES" dirty="0"/>
              <a:t> literales, pero no restringir más opciones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solución es: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“literal” | “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otraOpción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 | (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&amp; {})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3346D-9538-B70C-62A3-524A989A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66C5-581C-4F09-BCF3-DEACD2181E2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B86C8-50AC-93B3-3C80-9E881C8B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54641-27A7-C20B-1491-C2A646C8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22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414D5A7-EBC2-5DC0-8895-D0CD866D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sabría decirme por qué?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CAED6-2CDE-ACD3-549D-8FDBFC8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4BF1-2683-47EC-A355-B685B801F513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D9CF-AD41-351A-86DB-1DB6F447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5A362-5AF8-7A6A-4F1A-7B1E94D8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0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2326943-EB6D-4466-AFA3-CC21A7D5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Porque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F0C51F8-AC03-0C2C-053E-D3181B52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D401E1-C1FC-2F1A-A802-D298DAFF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8866-91E2-4617-BF24-E552DCEE6E9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C4D974-3321-7505-1D2B-DCA3FBF8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1E35E9-3862-D2E5-4D21-FF4C5CFC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84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58840-6C80-FD56-A96D-8F4DC9CF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Prefijos y sufijos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B42A8-010E-0CCA-9536-6E48DA21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9DA69-2124-6AA8-1538-98BAA3B6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1E9C-09D1-403E-9D4A-F07A6FD9907B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0CF43-4DF2-AFED-5271-B7294F9F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DA84D-1FDA-BD40-52BB-4670E80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83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EEB-9437-6BC0-6E20-E455B5A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Limitaciones de inputs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75AB3-219E-4405-1092-961CCBCC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5AE21-9294-B4F1-E6A5-124BADCC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004-9E36-44CC-994F-536DCD4B026A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AEFCD-430E-41A7-E654-8E769D5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9EFB1-49CB-DFDE-DB9C-F746EDD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24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9838-22A3-1326-1182-D502A405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6BD69-D3DB-E84B-F35E-BCB4FAADB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6784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99E214-E8DC-B641-1205-7860436F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de comparación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FF6463A-7EFB-B456-297E-E1F644A9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genérico a específico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Typescript</a:t>
            </a:r>
            <a:r>
              <a:rPr lang="es-ES" dirty="0"/>
              <a:t> funciona comprando de lo más genérico a lo más específico, no al revés.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mínimo de especificidad se lo pones a la izquierda, si a la izquierda le pones algo muy específico ya no le va a gustar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27957-8CCB-97D6-E015-4A422B2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695B-EDB0-455B-B625-F7C7A6070DD0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A1FA3-B0CA-CA67-9212-E03C90C2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463DC6-E432-B6C5-5E97-9BF70316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04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6">
            <a:extLst>
              <a:ext uri="{FF2B5EF4-FFF2-40B4-BE49-F238E27FC236}">
                <a16:creationId xmlns:a16="http://schemas.microsoft.com/office/drawing/2014/main" id="{12915CC3-DBE3-4E06-AE4A-AE46E5E88EAE}"/>
              </a:ext>
            </a:extLst>
          </p:cNvPr>
          <p:cNvSpPr txBox="1">
            <a:spLocks/>
          </p:cNvSpPr>
          <p:nvPr/>
        </p:nvSpPr>
        <p:spPr>
          <a:xfrm>
            <a:off x="838199" y="1940876"/>
            <a:ext cx="10515599" cy="423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El tipo de la derecha ¿dará error al hacerse pasar por el de la izquierda?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6" y="3198951"/>
            <a:ext cx="5181600" cy="42360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6" y="3198951"/>
            <a:ext cx="5181600" cy="42360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384-6C6A-4BD4-AD8B-52A131FE841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7090D4C3-4C1B-DD2E-90C1-46A80E67A26E}"/>
              </a:ext>
            </a:extLst>
          </p:cNvPr>
          <p:cNvSpPr txBox="1">
            <a:spLocks/>
          </p:cNvSpPr>
          <p:nvPr/>
        </p:nvSpPr>
        <p:spPr>
          <a:xfrm>
            <a:off x="838197" y="4457025"/>
            <a:ext cx="10515599" cy="423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Serán ejemplos colaborativos, se agradece la participación</a:t>
            </a:r>
          </a:p>
        </p:txBody>
      </p:sp>
    </p:spTree>
    <p:extLst>
      <p:ext uri="{BB962C8B-B14F-4D97-AF65-F5344CB8AC3E}">
        <p14:creationId xmlns:p14="http://schemas.microsoft.com/office/powerpoint/2010/main" val="41660017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384-6C6A-4BD4-AD8B-52A131FE8416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9FB91E-499F-F04E-F9F3-85B820132035}"/>
              </a:ext>
            </a:extLst>
          </p:cNvPr>
          <p:cNvSpPr/>
          <p:nvPr/>
        </p:nvSpPr>
        <p:spPr>
          <a:xfrm>
            <a:off x="838200" y="3209026"/>
            <a:ext cx="8193657" cy="2967935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5166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2E3A-2279-41D3-91B1-97B7BD551067}" type="datetime1">
              <a:rPr lang="es-ES" smtClean="0"/>
              <a:pPr/>
              <a:t>19/06/2024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3631720"/>
            <a:ext cx="8193657" cy="2545241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60976"/>
      </p:ext>
    </p:extLst>
  </p:cSld>
  <p:clrMapOvr>
    <a:masterClrMapping/>
  </p:clrMapOvr>
</p:sld>
</file>

<file path=ppt/theme/theme1.xml><?xml version="1.0" encoding="utf-8"?>
<a:theme xmlns:a="http://schemas.openxmlformats.org/drawingml/2006/main" name="TypeScript">
  <a:themeElements>
    <a:clrScheme name="Personalizado 7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FFFFFF"/>
      </a:hlink>
      <a:folHlink>
        <a:srgbClr val="FFFFF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JavaScript">
  <a:themeElements>
    <a:clrScheme name="Personalizado 4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0312F"/>
      </a:hlink>
      <a:folHlink>
        <a:srgbClr val="30312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5716</Words>
  <Application>Microsoft Office PowerPoint</Application>
  <PresentationFormat>Panorámica</PresentationFormat>
  <Paragraphs>1403</Paragraphs>
  <Slides>220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220</vt:i4>
      </vt:variant>
    </vt:vector>
  </HeadingPairs>
  <TitlesOfParts>
    <vt:vector size="229" baseType="lpstr">
      <vt:lpstr>Aharoni</vt:lpstr>
      <vt:lpstr>Arial</vt:lpstr>
      <vt:lpstr>Avenir Next LT Pro</vt:lpstr>
      <vt:lpstr>Calibri</vt:lpstr>
      <vt:lpstr>Cascadia Code</vt:lpstr>
      <vt:lpstr>Cascadia Mono</vt:lpstr>
      <vt:lpstr>JetBrains Mono</vt:lpstr>
      <vt:lpstr>TypeScript</vt:lpstr>
      <vt:lpstr>JavaScript</vt:lpstr>
      <vt:lpstr>Workshop de TypeScript</vt:lpstr>
      <vt:lpstr>Me presento</vt:lpstr>
      <vt:lpstr>Agenda del taller</vt:lpstr>
      <vt:lpstr>Agenda del taller</vt:lpstr>
      <vt:lpstr>Agenda del taller</vt:lpstr>
      <vt:lpstr>Agenda del taller</vt:lpstr>
      <vt:lpstr>Disclaimer</vt:lpstr>
      <vt:lpstr>TypeScript</vt:lpstr>
      <vt:lpstr>Qué es TypeScript</vt:lpstr>
      <vt:lpstr>Qué es TypeScript</vt:lpstr>
      <vt:lpstr>Orígenes de TypeScript</vt:lpstr>
      <vt:lpstr>Orígenes de TypeScript</vt:lpstr>
      <vt:lpstr>Orígenes de TypeScript</vt:lpstr>
      <vt:lpstr>Sistemas de tipados</vt:lpstr>
      <vt:lpstr>Sistemas de tipados</vt:lpstr>
      <vt:lpstr>Qué es un sistema de tipados</vt:lpstr>
      <vt:lpstr>Qué esperamos de un sistema de tipados</vt:lpstr>
      <vt:lpstr>Hindley–Milner</vt:lpstr>
      <vt:lpstr>Otros lenguajes</vt:lpstr>
      <vt:lpstr>Fuertemente tipado</vt:lpstr>
      <vt:lpstr>Débilmente tipado</vt:lpstr>
      <vt:lpstr>Modelo mental</vt:lpstr>
      <vt:lpstr>Tiempos</vt:lpstr>
      <vt:lpstr>JIT</vt:lpstr>
      <vt:lpstr>TypeScript</vt:lpstr>
      <vt:lpstr>TypeScript</vt:lpstr>
      <vt:lpstr>Compilación y transpilación</vt:lpstr>
      <vt:lpstr>Compilación y transpilación</vt:lpstr>
      <vt:lpstr>Errores en TypeScript</vt:lpstr>
      <vt:lpstr>Es una ayuda</vt:lpstr>
      <vt:lpstr>Primitivos</vt:lpstr>
      <vt:lpstr>Primitivos de JavaScript</vt:lpstr>
      <vt:lpstr>typeof</vt:lpstr>
      <vt:lpstr>¿Qué devolverá? typeof null</vt:lpstr>
      <vt:lpstr>typeof null</vt:lpstr>
      <vt:lpstr>typeof null</vt:lpstr>
      <vt:lpstr>typeof null</vt:lpstr>
      <vt:lpstr>Objetos</vt:lpstr>
      <vt:lpstr>Objetos en JavaScript</vt:lpstr>
      <vt:lpstr>Objetos en JavaScript</vt:lpstr>
      <vt:lpstr>Objetos en JavaScript</vt:lpstr>
      <vt:lpstr>Objetos en TypeScript</vt:lpstr>
      <vt:lpstr>Objetos en TypeScript</vt:lpstr>
      <vt:lpstr>keyof</vt:lpstr>
      <vt:lpstr>keyof</vt:lpstr>
      <vt:lpstr>k in {Type}</vt:lpstr>
      <vt:lpstr>Funciones</vt:lpstr>
      <vt:lpstr>Funciones en TypeScript</vt:lpstr>
      <vt:lpstr>Funciones en TypeScript</vt:lpstr>
      <vt:lpstr>¿Cuántos argumentos le pasáis a las funciones?</vt:lpstr>
      <vt:lpstr>Un único argumento</vt:lpstr>
      <vt:lpstr>Objeto como argumento de función</vt:lpstr>
      <vt:lpstr>Objeto como argumento de función</vt:lpstr>
      <vt:lpstr>Objeto como argumento de función</vt:lpstr>
      <vt:lpstr>Enums</vt:lpstr>
      <vt:lpstr>Qué son los Enums</vt:lpstr>
      <vt:lpstr>Enums en TypeScript</vt:lpstr>
      <vt:lpstr>Enums no oficiales</vt:lpstr>
      <vt:lpstr>Demo</vt:lpstr>
      <vt:lpstr>Enums en runtime</vt:lpstr>
      <vt:lpstr>Opcionales y defaults</vt:lpstr>
      <vt:lpstr>Opcionales</vt:lpstr>
      <vt:lpstr>Defaults</vt:lpstr>
      <vt:lpstr>Tipos especiales</vt:lpstr>
      <vt:lpstr>Hay muchos</vt:lpstr>
      <vt:lpstr>void</vt:lpstr>
      <vt:lpstr>never</vt:lpstr>
      <vt:lpstr>No pasar argumentos</vt:lpstr>
      <vt:lpstr>{}</vt:lpstr>
      <vt:lpstr>unknown</vt:lpstr>
      <vt:lpstr>any</vt:lpstr>
      <vt:lpstr>const</vt:lpstr>
      <vt:lpstr>as</vt:lpstr>
      <vt:lpstr>Valor as {Type}</vt:lpstr>
      <vt:lpstr>const</vt:lpstr>
      <vt:lpstr>as const</vt:lpstr>
      <vt:lpstr>using</vt:lpstr>
      <vt:lpstr>using</vt:lpstr>
      <vt:lpstr>Cómo funciona</vt:lpstr>
      <vt:lpstr>Caso de uso</vt:lpstr>
      <vt:lpstr>Diferencias con as</vt:lpstr>
      <vt:lpstr>using</vt:lpstr>
      <vt:lpstr>Operaciones</vt:lpstr>
      <vt:lpstr>|</vt:lpstr>
      <vt:lpstr>Tipo ambiguo</vt:lpstr>
      <vt:lpstr>Props específicas</vt:lpstr>
      <vt:lpstr>&amp;</vt:lpstr>
      <vt:lpstr>Literales</vt:lpstr>
      <vt:lpstr>Literales</vt:lpstr>
      <vt:lpstr>Literales abiertos</vt:lpstr>
      <vt:lpstr>¿Quién sabría decirme por qué?</vt:lpstr>
      <vt:lpstr>Porque</vt:lpstr>
      <vt:lpstr>Prefijos y sufijos</vt:lpstr>
      <vt:lpstr>Limitaciones de inputs</vt:lpstr>
      <vt:lpstr>Comparación</vt:lpstr>
      <vt:lpstr>Filosofía de comparación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¿Alguna duda?</vt:lpstr>
      <vt:lpstr>Type e Interface</vt:lpstr>
      <vt:lpstr>Type</vt:lpstr>
      <vt:lpstr>Interface</vt:lpstr>
      <vt:lpstr>Diferencias</vt:lpstr>
      <vt:lpstr>Type vs Interface</vt:lpstr>
      <vt:lpstr>Type vs Interface</vt:lpstr>
      <vt:lpstr>Type vs Interface</vt:lpstr>
      <vt:lpstr>Type vs Interface</vt:lpstr>
      <vt:lpstr>Type vs Interface</vt:lpstr>
      <vt:lpstr>Utility Types</vt:lpstr>
      <vt:lpstr>Pick</vt:lpstr>
      <vt:lpstr>Omit</vt:lpstr>
      <vt:lpstr>Exclude</vt:lpstr>
      <vt:lpstr>ReturnType</vt:lpstr>
      <vt:lpstr>Parameters</vt:lpstr>
      <vt:lpstr>Array</vt:lpstr>
      <vt:lpstr>tsconfig.json</vt:lpstr>
      <vt:lpstr>Inversión de tiempo</vt:lpstr>
      <vt:lpstr>strict</vt:lpstr>
      <vt:lpstr>noUncheckedIndexedAccess</vt:lpstr>
      <vt:lpstr>TotalTypescript</vt:lpstr>
      <vt:lpstr>Module declarations</vt:lpstr>
      <vt:lpstr>.d.ts</vt:lpstr>
      <vt:lpstr>Estructura del fichero</vt:lpstr>
      <vt:lpstr>vite-env.d.ts</vt:lpstr>
      <vt:lpstr>Demo</vt:lpstr>
      <vt:lpstr>Extensiones y su conversión</vt:lpstr>
      <vt:lpstr>Caso de uso</vt:lpstr>
      <vt:lpstr>Preguntas</vt:lpstr>
      <vt:lpstr>Descanso</vt:lpstr>
      <vt:lpstr>Vuelta del descanso</vt:lpstr>
      <vt:lpstr>¿Qué nos queda?</vt:lpstr>
      <vt:lpstr>¿Qué nos queda?</vt:lpstr>
      <vt:lpstr>Genéricos</vt:lpstr>
      <vt:lpstr>Genéricos</vt:lpstr>
      <vt:lpstr>Qué es un genérico</vt:lpstr>
      <vt:lpstr>Cuándo se dan los casos de uso</vt:lpstr>
      <vt:lpstr>Genéricos usando as</vt:lpstr>
      <vt:lpstr>Filosofía de genéricos</vt:lpstr>
      <vt:lpstr>Las funciones reciben parámetros</vt:lpstr>
      <vt:lpstr>Los tipos también pueden recibir genéricos</vt:lpstr>
      <vt:lpstr>Estático vs Genérico (dinámico)</vt:lpstr>
      <vt:lpstr>Tipados estáticos</vt:lpstr>
      <vt:lpstr>Tipados con genéricos</vt:lpstr>
      <vt:lpstr>Inferencias</vt:lpstr>
      <vt:lpstr>Saber más - Inferencia</vt:lpstr>
      <vt:lpstr>Inferencias en TypeScript</vt:lpstr>
      <vt:lpstr>Cuándo se infiere un valor</vt:lpstr>
      <vt:lpstr>Tipado de retornos, ¿cuándo?</vt:lpstr>
      <vt:lpstr>GenericBags</vt:lpstr>
      <vt:lpstr>Demo</vt:lpstr>
      <vt:lpstr>infer</vt:lpstr>
      <vt:lpstr>Inferencia por uso</vt:lpstr>
      <vt:lpstr>El objetivo es usar TypeScript para tener que usarlo lo menos posible</vt:lpstr>
      <vt:lpstr>JSDoc</vt:lpstr>
      <vt:lpstr>Qué es JSDoc</vt:lpstr>
      <vt:lpstr>/** *  */</vt:lpstr>
      <vt:lpstr>¿Se pueden documentar tipos en TypeScript?</vt:lpstr>
      <vt:lpstr>Para saber más</vt:lpstr>
      <vt:lpstr>Casos de uso</vt:lpstr>
      <vt:lpstr>@var {Type} name</vt:lpstr>
      <vt:lpstr>@returns {Type}</vt:lpstr>
      <vt:lpstr>@author y @source</vt:lpstr>
      <vt:lpstr>Conceptos avanzados</vt:lpstr>
      <vt:lpstr>Referencias a otros tipos</vt:lpstr>
      <vt:lpstr>Genéricos</vt:lpstr>
      <vt:lpstr>Inferencia</vt:lpstr>
      <vt:lpstr>Demo</vt:lpstr>
      <vt:lpstr>Utilidades</vt:lpstr>
      <vt:lpstr>Etiquetas de comentarios</vt:lpstr>
      <vt:lpstr>Etiquetas de comentarios</vt:lpstr>
      <vt:lpstr>Prettify</vt:lpstr>
      <vt:lpstr>ObjectValues</vt:lpstr>
      <vt:lpstr>Extensión de lookup</vt:lpstr>
      <vt:lpstr>Retorno con keys dinámicas</vt:lpstr>
      <vt:lpstr>Siempre podrás experimentar</vt:lpstr>
      <vt:lpstr>Zod</vt:lpstr>
      <vt:lpstr>Qué es Zod</vt:lpstr>
      <vt:lpstr>Validador y luego tipado</vt:lpstr>
      <vt:lpstr>¿Qué es type-safe?</vt:lpstr>
      <vt:lpstr>type-safe</vt:lpstr>
      <vt:lpstr>type-safe</vt:lpstr>
      <vt:lpstr>type-safe</vt:lpstr>
      <vt:lpstr>type-safe</vt:lpstr>
      <vt:lpstr>Última demo</vt:lpstr>
      <vt:lpstr>Demo</vt:lpstr>
      <vt:lpstr>i18n type-safe</vt:lpstr>
      <vt:lpstr>Bonus</vt:lpstr>
      <vt:lpstr>Referencias</vt:lpstr>
      <vt:lpstr>TotalTypescript y Matt Pocock</vt:lpstr>
      <vt:lpstr>Theo Browne (t3dotgg)</vt:lpstr>
      <vt:lpstr>Tanner Linsley</vt:lpstr>
      <vt:lpstr> Michigan TypeScript</vt:lpstr>
      <vt:lpstr>Librería de utilidades</vt:lpstr>
      <vt:lpstr>TypeChallenges</vt:lpstr>
      <vt:lpstr>TypeHero</vt:lpstr>
      <vt:lpstr>Advent of JS</vt:lpstr>
      <vt:lpstr>Extensiones</vt:lpstr>
      <vt:lpstr>Pretty TypeScript Errors</vt:lpstr>
      <vt:lpstr>Error Lens</vt:lpstr>
      <vt:lpstr>TotalTypescript</vt:lpstr>
      <vt:lpstr>IDEs</vt:lpstr>
      <vt:lpstr>Visual Studio Code</vt:lpstr>
      <vt:lpstr>WebStorm</vt:lpstr>
      <vt:lpstr>Terminal</vt:lpstr>
      <vt:lpstr>Conclusiones</vt:lpstr>
      <vt:lpstr>QR de las slides</vt:lpstr>
      <vt:lpstr>Feedback</vt:lpstr>
      <vt:lpstr>Encuéntrame en</vt:lpstr>
      <vt:lpstr>Encuéntrame en</vt:lpstr>
      <vt:lpstr>Inciso</vt:lpstr>
      <vt:lpstr>Preguntas</vt:lpstr>
      <vt:lpstr>Workshop de TypeScript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TypeScript</dc:title>
  <dc:creator>Pepe Fabra</dc:creator>
  <cp:lastModifiedBy>Pepe Fabra</cp:lastModifiedBy>
  <cp:revision>87</cp:revision>
  <dcterms:created xsi:type="dcterms:W3CDTF">2024-06-15T08:12:47Z</dcterms:created>
  <dcterms:modified xsi:type="dcterms:W3CDTF">2024-06-19T20:36:17Z</dcterms:modified>
</cp:coreProperties>
</file>