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8" r:id="rId4"/>
    <p:sldId id="264" r:id="rId5"/>
    <p:sldId id="262" r:id="rId6"/>
    <p:sldId id="265" r:id="rId7"/>
    <p:sldId id="269" r:id="rId8"/>
    <p:sldId id="257" r:id="rId9"/>
    <p:sldId id="259" r:id="rId10"/>
    <p:sldId id="258" r:id="rId11"/>
    <p:sldId id="284" r:id="rId12"/>
    <p:sldId id="288" r:id="rId13"/>
    <p:sldId id="260" r:id="rId14"/>
    <p:sldId id="270" r:id="rId15"/>
    <p:sldId id="278" r:id="rId16"/>
    <p:sldId id="286" r:id="rId17"/>
    <p:sldId id="273" r:id="rId18"/>
    <p:sldId id="276" r:id="rId19"/>
    <p:sldId id="277" r:id="rId20"/>
    <p:sldId id="267" r:id="rId21"/>
    <p:sldId id="261" r:id="rId22"/>
    <p:sldId id="272" r:id="rId23"/>
    <p:sldId id="279" r:id="rId24"/>
    <p:sldId id="283" r:id="rId25"/>
    <p:sldId id="280" r:id="rId26"/>
    <p:sldId id="281" r:id="rId27"/>
    <p:sldId id="282" r:id="rId28"/>
    <p:sldId id="285" r:id="rId29"/>
    <p:sldId id="287" r:id="rId30"/>
    <p:sldId id="266" r:id="rId31"/>
    <p:sldId id="271" r:id="rId32"/>
    <p:sldId id="274" r:id="rId33"/>
    <p:sldId id="275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67BFFE7F-5D5B-450E-B063-DEDD56028DC4}">
          <p14:sldIdLst>
            <p14:sldId id="256"/>
            <p14:sldId id="263"/>
            <p14:sldId id="268"/>
            <p14:sldId id="264"/>
            <p14:sldId id="262"/>
          </p14:sldIdLst>
        </p14:section>
        <p14:section name="I - Modelo mental" id="{2E200D25-3479-488F-8095-05C650D48EB5}">
          <p14:sldIdLst>
            <p14:sldId id="265"/>
            <p14:sldId id="269"/>
            <p14:sldId id="257"/>
            <p14:sldId id="259"/>
            <p14:sldId id="258"/>
            <p14:sldId id="284"/>
            <p14:sldId id="288"/>
            <p14:sldId id="260"/>
            <p14:sldId id="270"/>
          </p14:sldIdLst>
        </p14:section>
        <p14:section name="I - Las bases; entornos, commits, add, remove" id="{0219F79B-A81E-4361-BCEA-90B74AB46B08}">
          <p14:sldIdLst>
            <p14:sldId id="278"/>
            <p14:sldId id="286"/>
            <p14:sldId id="273"/>
            <p14:sldId id="276"/>
            <p14:sldId id="277"/>
          </p14:sldIdLst>
        </p14:section>
        <p14:section name="Fin de la primera sesión" id="{4F47F7D3-8F7B-43EE-ACDB-C75BC471F8FC}">
          <p14:sldIdLst/>
        </p14:section>
        <p14:section name="Inicio de la segunda sesión" id="{FAA6513A-AE55-4422-8C4F-203D9C30D1F3}">
          <p14:sldIdLst>
            <p14:sldId id="267"/>
            <p14:sldId id="261"/>
            <p14:sldId id="272"/>
            <p14:sldId id="279"/>
            <p14:sldId id="283"/>
            <p14:sldId id="280"/>
            <p14:sldId id="281"/>
            <p14:sldId id="282"/>
            <p14:sldId id="285"/>
            <p14:sldId id="287"/>
          </p14:sldIdLst>
        </p14:section>
        <p14:section name="Fin de la segunda sesión" id="{7259622E-334C-43B5-8DB2-425DB5978CA9}">
          <p14:sldIdLst/>
        </p14:section>
        <p14:section name="Inicio de la tercera sesión" id="{8C7ED144-54EB-4D19-A618-B6EF8DF0CA4F}">
          <p14:sldIdLst>
            <p14:sldId id="266"/>
            <p14:sldId id="271"/>
          </p14:sldIdLst>
        </p14:section>
        <p14:section name="Fin de la tercera sesión" id="{11398076-7C0E-4AE9-92BA-312E512DB9B8}">
          <p14:sldIdLst/>
        </p14:section>
        <p14:section name="Clausura" id="{5A65086D-AF6A-4096-A0AF-BA32DA6093BA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FAF72C-6E70-59C4-67AD-FC2ED33AE7B3}" name="Pepe Fabra" initials="PF" userId="37f8446d3c55dfe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FFFA"/>
    <a:srgbClr val="43FFFB"/>
    <a:srgbClr val="0083B0"/>
    <a:srgbClr val="00B4DB"/>
    <a:srgbClr val="FFC837"/>
    <a:srgbClr val="FF8008"/>
    <a:srgbClr val="4B1248"/>
    <a:srgbClr val="F0C27B"/>
    <a:srgbClr val="0575E6"/>
    <a:srgbClr val="00F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8F151-7E94-23FA-BED4-52E509144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881FD-7807-1520-93B3-C726BB36A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035788-ED59-00F0-EDF2-A975693BA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78FAB1-2925-B44F-9C7E-EB3A2A35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3789E3-AF4A-29D9-AC3F-1B5FC3A03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85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2726BB-DADA-2864-04D5-14F7EE1D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7768CA-B3C5-BA07-1EF5-254306E8C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17314-4B2E-27C2-77DF-B613F84A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B1B139-EB96-1A11-C23E-F53E43DA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C8A591-48CC-ECDE-9CBF-4D6F5A65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3221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81D82-FBD8-D143-18EF-9FBEE1D8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49AB15-E043-FEC6-7534-B1936904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427E0-5C93-DAAE-BB6F-94C2EBB26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BC8843-FBD6-5242-BAB6-7B7B94A4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902086-5024-06B7-C813-64D8F47A6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619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B25D4-0C4B-F2D2-AD6B-20B25F969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A6C343-BC1E-00E1-E2F4-19B5F2BE9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A43EA1-7879-999A-62E9-2A270E5C5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498587-8CA9-61E1-4AB7-097FA2493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0B3DE-E6D0-D624-6E12-112A7EFB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3114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638FD5-DD4F-9858-9B8C-87932E10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BC1772-3BEB-F97F-BBF1-A0466B985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7503C3-A1F9-AAED-3F4E-A0B2F656A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3D157A-6913-0197-0E0F-665F6C2B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8E1BF9-541A-3D37-7726-83D0C5AD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391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8C649-9DD6-F87E-2FF1-117921C1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811DDC-EE9A-A5B5-970F-136611E6B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9A5B768-DDD9-515D-2495-E13461A90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564C6D-876E-A09B-22AF-2E6AC345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5BCBE03-81F1-DB44-2FDA-1EDA6A7AD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4B8478-AF66-E488-58E9-3E693CF5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8235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EAE4C-8732-9805-2C36-145BE367A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872076-04CC-C406-E9FD-DBE72E570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334C5-1971-A880-F5BD-45E5FDD97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5F4256-583E-D006-D5E0-BB9DA9C2A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204F4E-EB12-4F48-C6EF-47E47F32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85AA2-C6D9-296D-7115-7980AE9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2A70C4-770E-FA06-87F1-07664B0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E477DE-64E3-10A0-0CB5-A67E8372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3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C424C-57BB-DBE9-B459-3F5A51A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962D45-38BE-29E1-2D4C-0D0D22C7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0D7C49-87E6-E717-F9C5-31D8B70D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D398FC-D755-CAE6-DA34-BCB18F33C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6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8E41A91-8A55-A0F5-0D95-20C843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F04F66-2120-6999-B584-778DDCE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7B421B-0330-CABD-6C1B-27A53A8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7103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B79A-69AF-37A5-DDE1-7A844A9F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39BAD-606A-50E0-A7AC-7F254F4C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0D7EF57-A138-0F4E-23A0-ED8971757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E3CCDA-0ADB-2BD5-ECED-7346271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15E9B-CAA2-08EC-E4D4-5C4D65BB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4D5694-94E8-1E3C-80C6-858C819D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9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D7356-10D8-6D74-9448-A00E1FEA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5211DC-E8C5-B6B8-B1E2-1EC24B3E7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B3AC33-0028-A6BC-FCE2-BE3541C39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E03B44-DB2C-BEF7-C11C-9E31D8E53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71CA4-AC86-E891-11F7-47C35420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13C846-D607-5654-B0F8-FE22DE4C8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75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797AEE-9421-F4FB-6E17-0150A78E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42A4B8-C64F-5EF1-BACF-4B508BE3E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B6ECB8-6599-210E-1538-DEA70B4A2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BB0C9-757F-4D7A-8A7C-BC915ADF917F}" type="datetimeFigureOut">
              <a:rPr lang="es-ES" smtClean="0"/>
              <a:t>11/06/2023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3AE1EB-EC78-3980-CA64-550531358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325A6F-8725-F66A-808C-ED79977C4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9CCA-5771-451E-BB61-2AC9618262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14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xcalidraw.com/" TargetMode="External"/><Relationship Id="rId2" Type="http://schemas.openxmlformats.org/officeDocument/2006/relationships/hyperlink" Target="https://uigradient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gitbranching.js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gitbranching.js.org/" TargetMode="External"/><Relationship Id="rId2" Type="http://schemas.openxmlformats.org/officeDocument/2006/relationships/hyperlink" Target="https://leanpub.com/aprendiendo-g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versity.org/wiki/Internet_Fundamentals/Communic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87385-467C-D935-35E9-53A0D0F8D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36D1DC"/>
                    </a:gs>
                    <a:gs pos="100000">
                      <a:srgbClr val="5B86E5"/>
                    </a:gs>
                  </a:gsLst>
                  <a:lin ang="3600000" scaled="0"/>
                  <a:tileRect/>
                </a:gradFill>
                <a:effectLst/>
                <a:latin typeface="Montserrat" panose="00000500000000000000" pitchFamily="50" charset="0"/>
              </a:rPr>
              <a:t>simplificando git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FF59AF-EB07-FA6D-1814-97448BFDA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18CFF"/>
                    </a:gs>
                    <a:gs pos="100000">
                      <a:srgbClr val="00DBD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piérdele el miedo a la línea de comandos</a:t>
            </a:r>
          </a:p>
        </p:txBody>
      </p:sp>
    </p:spTree>
    <p:extLst>
      <p:ext uri="{BB962C8B-B14F-4D97-AF65-F5344CB8AC3E}">
        <p14:creationId xmlns:p14="http://schemas.microsoft.com/office/powerpoint/2010/main" val="379935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EAEF-8D67-D80D-C9A5-27E66DCA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FF00CC"/>
                    </a:gs>
                    <a:gs pos="100000">
                      <a:srgbClr val="333399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listas enlazadas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463BB-39A5-59C0-CEDB-21B6F79FBDCF}"/>
              </a:ext>
            </a:extLst>
          </p:cNvPr>
          <p:cNvSpPr txBox="1"/>
          <p:nvPr/>
        </p:nvSpPr>
        <p:spPr>
          <a:xfrm>
            <a:off x="838200" y="1690688"/>
            <a:ext cx="46645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Estructuras de datos</a:t>
            </a:r>
          </a:p>
          <a:p>
            <a:r>
              <a:rPr lang="es-ES" sz="2800" dirty="0"/>
              <a:t>Nodos anteriores y posteriores</a:t>
            </a:r>
          </a:p>
        </p:txBody>
      </p:sp>
    </p:spTree>
    <p:extLst>
      <p:ext uri="{BB962C8B-B14F-4D97-AF65-F5344CB8AC3E}">
        <p14:creationId xmlns:p14="http://schemas.microsoft.com/office/powerpoint/2010/main" val="25047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E00EE-D32D-D48D-599B-791E91055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ramas</a:t>
            </a:r>
            <a:r>
              <a:rPr lang="es-ES" sz="4000" dirty="0">
                <a:latin typeface="Montserrat" panose="00000500000000000000" pitchFamily="50" charset="0"/>
              </a:rPr>
              <a:t>; </a:t>
            </a:r>
            <a:r>
              <a:rPr lang="es-ES" sz="4000" b="1" dirty="0" err="1">
                <a:gradFill>
                  <a:gsLst>
                    <a:gs pos="33000">
                      <a:srgbClr val="00B4DB"/>
                    </a:gs>
                    <a:gs pos="18000">
                      <a:srgbClr val="0083B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merge</a:t>
            </a:r>
            <a:r>
              <a:rPr lang="es-ES" sz="4000" dirty="0">
                <a:latin typeface="Montserrat" panose="00000500000000000000" pitchFamily="50" charset="0"/>
              </a:rPr>
              <a:t> y </a:t>
            </a:r>
            <a:r>
              <a:rPr lang="es-ES" sz="4000" b="1" dirty="0">
                <a:gradFill>
                  <a:gsLst>
                    <a:gs pos="41000">
                      <a:srgbClr val="FF8008"/>
                    </a:gs>
                    <a:gs pos="61000">
                      <a:srgbClr val="FFC837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</a:t>
            </a:r>
            <a:r>
              <a:rPr lang="es-ES" sz="4000" dirty="0">
                <a:latin typeface="Montserrat" panose="00000500000000000000" pitchFamily="50" charset="0"/>
              </a:rPr>
              <a:t>, </a:t>
            </a:r>
            <a:r>
              <a:rPr lang="es-ES" sz="4000" b="1" dirty="0">
                <a:gradFill flip="none" rotWithShape="1">
                  <a:gsLst>
                    <a:gs pos="56000">
                      <a:srgbClr val="00F260"/>
                    </a:gs>
                    <a:gs pos="100000">
                      <a:srgbClr val="0575E6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modelo mental</a:t>
            </a:r>
            <a:endParaRPr lang="es-ES" sz="4000" dirty="0">
              <a:gradFill flip="none" rotWithShape="1">
                <a:gsLst>
                  <a:gs pos="56000">
                    <a:srgbClr val="00F260"/>
                  </a:gs>
                  <a:gs pos="100000">
                    <a:srgbClr val="0575E6"/>
                  </a:gs>
                </a:gsLst>
                <a:lin ang="0" scaled="0"/>
                <a:tileRect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F78231-F893-15CB-25A4-8F881A27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/>
              <a:t>Tanto el </a:t>
            </a:r>
            <a:r>
              <a:rPr lang="es-ES" sz="2800" b="1" dirty="0" err="1">
                <a:gradFill>
                  <a:gsLst>
                    <a:gs pos="30000">
                      <a:srgbClr val="00B4DB"/>
                    </a:gs>
                    <a:gs pos="10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como el </a:t>
            </a:r>
            <a:r>
              <a:rPr lang="es-ES" sz="2800" b="1" dirty="0">
                <a:gradFill>
                  <a:gsLst>
                    <a:gs pos="26000">
                      <a:srgbClr val="FF8008"/>
                    </a:gs>
                    <a:gs pos="45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se verán más adelante en detalle.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Pero para poder empezar a explicar conceptos, entendamos que:</a:t>
            </a:r>
          </a:p>
          <a:p>
            <a:r>
              <a:rPr lang="es-ES" dirty="0"/>
              <a:t>Una </a:t>
            </a:r>
            <a:r>
              <a:rPr lang="es-ES" sz="28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</a:rPr>
              <a:t>rama</a:t>
            </a:r>
            <a:r>
              <a:rPr lang="es-ES" dirty="0"/>
              <a:t> (</a:t>
            </a:r>
            <a:r>
              <a:rPr lang="es-ES" dirty="0" err="1"/>
              <a:t>branch</a:t>
            </a:r>
            <a:r>
              <a:rPr lang="es-ES" dirty="0"/>
              <a:t>) es una cuerda formada por distintos cambios (</a:t>
            </a:r>
            <a:r>
              <a:rPr lang="es-ES" b="1" dirty="0" err="1">
                <a:gradFill>
                  <a:gsLst>
                    <a:gs pos="89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commits</a:t>
            </a:r>
            <a:r>
              <a:rPr lang="es-ES" dirty="0"/>
              <a:t>)</a:t>
            </a:r>
          </a:p>
          <a:p>
            <a:r>
              <a:rPr lang="es-ES" dirty="0"/>
              <a:t>Un </a:t>
            </a:r>
            <a:r>
              <a:rPr lang="es-ES" sz="2800" b="1" dirty="0" err="1">
                <a:gradFill>
                  <a:gsLst>
                    <a:gs pos="30000">
                      <a:srgbClr val="00B4DB"/>
                    </a:gs>
                    <a:gs pos="10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es la acción de juntar dos cuerdas mediante un nudo</a:t>
            </a:r>
          </a:p>
          <a:p>
            <a:r>
              <a:rPr lang="es-ES" dirty="0"/>
              <a:t>Un </a:t>
            </a:r>
            <a:r>
              <a:rPr lang="es-ES" sz="2800" b="1" dirty="0">
                <a:gradFill>
                  <a:gsLst>
                    <a:gs pos="11000">
                      <a:srgbClr val="FF8008"/>
                    </a:gs>
                    <a:gs pos="32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es la acción de deshilachar dicha cuerda y volver a hilarla añadiéndole la cuerda que queramos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Un </a:t>
            </a:r>
            <a:r>
              <a:rPr lang="es-ES" sz="2800" b="1" dirty="0" err="1">
                <a:gradFill>
                  <a:gsLst>
                    <a:gs pos="35000">
                      <a:srgbClr val="00B4DB"/>
                    </a:gs>
                    <a:gs pos="4000">
                      <a:srgbClr val="0083B0"/>
                    </a:gs>
                  </a:gsLst>
                  <a:lin ang="0" scaled="0"/>
                </a:gradFill>
              </a:rPr>
              <a:t>merge</a:t>
            </a:r>
            <a:r>
              <a:rPr lang="es-ES" dirty="0"/>
              <a:t> es borrón y cuenta nueva, un </a:t>
            </a:r>
            <a:r>
              <a:rPr lang="es-ES" sz="2800" b="1" dirty="0">
                <a:gradFill>
                  <a:gsLst>
                    <a:gs pos="47000">
                      <a:srgbClr val="FF8008"/>
                    </a:gs>
                    <a:gs pos="75000">
                      <a:srgbClr val="FFC837"/>
                    </a:gs>
                  </a:gsLst>
                  <a:lin ang="0" scaled="0"/>
                </a:gradFill>
              </a:rPr>
              <a:t>rebase</a:t>
            </a:r>
            <a:r>
              <a:rPr lang="es-ES" dirty="0"/>
              <a:t> es reconstruir la historia a partir de cierto punto.</a:t>
            </a:r>
          </a:p>
        </p:txBody>
      </p:sp>
    </p:spTree>
    <p:extLst>
      <p:ext uri="{BB962C8B-B14F-4D97-AF65-F5344CB8AC3E}">
        <p14:creationId xmlns:p14="http://schemas.microsoft.com/office/powerpoint/2010/main" val="2926344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D7874-82EE-A825-2D11-0FB6B409C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F850868-6914-FAA5-568D-BFF49F841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F0C27B"/>
                    </a:gs>
                    <a:gs pos="42000">
                      <a:srgbClr val="4B1248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ramas</a:t>
            </a:r>
            <a:r>
              <a:rPr lang="es-ES" sz="4000" dirty="0">
                <a:latin typeface="Montserrat" panose="00000500000000000000" pitchFamily="50" charset="0"/>
              </a:rPr>
              <a:t>, </a:t>
            </a:r>
            <a:r>
              <a:rPr lang="es-ES" sz="4000" b="1" dirty="0" err="1">
                <a:gradFill>
                  <a:gsLst>
                    <a:gs pos="33000">
                      <a:srgbClr val="00B4DB"/>
                    </a:gs>
                    <a:gs pos="18000">
                      <a:srgbClr val="0083B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merge</a:t>
            </a:r>
            <a:r>
              <a:rPr lang="es-ES" sz="4000" dirty="0">
                <a:latin typeface="Montserrat" panose="00000500000000000000" pitchFamily="50" charset="0"/>
              </a:rPr>
              <a:t> y </a:t>
            </a:r>
            <a:r>
              <a:rPr lang="es-ES" sz="4000" b="1" dirty="0">
                <a:gradFill>
                  <a:gsLst>
                    <a:gs pos="41000">
                      <a:srgbClr val="FF8008"/>
                    </a:gs>
                    <a:gs pos="61000">
                      <a:srgbClr val="FFC837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</a:t>
            </a:r>
            <a:r>
              <a:rPr lang="es-ES" sz="4000" dirty="0">
                <a:latin typeface="Montserrat" panose="00000500000000000000" pitchFamily="50" charset="0"/>
              </a:rPr>
              <a:t>, dibujado</a:t>
            </a:r>
            <a:endParaRPr lang="es-ES" sz="4000" dirty="0">
              <a:gradFill flip="none" rotWithShape="1">
                <a:gsLst>
                  <a:gs pos="56000">
                    <a:srgbClr val="00F260"/>
                  </a:gs>
                  <a:gs pos="100000">
                    <a:srgbClr val="0575E6"/>
                  </a:gs>
                </a:gsLst>
                <a:lin ang="0" scaled="0"/>
                <a:tileRect/>
              </a:gradFill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2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1AFC8-2CF3-7BFE-326B-0915B8CDE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3C8AD-23B4-8D9A-3244-2E7AE4041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cambio altera la lista enlazada, y cada cambio en la lista enlaza es un nuevo hash, explicar entonces porque hace un rebase el cambio y aparecen </a:t>
            </a:r>
            <a:r>
              <a:rPr lang="es-ES" dirty="0" err="1"/>
              <a:t>commits</a:t>
            </a:r>
            <a:r>
              <a:rPr lang="es-ES" dirty="0"/>
              <a:t> a descargar</a:t>
            </a:r>
          </a:p>
          <a:p>
            <a:r>
              <a:rPr lang="es-ES" dirty="0"/>
              <a:t>Dibujo de una lista enlazada</a:t>
            </a:r>
          </a:p>
          <a:p>
            <a:r>
              <a:rPr lang="es-ES" dirty="0"/>
              <a:t>Dibujo simplificado de un hash</a:t>
            </a:r>
          </a:p>
        </p:txBody>
      </p:sp>
    </p:spTree>
    <p:extLst>
      <p:ext uri="{BB962C8B-B14F-4D97-AF65-F5344CB8AC3E}">
        <p14:creationId xmlns:p14="http://schemas.microsoft.com/office/powerpoint/2010/main" val="397641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A16BE-5F07-6D60-67FA-E5A1FBF3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Ideas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9BBD13-4125-DD6B-5FEB-0CEC0CA0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git, para lo de git, si la rama es un hilo, un </a:t>
            </a:r>
            <a:r>
              <a:rPr lang="es-ES" dirty="0" err="1"/>
              <a:t>merge</a:t>
            </a:r>
            <a:r>
              <a:rPr lang="es-ES" dirty="0"/>
              <a:t> es hacerle un nudo y un rebase es deshilacharlo y volverlo a hilar desde determinado punto, según el contexto, una cosa interesa más que la otra</a:t>
            </a:r>
          </a:p>
        </p:txBody>
      </p:sp>
    </p:spTree>
    <p:extLst>
      <p:ext uri="{BB962C8B-B14F-4D97-AF65-F5344CB8AC3E}">
        <p14:creationId xmlns:p14="http://schemas.microsoft.com/office/powerpoint/2010/main" val="346982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239EF-B261-C2E6-03D8-E08FA310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8E2DE2"/>
                    </a:gs>
                    <a:gs pos="100000">
                      <a:srgbClr val="4A00E0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entornos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6755A6-F308-65CE-02AA-047D5EE6F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Local</a:t>
            </a:r>
          </a:p>
          <a:p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Origin</a:t>
            </a:r>
            <a:r>
              <a:rPr lang="es-ES" dirty="0"/>
              <a:t>, un alias</a:t>
            </a:r>
          </a:p>
        </p:txBody>
      </p:sp>
    </p:spTree>
    <p:extLst>
      <p:ext uri="{BB962C8B-B14F-4D97-AF65-F5344CB8AC3E}">
        <p14:creationId xmlns:p14="http://schemas.microsoft.com/office/powerpoint/2010/main" val="1994421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7CD48-EE07-2E61-D7AF-67639533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git remote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3FD67A-FB25-6C1C-349C-10703902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159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8F75F-A058-496D-E003-F6B080AC5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F2027"/>
                    </a:gs>
                    <a:gs pos="50000">
                      <a:srgbClr val="203A43"/>
                    </a:gs>
                    <a:gs pos="100000">
                      <a:srgbClr val="2C536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estados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B3488F-BCA5-A6AD-2BED-530D241DB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FFE259"/>
                    </a:gs>
                    <a:gs pos="100000">
                      <a:srgbClr val="FFA751"/>
                    </a:gs>
                  </a:gsLst>
                  <a:lin ang="0" scaled="0"/>
                </a:gradFill>
              </a:rPr>
              <a:t>untracked</a:t>
            </a:r>
            <a:endParaRPr lang="es-ES" b="1" dirty="0">
              <a:gradFill>
                <a:gsLst>
                  <a:gs pos="0">
                    <a:srgbClr val="FFE259"/>
                  </a:gs>
                  <a:gs pos="100000">
                    <a:srgbClr val="FFA751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git no tiene constancia de la existencia de este archivo, es decir, se acaba de “crear”, al menos para git</a:t>
            </a:r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100000">
                      <a:srgbClr val="EEA849"/>
                    </a:gs>
                    <a:gs pos="0">
                      <a:srgbClr val="F46B45"/>
                    </a:gs>
                  </a:gsLst>
                  <a:lin ang="0" scaled="0"/>
                </a:gradFill>
              </a:rPr>
              <a:t>unstaged</a:t>
            </a:r>
            <a:endParaRPr lang="es-ES" b="1" dirty="0">
              <a:gradFill>
                <a:gsLst>
                  <a:gs pos="100000">
                    <a:srgbClr val="EEA849"/>
                  </a:gs>
                  <a:gs pos="0">
                    <a:srgbClr val="F46B45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se ha modificado (su contenido ha cambiado, o se ha eliminado), pero no está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endParaRPr lang="es-ES" b="1" dirty="0">
              <a:gradFill>
                <a:gsLst>
                  <a:gs pos="0">
                    <a:srgbClr val="E53935"/>
                  </a:gs>
                  <a:gs pos="100000">
                    <a:srgbClr val="E35D5B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hemos registrado cambios, y los subimos al área antes de un </a:t>
            </a:r>
            <a:r>
              <a:rPr lang="es-ES" b="1" dirty="0" err="1">
                <a:gradFill>
                  <a:gsLst>
                    <a:gs pos="89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</a:t>
            </a:r>
            <a:endParaRPr lang="es-ES" dirty="0">
              <a:gradFill>
                <a:gsLst>
                  <a:gs pos="8900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committed</a:t>
            </a:r>
            <a:endParaRPr lang="es-ES" b="1" dirty="0">
              <a:gradFill>
                <a:gsLst>
                  <a:gs pos="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lvl="1"/>
            <a:r>
              <a:rPr lang="es-ES" dirty="0"/>
              <a:t>un conjunto de cambios en </a:t>
            </a:r>
            <a:r>
              <a:rPr lang="es-ES" b="1" dirty="0" err="1">
                <a:gradFill>
                  <a:gsLst>
                    <a:gs pos="0">
                      <a:srgbClr val="E53935"/>
                    </a:gs>
                    <a:gs pos="10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que se confirman, o </a:t>
            </a:r>
            <a:r>
              <a:rPr lang="es-ES" b="1" dirty="0" err="1">
                <a:gradFill>
                  <a:gsLst>
                    <a:gs pos="8100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commitean</a:t>
            </a:r>
            <a:endParaRPr lang="es-ES" dirty="0">
              <a:gradFill>
                <a:gsLst>
                  <a:gs pos="81000">
                    <a:srgbClr val="11998E"/>
                  </a:gs>
                  <a:gs pos="100000">
                    <a:srgbClr val="38EF7D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b="1" dirty="0">
                <a:gradFill>
                  <a:gsLst>
                    <a:gs pos="0">
                      <a:srgbClr val="00C9FF"/>
                    </a:gs>
                    <a:gs pos="100000">
                      <a:srgbClr val="59FD69"/>
                    </a:gs>
                  </a:gsLst>
                  <a:lin ang="0" scaled="0"/>
                </a:gradFill>
              </a:rPr>
              <a:t>remote</a:t>
            </a:r>
          </a:p>
          <a:p>
            <a:pPr lvl="1"/>
            <a:r>
              <a:rPr lang="es-ES" dirty="0"/>
              <a:t>un </a:t>
            </a:r>
            <a:r>
              <a:rPr lang="es-ES" b="1" dirty="0" err="1">
                <a:gradFill>
                  <a:gsLst>
                    <a:gs pos="11000">
                      <a:srgbClr val="11998E"/>
                    </a:gs>
                    <a:gs pos="22000">
                      <a:srgbClr val="38EF7D"/>
                    </a:gs>
                  </a:gsLst>
                  <a:lin ang="0" scaled="0"/>
                </a:gradFill>
              </a:rPr>
              <a:t>commit</a:t>
            </a:r>
            <a:r>
              <a:rPr lang="es-ES" dirty="0"/>
              <a:t> que se encuentra en la fuente de verdad (</a:t>
            </a:r>
            <a:r>
              <a:rPr lang="es-ES" b="1" dirty="0">
                <a:gradFill>
                  <a:gsLst>
                    <a:gs pos="77000">
                      <a:srgbClr val="00C9FF"/>
                    </a:gs>
                    <a:gs pos="84000">
                      <a:srgbClr val="59FD69"/>
                    </a:gs>
                  </a:gsLst>
                  <a:lin ang="0" scaled="0"/>
                </a:gradFill>
              </a:rPr>
              <a:t>remote</a:t>
            </a:r>
            <a:r>
              <a:rPr lang="es-ES" dirty="0"/>
              <a:t>) de la rama</a:t>
            </a:r>
          </a:p>
        </p:txBody>
      </p:sp>
    </p:spTree>
    <p:extLst>
      <p:ext uri="{BB962C8B-B14F-4D97-AF65-F5344CB8AC3E}">
        <p14:creationId xmlns:p14="http://schemas.microsoft.com/office/powerpoint/2010/main" val="3658062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A5CEBD-2E3F-2AB3-6338-410BFC84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 </a:t>
            </a:r>
            <a:r>
              <a:rPr lang="es-ES" b="1" dirty="0" err="1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add</a:t>
            </a:r>
            <a:r>
              <a:rPr lang="es-ES" dirty="0"/>
              <a:t>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D815C4-73B2-E407-B514-30C1E88F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Nos permite habilitar el seguimiento y pasar a </a:t>
            </a:r>
            <a:r>
              <a:rPr lang="es-ES" b="1" dirty="0" err="1">
                <a:gradFill>
                  <a:gsLst>
                    <a:gs pos="50000">
                      <a:srgbClr val="E53935"/>
                    </a:gs>
                    <a:gs pos="80000">
                      <a:srgbClr val="E35D5B"/>
                    </a:gs>
                  </a:gsLst>
                  <a:lin ang="0" scaled="0"/>
                </a:gradFill>
              </a:rPr>
              <a:t>staging</a:t>
            </a:r>
            <a:r>
              <a:rPr lang="es-ES" dirty="0"/>
              <a:t> los archivos o carpetas que queramos.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Archivos o carpetas, porque podemos añadir elementos y subelementos de una.</a:t>
            </a:r>
          </a:p>
          <a:p>
            <a:pPr marL="0" indent="0">
              <a:buNone/>
            </a:pPr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git </a:t>
            </a:r>
            <a:r>
              <a:rPr lang="es-ES" b="1" dirty="0" err="1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add</a:t>
            </a:r>
            <a:r>
              <a:rPr lang="es-ES" b="1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60000">
                      <a:srgbClr val="91EAE4"/>
                    </a:gs>
                  </a:gsLst>
                  <a:lin ang="0" scaled="0"/>
                </a:gradFill>
              </a:rPr>
              <a:t> .</a:t>
            </a:r>
            <a:r>
              <a:rPr lang="es-ES" dirty="0"/>
              <a:t> Añade todo el contenido a partir del punto de llamada.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>
                <a:gradFill flip="none" rotWithShape="1"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  <a:tileRect/>
                </a:gradFill>
              </a:rPr>
              <a:t>git </a:t>
            </a:r>
            <a:r>
              <a:rPr lang="es-ES" b="1" dirty="0" err="1">
                <a:gradFill flip="none" rotWithShape="1"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  <a:tileRect/>
                </a:gradFill>
              </a:rPr>
              <a:t>add</a:t>
            </a:r>
            <a:r>
              <a:rPr lang="es-ES" dirty="0">
                <a:gradFill>
                  <a:gsLst>
                    <a:gs pos="7000">
                      <a:srgbClr val="86A8E7"/>
                    </a:gs>
                    <a:gs pos="0">
                      <a:srgbClr val="7F7FD5"/>
                    </a:gs>
                    <a:gs pos="12000">
                      <a:srgbClr val="91EAE4"/>
                    </a:gs>
                  </a:gsLst>
                  <a:lin ang="0" scaled="0"/>
                </a:gradFill>
              </a:rPr>
              <a:t> </a:t>
            </a:r>
            <a:r>
              <a:rPr lang="es-ES" dirty="0"/>
              <a:t>se ve sujeto al </a:t>
            </a:r>
            <a:r>
              <a:rPr lang="es-ES" b="1" dirty="0">
                <a:gradFill>
                  <a:gsLst>
                    <a:gs pos="33000">
                      <a:srgbClr val="FDC830"/>
                    </a:gs>
                    <a:gs pos="66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33000">
                      <a:srgbClr val="FDC830"/>
                    </a:gs>
                    <a:gs pos="66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, solamente aquellos archivos que NO se encuentren excluidos por el </a:t>
            </a:r>
            <a:r>
              <a:rPr lang="es-ES" b="1" dirty="0">
                <a:gradFill>
                  <a:gsLst>
                    <a:gs pos="49000">
                      <a:srgbClr val="FDC830"/>
                    </a:gs>
                    <a:gs pos="81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49000">
                      <a:srgbClr val="FDC830"/>
                    </a:gs>
                    <a:gs pos="81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se subirán</a:t>
            </a:r>
          </a:p>
        </p:txBody>
      </p:sp>
    </p:spTree>
    <p:extLst>
      <p:ext uri="{BB962C8B-B14F-4D97-AF65-F5344CB8AC3E}">
        <p14:creationId xmlns:p14="http://schemas.microsoft.com/office/powerpoint/2010/main" val="17688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E4CB-E34F-6B26-CCFD-88DE33D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.</a:t>
            </a:r>
            <a:r>
              <a:rPr lang="es-ES" b="1" dirty="0" err="1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gitignore</a:t>
            </a:r>
            <a:endParaRPr lang="es-ES" b="1" dirty="0">
              <a:gradFill>
                <a:gsLst>
                  <a:gs pos="0">
                    <a:srgbClr val="FDC830"/>
                  </a:gs>
                  <a:gs pos="100000">
                    <a:srgbClr val="F3733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39AFF-1E34-1238-EA57-C9EFF35A1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Permite ignorar archivos, o crear reglas para </a:t>
            </a:r>
            <a:r>
              <a:rPr lang="es-ES" b="1" dirty="0">
                <a:gradFill>
                  <a:gsLst>
                    <a:gs pos="69000">
                      <a:srgbClr val="FDC830"/>
                    </a:gs>
                    <a:gs pos="79000">
                      <a:srgbClr val="F37335"/>
                    </a:gs>
                  </a:gsLst>
                  <a:lin ang="0" scaled="0"/>
                </a:gradFill>
              </a:rPr>
              <a:t>ignorar</a:t>
            </a:r>
            <a:r>
              <a:rPr lang="es-ES" dirty="0"/>
              <a:t>, estas reglas pueden ser </a:t>
            </a:r>
            <a:r>
              <a:rPr lang="es-ES" b="1" dirty="0">
                <a:gradFill>
                  <a:gsLst>
                    <a:gs pos="18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exclusivas</a:t>
            </a:r>
            <a:r>
              <a:rPr lang="es-ES" dirty="0"/>
              <a:t> o </a:t>
            </a:r>
            <a:r>
              <a:rPr lang="es-ES" b="1" dirty="0">
                <a:gradFill>
                  <a:gsLst>
                    <a:gs pos="37000">
                      <a:srgbClr val="FDC830"/>
                    </a:gs>
                    <a:gs pos="52000">
                      <a:srgbClr val="F37335"/>
                    </a:gs>
                  </a:gsLst>
                  <a:lin ang="0" scaled="0"/>
                </a:gradFill>
              </a:rPr>
              <a:t>inclusivas</a:t>
            </a:r>
            <a:r>
              <a:rPr lang="es-ES" dirty="0"/>
              <a:t>, ignora todo esto, no ignores nada salvo que tenga esto.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Añadir ejemplos de exclusivo e inclusivo, y  de ficheros normales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Es importante destacar que si git ya tiene constancia de un archivo, añadirlo a un </a:t>
            </a:r>
            <a:r>
              <a:rPr lang="es-ES" b="1" dirty="0">
                <a:gradFill>
                  <a:gsLst>
                    <a:gs pos="19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.</a:t>
            </a:r>
            <a:r>
              <a:rPr lang="es-ES" b="1" dirty="0" err="1">
                <a:gradFill>
                  <a:gsLst>
                    <a:gs pos="19000">
                      <a:srgbClr val="FDC830"/>
                    </a:gs>
                    <a:gs pos="33000">
                      <a:srgbClr val="F37335"/>
                    </a:gs>
                  </a:gsLst>
                  <a:lin ang="0" scaled="0"/>
                </a:gradFill>
              </a:rPr>
              <a:t>gitignore</a:t>
            </a:r>
            <a:r>
              <a:rPr lang="es-ES" dirty="0"/>
              <a:t> podrá no tener el funcionamiento que deseas.</a:t>
            </a:r>
          </a:p>
          <a:p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git </a:t>
            </a:r>
            <a:r>
              <a:rPr lang="es-ES" b="1" dirty="0" err="1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rm</a:t>
            </a:r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 –</a:t>
            </a:r>
            <a:r>
              <a:rPr lang="es-ES" b="1" dirty="0" err="1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cached</a:t>
            </a:r>
            <a:r>
              <a:rPr lang="es-ES" b="1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 […fichero(s)]</a:t>
            </a:r>
            <a:r>
              <a:rPr lang="es-ES" dirty="0">
                <a:gradFill>
                  <a:gsLst>
                    <a:gs pos="0">
                      <a:srgbClr val="CB356B"/>
                    </a:gs>
                    <a:gs pos="100000">
                      <a:srgbClr val="BD3F32"/>
                    </a:gs>
                  </a:gsLst>
                  <a:lin ang="0" scaled="0"/>
                </a:gradFill>
              </a:rPr>
              <a:t>, </a:t>
            </a:r>
            <a:r>
              <a:rPr lang="es-ES" dirty="0"/>
              <a:t>nos ayudará, los detalles más adelante</a:t>
            </a:r>
          </a:p>
        </p:txBody>
      </p:sp>
    </p:spTree>
    <p:extLst>
      <p:ext uri="{BB962C8B-B14F-4D97-AF65-F5344CB8AC3E}">
        <p14:creationId xmlns:p14="http://schemas.microsoft.com/office/powerpoint/2010/main" val="309813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EEDE1-AC85-3A50-A2DE-B467A41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FACD6A"/>
                    </a:gs>
                    <a:gs pos="0">
                      <a:srgbClr val="79FFAF"/>
                    </a:gs>
                    <a:gs pos="100000">
                      <a:srgbClr val="F7797D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de antemano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67E4F-ABA3-A9FC-F7E8-DB4B5D8E7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charla se grabará y se compartirá su acceso</a:t>
            </a:r>
          </a:p>
          <a:p>
            <a:r>
              <a:rPr lang="es-ES" dirty="0"/>
              <a:t>Las diapositivas se compartirán al final de la charla</a:t>
            </a:r>
          </a:p>
          <a:p>
            <a:r>
              <a:rPr lang="es-ES" dirty="0"/>
              <a:t>Cualquier duda no dudes en comentarla (chat o voz, lo que prefieras :D)</a:t>
            </a:r>
          </a:p>
        </p:txBody>
      </p:sp>
    </p:spTree>
    <p:extLst>
      <p:ext uri="{BB962C8B-B14F-4D97-AF65-F5344CB8AC3E}">
        <p14:creationId xmlns:p14="http://schemas.microsoft.com/office/powerpoint/2010/main" val="275531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89B006D-DD3F-2430-7C49-E47A46D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 b="1" kern="1200" dirty="0" err="1">
                <a:solidFill>
                  <a:schemeClr val="tx1"/>
                </a:solidFill>
                <a:latin typeface="Montserrat" panose="00000500000000000000" pitchFamily="50" charset="0"/>
              </a:rPr>
              <a:t>recapitulando</a:t>
            </a:r>
            <a:r>
              <a:rPr lang="en-US" sz="3000" b="1" kern="1200" dirty="0">
                <a:solidFill>
                  <a:schemeClr val="tx1"/>
                </a:solidFill>
                <a:latin typeface="Montserrat" panose="00000500000000000000" pitchFamily="50" charset="0"/>
              </a:rPr>
              <a:t>…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AF554BB-4A60-B82C-7228-0281FF7954D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init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add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commit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branch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checkout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push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pull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fetch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merge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git rebase</a:t>
            </a:r>
          </a:p>
        </p:txBody>
      </p:sp>
      <p:pic>
        <p:nvPicPr>
          <p:cNvPr id="37" name="Imagen 36" descr="Diagrama&#10;&#10;Descripción generada automáticamente">
            <a:extLst>
              <a:ext uri="{FF2B5EF4-FFF2-40B4-BE49-F238E27FC236}">
                <a16:creationId xmlns:a16="http://schemas.microsoft.com/office/drawing/2014/main" id="{3F6FBCA6-02C1-2F64-5E5D-20013E78F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452811"/>
            <a:ext cx="6903720" cy="395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77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15802-6776-BEE6-18FA-C301FE203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gradFill>
                  <a:gsLst>
                    <a:gs pos="0">
                      <a:srgbClr val="3A7BD5"/>
                    </a:gs>
                    <a:gs pos="100000">
                      <a:srgbClr val="3FFFC4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ganando confianza con los comandos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E585B-A8FC-CB5A-4DDF-ADB9A26BC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simplifying</a:t>
            </a:r>
            <a:r>
              <a:rPr lang="es-ES" dirty="0"/>
              <a:t>-</a:t>
            </a:r>
            <a:r>
              <a:rPr lang="es-ES" dirty="0" err="1"/>
              <a:t>git</a:t>
            </a:r>
            <a:r>
              <a:rPr lang="es-ES" dirty="0"/>
              <a:t>-</a:t>
            </a:r>
            <a:r>
              <a:rPr lang="es-ES" dirty="0" err="1"/>
              <a:t>gaining</a:t>
            </a:r>
            <a:r>
              <a:rPr lang="es-ES" dirty="0"/>
              <a:t>-</a:t>
            </a:r>
            <a:r>
              <a:rPr lang="es-ES" dirty="0" err="1"/>
              <a:t>confidence</a:t>
            </a:r>
            <a:r>
              <a:rPr lang="es-ES" dirty="0"/>
              <a:t>-</a:t>
            </a:r>
            <a:r>
              <a:rPr lang="es-ES" dirty="0" err="1"/>
              <a:t>in-the-cli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2434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FD968-A290-CCF9-408F-510A9B785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E52C9B-1714-AA2F-8036-552C0A97A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Git rebase interactive</a:t>
            </a:r>
          </a:p>
          <a:p>
            <a:pPr lvl="1"/>
            <a:r>
              <a:rPr lang="es-ES" dirty="0"/>
              <a:t>Squash</a:t>
            </a:r>
          </a:p>
          <a:p>
            <a:pPr lvl="1"/>
            <a:r>
              <a:rPr lang="es-ES" dirty="0" err="1"/>
              <a:t>Edit</a:t>
            </a:r>
            <a:endParaRPr lang="es-ES" dirty="0"/>
          </a:p>
          <a:p>
            <a:pPr lvl="1"/>
            <a:r>
              <a:rPr lang="es-ES" dirty="0" err="1"/>
              <a:t>Rename</a:t>
            </a:r>
            <a:endParaRPr lang="es-ES" dirty="0"/>
          </a:p>
          <a:p>
            <a:pPr lvl="1"/>
            <a:r>
              <a:rPr lang="es-ES" dirty="0" err="1"/>
              <a:t>Remove</a:t>
            </a:r>
            <a:endParaRPr lang="es-ES" dirty="0"/>
          </a:p>
          <a:p>
            <a:pPr lvl="1"/>
            <a:r>
              <a:rPr lang="es-ES" dirty="0" err="1"/>
              <a:t>Add</a:t>
            </a:r>
            <a:endParaRPr lang="es-ES" dirty="0"/>
          </a:p>
          <a:p>
            <a:r>
              <a:rPr lang="es-ES" dirty="0"/>
              <a:t>Git log</a:t>
            </a:r>
          </a:p>
          <a:p>
            <a:r>
              <a:rPr lang="es-ES" dirty="0"/>
              <a:t>Git </a:t>
            </a:r>
            <a:r>
              <a:rPr lang="es-ES" dirty="0" err="1"/>
              <a:t>config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7682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B5E9C-15DB-431E-9D43-8D393631B9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953C6"/>
                    </a:gs>
                    <a:gs pos="100000">
                      <a:srgbClr val="B91D73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rebase interactivo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954AF9-3E88-813D-9E10-B7A6CBC3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gradFill>
                  <a:gsLst>
                    <a:gs pos="0">
                      <a:srgbClr val="F953C6"/>
                    </a:gs>
                    <a:gs pos="100000">
                      <a:srgbClr val="B91D73"/>
                    </a:gs>
                  </a:gsLst>
                  <a:lin ang="0" scaled="0"/>
                </a:gradFill>
              </a:rPr>
              <a:t>git rebase -i</a:t>
            </a:r>
            <a:endParaRPr lang="es-ES" dirty="0">
              <a:gradFill>
                <a:gsLst>
                  <a:gs pos="0">
                    <a:srgbClr val="F953C6"/>
                  </a:gs>
                  <a:gs pos="100000">
                    <a:srgbClr val="B91D73"/>
                  </a:gs>
                </a:gsLst>
                <a:lin ang="0" scaled="0"/>
              </a:gradFill>
            </a:endParaRPr>
          </a:p>
          <a:p>
            <a:pPr marL="0" indent="0">
              <a:buNone/>
            </a:pPr>
            <a:r>
              <a:rPr lang="es-ES" dirty="0" err="1"/>
              <a:t>asfasfa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242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C0312-2125-7B8C-C5BA-3540619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FFE000"/>
                    </a:gs>
                    <a:gs pos="100000">
                      <a:srgbClr val="EFF50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rename</a:t>
            </a:r>
            <a:endParaRPr lang="es-ES" b="1" dirty="0">
              <a:gradFill>
                <a:gsLst>
                  <a:gs pos="0">
                    <a:srgbClr val="FFE000"/>
                  </a:gs>
                  <a:gs pos="100000">
                    <a:srgbClr val="EFF50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D727B-A8A6-03EE-235E-75FA5952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Sigue siendo un cambio en la </a:t>
            </a:r>
            <a:r>
              <a:rPr lang="es-ES" i="1" dirty="0"/>
              <a:t>cuerda</a:t>
            </a:r>
            <a:r>
              <a:rPr lang="es-ES" dirty="0"/>
              <a:t>, así que se reconstruye igual que cualquier otro cambio</a:t>
            </a:r>
          </a:p>
        </p:txBody>
      </p:sp>
    </p:spTree>
    <p:extLst>
      <p:ext uri="{BB962C8B-B14F-4D97-AF65-F5344CB8AC3E}">
        <p14:creationId xmlns:p14="http://schemas.microsoft.com/office/powerpoint/2010/main" val="63537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237B6-A1D7-5531-E832-673523F7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 flip="none" rotWithShape="1">
                  <a:gsLst>
                    <a:gs pos="49500">
                      <a:srgbClr val="C471ED"/>
                    </a:gs>
                    <a:gs pos="0">
                      <a:srgbClr val="12C2E9"/>
                    </a:gs>
                    <a:gs pos="100000">
                      <a:srgbClr val="F64F59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squash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FACC1B-A13A-0204-2899-212C6DD5D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897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C0312-2125-7B8C-C5BA-35406199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ADD100"/>
                    </a:gs>
                    <a:gs pos="100000">
                      <a:srgbClr val="7B920A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edit</a:t>
            </a:r>
            <a:endParaRPr lang="es-ES" b="1" dirty="0">
              <a:gradFill>
                <a:gsLst>
                  <a:gs pos="0">
                    <a:srgbClr val="ADD100"/>
                  </a:gs>
                  <a:gs pos="100000">
                    <a:srgbClr val="7B920A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D727B-A8A6-03EE-235E-75FA59520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184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3DD47-0F71-27AB-145B-5A19C204F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 err="1">
                <a:gradFill>
                  <a:gsLst>
                    <a:gs pos="0">
                      <a:srgbClr val="ED213A"/>
                    </a:gs>
                    <a:gs pos="100000">
                      <a:srgbClr val="93291E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delete</a:t>
            </a:r>
            <a:endParaRPr lang="es-ES" b="1" dirty="0">
              <a:gradFill>
                <a:gsLst>
                  <a:gs pos="0">
                    <a:srgbClr val="ED213A"/>
                  </a:gs>
                  <a:gs pos="100000">
                    <a:srgbClr val="93291E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08A259-5143-921E-2DBF-52CECE9F1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65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089A-CEB8-96F1-3702-DD5B746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49000">
                      <a:srgbClr val="20BDFF"/>
                    </a:gs>
                    <a:gs pos="0">
                      <a:srgbClr val="5433FF"/>
                    </a:gs>
                    <a:gs pos="100000">
                      <a:srgbClr val="A5FEC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entornos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DC80E-C201-4945-7412-F9FC4869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508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Por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importancia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>
                <a:gradFill>
                  <a:gsLst>
                    <a:gs pos="49000">
                      <a:srgbClr val="20BDFF"/>
                    </a:gs>
                    <a:gs pos="0">
                      <a:srgbClr val="5433FF"/>
                    </a:gs>
                    <a:gs pos="100000">
                      <a:srgbClr val="A5FECB"/>
                    </a:gs>
                  </a:gsLst>
                  <a:lin ang="0" scaled="0"/>
                </a:gradFill>
              </a:rPr>
              <a:t>repository</a:t>
            </a:r>
            <a:endParaRPr lang="en-US" dirty="0"/>
          </a:p>
          <a:p>
            <a:pPr lvl="1"/>
            <a:r>
              <a:rPr lang="en-US" dirty="0"/>
              <a:t>El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local</a:t>
            </a:r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FDC830"/>
                    </a:gs>
                    <a:gs pos="100000">
                      <a:srgbClr val="F37335"/>
                    </a:gs>
                  </a:gsLst>
                  <a:lin ang="0" scaled="0"/>
                </a:gradFill>
              </a:rPr>
              <a:t>user</a:t>
            </a:r>
          </a:p>
          <a:p>
            <a:pPr lvl="1"/>
            <a:r>
              <a:rPr lang="en-US" dirty="0"/>
              <a:t>Un </a:t>
            </a:r>
            <a:r>
              <a:rPr lang="en-US" dirty="0" err="1"/>
              <a:t>usuario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operativo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0" scaled="0"/>
                </a:gradFill>
              </a:rPr>
              <a:t>system</a:t>
            </a:r>
          </a:p>
          <a:p>
            <a:pPr lvl="1"/>
            <a:r>
              <a:rPr lang="en-US" dirty="0" err="1"/>
              <a:t>Aplicaría</a:t>
            </a:r>
            <a:r>
              <a:rPr lang="en-US" dirty="0"/>
              <a:t> 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gradFill>
                  <a:gsLst>
                    <a:gs pos="0">
                      <a:srgbClr val="FC00FF"/>
                    </a:gs>
                    <a:gs pos="100000">
                      <a:srgbClr val="00DBDE"/>
                    </a:gs>
                  </a:gsLst>
                  <a:lin ang="0" scaled="0"/>
                </a:gradFill>
              </a:rPr>
              <a:t>global</a:t>
            </a:r>
          </a:p>
          <a:p>
            <a:pPr lvl="1"/>
            <a:r>
              <a:rPr lang="en-US" dirty="0"/>
              <a:t>Lo que se </a:t>
            </a:r>
            <a:r>
              <a:rPr lang="en-US" dirty="0" err="1"/>
              <a:t>aplique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nuevo valor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endParaRPr lang="en-U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CC801EB-F3AD-80BB-DF6F-1C0FE484B6E7}"/>
              </a:ext>
            </a:extLst>
          </p:cNvPr>
          <p:cNvSpPr txBox="1">
            <a:spLocks/>
          </p:cNvSpPr>
          <p:nvPr/>
        </p:nvSpPr>
        <p:spPr>
          <a:xfrm>
            <a:off x="6096000" y="1830471"/>
            <a:ext cx="498508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Pseudo Código: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25000">
                      <a:srgbClr val="20BDFF"/>
                    </a:gs>
                    <a:gs pos="11000">
                      <a:srgbClr val="5433FF"/>
                    </a:gs>
                    <a:gs pos="43000">
                      <a:srgbClr val="A5FECB"/>
                    </a:gs>
                  </a:gsLst>
                  <a:lin ang="0" scaled="0"/>
                </a:gradFill>
              </a:rPr>
              <a:t>repoConfig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34000">
                      <a:srgbClr val="20BDFF"/>
                    </a:gs>
                    <a:gs pos="17000">
                      <a:srgbClr val="5433FF"/>
                    </a:gs>
                    <a:gs pos="56000">
                      <a:srgbClr val="A5FECB"/>
                    </a:gs>
                  </a:gsLst>
                  <a:lin ang="0" scaled="0"/>
                </a:gradFill>
              </a:rPr>
              <a:t>repoConfig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23000">
                      <a:srgbClr val="FDC830"/>
                    </a:gs>
                    <a:gs pos="47000">
                      <a:srgbClr val="F37335"/>
                    </a:gs>
                  </a:gsLst>
                  <a:lin ang="0" scaled="0"/>
                </a:gradFill>
              </a:rPr>
              <a:t>userConfig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18000">
                      <a:srgbClr val="FDC830"/>
                    </a:gs>
                    <a:gs pos="56000">
                      <a:srgbClr val="F37335"/>
                    </a:gs>
                  </a:gsLst>
                  <a:lin ang="0" scaled="0"/>
                </a:gradFill>
              </a:rPr>
              <a:t>userConfig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16000">
                      <a:srgbClr val="11998E"/>
                    </a:gs>
                    <a:gs pos="50000">
                      <a:srgbClr val="38EF7D"/>
                    </a:gs>
                  </a:gsLst>
                  <a:lin ang="0" scaled="0"/>
                </a:gradFill>
              </a:rPr>
              <a:t>systemConfig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22000">
                      <a:srgbClr val="11998E"/>
                    </a:gs>
                    <a:gs pos="56000">
                      <a:srgbClr val="38EF7D"/>
                    </a:gs>
                  </a:gsLst>
                  <a:lin ang="0" scaled="0"/>
                </a:gradFill>
              </a:rPr>
              <a:t>systemConfig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if </a:t>
            </a:r>
            <a:r>
              <a:rPr lang="en-US" b="1" i="1" dirty="0" err="1">
                <a:gradFill>
                  <a:gsLst>
                    <a:gs pos="7000">
                      <a:srgbClr val="FC00FF"/>
                    </a:gs>
                    <a:gs pos="49000">
                      <a:srgbClr val="00DBDE"/>
                    </a:gs>
                  </a:gsLst>
                  <a:lin ang="0" scaled="0"/>
                </a:gradFill>
              </a:rPr>
              <a:t>globalConfig</a:t>
            </a:r>
            <a:r>
              <a:rPr lang="en-US" i="1" dirty="0" err="1"/>
              <a:t>.has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    return </a:t>
            </a:r>
            <a:r>
              <a:rPr lang="en-US" b="1" i="1" dirty="0" err="1">
                <a:gradFill>
                  <a:gsLst>
                    <a:gs pos="19000">
                      <a:srgbClr val="FC00FF"/>
                    </a:gs>
                    <a:gs pos="59000">
                      <a:srgbClr val="00DBDE"/>
                    </a:gs>
                  </a:gsLst>
                  <a:lin ang="0" scaled="0"/>
                </a:gradFill>
              </a:rPr>
              <a:t>globalConfig</a:t>
            </a:r>
            <a:r>
              <a:rPr lang="en-US" i="1" dirty="0" err="1"/>
              <a:t>.get</a:t>
            </a:r>
            <a:r>
              <a:rPr lang="en-US" i="1" dirty="0"/>
              <a:t>("user.name")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return ""</a:t>
            </a:r>
          </a:p>
        </p:txBody>
      </p:sp>
    </p:spTree>
    <p:extLst>
      <p:ext uri="{BB962C8B-B14F-4D97-AF65-F5344CB8AC3E}">
        <p14:creationId xmlns:p14="http://schemas.microsoft.com/office/powerpoint/2010/main" val="1861387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4161C-3558-F55D-9DE1-06D0718E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latin typeface="Montserrat" panose="00000500000000000000" pitchFamily="50" charset="0"/>
              </a:rPr>
              <a:t>git </a:t>
            </a:r>
            <a:r>
              <a:rPr lang="es-ES" b="1" dirty="0" err="1">
                <a:latin typeface="Montserrat" panose="00000500000000000000" pitchFamily="50" charset="0"/>
              </a:rPr>
              <a:t>config</a:t>
            </a:r>
            <a:endParaRPr lang="es-ES" b="1" dirty="0"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95C7F5-802C-5ECB-B010-A39C3F9F7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7753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CDDEA-4628-D732-D3B0-566CFDAF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3647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AD5389"/>
                    </a:gs>
                    <a:gs pos="100000">
                      <a:srgbClr val="3C1053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¿para quién está pensada la charla?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6C6554-2682-01E8-EBBB-FB3757215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4147"/>
            <a:ext cx="10515600" cy="3088706"/>
          </a:xfrm>
        </p:spPr>
        <p:txBody>
          <a:bodyPr/>
          <a:lstStyle/>
          <a:p>
            <a:r>
              <a:rPr lang="es-ES" dirty="0"/>
              <a:t>Aquellas personas que le tienen reparo a los comandos</a:t>
            </a:r>
          </a:p>
          <a:p>
            <a:r>
              <a:rPr lang="es-ES" dirty="0"/>
              <a:t>Quienes no hayan usado, o apenas, git</a:t>
            </a:r>
          </a:p>
          <a:p>
            <a:r>
              <a:rPr lang="es-ES" dirty="0"/>
              <a:t>Quienes tengan algo de experiencia pero les gustase más soltura</a:t>
            </a:r>
          </a:p>
          <a:p>
            <a:r>
              <a:rPr lang="es-ES" dirty="0"/>
              <a:t>De principiante a intermedio</a:t>
            </a:r>
          </a:p>
          <a:p>
            <a:pPr lvl="1"/>
            <a:r>
              <a:rPr lang="es-ES" dirty="0"/>
              <a:t>Avanzado es responder en </a:t>
            </a:r>
            <a:r>
              <a:rPr lang="es-ES" dirty="0" err="1"/>
              <a:t>stackoverflow</a:t>
            </a:r>
            <a:r>
              <a:rPr lang="es-ES" dirty="0"/>
              <a:t>, y eso me queda lejos</a:t>
            </a:r>
          </a:p>
          <a:p>
            <a:r>
              <a:rPr lang="es-ES" dirty="0"/>
              <a:t>Personas con afán de revisitar conceptos</a:t>
            </a:r>
          </a:p>
        </p:txBody>
      </p:sp>
    </p:spTree>
    <p:extLst>
      <p:ext uri="{BB962C8B-B14F-4D97-AF65-F5344CB8AC3E}">
        <p14:creationId xmlns:p14="http://schemas.microsoft.com/office/powerpoint/2010/main" val="3835890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C412B-6C43-31D1-2A70-01F7FB2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salvavidas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7FD6D-93AC-88E5-C1C0-2B30C5E10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127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5EDCF-1659-170C-794D-931C99F9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475E1B-AC11-26FC-6C07-98D4C374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--no-</a:t>
            </a:r>
            <a:r>
              <a:rPr lang="es-ES" dirty="0" err="1"/>
              <a:t>verify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and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amend</a:t>
            </a:r>
            <a:endParaRPr lang="es-ES" dirty="0"/>
          </a:p>
          <a:p>
            <a:r>
              <a:rPr lang="es-ES" dirty="0"/>
              <a:t>--</a:t>
            </a:r>
            <a:r>
              <a:rPr lang="es-ES" dirty="0" err="1"/>
              <a:t>allow-empty</a:t>
            </a:r>
            <a:endParaRPr lang="es-ES" dirty="0"/>
          </a:p>
          <a:p>
            <a:r>
              <a:rPr lang="es-ES" dirty="0"/>
              <a:t>Cherry-pick</a:t>
            </a:r>
          </a:p>
          <a:p>
            <a:r>
              <a:rPr lang="es-ES" dirty="0"/>
              <a:t>--</a:t>
            </a:r>
            <a:r>
              <a:rPr lang="es-ES" dirty="0" err="1"/>
              <a:t>strategy-options</a:t>
            </a:r>
            <a:endParaRPr lang="es-ES" dirty="0"/>
          </a:p>
          <a:p>
            <a:r>
              <a:rPr lang="es-ES" dirty="0"/>
              <a:t>Git </a:t>
            </a:r>
            <a:r>
              <a:rPr lang="es-ES" dirty="0" err="1"/>
              <a:t>bisect</a:t>
            </a:r>
            <a:endParaRPr lang="es-ES" dirty="0"/>
          </a:p>
          <a:p>
            <a:r>
              <a:rPr lang="es-ES" dirty="0" err="1"/>
              <a:t>Rm</a:t>
            </a:r>
            <a:r>
              <a:rPr lang="es-ES" dirty="0"/>
              <a:t> --</a:t>
            </a:r>
            <a:r>
              <a:rPr lang="es-ES" dirty="0" err="1"/>
              <a:t>cached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056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87A6D-EDE6-4B93-C2BF-105DD84F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FC5C7D"/>
                    </a:gs>
                    <a:gs pos="100000">
                      <a:srgbClr val="6A82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créditos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C3C452-83A6-278D-2F22-BD0806FC3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FF4E50"/>
                    </a:gs>
                    <a:gs pos="33000">
                      <a:srgbClr val="F9D423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uiGradients</a:t>
            </a:r>
            <a:r>
              <a:rPr lang="es-ES" dirty="0"/>
              <a:t>, los degradados han sido en su mayoría de aquí</a:t>
            </a:r>
          </a:p>
          <a:p>
            <a:pPr lvl="1"/>
            <a:r>
              <a:rPr lang="es-ES" dirty="0">
                <a:hlinkClick r:id="rId2"/>
              </a:rPr>
              <a:t>https://uigradients.com/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36D1DC"/>
                    </a:gs>
                    <a:gs pos="46000">
                      <a:srgbClr val="5B86E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excalidraw</a:t>
            </a:r>
            <a:r>
              <a:rPr lang="es-ES" dirty="0"/>
              <a:t>, diagramas y dibujitos</a:t>
            </a:r>
          </a:p>
          <a:p>
            <a:pPr lvl="1"/>
            <a:r>
              <a:rPr lang="es-ES" dirty="0">
                <a:hlinkClick r:id="rId3"/>
              </a:rPr>
              <a:t>https://excalidraw.com/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Learn</a:t>
            </a:r>
            <a:r>
              <a:rPr lang="es-ES" b="1" dirty="0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Git </a:t>
            </a: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Branching</a:t>
            </a:r>
            <a:r>
              <a:rPr lang="es-ES" dirty="0"/>
              <a:t>, página web interactiva</a:t>
            </a:r>
          </a:p>
          <a:p>
            <a:pPr lvl="1"/>
            <a:r>
              <a:rPr lang="es-ES" dirty="0">
                <a:hlinkClick r:id="rId4"/>
              </a:rPr>
              <a:t>https://learngitbranching.js.org/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8448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FD3D0-94F1-5A49-94D9-AA285605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>
                <a:gradFill>
                  <a:gsLst>
                    <a:gs pos="0">
                      <a:srgbClr val="E43A15"/>
                    </a:gs>
                    <a:gs pos="100000">
                      <a:srgbClr val="E65245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expandiendo el conocimiento</a:t>
            </a:r>
            <a:endParaRPr lang="es-ES" b="1" dirty="0">
              <a:gradFill>
                <a:gsLst>
                  <a:gs pos="0">
                    <a:srgbClr val="E43A15"/>
                  </a:gs>
                  <a:gs pos="100000">
                    <a:srgbClr val="E65245"/>
                  </a:gs>
                </a:gsLst>
                <a:lin ang="0" scaled="0"/>
              </a:gradFill>
              <a:latin typeface="Montserrat" panose="00000500000000000000" pitchFamily="50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6CDA83-8718-09E1-D88C-202D3D88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latin typeface="Montserrat" panose="00000500000000000000" pitchFamily="50" charset="0"/>
              </a:rPr>
              <a:t>Aprendiendo Git</a:t>
            </a:r>
            <a:r>
              <a:rPr lang="es-ES" dirty="0"/>
              <a:t> – Miguel </a:t>
            </a:r>
            <a:r>
              <a:rPr lang="es-ES" dirty="0" err="1"/>
              <a:t>Angel</a:t>
            </a:r>
            <a:r>
              <a:rPr lang="es-ES" dirty="0"/>
              <a:t> Durán</a:t>
            </a:r>
          </a:p>
          <a:p>
            <a:pPr lvl="1"/>
            <a:r>
              <a:rPr lang="es-ES" dirty="0">
                <a:hlinkClick r:id="rId2"/>
              </a:rPr>
              <a:t>https://leanpub.com/aprendiendo-git</a:t>
            </a:r>
            <a:endParaRPr lang="es-ES" dirty="0"/>
          </a:p>
          <a:p>
            <a:pPr marL="0" indent="0">
              <a:buNone/>
            </a:pP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Learn</a:t>
            </a:r>
            <a:r>
              <a:rPr lang="es-ES" b="1" dirty="0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 Git </a:t>
            </a:r>
            <a:r>
              <a:rPr lang="es-ES" b="1" dirty="0" err="1">
                <a:gradFill>
                  <a:gsLst>
                    <a:gs pos="0">
                      <a:srgbClr val="DCE35B"/>
                    </a:gs>
                    <a:gs pos="50000">
                      <a:srgbClr val="45B649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Branching</a:t>
            </a:r>
            <a:r>
              <a:rPr lang="es-ES" dirty="0"/>
              <a:t>, página web interactiva</a:t>
            </a:r>
          </a:p>
          <a:p>
            <a:pPr lvl="1"/>
            <a:r>
              <a:rPr lang="es-ES" dirty="0">
                <a:hlinkClick r:id="rId3"/>
              </a:rPr>
              <a:t>https://learngitbranching.js.org/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335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1485FB-80A5-75DF-61CE-BC65C651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5C258D"/>
                    </a:gs>
                    <a:gs pos="100000">
                      <a:srgbClr val="4389A2"/>
                    </a:gs>
                  </a:gsLst>
                  <a:lin ang="3600000" scaled="0"/>
                </a:gradFill>
                <a:latin typeface="Montserrat" panose="00000500000000000000" pitchFamily="50" charset="0"/>
              </a:rPr>
              <a:t>estructura de las charlas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8CBCA0-EC60-38A5-192A-02AFE730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 action="ppaction://hlinksldjump"/>
              </a:rPr>
              <a:t>I – Introducción y modelo mental, los fundamentos</a:t>
            </a:r>
            <a:endParaRPr lang="es-ES" dirty="0"/>
          </a:p>
          <a:p>
            <a:r>
              <a:rPr lang="es-ES" dirty="0">
                <a:hlinkClick r:id="rId3" action="ppaction://hlinksldjump"/>
              </a:rPr>
              <a:t>II – Manejo de </a:t>
            </a:r>
            <a:r>
              <a:rPr lang="es-ES" i="1" dirty="0">
                <a:hlinkClick r:id="rId3" action="ppaction://hlinksldjump"/>
              </a:rPr>
              <a:t>armas</a:t>
            </a:r>
            <a:r>
              <a:rPr lang="es-ES" dirty="0">
                <a:hlinkClick r:id="rId3" action="ppaction://hlinksldjump"/>
              </a:rPr>
              <a:t>, aprende a defenderte</a:t>
            </a:r>
            <a:endParaRPr lang="es-ES" dirty="0"/>
          </a:p>
          <a:p>
            <a:r>
              <a:rPr lang="es-ES" dirty="0">
                <a:hlinkClick r:id="rId4" action="ppaction://hlinksldjump"/>
              </a:rPr>
              <a:t>III – Profundización y salvavidas, entiende errores y aprende su </a:t>
            </a:r>
            <a:r>
              <a:rPr lang="es-ES" i="1" dirty="0" err="1">
                <a:hlinkClick r:id="rId4" action="ppaction://hlinksldjump"/>
              </a:rPr>
              <a:t>origin</a:t>
            </a:r>
            <a:endParaRPr lang="es-ES" i="1" dirty="0"/>
          </a:p>
        </p:txBody>
      </p:sp>
    </p:spTree>
    <p:extLst>
      <p:ext uri="{BB962C8B-B14F-4D97-AF65-F5344CB8AC3E}">
        <p14:creationId xmlns:p14="http://schemas.microsoft.com/office/powerpoint/2010/main" val="216039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D6A84-CCAD-AD94-F29A-1C987926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02AAB0"/>
                    </a:gs>
                    <a:gs pos="100000">
                      <a:srgbClr val="00CDAC"/>
                    </a:gs>
                  </a:gsLst>
                  <a:lin ang="5400000" scaled="1"/>
                </a:gradFill>
                <a:latin typeface="Montserrat" panose="00000500000000000000" pitchFamily="50" charset="0"/>
              </a:rPr>
              <a:t>presentaciones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AD0A66-10B5-5501-ECB6-8ED44EDBD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Soy </a:t>
            </a:r>
            <a:r>
              <a:rPr lang="es-ES" b="1" dirty="0">
                <a:gradFill>
                  <a:gsLst>
                    <a:gs pos="5000">
                      <a:srgbClr val="11998E"/>
                    </a:gs>
                    <a:gs pos="12000">
                      <a:srgbClr val="38EF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Pepe</a:t>
            </a:r>
            <a:r>
              <a:rPr lang="es-ES" dirty="0"/>
              <a:t>, aunque </a:t>
            </a:r>
            <a:r>
              <a:rPr lang="es-ES" dirty="0" err="1"/>
              <a:t>Jose</a:t>
            </a:r>
            <a:r>
              <a:rPr lang="es-ES" dirty="0"/>
              <a:t> no me molesta, hago cosas de </a:t>
            </a:r>
            <a:r>
              <a:rPr lang="es-ES" dirty="0" err="1"/>
              <a:t>front</a:t>
            </a:r>
            <a:r>
              <a:rPr lang="es-ES" dirty="0"/>
              <a:t>, experto en tirar abajo producción, años de experiencia constatada rompiendo ramas en conflictos de </a:t>
            </a:r>
            <a:r>
              <a:rPr lang="es-ES" dirty="0" err="1"/>
              <a:t>merge</a:t>
            </a:r>
            <a:r>
              <a:rPr lang="es-ES" dirty="0"/>
              <a:t>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Odiaba los comandos… y ahora… no tanto</a:t>
            </a:r>
          </a:p>
        </p:txBody>
      </p:sp>
    </p:spTree>
    <p:extLst>
      <p:ext uri="{BB962C8B-B14F-4D97-AF65-F5344CB8AC3E}">
        <p14:creationId xmlns:p14="http://schemas.microsoft.com/office/powerpoint/2010/main" val="3378692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B77D0-1254-B43A-8A3C-4F1B929F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6014"/>
            <a:ext cx="10515600" cy="1325563"/>
          </a:xfrm>
          <a:noFill/>
        </p:spPr>
        <p:txBody>
          <a:bodyPr/>
          <a:lstStyle/>
          <a:p>
            <a:r>
              <a:rPr lang="es-ES" b="1" dirty="0">
                <a:gradFill>
                  <a:gsLst>
                    <a:gs pos="50500">
                      <a:srgbClr val="E94057"/>
                    </a:gs>
                    <a:gs pos="0">
                      <a:srgbClr val="8A2387"/>
                    </a:gs>
                    <a:gs pos="100000">
                      <a:srgbClr val="F7797D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introducción a git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BEFDAB-A416-A1A9-D792-09DD64B6F0FA}"/>
              </a:ext>
            </a:extLst>
          </p:cNvPr>
          <p:cNvSpPr txBox="1"/>
          <p:nvPr/>
        </p:nvSpPr>
        <p:spPr>
          <a:xfrm>
            <a:off x="838201" y="2489586"/>
            <a:ext cx="99936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nada, vamos a explicar algunos conceptos que ayudarán a entender/repasar cómo funciona Git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AB158C85-2150-AFE8-3B31-9576F60B4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0128" y="3685313"/>
            <a:ext cx="1143000" cy="1143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7DA03F-4992-05DF-8CCA-B38610C9D048}"/>
              </a:ext>
            </a:extLst>
          </p:cNvPr>
          <p:cNvSpPr txBox="1"/>
          <p:nvPr/>
        </p:nvSpPr>
        <p:spPr>
          <a:xfrm>
            <a:off x="2706164" y="3564315"/>
            <a:ext cx="81257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Git es un Sistema de Control de Versiones (VCS), esto quiere decir que nos permite </a:t>
            </a:r>
            <a:r>
              <a:rPr lang="es-ES" sz="2800" b="1" dirty="0">
                <a:gradFill flip="none" rotWithShape="1">
                  <a:gsLst>
                    <a:gs pos="48000">
                      <a:srgbClr val="00B0F0"/>
                    </a:gs>
                    <a:gs pos="61000">
                      <a:schemeClr val="accent1">
                        <a:lumMod val="60000"/>
                        <a:lumOff val="40000"/>
                      </a:schemeClr>
                    </a:gs>
                    <a:gs pos="82000">
                      <a:srgbClr val="B684D2"/>
                    </a:gs>
                  </a:gsLst>
                  <a:lin ang="0" scaled="0"/>
                  <a:tileRect/>
                </a:gradFill>
              </a:rPr>
              <a:t>gestionar</a:t>
            </a:r>
            <a:r>
              <a:rPr lang="es-ES" sz="2800" dirty="0"/>
              <a:t> un </a:t>
            </a:r>
            <a:r>
              <a:rPr lang="es-ES" sz="2800" b="1" dirty="0">
                <a:gradFill>
                  <a:gsLst>
                    <a:gs pos="0">
                      <a:srgbClr val="00B0F0"/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rgbClr val="B684D2"/>
                    </a:gs>
                  </a:gsLst>
                  <a:path path="circle">
                    <a:fillToRect l="100000" t="100000"/>
                  </a:path>
                </a:gradFill>
              </a:rPr>
              <a:t>historial de versiones</a:t>
            </a:r>
            <a:r>
              <a:rPr lang="es-ES" sz="2800" dirty="0"/>
              <a:t> de lo que queramos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E048A00-CDA5-DEA2-150F-F76F889CC0E4}"/>
              </a:ext>
            </a:extLst>
          </p:cNvPr>
          <p:cNvSpPr txBox="1"/>
          <p:nvPr/>
        </p:nvSpPr>
        <p:spPr>
          <a:xfrm>
            <a:off x="838201" y="4949310"/>
            <a:ext cx="9993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Vamos a empezar desde lo más básico e ir construyendo desde ahí</a:t>
            </a:r>
          </a:p>
        </p:txBody>
      </p:sp>
    </p:spTree>
    <p:extLst>
      <p:ext uri="{BB962C8B-B14F-4D97-AF65-F5344CB8AC3E}">
        <p14:creationId xmlns:p14="http://schemas.microsoft.com/office/powerpoint/2010/main" val="45696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B4AE4-9A9F-AE16-4B94-F901F6CE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gradFill>
                  <a:gsLst>
                    <a:gs pos="0">
                      <a:srgbClr val="EF32D9"/>
                    </a:gs>
                    <a:gs pos="100000">
                      <a:srgbClr val="43FFFB"/>
                    </a:gs>
                  </a:gsLst>
                  <a:lin ang="0" scaled="0"/>
                </a:gradFill>
                <a:latin typeface="Montserrat" panose="00000500000000000000" pitchFamily="50" charset="0"/>
              </a:rPr>
              <a:t>temas a tratar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C38B41-EBDB-1003-553E-989C02C80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555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Origin</a:t>
            </a:r>
          </a:p>
          <a:p>
            <a:r>
              <a:rPr lang="en-US" dirty="0"/>
              <a:t>Upstream</a:t>
            </a:r>
          </a:p>
          <a:p>
            <a:r>
              <a:rPr lang="en-US" dirty="0" err="1"/>
              <a:t>stategy</a:t>
            </a:r>
            <a:r>
              <a:rPr lang="en-US" dirty="0"/>
              <a:t> option</a:t>
            </a:r>
          </a:p>
          <a:p>
            <a:pPr lvl="1"/>
            <a:r>
              <a:rPr lang="en-US" dirty="0"/>
              <a:t>ours/theirs</a:t>
            </a:r>
          </a:p>
          <a:p>
            <a:r>
              <a:rPr lang="en-US" dirty="0"/>
              <a:t>Merge</a:t>
            </a:r>
          </a:p>
          <a:p>
            <a:r>
              <a:rPr lang="en-US" dirty="0"/>
              <a:t>Rebase</a:t>
            </a:r>
          </a:p>
          <a:p>
            <a:r>
              <a:rPr lang="en-US" dirty="0"/>
              <a:t>Bisect</a:t>
            </a:r>
          </a:p>
          <a:p>
            <a:r>
              <a:rPr lang="es-ES" dirty="0" err="1"/>
              <a:t>Checkout</a:t>
            </a:r>
            <a:endParaRPr lang="es-ES" dirty="0"/>
          </a:p>
          <a:p>
            <a:r>
              <a:rPr lang="es-ES" dirty="0" err="1"/>
              <a:t>Branches</a:t>
            </a:r>
            <a:endParaRPr lang="es-ES" dirty="0"/>
          </a:p>
          <a:p>
            <a:r>
              <a:rPr lang="es-ES" dirty="0" err="1"/>
              <a:t>branch</a:t>
            </a:r>
            <a:r>
              <a:rPr lang="es-ES" dirty="0"/>
              <a:t> </a:t>
            </a:r>
            <a:r>
              <a:rPr lang="es-ES" dirty="0" err="1"/>
              <a:t>rename</a:t>
            </a:r>
            <a:endParaRPr lang="es-ES" dirty="0"/>
          </a:p>
          <a:p>
            <a:r>
              <a:rPr lang="es-ES" dirty="0"/>
              <a:t>crear ramas con </a:t>
            </a:r>
            <a:r>
              <a:rPr lang="es-ES" dirty="0" err="1"/>
              <a:t>checkout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CB9B7F9-DF27-F213-DAB9-3A8A76107E82}"/>
              </a:ext>
            </a:extLst>
          </p:cNvPr>
          <p:cNvSpPr txBox="1">
            <a:spLocks/>
          </p:cNvSpPr>
          <p:nvPr/>
        </p:nvSpPr>
        <p:spPr>
          <a:xfrm>
            <a:off x="4561439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Remote</a:t>
            </a:r>
          </a:p>
          <a:p>
            <a:r>
              <a:rPr lang="en-US" dirty="0"/>
              <a:t>git stash</a:t>
            </a:r>
          </a:p>
          <a:p>
            <a:pPr lvl="1"/>
            <a:r>
              <a:rPr lang="en-US" dirty="0"/>
              <a:t>keys y pop</a:t>
            </a:r>
          </a:p>
          <a:p>
            <a:r>
              <a:rPr lang="sv-SE" dirty="0"/>
              <a:t>git fetch vs git pull vs git push</a:t>
            </a:r>
          </a:p>
          <a:p>
            <a:pPr lvl="1"/>
            <a:r>
              <a:rPr lang="en-US" dirty="0"/>
              <a:t>git fetch especial (git pull &amp;&amp; git push)</a:t>
            </a:r>
            <a:endParaRPr lang="sv-SE" dirty="0"/>
          </a:p>
          <a:p>
            <a:r>
              <a:rPr lang="en-US" dirty="0"/>
              <a:t>git cherry pick</a:t>
            </a:r>
          </a:p>
          <a:p>
            <a:r>
              <a:rPr lang="en-US" dirty="0" err="1"/>
              <a:t>Entornos</a:t>
            </a:r>
            <a:endParaRPr lang="en-US" dirty="0"/>
          </a:p>
          <a:p>
            <a:pPr lvl="1"/>
            <a:r>
              <a:rPr lang="en-US" dirty="0"/>
              <a:t>stating, local, remote, origin</a:t>
            </a:r>
          </a:p>
          <a:p>
            <a:r>
              <a:rPr lang="en-US" dirty="0"/>
              <a:t>Add, commit, reset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25BB9-091A-676E-DE35-F3F9FFEDB812}"/>
              </a:ext>
            </a:extLst>
          </p:cNvPr>
          <p:cNvSpPr txBox="1">
            <a:spLocks/>
          </p:cNvSpPr>
          <p:nvPr/>
        </p:nvSpPr>
        <p:spPr>
          <a:xfrm>
            <a:off x="8246444" y="1820846"/>
            <a:ext cx="39455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 config</a:t>
            </a:r>
          </a:p>
          <a:p>
            <a:pPr lvl="1"/>
            <a:r>
              <a:rPr lang="en-US" dirty="0"/>
              <a:t>repo, system, global, user</a:t>
            </a:r>
          </a:p>
          <a:p>
            <a:r>
              <a:rPr lang="en-US" dirty="0"/>
              <a:t>Git patch</a:t>
            </a:r>
          </a:p>
          <a:p>
            <a:r>
              <a:rPr lang="en-US" dirty="0"/>
              <a:t>Git submodules and subtrees</a:t>
            </a:r>
          </a:p>
          <a:p>
            <a:r>
              <a:rPr lang="en-US" dirty="0"/>
              <a:t>Git log</a:t>
            </a:r>
          </a:p>
          <a:p>
            <a:r>
              <a:rPr lang="en-US" dirty="0"/>
              <a:t>Git rebase interactive</a:t>
            </a:r>
          </a:p>
          <a:p>
            <a:r>
              <a:rPr lang="en-US" dirty="0" err="1"/>
              <a:t>Reflog</a:t>
            </a:r>
            <a:endParaRPr lang="en-US" dirty="0"/>
          </a:p>
          <a:p>
            <a:r>
              <a:rPr lang="en-US" dirty="0"/>
              <a:t>Deltas</a:t>
            </a:r>
          </a:p>
          <a:p>
            <a:r>
              <a:rPr lang="en-US" dirty="0"/>
              <a:t>Git hooks</a:t>
            </a:r>
          </a:p>
          <a:p>
            <a:r>
              <a:rPr lang="en-US" dirty="0" err="1"/>
              <a:t>Gitflow</a:t>
            </a:r>
            <a:r>
              <a:rPr lang="en-US" dirty="0"/>
              <a:t> y </a:t>
            </a:r>
            <a:r>
              <a:rPr lang="en-US" dirty="0" err="1"/>
              <a:t>tbd</a:t>
            </a:r>
            <a:r>
              <a:rPr lang="en-US" dirty="0"/>
              <a:t> (</a:t>
            </a:r>
            <a:r>
              <a:rPr lang="en-US" b="1" dirty="0"/>
              <a:t>t</a:t>
            </a:r>
            <a:r>
              <a:rPr lang="en-US" dirty="0"/>
              <a:t>runk </a:t>
            </a:r>
            <a:r>
              <a:rPr lang="en-US" b="1" dirty="0"/>
              <a:t>b</a:t>
            </a:r>
            <a:r>
              <a:rPr lang="en-US" dirty="0"/>
              <a:t>ased </a:t>
            </a:r>
            <a:r>
              <a:rPr lang="en-US" b="1" dirty="0"/>
              <a:t>d</a:t>
            </a:r>
            <a:r>
              <a:rPr lang="en-US" dirty="0"/>
              <a:t>evelopment)</a:t>
            </a:r>
          </a:p>
        </p:txBody>
      </p:sp>
    </p:spTree>
    <p:extLst>
      <p:ext uri="{BB962C8B-B14F-4D97-AF65-F5344CB8AC3E}">
        <p14:creationId xmlns:p14="http://schemas.microsoft.com/office/powerpoint/2010/main" val="390006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3F0D-C37E-4138-11E6-B9D959FAD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34"/>
            <a:ext cx="10515600" cy="1325563"/>
          </a:xfrm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0">
                      <a:srgbClr val="00F260"/>
                    </a:gs>
                    <a:gs pos="100000">
                      <a:srgbClr val="0575E6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modelo mental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B630C59-AC81-194F-09C1-C357D45AE648}"/>
              </a:ext>
            </a:extLst>
          </p:cNvPr>
          <p:cNvSpPr txBox="1"/>
          <p:nvPr/>
        </p:nvSpPr>
        <p:spPr>
          <a:xfrm>
            <a:off x="838200" y="1998697"/>
            <a:ext cx="102639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Antes de empezar explicaremos dos conceptos, por encima: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gradFill flip="none" rotWithShape="1">
                  <a:gsLst>
                    <a:gs pos="100000">
                      <a:srgbClr val="EF32D9"/>
                    </a:gs>
                    <a:gs pos="0">
                      <a:srgbClr val="19FFFA"/>
                    </a:gs>
                  </a:gsLst>
                  <a:lin ang="0" scaled="0"/>
                  <a:tileRect/>
                </a:gradFill>
              </a:rPr>
              <a:t>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gradFill flip="none" rotWithShape="1">
                  <a:gsLst>
                    <a:gs pos="0">
                      <a:srgbClr val="FF00CC"/>
                    </a:gs>
                    <a:gs pos="67000">
                      <a:srgbClr val="333399"/>
                    </a:gs>
                  </a:gsLst>
                  <a:lin ang="0" scaled="0"/>
                  <a:tileRect/>
                </a:gradFill>
              </a:rPr>
              <a:t>listas enlazadas</a:t>
            </a:r>
            <a:r>
              <a:rPr lang="es-ES" sz="2800" b="1" dirty="0">
                <a:gradFill flip="none" rotWithShape="1">
                  <a:gsLst>
                    <a:gs pos="0">
                      <a:srgbClr val="FF00CC"/>
                    </a:gs>
                    <a:gs pos="100000">
                      <a:srgbClr val="333399"/>
                    </a:gs>
                  </a:gsLst>
                  <a:lin ang="0" scaled="0"/>
                  <a:tileRect/>
                </a:gradFill>
              </a:rPr>
              <a:t> </a:t>
            </a:r>
            <a:r>
              <a:rPr lang="es-ES" sz="2800" dirty="0"/>
              <a:t>(</a:t>
            </a:r>
            <a:r>
              <a:rPr lang="es-ES" sz="2800" dirty="0" err="1"/>
              <a:t>Linked</a:t>
            </a:r>
            <a:r>
              <a:rPr lang="es-ES" sz="2800" dirty="0"/>
              <a:t> </a:t>
            </a:r>
            <a:r>
              <a:rPr lang="es-ES" sz="2800" dirty="0" err="1"/>
              <a:t>Lists</a:t>
            </a:r>
            <a:r>
              <a:rPr lang="es-ES" sz="2800" dirty="0"/>
              <a:t>)</a:t>
            </a:r>
          </a:p>
          <a:p>
            <a:endParaRPr lang="es-ES" sz="2800" dirty="0"/>
          </a:p>
          <a:p>
            <a:r>
              <a:rPr lang="es-ES" sz="2800" dirty="0"/>
              <a:t>La idea de este “modelo mental” es tener ejemplos cercanos para poder entender la </a:t>
            </a:r>
            <a:r>
              <a:rPr lang="es-ES" sz="2800" i="1" dirty="0"/>
              <a:t>magia</a:t>
            </a:r>
            <a:r>
              <a:rPr lang="es-ES" sz="2800" dirty="0"/>
              <a:t> de git</a:t>
            </a:r>
          </a:p>
        </p:txBody>
      </p:sp>
    </p:spTree>
    <p:extLst>
      <p:ext uri="{BB962C8B-B14F-4D97-AF65-F5344CB8AC3E}">
        <p14:creationId xmlns:p14="http://schemas.microsoft.com/office/powerpoint/2010/main" val="455664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17B76-1775-B480-36B1-555978D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s-ES" b="1" dirty="0">
                <a:gradFill flip="none" rotWithShape="1">
                  <a:gsLst>
                    <a:gs pos="100000">
                      <a:srgbClr val="EF32D9"/>
                    </a:gs>
                    <a:gs pos="0">
                      <a:srgbClr val="19FFFA"/>
                    </a:gs>
                  </a:gsLst>
                  <a:lin ang="0" scaled="0"/>
                  <a:tileRect/>
                </a:gradFill>
                <a:latin typeface="Montserrat" panose="00000500000000000000" pitchFamily="50" charset="0"/>
              </a:rPr>
              <a:t>hashes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0895123-4D3A-17A7-08F2-29A6DFD8A0CC}"/>
              </a:ext>
            </a:extLst>
          </p:cNvPr>
          <p:cNvSpPr txBox="1"/>
          <p:nvPr/>
        </p:nvSpPr>
        <p:spPr>
          <a:xfrm>
            <a:off x="838200" y="1690688"/>
            <a:ext cx="72570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Funciones matemáticas</a:t>
            </a:r>
          </a:p>
          <a:p>
            <a:r>
              <a:rPr lang="es-ES" sz="2800" dirty="0"/>
              <a:t>Únicas, </a:t>
            </a:r>
            <a:r>
              <a:rPr lang="es-ES" sz="2800" dirty="0" err="1"/>
              <a:t>uid</a:t>
            </a:r>
            <a:r>
              <a:rPr lang="es-ES" sz="2800" dirty="0"/>
              <a:t>, un hash no da dos veces el mismo id</a:t>
            </a:r>
          </a:p>
          <a:p>
            <a:r>
              <a:rPr lang="es-ES" sz="2800" dirty="0"/>
              <a:t>Inmutabilidad, un cambio, nuevo hash</a:t>
            </a:r>
          </a:p>
        </p:txBody>
      </p:sp>
    </p:spTree>
    <p:extLst>
      <p:ext uri="{BB962C8B-B14F-4D97-AF65-F5344CB8AC3E}">
        <p14:creationId xmlns:p14="http://schemas.microsoft.com/office/powerpoint/2010/main" val="31287266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1129</Words>
  <Application>Microsoft Office PowerPoint</Application>
  <PresentationFormat>Panorámica</PresentationFormat>
  <Paragraphs>189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Montserrat</vt:lpstr>
      <vt:lpstr>Tema de Office</vt:lpstr>
      <vt:lpstr>simplificando git</vt:lpstr>
      <vt:lpstr>de antemano</vt:lpstr>
      <vt:lpstr>¿para quién está pensada la charla?</vt:lpstr>
      <vt:lpstr>estructura de las charlas</vt:lpstr>
      <vt:lpstr>presentaciones</vt:lpstr>
      <vt:lpstr>introducción a git</vt:lpstr>
      <vt:lpstr>temas a tratar</vt:lpstr>
      <vt:lpstr>modelo mental</vt:lpstr>
      <vt:lpstr>hashes</vt:lpstr>
      <vt:lpstr>listas enlazadas</vt:lpstr>
      <vt:lpstr>ramas; merge y rebase, modelo mental</vt:lpstr>
      <vt:lpstr>ramas, merge y rebase, dibujado</vt:lpstr>
      <vt:lpstr>ESQUEMAS</vt:lpstr>
      <vt:lpstr>Ideas</vt:lpstr>
      <vt:lpstr>entornos</vt:lpstr>
      <vt:lpstr>git remote</vt:lpstr>
      <vt:lpstr>estados</vt:lpstr>
      <vt:lpstr>git add </vt:lpstr>
      <vt:lpstr>.gitignore</vt:lpstr>
      <vt:lpstr>recapitulando…</vt:lpstr>
      <vt:lpstr>ganando confianza con los comandos</vt:lpstr>
      <vt:lpstr>Presentación de PowerPoint</vt:lpstr>
      <vt:lpstr>rebase interactivo</vt:lpstr>
      <vt:lpstr>rename</vt:lpstr>
      <vt:lpstr>squash</vt:lpstr>
      <vt:lpstr>edit</vt:lpstr>
      <vt:lpstr>delete</vt:lpstr>
      <vt:lpstr>entornos de configuración</vt:lpstr>
      <vt:lpstr>git config</vt:lpstr>
      <vt:lpstr>los salvavidas</vt:lpstr>
      <vt:lpstr>Presentación de PowerPoint</vt:lpstr>
      <vt:lpstr>créditos</vt:lpstr>
      <vt:lpstr>expandiendo el conocimiento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Simplificando Git: Piérdele el miedo a la línea de comandos</dc:title>
  <dc:creator>Pepe Fabra</dc:creator>
  <cp:lastModifiedBy>Pepe Fabra</cp:lastModifiedBy>
  <cp:revision>115</cp:revision>
  <dcterms:created xsi:type="dcterms:W3CDTF">2023-06-06T20:51:15Z</dcterms:created>
  <dcterms:modified xsi:type="dcterms:W3CDTF">2023-06-11T17:12:45Z</dcterms:modified>
</cp:coreProperties>
</file>