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2" r:id="rId1"/>
  </p:sldMasterIdLst>
  <p:notesMasterIdLst>
    <p:notesMasterId r:id="rId180"/>
  </p:notesMasterIdLst>
  <p:sldIdLst>
    <p:sldId id="256" r:id="rId2"/>
    <p:sldId id="262" r:id="rId3"/>
    <p:sldId id="263" r:id="rId4"/>
    <p:sldId id="401" r:id="rId5"/>
    <p:sldId id="402" r:id="rId6"/>
    <p:sldId id="403" r:id="rId7"/>
    <p:sldId id="393" r:id="rId8"/>
    <p:sldId id="394" r:id="rId9"/>
    <p:sldId id="395" r:id="rId10"/>
    <p:sldId id="396" r:id="rId11"/>
    <p:sldId id="391" r:id="rId12"/>
    <p:sldId id="392" r:id="rId13"/>
    <p:sldId id="404" r:id="rId14"/>
    <p:sldId id="439" r:id="rId15"/>
    <p:sldId id="440" r:id="rId16"/>
    <p:sldId id="405" r:id="rId17"/>
    <p:sldId id="441" r:id="rId18"/>
    <p:sldId id="442" r:id="rId19"/>
    <p:sldId id="533" r:id="rId20"/>
    <p:sldId id="406" r:id="rId21"/>
    <p:sldId id="443" r:id="rId22"/>
    <p:sldId id="444" r:id="rId23"/>
    <p:sldId id="407" r:id="rId24"/>
    <p:sldId id="446" r:id="rId25"/>
    <p:sldId id="445" r:id="rId26"/>
    <p:sldId id="519" r:id="rId27"/>
    <p:sldId id="408" r:id="rId28"/>
    <p:sldId id="447" r:id="rId29"/>
    <p:sldId id="448" r:id="rId30"/>
    <p:sldId id="449" r:id="rId31"/>
    <p:sldId id="450" r:id="rId32"/>
    <p:sldId id="561" r:id="rId33"/>
    <p:sldId id="562" r:id="rId34"/>
    <p:sldId id="559" r:id="rId35"/>
    <p:sldId id="560" r:id="rId36"/>
    <p:sldId id="409" r:id="rId37"/>
    <p:sldId id="451" r:id="rId38"/>
    <p:sldId id="452" r:id="rId39"/>
    <p:sldId id="453" r:id="rId40"/>
    <p:sldId id="563" r:id="rId41"/>
    <p:sldId id="564" r:id="rId42"/>
    <p:sldId id="410" r:id="rId43"/>
    <p:sldId id="454" r:id="rId44"/>
    <p:sldId id="411" r:id="rId45"/>
    <p:sldId id="455" r:id="rId46"/>
    <p:sldId id="456" r:id="rId47"/>
    <p:sldId id="457" r:id="rId48"/>
    <p:sldId id="565" r:id="rId49"/>
    <p:sldId id="412" r:id="rId50"/>
    <p:sldId id="458" r:id="rId51"/>
    <p:sldId id="482" r:id="rId52"/>
    <p:sldId id="413" r:id="rId53"/>
    <p:sldId id="459" r:id="rId54"/>
    <p:sldId id="481" r:id="rId55"/>
    <p:sldId id="460" r:id="rId56"/>
    <p:sldId id="483" r:id="rId57"/>
    <p:sldId id="484" r:id="rId58"/>
    <p:sldId id="485" r:id="rId59"/>
    <p:sldId id="415" r:id="rId60"/>
    <p:sldId id="462" r:id="rId61"/>
    <p:sldId id="494" r:id="rId62"/>
    <p:sldId id="464" r:id="rId63"/>
    <p:sldId id="418" r:id="rId64"/>
    <p:sldId id="558" r:id="rId65"/>
    <p:sldId id="417" r:id="rId66"/>
    <p:sldId id="486" r:id="rId67"/>
    <p:sldId id="487" r:id="rId68"/>
    <p:sldId id="556" r:id="rId69"/>
    <p:sldId id="536" r:id="rId70"/>
    <p:sldId id="537" r:id="rId71"/>
    <p:sldId id="495" r:id="rId72"/>
    <p:sldId id="488" r:id="rId73"/>
    <p:sldId id="463" r:id="rId74"/>
    <p:sldId id="489" r:id="rId75"/>
    <p:sldId id="496" r:id="rId76"/>
    <p:sldId id="497" r:id="rId77"/>
    <p:sldId id="416" r:id="rId78"/>
    <p:sldId id="465" r:id="rId79"/>
    <p:sldId id="492" r:id="rId80"/>
    <p:sldId id="490" r:id="rId81"/>
    <p:sldId id="491" r:id="rId82"/>
    <p:sldId id="419" r:id="rId83"/>
    <p:sldId id="466" r:id="rId84"/>
    <p:sldId id="468" r:id="rId85"/>
    <p:sldId id="469" r:id="rId86"/>
    <p:sldId id="423" r:id="rId87"/>
    <p:sldId id="420" r:id="rId88"/>
    <p:sldId id="470" r:id="rId89"/>
    <p:sldId id="471" r:id="rId90"/>
    <p:sldId id="493" r:id="rId91"/>
    <p:sldId id="472" r:id="rId92"/>
    <p:sldId id="478" r:id="rId93"/>
    <p:sldId id="473" r:id="rId94"/>
    <p:sldId id="421" r:id="rId95"/>
    <p:sldId id="474" r:id="rId96"/>
    <p:sldId id="475" r:id="rId97"/>
    <p:sldId id="422" r:id="rId98"/>
    <p:sldId id="557" r:id="rId99"/>
    <p:sldId id="477" r:id="rId100"/>
    <p:sldId id="476" r:id="rId101"/>
    <p:sldId id="568" r:id="rId102"/>
    <p:sldId id="429" r:id="rId103"/>
    <p:sldId id="479" r:id="rId104"/>
    <p:sldId id="554" r:id="rId105"/>
    <p:sldId id="555" r:id="rId106"/>
    <p:sldId id="428" r:id="rId107"/>
    <p:sldId id="505" r:id="rId108"/>
    <p:sldId id="397" r:id="rId109"/>
    <p:sldId id="498" r:id="rId110"/>
    <p:sldId id="547" r:id="rId111"/>
    <p:sldId id="548" r:id="rId112"/>
    <p:sldId id="430" r:id="rId113"/>
    <p:sldId id="499" r:id="rId114"/>
    <p:sldId id="550" r:id="rId115"/>
    <p:sldId id="549" r:id="rId116"/>
    <p:sldId id="432" r:id="rId117"/>
    <p:sldId id="500" r:id="rId118"/>
    <p:sldId id="551" r:id="rId119"/>
    <p:sldId id="552" r:id="rId120"/>
    <p:sldId id="553" r:id="rId121"/>
    <p:sldId id="501" r:id="rId122"/>
    <p:sldId id="566" r:id="rId123"/>
    <p:sldId id="438" r:id="rId124"/>
    <p:sldId id="503" r:id="rId125"/>
    <p:sldId id="504" r:id="rId126"/>
    <p:sldId id="502" r:id="rId127"/>
    <p:sldId id="431" r:id="rId128"/>
    <p:sldId id="506" r:id="rId129"/>
    <p:sldId id="507" r:id="rId130"/>
    <p:sldId id="508" r:id="rId131"/>
    <p:sldId id="433" r:id="rId132"/>
    <p:sldId id="518" r:id="rId133"/>
    <p:sldId id="509" r:id="rId134"/>
    <p:sldId id="543" r:id="rId135"/>
    <p:sldId id="539" r:id="rId136"/>
    <p:sldId id="538" r:id="rId137"/>
    <p:sldId id="541" r:id="rId138"/>
    <p:sldId id="542" r:id="rId139"/>
    <p:sldId id="540" r:id="rId140"/>
    <p:sldId id="434" r:id="rId141"/>
    <p:sldId id="510" r:id="rId142"/>
    <p:sldId id="511" r:id="rId143"/>
    <p:sldId id="435" r:id="rId144"/>
    <p:sldId id="512" r:id="rId145"/>
    <p:sldId id="544" r:id="rId146"/>
    <p:sldId id="545" r:id="rId147"/>
    <p:sldId id="398" r:id="rId148"/>
    <p:sldId id="517" r:id="rId149"/>
    <p:sldId id="535" r:id="rId150"/>
    <p:sldId id="437" r:id="rId151"/>
    <p:sldId id="516" r:id="rId152"/>
    <p:sldId id="526" r:id="rId153"/>
    <p:sldId id="527" r:id="rId154"/>
    <p:sldId id="436" r:id="rId155"/>
    <p:sldId id="515" r:id="rId156"/>
    <p:sldId id="532" r:id="rId157"/>
    <p:sldId id="530" r:id="rId158"/>
    <p:sldId id="531" r:id="rId159"/>
    <p:sldId id="514" r:id="rId160"/>
    <p:sldId id="522" r:id="rId161"/>
    <p:sldId id="520" r:id="rId162"/>
    <p:sldId id="424" r:id="rId163"/>
    <p:sldId id="513" r:id="rId164"/>
    <p:sldId id="528" r:id="rId165"/>
    <p:sldId id="529" r:id="rId166"/>
    <p:sldId id="534" r:id="rId167"/>
    <p:sldId id="425" r:id="rId168"/>
    <p:sldId id="426" r:id="rId169"/>
    <p:sldId id="427" r:id="rId170"/>
    <p:sldId id="480" r:id="rId171"/>
    <p:sldId id="524" r:id="rId172"/>
    <p:sldId id="523" r:id="rId173"/>
    <p:sldId id="525" r:id="rId174"/>
    <p:sldId id="260" r:id="rId175"/>
    <p:sldId id="261" r:id="rId176"/>
    <p:sldId id="265" r:id="rId177"/>
    <p:sldId id="264" r:id="rId178"/>
    <p:sldId id="382" r:id="rId17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ción" id="{ACF858B5-CB7E-4D09-B714-492B9EA8033A}">
          <p14:sldIdLst>
            <p14:sldId id="256"/>
            <p14:sldId id="262"/>
            <p14:sldId id="263"/>
            <p14:sldId id="401"/>
            <p14:sldId id="402"/>
          </p14:sldIdLst>
        </p14:section>
        <p14:section name="Programación Funcional" id="{2193F03A-0FBB-EA45-ABC6-2E06D8C5198F}">
          <p14:sldIdLst>
            <p14:sldId id="403"/>
            <p14:sldId id="393"/>
            <p14:sldId id="394"/>
            <p14:sldId id="395"/>
            <p14:sldId id="396"/>
            <p14:sldId id="391"/>
            <p14:sldId id="392"/>
            <p14:sldId id="404"/>
            <p14:sldId id="439"/>
            <p14:sldId id="440"/>
            <p14:sldId id="405"/>
            <p14:sldId id="441"/>
            <p14:sldId id="442"/>
            <p14:sldId id="533"/>
            <p14:sldId id="406"/>
            <p14:sldId id="443"/>
            <p14:sldId id="444"/>
            <p14:sldId id="407"/>
            <p14:sldId id="446"/>
            <p14:sldId id="445"/>
            <p14:sldId id="519"/>
          </p14:sldIdLst>
        </p14:section>
        <p14:section name="Pureza" id="{BE9DFC4B-D1C1-6F48-8A4B-EB5E0791A2A1}">
          <p14:sldIdLst>
            <p14:sldId id="408"/>
            <p14:sldId id="447"/>
            <p14:sldId id="448"/>
            <p14:sldId id="449"/>
            <p14:sldId id="450"/>
            <p14:sldId id="561"/>
            <p14:sldId id="562"/>
            <p14:sldId id="559"/>
            <p14:sldId id="560"/>
          </p14:sldIdLst>
        </p14:section>
        <p14:section name="Efectos secundarios" id="{21CEB35E-B7A4-CA4C-9E67-E30F337251FF}">
          <p14:sldIdLst>
            <p14:sldId id="409"/>
            <p14:sldId id="451"/>
            <p14:sldId id="452"/>
            <p14:sldId id="453"/>
            <p14:sldId id="563"/>
            <p14:sldId id="564"/>
          </p14:sldIdLst>
        </p14:section>
        <p14:section name="Idempotencia" id="{9FA71BB4-5682-B444-8A8E-120992B43DD9}">
          <p14:sldIdLst>
            <p14:sldId id="410"/>
            <p14:sldId id="454"/>
          </p14:sldIdLst>
        </p14:section>
        <p14:section name="Pureza, efectos secundarios e idempotencia" id="{5D87A9C1-668E-2B43-AE14-9E6FC857673F}">
          <p14:sldIdLst>
            <p14:sldId id="411"/>
            <p14:sldId id="455"/>
            <p14:sldId id="456"/>
            <p14:sldId id="457"/>
            <p14:sldId id="565"/>
          </p14:sldIdLst>
        </p14:section>
        <p14:section name="Memoización" id="{B4365631-6EA9-9E44-9B05-03EDBBE2325F}">
          <p14:sldIdLst>
            <p14:sldId id="412"/>
            <p14:sldId id="458"/>
            <p14:sldId id="482"/>
            <p14:sldId id="413"/>
            <p14:sldId id="459"/>
            <p14:sldId id="481"/>
            <p14:sldId id="460"/>
            <p14:sldId id="483"/>
            <p14:sldId id="484"/>
            <p14:sldId id="485"/>
          </p14:sldIdLst>
        </p14:section>
        <p14:section name="Comparación de valores" id="{CEC0310D-5E05-F24E-9A89-B6C1004A2F4F}">
          <p14:sldIdLst>
            <p14:sldId id="415"/>
            <p14:sldId id="462"/>
            <p14:sldId id="494"/>
            <p14:sldId id="464"/>
            <p14:sldId id="418"/>
            <p14:sldId id="558"/>
            <p14:sldId id="417"/>
            <p14:sldId id="486"/>
            <p14:sldId id="487"/>
            <p14:sldId id="556"/>
            <p14:sldId id="536"/>
            <p14:sldId id="537"/>
            <p14:sldId id="495"/>
            <p14:sldId id="488"/>
            <p14:sldId id="463"/>
            <p14:sldId id="489"/>
            <p14:sldId id="496"/>
            <p14:sldId id="497"/>
          </p14:sldIdLst>
        </p14:section>
        <p14:section name="Serialización" id="{55FDAD07-6698-0C49-91C2-6722AECF0B78}">
          <p14:sldIdLst>
            <p14:sldId id="416"/>
            <p14:sldId id="465"/>
            <p14:sldId id="492"/>
            <p14:sldId id="490"/>
            <p14:sldId id="491"/>
          </p14:sldIdLst>
        </p14:section>
        <p14:section name="Alto Orden" id="{BDB140A8-A6F8-3346-8E0F-0AEB4F84802B}">
          <p14:sldIdLst>
            <p14:sldId id="419"/>
            <p14:sldId id="466"/>
            <p14:sldId id="468"/>
            <p14:sldId id="469"/>
            <p14:sldId id="423"/>
          </p14:sldIdLst>
        </p14:section>
        <p14:section name="Ciudadanía de primera clase" id="{76950DC1-34D1-2E44-B559-C18670EC9F5E}">
          <p14:sldIdLst>
            <p14:sldId id="420"/>
            <p14:sldId id="470"/>
            <p14:sldId id="471"/>
            <p14:sldId id="493"/>
            <p14:sldId id="472"/>
            <p14:sldId id="478"/>
            <p14:sldId id="473"/>
          </p14:sldIdLst>
        </p14:section>
        <p14:section name="Closure" id="{36FC9A3E-238F-F44A-871A-C7F55A426013}">
          <p14:sldIdLst>
            <p14:sldId id="421"/>
            <p14:sldId id="474"/>
            <p14:sldId id="475"/>
            <p14:sldId id="422"/>
            <p14:sldId id="557"/>
          </p14:sldIdLst>
        </p14:section>
        <p14:section name="Closures, first-class y high-order" id="{BDE63BD4-72F3-D74C-B331-DF07A048CA5B}">
          <p14:sldIdLst>
            <p14:sldId id="477"/>
            <p14:sldId id="476"/>
            <p14:sldId id="568"/>
          </p14:sldIdLst>
        </p14:section>
        <p14:section name="Localidad" id="{29B4F89C-E6C2-5D49-AA28-58F09AAF663C}">
          <p14:sldIdLst>
            <p14:sldId id="429"/>
            <p14:sldId id="479"/>
            <p14:sldId id="554"/>
            <p14:sldId id="555"/>
          </p14:sldIdLst>
        </p14:section>
        <p14:section name="ransparencia referencial" id="{366E398E-7D71-F841-9666-81A78E581E95}">
          <p14:sldIdLst>
            <p14:sldId id="428"/>
            <p14:sldId id="505"/>
            <p14:sldId id="397"/>
            <p14:sldId id="498"/>
            <p14:sldId id="547"/>
            <p14:sldId id="548"/>
          </p14:sldIdLst>
        </p14:section>
        <p14:section name="Inmutabilidad" id="{2DF6D136-D093-0C40-8A7C-463268728349}">
          <p14:sldIdLst>
            <p14:sldId id="430"/>
            <p14:sldId id="499"/>
            <p14:sldId id="550"/>
            <p14:sldId id="549"/>
          </p14:sldIdLst>
        </p14:section>
        <p14:section name="Pipelines" id="{9828266A-4D4B-B346-9C82-1EF2742420B8}">
          <p14:sldIdLst>
            <p14:sldId id="432"/>
            <p14:sldId id="500"/>
            <p14:sldId id="551"/>
            <p14:sldId id="552"/>
            <p14:sldId id="553"/>
            <p14:sldId id="501"/>
            <p14:sldId id="566"/>
            <p14:sldId id="438"/>
            <p14:sldId id="503"/>
            <p14:sldId id="504"/>
            <p14:sldId id="502"/>
          </p14:sldIdLst>
        </p14:section>
        <p14:section name="Loops y recursividad" id="{D029F251-0D74-4743-B5E9-9E6F5AC3D17B}">
          <p14:sldIdLst>
            <p14:sldId id="431"/>
            <p14:sldId id="506"/>
            <p14:sldId id="507"/>
            <p14:sldId id="508"/>
          </p14:sldIdLst>
        </p14:section>
        <p14:section name="MapReduce" id="{CBEF36C7-8C34-4D44-B28D-5E6F45190703}">
          <p14:sldIdLst>
            <p14:sldId id="433"/>
            <p14:sldId id="518"/>
            <p14:sldId id="509"/>
            <p14:sldId id="543"/>
          </p14:sldIdLst>
        </p14:section>
        <p14:section name="Currificación" id="{88FF57AB-BC3E-AA43-BD9D-E27B02AC1693}">
          <p14:sldIdLst>
            <p14:sldId id="539"/>
            <p14:sldId id="538"/>
            <p14:sldId id="541"/>
            <p14:sldId id="542"/>
            <p14:sldId id="540"/>
          </p14:sldIdLst>
        </p14:section>
        <p14:section name="Eficiencia" id="{541468FC-24CB-9247-9444-88605CB72C91}">
          <p14:sldIdLst>
            <p14:sldId id="434"/>
            <p14:sldId id="510"/>
            <p14:sldId id="511"/>
          </p14:sldIdLst>
        </p14:section>
        <p14:section name="Declarativo vs imperativo" id="{3C1BB19E-FB8E-4141-B8E8-82530C1EBA8E}">
          <p14:sldIdLst>
            <p14:sldId id="435"/>
            <p14:sldId id="512"/>
            <p14:sldId id="544"/>
            <p14:sldId id="545"/>
          </p14:sldIdLst>
        </p14:section>
        <p14:section name="State" id="{A149F4C9-EE96-A749-B237-E89EF53A36D5}">
          <p14:sldIdLst>
            <p14:sldId id="398"/>
            <p14:sldId id="517"/>
            <p14:sldId id="535"/>
          </p14:sldIdLst>
        </p14:section>
        <p14:section name="State Machines" id="{EC462B4C-5C9B-FD49-9DFD-C3358543E0C2}">
          <p14:sldIdLst>
            <p14:sldId id="437"/>
            <p14:sldId id="516"/>
            <p14:sldId id="526"/>
            <p14:sldId id="527"/>
          </p14:sldIdLst>
        </p14:section>
        <p14:section name="Statecharts" id="{1C9B4E0A-A6D6-2B45-A5FC-54E2C3E73F45}">
          <p14:sldIdLst>
            <p14:sldId id="436"/>
            <p14:sldId id="515"/>
            <p14:sldId id="532"/>
            <p14:sldId id="530"/>
            <p14:sldId id="531"/>
            <p14:sldId id="514"/>
          </p14:sldIdLst>
        </p14:section>
        <p14:section name="EXTRA: Lo que no te he contado" id="{405010E9-0B36-0A4D-8C0C-597D92F37587}">
          <p14:sldIdLst>
            <p14:sldId id="522"/>
            <p14:sldId id="520"/>
          </p14:sldIdLst>
        </p14:section>
        <p14:section name="Conclusión" id="{80A0A929-A46A-3A4B-B2AA-80A125220E59}">
          <p14:sldIdLst>
            <p14:sldId id="424"/>
            <p14:sldId id="513"/>
            <p14:sldId id="528"/>
            <p14:sldId id="529"/>
            <p14:sldId id="534"/>
            <p14:sldId id="425"/>
            <p14:sldId id="426"/>
            <p14:sldId id="427"/>
            <p14:sldId id="480"/>
          </p14:sldIdLst>
        </p14:section>
        <p14:section name="Bibliografía" id="{B0513962-9DE2-4413-A989-EEF985AB2E25}">
          <p14:sldIdLst>
            <p14:sldId id="524"/>
            <p14:sldId id="523"/>
            <p14:sldId id="525"/>
          </p14:sldIdLst>
        </p14:section>
        <p14:section name="Cierre" id="{320F507A-589E-F44E-9B8B-5711FCD57961}">
          <p14:sldIdLst>
            <p14:sldId id="260"/>
            <p14:sldId id="261"/>
            <p14:sldId id="265"/>
            <p14:sldId id="264"/>
            <p14:sldId id="3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DA4E"/>
    <a:srgbClr val="303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8"/>
    <p:restoredTop sz="94658"/>
  </p:normalViewPr>
  <p:slideViewPr>
    <p:cSldViewPr snapToGrid="0">
      <p:cViewPr>
        <p:scale>
          <a:sx n="117" d="100"/>
          <a:sy n="117" d="100"/>
        </p:scale>
        <p:origin x="227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presProps" Target="presProp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viewProps" Target="viewProps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notesMaster" Target="notesMasters/notesMaster1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F889A-F80D-49C0-AC58-8B1F3283A65E}" type="datetimeFigureOut">
              <a:rPr lang="es-ES" smtClean="0"/>
              <a:t>3/12/24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BA9E80-8C5A-4773-BEE2-359A330FC4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3201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58A680F-BAC8-8844-878C-CB4F1A8A77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6528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r>
              <a:rPr lang="es-ES"/>
              <a:t>05/12/2024</a:t>
            </a: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64FCEB1-D557-C733-B1CB-BDD9C9F84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5314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A395B10-8777-AFF1-403A-BBD8910AF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2272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0312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08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044AEF0-4C6B-6079-FE30-5406D59D30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6528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r>
              <a:rPr lang="es-ES"/>
              <a:t>05/12/2024</a:t>
            </a: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C514151-5928-A91B-04CC-27FB9FA1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5314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3187A13-B8CB-42A8-0B93-F31A728D4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2272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0312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22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DD61373-C492-02C7-DF30-BFB2B2DE46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6528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r>
              <a:rPr lang="es-ES"/>
              <a:t>05/12/2024</a:t>
            </a: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56C21C1-F956-62B9-BA8B-564A3D4DD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5314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F88937E-4D56-D8CC-1EA6-599C490ED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2272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0312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12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solidFill>
                  <a:srgbClr val="30312F"/>
                </a:soli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8B4969B-4FE9-CA30-658C-670A045FFA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6528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r>
              <a:rPr lang="es-ES"/>
              <a:t>05/12/2024</a:t>
            </a: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362A5B6-49FF-C0BD-EC84-5045BF4C2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5314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E03E7C8-2BF5-C8AA-9A99-2F65E9EA4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2272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0312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30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solidFill>
                  <a:srgbClr val="30312F"/>
                </a:soli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32C00-2010-F232-D54F-588EA128D0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6528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r>
              <a:rPr lang="es-ES"/>
              <a:t>05/12/2024</a:t>
            </a: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69D23E8-875D-4940-A7CE-E8AE4EDAB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5314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318AE15-A557-0375-7F3B-A66A0B6F3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2272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0312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34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0CDB3-7635-3111-3413-841C5BB201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6528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D7C98-759F-80ED-8012-97529FD1B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5314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743FB-68DF-D27E-1638-FBF30847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2272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0312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81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2C492-C746-0A3F-C3C0-11B353BD7D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6528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1603C-4754-C844-09B0-DD19DA5F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5314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C4CAD-BC67-56DC-66AE-F75FA5B06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2272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0312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42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92F52-F249-9883-A473-7FBDD5C5D7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6528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6D0CD-6CDC-9AFD-C075-6B64F1B2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5314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EDE60-9B88-604F-BA69-340457404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2272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0312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9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ocs - 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52B225CA-4727-4E0D-D3E1-A456D03C06B3}"/>
              </a:ext>
            </a:extLst>
          </p:cNvPr>
          <p:cNvSpPr/>
          <p:nvPr userDrawn="1"/>
        </p:nvSpPr>
        <p:spPr>
          <a:xfrm>
            <a:off x="11454063" y="-179585"/>
            <a:ext cx="890166" cy="711366"/>
          </a:xfrm>
          <a:prstGeom prst="rect">
            <a:avLst/>
          </a:prstGeom>
          <a:solidFill>
            <a:srgbClr val="F1DA4E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2F92500-CB62-5991-328D-2F1EDDFE826F}"/>
              </a:ext>
            </a:extLst>
          </p:cNvPr>
          <p:cNvSpPr/>
          <p:nvPr userDrawn="1"/>
        </p:nvSpPr>
        <p:spPr>
          <a:xfrm>
            <a:off x="-152400" y="-168442"/>
            <a:ext cx="1694329" cy="711366"/>
          </a:xfrm>
          <a:prstGeom prst="rect">
            <a:avLst/>
          </a:prstGeom>
          <a:solidFill>
            <a:srgbClr val="F1DA4E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853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4285"/>
            <a:ext cx="10515600" cy="360266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92F52-F249-9883-A473-7FBDD5C5D7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6528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6D0CD-6CDC-9AFD-C075-6B64F1B2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5314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EDE60-9B88-604F-BA69-340457404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2272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0312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43D92DB-963A-EF0F-9B03-F44CEDFB5DAD}"/>
              </a:ext>
            </a:extLst>
          </p:cNvPr>
          <p:cNvSpPr/>
          <p:nvPr userDrawn="1"/>
        </p:nvSpPr>
        <p:spPr>
          <a:xfrm>
            <a:off x="-152400" y="542924"/>
            <a:ext cx="12496800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73B74F5-0EA4-B039-EC59-835AAAB3B3FF}"/>
              </a:ext>
            </a:extLst>
          </p:cNvPr>
          <p:cNvSpPr txBox="1"/>
          <p:nvPr userDrawn="1"/>
        </p:nvSpPr>
        <p:spPr>
          <a:xfrm>
            <a:off x="136528" y="64849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javascript</a:t>
            </a:r>
            <a:endParaRPr lang="es-ES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9E20A73-F735-6EF0-28BD-4C0817A21681}"/>
              </a:ext>
            </a:extLst>
          </p:cNvPr>
          <p:cNvSpPr txBox="1"/>
          <p:nvPr userDrawn="1"/>
        </p:nvSpPr>
        <p:spPr>
          <a:xfrm>
            <a:off x="11546732" y="144054"/>
            <a:ext cx="617028" cy="369332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s-ES" b="1" dirty="0"/>
              <a:t>VLC</a:t>
            </a:r>
          </a:p>
        </p:txBody>
      </p:sp>
    </p:spTree>
    <p:extLst>
      <p:ext uri="{BB962C8B-B14F-4D97-AF65-F5344CB8AC3E}">
        <p14:creationId xmlns:p14="http://schemas.microsoft.com/office/powerpoint/2010/main" val="1462989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 - 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32F92500-CB62-5991-328D-2F1EDDFE826F}"/>
              </a:ext>
            </a:extLst>
          </p:cNvPr>
          <p:cNvSpPr/>
          <p:nvPr userDrawn="1"/>
        </p:nvSpPr>
        <p:spPr>
          <a:xfrm>
            <a:off x="-152400" y="-180474"/>
            <a:ext cx="1694328" cy="723398"/>
          </a:xfrm>
          <a:prstGeom prst="rect">
            <a:avLst/>
          </a:prstGeom>
          <a:solidFill>
            <a:srgbClr val="F1DA4E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998535"/>
            <a:ext cx="10515600" cy="5178419"/>
          </a:xfrm>
        </p:spPr>
        <p:txBody>
          <a:bodyPr anchor="ctr" anchorCtr="0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92F52-F249-9883-A473-7FBDD5C5D7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6528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6D0CD-6CDC-9AFD-C075-6B64F1B2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5314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EDE60-9B88-604F-BA69-340457404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2272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0312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43D92DB-963A-EF0F-9B03-F44CEDFB5DAD}"/>
              </a:ext>
            </a:extLst>
          </p:cNvPr>
          <p:cNvSpPr/>
          <p:nvPr userDrawn="1"/>
        </p:nvSpPr>
        <p:spPr>
          <a:xfrm>
            <a:off x="-152400" y="542924"/>
            <a:ext cx="12496800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73B74F5-0EA4-B039-EC59-835AAAB3B3FF}"/>
              </a:ext>
            </a:extLst>
          </p:cNvPr>
          <p:cNvSpPr txBox="1"/>
          <p:nvPr userDrawn="1"/>
        </p:nvSpPr>
        <p:spPr>
          <a:xfrm>
            <a:off x="136528" y="64849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javascript</a:t>
            </a:r>
            <a:endParaRPr lang="es-ES" b="1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C67CD14-DDE3-6B4E-E072-ADF52EDA952F}"/>
              </a:ext>
            </a:extLst>
          </p:cNvPr>
          <p:cNvSpPr/>
          <p:nvPr userDrawn="1"/>
        </p:nvSpPr>
        <p:spPr>
          <a:xfrm>
            <a:off x="11454063" y="-179585"/>
            <a:ext cx="890166" cy="711366"/>
          </a:xfrm>
          <a:prstGeom prst="rect">
            <a:avLst/>
          </a:prstGeom>
          <a:solidFill>
            <a:srgbClr val="F1DA4E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E1B99AC-1B8B-9B44-B26A-5BEC3A10DA76}"/>
              </a:ext>
            </a:extLst>
          </p:cNvPr>
          <p:cNvSpPr txBox="1"/>
          <p:nvPr userDrawn="1"/>
        </p:nvSpPr>
        <p:spPr>
          <a:xfrm>
            <a:off x="11546732" y="144054"/>
            <a:ext cx="617028" cy="369332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s-ES" b="1" dirty="0"/>
              <a:t>VLC</a:t>
            </a:r>
          </a:p>
        </p:txBody>
      </p:sp>
    </p:spTree>
    <p:extLst>
      <p:ext uri="{BB962C8B-B14F-4D97-AF65-F5344CB8AC3E}">
        <p14:creationId xmlns:p14="http://schemas.microsoft.com/office/powerpoint/2010/main" val="71910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 - Co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32F92500-CB62-5991-328D-2F1EDDFE826F}"/>
              </a:ext>
            </a:extLst>
          </p:cNvPr>
          <p:cNvSpPr/>
          <p:nvPr userDrawn="1"/>
        </p:nvSpPr>
        <p:spPr>
          <a:xfrm>
            <a:off x="-152400" y="-180474"/>
            <a:ext cx="1694328" cy="723398"/>
          </a:xfrm>
          <a:prstGeom prst="rect">
            <a:avLst/>
          </a:prstGeom>
          <a:solidFill>
            <a:srgbClr val="F1DA4E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998535"/>
            <a:ext cx="10515600" cy="5178419"/>
          </a:xfrm>
        </p:spPr>
        <p:txBody>
          <a:bodyPr anchor="ctr" anchorCtr="0">
            <a:normAutofit/>
          </a:bodyPr>
          <a:lstStyle>
            <a:lvl1pPr algn="l"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92F52-F249-9883-A473-7FBDD5C5D7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6528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6D0CD-6CDC-9AFD-C075-6B64F1B2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5314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EDE60-9B88-604F-BA69-340457404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2272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0312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43D92DB-963A-EF0F-9B03-F44CEDFB5DAD}"/>
              </a:ext>
            </a:extLst>
          </p:cNvPr>
          <p:cNvSpPr/>
          <p:nvPr userDrawn="1"/>
        </p:nvSpPr>
        <p:spPr>
          <a:xfrm>
            <a:off x="-152400" y="542924"/>
            <a:ext cx="12496800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73B74F5-0EA4-B039-EC59-835AAAB3B3FF}"/>
              </a:ext>
            </a:extLst>
          </p:cNvPr>
          <p:cNvSpPr txBox="1"/>
          <p:nvPr userDrawn="1"/>
        </p:nvSpPr>
        <p:spPr>
          <a:xfrm>
            <a:off x="136528" y="64849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javascript</a:t>
            </a:r>
            <a:endParaRPr lang="es-ES" b="1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C67CD14-DDE3-6B4E-E072-ADF52EDA952F}"/>
              </a:ext>
            </a:extLst>
          </p:cNvPr>
          <p:cNvSpPr/>
          <p:nvPr userDrawn="1"/>
        </p:nvSpPr>
        <p:spPr>
          <a:xfrm>
            <a:off x="11454063" y="-179585"/>
            <a:ext cx="890166" cy="711366"/>
          </a:xfrm>
          <a:prstGeom prst="rect">
            <a:avLst/>
          </a:prstGeom>
          <a:solidFill>
            <a:srgbClr val="F1DA4E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E1B99AC-1B8B-9B44-B26A-5BEC3A10DA76}"/>
              </a:ext>
            </a:extLst>
          </p:cNvPr>
          <p:cNvSpPr txBox="1"/>
          <p:nvPr userDrawn="1"/>
        </p:nvSpPr>
        <p:spPr>
          <a:xfrm>
            <a:off x="11546732" y="144054"/>
            <a:ext cx="617028" cy="369332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s-ES" b="1" dirty="0"/>
              <a:t>VLC</a:t>
            </a:r>
          </a:p>
        </p:txBody>
      </p:sp>
    </p:spTree>
    <p:extLst>
      <p:ext uri="{BB962C8B-B14F-4D97-AF65-F5344CB8AC3E}">
        <p14:creationId xmlns:p14="http://schemas.microsoft.com/office/powerpoint/2010/main" val="4194883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One-l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9783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05534"/>
            <a:ext cx="10515600" cy="27714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F36A4-F12C-C232-1033-278C71290A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6528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AB7A8-B3AD-25D0-7A6C-B506BE5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5314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75DBB-7920-CAED-60AE-97906FE4E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2272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0312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1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FFD80-B977-C95A-8E9A-AA3F764473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6528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621D7-C7BB-50AA-2D07-BBDCCA435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5314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14A2E-80E4-5C1E-9AC9-6C235893A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2272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0312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71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B1F41AB-027B-12F0-76A2-C1F3F7281D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6528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r>
              <a:rPr lang="es-ES"/>
              <a:t>05/12/2024</a:t>
            </a: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34C1334-3B22-41B3-873C-7288CABE8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5314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FB80B41-835D-B5C5-76B7-E6CD88D24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2272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0312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4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4327E4D-F3DA-A3E4-C7CA-91974F1376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6528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r>
              <a:rPr lang="es-ES"/>
              <a:t>05/12/2024</a:t>
            </a: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B02507D-B2E6-3A30-9A73-C42E1DE40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5314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52640BA-B518-72FD-EE08-E1CF36E9B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2272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0312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22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DA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7ADC5043-CC69-75B2-A57C-24A5F10723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6528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>
                <a:solidFill>
                  <a:srgbClr val="30312F"/>
                </a:solidFill>
              </a:defRPr>
            </a:lvl1pPr>
          </a:lstStyle>
          <a:p>
            <a:r>
              <a:rPr lang="es-ES"/>
              <a:t>05/12/2024</a:t>
            </a:r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12B49CF9-77CD-A8FE-BAF7-12217CAFC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5314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rgbClr val="30312F"/>
                </a:solidFill>
              </a:defRPr>
            </a:lvl1pPr>
          </a:lstStyle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CE5A597-A1D2-591A-45FF-A00816D0D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2272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0312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6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14" r:id="rId3"/>
    <p:sldLayoutId id="2147483715" r:id="rId4"/>
    <p:sldLayoutId id="2147483716" r:id="rId5"/>
    <p:sldLayoutId id="2147483713" r:id="rId6"/>
    <p:sldLayoutId id="2147483709" r:id="rId7"/>
    <p:sldLayoutId id="2147483710" r:id="rId8"/>
    <p:sldLayoutId id="2147483711" r:id="rId9"/>
    <p:sldLayoutId id="2147483705" r:id="rId10"/>
    <p:sldLayoutId id="2147483701" r:id="rId11"/>
    <p:sldLayoutId id="2147483702" r:id="rId12"/>
    <p:sldLayoutId id="2147483703" r:id="rId13"/>
    <p:sldLayoutId id="2147483704" r:id="rId14"/>
    <p:sldLayoutId id="2147483706" r:id="rId15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solidFill>
            <a:srgbClr val="30312F"/>
          </a:soli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rgbClr val="30312F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rgbClr val="30312F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rgbClr val="30312F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rgbClr val="30312F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rgbClr val="30312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hyperlink" Target="https://es.wikipedia.org/wiki/Principio_de_localidad" TargetMode="Externa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399312/what-is-hindley-milner" TargetMode="External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c39/proposal-pipeline-operator" TargetMode="External"/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hyperlink" Target="https://tc39.es/process-document/" TargetMode="External"/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echarts.dev/" TargetMode="External"/><Relationship Id="rId1" Type="http://schemas.openxmlformats.org/officeDocument/2006/relationships/slideLayout" Target="../slideLayouts/slideLayout4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ely.ai/viz" TargetMode="External"/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ely.ai/docs/actor-model" TargetMode="External"/><Relationship Id="rId1" Type="http://schemas.openxmlformats.org/officeDocument/2006/relationships/slideLayout" Target="../slideLayouts/slideLayout3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hyperlink" Target="https://leancrew.com/all-this/2011/12/more-shell-less-egg/" TargetMode="External"/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jofaval/talks-about/tree/master/tech-talks/valencia-js/programacion-funcional" TargetMode="External"/><Relationship Id="rId1" Type="http://schemas.openxmlformats.org/officeDocument/2006/relationships/slideLayout" Target="../slideLayouts/slideLayout13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faval" TargetMode="External"/><Relationship Id="rId2" Type="http://schemas.openxmlformats.org/officeDocument/2006/relationships/hyperlink" Target="https://www.linkedin.com/in/jofaval/" TargetMode="External"/><Relationship Id="rId1" Type="http://schemas.openxmlformats.org/officeDocument/2006/relationships/slideLayout" Target="../slideLayouts/slideLayout3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v8.dev/blog/react-cliff" TargetMode="Externa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DA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AF000C-5481-CE7A-3006-E828491F9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96644"/>
            <a:ext cx="10488283" cy="3435606"/>
          </a:xfrm>
          <a:solidFill>
            <a:srgbClr val="F1DA4E"/>
          </a:solidFill>
        </p:spPr>
        <p:txBody>
          <a:bodyPr anchor="b">
            <a:normAutofit/>
          </a:bodyPr>
          <a:lstStyle/>
          <a:p>
            <a:r>
              <a:rPr lang="es-ES" dirty="0">
                <a:solidFill>
                  <a:srgbClr val="30312F"/>
                </a:solidFill>
              </a:rPr>
              <a:t>Programación Funcional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B97D5A-1F8A-76B4-2EBE-21FE57593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298950"/>
            <a:ext cx="9737785" cy="1962406"/>
          </a:xfrm>
        </p:spPr>
        <p:txBody>
          <a:bodyPr>
            <a:normAutofit/>
          </a:bodyPr>
          <a:lstStyle/>
          <a:p>
            <a:r>
              <a:rPr lang="es-ES" dirty="0"/>
              <a:t>Conceptos de JavaScript</a:t>
            </a:r>
            <a:endParaRPr lang="es-ES" dirty="0">
              <a:solidFill>
                <a:srgbClr val="3031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338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8DCD1E-4523-E33D-7EAE-5B1F422F3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output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344E90-FC11-DCEC-1C76-FBA34F238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8535"/>
            <a:ext cx="10515600" cy="5178419"/>
          </a:xfrm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s-ES" sz="8000" b="1" i="1" dirty="0"/>
              <a:t>y = f(x)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3C7556-7892-224C-38B1-6FB5773C8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199233-42DF-D4A0-611F-3E158AD8A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044A6F-FA47-2F3A-E586-6F78881B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62AC682-82F9-D60A-7627-FC21144BA2BB}"/>
              </a:ext>
            </a:extLst>
          </p:cNvPr>
          <p:cNvSpPr/>
          <p:nvPr/>
        </p:nvSpPr>
        <p:spPr>
          <a:xfrm>
            <a:off x="5160113" y="2695567"/>
            <a:ext cx="2794605" cy="202909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193345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82BA7-CCB4-2703-B70D-8EADE6073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60E20-1047-6754-2E57-BA3F09A8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3249"/>
            <a:ext cx="10515600" cy="1325563"/>
          </a:xfrm>
        </p:spPr>
        <p:txBody>
          <a:bodyPr/>
          <a:lstStyle/>
          <a:p>
            <a:r>
              <a:rPr lang="es-ES" dirty="0" err="1"/>
              <a:t>Closures</a:t>
            </a:r>
            <a:r>
              <a:rPr lang="es-ES" dirty="0"/>
              <a:t>, </a:t>
            </a:r>
            <a:r>
              <a:rPr lang="es-ES" dirty="0" err="1"/>
              <a:t>first-class</a:t>
            </a:r>
            <a:r>
              <a:rPr lang="es-ES" dirty="0"/>
              <a:t> y </a:t>
            </a:r>
            <a:r>
              <a:rPr lang="es-ES" dirty="0" err="1"/>
              <a:t>high-order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16ACC7-4A67-F486-7AF1-614CF0A39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1959618"/>
          </a:xfrm>
        </p:spPr>
        <p:txBody>
          <a:bodyPr/>
          <a:lstStyle/>
          <a:p>
            <a:r>
              <a:rPr lang="es-ES" dirty="0"/>
              <a:t>Funciones creadas dentro de otras funciones</a:t>
            </a:r>
          </a:p>
          <a:p>
            <a:r>
              <a:rPr lang="es-ES" dirty="0"/>
              <a:t>Encapsulamos o nutrimos de contexto con </a:t>
            </a:r>
            <a:r>
              <a:rPr lang="es-ES" dirty="0" err="1"/>
              <a:t>closures</a:t>
            </a:r>
            <a:endParaRPr lang="es-ES" dirty="0"/>
          </a:p>
          <a:p>
            <a:r>
              <a:rPr lang="es-ES" dirty="0"/>
              <a:t>Pueden recibir funciones y devolverlas (o crearlas)</a:t>
            </a:r>
          </a:p>
          <a:p>
            <a:r>
              <a:rPr lang="es-ES" dirty="0"/>
              <a:t>Comportamiento sin restricciones </a:t>
            </a:r>
            <a:r>
              <a:rPr lang="es-ES" i="1" dirty="0"/>
              <a:t>extra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3A2878-02E9-0F65-46C6-7AE477698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C059D6-559D-1F18-4F5C-97ED0F0CC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EE9C56-6F11-682C-18E2-3876BD5CC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009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947649-DE49-E134-1602-25C0230D2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8800" dirty="0"/>
              <a:t>¿</a:t>
            </a:r>
            <a:r>
              <a:rPr lang="es-ES" dirty="0"/>
              <a:t>Dudas</a:t>
            </a:r>
            <a:r>
              <a:rPr lang="es-ES" sz="8800" dirty="0"/>
              <a:t>?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23CB74-23BD-4152-6C0C-CE2FFEA34F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DFBC7B-67DF-11B6-6DD9-8E75F461B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779C2A-17E4-6928-AD3C-1A9D23470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E8A4C5-7BCB-EA31-9EDD-7FCB19E65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9052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A879A-6E9D-08EC-CFB1-4CD28B900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Localidad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23F245-F425-1107-2AC4-CBC7CE33C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52D713-EB76-DDAF-C65E-CD7554846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571384-66E3-A00C-E081-B81F8D3B5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9AA868-5075-9EDB-5F68-7418AD3C0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5614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AF11A680-134A-C37D-BA5B-4C93608C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Localidad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7554F561-2D35-B27E-3298-63DFC0383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Concepto de la física (cuántica) </a:t>
            </a:r>
            <a:r>
              <a:rPr lang="es-ES" i="1" dirty="0"/>
              <a:t>aplicado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r>
              <a:rPr lang="es-ES" b="1" dirty="0"/>
              <a:t>Física local</a:t>
            </a:r>
            <a:r>
              <a:rPr lang="es-ES" dirty="0"/>
              <a:t>, un objeto se ve afectado por su entorno directo</a:t>
            </a:r>
          </a:p>
          <a:p>
            <a:r>
              <a:rPr lang="es-ES" b="1" dirty="0"/>
              <a:t>Física no local</a:t>
            </a:r>
            <a:r>
              <a:rPr lang="es-ES" dirty="0"/>
              <a:t>, un objeto puede verse afectado por elementos más allá de su entorno directo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Referencia: </a:t>
            </a:r>
            <a:r>
              <a:rPr lang="es-ES" dirty="0">
                <a:hlinkClick r:id="rId2"/>
              </a:rPr>
              <a:t>https://es.wikipedia.org/wiki/Principio_de_localidad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C1F2BC-5DC8-62B5-1681-94EE5D601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4A9B90-BBDB-CA79-80E3-3ABF531A1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D7D3C0-03DD-F6BB-8340-2F752A007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529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93F519-8212-4530-2050-1F4BB753E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D4BC3628-DD1C-1CBC-0D08-E0C7F6640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ES" dirty="0"/>
              <a:t>Un objeto es influenciado directamente sólo por su entorno más inmediato</a:t>
            </a:r>
            <a: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6B9503-E168-531F-15BC-43516C53E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B63DA9-3892-9E7B-8039-FE6C711F7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3A4474-7849-6972-EDD5-61A0E07B8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4087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A8B2C6-F276-7F30-93DE-4D14178FD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3249"/>
            <a:ext cx="10515600" cy="1325563"/>
          </a:xfrm>
        </p:spPr>
        <p:txBody>
          <a:bodyPr/>
          <a:lstStyle/>
          <a:p>
            <a:r>
              <a:rPr lang="es-ES" dirty="0"/>
              <a:t>Localidad en programación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E92583-BB30-1F16-CB2D-3139B6961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985344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Dependencia de algo que no son argumentos, o que los está mutando*</a:t>
            </a:r>
          </a:p>
          <a:p>
            <a:pPr marL="0" indent="0">
              <a:buNone/>
            </a:pPr>
            <a:r>
              <a:rPr lang="es-ES" dirty="0"/>
              <a:t>*El </a:t>
            </a:r>
            <a:r>
              <a:rPr lang="es-ES" dirty="0" err="1"/>
              <a:t>scope</a:t>
            </a:r>
            <a:r>
              <a:rPr lang="es-ES" dirty="0"/>
              <a:t> escapa a su entorno más inmediato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2399A9-7C82-7D14-96BB-B5CB82CE0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773FFD-79C4-12CB-EDCC-633B41942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94B386-0C99-6D61-A471-2378A8730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9273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84CA6C-4EE6-513B-9B9A-4B2FDA3F6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Transparencia referencial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C938C5-3D17-0BEE-7403-5D7D54BF54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16CA93-3941-D4D4-B772-040DCA905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F7A1A4-58DA-1CBC-DB5D-8C4FB6541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6A4134-E738-4C12-5E55-629463B36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1809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5B947C-D0D1-2F56-CB8B-E2E2C1E93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715830-0CB7-97DE-DF98-4FD3BCF75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CCD541-DDDD-85BC-36BC-B60CC6355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8535"/>
            <a:ext cx="10515600" cy="5178419"/>
          </a:xfrm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s-ES" sz="8000" b="1" i="1" dirty="0"/>
              <a:t>y = f(x)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53B343-DD64-FA35-57C8-8D2674542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BD76CF-C04C-95A4-5168-41B1C1B00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1A7CF6-7309-CAA9-2722-84A64C4C5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9596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8DCD1E-4523-E33D-7EAE-5B1F422F3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transparencia referencial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344E90-FC11-DCEC-1C76-FBA34F238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8535"/>
            <a:ext cx="10515600" cy="5178419"/>
          </a:xfrm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s-ES" sz="8000" b="1" i="1" dirty="0" err="1"/>
              <a:t>const</a:t>
            </a:r>
            <a:r>
              <a:rPr lang="es-ES" sz="8000" b="1" i="1" dirty="0"/>
              <a:t> y = f(x)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3C7556-7892-224C-38B1-6FB5773C8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199233-42DF-D4A0-611F-3E158AD8A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044A6F-FA47-2F3A-E586-6F78881B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108</a:t>
            </a:fld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62AC682-82F9-D60A-7627-FC21144BA2BB}"/>
              </a:ext>
            </a:extLst>
          </p:cNvPr>
          <p:cNvSpPr/>
          <p:nvPr/>
        </p:nvSpPr>
        <p:spPr>
          <a:xfrm>
            <a:off x="5686324" y="2695567"/>
            <a:ext cx="3625948" cy="202909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9621454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137EE-DD27-FE87-A5A7-1F07DA617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0220"/>
            <a:ext cx="10515600" cy="1325563"/>
          </a:xfrm>
        </p:spPr>
        <p:txBody>
          <a:bodyPr/>
          <a:lstStyle/>
          <a:p>
            <a:r>
              <a:rPr lang="es-ES" dirty="0"/>
              <a:t>Transparencia referencial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129117-2C79-DC9C-338E-CB29F6EDC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5971"/>
            <a:ext cx="10515600" cy="226241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Una referencia devuelve siempre el mismo valor. </a:t>
            </a:r>
            <a:r>
              <a:rPr lang="es-ES" i="1" dirty="0"/>
              <a:t>No es idempotencia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Siempre que acceda a una variable, tendré el mismo valor porque </a:t>
            </a:r>
            <a:r>
              <a:rPr lang="es-ES" b="1" dirty="0"/>
              <a:t>no muta</a:t>
            </a:r>
            <a:r>
              <a:rPr lang="es-ES" dirty="0"/>
              <a:t>.</a:t>
            </a:r>
          </a:p>
          <a:p>
            <a:pPr marL="0" indent="0">
              <a:buNone/>
            </a:pPr>
            <a:r>
              <a:rPr lang="es-ES" dirty="0"/>
              <a:t>Es un término que hace referencia al hecho de que no mutamos variables, creamos nuevas.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984B1D-D546-E842-299E-376978A96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D878BF-9EE8-273A-7AF3-74E01EB52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62C442-010A-2B22-3CA9-B7AF13046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85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18A345-F1EA-0593-21A3-6CEEAD950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SABER MÁS</a:t>
            </a:r>
            <a:br>
              <a:rPr lang="es-ES" dirty="0"/>
            </a:br>
            <a:r>
              <a:rPr lang="es-ES" dirty="0" err="1"/>
              <a:t>Hindley</a:t>
            </a:r>
            <a:r>
              <a:rPr lang="es-ES" dirty="0"/>
              <a:t>–</a:t>
            </a:r>
            <a:r>
              <a:rPr lang="es-ES" dirty="0" err="1"/>
              <a:t>Milner</a:t>
            </a:r>
            <a:endParaRPr lang="es-E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2240148A-7B60-B1CA-231A-492E4E0394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AFBB8C4-3AE6-11F6-6A35-207FA68ED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5B436EA-585E-5113-BFAA-E993592C0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25A206B-2599-507F-E705-771A8354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4802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87C96-91B2-B272-9A12-197F94892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E5A0AE-CC16-9C4C-C195-735B280E4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8535"/>
            <a:ext cx="10515600" cy="5178419"/>
          </a:xfrm>
        </p:spPr>
        <p:txBody>
          <a:bodyPr anchor="ctr" anchorCtr="0"/>
          <a:lstStyle/>
          <a:p>
            <a:pPr marL="0" indent="0">
              <a:buNone/>
            </a:pP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balance =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getUserBalance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cost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getTotalCost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basket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cost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*= 1 -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discount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balance -=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cost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balance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51B682-6E6E-A65F-9595-BFB6ABEF0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3CFD74-EF86-94C0-7B25-5616F7D5D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81DE27-70E9-1846-2EE5-DC5EC84A9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5137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023BFC-1035-6CF8-8BFF-DDACEC7AE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2DA81E-7756-1739-41F2-A3ADC0E73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8535"/>
            <a:ext cx="10515600" cy="5178419"/>
          </a:xfrm>
        </p:spPr>
        <p:txBody>
          <a:bodyPr anchor="ctr" anchorCtr="0"/>
          <a:lstStyle/>
          <a:p>
            <a:pPr marL="0" indent="0">
              <a:buNone/>
            </a:pP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initialBalance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getUserBalance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initialCost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getTotalCost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basket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discountedCost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initialCost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* (1 –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discount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balanceAfterCost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initialBalance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discountedCost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balanceAfterCost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012FFC-2D5C-6C01-CE7D-9B6C4DD2E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45A4BE-C63B-ADF8-FA5F-8E01C50DB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390BBC-CA26-481C-8805-94A7CA568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646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C4D0A9-FF18-2CAA-8084-C3F71E434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Inmutabilidad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9C086E-2B84-1BF9-2E66-B20713ABCD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CE4333-5DC6-FB3C-F456-0C91FFD82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CC8D41-EE51-2A87-8F33-26936EA7A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30B125-CD71-8220-163E-60047590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1221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C19D9F-908D-CE7A-BD19-414E76A50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B0D57B-873A-3DA5-EE48-DE75F597A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3249"/>
            <a:ext cx="10515600" cy="1325563"/>
          </a:xfrm>
        </p:spPr>
        <p:txBody>
          <a:bodyPr/>
          <a:lstStyle/>
          <a:p>
            <a:r>
              <a:rPr lang="es-ES" dirty="0"/>
              <a:t>Inmutabilidad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B0D198-3D68-B311-EE8C-C19AABC1B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1959618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La inmutabilidad nos da consistencia y mantiene la transparencia referencial.</a:t>
            </a:r>
          </a:p>
          <a:p>
            <a:pPr marL="0" indent="0">
              <a:buNone/>
            </a:pPr>
            <a:r>
              <a:rPr lang="es-ES" dirty="0"/>
              <a:t>Los datos son trazables en </a:t>
            </a:r>
            <a:r>
              <a:rPr lang="es-ES" dirty="0" err="1"/>
              <a:t>runtime</a:t>
            </a:r>
            <a:r>
              <a:rPr lang="es-ES" dirty="0"/>
              <a:t> y no tengo sorpresas. Útil para concurrencia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Si tengo que modificar algo, creo una copia (no tiene por qué ser entera)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DCAEF9-63FD-2C67-64C2-39FE43640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DEAD48-E2E3-57E0-EDD1-B3F5C310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7BF682-47D9-3049-D86A-8AB89ABC1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6155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445AD-8030-6C2C-E08A-2EFEF6836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2154"/>
            <a:ext cx="10515600" cy="1325563"/>
          </a:xfrm>
        </p:spPr>
        <p:txBody>
          <a:bodyPr/>
          <a:lstStyle/>
          <a:p>
            <a:r>
              <a:rPr lang="es-ES" dirty="0"/>
              <a:t>Implementaciones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A65277-8112-986A-9024-5546EE83A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27905"/>
            <a:ext cx="10515600" cy="1518744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Cada sistema y estructura traduce la inmutabilidad diferentemente</a:t>
            </a:r>
          </a:p>
          <a:p>
            <a:r>
              <a:rPr lang="es-ES" dirty="0"/>
              <a:t>Algunas veces serán nodos y mantendrán referencias (ej. </a:t>
            </a:r>
            <a:r>
              <a:rPr lang="es-ES" dirty="0" err="1"/>
              <a:t>commits</a:t>
            </a:r>
            <a:r>
              <a:rPr lang="es-ES" dirty="0"/>
              <a:t>)</a:t>
            </a:r>
          </a:p>
          <a:p>
            <a:r>
              <a:rPr lang="es-ES" dirty="0"/>
              <a:t>Otras no computarán nada hasta una acción (ej. </a:t>
            </a:r>
            <a:r>
              <a:rPr lang="es-ES" dirty="0" err="1"/>
              <a:t>Spark</a:t>
            </a:r>
            <a:r>
              <a:rPr lang="es-ES" dirty="0"/>
              <a:t>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F7CE58-6302-0CD4-6A7E-B9698D8CA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123B0A-FE54-B9B9-A642-201E1B144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DB4015-4074-BB38-B599-3B26EA3D3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36928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198483-2568-103F-471A-506D91095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3307"/>
            <a:ext cx="10515600" cy="1325563"/>
          </a:xfrm>
        </p:spPr>
        <p:txBody>
          <a:bodyPr/>
          <a:lstStyle/>
          <a:p>
            <a:r>
              <a:rPr lang="es-ES" dirty="0"/>
              <a:t>Casos de éxito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A7584B-1D08-9C4F-FAC4-90CC39895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39058"/>
            <a:ext cx="10515600" cy="985343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Para JavaScript -&gt; </a:t>
            </a:r>
            <a:r>
              <a:rPr lang="es-ES" dirty="0" err="1"/>
              <a:t>mori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De lenguajes -&gt; </a:t>
            </a:r>
            <a:r>
              <a:rPr lang="es-ES" dirty="0" err="1"/>
              <a:t>clojure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0AF840-5FD0-847C-1771-189F24561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B66789-D978-3790-B711-88F12D7DB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E44EC8-CAF2-B4ED-482B-E927B6B30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7227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436B3D-197A-E2E9-B10F-E93FF401D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Pipelines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FAB1FC-E971-CECF-DC49-AD533C8E28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CD28C7-5A4D-E315-7F03-CE1246C59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FA810F-8668-81D0-EABB-854266C73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A06480-126C-71F1-3BFE-BEB604050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5338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765C5-17BB-8158-0F43-4E96DB17B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346B7-5AF2-6F09-E3CF-9F0BC258D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3660"/>
            <a:ext cx="10515600" cy="1325563"/>
          </a:xfrm>
        </p:spPr>
        <p:txBody>
          <a:bodyPr/>
          <a:lstStyle/>
          <a:p>
            <a:r>
              <a:rPr lang="es-ES" dirty="0"/>
              <a:t>Pipelines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1F17BC-985A-F0ED-7A0C-77E582B87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9410"/>
            <a:ext cx="10515600" cy="2302515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Contribuye a la transparencia referencial.</a:t>
            </a:r>
          </a:p>
          <a:p>
            <a:pPr marL="0" indent="0">
              <a:buNone/>
            </a:pPr>
            <a:r>
              <a:rPr lang="es-ES" dirty="0"/>
              <a:t>Visualizo el problema como una serie de acciones con entrada y salida.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El ejemplo más conocido son los comandos de Linux, aunque Jenkins se queda cerca.</a:t>
            </a:r>
          </a:p>
          <a:p>
            <a:pPr marL="0" indent="0">
              <a:buNone/>
            </a:pPr>
            <a:r>
              <a:rPr lang="es-ES" dirty="0"/>
              <a:t>Se usa mucho en sistemas concurrentes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CC598E-746E-22CA-F9E7-B8595E6E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9F5939-4D08-C9EF-57E3-CB0A3204B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39F6F6-5CF2-713C-E67B-166C561CB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1804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87093E-61B9-B9D7-FA2C-3AA162B8D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8535"/>
            <a:ext cx="10515600" cy="5178419"/>
          </a:xfrm>
        </p:spPr>
        <p:txBody>
          <a:bodyPr anchor="ctr" anchorCtr="0"/>
          <a:lstStyle/>
          <a:p>
            <a:pPr marL="0" indent="0">
              <a:buNone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= “…”</a:t>
            </a:r>
          </a:p>
          <a:p>
            <a:pPr marL="0" indent="0">
              <a:buNone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formatName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sanitize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beautify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8C3359-18B2-74EB-9CBC-A3FD30866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DDB398-8A04-D40D-3E0D-7F5260D27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E40B5C-7135-74B8-4753-6103A810C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1803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82A89-C122-4266-88CF-D0AA81A77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8681C9-CAE1-CBCE-1FDD-6299CD904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8535"/>
            <a:ext cx="10515600" cy="5178419"/>
          </a:xfrm>
        </p:spPr>
        <p:txBody>
          <a:bodyPr anchor="ctr" anchorCtr="0"/>
          <a:lstStyle/>
          <a:p>
            <a:pPr marL="0" indent="0">
              <a:buNone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beautify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sanitize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formatName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    “…”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EA0602-83F8-82B8-10A8-AC2EC0703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04361F-CB7E-C17C-B1C0-AC4720911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075657-7935-F0BE-BA19-5C78B88FF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599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18A345-F1EA-0593-21A3-6CEEAD950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s-ES" dirty="0" err="1"/>
              <a:t>Hindley</a:t>
            </a:r>
            <a:r>
              <a:rPr lang="es-ES" dirty="0"/>
              <a:t>–</a:t>
            </a:r>
            <a:r>
              <a:rPr lang="es-ES" dirty="0" err="1"/>
              <a:t>Milner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66CDD9-B9F4-FCCA-AE68-4382FFFBD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187"/>
            <a:ext cx="10515600" cy="2226315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Roger </a:t>
            </a:r>
            <a:r>
              <a:rPr lang="es-ES" dirty="0" err="1"/>
              <a:t>Hindley</a:t>
            </a:r>
            <a:r>
              <a:rPr lang="es-ES" dirty="0"/>
              <a:t> y Robin </a:t>
            </a:r>
            <a:r>
              <a:rPr lang="es-ES" dirty="0" err="1"/>
              <a:t>Milner</a:t>
            </a:r>
            <a:r>
              <a:rPr lang="es-ES" dirty="0"/>
              <a:t>,</a:t>
            </a:r>
          </a:p>
          <a:p>
            <a:pPr marL="0" indent="0">
              <a:buNone/>
            </a:pPr>
            <a:r>
              <a:rPr lang="es-ES" dirty="0"/>
              <a:t>Un sistema de tipados usado en cálculo lambda, usado en algunos lenguajes funcionales, impacto a nivel de industria.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Saber más: </a:t>
            </a:r>
            <a:r>
              <a:rPr lang="es-ES" dirty="0">
                <a:hlinkClick r:id="rId2"/>
              </a:rPr>
              <a:t>https://stackoverflow.com/questions/399312/what-is-hindley-milner</a:t>
            </a:r>
            <a:endParaRPr lang="es-ES" dirty="0"/>
          </a:p>
        </p:txBody>
      </p:sp>
      <p:sp>
        <p:nvSpPr>
          <p:cNvPr id="7" name="Marcador de fecha 3">
            <a:extLst>
              <a:ext uri="{FF2B5EF4-FFF2-40B4-BE49-F238E27FC236}">
                <a16:creationId xmlns:a16="http://schemas.microsoft.com/office/drawing/2014/main" id="{8702D9BE-D4A5-E866-C0BD-6473923C0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8" name="Marcador de pie de página 4">
            <a:extLst>
              <a:ext uri="{FF2B5EF4-FFF2-40B4-BE49-F238E27FC236}">
                <a16:creationId xmlns:a16="http://schemas.microsoft.com/office/drawing/2014/main" id="{EE6460C5-12C0-67DA-D2A9-04AE9FEB8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6729DA1E-C328-B548-D9E0-D12DF1F41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1235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04EEB8-780D-3424-08B1-DC2EFF559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771F75-E4C6-4E62-3B91-0E0A127B8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8535"/>
            <a:ext cx="10515600" cy="5178419"/>
          </a:xfrm>
        </p:spPr>
        <p:txBody>
          <a:bodyPr anchor="ctr" anchorCtr="0"/>
          <a:lstStyle/>
          <a:p>
            <a:pPr marL="0" indent="0">
              <a:buNone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= |&gt; “…”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|&gt;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formatName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(%)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|&gt;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sanitize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(%)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|&gt;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beautify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(%)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886A7B-6DD4-1F12-6F0C-D490D0FAB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258945-B18C-F474-BBB3-5D6036D7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EE76AE-78B1-9ACF-F055-50EEC7AE7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3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06A9F-4265-BA24-D619-C260882B5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4B43D-A2ED-4566-52AD-DFA1F13B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7771"/>
            <a:ext cx="10515600" cy="1325563"/>
          </a:xfrm>
        </p:spPr>
        <p:txBody>
          <a:bodyPr/>
          <a:lstStyle/>
          <a:p>
            <a:r>
              <a:rPr lang="es-ES" dirty="0"/>
              <a:t>TC</a:t>
            </a:r>
            <a:r>
              <a:rPr lang="es-ES" sz="8000" dirty="0"/>
              <a:t>39</a:t>
            </a:r>
            <a:r>
              <a:rPr lang="es-ES" dirty="0"/>
              <a:t> </a:t>
            </a:r>
            <a:r>
              <a:rPr lang="es-ES" dirty="0" err="1"/>
              <a:t>Proposal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917E12-0F0A-221D-7B88-66AB77048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73522"/>
            <a:ext cx="10515600" cy="29315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 err="1"/>
              <a:t>Technical</a:t>
            </a:r>
            <a:r>
              <a:rPr lang="es-ES" dirty="0"/>
              <a:t> </a:t>
            </a:r>
            <a:r>
              <a:rPr lang="es-ES" dirty="0" err="1"/>
              <a:t>Comittee</a:t>
            </a:r>
            <a:r>
              <a:rPr lang="es-ES" dirty="0"/>
              <a:t> 39 llevan el </a:t>
            </a:r>
            <a:r>
              <a:rPr lang="es-ES" dirty="0" err="1"/>
              <a:t>Spec</a:t>
            </a:r>
            <a:r>
              <a:rPr lang="es-ES" dirty="0"/>
              <a:t> y la evolución de ECMAScript (JavaScript estandarizado)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Hay una propuesta en progreso para el pipe </a:t>
            </a:r>
            <a:r>
              <a:rPr lang="es-ES" dirty="0" err="1"/>
              <a:t>operator</a:t>
            </a:r>
            <a:r>
              <a:rPr lang="es-ES" dirty="0"/>
              <a:t> (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|&gt;</a:t>
            </a:r>
            <a:r>
              <a:rPr lang="es-ES" dirty="0"/>
              <a:t>) actualmente en estado 2.</a:t>
            </a:r>
          </a:p>
          <a:p>
            <a:r>
              <a:rPr lang="es-ES" i="1" dirty="0"/>
              <a:t>Avanzada</a:t>
            </a:r>
            <a:r>
              <a:rPr lang="es-ES" dirty="0"/>
              <a:t>, pero sigue siendo una </a:t>
            </a:r>
            <a:r>
              <a:rPr lang="es-ES" b="1" dirty="0"/>
              <a:t>propuesta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Seguimiento: </a:t>
            </a:r>
            <a:r>
              <a:rPr lang="es-ES" dirty="0">
                <a:hlinkClick r:id="rId2"/>
              </a:rPr>
              <a:t>https://github.com/tc39/proposal-pipeline-operator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0B3211-BB72-55BF-85F4-03AF71BCB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865EDA-0A4D-3B9B-B441-D830ABD95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DE81E2-E748-DB22-E4BD-CEA4D438B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0942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0748FC-4D0A-932B-8F62-A6FF0735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3249"/>
            <a:ext cx="10515600" cy="1325563"/>
          </a:xfrm>
        </p:spPr>
        <p:txBody>
          <a:bodyPr/>
          <a:lstStyle/>
          <a:p>
            <a:r>
              <a:rPr lang="es-ES" dirty="0"/>
              <a:t>Extra: </a:t>
            </a:r>
            <a:r>
              <a:rPr lang="es-ES" dirty="0" err="1"/>
              <a:t>spec</a:t>
            </a:r>
            <a:r>
              <a:rPr lang="es-ES" dirty="0"/>
              <a:t> </a:t>
            </a:r>
            <a:r>
              <a:rPr lang="es-ES" dirty="0" err="1"/>
              <a:t>proposals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F3732D-2DF7-119A-DBCE-F8CC3821B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101800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Si te interesa saber más acerca de las </a:t>
            </a:r>
            <a:r>
              <a:rPr lang="es-ES" dirty="0" err="1"/>
              <a:t>stages</a:t>
            </a:r>
            <a:r>
              <a:rPr lang="es-ES" dirty="0"/>
              <a:t> de una </a:t>
            </a:r>
            <a:r>
              <a:rPr lang="es-ES" dirty="0" err="1"/>
              <a:t>proposal</a:t>
            </a:r>
            <a:endParaRPr lang="es-ES" dirty="0"/>
          </a:p>
          <a:p>
            <a:pPr marL="0" indent="0">
              <a:buNone/>
            </a:pPr>
            <a:r>
              <a:rPr lang="es-ES" dirty="0">
                <a:hlinkClick r:id="rId2"/>
              </a:rPr>
              <a:t>https://tc39.es/process-document/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BC9E27-B956-7DBA-6A9A-1FA815431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0E6A20-DA31-FC7E-8AA4-C7E4A3EAC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845BAD-3916-DF00-5405-5F2B874B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6702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503E36-1152-1419-8E6D-CA07592B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SABER MÁS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A8B1F6-748C-7769-3ED0-583A803712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Casos de uso de pipelines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8DF407-E684-78DB-BC75-C61C192F6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9C841F-10F1-2FC7-7CEE-8C85E4541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2979FB-A1CB-8170-94F4-80A9258E8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9714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664524E2-B79F-6C5B-6D88-776665ED4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 el mundo real…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A105E1-2BF7-ECC0-287E-C32A31239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110224-37DC-6F40-78C2-B44D96D56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066D47-29F3-E0CE-B6E9-B219535E4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5949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B2DB4B-AF60-FCDB-5D81-7E179B102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8B35E19-6854-6EE1-F54F-35FDDD005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C038A56-6C4F-FD7F-2C4F-64C5D3625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950245B-E626-903E-C88C-90D41A872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125</a:t>
            </a:fld>
            <a:endParaRPr lang="en-US"/>
          </a:p>
        </p:txBody>
      </p:sp>
      <p:pic>
        <p:nvPicPr>
          <p:cNvPr id="2050" name="Picture 2" descr="Pipeline | Pipeline es Mario Bros.">
            <a:extLst>
              <a:ext uri="{FF2B5EF4-FFF2-40B4-BE49-F238E27FC236}">
                <a16:creationId xmlns:a16="http://schemas.microsoft.com/office/drawing/2014/main" id="{93027810-3D0E-496C-41E0-EB09E3FE8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46791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67BA40-C4A0-45CE-C192-6DFB68131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D0879C-F3DF-4C0E-FD8F-C7AA7AF46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Pipelines en el mundo real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D034C0-F893-51F8-E153-04B049620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La CLI sigue el patrón de pipelines, pueden encadenarse (e incluso vivir desacopladas)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Los comandos suelen diseñarse para ser altamente reutilizables:</a:t>
            </a:r>
          </a:p>
          <a:p>
            <a:r>
              <a:rPr lang="es-ES" dirty="0"/>
              <a:t>Leen del </a:t>
            </a:r>
            <a:r>
              <a:rPr lang="es-ES" dirty="0" err="1"/>
              <a:t>std</a:t>
            </a:r>
            <a:r>
              <a:rPr lang="es-ES" dirty="0"/>
              <a:t>-in (standard input)</a:t>
            </a:r>
          </a:p>
          <a:p>
            <a:r>
              <a:rPr lang="es-ES" dirty="0"/>
              <a:t>Y escriben al </a:t>
            </a:r>
            <a:r>
              <a:rPr lang="es-ES" dirty="0" err="1"/>
              <a:t>std-out</a:t>
            </a:r>
            <a:r>
              <a:rPr lang="es-ES" dirty="0"/>
              <a:t> (standard output)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Algunos proyectos usan pipelines como patrón de arquitectura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1A04CB-8780-342B-CE2B-B74DA6564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181898-8BC0-96F6-4E9E-462BB59A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8DCD11-6300-F749-CFFE-B64CCD5A6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6190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F50442-4F0C-D430-7B56-7378C9B19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Loops</a:t>
            </a:r>
            <a:r>
              <a:rPr lang="es-ES" dirty="0"/>
              <a:t> y recursividad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A7F613-7D5C-FDDF-42B7-E8B13E59E2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3B661A-83BD-E70D-6384-0996B906A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322B1C-08E4-0640-A22A-77BCFC0AC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9B4FAD-6266-FAC7-DB91-6178BC69D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8018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21252-A131-9B90-5CB9-88AC9A616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3660"/>
            <a:ext cx="10515600" cy="1325563"/>
          </a:xfrm>
        </p:spPr>
        <p:txBody>
          <a:bodyPr/>
          <a:lstStyle/>
          <a:p>
            <a:r>
              <a:rPr lang="es-ES" dirty="0" err="1"/>
              <a:t>Loops</a:t>
            </a:r>
            <a:r>
              <a:rPr lang="es-ES" dirty="0"/>
              <a:t> funcionales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D4C885-4C34-38EA-03DB-954E21825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9410"/>
            <a:ext cx="10515600" cy="2748829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¿Por qué decía que se usaba recursividad?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Programación funcional busca expresar los problemas como ecuaciones matemáticas, las ecuaciones no tienen </a:t>
            </a:r>
            <a:r>
              <a:rPr lang="es-ES" dirty="0" err="1"/>
              <a:t>loops</a:t>
            </a:r>
            <a:r>
              <a:rPr lang="es-ES" dirty="0"/>
              <a:t>, tienen recursividad</a:t>
            </a:r>
          </a:p>
          <a:p>
            <a:r>
              <a:rPr lang="es-ES" dirty="0"/>
              <a:t>Ejecuta esta fórmula con el 1, ahora con el 2… y así hasta N</a:t>
            </a:r>
          </a:p>
          <a:p>
            <a:r>
              <a:rPr lang="es-ES" dirty="0"/>
              <a:t>Sumatorios, factoriales, Fibonacci, etc.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024087-203C-C6B2-9939-0DF9D0409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3B77D1-152F-DDE8-9534-833BA8743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B94936-8EA0-0231-1432-C6D165385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33643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3831D-CADF-87ED-4972-23DBC3D19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3B1CCB-4E18-44B4-CAD3-414079296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8535"/>
            <a:ext cx="10515600" cy="5178419"/>
          </a:xfrm>
        </p:spPr>
        <p:txBody>
          <a:bodyPr anchor="ctr" anchorCtr="0"/>
          <a:lstStyle/>
          <a:p>
            <a:pPr marL="0" indent="0">
              <a:buNone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summatory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(n) {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total = 0;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i = 1; i &lt;= n; i++) {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  total += i;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total;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15EA33-5F4B-0268-8C57-3CCA479A4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155E00-11F0-B129-E1AF-C75CEB8E7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9586A2-2BFF-927D-FF65-E9B49BF2E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77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FACB1A-5EB0-8193-943E-5EC19B5D3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Paradigma de Programación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B983706-228A-3C72-BC41-5ACD02736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991E16-AC56-845D-EBAC-66C5AABFD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E4C361-9DEA-8E52-C224-6B603134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344BD0-AA7F-75A6-9375-A56A3364E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80488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4BB1B9-45E9-FE86-784D-BFFD0F23D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EF4515-93AB-46E0-E6C1-873D25CB3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8535"/>
            <a:ext cx="10515600" cy="5178419"/>
          </a:xfrm>
        </p:spPr>
        <p:txBody>
          <a:bodyPr anchor="ctr" anchorCtr="0"/>
          <a:lstStyle/>
          <a:p>
            <a:pPr marL="0" indent="0">
              <a:buNone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summatory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(n) {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(n &lt;= 0)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n +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summatory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(n – 1);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7A8944-3515-C992-C653-45C57070A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157C7C-8EA1-3EF2-8878-680502256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25C62F-7D51-3F1C-65D8-922CE013A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214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1BF5CF-4E91-18AB-5D0C-038C84634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MapReduce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FB4BDB-2A7C-4333-AAE9-7600BD20AC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De Programación Funcional a Big Data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841220-9222-5A52-4326-F8259DD3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361861-AAD9-A194-4041-BD40BCE46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359C00-2AC9-2D54-D9A0-971580468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9343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C1AAC-7FD5-750A-477E-B8C1A0AF5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F233C1-12F3-5176-562B-755AAD128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A96F24-A3D5-ACEF-6AC6-368B0B53A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4BDB78-3204-18FB-1C9C-D36C4DE4C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7FE8A8-3510-4E17-C53D-14BB2E0C2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132</a:t>
            </a:fld>
            <a:endParaRPr lang="en-US"/>
          </a:p>
        </p:txBody>
      </p:sp>
      <p:pic>
        <p:nvPicPr>
          <p:cNvPr id="5122" name="Picture 2" descr="Exercise: Map Reduce Sandwich · Clojurebridge London Workshop">
            <a:extLst>
              <a:ext uri="{FF2B5EF4-FFF2-40B4-BE49-F238E27FC236}">
                <a16:creationId xmlns:a16="http://schemas.microsoft.com/office/drawing/2014/main" id="{3061C770-CAD1-03C3-95D7-63911D03A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720" y="998535"/>
            <a:ext cx="6904560" cy="5178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49107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9E2455-923B-4E8C-C501-80D9A18B0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3660"/>
            <a:ext cx="10515600" cy="1325563"/>
          </a:xfrm>
        </p:spPr>
        <p:txBody>
          <a:bodyPr/>
          <a:lstStyle/>
          <a:p>
            <a:r>
              <a:rPr lang="es-ES" dirty="0"/>
              <a:t>MapReduce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D1E315-05DD-2CD6-2898-E661F8136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9411"/>
            <a:ext cx="10515600" cy="3108058"/>
          </a:xfrm>
        </p:spPr>
        <p:txBody>
          <a:bodyPr/>
          <a:lstStyle/>
          <a:p>
            <a:r>
              <a:rPr lang="es-ES" dirty="0"/>
              <a:t>Adopción general más allá de lo funcional</a:t>
            </a:r>
          </a:p>
          <a:p>
            <a:r>
              <a:rPr lang="es-ES" dirty="0"/>
              <a:t>Uso en Big Data (Hadoop, </a:t>
            </a:r>
            <a:r>
              <a:rPr lang="es-ES" dirty="0" err="1"/>
              <a:t>Spark</a:t>
            </a:r>
            <a:r>
              <a:rPr lang="es-ES" dirty="0"/>
              <a:t>, sistemas concurrentes)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b="1" dirty="0" err="1"/>
              <a:t>Map</a:t>
            </a:r>
            <a:r>
              <a:rPr lang="es-ES" dirty="0"/>
              <a:t> -&gt; modifica elemento a elemento de la colección</a:t>
            </a:r>
          </a:p>
          <a:p>
            <a:pPr lvl="1"/>
            <a:r>
              <a:rPr lang="es-ES" dirty="0"/>
              <a:t>Mantendrá la longitud inicial de la colección</a:t>
            </a:r>
          </a:p>
          <a:p>
            <a:r>
              <a:rPr lang="es-ES" b="1" dirty="0"/>
              <a:t>Reduce</a:t>
            </a:r>
            <a:r>
              <a:rPr lang="es-ES" dirty="0"/>
              <a:t> -&gt; modifica la colección recorriendo elemento a elemento</a:t>
            </a:r>
          </a:p>
          <a:p>
            <a:pPr lvl="1"/>
            <a:r>
              <a:rPr lang="es-ES" dirty="0"/>
              <a:t>De la colección se produce un nuevo valor (otra colección o no)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081054-19F1-25A6-B8F5-83009916F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070A53-2A84-D163-0988-BB137719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F49FF7-302C-5202-A250-D8142A073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79616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445586-7835-C10C-D8C1-A26477779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2135"/>
            <a:ext cx="10515600" cy="1325563"/>
          </a:xfrm>
        </p:spPr>
        <p:txBody>
          <a:bodyPr/>
          <a:lstStyle/>
          <a:p>
            <a:r>
              <a:rPr lang="es-ES" dirty="0"/>
              <a:t>Casos de uso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85636F-2852-DA75-2E0E-A4E0FE491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77885"/>
            <a:ext cx="10515600" cy="3319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Conteo de palabras</a:t>
            </a:r>
          </a:p>
          <a:p>
            <a:pPr lvl="1"/>
            <a:r>
              <a:rPr lang="es-ES" dirty="0" err="1"/>
              <a:t>texto.split</a:t>
            </a:r>
            <a:r>
              <a:rPr lang="es-ES" dirty="0"/>
              <a:t>(</a:t>
            </a:r>
            <a:r>
              <a:rPr lang="es-ES" dirty="0" err="1"/>
              <a:t>porPalabra</a:t>
            </a:r>
            <a:r>
              <a:rPr lang="es-ES" dirty="0"/>
              <a:t>).</a:t>
            </a:r>
            <a:r>
              <a:rPr lang="es-ES" dirty="0" err="1"/>
              <a:t>map</a:t>
            </a:r>
            <a:r>
              <a:rPr lang="es-ES" dirty="0"/>
              <a:t>(</a:t>
            </a:r>
            <a:r>
              <a:rPr lang="es-ES" dirty="0" err="1"/>
              <a:t>palabraNumero</a:t>
            </a:r>
            <a:r>
              <a:rPr lang="es-ES" dirty="0"/>
              <a:t>).reduce(</a:t>
            </a:r>
            <a:r>
              <a:rPr lang="es-ES" dirty="0" err="1"/>
              <a:t>contarPalabras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Sumatorio</a:t>
            </a:r>
          </a:p>
          <a:p>
            <a:pPr lvl="1"/>
            <a:r>
              <a:rPr lang="es-ES" dirty="0" err="1"/>
              <a:t>numeros.reduce</a:t>
            </a:r>
            <a:r>
              <a:rPr lang="es-ES" dirty="0"/>
              <a:t>(suma)</a:t>
            </a:r>
          </a:p>
          <a:p>
            <a:pPr marL="0" indent="0">
              <a:buNone/>
            </a:pPr>
            <a:r>
              <a:rPr lang="es-ES" dirty="0"/>
              <a:t>Número más alto o más bajo</a:t>
            </a:r>
          </a:p>
          <a:p>
            <a:pPr lvl="1"/>
            <a:r>
              <a:rPr lang="es-ES" dirty="0" err="1"/>
              <a:t>numeros.reduce</a:t>
            </a:r>
            <a:r>
              <a:rPr lang="es-ES" dirty="0"/>
              <a:t>(comparar)</a:t>
            </a:r>
          </a:p>
          <a:p>
            <a:pPr marL="0" indent="0">
              <a:buNone/>
            </a:pPr>
            <a:r>
              <a:rPr lang="es-ES" dirty="0" err="1"/>
              <a:t>mapAndFilter</a:t>
            </a:r>
            <a:endParaRPr lang="es-ES" dirty="0"/>
          </a:p>
          <a:p>
            <a:pPr lvl="1"/>
            <a:r>
              <a:rPr lang="es-ES" dirty="0" err="1"/>
              <a:t>coleccion.reduce</a:t>
            </a:r>
            <a:r>
              <a:rPr lang="es-ES" dirty="0"/>
              <a:t>(</a:t>
            </a:r>
            <a:r>
              <a:rPr lang="es-ES" dirty="0" err="1"/>
              <a:t>mapAndFilter</a:t>
            </a:r>
            <a:r>
              <a:rPr lang="es-ES" dirty="0"/>
              <a:t>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87B231-4A34-3629-17FE-3A10DD35F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813E81-02CE-B161-DEBB-7461D438E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D841A6-1C86-461D-A4B7-9E2FD2A0D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2122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89B3E87-5DFA-81F4-AC30-2E8004F13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Currificación</a:t>
            </a:r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155F3683-93CD-3DF7-895A-4A172893F8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El sutil arte de complejizar lo que es sencillo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0C9199-ECF4-0131-804B-5E30CEF71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A916B6-1439-DED6-3FA9-FF735C613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1F35C5-6392-0B21-2C9F-038BEA844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64753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47321-15C8-23D8-89AE-331C65E4C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Currying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CAC872-19E3-0577-7669-006667F99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Qué es</a:t>
            </a:r>
          </a:p>
          <a:p>
            <a:pPr lvl="1"/>
            <a:r>
              <a:rPr lang="es-ES" dirty="0"/>
              <a:t>Desglosar la solución en pasos que se ejecutan como funciones independientes</a:t>
            </a:r>
          </a:p>
          <a:p>
            <a:pPr lvl="1"/>
            <a:r>
              <a:rPr lang="es-ES" dirty="0"/>
              <a:t>Cada paso recibe un único argumento, son </a:t>
            </a:r>
            <a:r>
              <a:rPr lang="es-ES" dirty="0" err="1"/>
              <a:t>closures</a:t>
            </a:r>
            <a:endParaRPr lang="es-ES" dirty="0"/>
          </a:p>
          <a:p>
            <a:r>
              <a:rPr lang="es-ES" b="1" dirty="0"/>
              <a:t>Ejemplos y casos de uso</a:t>
            </a:r>
          </a:p>
          <a:p>
            <a:pPr lvl="1"/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onClick</a:t>
            </a:r>
            <a:r>
              <a:rPr lang="es-ES" dirty="0"/>
              <a:t> = () =&gt; </a:t>
            </a:r>
            <a:r>
              <a:rPr lang="es-ES" dirty="0" err="1"/>
              <a:t>export</a:t>
            </a:r>
            <a:r>
              <a:rPr lang="es-ES" dirty="0"/>
              <a:t>({ … }).</a:t>
            </a:r>
            <a:r>
              <a:rPr lang="es-ES" dirty="0" err="1"/>
              <a:t>csv</a:t>
            </a:r>
            <a:r>
              <a:rPr lang="es-ES" dirty="0"/>
              <a:t>().</a:t>
            </a:r>
            <a:r>
              <a:rPr lang="es-ES" dirty="0" err="1"/>
              <a:t>withHeader</a:t>
            </a:r>
            <a:r>
              <a:rPr lang="es-ES" dirty="0"/>
              <a:t>().</a:t>
            </a:r>
            <a:r>
              <a:rPr lang="es-ES" dirty="0" err="1"/>
              <a:t>download</a:t>
            </a:r>
            <a:r>
              <a:rPr lang="es-ES" dirty="0"/>
              <a:t>()</a:t>
            </a:r>
          </a:p>
          <a:p>
            <a:pPr lvl="1"/>
            <a:r>
              <a:rPr lang="es-ES" dirty="0" err="1"/>
              <a:t>alCuadrado</a:t>
            </a:r>
            <a:r>
              <a:rPr lang="es-ES" dirty="0"/>
              <a:t>(20).</a:t>
            </a:r>
            <a:r>
              <a:rPr lang="es-ES" dirty="0" err="1"/>
              <a:t>power</a:t>
            </a:r>
            <a:r>
              <a:rPr lang="es-ES" dirty="0"/>
              <a:t>().</a:t>
            </a:r>
            <a:r>
              <a:rPr lang="es-ES" dirty="0" err="1"/>
              <a:t>power</a:t>
            </a:r>
            <a:r>
              <a:rPr lang="es-ES" dirty="0"/>
              <a:t>().</a:t>
            </a:r>
            <a:r>
              <a:rPr lang="es-ES" dirty="0" err="1"/>
              <a:t>power</a:t>
            </a:r>
            <a:r>
              <a:rPr lang="es-ES" dirty="0"/>
              <a:t>()</a:t>
            </a:r>
          </a:p>
          <a:p>
            <a:r>
              <a:rPr lang="es-ES" b="1" dirty="0" err="1"/>
              <a:t>Disclaimer</a:t>
            </a:r>
            <a:endParaRPr lang="es-ES" b="1" dirty="0"/>
          </a:p>
          <a:p>
            <a:pPr lvl="1"/>
            <a:r>
              <a:rPr lang="es-ES" dirty="0"/>
              <a:t>No siempre tienen un caso de uso… o merecen la pena</a:t>
            </a:r>
          </a:p>
          <a:p>
            <a:pPr lvl="1"/>
            <a:r>
              <a:rPr lang="es-ES" dirty="0"/>
              <a:t>A veces es un poco</a:t>
            </a:r>
            <a:r>
              <a:rPr lang="es-ES" i="1" dirty="0"/>
              <a:t> calentada de cabeza </a:t>
            </a:r>
            <a:r>
              <a:rPr lang="es-ES" dirty="0"/>
              <a:t>(</a:t>
            </a:r>
            <a:r>
              <a:rPr lang="es-ES" dirty="0" err="1"/>
              <a:t>overengineering</a:t>
            </a:r>
            <a:r>
              <a:rPr lang="es-ES" dirty="0"/>
              <a:t>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E970A3-743C-A27C-AA34-D93C7ABC4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401D80-07A2-0D60-AA7F-4204A5E26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B6FF09-FB83-8A07-8165-152829663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136</a:t>
            </a:fld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C0F1667-2E41-0A0D-CA6B-AE6512E79261}"/>
              </a:ext>
            </a:extLst>
          </p:cNvPr>
          <p:cNvSpPr/>
          <p:nvPr/>
        </p:nvSpPr>
        <p:spPr>
          <a:xfrm>
            <a:off x="838199" y="3722476"/>
            <a:ext cx="9633857" cy="245447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2303185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222F53-3B3E-B59B-E8DE-7F831B0CD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B9D784-4751-69CC-C251-D97C3A8DD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Currying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C319AD-2440-A94A-A815-28969FEF3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Qué es</a:t>
            </a:r>
          </a:p>
          <a:p>
            <a:pPr lvl="1"/>
            <a:r>
              <a:rPr lang="es-ES" dirty="0"/>
              <a:t>Desglosar la solución en pasos que se ejecutan como funciones independientes</a:t>
            </a:r>
          </a:p>
          <a:p>
            <a:pPr lvl="1"/>
            <a:r>
              <a:rPr lang="es-ES" dirty="0"/>
              <a:t>Cada paso recibe un único argumento, son </a:t>
            </a:r>
            <a:r>
              <a:rPr lang="es-ES" dirty="0" err="1"/>
              <a:t>closures</a:t>
            </a:r>
            <a:endParaRPr lang="es-ES" dirty="0"/>
          </a:p>
          <a:p>
            <a:r>
              <a:rPr lang="es-ES" b="1" dirty="0"/>
              <a:t>Ejemplos y casos de uso</a:t>
            </a:r>
          </a:p>
          <a:p>
            <a:pPr lvl="1"/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onClick</a:t>
            </a:r>
            <a:r>
              <a:rPr lang="es-ES" dirty="0"/>
              <a:t> = () =&gt; </a:t>
            </a:r>
            <a:r>
              <a:rPr lang="es-ES" dirty="0" err="1"/>
              <a:t>export</a:t>
            </a:r>
            <a:r>
              <a:rPr lang="es-ES" dirty="0"/>
              <a:t>({ … }).</a:t>
            </a:r>
            <a:r>
              <a:rPr lang="es-ES" dirty="0" err="1"/>
              <a:t>csv</a:t>
            </a:r>
            <a:r>
              <a:rPr lang="es-ES" dirty="0"/>
              <a:t>().</a:t>
            </a:r>
            <a:r>
              <a:rPr lang="es-ES" dirty="0" err="1"/>
              <a:t>withHeader</a:t>
            </a:r>
            <a:r>
              <a:rPr lang="es-ES" dirty="0"/>
              <a:t>().</a:t>
            </a:r>
            <a:r>
              <a:rPr lang="es-ES" dirty="0" err="1"/>
              <a:t>download</a:t>
            </a:r>
            <a:r>
              <a:rPr lang="es-ES" dirty="0"/>
              <a:t>()</a:t>
            </a:r>
          </a:p>
          <a:p>
            <a:pPr lvl="1"/>
            <a:r>
              <a:rPr lang="es-ES" dirty="0" err="1"/>
              <a:t>alCuadrado</a:t>
            </a:r>
            <a:r>
              <a:rPr lang="es-ES" dirty="0"/>
              <a:t>(20).</a:t>
            </a:r>
            <a:r>
              <a:rPr lang="es-ES" dirty="0" err="1"/>
              <a:t>power</a:t>
            </a:r>
            <a:r>
              <a:rPr lang="es-ES" dirty="0"/>
              <a:t>().</a:t>
            </a:r>
            <a:r>
              <a:rPr lang="es-ES" dirty="0" err="1"/>
              <a:t>power</a:t>
            </a:r>
            <a:r>
              <a:rPr lang="es-ES" dirty="0"/>
              <a:t>().</a:t>
            </a:r>
            <a:r>
              <a:rPr lang="es-ES" dirty="0" err="1"/>
              <a:t>power</a:t>
            </a:r>
            <a:r>
              <a:rPr lang="es-ES" dirty="0"/>
              <a:t>()</a:t>
            </a:r>
          </a:p>
          <a:p>
            <a:r>
              <a:rPr lang="es-ES" b="1" dirty="0" err="1"/>
              <a:t>Disclaimer</a:t>
            </a:r>
            <a:endParaRPr lang="es-ES" b="1" dirty="0"/>
          </a:p>
          <a:p>
            <a:pPr lvl="1"/>
            <a:r>
              <a:rPr lang="es-ES" dirty="0"/>
              <a:t>No siempre tienen un caso de uso… o merecen la pena</a:t>
            </a:r>
          </a:p>
          <a:p>
            <a:pPr lvl="1"/>
            <a:r>
              <a:rPr lang="es-ES" dirty="0"/>
              <a:t>A veces es un poco</a:t>
            </a:r>
            <a:r>
              <a:rPr lang="es-ES" i="1" dirty="0"/>
              <a:t> calentada de cabeza </a:t>
            </a:r>
            <a:r>
              <a:rPr lang="es-ES" dirty="0"/>
              <a:t>(</a:t>
            </a:r>
            <a:r>
              <a:rPr lang="es-ES" dirty="0" err="1"/>
              <a:t>overengineering</a:t>
            </a:r>
            <a:r>
              <a:rPr lang="es-ES" dirty="0"/>
              <a:t>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80CF86-669F-3A29-28D2-F7F460046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C5A20E-2117-7940-C282-238B9E83C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97A1BE-1F7F-899F-6AC8-42044422F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137</a:t>
            </a:fld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FCBC73B-B278-E1DE-CB3A-68F881B7E28D}"/>
              </a:ext>
            </a:extLst>
          </p:cNvPr>
          <p:cNvSpPr/>
          <p:nvPr/>
        </p:nvSpPr>
        <p:spPr>
          <a:xfrm>
            <a:off x="838199" y="4974770"/>
            <a:ext cx="9633857" cy="120218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E80CDEF-E67F-DD72-68E4-95D5D017BA3E}"/>
              </a:ext>
            </a:extLst>
          </p:cNvPr>
          <p:cNvSpPr/>
          <p:nvPr/>
        </p:nvSpPr>
        <p:spPr>
          <a:xfrm>
            <a:off x="574076" y="2394889"/>
            <a:ext cx="9633857" cy="141511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9307292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E6874-B1E0-7E65-B86C-21CF0127B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780FB-15A0-0776-1074-59FDC3DF2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Currying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E89D63-D252-B6AB-126F-91F3F1A04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Qué es</a:t>
            </a:r>
          </a:p>
          <a:p>
            <a:pPr lvl="1"/>
            <a:r>
              <a:rPr lang="es-ES" dirty="0"/>
              <a:t>Desglosar la solución en pasos que se ejecutan como funciones independientes</a:t>
            </a:r>
          </a:p>
          <a:p>
            <a:pPr lvl="1"/>
            <a:r>
              <a:rPr lang="es-ES" dirty="0"/>
              <a:t>Cada paso recibe un único argumento, son </a:t>
            </a:r>
            <a:r>
              <a:rPr lang="es-ES" dirty="0" err="1"/>
              <a:t>closures</a:t>
            </a:r>
            <a:endParaRPr lang="es-ES" dirty="0"/>
          </a:p>
          <a:p>
            <a:r>
              <a:rPr lang="es-ES" b="1" dirty="0"/>
              <a:t>Ejemplos y casos de uso</a:t>
            </a:r>
          </a:p>
          <a:p>
            <a:pPr lvl="1"/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onClick</a:t>
            </a:r>
            <a:r>
              <a:rPr lang="es-ES" dirty="0"/>
              <a:t> = () =&gt; </a:t>
            </a:r>
            <a:r>
              <a:rPr lang="es-ES" dirty="0" err="1"/>
              <a:t>export</a:t>
            </a:r>
            <a:r>
              <a:rPr lang="es-ES" dirty="0"/>
              <a:t>({ … }).</a:t>
            </a:r>
            <a:r>
              <a:rPr lang="es-ES" dirty="0" err="1"/>
              <a:t>csv</a:t>
            </a:r>
            <a:r>
              <a:rPr lang="es-ES" dirty="0"/>
              <a:t>().</a:t>
            </a:r>
            <a:r>
              <a:rPr lang="es-ES" dirty="0" err="1"/>
              <a:t>withHeader</a:t>
            </a:r>
            <a:r>
              <a:rPr lang="es-ES" dirty="0"/>
              <a:t>().</a:t>
            </a:r>
            <a:r>
              <a:rPr lang="es-ES" dirty="0" err="1"/>
              <a:t>download</a:t>
            </a:r>
            <a:r>
              <a:rPr lang="es-ES" dirty="0"/>
              <a:t>()</a:t>
            </a:r>
          </a:p>
          <a:p>
            <a:pPr lvl="1"/>
            <a:r>
              <a:rPr lang="es-ES" dirty="0" err="1"/>
              <a:t>alCuadrado</a:t>
            </a:r>
            <a:r>
              <a:rPr lang="es-ES" dirty="0"/>
              <a:t>(20).</a:t>
            </a:r>
            <a:r>
              <a:rPr lang="es-ES" dirty="0" err="1"/>
              <a:t>power</a:t>
            </a:r>
            <a:r>
              <a:rPr lang="es-ES" dirty="0"/>
              <a:t>().</a:t>
            </a:r>
            <a:r>
              <a:rPr lang="es-ES" dirty="0" err="1"/>
              <a:t>power</a:t>
            </a:r>
            <a:r>
              <a:rPr lang="es-ES" dirty="0"/>
              <a:t>().</a:t>
            </a:r>
            <a:r>
              <a:rPr lang="es-ES" dirty="0" err="1"/>
              <a:t>power</a:t>
            </a:r>
            <a:r>
              <a:rPr lang="es-ES" dirty="0"/>
              <a:t>()</a:t>
            </a:r>
          </a:p>
          <a:p>
            <a:r>
              <a:rPr lang="es-ES" b="1" dirty="0" err="1"/>
              <a:t>Disclaimer</a:t>
            </a:r>
            <a:endParaRPr lang="es-ES" b="1" dirty="0"/>
          </a:p>
          <a:p>
            <a:pPr lvl="1"/>
            <a:r>
              <a:rPr lang="es-ES" dirty="0"/>
              <a:t>No siempre tienen un caso de uso… o merecen la pena</a:t>
            </a:r>
          </a:p>
          <a:p>
            <a:pPr lvl="1"/>
            <a:r>
              <a:rPr lang="es-ES" dirty="0"/>
              <a:t>A veces es un poco</a:t>
            </a:r>
            <a:r>
              <a:rPr lang="es-ES" i="1" dirty="0"/>
              <a:t> calentada de cabeza </a:t>
            </a:r>
            <a:r>
              <a:rPr lang="es-ES" dirty="0"/>
              <a:t>(</a:t>
            </a:r>
            <a:r>
              <a:rPr lang="es-ES" dirty="0" err="1"/>
              <a:t>overengineering</a:t>
            </a:r>
            <a:r>
              <a:rPr lang="es-ES" dirty="0"/>
              <a:t>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0E8E14-1CCE-0978-03C4-87C5698F6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945A73-DD4A-D01D-4E1A-844125B1E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8DFFE3-796D-5172-DF0A-4DABD2F27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138</a:t>
            </a:fld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A46D8A2-1A32-4ADD-B2CF-4D1BBDEB4512}"/>
              </a:ext>
            </a:extLst>
          </p:cNvPr>
          <p:cNvSpPr/>
          <p:nvPr/>
        </p:nvSpPr>
        <p:spPr>
          <a:xfrm>
            <a:off x="838199" y="2574285"/>
            <a:ext cx="9633857" cy="238960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0384732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7E045-00A2-F5F8-ADD3-EC28423A5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5592"/>
            <a:ext cx="10515600" cy="1325563"/>
          </a:xfrm>
        </p:spPr>
        <p:txBody>
          <a:bodyPr/>
          <a:lstStyle/>
          <a:p>
            <a:r>
              <a:rPr lang="es-ES" dirty="0" err="1"/>
              <a:t>Currying</a:t>
            </a:r>
            <a:r>
              <a:rPr lang="es-ES" dirty="0"/>
              <a:t> en el mundo real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BC56B3-744C-39CD-2D84-017320967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31343"/>
            <a:ext cx="10515600" cy="2362200"/>
          </a:xfrm>
        </p:spPr>
        <p:txBody>
          <a:bodyPr>
            <a:normAutofit/>
          </a:bodyPr>
          <a:lstStyle/>
          <a:p>
            <a:r>
              <a:rPr lang="es-ES" dirty="0" err="1"/>
              <a:t>Promises</a:t>
            </a:r>
            <a:endParaRPr lang="es-ES" dirty="0"/>
          </a:p>
          <a:p>
            <a:r>
              <a:rPr lang="es-ES" dirty="0" err="1"/>
              <a:t>Builder</a:t>
            </a:r>
            <a:r>
              <a:rPr lang="es-ES" dirty="0"/>
              <a:t> </a:t>
            </a:r>
            <a:r>
              <a:rPr lang="es-ES" dirty="0" err="1"/>
              <a:t>pattern</a:t>
            </a:r>
            <a:endParaRPr lang="es-ES" dirty="0"/>
          </a:p>
          <a:p>
            <a:r>
              <a:rPr lang="es-ES" dirty="0"/>
              <a:t>Construir una </a:t>
            </a:r>
            <a:r>
              <a:rPr lang="es-ES" dirty="0" err="1"/>
              <a:t>query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Sobre todo, el uso lo tiene en cálculo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6076CB-4E3B-E82D-DAAB-2262E7B3A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C0BAA0-7294-941E-E419-8075CB297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29EF01-60FD-F833-2D3F-0D4B3CA6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05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CFC2B00-69FB-4D6A-7F05-A5A4194A5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90712"/>
            <a:ext cx="10515600" cy="1325563"/>
          </a:xfrm>
        </p:spPr>
        <p:txBody>
          <a:bodyPr/>
          <a:lstStyle/>
          <a:p>
            <a:r>
              <a:rPr lang="es-ES" dirty="0"/>
              <a:t>Paradigma de programación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31C48672-7EDB-06B5-EEBB-72B567E1F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66462"/>
            <a:ext cx="10515600" cy="1007115"/>
          </a:xfrm>
        </p:spPr>
        <p:txBody>
          <a:bodyPr/>
          <a:lstStyle/>
          <a:p>
            <a:r>
              <a:rPr lang="es-ES" dirty="0" err="1"/>
              <a:t>Approach</a:t>
            </a:r>
            <a:r>
              <a:rPr lang="es-ES" dirty="0"/>
              <a:t> concreto para resolver problemas</a:t>
            </a:r>
          </a:p>
          <a:p>
            <a:r>
              <a:rPr lang="es-ES" dirty="0"/>
              <a:t>Conjunto de convenciones y reglas</a:t>
            </a:r>
          </a:p>
          <a:p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26C51E-B648-2E7A-0760-13CC7C4DC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4D10EF-FEBB-76A2-9625-627B609DC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DDF8DE-0B30-56BE-AF9E-B8F91DDA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89683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0B173-7883-4356-82FD-8B6E186A8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Eficiencia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5FA7D0-31D9-877C-5966-F6D9FFEEC1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CAB555-A654-9026-FC9C-0764D3713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5052ED-CDB4-FAF4-8982-C22136B12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0DF2F6-D2BC-037F-A5B0-7039DF593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4240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258C13-F206-1889-FFBD-2B7A289FF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553A9C-E151-1A83-625E-2F4241CEF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3249"/>
            <a:ext cx="10515600" cy="1325563"/>
          </a:xfrm>
        </p:spPr>
        <p:txBody>
          <a:bodyPr/>
          <a:lstStyle/>
          <a:p>
            <a:r>
              <a:rPr lang="es-ES" dirty="0"/>
              <a:t>Eficiencia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63B88C-6A8A-E191-866E-33DA7AC3B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1039772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¿Cómo de eficiente es la programación funcional?</a:t>
            </a:r>
          </a:p>
          <a:p>
            <a:pPr marL="0" indent="0">
              <a:buNone/>
            </a:pPr>
            <a:r>
              <a:rPr lang="es-ES" dirty="0"/>
              <a:t>¿Es el objetivo que busca?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B28641-E200-5961-824A-CE7E95C2C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C5D55B-8A68-F848-6721-0FED35B42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BAD521-C221-7EF3-1F59-C0A268F69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17941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6F75F-A523-1B58-3997-15ECFA3F3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857C6-1D35-3CC0-07A0-D7787E6A1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Consistencia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47AE6E-75CF-53BB-0E71-B419DC3B7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Lo que la programación funcional busca es consistencia, es tener un buen modelo mental para resolver problemas, eso viene a coste de la eficiencia.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Ten en cuenta que:</a:t>
            </a:r>
          </a:p>
          <a:p>
            <a:r>
              <a:rPr lang="es-ES" dirty="0"/>
              <a:t>Sigue siendo un paradigma bastante eficiente (ignoremos recursividad)</a:t>
            </a:r>
          </a:p>
          <a:p>
            <a:r>
              <a:rPr lang="es-ES" dirty="0"/>
              <a:t>Te ayuda a resolver el problema sin demasiadas vueltas</a:t>
            </a:r>
          </a:p>
          <a:p>
            <a:pPr lvl="1"/>
            <a:r>
              <a:rPr lang="es-ES" dirty="0"/>
              <a:t>No añades pasos innecesarios para intentar resolverlo (ej. concurrencia)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6A7FFA-4FD5-56EF-8CEA-415598EA9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AA5E30-E8B4-9E26-6AE1-1954811B9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417E30-D96D-33FE-D13A-BC0E6C332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4651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481CDF-3BAF-8EA0-7AA3-8116B1EB2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Declarativo vs imperativo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8E95EF-6493-CE2F-DE98-C815E41D37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DEBF4E-FC3D-706F-E952-E21FFCDEE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45ADD7-3C99-5A5C-06A3-615F339A9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059CC8-FB62-E291-9449-1C164F095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42243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791B6-5BBB-57D3-4035-F531177BF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0C9FE1-13A5-C89F-D6CA-8975D659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Ligado con eficiencia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6B8379-70B8-30CE-E8BA-637523EBE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EE44A1-CAB1-41EC-2AF6-C70A48724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5EB3F2-A2BC-C9FB-A635-1FC519E89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6433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549C4-3CA0-D908-B97B-EA758DE0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3249"/>
            <a:ext cx="10515600" cy="1325563"/>
          </a:xfrm>
        </p:spPr>
        <p:txBody>
          <a:bodyPr/>
          <a:lstStyle/>
          <a:p>
            <a:r>
              <a:rPr lang="es-ES" dirty="0" err="1"/>
              <a:t>BigO</a:t>
            </a:r>
            <a:r>
              <a:rPr lang="es-ES" dirty="0"/>
              <a:t> </a:t>
            </a:r>
            <a:r>
              <a:rPr lang="es-ES" dirty="0" err="1"/>
              <a:t>notation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7A3E13-9A94-D3A0-CECE-C5D47B392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1725572"/>
          </a:xfrm>
        </p:spPr>
        <p:txBody>
          <a:bodyPr/>
          <a:lstStyle/>
          <a:p>
            <a:r>
              <a:rPr lang="es-ES" dirty="0"/>
              <a:t>Declarativo -&gt; O(n * m + n)</a:t>
            </a:r>
          </a:p>
          <a:p>
            <a:pPr lvl="1"/>
            <a:r>
              <a:rPr lang="es-ES" dirty="0"/>
              <a:t>Es legible, lees lo que ocurre, pero tiene coste extra</a:t>
            </a:r>
          </a:p>
          <a:p>
            <a:r>
              <a:rPr lang="es-ES" dirty="0"/>
              <a:t>Imperativo -&gt; O(n * m)</a:t>
            </a:r>
          </a:p>
          <a:p>
            <a:pPr lvl="1"/>
            <a:r>
              <a:rPr lang="es-ES" dirty="0"/>
              <a:t>Es eficiente, dices qué va a ocurrir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E796EF-7221-4E7F-C122-35FE266C4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FCF645-7F99-4D26-F561-86E64AA19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79483C-BDB1-691C-4252-306FD233C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471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2D4F55-863D-593D-DE2A-0626DBFF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3660"/>
            <a:ext cx="10515600" cy="1325563"/>
          </a:xfrm>
        </p:spPr>
        <p:txBody>
          <a:bodyPr/>
          <a:lstStyle/>
          <a:p>
            <a:r>
              <a:rPr lang="es-ES" dirty="0"/>
              <a:t>Declarativo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B69AAC-B2BE-8013-5E66-166CA525F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9411"/>
            <a:ext cx="10515600" cy="2944772"/>
          </a:xfrm>
        </p:spPr>
        <p:txBody>
          <a:bodyPr/>
          <a:lstStyle/>
          <a:p>
            <a:r>
              <a:rPr lang="es-ES" dirty="0"/>
              <a:t>Programación Funcional añade pasos extra en pro</a:t>
            </a:r>
          </a:p>
          <a:p>
            <a:pPr lvl="1"/>
            <a:r>
              <a:rPr lang="es-ES" dirty="0"/>
              <a:t>De la legibilidad</a:t>
            </a:r>
          </a:p>
          <a:p>
            <a:pPr lvl="1"/>
            <a:r>
              <a:rPr lang="es-ES" dirty="0"/>
              <a:t>De un buen modelo mental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Un buen modelo mental te ayuda a ser consistente, porque lo importante es hacer buenas soluciones.</a:t>
            </a:r>
          </a:p>
          <a:p>
            <a:r>
              <a:rPr lang="es-ES" dirty="0"/>
              <a:t>Que no sea lo </a:t>
            </a:r>
            <a:r>
              <a:rPr lang="es-ES" i="1" dirty="0"/>
              <a:t>más eficiente</a:t>
            </a:r>
            <a:r>
              <a:rPr lang="es-ES" dirty="0"/>
              <a:t>™</a:t>
            </a:r>
            <a:r>
              <a:rPr lang="es-ES" i="1" dirty="0"/>
              <a:t> </a:t>
            </a:r>
            <a:r>
              <a:rPr lang="es-ES" dirty="0"/>
              <a:t>no lo hace lento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6146BC-BFD8-09D1-7043-FD5071509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DBDBBC-A599-EE4D-F30B-16CC7AA9A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C397B9-89F6-8940-0B55-9EDC7375F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30701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D0FB183-B962-9213-77DA-A50011D51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State</a:t>
            </a:r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4D8261FC-FB1C-B8B8-ECBA-E19372DE0B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Programación 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C20512-6C38-276A-FE20-4FE6519C6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E4ED60-3EF1-9090-9C21-0C79BFC2A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694DFB-B154-B799-3925-2B6F23B75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93203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4197F-C915-5AC2-31A4-26AC71E12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6439"/>
            <a:ext cx="10515600" cy="1325563"/>
          </a:xfrm>
        </p:spPr>
        <p:txBody>
          <a:bodyPr/>
          <a:lstStyle/>
          <a:p>
            <a:r>
              <a:rPr lang="es-ES" dirty="0" err="1"/>
              <a:t>State</a:t>
            </a:r>
            <a:r>
              <a:rPr lang="es-ES" dirty="0"/>
              <a:t>… </a:t>
            </a:r>
            <a:r>
              <a:rPr lang="es-ES" sz="8000" dirty="0"/>
              <a:t>¿</a:t>
            </a:r>
            <a:r>
              <a:rPr lang="es-ES" dirty="0"/>
              <a:t>qué es un estado</a:t>
            </a:r>
            <a:r>
              <a:rPr lang="es-ES" sz="8000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670E3D-E029-AD5F-DADD-40FF49AD3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82190"/>
            <a:ext cx="10515600" cy="2346058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La representación de nuestra aplicación, sistema o entidad en un momento dado.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Salario en mi cuenta bancaria</a:t>
            </a:r>
          </a:p>
          <a:p>
            <a:r>
              <a:rPr lang="es-ES" dirty="0"/>
              <a:t>Si una persona tiene hambre o no</a:t>
            </a:r>
          </a:p>
          <a:p>
            <a:r>
              <a:rPr lang="es-ES" dirty="0"/>
              <a:t>¿Has aceptado las cookies?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FE8558-F5F2-5BC2-3084-91216EF4D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AAD933-8327-B273-21CB-23BBE8D07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F43F4A-551B-028A-8ED2-79AF76F2A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0516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659B9F-C485-ED90-9950-2A28B4D5D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3363"/>
            <a:ext cx="10515600" cy="1325563"/>
          </a:xfrm>
        </p:spPr>
        <p:txBody>
          <a:bodyPr/>
          <a:lstStyle/>
          <a:p>
            <a:r>
              <a:rPr lang="es-ES" dirty="0"/>
              <a:t>Mutaciones de estado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52FF4A-F0DE-5B88-556E-A397AF4C9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9114"/>
            <a:ext cx="10515600" cy="3160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Las mutaciones de estado no están muy bien vistas en un contexto funcional.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Se prefieren estructuras de datos inmutables </a:t>
            </a:r>
          </a:p>
          <a:p>
            <a:r>
              <a:rPr lang="es-ES" dirty="0"/>
              <a:t>Acordémonos de la </a:t>
            </a:r>
            <a:r>
              <a:rPr lang="es-ES" b="1" dirty="0"/>
              <a:t>transparencia referencial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Peeeeeero</a:t>
            </a:r>
            <a:r>
              <a:rPr lang="es-ES" dirty="0"/>
              <a:t>, son el punto justo de corrupción para que el paradigma nos siga siendo cómodo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C91DC1-4E68-DFA0-722E-CC46BC493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9109A7-100D-8F5B-32F6-6FA4B71CF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0DCF4F-3EAB-BACB-0976-3CCC7F392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13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066DDB79-EA70-945C-1D9C-168925AD5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ES" dirty="0"/>
              <a:t>No se resuelve el problema, se traduce a un universo de patrones reproducibles que sí que sé resolver</a:t>
            </a:r>
            <a: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7F5055-738A-D579-0764-6F50E7E0D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B24A02-FFBA-838A-3D20-5DF9BC881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BAE65B-04AD-3DD7-B411-83E7308BD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70532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6283C-73D8-D630-31F3-362B7CC5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State</a:t>
            </a:r>
            <a:r>
              <a:rPr lang="es-ES" dirty="0"/>
              <a:t> Machines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4F171B-FDC7-9F1D-2535-7DF7B01961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050FB5-5015-C211-CB9D-BD4F603A6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463D9A-6C4F-0826-AD58-3A44239B1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771D78-F359-8794-A3BF-28963CBD5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92730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1CB3D-8BC3-55FB-FDE0-F154B550F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3250"/>
            <a:ext cx="10515600" cy="1325563"/>
          </a:xfrm>
        </p:spPr>
        <p:txBody>
          <a:bodyPr/>
          <a:lstStyle/>
          <a:p>
            <a:r>
              <a:rPr lang="es-ES" dirty="0" err="1"/>
              <a:t>State</a:t>
            </a:r>
            <a:r>
              <a:rPr lang="es-ES" dirty="0"/>
              <a:t> machines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5753FB-4F5A-0742-C58B-3C56985DA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2215429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También llamadas Máquinas de Estado Finitas (porque tienen un número concreto y definido de posibles acciones) y abreviadas como FSM (en inglés)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En vez de resolver problemas, resuelves comportamientos.</a:t>
            </a:r>
          </a:p>
          <a:p>
            <a:pPr marL="0" indent="0">
              <a:buNone/>
            </a:pPr>
            <a:r>
              <a:rPr lang="es-ES" dirty="0"/>
              <a:t>Cuando las entidades se encuentran en estados, podemos realizar acciones concretas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189886-12B2-4B89-F691-8AA326098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F2917D-6ED9-E699-CF0E-3E885CC23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25CACD-7585-67E8-1B50-22984A18D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71104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16F7D4-1479-3756-B303-0CEB4908D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3249"/>
            <a:ext cx="10515600" cy="1325563"/>
          </a:xfrm>
        </p:spPr>
        <p:txBody>
          <a:bodyPr/>
          <a:lstStyle/>
          <a:p>
            <a:r>
              <a:rPr lang="es-ES" dirty="0" err="1"/>
              <a:t>XState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486FD4-654B-1A33-7F26-8FDA9F9E6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198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Creado por David </a:t>
            </a:r>
            <a:r>
              <a:rPr lang="es-ES" dirty="0" err="1"/>
              <a:t>Khourshid</a:t>
            </a:r>
            <a:r>
              <a:rPr lang="es-ES" dirty="0"/>
              <a:t>, tipado por Matt </a:t>
            </a:r>
            <a:r>
              <a:rPr lang="es-ES" dirty="0" err="1"/>
              <a:t>Pocock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Máquinas de estado finitas en JavaScript</a:t>
            </a:r>
          </a:p>
          <a:p>
            <a:r>
              <a:rPr lang="es-ES" dirty="0"/>
              <a:t>con integraciones para </a:t>
            </a:r>
            <a:r>
              <a:rPr lang="es-ES" dirty="0" err="1"/>
              <a:t>React</a:t>
            </a:r>
            <a:r>
              <a:rPr lang="es-ES" dirty="0"/>
              <a:t>, </a:t>
            </a:r>
            <a:r>
              <a:rPr lang="es-ES" dirty="0" err="1"/>
              <a:t>Vue</a:t>
            </a:r>
            <a:r>
              <a:rPr lang="es-ES" dirty="0"/>
              <a:t> y </a:t>
            </a:r>
            <a:r>
              <a:rPr lang="es-ES" dirty="0" err="1"/>
              <a:t>Svelte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486292-5710-A90B-496A-A46295B34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DA38D0-3D7D-3474-F0A9-4165C206F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124195-EE09-4C06-AF7D-081A97FD1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90062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87A8A8-C6A3-62C4-7BFB-D1E1AF8CF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47F10A-3B40-D8DC-BF63-499218BA6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F64780-5656-C786-A1FF-0FF057B27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52EB3A-BD8D-4E68-2958-83E22A9CF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EFFDF6-67D3-2CCC-C6FD-667197C7C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153</a:t>
            </a:fld>
            <a:endParaRPr lang="en-US"/>
          </a:p>
        </p:txBody>
      </p:sp>
      <p:pic>
        <p:nvPicPr>
          <p:cNvPr id="7170" name="Picture 2" descr="Goodbye, useEffect: David Khourshid">
            <a:extLst>
              <a:ext uri="{FF2B5EF4-FFF2-40B4-BE49-F238E27FC236}">
                <a16:creationId xmlns:a16="http://schemas.microsoft.com/office/drawing/2014/main" id="{608BFD07-8D84-4323-AB70-B22ACF52F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138245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DC2CC5-85AB-71DE-C805-343EC60F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Statecharts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7B4570-7A51-0953-B0F2-FE3C83DC00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D9CE70-49B1-CE82-11CC-703081647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DE97C7-15B5-D240-4622-0E7AC7E3C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0FBF5C-260A-5956-D76B-E17EB2046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70245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35644-95A0-205A-C831-5B63320F2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2484"/>
            <a:ext cx="10515600" cy="1325563"/>
          </a:xfrm>
        </p:spPr>
        <p:txBody>
          <a:bodyPr/>
          <a:lstStyle/>
          <a:p>
            <a:r>
              <a:rPr lang="es-ES" dirty="0" err="1"/>
              <a:t>Statecharts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5FFDCD-0A6F-482F-EBF6-01B13EA61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88235"/>
            <a:ext cx="10515600" cy="1028886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¡¡Vivan los diagramas!!</a:t>
            </a:r>
          </a:p>
          <a:p>
            <a:pPr marL="0" indent="0">
              <a:buNone/>
            </a:pPr>
            <a:r>
              <a:rPr lang="es-ES" dirty="0"/>
              <a:t>Un </a:t>
            </a:r>
            <a:r>
              <a:rPr lang="es-ES" dirty="0" err="1"/>
              <a:t>statechart</a:t>
            </a:r>
            <a:r>
              <a:rPr lang="es-ES" dirty="0"/>
              <a:t> nos permite visualizar </a:t>
            </a:r>
            <a:r>
              <a:rPr lang="es-ES" b="1" dirty="0"/>
              <a:t>flujos de estado </a:t>
            </a:r>
            <a:r>
              <a:rPr lang="es-ES" dirty="0"/>
              <a:t>de una </a:t>
            </a:r>
            <a:r>
              <a:rPr lang="es-ES" i="1" dirty="0"/>
              <a:t>máquina de estado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684E87-2EB4-DF8D-B612-831BEB277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0E486B-61C5-5E2E-E877-CA1F96D81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CEDB7C-00E6-83C1-3AAA-AA4986D5C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29101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91B701-2701-F965-983A-C15A6BFAC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8AF24983-9D8A-06D7-8C62-9CEF440F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ES" dirty="0"/>
              <a:t>A visual </a:t>
            </a:r>
            <a:r>
              <a:rPr lang="es-ES" dirty="0" err="1"/>
              <a:t>formalism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complex</a:t>
            </a:r>
            <a:r>
              <a:rPr lang="es-ES" dirty="0"/>
              <a:t> </a:t>
            </a:r>
            <a:r>
              <a:rPr lang="es-ES" dirty="0" err="1"/>
              <a:t>systems</a:t>
            </a:r>
            <a: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b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dirty="0" err="1"/>
              <a:t>Harel</a:t>
            </a:r>
            <a:r>
              <a:rPr lang="es-ES" dirty="0"/>
              <a:t>, </a:t>
            </a:r>
            <a:r>
              <a:rPr lang="es-ES" sz="4800" dirty="0"/>
              <a:t>1987</a:t>
            </a:r>
            <a:r>
              <a:rPr lang="es-ES" dirty="0"/>
              <a:t> – </a:t>
            </a:r>
            <a:r>
              <a:rPr lang="es-ES" dirty="0">
                <a:hlinkClick r:id="rId2"/>
              </a:rPr>
              <a:t>statecharts.dev</a:t>
            </a:r>
            <a:endParaRPr lang="es-ES" b="1" dirty="0">
              <a:solidFill>
                <a:srgbClr val="F1DA4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6AB3ED-56D7-122F-C9F2-4581DBD4B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5344AD-0BFD-6F9E-F04C-6D809E02F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BC9903-088E-F9D8-C194-EB194C499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00823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7761B9-3A04-C7B7-7A4C-EE1B1D8A5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s-ES" dirty="0" err="1"/>
              <a:t>XState</a:t>
            </a:r>
            <a:r>
              <a:rPr lang="es-ES" dirty="0"/>
              <a:t> </a:t>
            </a:r>
            <a:r>
              <a:rPr lang="es-ES" dirty="0" err="1"/>
              <a:t>Visualizer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906319-8F4A-287C-F7B7-602980270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188"/>
            <a:ext cx="10515600" cy="999094"/>
          </a:xfrm>
        </p:spPr>
        <p:txBody>
          <a:bodyPr/>
          <a:lstStyle/>
          <a:p>
            <a:pPr marL="0" indent="0">
              <a:buNone/>
            </a:pPr>
            <a:r>
              <a:rPr lang="es-ES" dirty="0" err="1"/>
              <a:t>StateCharts</a:t>
            </a:r>
            <a:r>
              <a:rPr lang="es-ES" dirty="0"/>
              <a:t> usando </a:t>
            </a:r>
            <a:r>
              <a:rPr lang="es-ES" dirty="0" err="1"/>
              <a:t>Diagram</a:t>
            </a:r>
            <a:r>
              <a:rPr lang="es-ES" dirty="0"/>
              <a:t> as </a:t>
            </a:r>
            <a:r>
              <a:rPr lang="es-ES" dirty="0" err="1"/>
              <a:t>Code</a:t>
            </a:r>
            <a:r>
              <a:rPr lang="es-ES" dirty="0"/>
              <a:t>  (JavaScript con </a:t>
            </a:r>
            <a:r>
              <a:rPr lang="es-ES" dirty="0" err="1"/>
              <a:t>XState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>
                <a:hlinkClick r:id="rId2"/>
              </a:rPr>
              <a:t>https://stately.ai/viz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9347AF-DAD0-2AE6-0E5D-403260A5F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B7C953-E33D-9C85-B09E-45C2550E7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8429BB-5EB4-A6A3-BA49-5D7F7DBCB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27040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E5D9E7-D37C-7FEF-B09B-2072DA593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53CAF7-3FBA-53AB-EB9B-0501029F3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E1D4E4-A5A1-E291-EF60-4E57B2F7A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D87667-F85A-25C7-A570-C45AB3163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FE86CF-053E-64FE-B4B5-31631190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158</a:t>
            </a:fld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EAC12EE-E891-825D-7298-08DEFCCAD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043109"/>
            <a:ext cx="7772400" cy="325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934982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1CFFBB-9756-FE5E-8120-DEEC0B5D7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8269"/>
            <a:ext cx="6440905" cy="1325563"/>
          </a:xfrm>
        </p:spPr>
        <p:txBody>
          <a:bodyPr/>
          <a:lstStyle/>
          <a:p>
            <a:r>
              <a:rPr lang="es-ES" dirty="0"/>
              <a:t>UI </a:t>
            </a:r>
            <a:r>
              <a:rPr lang="es-ES" sz="8000" dirty="0"/>
              <a:t>&lt;3</a:t>
            </a:r>
            <a:r>
              <a:rPr lang="es-ES" dirty="0"/>
              <a:t> </a:t>
            </a:r>
            <a:r>
              <a:rPr lang="es-ES" dirty="0" err="1"/>
              <a:t>Statecharts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765211-60B8-920B-8B9A-F62095AC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34019"/>
            <a:ext cx="6440905" cy="2226315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El libro está </a:t>
            </a:r>
            <a:r>
              <a:rPr lang="es-ES" i="1" dirty="0"/>
              <a:t>descatalogado</a:t>
            </a:r>
            <a:r>
              <a:rPr lang="es-ES" dirty="0"/>
              <a:t>…</a:t>
            </a:r>
          </a:p>
          <a:p>
            <a:pPr marL="0" indent="0">
              <a:buNone/>
            </a:pPr>
            <a:r>
              <a:rPr lang="es-ES" dirty="0"/>
              <a:t>Pero está disponible online (dicen claro, yo no lo sé)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Es la propuesta de idea de </a:t>
            </a:r>
            <a:r>
              <a:rPr lang="es-ES" dirty="0" err="1"/>
              <a:t>statecharts</a:t>
            </a:r>
            <a:r>
              <a:rPr lang="es-ES" dirty="0"/>
              <a:t> como definición de </a:t>
            </a:r>
            <a:r>
              <a:rPr lang="es-ES" dirty="0" err="1"/>
              <a:t>UIs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27E4E4-6050-B578-9242-455DD61EE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744325-C5C9-E2FD-9205-54BF7433A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12E9DC-FC2A-E0A2-CC42-A087DB6BD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159</a:t>
            </a:fld>
            <a:endParaRPr lang="en-US"/>
          </a:p>
        </p:txBody>
      </p:sp>
      <p:pic>
        <p:nvPicPr>
          <p:cNvPr id="3074" name="Picture 2" descr="Constructing the User Interface with Statecharts">
            <a:extLst>
              <a:ext uri="{FF2B5EF4-FFF2-40B4-BE49-F238E27FC236}">
                <a16:creationId xmlns:a16="http://schemas.microsoft.com/office/drawing/2014/main" id="{A8A04433-7164-7F09-6D83-683DF6DB5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101" y="986883"/>
            <a:ext cx="3845699" cy="519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297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217C4C-D242-3B87-E7A8-25873EE69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Filosofía y objetivos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EA0164-9C6A-FEE6-B23A-7660BF106C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4F6104-9CFA-5F35-8920-989E384F7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2B2EEB-3831-018A-0AFA-644FCDC8C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22DF0D-4DF0-1EA0-2FBC-07B601847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50630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F6C89-08D6-6EDD-BEED-641653A1F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Lo que no te he contado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4C2266-5E12-E9F8-9C8B-CA395BA731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41A241-CBE8-39BD-E80C-B910662F3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464602-BDD3-3B7C-642D-C52A2464C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B18853-E70F-4216-9CBB-D056D3541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71224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C64C0-068D-E019-FE5B-6A3D74F85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5780"/>
            <a:ext cx="10515600" cy="1325563"/>
          </a:xfrm>
        </p:spPr>
        <p:txBody>
          <a:bodyPr/>
          <a:lstStyle/>
          <a:p>
            <a:r>
              <a:rPr lang="es-ES" dirty="0"/>
              <a:t>Eran demasiadas cosas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906C68-C26D-0934-9C98-D44468B84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81531"/>
            <a:ext cx="10515600" cy="1839869"/>
          </a:xfrm>
        </p:spPr>
        <p:txBody>
          <a:bodyPr>
            <a:normAutofit/>
          </a:bodyPr>
          <a:lstStyle/>
          <a:p>
            <a:r>
              <a:rPr lang="es-ES" dirty="0"/>
              <a:t>Actor </a:t>
            </a:r>
            <a:r>
              <a:rPr lang="es-ES" dirty="0" err="1"/>
              <a:t>model</a:t>
            </a:r>
            <a:r>
              <a:rPr lang="es-ES" dirty="0"/>
              <a:t> -&gt; modelo mental para concurrencia</a:t>
            </a:r>
          </a:p>
          <a:p>
            <a:pPr lvl="1"/>
            <a:r>
              <a:rPr lang="es-ES" dirty="0">
                <a:hlinkClick r:id="rId2"/>
              </a:rPr>
              <a:t>https://stately.ai/docs/actor-model</a:t>
            </a:r>
            <a:endParaRPr lang="es-ES" dirty="0"/>
          </a:p>
          <a:p>
            <a:r>
              <a:rPr lang="es-ES" dirty="0" err="1"/>
              <a:t>Functors</a:t>
            </a:r>
            <a:r>
              <a:rPr lang="es-ES" dirty="0"/>
              <a:t>, </a:t>
            </a:r>
            <a:r>
              <a:rPr lang="es-ES" dirty="0" err="1"/>
              <a:t>Monads</a:t>
            </a:r>
            <a:r>
              <a:rPr lang="es-ES" dirty="0"/>
              <a:t>, </a:t>
            </a:r>
            <a:r>
              <a:rPr lang="es-ES" dirty="0" err="1"/>
              <a:t>MonadTransformers</a:t>
            </a:r>
            <a:r>
              <a:rPr lang="es-ES" dirty="0"/>
              <a:t>, etc.</a:t>
            </a:r>
          </a:p>
          <a:p>
            <a:r>
              <a:rPr lang="es-ES" dirty="0"/>
              <a:t>Estructuras de Datos inmutables (casos de uso, cómo funcionan, beneficios)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884113-E9BA-4F7A-EE49-819534E1C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F3E3B8-8DD4-CC2A-12A1-4EAC872D0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17B99A-609F-1D37-4AE8-4F192E7C9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60710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0B31C-4863-91F0-D4EB-66310361B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41AB71-A282-1C7C-5222-051E64A6BE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C9959C-40D6-3A8D-B5F1-0646E2510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A5D702-2F44-8BA8-E373-8116FE3A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320FCF-DC7F-F510-AF82-2DB006C0F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25282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93871B-4127-BB63-8F6B-884B789CD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A8692F-234E-C544-7B29-618E7D0F5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s-ES" dirty="0"/>
              <a:t>Conclusión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316118-4DC2-114B-F942-F07735E56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187"/>
            <a:ext cx="10515600" cy="854715"/>
          </a:xfrm>
        </p:spPr>
        <p:txBody>
          <a:bodyPr/>
          <a:lstStyle/>
          <a:p>
            <a:r>
              <a:rPr lang="es-ES" dirty="0"/>
              <a:t>Programación Funcional busca que todo se represente en ecuaciones</a:t>
            </a:r>
          </a:p>
          <a:p>
            <a:pPr lvl="1"/>
            <a:r>
              <a:rPr lang="es-ES" dirty="0"/>
              <a:t>Pero no siempre va a tener sentido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5D995A-D720-630E-7CFE-BF5FC6289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1DE07E-80BA-7017-2472-8B922764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513E7F-A0B7-1FC2-8740-983995255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56991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B20762-6F4C-9EBF-9602-8A35771DA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B1AB38-FEEB-6E19-7A5F-D321432C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s-ES" dirty="0"/>
              <a:t>Conclusión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1C59E1-53C5-FCD5-E96C-066C6EF4C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188"/>
            <a:ext cx="10515600" cy="1325564"/>
          </a:xfrm>
        </p:spPr>
        <p:txBody>
          <a:bodyPr/>
          <a:lstStyle/>
          <a:p>
            <a:r>
              <a:rPr lang="es-ES" dirty="0"/>
              <a:t>Programación Funcional busca que todo se represente en ecuaciones</a:t>
            </a:r>
          </a:p>
          <a:p>
            <a:pPr lvl="1"/>
            <a:r>
              <a:rPr lang="es-ES" dirty="0"/>
              <a:t>Pero no siempre va a tener sentido</a:t>
            </a:r>
          </a:p>
          <a:p>
            <a:r>
              <a:rPr lang="es-ES" dirty="0"/>
              <a:t>Son conceptos y modelos mentales, no librerías concretas</a:t>
            </a:r>
          </a:p>
          <a:p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4B370A-9CBB-A8C6-E81E-58B8193FD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1DB9F8-59F3-A402-E150-AA91095AD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4BCCDC-490B-1C7C-CD41-7787A4970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164</a:t>
            </a:fld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AA44DAA-572F-1843-DE61-53ED7A428B97}"/>
              </a:ext>
            </a:extLst>
          </p:cNvPr>
          <p:cNvSpPr/>
          <p:nvPr/>
        </p:nvSpPr>
        <p:spPr>
          <a:xfrm>
            <a:off x="661737" y="3679188"/>
            <a:ext cx="8783052" cy="75846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1360896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AF1A1-EB87-BF86-9B9A-EAB82D406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8497F1-D224-A908-B7EA-BC41A68EF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s-ES" dirty="0"/>
              <a:t>Conclusión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2CE512-320F-445F-2E5A-3881902C9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188"/>
            <a:ext cx="10515600" cy="1823544"/>
          </a:xfrm>
        </p:spPr>
        <p:txBody>
          <a:bodyPr/>
          <a:lstStyle/>
          <a:p>
            <a:r>
              <a:rPr lang="es-ES" dirty="0"/>
              <a:t>Programación Funcional busca que todo se represente en ecuaciones</a:t>
            </a:r>
          </a:p>
          <a:p>
            <a:pPr lvl="1"/>
            <a:r>
              <a:rPr lang="es-ES" dirty="0"/>
              <a:t>Pero no siempre va a tener sentido</a:t>
            </a:r>
          </a:p>
          <a:p>
            <a:r>
              <a:rPr lang="es-ES" dirty="0"/>
              <a:t>Son conceptos y modelos mentales, no librerías concretas</a:t>
            </a:r>
          </a:p>
          <a:p>
            <a:r>
              <a:rPr lang="es-ES" dirty="0"/>
              <a:t>Es cierto que algunos lenguajes son más funcionales que otros</a:t>
            </a:r>
          </a:p>
          <a:p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78A13C-36B3-A9EF-B416-9E957721F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47BF34-6A91-66BB-5508-19683CC17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8AAC4D-9287-84A8-F600-50B8CF08F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165</a:t>
            </a:fld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85EAF46-D578-7380-FE67-5C9B5DE3F1FA}"/>
              </a:ext>
            </a:extLst>
          </p:cNvPr>
          <p:cNvSpPr/>
          <p:nvPr/>
        </p:nvSpPr>
        <p:spPr>
          <a:xfrm>
            <a:off x="661737" y="3679187"/>
            <a:ext cx="8783052" cy="126378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6957848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A9BEF2-B1D3-49BB-9AE1-980CC68CD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Lenguajes funcionales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901E3E-1927-F2AC-F559-230056098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Haskell</a:t>
            </a:r>
          </a:p>
          <a:p>
            <a:r>
              <a:rPr lang="es-ES" dirty="0" err="1"/>
              <a:t>Erlang</a:t>
            </a:r>
            <a:endParaRPr lang="es-ES" dirty="0"/>
          </a:p>
          <a:p>
            <a:r>
              <a:rPr lang="es-ES" dirty="0" err="1"/>
              <a:t>OCaml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i="1" dirty="0" err="1"/>
              <a:t>Flavor</a:t>
            </a:r>
            <a:r>
              <a:rPr lang="es-ES" dirty="0"/>
              <a:t> de JavaScript funcional</a:t>
            </a:r>
          </a:p>
          <a:p>
            <a:r>
              <a:rPr lang="es-ES" b="1" dirty="0" err="1"/>
              <a:t>PureScript</a:t>
            </a:r>
            <a:endParaRPr lang="es-ES" b="1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12091B-4A11-89AE-1987-B40E28A2C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5B5523-EBBB-C0DF-DDC7-748CB1E97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B9958B-E0C3-C677-FCC5-B85965A75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25094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8E1409-58C4-E191-3ADE-7554CE3DA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 buena solución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48558B-A2CB-C7AC-C846-34106ABD4F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 que parece fácil y obvia en retrospectiva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F244E8-73DB-704E-B8B2-2D165917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1C0E3E-9A78-7CE2-8EBB-26F48405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124296-15FF-679B-674D-BB82FC42B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11240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5D39A7ED-7795-EE35-CA29-9290D69C8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ES" dirty="0"/>
              <a:t>Si una solución parece innecesariamente difícil seguramente es que lo sea</a:t>
            </a:r>
            <a: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86ED11-D226-101B-FAA8-BB931BBC3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076787-24B6-8518-2974-EC2018CA1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2FDB88-B742-39C2-8676-6D04C40CC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43171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C118E137-9EC2-71A4-B821-5A4EEB904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SABER MÁS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E041AA7A-76D3-9F45-1EFC-5C1E56AD3A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Anécdota del software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331E337-B720-6C19-4E6C-39A37C380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CCBF37F-2A93-5D85-1E51-5696CCB3C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5B561E1-6932-E1DC-14FF-6527886D8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60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35C74C4-EC9D-AA59-FC50-4A3106428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s-ES" dirty="0"/>
              <a:t>Filosofía y objetivos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C304AF0B-8779-31F2-F963-1A1DD95D1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187"/>
            <a:ext cx="10515600" cy="1453429"/>
          </a:xfrm>
        </p:spPr>
        <p:txBody>
          <a:bodyPr/>
          <a:lstStyle/>
          <a:p>
            <a:r>
              <a:rPr lang="es-ES" dirty="0"/>
              <a:t>Enfoque en legibilidad</a:t>
            </a:r>
          </a:p>
          <a:p>
            <a:r>
              <a:rPr lang="es-ES" dirty="0"/>
              <a:t>Modelo mental más natural (una vez entendemos las bases)</a:t>
            </a:r>
          </a:p>
          <a:p>
            <a:r>
              <a:rPr lang="es-ES" dirty="0"/>
              <a:t>Ser declarativo, enunciamos acciones, no ordenamos instrucciones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A58889-677F-FC58-D6D8-A53F1EA6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241370-DB3E-D4E6-16B8-5E4EABCCD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4F0148-1AF9-92FF-2F5B-57DA6F89E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94617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10F81E-214E-18F7-6C63-D611E56D1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5954"/>
            <a:ext cx="10515600" cy="1325563"/>
          </a:xfrm>
        </p:spPr>
        <p:txBody>
          <a:bodyPr/>
          <a:lstStyle/>
          <a:p>
            <a:r>
              <a:rPr lang="es-ES" dirty="0"/>
              <a:t>More </a:t>
            </a:r>
            <a:r>
              <a:rPr lang="es-ES" dirty="0" err="1"/>
              <a:t>shell</a:t>
            </a:r>
            <a:r>
              <a:rPr lang="es-ES" dirty="0"/>
              <a:t>, </a:t>
            </a:r>
            <a:r>
              <a:rPr lang="es-ES" dirty="0" err="1"/>
              <a:t>less</a:t>
            </a:r>
            <a:r>
              <a:rPr lang="es-ES" dirty="0"/>
              <a:t> </a:t>
            </a:r>
            <a:r>
              <a:rPr lang="es-ES" dirty="0" err="1"/>
              <a:t>eggs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151467-3DAD-7973-62B6-D657F0824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705"/>
            <a:ext cx="10515600" cy="1442544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A veces perdemos el foco del problema para centrarnos en divagaciones…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Artículo: </a:t>
            </a:r>
            <a:r>
              <a:rPr lang="es-ES" dirty="0">
                <a:hlinkClick r:id="rId2"/>
              </a:rPr>
              <a:t>https://leancrew.com/all-this/2011/12/more-shell-less-egg/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F48DDE-5465-0C6C-BD2B-ADDAFD05B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3FADE1-9E8C-1134-2C1C-F1CCC4CD2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C2F070-CAA8-B335-31AF-ACA9A092A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646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F0CFF0-FC38-802F-09B7-7747435AB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Bibliografía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9296CF-E710-5A45-49F0-BD25DA8A1C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786278-7951-57E0-DF78-765B84DB1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E5E449-7284-B021-2969-F3CAD4C2C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A3D3D0-A80E-3278-3B8F-ADCCFC0A5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09549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E97F9D-4705-7DE7-7CDF-7798BB67F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E385AA-9547-7469-2C09-A10245608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AACD04-D01C-91D4-4B9D-458842DA2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28BC3B-1B2C-117E-6911-B6B2BD1A8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9D1520-DC29-A0D5-D441-9154BF182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172</a:t>
            </a:fld>
            <a:endParaRPr lang="en-US"/>
          </a:p>
        </p:txBody>
      </p:sp>
      <p:pic>
        <p:nvPicPr>
          <p:cNvPr id="6146" name="Picture 2" descr="Just JavaScript">
            <a:extLst>
              <a:ext uri="{FF2B5EF4-FFF2-40B4-BE49-F238E27FC236}">
                <a16:creationId xmlns:a16="http://schemas.microsoft.com/office/drawing/2014/main" id="{4B136D43-66AD-C426-CB30-4C4969F2E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032" y="-62521"/>
            <a:ext cx="13247573" cy="693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968035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AD1A5743-8238-9193-BE59-5D6055BA4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5400" dirty="0"/>
              <a:t>[</a:t>
            </a:r>
            <a:r>
              <a:rPr lang="es-ES" dirty="0" err="1"/>
              <a:t>JSConf</a:t>
            </a:r>
            <a:r>
              <a:rPr lang="es-ES" sz="5400" dirty="0"/>
              <a:t>]</a:t>
            </a:r>
            <a:r>
              <a:rPr lang="es-ES" dirty="0"/>
              <a:t> Programación Funcional</a:t>
            </a:r>
            <a:br>
              <a:rPr lang="es-ES" dirty="0"/>
            </a:br>
            <a:r>
              <a:rPr lang="es-ES" dirty="0" err="1"/>
              <a:t>Anjana</a:t>
            </a:r>
            <a:r>
              <a:rPr lang="es-ES" dirty="0"/>
              <a:t> </a:t>
            </a:r>
            <a:r>
              <a:rPr lang="es-ES" dirty="0" err="1"/>
              <a:t>Vakil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701B2E-DB3D-EE7B-9B32-3663AC754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06D002-6358-A0F5-F0A3-54BCBC1B3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FCDE30-7EFD-9AB8-0B90-62F75C057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0800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1AE6B4-37E3-9A99-4955-00986B6D2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QR de las </a:t>
            </a:r>
            <a:r>
              <a:rPr lang="es-ES" sz="4400" dirty="0" err="1"/>
              <a:t>slides</a:t>
            </a:r>
            <a:endParaRPr lang="es-ES" sz="4400" dirty="0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DC85465B-1EB7-FC00-171C-5FE314677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ES" sz="1400" b="1" i="0" dirty="0">
                <a:hlinkClick r:id="rId2"/>
              </a:rPr>
              <a:t>https://</a:t>
            </a:r>
            <a:r>
              <a:rPr lang="es-ES" sz="1400" b="1" i="0" dirty="0">
                <a:hlinkClick r:id="rId2"/>
              </a:rPr>
              <a:t>github.com/jofaval/talks-about/</a:t>
            </a:r>
            <a:r>
              <a:rPr lang="es-ES" sz="1400" b="1" i="0" dirty="0">
                <a:hlinkClick r:id="rId2"/>
              </a:rPr>
              <a:t>tree/master</a:t>
            </a:r>
            <a:r>
              <a:rPr lang="es-ES" sz="1400" b="1" i="0" dirty="0">
                <a:hlinkClick r:id="rId2"/>
              </a:rPr>
              <a:t>/tech-talks/valencia-js/programacion-funcional</a:t>
            </a:r>
            <a:endParaRPr lang="es-ES" sz="1400" b="1" i="0" dirty="0"/>
          </a:p>
        </p:txBody>
      </p:sp>
      <p:sp>
        <p:nvSpPr>
          <p:cNvPr id="3" name="Marcador de fecha 3">
            <a:extLst>
              <a:ext uri="{FF2B5EF4-FFF2-40B4-BE49-F238E27FC236}">
                <a16:creationId xmlns:a16="http://schemas.microsoft.com/office/drawing/2014/main" id="{8077384C-DD1F-E490-7DC9-99F5299DE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6528" y="6356350"/>
            <a:ext cx="875097" cy="365125"/>
          </a:xfrm>
        </p:spPr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7" name="Marcador de pie de página 4">
            <a:extLst>
              <a:ext uri="{FF2B5EF4-FFF2-40B4-BE49-F238E27FC236}">
                <a16:creationId xmlns:a16="http://schemas.microsoft.com/office/drawing/2014/main" id="{DEF9BAB3-4705-E4C1-4DC1-834EE0DE9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5314" y="6356350"/>
            <a:ext cx="4114800" cy="365125"/>
          </a:xfrm>
        </p:spPr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3D5D8215-5822-C8A1-235E-03003F0D7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2272" y="6356350"/>
            <a:ext cx="2743200" cy="365125"/>
          </a:xfrm>
        </p:spPr>
        <p:txBody>
          <a:bodyPr/>
          <a:lstStyle/>
          <a:p>
            <a:fld id="{D3060201-1C40-4B39-813D-5CD9493BAEED}" type="slidenum">
              <a:rPr lang="en-US" smtClean="0"/>
              <a:pPr/>
              <a:t>174</a:t>
            </a:fld>
            <a:endParaRPr lang="en-US"/>
          </a:p>
        </p:txBody>
      </p:sp>
      <p:pic>
        <p:nvPicPr>
          <p:cNvPr id="16" name="Marcador de posición de imagen 15" descr="Forma&#10;&#10;Descripción generada automáticamente con confianza baja">
            <a:extLst>
              <a:ext uri="{FF2B5EF4-FFF2-40B4-BE49-F238E27FC236}">
                <a16:creationId xmlns:a16="http://schemas.microsoft.com/office/drawing/2014/main" id="{E66725CE-D934-86F7-B443-F1999F28927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0" b="3370"/>
          <a:stretch>
            <a:fillRect/>
          </a:stretch>
        </p:blipFill>
        <p:spPr>
          <a:xfrm>
            <a:off x="6063345" y="1038231"/>
            <a:ext cx="5126691" cy="4781538"/>
          </a:xfrm>
        </p:spPr>
      </p:pic>
    </p:spTree>
    <p:extLst>
      <p:ext uri="{BB962C8B-B14F-4D97-AF65-F5344CB8AC3E}">
        <p14:creationId xmlns:p14="http://schemas.microsoft.com/office/powerpoint/2010/main" val="2235820510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DCB49A-5682-F274-F289-E3267B990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3249"/>
            <a:ext cx="10515600" cy="1325563"/>
          </a:xfrm>
        </p:spPr>
        <p:txBody>
          <a:bodyPr/>
          <a:lstStyle/>
          <a:p>
            <a:r>
              <a:rPr lang="es-ES" dirty="0"/>
              <a:t>Encuéntrame en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AE7887-2890-6C3B-6C0B-0BBCCD740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1028886"/>
          </a:xfrm>
        </p:spPr>
        <p:txBody>
          <a:bodyPr/>
          <a:lstStyle/>
          <a:p>
            <a:r>
              <a:rPr lang="es-ES" dirty="0" err="1"/>
              <a:t>Linkedin</a:t>
            </a:r>
            <a:r>
              <a:rPr lang="es-ES" dirty="0"/>
              <a:t> - </a:t>
            </a:r>
            <a:r>
              <a:rPr lang="es-ES" b="1" dirty="0">
                <a:solidFill>
                  <a:srgbClr val="30312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linkedin.com/in/jofaval/</a:t>
            </a:r>
            <a:endParaRPr lang="es-ES" b="1" dirty="0">
              <a:solidFill>
                <a:srgbClr val="30312F"/>
              </a:solidFill>
            </a:endParaRPr>
          </a:p>
          <a:p>
            <a:r>
              <a:rPr lang="es-ES" dirty="0" err="1"/>
              <a:t>Github</a:t>
            </a:r>
            <a:r>
              <a:rPr lang="es-ES" dirty="0"/>
              <a:t> - </a:t>
            </a:r>
            <a:r>
              <a:rPr lang="es-ES" b="1" dirty="0">
                <a:solidFill>
                  <a:srgbClr val="30312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github.com/jofaval</a:t>
            </a:r>
            <a:endParaRPr lang="es-ES" b="1" dirty="0">
              <a:solidFill>
                <a:srgbClr val="30312F"/>
              </a:solidFill>
            </a:endParaRPr>
          </a:p>
        </p:txBody>
      </p:sp>
      <p:sp>
        <p:nvSpPr>
          <p:cNvPr id="7" name="Marcador de fecha 3">
            <a:extLst>
              <a:ext uri="{FF2B5EF4-FFF2-40B4-BE49-F238E27FC236}">
                <a16:creationId xmlns:a16="http://schemas.microsoft.com/office/drawing/2014/main" id="{8A0F6BB5-62A1-4231-D9D1-A1490AE8F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8" name="Marcador de pie de página 4">
            <a:extLst>
              <a:ext uri="{FF2B5EF4-FFF2-40B4-BE49-F238E27FC236}">
                <a16:creationId xmlns:a16="http://schemas.microsoft.com/office/drawing/2014/main" id="{4E078DA5-0426-FCEE-C209-DFFB3E1A3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FA2D903A-4711-CCCB-050B-5DA48A60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07768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C71E53B-258B-7D57-DC6F-7FB5B504790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AF000C-5481-CE7A-3006-E828491F9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96644"/>
            <a:ext cx="10488283" cy="3435606"/>
          </a:xfrm>
          <a:noFill/>
        </p:spPr>
        <p:txBody>
          <a:bodyPr anchor="b">
            <a:normAutofit/>
          </a:bodyPr>
          <a:lstStyle/>
          <a:p>
            <a:r>
              <a:rPr lang="es-ES" dirty="0">
                <a:solidFill>
                  <a:srgbClr val="30312F"/>
                </a:solidFill>
              </a:rPr>
              <a:t>Programación Funcional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B97D5A-1F8A-76B4-2EBE-21FE57593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298950"/>
            <a:ext cx="9737785" cy="1962406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30312F"/>
                </a:solidFill>
              </a:rPr>
              <a:t>Conceptos de JavaScript</a:t>
            </a:r>
          </a:p>
        </p:txBody>
      </p:sp>
    </p:spTree>
    <p:extLst>
      <p:ext uri="{BB962C8B-B14F-4D97-AF65-F5344CB8AC3E}">
        <p14:creationId xmlns:p14="http://schemas.microsoft.com/office/powerpoint/2010/main" val="883123858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1DA68D96-6F92-BAA7-D387-5F1AB2861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s-ES" sz="6000" dirty="0"/>
              <a:t>Gracias por la atención</a:t>
            </a:r>
          </a:p>
        </p:txBody>
      </p:sp>
      <p:sp>
        <p:nvSpPr>
          <p:cNvPr id="2" name="Marcador de fecha 3">
            <a:extLst>
              <a:ext uri="{FF2B5EF4-FFF2-40B4-BE49-F238E27FC236}">
                <a16:creationId xmlns:a16="http://schemas.microsoft.com/office/drawing/2014/main" id="{DA1B3E52-B34E-DDA9-0E93-D0AD3E085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3" name="Marcador de pie de página 4">
            <a:extLst>
              <a:ext uri="{FF2B5EF4-FFF2-40B4-BE49-F238E27FC236}">
                <a16:creationId xmlns:a16="http://schemas.microsoft.com/office/drawing/2014/main" id="{2054F0DE-9B8C-EBFD-2D2F-6E9742B3B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112A343A-DAD5-3756-ECB1-34CB39FED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38065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65F82-28A4-429C-28CD-9CBC0378B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000" dirty="0"/>
              <a:t>Preguntas</a:t>
            </a:r>
          </a:p>
        </p:txBody>
      </p: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3F391E5C-6FF5-1D21-DBC7-7E8A88F82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9F8C4E05-82DD-265E-8DB9-F4A08386C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CAB744F0-EC21-21C2-3DEE-69002518C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41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F65A76-8D96-17DC-BFB9-317FC5261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DC7EE15F-999F-6E71-507B-B896C6F53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s-ES" dirty="0"/>
              <a:t>Objetivos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7E5D0018-9EA2-B932-EBC5-B9C8C57B1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187"/>
            <a:ext cx="10515600" cy="1834429"/>
          </a:xfrm>
        </p:spPr>
        <p:txBody>
          <a:bodyPr/>
          <a:lstStyle/>
          <a:p>
            <a:r>
              <a:rPr lang="es-ES" dirty="0"/>
              <a:t>Mantener un flujo contextual</a:t>
            </a:r>
          </a:p>
          <a:p>
            <a:r>
              <a:rPr lang="es-ES" dirty="0"/>
              <a:t>Representar funcionalidades de una manera que garantice su propósito</a:t>
            </a:r>
          </a:p>
          <a:p>
            <a:r>
              <a:rPr lang="es-ES" dirty="0"/>
              <a:t>Legibilidad por diseño (es declarativo, debe serlo)</a:t>
            </a:r>
          </a:p>
          <a:p>
            <a:r>
              <a:rPr lang="es-ES" dirty="0"/>
              <a:t>Evitar mutaciones de estado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30DF24-2C85-AA63-B28B-23E0BB6FE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BCD8FF-F131-6AC5-29E3-BC88B9643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B9A326-5FC7-95B7-E0D3-3BF4DF649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23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6325A-235A-7639-CD2D-E9E38A556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Programación Funcional busca escribir código como ecuaciones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23C6AC3-FE9F-6D17-E8D8-9BE706D9D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AC07C16-2265-89E9-9F2E-EC2A0BD14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71AB918-30DC-2D93-98FA-5AE9AE615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79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98C36-28FE-6777-651A-C016CC71E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199"/>
            <a:ext cx="4343400" cy="5403849"/>
          </a:xfrm>
        </p:spPr>
        <p:txBody>
          <a:bodyPr anchor="ctr" anchorCtr="0"/>
          <a:lstStyle/>
          <a:p>
            <a:pPr algn="ctr"/>
            <a:r>
              <a:rPr lang="es-ES" dirty="0"/>
              <a:t>Pepe Fabra Valverde</a:t>
            </a:r>
          </a:p>
        </p:txBody>
      </p:sp>
      <p:pic>
        <p:nvPicPr>
          <p:cNvPr id="9" name="Marcador de posición de imagen 8" descr="Un hombre parado de frente en un área abierta&#10;&#10;Descripción generada automáticamente">
            <a:extLst>
              <a:ext uri="{FF2B5EF4-FFF2-40B4-BE49-F238E27FC236}">
                <a16:creationId xmlns:a16="http://schemas.microsoft.com/office/drawing/2014/main" id="{142BCF03-3213-AF33-B354-FAF142FE96A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842"/>
          <a:stretch/>
        </p:blipFill>
        <p:spPr>
          <a:xfrm>
            <a:off x="5561462" y="457201"/>
            <a:ext cx="5793925" cy="5403850"/>
          </a:xfrm>
        </p:spPr>
      </p:pic>
      <p:sp>
        <p:nvSpPr>
          <p:cNvPr id="11" name="Marcador de fecha 10">
            <a:extLst>
              <a:ext uri="{FF2B5EF4-FFF2-40B4-BE49-F238E27FC236}">
                <a16:creationId xmlns:a16="http://schemas.microsoft.com/office/drawing/2014/main" id="{483716D7-85B4-D8BE-B266-5CCF1BFBB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12" name="Marcador de pie de página 11">
            <a:extLst>
              <a:ext uri="{FF2B5EF4-FFF2-40B4-BE49-F238E27FC236}">
                <a16:creationId xmlns:a16="http://schemas.microsoft.com/office/drawing/2014/main" id="{1C0A6AC0-EB40-464E-B1B6-80559B7AB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BE22C267-B4E2-E016-5AD3-24724334E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15099F2-5D7B-DB99-D4BC-5E13D7A4F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4620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2DEB55-EF62-FFAC-88AB-B3C215E32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Declarativo vs imperativo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B08809-F8A1-8F14-E4F6-47D63D9D24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BF8325-5BED-AFFD-473F-5C7693FFC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5B387E-0637-24B5-8534-7277E216A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080C42-53F2-63D9-61A6-0F54F12E0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47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8D8B76-B796-5F0E-BEC9-357F56310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5A10CD5E-8E49-7F49-1F27-1E12E6DA3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s-ES" dirty="0"/>
              <a:t>Declarativo </a:t>
            </a:r>
            <a:r>
              <a:rPr lang="es-ES" dirty="0">
                <a:solidFill>
                  <a:srgbClr val="F1DA4E"/>
                </a:solidFill>
              </a:rPr>
              <a:t>vs</a:t>
            </a:r>
            <a:r>
              <a:rPr lang="es-ES" dirty="0"/>
              <a:t> imperativo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EFE28F33-1911-7A60-DE52-FE17D3F84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188"/>
            <a:ext cx="10515600" cy="2258972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Son maneras de escribir código, no son mutuamente excluyentes por lo que en buenas soluciones encontraremos ambos estilos (no demasiado mezclados)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b="1" dirty="0"/>
              <a:t>Declarativo</a:t>
            </a:r>
            <a:r>
              <a:rPr lang="es-ES" dirty="0"/>
              <a:t> describe qué va a ocurrir, lo enuncia en voz alta</a:t>
            </a:r>
          </a:p>
          <a:p>
            <a:r>
              <a:rPr lang="es-ES" b="1" dirty="0"/>
              <a:t>Imperativo</a:t>
            </a:r>
            <a:r>
              <a:rPr lang="es-ES" dirty="0"/>
              <a:t> ordena las instrucciones que se cumplirán para que algo ocurra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0863A5-3C06-AE19-D940-2757C71FD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A4A722-3F07-A9FB-D0DD-21AFB98E2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867A67-99E7-3E83-7F99-71702A363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2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8ED3A3-4440-3494-F90B-83399F0A1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1D832018-EC7D-A8D1-78B6-AA1EDE8AD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Declarativo </a:t>
            </a:r>
            <a:r>
              <a:rPr lang="es-ES" dirty="0">
                <a:solidFill>
                  <a:srgbClr val="F1DA4E"/>
                </a:solidFill>
              </a:rPr>
              <a:t>vs</a:t>
            </a:r>
            <a:r>
              <a:rPr lang="es-ES" dirty="0"/>
              <a:t> imperativo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33F3EDB7-2AE3-979D-07AF-90AF95169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Eficiencia, cuál es </a:t>
            </a:r>
            <a:r>
              <a:rPr lang="es-ES" i="1" dirty="0"/>
              <a:t>mejor*</a:t>
            </a:r>
            <a:r>
              <a:rPr lang="es-ES" dirty="0"/>
              <a:t> y por qué</a:t>
            </a:r>
          </a:p>
          <a:p>
            <a:pPr marL="0" indent="0">
              <a:buNone/>
            </a:pPr>
            <a:r>
              <a:rPr lang="es-ES" dirty="0"/>
              <a:t>*Mejor desde la eficiencia, siempre es un </a:t>
            </a:r>
            <a:r>
              <a:rPr lang="es-ES" dirty="0" err="1"/>
              <a:t>trade</a:t>
            </a:r>
            <a:r>
              <a:rPr lang="es-ES" dirty="0"/>
              <a:t>-off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Imperativo será más eficiente</a:t>
            </a:r>
          </a:p>
          <a:p>
            <a:r>
              <a:rPr lang="es-ES" dirty="0"/>
              <a:t>explícitamente indicas los pasos</a:t>
            </a:r>
          </a:p>
          <a:p>
            <a:r>
              <a:rPr lang="es-ES" dirty="0"/>
              <a:t>no llamas métodos en bucles</a:t>
            </a:r>
          </a:p>
          <a:p>
            <a:r>
              <a:rPr lang="es-ES" dirty="0"/>
              <a:t>tienes el control absoluto de las decisiones (doble filo)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948FCD-9F76-50AF-B6F2-D8CBE6DBE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42D916-01C4-9CC5-C14C-D1C42ECB0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6379A5-B805-DDB7-C369-A9CDD47FA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03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DDD9AE-0460-11A8-133C-5D0CF4EF5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Esto abruma…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3A27F5-F718-6859-8CBE-D4FDA0EDBE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278D87-31A1-9436-91FC-BD0585B24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F46AFA-33C2-613B-D1B5-9083B7E09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81301C-0EF1-28AA-17ED-6CE4AA38D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17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0BAB81-6B64-C9E3-0F2D-6E1AE0E52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0B81FF39-90DE-D84A-EE48-54CF41FDB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3660"/>
            <a:ext cx="10515600" cy="1325563"/>
          </a:xfrm>
        </p:spPr>
        <p:txBody>
          <a:bodyPr/>
          <a:lstStyle/>
          <a:p>
            <a:r>
              <a:rPr lang="es-ES" dirty="0"/>
              <a:t>Es mucho de golpe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C19D4A85-24FD-7A4F-C5C5-411DC6C54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9411"/>
            <a:ext cx="10515600" cy="2716172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…pero no tienes que entenderlo todo a la primera (ni a la decimoquinta)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b="1" dirty="0" err="1"/>
              <a:t>Monads</a:t>
            </a:r>
            <a:r>
              <a:rPr lang="es-ES" dirty="0"/>
              <a:t>, ni los entiendo ni los entenderé</a:t>
            </a:r>
          </a:p>
          <a:p>
            <a:r>
              <a:rPr lang="es-ES" b="1" dirty="0"/>
              <a:t>Máquina de Turing</a:t>
            </a:r>
            <a:r>
              <a:rPr lang="es-ES" dirty="0"/>
              <a:t>, me lo han explicado ya demasiadas veces</a:t>
            </a:r>
          </a:p>
          <a:p>
            <a:pPr lvl="1"/>
            <a:r>
              <a:rPr lang="es-ES" dirty="0"/>
              <a:t>No es funcional, pero tampoco lo entiendo</a:t>
            </a:r>
          </a:p>
          <a:p>
            <a:r>
              <a:rPr lang="es-ES" b="1" dirty="0"/>
              <a:t>Subredes</a:t>
            </a:r>
            <a:r>
              <a:rPr lang="es-ES" dirty="0"/>
              <a:t>, … :)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8677F4-18EB-A30E-2F41-55D76EE2C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8350CA-FADC-367E-C8AC-215D0E8E0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B58664-7CF2-D34C-60A5-23B2CEE7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84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2E032BF-0A1C-7EFE-BB79-8FD7B2B1D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Concurrencia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10AAE550-99BA-B415-D1D2-C31979B18D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A560A1-E57F-DBAB-82B3-5FBDA9901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8B6E5B-60FA-A446-42B3-063CA0D61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5803D1-2364-C647-0E92-E82476FD2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04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4D624A-E862-243D-77D9-873832200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0037"/>
            <a:ext cx="10515600" cy="1325563"/>
          </a:xfrm>
        </p:spPr>
        <p:txBody>
          <a:bodyPr/>
          <a:lstStyle/>
          <a:p>
            <a:r>
              <a:rPr lang="es-ES" dirty="0"/>
              <a:t>Concurrencia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F27D95-1F9A-D585-F176-6992AB1BF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5787"/>
            <a:ext cx="10515600" cy="2215429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Programación Funcional ayuda mucho a evitar problemas de concurrencia y paralelización gracias a su modelo mental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…pero eso sería desviarnos de la charla…</a:t>
            </a:r>
          </a:p>
          <a:p>
            <a:pPr marL="0" indent="0">
              <a:buNone/>
            </a:pPr>
            <a:r>
              <a:rPr lang="es-ES" dirty="0"/>
              <a:t>Aunque saldrás con buena base para explorar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19447D-CD6A-23A5-7926-0B5898449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DF5948-065C-0D67-1D01-EC45709FD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7B9197-38F0-437B-86B2-305536BAA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829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BDDCA6-56F0-14D9-B95E-A0E5F0FF7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Pureza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275D4E-2BEE-E25A-21D6-91CACBD45D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Pureness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364D0D-1A3D-168E-8290-5E4C18A43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AF9275-BABF-AAFF-E21B-FA6EBA369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1F067B-8074-CFC5-EE85-9F28A7479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568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629F0-8F6F-A364-9BF5-F75A231C1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01469BA9-21DD-F986-2949-2437050BE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ES" dirty="0"/>
              <a:t>Qué es la pureza en programación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A8181754-70E7-E435-ECBD-914DE07A6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188"/>
            <a:ext cx="10515600" cy="1409885"/>
          </a:xfrm>
        </p:spPr>
        <p:txBody>
          <a:bodyPr/>
          <a:lstStyle/>
          <a:p>
            <a:pPr marL="0" indent="0">
              <a:buNone/>
            </a:pPr>
            <a: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ES" dirty="0"/>
              <a:t>es una función </a:t>
            </a:r>
            <a:r>
              <a:rPr lang="es-ES" b="1" dirty="0"/>
              <a:t>idempotente</a:t>
            </a:r>
            <a:r>
              <a:rPr lang="es-ES" dirty="0"/>
              <a:t> que no tiene </a:t>
            </a:r>
            <a:r>
              <a:rPr lang="es-ES" b="1" dirty="0"/>
              <a:t>efectos secundarios</a:t>
            </a:r>
            <a: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…determinismo garantizado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C4A2FB-E26F-6614-B04C-D16AD94E4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860AF2-860B-E663-2878-C64D9FE6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320566-8F22-760A-C2FF-CC46F40D1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609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5B1A0A-7594-ACFC-53E8-01592EE2B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144547EB-4816-2EAD-1E6A-98E71C7E6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s-ES" dirty="0"/>
              <a:t>Cuándo decimos que es puro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ED59C1B2-7325-A931-7EB8-F698D0607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187"/>
            <a:ext cx="10515600" cy="1496971"/>
          </a:xfrm>
        </p:spPr>
        <p:txBody>
          <a:bodyPr>
            <a:normAutofit/>
          </a:bodyPr>
          <a:lstStyle/>
          <a:p>
            <a:r>
              <a:rPr lang="es-ES" dirty="0"/>
              <a:t>Localidad, solo depende de sus argumentos (las </a:t>
            </a:r>
            <a:r>
              <a:rPr lang="es-ES" dirty="0" err="1"/>
              <a:t>props</a:t>
            </a:r>
            <a:r>
              <a:rPr lang="es-ES" dirty="0"/>
              <a:t>)</a:t>
            </a:r>
          </a:p>
          <a:p>
            <a:r>
              <a:rPr lang="es-ES" dirty="0"/>
              <a:t>No tiene efectos secundarios (desvíos del propósito)</a:t>
            </a:r>
          </a:p>
          <a:p>
            <a:r>
              <a:rPr lang="es-ES" dirty="0"/>
              <a:t>Es predecible/determinista, los mismos argumentos garantizan el mismo resultado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5F3238-A5FF-569A-65A0-84CB08F04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569C5D-9FFB-EDB8-4691-7184A8841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BB9B9A-9828-E718-DC1A-53E9494EF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91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2125D7-B7AC-78E6-4523-6B49513E0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8312"/>
            <a:ext cx="10515600" cy="1325563"/>
          </a:xfrm>
        </p:spPr>
        <p:txBody>
          <a:bodyPr/>
          <a:lstStyle/>
          <a:p>
            <a:r>
              <a:rPr lang="es-ES" dirty="0" err="1"/>
              <a:t>Disclaimer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C8A006-D87C-2EF8-A819-5A480EEA9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14062"/>
            <a:ext cx="10515600" cy="2329727"/>
          </a:xfrm>
        </p:spPr>
        <p:txBody>
          <a:bodyPr>
            <a:normAutofit/>
          </a:bodyPr>
          <a:lstStyle/>
          <a:p>
            <a:r>
              <a:rPr lang="es-ES" dirty="0"/>
              <a:t>Al final de la sesión se compartirán las </a:t>
            </a:r>
            <a:r>
              <a:rPr lang="es-ES" dirty="0" err="1"/>
              <a:t>slides</a:t>
            </a:r>
            <a:endParaRPr lang="es-ES" dirty="0"/>
          </a:p>
          <a:p>
            <a:r>
              <a:rPr lang="es-ES" dirty="0"/>
              <a:t>Pregunta sin miedo</a:t>
            </a:r>
          </a:p>
          <a:p>
            <a:r>
              <a:rPr lang="es-ES" dirty="0"/>
              <a:t>Me gustaría que fuese más dinámico, está a rebosar de contenido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Los conceptos son generales, pero uso JavaScript para aterrizar conceptos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EE5AE8-EFF6-8F2A-DB23-33FDAABE4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CCBDB9-C520-4E51-99B4-3DE1E2482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218F4D-C95D-E2DB-9967-DD11DCC13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756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F34AE7-C1BB-03D8-E52A-DA584809B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1BE88BC4-03D5-6B30-1463-951BD35F2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s-ES" dirty="0"/>
              <a:t>Es puro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75DE5AD4-A102-BE66-16B6-3B982B15A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187"/>
            <a:ext cx="10515600" cy="1453429"/>
          </a:xfrm>
        </p:spPr>
        <p:txBody>
          <a:bodyPr/>
          <a:lstStyle/>
          <a:p>
            <a:r>
              <a:rPr lang="es-ES" dirty="0"/>
              <a:t>Sumar, multiplicar, restar, etc.</a:t>
            </a:r>
          </a:p>
          <a:p>
            <a:r>
              <a:rPr lang="es-ES" dirty="0" err="1"/>
              <a:t>formatName</a:t>
            </a:r>
            <a:r>
              <a:rPr lang="es-ES" dirty="0"/>
              <a:t>(</a:t>
            </a:r>
            <a:r>
              <a:rPr lang="es-ES" dirty="0" err="1"/>
              <a:t>name</a:t>
            </a:r>
            <a:r>
              <a:rPr lang="es-ES" dirty="0"/>
              <a:t>)</a:t>
            </a:r>
          </a:p>
          <a:p>
            <a:r>
              <a:rPr lang="es-ES" dirty="0" err="1"/>
              <a:t>function</a:t>
            </a:r>
            <a:r>
              <a:rPr lang="es-ES" dirty="0"/>
              <a:t>(…</a:t>
            </a:r>
            <a:r>
              <a:rPr lang="es-ES" dirty="0" err="1"/>
              <a:t>props</a:t>
            </a:r>
            <a:r>
              <a:rPr lang="es-ES" dirty="0"/>
              <a:t>) === </a:t>
            </a:r>
            <a:r>
              <a:rPr lang="es-ES" dirty="0" err="1"/>
              <a:t>function</a:t>
            </a:r>
            <a:r>
              <a:rPr lang="es-ES" dirty="0"/>
              <a:t>(…</a:t>
            </a:r>
            <a:r>
              <a:rPr lang="es-ES" dirty="0" err="1"/>
              <a:t>props</a:t>
            </a:r>
            <a:r>
              <a:rPr lang="es-ES" dirty="0"/>
              <a:t>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6AEFE0-5D6A-5C80-902D-A03C1DF66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0B9835-F6FE-5B48-1CDC-01AAD2E20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592B30-666F-71B2-1C29-34D8CB068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734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B83354-7C03-C78D-9A4D-7C854C416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02435AE3-8387-9A03-855D-05F88611D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3660"/>
            <a:ext cx="10515600" cy="1325563"/>
          </a:xfrm>
        </p:spPr>
        <p:txBody>
          <a:bodyPr/>
          <a:lstStyle/>
          <a:p>
            <a:r>
              <a:rPr lang="es-ES" dirty="0"/>
              <a:t>Es impuro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1FA0803E-1E65-C3E9-E582-5C01F2BC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9411"/>
            <a:ext cx="10515600" cy="2857686"/>
          </a:xfrm>
        </p:spPr>
        <p:txBody>
          <a:bodyPr/>
          <a:lstStyle/>
          <a:p>
            <a:r>
              <a:rPr lang="es-ES" dirty="0" err="1"/>
              <a:t>Date.now</a:t>
            </a:r>
            <a:r>
              <a:rPr lang="es-ES" dirty="0"/>
              <a:t>()</a:t>
            </a:r>
          </a:p>
          <a:p>
            <a:r>
              <a:rPr lang="es-ES" dirty="0" err="1"/>
              <a:t>Math.random</a:t>
            </a:r>
            <a:r>
              <a:rPr lang="es-ES" dirty="0"/>
              <a:t>()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pero también…</a:t>
            </a:r>
          </a:p>
          <a:p>
            <a:r>
              <a:rPr lang="es-ES" dirty="0" err="1"/>
              <a:t>isOnLine</a:t>
            </a:r>
            <a:r>
              <a:rPr lang="es-ES" dirty="0"/>
              <a:t>()</a:t>
            </a:r>
          </a:p>
          <a:p>
            <a:r>
              <a:rPr lang="es-ES" dirty="0" err="1"/>
              <a:t>writeToFile</a:t>
            </a:r>
            <a:r>
              <a:rPr lang="es-ES" dirty="0"/>
              <a:t>(</a:t>
            </a:r>
            <a:r>
              <a:rPr lang="es-ES" dirty="0" err="1"/>
              <a:t>filename</a:t>
            </a:r>
            <a:r>
              <a:rPr lang="es-ES" dirty="0"/>
              <a:t>, </a:t>
            </a:r>
            <a:r>
              <a:rPr lang="es-ES" dirty="0" err="1"/>
              <a:t>content</a:t>
            </a:r>
            <a:r>
              <a:rPr lang="es-ES" dirty="0"/>
              <a:t>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FA6F63-78D7-05AA-9401-AC5D7B27E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8D01E4-2B26-9350-984E-F3F7E7FC3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EA7BC7-B4A3-1C4F-CACB-44006DE08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462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8352D-78ED-487D-2B89-D277098EB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ES" dirty="0"/>
            </a:br>
            <a:r>
              <a:rPr lang="es-ES" dirty="0" err="1"/>
              <a:t>let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 = “…”</a:t>
            </a:r>
            <a:br>
              <a:rPr lang="es-ES" dirty="0"/>
            </a:br>
            <a:br>
              <a:rPr lang="es-ES" dirty="0"/>
            </a:br>
            <a:r>
              <a:rPr lang="es-ES" dirty="0" err="1"/>
              <a:t>function</a:t>
            </a:r>
            <a:r>
              <a:rPr lang="es-ES" dirty="0"/>
              <a:t> </a:t>
            </a:r>
            <a:r>
              <a:rPr lang="es-ES" dirty="0" err="1"/>
              <a:t>formatName</a:t>
            </a:r>
            <a:r>
              <a:rPr lang="es-ES" dirty="0"/>
              <a:t>() {</a:t>
            </a:r>
            <a:br>
              <a:rPr lang="es-ES" dirty="0"/>
            </a:br>
            <a:r>
              <a:rPr lang="es-ES" dirty="0"/>
              <a:t>  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name.toLowerCase</a:t>
            </a:r>
            <a:r>
              <a:rPr lang="es-ES" dirty="0"/>
              <a:t>()</a:t>
            </a:r>
            <a:br>
              <a:rPr lang="es-ES" dirty="0"/>
            </a:br>
            <a:r>
              <a:rPr lang="es-ES" dirty="0"/>
              <a:t>}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8150A3D-2DBC-C553-3879-26416D253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EFC54A2-DF81-BA96-2272-9D87C6EE9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3F6EA80-CB5E-AE45-6C09-894836009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130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EF32A-092F-8B05-3937-E1F0B8A51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4E250B-FCC0-1326-3F33-FB79ED9D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function</a:t>
            </a:r>
            <a:r>
              <a:rPr lang="es-ES" dirty="0"/>
              <a:t> </a:t>
            </a:r>
            <a:r>
              <a:rPr lang="es-ES" dirty="0" err="1"/>
              <a:t>formatName</a:t>
            </a:r>
            <a:r>
              <a:rPr lang="es-ES" dirty="0"/>
              <a:t>(</a:t>
            </a:r>
            <a:r>
              <a:rPr lang="es-ES" dirty="0" err="1"/>
              <a:t>name</a:t>
            </a:r>
            <a:r>
              <a:rPr lang="es-ES" dirty="0"/>
              <a:t>) {</a:t>
            </a:r>
            <a:br>
              <a:rPr lang="es-ES" dirty="0"/>
            </a:br>
            <a:r>
              <a:rPr lang="es-ES" dirty="0"/>
              <a:t>  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name.toLowerCase</a:t>
            </a:r>
            <a:r>
              <a:rPr lang="es-ES" dirty="0"/>
              <a:t>()</a:t>
            </a:r>
            <a:br>
              <a:rPr lang="es-ES" dirty="0"/>
            </a:br>
            <a:r>
              <a:rPr lang="es-ES" dirty="0"/>
              <a:t>}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B3C1A28-A429-1960-3085-138CC43E7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0EBA598-CDB9-1BB7-4BEA-F06CFA9D5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90735FD-AAF0-E333-3506-E66F128BF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973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428134-5EFD-1B12-FF2C-2F89B60EC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const</a:t>
            </a:r>
            <a:r>
              <a:rPr lang="es-ES" dirty="0"/>
              <a:t> MAX_RETRIES = 3</a:t>
            </a:r>
            <a:br>
              <a:rPr lang="es-ES" dirty="0"/>
            </a:br>
            <a:br>
              <a:rPr lang="es-ES" dirty="0"/>
            </a:br>
            <a:r>
              <a:rPr lang="es-ES" dirty="0" err="1"/>
              <a:t>function</a:t>
            </a:r>
            <a:r>
              <a:rPr lang="es-ES" dirty="0"/>
              <a:t> </a:t>
            </a:r>
            <a:r>
              <a:rPr lang="es-ES" dirty="0" err="1"/>
              <a:t>withRetries</a:t>
            </a:r>
            <a:r>
              <a:rPr lang="es-ES" dirty="0"/>
              <a:t>() {</a:t>
            </a:r>
            <a:br>
              <a:rPr lang="es-ES" dirty="0"/>
            </a:br>
            <a:r>
              <a:rPr lang="es-ES" dirty="0"/>
              <a:t>  // …</a:t>
            </a:r>
            <a:br>
              <a:rPr lang="es-ES" dirty="0"/>
            </a:br>
            <a:br>
              <a:rPr lang="es-ES" dirty="0"/>
            </a:br>
            <a:r>
              <a:rPr lang="es-ES" dirty="0"/>
              <a:t>  </a:t>
            </a:r>
            <a:r>
              <a:rPr lang="es-ES" dirty="0" err="1"/>
              <a:t>for</a:t>
            </a:r>
            <a:r>
              <a:rPr lang="es-ES" dirty="0"/>
              <a:t> (… i &lt; MAX_RETRIES)</a:t>
            </a:r>
            <a:br>
              <a:rPr lang="es-ES" dirty="0"/>
            </a:br>
            <a:r>
              <a:rPr lang="es-ES" dirty="0"/>
              <a:t>}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1C41771-830D-57CF-E708-64F227C2D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9C574AC-BB2A-0F0A-2197-E496BB8EA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8497492-98E3-6808-FCA5-1AFFFAB44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299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543C10-077B-58FB-67BF-8FBA55327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4216D-8930-CD18-093D-5719C4B25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function</a:t>
            </a:r>
            <a:r>
              <a:rPr lang="es-ES" dirty="0"/>
              <a:t> </a:t>
            </a:r>
            <a:r>
              <a:rPr lang="es-ES" dirty="0" err="1"/>
              <a:t>withRetries</a:t>
            </a:r>
            <a:r>
              <a:rPr lang="es-ES" dirty="0"/>
              <a:t>(…, </a:t>
            </a:r>
            <a:r>
              <a:rPr lang="es-ES" dirty="0" err="1"/>
              <a:t>retries</a:t>
            </a:r>
            <a:r>
              <a:rPr lang="es-ES" dirty="0"/>
              <a:t>) {</a:t>
            </a:r>
            <a:br>
              <a:rPr lang="es-ES" dirty="0"/>
            </a:br>
            <a:r>
              <a:rPr lang="es-ES" dirty="0"/>
              <a:t>  // …</a:t>
            </a:r>
            <a:br>
              <a:rPr lang="es-ES" dirty="0"/>
            </a:br>
            <a:br>
              <a:rPr lang="es-ES" dirty="0"/>
            </a:br>
            <a:r>
              <a:rPr lang="es-ES" dirty="0"/>
              <a:t>  </a:t>
            </a:r>
            <a:r>
              <a:rPr lang="es-ES" dirty="0" err="1"/>
              <a:t>for</a:t>
            </a:r>
            <a:r>
              <a:rPr lang="es-ES" dirty="0"/>
              <a:t> (… i &lt; </a:t>
            </a:r>
            <a:r>
              <a:rPr lang="es-ES" dirty="0" err="1"/>
              <a:t>retries</a:t>
            </a:r>
            <a:r>
              <a:rPr lang="es-ES" dirty="0"/>
              <a:t>)</a:t>
            </a:r>
            <a:br>
              <a:rPr lang="es-ES" dirty="0"/>
            </a:br>
            <a:r>
              <a:rPr lang="es-ES" dirty="0"/>
              <a:t>}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0462BA4-72A6-BEC3-95B4-2725907AC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DE1F18C-7583-9C37-98D9-6C1F0B6F8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A68923A-FF66-5AE1-4F6F-8DEB915ED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634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937CD-D7BB-FCCE-3C5C-04E80C087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Efectos secundarios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2FC822-7B24-F9F9-0B39-F86DCC84F1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Side</a:t>
            </a:r>
            <a:r>
              <a:rPr lang="es-ES" dirty="0"/>
              <a:t> </a:t>
            </a:r>
            <a:r>
              <a:rPr lang="es-ES" dirty="0" err="1"/>
              <a:t>effects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F24292-2FF9-2FAF-E8FC-4B4E7319B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8FF881-C0B6-1A1B-F7F5-CD47F80FC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5340C6-102B-02F4-DB3A-6C7A51DC4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134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7E7FD9-9F55-51A3-D787-CBE42BC77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6E3C5357-C438-A26D-A566-506BFDD31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Efectos secundarios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8BC26649-CCC2-163C-4FE4-6ED210DF7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Todo lo que no es el efecto primario de la función, es decir, no es la intención explícita.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Single </a:t>
            </a:r>
            <a:r>
              <a:rPr lang="es-ES" dirty="0" err="1"/>
              <a:t>Responsability</a:t>
            </a:r>
            <a:r>
              <a:rPr lang="es-ES" dirty="0"/>
              <a:t> </a:t>
            </a:r>
            <a:r>
              <a:rPr lang="es-ES" dirty="0" err="1"/>
              <a:t>Principle</a:t>
            </a:r>
            <a:endParaRPr lang="es-ES" dirty="0"/>
          </a:p>
          <a:p>
            <a:r>
              <a:rPr lang="es-ES" dirty="0"/>
              <a:t>Toda  mutación o influencia no local</a:t>
            </a:r>
          </a:p>
          <a:p>
            <a:pPr lvl="1"/>
            <a:r>
              <a:rPr lang="es-ES" dirty="0"/>
              <a:t>que no venga por argumentos o no se devuelva como resultado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Mutación y cambio son tratados como sinónimos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638594-72D4-4190-5B3C-13B9468FA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3057BC-1830-4CF4-E1AA-88FE5746E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3BC691-D1F6-DC51-E572-F86F35A46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192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38BC1-B253-8F8B-4E65-5CD797019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487369-8E9E-8498-3963-3E01B9D5F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ES" dirty="0"/>
              <a:t>El efecto secundario es como una distracción en el código</a:t>
            </a:r>
            <a: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747F5C-4EB8-BDB9-506C-600505B83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4BAF2C-591D-A252-D9D6-8B21136E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4DCDCE-C710-6D4E-829A-472EA1679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920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FA73C-24ED-7087-D0AB-D032B82A2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5F611FD3-2612-030B-0915-EB17183F0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3660"/>
            <a:ext cx="10515600" cy="1325563"/>
          </a:xfrm>
        </p:spPr>
        <p:txBody>
          <a:bodyPr/>
          <a:lstStyle/>
          <a:p>
            <a:r>
              <a:rPr lang="es-ES" sz="8000" dirty="0"/>
              <a:t>¿</a:t>
            </a:r>
            <a:r>
              <a:rPr lang="es-ES" dirty="0"/>
              <a:t>Los podemos evitar</a:t>
            </a:r>
            <a:r>
              <a:rPr lang="es-ES" sz="8000" dirty="0"/>
              <a:t>?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E0EBF3CB-94CE-7C8F-7650-738C40B40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9411"/>
            <a:ext cx="10515600" cy="2857686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No, tampoco es el objetivo.</a:t>
            </a:r>
          </a:p>
          <a:p>
            <a:pPr marL="0" indent="0">
              <a:buNone/>
            </a:pPr>
            <a:r>
              <a:rPr lang="es-ES" dirty="0"/>
              <a:t>Queremos ser conscientes y </a:t>
            </a:r>
            <a:r>
              <a:rPr lang="es-ES" b="1" i="1" dirty="0"/>
              <a:t>mitigarlos</a:t>
            </a:r>
            <a:r>
              <a:rPr lang="es-ES" dirty="0"/>
              <a:t>, pero no podemos eliminarlos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Usaremos máquinas de estados</a:t>
            </a:r>
          </a:p>
          <a:p>
            <a:r>
              <a:rPr lang="es-ES" dirty="0"/>
              <a:t>Seguiremos operando con I/O</a:t>
            </a:r>
          </a:p>
          <a:p>
            <a:r>
              <a:rPr lang="es-ES" dirty="0"/>
              <a:t>Dependemos de conexiones externas (BDD, HTTP, </a:t>
            </a:r>
            <a:r>
              <a:rPr lang="es-ES" dirty="0" err="1"/>
              <a:t>topics</a:t>
            </a:r>
            <a:r>
              <a:rPr lang="es-ES" dirty="0"/>
              <a:t>, etc.)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F1AA7D-5B79-FD18-1F15-5AE77B0B3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A0A019-FBBA-043A-053F-1A7AD930D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214938-81B8-20A6-7DB5-2B5748736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88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7F469C-44EC-EBA1-CB28-7DA19728B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E649F51-2119-2BBF-13BD-0D87C70D7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s-ES" dirty="0" err="1"/>
              <a:t>Scope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66E1303E-D30B-5DC7-99EF-46C3C4260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188"/>
            <a:ext cx="10515600" cy="938936"/>
          </a:xfrm>
        </p:spPr>
        <p:txBody>
          <a:bodyPr/>
          <a:lstStyle/>
          <a:p>
            <a:r>
              <a:rPr lang="es-ES" dirty="0"/>
              <a:t>Elementos y conceptos principales</a:t>
            </a:r>
          </a:p>
          <a:p>
            <a:pPr lvl="1"/>
            <a:r>
              <a:rPr lang="es-ES" dirty="0"/>
              <a:t>No van a ser todos los conceptos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764472-4A11-538E-AC65-91EA0692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EC799C-4104-E9EA-E75A-34CC3C275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41D475-186E-3EA1-A519-8868F063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811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F75865-4E49-22CB-480C-AE3241AB9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function</a:t>
            </a:r>
            <a:r>
              <a:rPr lang="es-ES" dirty="0"/>
              <a:t> </a:t>
            </a:r>
            <a:r>
              <a:rPr lang="es-ES" dirty="0" err="1"/>
              <a:t>getUserName</a:t>
            </a:r>
            <a:r>
              <a:rPr lang="es-ES" dirty="0"/>
              <a:t>() {</a:t>
            </a:r>
            <a:br>
              <a:rPr lang="es-ES" dirty="0"/>
            </a:br>
            <a:r>
              <a:rPr lang="es-ES" dirty="0"/>
              <a:t>  </a:t>
            </a:r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user</a:t>
            </a:r>
            <a:r>
              <a:rPr lang="es-ES" dirty="0"/>
              <a:t> = </a:t>
            </a:r>
            <a:r>
              <a:rPr lang="es-ES" dirty="0" err="1"/>
              <a:t>getCurrentUser</a:t>
            </a:r>
            <a:r>
              <a:rPr lang="es-ES" dirty="0"/>
              <a:t>()</a:t>
            </a:r>
            <a:br>
              <a:rPr lang="es-ES" dirty="0"/>
            </a:br>
            <a:r>
              <a:rPr lang="es-ES" dirty="0"/>
              <a:t>  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user</a:t>
            </a:r>
            <a:r>
              <a:rPr lang="es-ES" dirty="0"/>
              <a:t>?.</a:t>
            </a:r>
            <a:r>
              <a:rPr lang="es-ES" dirty="0" err="1"/>
              <a:t>name</a:t>
            </a:r>
            <a:br>
              <a:rPr lang="es-ES" dirty="0"/>
            </a:br>
            <a:r>
              <a:rPr lang="es-ES" dirty="0"/>
              <a:t>}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C6EE90D-BDBB-BF63-BA7C-8482A5898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1286523-BE7B-69FB-ADCF-1E6ED8222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00C911E-6FC8-6704-E30E-5F8874958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05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42410-9344-FDB0-8672-1669271BE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4AEC7-66DA-07CB-1846-F9E8830F7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function</a:t>
            </a:r>
            <a:r>
              <a:rPr lang="es-ES" dirty="0"/>
              <a:t> </a:t>
            </a:r>
            <a:r>
              <a:rPr lang="es-ES" dirty="0" err="1"/>
              <a:t>getUserName</a:t>
            </a:r>
            <a:r>
              <a:rPr lang="es-ES" dirty="0"/>
              <a:t>(</a:t>
            </a:r>
            <a:r>
              <a:rPr lang="es-ES" dirty="0" err="1"/>
              <a:t>user</a:t>
            </a:r>
            <a:r>
              <a:rPr lang="es-ES" dirty="0"/>
              <a:t>) {</a:t>
            </a:r>
            <a:br>
              <a:rPr lang="es-ES" dirty="0"/>
            </a:br>
            <a:r>
              <a:rPr lang="es-ES" dirty="0"/>
              <a:t>  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user</a:t>
            </a:r>
            <a:r>
              <a:rPr lang="es-ES" dirty="0"/>
              <a:t>?.</a:t>
            </a:r>
            <a:r>
              <a:rPr lang="es-ES" dirty="0" err="1"/>
              <a:t>name</a:t>
            </a:r>
            <a:br>
              <a:rPr lang="es-ES" dirty="0"/>
            </a:br>
            <a:r>
              <a:rPr lang="es-ES" dirty="0"/>
              <a:t>}</a:t>
            </a:r>
            <a:br>
              <a:rPr lang="es-ES" dirty="0"/>
            </a:br>
            <a:br>
              <a:rPr lang="es-ES" dirty="0"/>
            </a:br>
            <a:r>
              <a:rPr lang="es-ES" dirty="0" err="1"/>
              <a:t>getUserName</a:t>
            </a:r>
            <a:r>
              <a:rPr lang="es-ES" dirty="0"/>
              <a:t>(</a:t>
            </a:r>
            <a:r>
              <a:rPr lang="es-ES" dirty="0" err="1"/>
              <a:t>getCurrentUser</a:t>
            </a:r>
            <a:r>
              <a:rPr lang="es-ES" dirty="0"/>
              <a:t>())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7F91278-1759-228B-9EBF-9B52EC936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FD44773-34CA-8AFC-4251-BBBD6DD4A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F9DCD4-8964-5E27-460E-02024C15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364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1E515B-5BD5-000D-350B-1EB339625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Idempotencia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248DD8-A45B-6DED-9AA7-56C439C89C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Idempotency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9DA220-25C5-5992-EE09-F23DD87A3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AE3A0C-B25B-1E1D-E827-6CF994EDA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74676A-E310-40E5-CEC0-899302CA9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088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B48236-D3B4-ABBC-FA8B-C444F609A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F0200409-51CA-5617-B7DD-3F8569A6A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3660"/>
            <a:ext cx="10515600" cy="1325563"/>
          </a:xfrm>
        </p:spPr>
        <p:txBody>
          <a:bodyPr/>
          <a:lstStyle/>
          <a:p>
            <a:r>
              <a:rPr lang="es-ES" dirty="0"/>
              <a:t>Idempotencia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B934FB52-85D9-5151-35F9-3F3654DA5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9411"/>
            <a:ext cx="10515600" cy="2727058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Es un concepto con origen en las matemáticas.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Refiere a una función que siempre que reciba los mismos parámetros, devolverá el mismo resultado. En otras palabras, </a:t>
            </a:r>
            <a:r>
              <a:rPr lang="es-ES" b="1" dirty="0"/>
              <a:t>determinismo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Mismo </a:t>
            </a:r>
            <a:r>
              <a:rPr lang="es-ES" i="1" dirty="0"/>
              <a:t>input</a:t>
            </a:r>
            <a:r>
              <a:rPr lang="es-ES" dirty="0"/>
              <a:t>, mismo </a:t>
            </a:r>
            <a:r>
              <a:rPr lang="es-ES" i="1" dirty="0"/>
              <a:t>output</a:t>
            </a:r>
            <a:r>
              <a:rPr lang="es-ES" dirty="0"/>
              <a:t>.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967AE8-4254-2F34-F2F1-3C14940C4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EEF166-A1F5-66C3-0335-7EB8AA333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E29DB7-523E-6197-7F08-B64BCE197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738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7F631A-8EB5-8E97-79C6-F8035A3C1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Todo junto…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499A4F-4627-F05A-5C95-40946D9EA6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814CB8-90D5-C01A-62DF-ED693F3F1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25BBB8-59D2-89E0-A05F-0FFBE91B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9E8EB9-0838-D2BC-5B65-22E956362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015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27A3C8-5483-F928-307A-88D75D7582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FBF2E1-9FBE-FBEB-30DD-4F36D5864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ES" dirty="0"/>
              <a:t>Una función pura es una función idempotente con el menor número posible de efectos secundarios</a:t>
            </a:r>
            <a: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F05B0A-B4E1-CCDB-ABA2-51210AC5C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0F9794-ACDC-D7C4-04B9-37665D63D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EC2BFD-CFB8-E1F7-7FDC-26C5CAC63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884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AC348-E4CC-299B-D5E3-DAD44C2C3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F5F7A4-A836-268F-5A9C-68CEFE8BD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ES" dirty="0"/>
              <a:t>Un efecto secundario es una dependencia o mutación con un alcance (</a:t>
            </a:r>
            <a:r>
              <a:rPr lang="es-ES" dirty="0" err="1"/>
              <a:t>scope</a:t>
            </a:r>
            <a:r>
              <a:rPr lang="es-ES" dirty="0"/>
              <a:t>) no local</a:t>
            </a:r>
            <a: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9A134E-39CC-B425-C832-F5410AF0B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4698F9-7C96-0945-8434-9D2F1A357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F19E9F-3C90-0D2D-D259-CDA600C79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279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7991D-8DB5-6D9B-080E-58ED9A47E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AA4F12-C6E9-435E-B13D-F62857534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ES" dirty="0"/>
              <a:t>Una función idempotente es una función determinista</a:t>
            </a:r>
            <a: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D0E43F-B7A3-87BA-7104-304309877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14A308-5805-0060-C6DE-D49CDE9AA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A2F73A-7449-C06F-83D8-3C0CC6505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375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7A05B-F888-D3DA-FA89-6ABA0C8B2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Las funciones puras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9B785B-C9EF-73B8-CD56-D4829886A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Son más fáciles de testear.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Los efectos secundarios son elementos a </a:t>
            </a:r>
            <a:r>
              <a:rPr lang="es-ES" dirty="0" err="1"/>
              <a:t>mockear</a:t>
            </a:r>
            <a:endParaRPr lang="es-ES" dirty="0"/>
          </a:p>
          <a:p>
            <a:r>
              <a:rPr lang="es-ES" dirty="0"/>
              <a:t>La idempotencia es algo que nos garantiza pruebas</a:t>
            </a:r>
          </a:p>
          <a:p>
            <a:r>
              <a:rPr lang="es-ES" dirty="0"/>
              <a:t>Serán más concretas para evitar desvíos del propósito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273CD5-C063-9D8D-606D-59B85066B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827243-698E-C63E-8467-5549497BB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E416A6-4D7F-02CF-9CF6-EDB2D174A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973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57C6A4-E5B4-ADDB-4F65-358D65990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Memoización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F365FF-9DB0-8D9A-CAB9-2BE9E06A0E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No le falta una “r”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56303D-7E56-07B7-0D5B-74848EEBF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C2B44A-B4BA-A912-C163-FEFD4A013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F1737D-9D16-3C98-DA86-57C28A5D6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62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257786-F51B-AEE2-3D4A-E992DB105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CFF1EAD3-E8C2-B139-D518-472AD43EE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s-ES" dirty="0" err="1"/>
              <a:t>Scope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3CD31B78-9E83-C367-1D17-0EF4D5129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188"/>
            <a:ext cx="10515600" cy="1325564"/>
          </a:xfrm>
        </p:spPr>
        <p:txBody>
          <a:bodyPr/>
          <a:lstStyle/>
          <a:p>
            <a:r>
              <a:rPr lang="es-ES" dirty="0"/>
              <a:t>Elementos y conceptos principales</a:t>
            </a:r>
          </a:p>
          <a:p>
            <a:pPr lvl="1"/>
            <a:r>
              <a:rPr lang="es-ES" dirty="0"/>
              <a:t>No van a ser todos los conceptos</a:t>
            </a:r>
          </a:p>
          <a:p>
            <a:r>
              <a:rPr lang="es-ES" dirty="0"/>
              <a:t>Cómo enfocarlos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6989FE-767E-29DC-6E52-4F5FC798A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9A8769-5B4A-6913-1309-6AD90E8B7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E355AC-A607-D0EF-90A6-5209F5800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542B95D-6AE4-3B3F-7328-22A43F003DA4}"/>
              </a:ext>
            </a:extLst>
          </p:cNvPr>
          <p:cNvSpPr/>
          <p:nvPr/>
        </p:nvSpPr>
        <p:spPr>
          <a:xfrm>
            <a:off x="760396" y="3588220"/>
            <a:ext cx="4831882" cy="847023"/>
          </a:xfrm>
          <a:prstGeom prst="rect">
            <a:avLst/>
          </a:prstGeom>
          <a:solidFill>
            <a:schemeClr val="bg1">
              <a:alpha val="7521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82841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75752-EF8B-139F-8F27-01E09BBB2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6B65B877-5D69-C031-01F8-B2FBE05BA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s-ES" dirty="0" err="1"/>
              <a:t>Memoización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9173CB5C-F5BF-E845-EBA3-232EE6A2F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188"/>
            <a:ext cx="10515600" cy="1959618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Recordar el resultado de una función idempotente para ahorrar computaciones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&gt; Es una técnica de optimización para procesos </a:t>
            </a:r>
            <a:r>
              <a:rPr lang="es-ES" b="1" dirty="0"/>
              <a:t>pesados*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*Qué es pesado dependerá de cada sistema/proceso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CCF4F3-1D1F-4AC6-345C-C11521452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3B8179-68C4-F721-85DB-32F578CD1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4587A6-6BF1-EE69-ACE0-8E4FCDD4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126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E26B5D-B0DF-3456-1D65-767F192A5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Memoización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289170-F9BB-C84E-9E5C-419B1AC84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Para recordar los argumentos de una función se suele implementar un </a:t>
            </a:r>
            <a:r>
              <a:rPr lang="es-ES" dirty="0" err="1"/>
              <a:t>key-value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La </a:t>
            </a:r>
            <a:r>
              <a:rPr lang="es-ES" dirty="0" err="1"/>
              <a:t>key</a:t>
            </a:r>
            <a:r>
              <a:rPr lang="es-ES" dirty="0"/>
              <a:t> hará de acceso al</a:t>
            </a:r>
          </a:p>
          <a:p>
            <a:r>
              <a:rPr lang="es-ES" dirty="0"/>
              <a:t>Valor, sea el tipo de resultado que sea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Por lo que:</a:t>
            </a:r>
          </a:p>
          <a:p>
            <a:pPr marL="0" indent="0">
              <a:buNone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cache.set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83CC64-858B-08C8-4F3B-73D8655E7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BA01C5-F15D-75C9-7002-E8F80EC7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815477-6457-F4C8-9B83-1A949C8D5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022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74D40-2D9F-6AF7-E79E-E8BBA4542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Computación y eficiencia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4E2BCD-AD2F-43B6-4D2E-B70F91D39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F8C5B6-9179-7D69-F80A-FE0061BF1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F353C9-2B17-6258-407C-400752681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440103-FF0F-8028-F6B3-4E6104AF0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048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81F45-CFB0-82DC-6508-3B2D47124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99FB6A9-0C38-886A-39BE-D63C9FE5F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s-ES" dirty="0"/>
              <a:t>Evitar computaciones pesadas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976BC84D-E1E2-4B04-2599-823887978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187"/>
            <a:ext cx="10515600" cy="1758229"/>
          </a:xfrm>
        </p:spPr>
        <p:txBody>
          <a:bodyPr/>
          <a:lstStyle/>
          <a:p>
            <a:r>
              <a:rPr lang="es-ES" dirty="0"/>
              <a:t>La recursividad, necesaria pero nunca eficiente</a:t>
            </a:r>
          </a:p>
          <a:p>
            <a:pPr lvl="1"/>
            <a:r>
              <a:rPr lang="es-ES" dirty="0"/>
              <a:t>Se prefiere recursividad para hacer iterar (declarativo &gt; imperativo)</a:t>
            </a:r>
          </a:p>
          <a:p>
            <a:pPr lvl="1"/>
            <a:r>
              <a:rPr lang="es-ES" dirty="0"/>
              <a:t>En lo personal no lo aplico tanto</a:t>
            </a:r>
          </a:p>
          <a:p>
            <a:r>
              <a:rPr lang="es-ES" dirty="0" err="1"/>
              <a:t>Memoizar</a:t>
            </a:r>
            <a:r>
              <a:rPr lang="es-ES" dirty="0"/>
              <a:t> puede ser más pesado que lo que intentamos optimizar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41F1C9-0A72-A09A-8B75-4D88307D7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0659A5-733D-2C52-DCD0-686B5AAB0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ED4961-3585-33AD-7F4E-53F3FE8E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015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131C738-82AC-943B-A104-6AEE13FE3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5400" dirty="0"/>
              <a:t>¿</a:t>
            </a:r>
            <a:r>
              <a:rPr lang="es-ES" dirty="0"/>
              <a:t>Cómo pasamos el resultado a una </a:t>
            </a:r>
            <a:r>
              <a:rPr lang="es-ES" dirty="0" err="1"/>
              <a:t>key</a:t>
            </a:r>
            <a:r>
              <a:rPr lang="es-ES" sz="5400" dirty="0"/>
              <a:t>?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84F792-FBE4-609D-A1A2-C90EB486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041560-3D89-BE60-8564-1FEEE08D2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691DCA-DCC9-94C6-C919-192F1C695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403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E8759-7689-AEB1-066F-9414A2E7C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B1FA54E2-CD99-7F8E-8917-9A6122BC1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s-ES" dirty="0"/>
              <a:t>Para poder </a:t>
            </a:r>
            <a:r>
              <a:rPr lang="es-ES" dirty="0" err="1"/>
              <a:t>memoizar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67F2366-B5DA-95C6-7AA5-A2EA55124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187"/>
            <a:ext cx="10515600" cy="2161001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Necesitamos comparar valores y para comprar los valores tenemos que serializarlos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Antes veíamos que las </a:t>
            </a:r>
            <a:r>
              <a:rPr lang="es-ES" dirty="0" err="1"/>
              <a:t>props</a:t>
            </a:r>
            <a:r>
              <a:rPr lang="es-ES" dirty="0"/>
              <a:t> serán una </a:t>
            </a:r>
            <a:r>
              <a:rPr lang="es-ES" dirty="0" err="1"/>
              <a:t>key</a:t>
            </a:r>
            <a:r>
              <a:rPr lang="es-ES" dirty="0"/>
              <a:t>, pero si me pasan varias </a:t>
            </a:r>
            <a:r>
              <a:rPr lang="es-ES" dirty="0" err="1"/>
              <a:t>props</a:t>
            </a:r>
            <a:r>
              <a:rPr lang="es-ES" dirty="0"/>
              <a:t> ¿cómo lo trato?</a:t>
            </a:r>
          </a:p>
          <a:p>
            <a:pPr marL="0" indent="0">
              <a:buNone/>
            </a:pPr>
            <a:r>
              <a:rPr lang="es-ES" b="1" dirty="0"/>
              <a:t>Serializando</a:t>
            </a:r>
            <a:r>
              <a:rPr lang="es-ES" dirty="0"/>
              <a:t>… pero antes veamos por qué nos hace falta</a:t>
            </a:r>
            <a:endParaRPr lang="es-ES" b="1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927DFD-C656-97CB-C2DE-24C7484D2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CC9FC6-9A44-D5F0-31D7-700B1F0F4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402665-4015-266C-53F8-E6DB944E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11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11FDD86-9855-EBED-7701-7599BD403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s-E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s-E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: “bar” } === { </a:t>
            </a:r>
            <a:r>
              <a:rPr lang="es-E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s-E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: “bar” }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B3FD6E-2263-3F0D-E378-763C67EC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CE7562-D490-1FAF-69E5-1867D6A4C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9DDBD2-6F6C-9681-023E-78A7D94CD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304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2BBFEC-4522-A15C-79D7-34FBFACE6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2E134E7-6AC6-5FA0-D164-2AE25C448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{} === {}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075879-219B-8F31-CA4A-71005EA6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6CC238-487E-DF92-0D42-537CF74B8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5BC2F2-AC4E-8EBD-0BC5-C9D814F02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969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76A8C4-E8BD-2CBE-D7A4-F3D01EAAD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664CEB10-D9C6-00F8-99D4-7F27D0625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s-E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s-E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() === new </a:t>
            </a:r>
            <a:r>
              <a:rPr lang="es-E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s-E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9FA58E-6410-79B5-58BB-FE175A8D5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677D66-8F38-0543-C841-8C87369AC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EAA8E1-A756-57FA-8E80-4D51F0185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281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6431F3-6079-4222-CEC1-C7D3B82BF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Comparación de valores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F5BA45-4D1F-2B66-C7E7-0D5ADDA178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Primitivos, no primitivos y métodos de comparación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0DA197-D3FE-6C3A-ED42-DC5D9C8D5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C0970D-7930-6036-C0C8-33DFB1126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1DB47E-A905-0DFE-7DC0-823537494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27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11399C85-945F-346C-F8B1-338A88A76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Programación Funcional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5FFA5ED5-8E4C-B0AB-A334-138A8DC3BE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4F3B1A-9639-E9EB-298D-553CA67AE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D5406A-577A-588D-7CA4-610461B0B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2CDBD9-0EA0-BA9A-9FAA-E0FB20FDF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322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B4D31-7FB1-950F-7A74-5D293DDB4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5155628A-FDB6-29C3-F078-A33C04B7F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Primitivos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1550FEB6-8F50-C008-3055-1EC4096A3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Tipos nativos de un lenguaje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 err="1"/>
              <a:t>Undefined</a:t>
            </a:r>
            <a:endParaRPr lang="es-ES" dirty="0"/>
          </a:p>
          <a:p>
            <a:r>
              <a:rPr lang="es-ES" dirty="0" err="1"/>
              <a:t>Boolean</a:t>
            </a:r>
            <a:endParaRPr lang="es-ES" dirty="0"/>
          </a:p>
          <a:p>
            <a:r>
              <a:rPr lang="es-ES" dirty="0" err="1"/>
              <a:t>String</a:t>
            </a:r>
            <a:endParaRPr lang="es-ES" dirty="0"/>
          </a:p>
          <a:p>
            <a:r>
              <a:rPr lang="es-ES" dirty="0" err="1"/>
              <a:t>Number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 err="1"/>
              <a:t>null</a:t>
            </a:r>
            <a:r>
              <a:rPr lang="es-ES" dirty="0"/>
              <a:t> -&gt; es un valor que toman los </a:t>
            </a:r>
            <a:r>
              <a:rPr lang="es-ES" b="1" i="1" dirty="0"/>
              <a:t>objetos</a:t>
            </a:r>
            <a:endParaRPr lang="es-ES" b="1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B2484B-F335-FDBE-7824-59F765A1D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393F00-198B-AF4C-34E4-E6F7ACCA0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78BE08-25E4-CEB8-79CD-D288ABA90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425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315315-EAA9-43C6-E2DA-4E9032708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s-ES" dirty="0"/>
              <a:t>IEEE </a:t>
            </a:r>
            <a:r>
              <a:rPr lang="es-ES" sz="8000" dirty="0"/>
              <a:t>754-2008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9D7F74-E1AC-16FA-A8F7-C22B45338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188"/>
            <a:ext cx="10515600" cy="2346057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De esto JavaScript no tiene la culpa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 err="1"/>
              <a:t>Infinity</a:t>
            </a:r>
            <a:r>
              <a:rPr lang="es-ES" dirty="0"/>
              <a:t> vs –</a:t>
            </a:r>
            <a:r>
              <a:rPr lang="es-ES" dirty="0" err="1"/>
              <a:t>Infinity</a:t>
            </a:r>
            <a:endParaRPr lang="es-ES" dirty="0"/>
          </a:p>
          <a:p>
            <a:r>
              <a:rPr lang="es-ES" dirty="0"/>
              <a:t>0 vs -0</a:t>
            </a:r>
          </a:p>
          <a:p>
            <a:r>
              <a:rPr lang="es-ES" dirty="0" err="1"/>
              <a:t>NaN</a:t>
            </a:r>
            <a:r>
              <a:rPr lang="es-ES" dirty="0"/>
              <a:t> === </a:t>
            </a:r>
            <a:r>
              <a:rPr lang="es-ES" dirty="0" err="1"/>
              <a:t>NaN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59995C-21BD-AEB0-7519-08C8E25EF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ECB6E1-C3A2-DC72-18FC-DB3994C19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977AAB-5E6F-3C39-7ABC-037B41959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355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350D4-73C6-A515-BC5B-56D3AB52B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E5B62588-6019-2466-70F6-FEF686217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3660"/>
            <a:ext cx="10515600" cy="1325563"/>
          </a:xfrm>
        </p:spPr>
        <p:txBody>
          <a:bodyPr/>
          <a:lstStyle/>
          <a:p>
            <a:r>
              <a:rPr lang="es-ES" dirty="0"/>
              <a:t>No primitivos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FAA8ADD9-E556-37FD-3AB6-F013AA2AB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9411"/>
            <a:ext cx="10515600" cy="328518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Definidos en desarrollo, más o menos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Objetos</a:t>
            </a:r>
          </a:p>
          <a:p>
            <a:r>
              <a:rPr lang="es-ES" dirty="0"/>
              <a:t>Funciones</a:t>
            </a:r>
          </a:p>
          <a:p>
            <a:r>
              <a:rPr lang="es-ES" dirty="0"/>
              <a:t>Derivados (array, clases)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Aunque en JavaScript </a:t>
            </a:r>
            <a:r>
              <a:rPr lang="es-ES" b="1" dirty="0"/>
              <a:t>todo son objetos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993A0D-E327-EF58-9A49-80274917C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D6B003-DED6-1653-BDEE-3548B8DDC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429193-4278-476A-91A0-0F0C4733A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4253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6F413C-75DD-83B4-BFCA-FA5B68DDE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SABER MÁS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7BF4CD-34FD-9253-E0D2-045371B504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Primitivos en JavaScript y otros lenguajes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186C3-9D5D-8821-74C6-C2662F70C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6A067B-96C5-73E0-13B2-8946C1664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0CF821-3FCF-B2E1-36B9-1AC99036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6377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14213-3A95-56D5-EDA8-FCF5AC222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Lo que no sabías de primitivos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D1052F-EEDF-7A98-0AB1-E36E322DE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Los primitivos tienen una </a:t>
            </a:r>
            <a:r>
              <a:rPr lang="es-ES" dirty="0" err="1"/>
              <a:t>value</a:t>
            </a:r>
            <a:r>
              <a:rPr lang="es-ES" dirty="0"/>
              <a:t> pool (caché de valores)</a:t>
            </a:r>
          </a:p>
          <a:p>
            <a:pPr lvl="1"/>
            <a:r>
              <a:rPr lang="es-ES" dirty="0"/>
              <a:t>Son </a:t>
            </a:r>
            <a:r>
              <a:rPr lang="es-ES" dirty="0" err="1"/>
              <a:t>Number</a:t>
            </a:r>
            <a:r>
              <a:rPr lang="es-ES" dirty="0"/>
              <a:t> igual, pero un número sin decimales es más eficiente</a:t>
            </a:r>
          </a:p>
          <a:p>
            <a:pPr lvl="1"/>
            <a:r>
              <a:rPr lang="es-ES" dirty="0"/>
              <a:t>En Java no todos los números pueden comprarse con (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s-ES" dirty="0"/>
              <a:t>)</a:t>
            </a:r>
          </a:p>
          <a:p>
            <a:r>
              <a:rPr lang="es-ES" dirty="0"/>
              <a:t>Las </a:t>
            </a:r>
            <a:r>
              <a:rPr lang="es-ES" dirty="0" err="1"/>
              <a:t>Strings</a:t>
            </a:r>
            <a:r>
              <a:rPr lang="es-ES" dirty="0"/>
              <a:t> no son primitivos reales a bajo nivel</a:t>
            </a:r>
          </a:p>
          <a:p>
            <a:pPr lvl="1"/>
            <a:r>
              <a:rPr lang="es-ES" dirty="0"/>
              <a:t>Pero los lenguajes de alto nivel cubren ese comportamiento</a:t>
            </a:r>
          </a:p>
          <a:p>
            <a:pPr lvl="1"/>
            <a:r>
              <a:rPr lang="es-ES" dirty="0"/>
              <a:t>Por eso usamos métodos específicos</a:t>
            </a:r>
          </a:p>
          <a:p>
            <a:pPr lvl="2"/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localeCompare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, .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str_equals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s-E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s-E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dirty="0">
                <a:cs typeface="Courier New" panose="02070309020205020404" pitchFamily="49" charset="0"/>
              </a:rPr>
              <a:t>Profundiza en: </a:t>
            </a:r>
            <a:r>
              <a:rPr lang="es-ES" dirty="0">
                <a:cs typeface="Courier New" panose="02070309020205020404" pitchFamily="49" charset="0"/>
                <a:hlinkClick r:id="rId2"/>
              </a:rPr>
              <a:t>https://v8.dev/blog/react-cliff</a:t>
            </a:r>
            <a:endParaRPr lang="es-ES" dirty="0">
              <a:cs typeface="Courier New" panose="02070309020205020404" pitchFamily="49" charset="0"/>
            </a:endParaRP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EB6988-18CA-E338-F848-D84E3E836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1C233A-9104-C73D-8629-AC05127DB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BD0409-2AB3-E83D-ED38-B598C2ACA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028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FD6378-72D9-6C79-05B8-84C0ED0EF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Pasar valores en JavaScript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9D25E8-B92A-93D6-DF57-C0F543D293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F3A3B2-3842-6D36-F857-06F6FCD87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D8A2DF-C749-2613-4F71-3E21F6329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8E84D8-5476-CE6E-5497-3C104F11E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3642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7F42E-F7C0-4897-6821-3B08ADFE1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Pasar valores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5E3162-4EA5-918E-DCAE-A2D73F267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¿De qué maneras pasábamos valores en programación?</a:t>
            </a:r>
          </a:p>
          <a:p>
            <a:pPr marL="0" indent="0">
              <a:buNone/>
            </a:pPr>
            <a:r>
              <a:rPr lang="es-ES" dirty="0"/>
              <a:t>Paso el valor por…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9C6FB0-3048-20F7-AA2D-8D0B7DE05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08C0DF-FBB2-7004-B92D-959D37DB0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AEF488-97CF-3495-1940-202C9F3E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627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85270-679E-85F0-3DB7-B6D5F0D60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772D19-C261-302D-2647-B57DBC7D5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Pasar valores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E8A639-6AD6-88FF-DA6B-A8E00B0B5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¿De qué maneras pasábamos valores en programación?</a:t>
            </a:r>
          </a:p>
          <a:p>
            <a:pPr marL="0" indent="0">
              <a:buNone/>
            </a:pPr>
            <a:r>
              <a:rPr lang="es-ES" dirty="0"/>
              <a:t>Paso el valor por…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b="1" dirty="0"/>
              <a:t>Valor</a:t>
            </a:r>
            <a:r>
              <a:rPr lang="es-ES" dirty="0"/>
              <a:t>, tipo primitivo, guardado en memoria tal cual</a:t>
            </a:r>
          </a:p>
          <a:p>
            <a:pPr lvl="1"/>
            <a:r>
              <a:rPr lang="es-ES" dirty="0"/>
              <a:t>Más o menos, las </a:t>
            </a:r>
            <a:r>
              <a:rPr lang="es-ES" dirty="0" err="1"/>
              <a:t>strings</a:t>
            </a:r>
            <a:r>
              <a:rPr lang="es-ES" dirty="0"/>
              <a:t> siguen siendo </a:t>
            </a:r>
            <a:r>
              <a:rPr lang="es-ES" dirty="0" err="1"/>
              <a:t>arrays</a:t>
            </a:r>
            <a:r>
              <a:rPr lang="es-ES" dirty="0"/>
              <a:t> internamente</a:t>
            </a:r>
          </a:p>
          <a:p>
            <a:r>
              <a:rPr lang="es-ES" b="1" dirty="0"/>
              <a:t>Referencia</a:t>
            </a:r>
            <a:r>
              <a:rPr lang="es-ES" dirty="0"/>
              <a:t>, tipo </a:t>
            </a:r>
            <a:r>
              <a:rPr lang="es-ES" i="1" dirty="0"/>
              <a:t>no</a:t>
            </a:r>
            <a:r>
              <a:rPr lang="es-ES" dirty="0"/>
              <a:t> primitivo, en memoria guardo la dirección real</a:t>
            </a:r>
          </a:p>
          <a:p>
            <a:pPr lvl="1"/>
            <a:r>
              <a:rPr lang="es-ES" dirty="0"/>
              <a:t>Para mover este argumento más fácilmente</a:t>
            </a:r>
          </a:p>
          <a:p>
            <a:pPr lvl="1"/>
            <a:r>
              <a:rPr lang="es-ES" dirty="0"/>
              <a:t>Todo objeto se pasa por referencia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FF9FF2-4E79-C32E-C279-32BB7C8EB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1D3FB9-1090-61F9-9557-BF4CE832A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1FC4BD-91FC-F90E-DE3F-D089F7B9A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109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F46FE2F9-878E-4B45-2379-106DAC9F4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 lo visualizamos, más o menos sería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A30A14-6742-F933-7500-CCB976C93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8720F8-D1A0-3F54-3CDE-C22914E8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9A8D93-1E4F-C4F8-A8F2-95B1FE4B0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311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F1285-CDCA-2EEF-4E5E-F1A6C47D4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Valor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BBEE02-F626-3C24-425A-C4C4977CA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D714DE-551D-7A4F-33B0-1152899E1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32E733-2FB6-8EC0-3EEE-94DAEF586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2CA60E-C92A-DBBC-7304-1CFB99C39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69</a:t>
            </a:fld>
            <a:endParaRPr lang="en-US"/>
          </a:p>
        </p:txBody>
      </p:sp>
      <p:pic>
        <p:nvPicPr>
          <p:cNvPr id="11" name="Imagen 10" descr="Texto, Carta&#10;&#10;Descripción generada automáticamente">
            <a:extLst>
              <a:ext uri="{FF2B5EF4-FFF2-40B4-BE49-F238E27FC236}">
                <a16:creationId xmlns:a16="http://schemas.microsoft.com/office/drawing/2014/main" id="{08E836EB-C11E-DD1D-CFE6-1949AC378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429000"/>
            <a:ext cx="7772400" cy="161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384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8DCD1E-4523-E33D-7EAE-5B1F422F3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344E90-FC11-DCEC-1C76-FBA34F238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8535"/>
            <a:ext cx="10515600" cy="5178419"/>
          </a:xfrm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s-ES" sz="8000" b="1" i="1" dirty="0"/>
              <a:t>y = f(x)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3C7556-7892-224C-38B1-6FB5773C8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199233-42DF-D4A0-611F-3E158AD8A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044A6F-FA47-2F3A-E586-6F78881B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5908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D2B10A-5319-7856-54D0-2081EF298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E0F9C9-105B-72C6-C510-341BCF7D7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Referencia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A58B0A-B9B8-4287-7F87-C32436AF3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B17D68-2DCF-749C-633C-0E3A39EE3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2F1534-34EC-A54A-8A55-0C2AB7657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10F624-7CF7-51FB-CE9D-D97082323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70</a:t>
            </a:fld>
            <a:endParaRPr lang="en-US"/>
          </a:p>
        </p:txBody>
      </p:sp>
      <p:pic>
        <p:nvPicPr>
          <p:cNvPr id="8" name="Imagen 7" descr="Diagrama, Texto&#10;&#10;Descripción generada automáticamente">
            <a:extLst>
              <a:ext uri="{FF2B5EF4-FFF2-40B4-BE49-F238E27FC236}">
                <a16:creationId xmlns:a16="http://schemas.microsoft.com/office/drawing/2014/main" id="{E3F730EA-28DA-2D4F-4AAA-5AD5590E3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946249"/>
            <a:ext cx="7772400" cy="285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47001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EB3B53F5-D5BC-7E68-74E5-F1AAA5FA9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 JavaScript se gestiona automáticamente si pasamos por referencia o valor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633CEF-9C1A-C534-3BB6-BB13F3751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247474-44C9-D8D5-6FA0-859EBFF4A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2B726D-2209-1C34-CAF9-427013F7F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647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B4303C2A-623F-2D51-FF13-DEC455675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Comparar valores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74B37A9B-E37D-E46C-3394-FEFB7C8943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Ahora sí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6B2BC7-EBCB-5918-4F39-AF8BA7FA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3C6BCD-E9AE-3925-2CE4-5E7A43F4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522C60-15F9-B899-D0DB-510ADBFB3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3247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192186-02DE-5DE1-4563-28C7996D0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BF143C8-3F17-8E9C-F2B2-CDB004736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3250"/>
            <a:ext cx="10515600" cy="1325563"/>
          </a:xfrm>
        </p:spPr>
        <p:txBody>
          <a:bodyPr/>
          <a:lstStyle/>
          <a:p>
            <a:r>
              <a:rPr lang="es-ES" dirty="0"/>
              <a:t>Tipos de comparación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E44BE370-831F-687B-5362-820A9E0EF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2389601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JavaScript no podía ser de otra manera y tenemos tres maneras de comparar valores…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 err="1"/>
              <a:t>Loose</a:t>
            </a:r>
            <a:r>
              <a:rPr lang="es-ES" dirty="0"/>
              <a:t> </a:t>
            </a:r>
            <a:r>
              <a:rPr lang="es-ES" dirty="0" err="1"/>
              <a:t>equality</a:t>
            </a:r>
            <a:r>
              <a:rPr lang="es-ES" dirty="0"/>
              <a:t> (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s-ES" dirty="0"/>
              <a:t>)</a:t>
            </a:r>
          </a:p>
          <a:p>
            <a:r>
              <a:rPr lang="es-ES" dirty="0" err="1"/>
              <a:t>Strict</a:t>
            </a:r>
            <a:r>
              <a:rPr lang="es-ES" dirty="0"/>
              <a:t> </a:t>
            </a:r>
            <a:r>
              <a:rPr lang="es-ES" dirty="0" err="1"/>
              <a:t>equality</a:t>
            </a:r>
            <a:r>
              <a:rPr lang="es-ES" dirty="0"/>
              <a:t> (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===</a:t>
            </a:r>
            <a:r>
              <a:rPr lang="es-ES" dirty="0"/>
              <a:t>)</a:t>
            </a:r>
          </a:p>
          <a:p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value</a:t>
            </a:r>
            <a:r>
              <a:rPr lang="es-ES" dirty="0"/>
              <a:t> 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Object.is</a:t>
            </a:r>
            <a:r>
              <a:rPr lang="es-ES" dirty="0"/>
              <a:t>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32CD85-AB4B-163A-6A4C-EC41377B9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CC4227-87FE-382D-4A62-AA017A7A6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311AD8-1078-6714-5308-A3F3CE678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7071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6ECE2E-3D52-9F22-5059-2CFCE5A08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9649"/>
            <a:ext cx="10515600" cy="1325563"/>
          </a:xfrm>
        </p:spPr>
        <p:txBody>
          <a:bodyPr>
            <a:normAutofit/>
          </a:bodyPr>
          <a:lstStyle/>
          <a:p>
            <a:r>
              <a:rPr lang="es-ES" dirty="0" err="1"/>
              <a:t>Loose</a:t>
            </a:r>
            <a:r>
              <a:rPr lang="es-ES" dirty="0"/>
              <a:t> </a:t>
            </a:r>
            <a:r>
              <a:rPr lang="es-ES" dirty="0" err="1"/>
              <a:t>equality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B558DF-AE52-25CA-7F45-75539EF01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25399"/>
            <a:ext cx="4815839" cy="2150115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No lo usamos directamente.</a:t>
            </a:r>
          </a:p>
          <a:p>
            <a:pPr marL="0" indent="0">
              <a:buNone/>
            </a:pPr>
            <a:r>
              <a:rPr lang="es-ES" dirty="0"/>
              <a:t>Es lo que permite </a:t>
            </a:r>
            <a:r>
              <a:rPr lang="es-ES" i="1" dirty="0" err="1"/>
              <a:t>truthy</a:t>
            </a:r>
            <a:r>
              <a:rPr lang="es-ES" dirty="0"/>
              <a:t> y </a:t>
            </a:r>
            <a:r>
              <a:rPr lang="es-ES" i="1" dirty="0" err="1"/>
              <a:t>falsy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Parece más </a:t>
            </a:r>
            <a:r>
              <a:rPr lang="es-ES" i="1" dirty="0"/>
              <a:t>El juego de la vida </a:t>
            </a:r>
            <a:r>
              <a:rPr lang="es-ES" dirty="0"/>
              <a:t>de Matt Conway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0C249C-BA19-6A90-4D0F-E3C439250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680844-4C69-6900-8B93-01CA14AF2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2AF1A7-E5E2-7994-9B44-EA05F82E9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74</a:t>
            </a:fld>
            <a:endParaRPr lang="en-US"/>
          </a:p>
        </p:txBody>
      </p:sp>
      <p:pic>
        <p:nvPicPr>
          <p:cNvPr id="8194" name="Picture 2" descr="Strict vs Loose Equality in JavaScript: Understanding the Differences and  When to Use - Shameem">
            <a:extLst>
              <a:ext uri="{FF2B5EF4-FFF2-40B4-BE49-F238E27FC236}">
                <a16:creationId xmlns:a16="http://schemas.microsoft.com/office/drawing/2014/main" id="{814126CA-7706-FC19-F5A4-C2E390BF9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584" y="1382486"/>
            <a:ext cx="4815839" cy="470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96198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8F0DD3-EF02-C410-23ED-3A562F3DC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s-ES" dirty="0" err="1"/>
              <a:t>Strict</a:t>
            </a:r>
            <a:r>
              <a:rPr lang="es-ES" dirty="0"/>
              <a:t> </a:t>
            </a:r>
            <a:r>
              <a:rPr lang="es-ES" dirty="0" err="1"/>
              <a:t>equality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F1D180-AF5B-65D7-34B7-CDE55B77F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188"/>
            <a:ext cx="10515600" cy="963571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Compara el valor y el tipo, no entiende de </a:t>
            </a:r>
            <a:r>
              <a:rPr lang="es-ES" i="1" dirty="0" err="1"/>
              <a:t>truthy</a:t>
            </a:r>
            <a:r>
              <a:rPr lang="es-ES" dirty="0"/>
              <a:t> y </a:t>
            </a:r>
            <a:r>
              <a:rPr lang="es-ES" i="1" dirty="0" err="1"/>
              <a:t>falsy</a:t>
            </a:r>
            <a:r>
              <a:rPr lang="es-ES" dirty="0"/>
              <a:t>.</a:t>
            </a:r>
          </a:p>
          <a:p>
            <a:pPr marL="0" indent="0">
              <a:buNone/>
            </a:pPr>
            <a:r>
              <a:rPr lang="es-ES" dirty="0"/>
              <a:t>Es la comparación más parecida al resto de lenguajes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E945D7-DAAA-E6B6-B927-039612854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A67E29-F809-E1CE-D407-9FFA8DCF4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D6927D-92F3-B182-5E35-706B46C7F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7867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F248A7-A74B-4AC9-EB35-4F792C680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value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20EAE2-2051-6671-2F92-BB1E90702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187"/>
            <a:ext cx="10515600" cy="5499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 err="1"/>
              <a:t>Strict</a:t>
            </a:r>
            <a:r>
              <a:rPr lang="es-ES" b="1" dirty="0"/>
              <a:t> </a:t>
            </a:r>
            <a:r>
              <a:rPr lang="es-ES" b="1" dirty="0" err="1"/>
              <a:t>equality</a:t>
            </a:r>
            <a:r>
              <a:rPr lang="es-ES" dirty="0"/>
              <a:t>, pero contempla el IEEE 754 (números)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DEF8DD-B553-B046-985D-1FCFE2E09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2665F2-53DC-A243-6F7E-22E2D2729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9130E2-4CBE-1CFC-2CE4-1F9CAC2F3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931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077837-EECC-3C25-42B6-0E97B0867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Serialización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EC783C-C035-8C7F-EC7D-A3235623F1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7AA50D-FEF9-928D-A484-E7A271BC4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31A2BD-599A-46D4-6F92-E75872922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CC8715-3A03-96F0-0BFF-468007648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3469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BC44F2-81D7-091D-4F3A-7E64D3584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4869934-E920-2FC4-1B55-F7F7BE83A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s-ES" dirty="0"/>
              <a:t>Por qué serializamos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074E38B-31B7-EDEF-6FD2-D95D67ECD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188"/>
            <a:ext cx="10515600" cy="1325564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En general, porque queremos transmitir contenido en red, memoria o fichero</a:t>
            </a:r>
          </a:p>
          <a:p>
            <a:pPr marL="0" indent="0">
              <a:buNone/>
            </a:pPr>
            <a:r>
              <a:rPr lang="es-ES" dirty="0"/>
              <a:t>Para </a:t>
            </a:r>
            <a:r>
              <a:rPr lang="es-ES" dirty="0" err="1"/>
              <a:t>memoización</a:t>
            </a:r>
            <a:r>
              <a:rPr lang="es-ES" dirty="0"/>
              <a:t>, queremos guardar una </a:t>
            </a:r>
            <a:r>
              <a:rPr lang="es-ES" dirty="0" err="1"/>
              <a:t>key</a:t>
            </a:r>
            <a:r>
              <a:rPr lang="es-ES" dirty="0"/>
              <a:t> en memoria que podamos consultar consistentemente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2AC058-0D31-0326-328E-D3F0C181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ED6A53-28B2-648B-AC4B-1A42A29E5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4017AA-9064-E965-47E4-6BD3DB54E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8008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A3B381-F042-FDEF-0386-0A0D8D476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3660"/>
            <a:ext cx="10515600" cy="1325563"/>
          </a:xfrm>
        </p:spPr>
        <p:txBody>
          <a:bodyPr/>
          <a:lstStyle/>
          <a:p>
            <a:r>
              <a:rPr lang="es-ES" dirty="0"/>
              <a:t>Serialización en JavaScript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328749-C738-14DB-07BD-7C8291EA8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9411"/>
            <a:ext cx="10515600" cy="2857686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De nuevo, JavaScript siempre va a su bola… y eso es bueno.</a:t>
            </a:r>
          </a:p>
          <a:p>
            <a:pPr marL="0" indent="0">
              <a:buNone/>
            </a:pPr>
            <a:r>
              <a:rPr lang="es-ES" b="1" dirty="0"/>
              <a:t>Dato:</a:t>
            </a:r>
            <a:r>
              <a:rPr lang="es-ES" dirty="0"/>
              <a:t> Java es </a:t>
            </a:r>
            <a:r>
              <a:rPr lang="es-ES" dirty="0" err="1"/>
              <a:t>all</a:t>
            </a:r>
            <a:r>
              <a:rPr lang="es-ES" dirty="0"/>
              <a:t>-in por diseño en serialización (</a:t>
            </a:r>
            <a:r>
              <a:rPr lang="es-ES" dirty="0" err="1"/>
              <a:t>chorprecha</a:t>
            </a:r>
            <a:r>
              <a:rPr lang="es-ES" dirty="0"/>
              <a:t>, no todo es </a:t>
            </a:r>
            <a:r>
              <a:rPr lang="es-ES" dirty="0" err="1"/>
              <a:t>serializable</a:t>
            </a:r>
            <a:r>
              <a:rPr lang="es-ES" dirty="0"/>
              <a:t>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¿Qué tenemos a nuestra disposición?</a:t>
            </a:r>
          </a:p>
          <a:p>
            <a:r>
              <a:rPr lang="es-ES" dirty="0" err="1"/>
              <a:t>JSON.parse</a:t>
            </a:r>
            <a:r>
              <a:rPr lang="es-ES" dirty="0"/>
              <a:t>*</a:t>
            </a:r>
          </a:p>
          <a:p>
            <a:r>
              <a:rPr lang="es-ES" dirty="0" err="1"/>
              <a:t>devalue</a:t>
            </a:r>
            <a:r>
              <a:rPr lang="es-ES" dirty="0"/>
              <a:t>, del creador de </a:t>
            </a:r>
            <a:r>
              <a:rPr lang="es-ES" dirty="0" err="1"/>
              <a:t>Svelte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DE05E7-B070-70B0-40BD-C971BEA3E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3D5036-C0EF-310D-9F37-ABB6586F1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D1EDC6-2FC6-E36C-E665-847342396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96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8DCD1E-4523-E33D-7EAE-5B1F422F3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input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344E90-FC11-DCEC-1C76-FBA34F238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8535"/>
            <a:ext cx="10515600" cy="5178419"/>
          </a:xfrm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s-ES" sz="8000" b="1" i="1" dirty="0"/>
              <a:t>y = f(x)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3C7556-7892-224C-38B1-6FB5773C8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199233-42DF-D4A0-611F-3E158AD8A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044A6F-FA47-2F3A-E586-6F78881B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9850DD5-9B21-41D9-7566-3FA30DF3EFF1}"/>
              </a:ext>
            </a:extLst>
          </p:cNvPr>
          <p:cNvSpPr/>
          <p:nvPr/>
        </p:nvSpPr>
        <p:spPr>
          <a:xfrm rot="713998">
            <a:off x="4014652" y="2695567"/>
            <a:ext cx="2769326" cy="202909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E6E2A53-6886-5266-670C-537E3D6276A5}"/>
              </a:ext>
            </a:extLst>
          </p:cNvPr>
          <p:cNvSpPr/>
          <p:nvPr/>
        </p:nvSpPr>
        <p:spPr>
          <a:xfrm rot="713998">
            <a:off x="7498080" y="2695567"/>
            <a:ext cx="2769326" cy="202909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084199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00E8FF4-9205-B451-813F-6DAC1BE9F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Ya sabemos de pureza de funciones, cómo </a:t>
            </a:r>
            <a:r>
              <a:rPr lang="es-ES" dirty="0" err="1"/>
              <a:t>memoizar</a:t>
            </a:r>
            <a:r>
              <a:rPr lang="es-ES" dirty="0"/>
              <a:t> y que tenemos que serializar…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0BE994-7A01-D97F-E733-74F95988B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190669-21C9-52B5-3EF4-9206053C1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46F2F0-9BA1-7027-C4E0-FDB3FAB42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5306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905770-5FD8-A938-72B8-D5E1CF3ED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5066794F-0530-5E54-832B-6C24B4111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Ahora vamos a explicar conceptos más funcionales ;^)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8F3E90-7D7E-793D-5431-C47EC280B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980D28-4FA7-88F2-48E7-008B90A26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6E8FD5-D255-D0EB-C047-A87FD247E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1286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C9888-BE73-8016-44E2-63A2FA3D0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Alto Orden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D928C9-A23D-D1E3-39C9-DA4765C2D0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DFF331-EF5C-B606-A92D-D782355CF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A93FE9-F2B5-2F24-D57D-79F7AACF9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0BAA0C-FB07-8123-738F-0754F6FA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359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ECFB2-FA40-F8CD-780A-3B0345795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B956215-E280-4C69-68A1-BBC6F9DA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3250"/>
            <a:ext cx="10515600" cy="1325563"/>
          </a:xfrm>
        </p:spPr>
        <p:txBody>
          <a:bodyPr/>
          <a:lstStyle/>
          <a:p>
            <a:r>
              <a:rPr lang="es-ES" dirty="0"/>
              <a:t>Alto Orden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632CA444-B218-5511-D1AB-354C24281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2073915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Son funciones que no se usan directamente, sino que son pasos intermedios para lo que se usa. Nos permiten potenciar la reusabilidad.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Una escuela no </a:t>
            </a:r>
            <a:r>
              <a:rPr lang="es-ES" i="1" dirty="0"/>
              <a:t>saca faena</a:t>
            </a:r>
            <a:r>
              <a:rPr lang="es-ES" dirty="0"/>
              <a:t>, educa a las personas para que sean estas las que saquen la faena… las escuelas son entidades de </a:t>
            </a:r>
            <a:r>
              <a:rPr lang="es-ES" b="1" dirty="0"/>
              <a:t>alto orden</a:t>
            </a:r>
            <a:r>
              <a:rPr lang="es-ES" dirty="0"/>
              <a:t>.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ECDE13-3CA4-5B44-E546-A9B73A960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6A93AF-AD65-128A-962F-F703E018E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930591-9F26-B38C-FBD2-A14A341BD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1267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8B274-EEB7-5434-E513-0CBD0D6A0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93FCFA-7959-0785-4B79-2B335C1C0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ES" dirty="0"/>
              <a:t>Un elemento de alto orden puede ser el input y/o el output de una función</a:t>
            </a:r>
            <a: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8C2E69-9836-8926-54C1-22C17130C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5CA56D-1BCB-5A0C-6202-B206F530A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E30F62-2544-D757-2622-F41E8E3AE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9105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03BB5-842A-9A8E-6805-45A23FA43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CA3B1727-9D2B-5018-C67B-B1B6FB67A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3649"/>
            <a:ext cx="10515600" cy="1325563"/>
          </a:xfrm>
        </p:spPr>
        <p:txBody>
          <a:bodyPr/>
          <a:lstStyle/>
          <a:p>
            <a:r>
              <a:rPr lang="es-ES" dirty="0"/>
              <a:t>High-</a:t>
            </a:r>
            <a:r>
              <a:rPr lang="es-ES" dirty="0" err="1"/>
              <a:t>Order</a:t>
            </a:r>
            <a:r>
              <a:rPr lang="es-ES" dirty="0"/>
              <a:t> </a:t>
            </a:r>
            <a:r>
              <a:rPr lang="es-ES" dirty="0" err="1"/>
              <a:t>Function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0931C034-6D0E-6BBF-12D3-FD8D3CB68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9399"/>
            <a:ext cx="10515600" cy="3292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Una función que crea otras a partir de algo (función, valor, contexto, etc.)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 err="1"/>
              <a:t>benchmark</a:t>
            </a:r>
            <a:r>
              <a:rPr lang="es-ES" dirty="0"/>
              <a:t>(</a:t>
            </a:r>
            <a:r>
              <a:rPr lang="es-ES" dirty="0" err="1"/>
              <a:t>function</a:t>
            </a:r>
            <a:r>
              <a:rPr lang="es-ES" dirty="0"/>
              <a:t>)</a:t>
            </a:r>
          </a:p>
          <a:p>
            <a:r>
              <a:rPr lang="es-ES" dirty="0" err="1"/>
              <a:t>logger</a:t>
            </a:r>
            <a:r>
              <a:rPr lang="es-ES" dirty="0"/>
              <a:t>(</a:t>
            </a:r>
            <a:r>
              <a:rPr lang="es-ES" dirty="0" err="1"/>
              <a:t>function</a:t>
            </a:r>
            <a:r>
              <a:rPr lang="es-ES" dirty="0"/>
              <a:t>)</a:t>
            </a:r>
          </a:p>
          <a:p>
            <a:r>
              <a:rPr lang="es-ES" dirty="0" err="1"/>
              <a:t>transactional</a:t>
            </a:r>
            <a:r>
              <a:rPr lang="es-ES" dirty="0"/>
              <a:t>(</a:t>
            </a:r>
            <a:r>
              <a:rPr lang="es-ES" dirty="0" err="1"/>
              <a:t>function</a:t>
            </a:r>
            <a:r>
              <a:rPr lang="es-ES" dirty="0"/>
              <a:t>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No utilizo </a:t>
            </a:r>
            <a:r>
              <a:rPr lang="es-ES" dirty="0" err="1"/>
              <a:t>benchmark</a:t>
            </a:r>
            <a:r>
              <a:rPr lang="es-ES" dirty="0"/>
              <a:t> directamente, sino que utilizo la función que me devuelva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4A75AA-493D-B8B5-111E-1CF8D2743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1F91A4-2345-E1C4-85E5-9DB2BF214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CAD2BC-BF31-511E-5D06-777DB3D6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3602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B3911812-6340-680A-BE83-449EE9ABB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1363"/>
            <a:ext cx="10515600" cy="1325563"/>
          </a:xfrm>
        </p:spPr>
        <p:txBody>
          <a:bodyPr/>
          <a:lstStyle/>
          <a:p>
            <a:r>
              <a:rPr lang="es-ES" dirty="0"/>
              <a:t>High-</a:t>
            </a:r>
            <a:r>
              <a:rPr lang="es-ES" dirty="0" err="1"/>
              <a:t>Order</a:t>
            </a:r>
            <a:r>
              <a:rPr lang="es-ES" dirty="0"/>
              <a:t> </a:t>
            </a:r>
            <a:r>
              <a:rPr lang="es-ES" dirty="0" err="1"/>
              <a:t>Component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CACFC84E-1543-8E49-96E3-19F818F1B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37114"/>
            <a:ext cx="10515600" cy="2335172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Un componente que potencia otro, se usa para lo que se va a mostrar en verdad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 err="1"/>
              <a:t>navigation</a:t>
            </a:r>
            <a:r>
              <a:rPr lang="es-ES" dirty="0"/>
              <a:t>(</a:t>
            </a:r>
            <a:r>
              <a:rPr lang="es-ES" dirty="0" err="1"/>
              <a:t>UsersPage</a:t>
            </a:r>
            <a:r>
              <a:rPr lang="es-ES" dirty="0"/>
              <a:t>)</a:t>
            </a:r>
          </a:p>
          <a:p>
            <a:r>
              <a:rPr lang="es-ES" dirty="0" err="1"/>
              <a:t>myContextHOC</a:t>
            </a:r>
            <a:r>
              <a:rPr lang="es-ES" dirty="0"/>
              <a:t>(</a:t>
            </a:r>
            <a:r>
              <a:rPr lang="es-ES" dirty="0" err="1"/>
              <a:t>PureComponent</a:t>
            </a:r>
            <a:r>
              <a:rPr lang="es-ES" dirty="0"/>
              <a:t>)</a:t>
            </a:r>
          </a:p>
          <a:p>
            <a:r>
              <a:rPr lang="es-ES" dirty="0" err="1"/>
              <a:t>withErrorBoundary</a:t>
            </a:r>
            <a:r>
              <a:rPr lang="es-ES" dirty="0"/>
              <a:t>(</a:t>
            </a:r>
            <a:r>
              <a:rPr lang="es-ES" dirty="0" err="1"/>
              <a:t>UnsafeComponent</a:t>
            </a:r>
            <a:r>
              <a:rPr lang="es-ES" dirty="0"/>
              <a:t>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8DE0F7-BD2B-2E52-6A43-390278BDF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864080-2699-4504-48AE-4962BD642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498510-1347-B3FC-C557-7F02FB5DD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5171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9E401-DED5-EA3F-5AAF-E16B1AB67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Ciudadanía de primera clase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5DFA1E-373D-CA40-597F-62BC93B113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C3DA98-DB85-FFEF-C872-AA4A845AC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5B5FB0-9C5D-E626-C1B8-538EA5945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61BB0D-4545-072D-561B-2C717A99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9393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F670AB-1B52-D754-A249-97FA66C03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A4A66285-E7C8-FCCE-502C-66EBB3276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0294"/>
            <a:ext cx="10515600" cy="1325563"/>
          </a:xfrm>
        </p:spPr>
        <p:txBody>
          <a:bodyPr/>
          <a:lstStyle/>
          <a:p>
            <a:r>
              <a:rPr lang="es-ES" dirty="0"/>
              <a:t>Primera clase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45D5CDD1-05DB-56BB-CBBE-5309F903D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26045"/>
            <a:ext cx="10515600" cy="2411372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Hace referencia a que no se le veta nada, no tiene </a:t>
            </a:r>
            <a:r>
              <a:rPr lang="es-ES" i="1" dirty="0"/>
              <a:t>más</a:t>
            </a:r>
            <a:r>
              <a:rPr lang="es-ES" dirty="0"/>
              <a:t> restricciones de las que añade el lenguaje.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Es decir, es un elemento que puede comportarse como valor, en </a:t>
            </a:r>
            <a:r>
              <a:rPr lang="es-ES" b="1" dirty="0" err="1"/>
              <a:t>runtime</a:t>
            </a:r>
            <a:r>
              <a:rPr lang="es-ES" dirty="0"/>
              <a:t> puede crearse, modificarse, desecharse, se puede pasar como argumento de una función, o ser el resultado de otra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C08CAA-F2A5-E582-2759-A8E699A8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B5C4D1-9045-55AD-71C0-C3C8CDF72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A4F76B-9F40-084D-4D62-6A8C8356A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3359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E70770-DBEA-7DC3-88A3-944F8D487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A24370D-A052-1D15-4021-578717ED0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s-ES" dirty="0"/>
              <a:t>Ejemplo de primera clase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1D840DDA-6B62-9CE9-220F-A3D0642D2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188"/>
            <a:ext cx="10515600" cy="528144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Clases vs </a:t>
            </a:r>
            <a:r>
              <a:rPr lang="es-ES" dirty="0" err="1"/>
              <a:t>String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062E9D-908D-23C2-F154-ED6EBECE5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AAD07F-0C52-E86F-F382-ACAF2A324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ED0BA8-AD5D-155F-67B0-DF8775B87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55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8DCD1E-4523-E33D-7EAE-5B1F422F3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/>
              <a:t>function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344E90-FC11-DCEC-1C76-FBA34F238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8535"/>
            <a:ext cx="10515600" cy="5178419"/>
          </a:xfrm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s-ES" sz="8000" b="1" i="1" dirty="0"/>
              <a:t>y = f(x)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3C7556-7892-224C-38B1-6FB5773C8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199233-42DF-D4A0-611F-3E158AD8A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044A6F-FA47-2F3A-E586-6F78881B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AE32A08-0F1D-E211-C91C-8DEA936BE2DB}"/>
              </a:ext>
            </a:extLst>
          </p:cNvPr>
          <p:cNvSpPr/>
          <p:nvPr/>
        </p:nvSpPr>
        <p:spPr>
          <a:xfrm rot="713998">
            <a:off x="3089697" y="2520069"/>
            <a:ext cx="2953631" cy="202909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7B44E3E-F2D3-D908-C2B1-78E60688A6CB}"/>
              </a:ext>
            </a:extLst>
          </p:cNvPr>
          <p:cNvSpPr/>
          <p:nvPr/>
        </p:nvSpPr>
        <p:spPr>
          <a:xfrm rot="713998">
            <a:off x="6573125" y="2520069"/>
            <a:ext cx="2953631" cy="202909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88514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3A0336-42CF-FD2D-5689-85423C118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62CBB325-1D40-9DC5-6996-2A3FC7DE4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s-ES" dirty="0"/>
              <a:t>Ejemplo de primera clase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13DCA4C8-8E69-E556-7C76-05DA939B3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188"/>
            <a:ext cx="10515600" cy="1959618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Clases vs </a:t>
            </a:r>
            <a:r>
              <a:rPr lang="es-ES" dirty="0" err="1"/>
              <a:t>String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Bajemos a C, ¿se mantiene?</a:t>
            </a:r>
          </a:p>
          <a:p>
            <a:pPr marL="0" indent="0">
              <a:buNone/>
            </a:pPr>
            <a:r>
              <a:rPr lang="es-ES" dirty="0"/>
              <a:t>Lo que es primera clase en un lenguaje, no está garantizado que lo sea en otro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C39F26-8D4D-72BB-F291-8B84550BC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DC8F95-19DD-AC64-087E-4DE579EE9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E4F92A-5411-8995-981E-477EE4274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954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36E388-477E-CFE1-7831-1CDEDBB15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4D6556-2507-C72E-B55B-71426687F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ES" dirty="0"/>
              <a:t>Se comporta como un primitivo del lenguaje</a:t>
            </a:r>
            <a: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91724E-8342-4791-02D4-CB83AB8C6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4DAFEE-8B14-44DE-B622-66CEB940C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2CEEB3-0F26-4366-805F-6C32F8577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8269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4166B76-401E-AE03-5A4D-00D7B4FB6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s-ES" dirty="0"/>
              <a:t>Como un primitivo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8B269510-6959-B8FD-ECFF-77ACBF971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187"/>
            <a:ext cx="10515600" cy="1692915"/>
          </a:xfrm>
        </p:spPr>
        <p:txBody>
          <a:bodyPr/>
          <a:lstStyle/>
          <a:p>
            <a:r>
              <a:rPr lang="es-ES" dirty="0"/>
              <a:t>Una clase no es un primitivo</a:t>
            </a:r>
          </a:p>
          <a:p>
            <a:pPr lvl="1"/>
            <a:r>
              <a:rPr lang="es-ES" dirty="0"/>
              <a:t>Lo son sus instancias</a:t>
            </a:r>
          </a:p>
          <a:p>
            <a:r>
              <a:rPr lang="es-ES" dirty="0"/>
              <a:t>No creo/modifico/elimino clases, creo/modifico/elimino instancias</a:t>
            </a:r>
          </a:p>
          <a:p>
            <a:pPr lvl="1"/>
            <a:r>
              <a:rPr lang="es-ES" dirty="0" err="1"/>
              <a:t>ReflectClass</a:t>
            </a:r>
            <a:r>
              <a:rPr lang="es-ES" dirty="0"/>
              <a:t> </a:t>
            </a:r>
            <a:r>
              <a:rPr lang="es-ES" dirty="0">
                <a:sym typeface="Wingdings" pitchFamily="2" charset="2"/>
              </a:rPr>
              <a:t>-&gt; modifica una instancia</a:t>
            </a:r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1D5F285-2A37-5842-C252-3E8862E49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B1D6C4A-4F64-8213-75E1-51180A33E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7151DB8-E4FB-D3C9-606E-9DA5E92AF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3068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0F2DF-28AA-0E0B-517F-F7515D8DA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s-ES" dirty="0"/>
              <a:t>Contexto de uso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029A68-35E7-E51C-1A94-1754E2F27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187"/>
            <a:ext cx="10515600" cy="1703801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Se usa para hablar de lenguajes de programación, sirviendo de comodín para expresar comportamientos y propiedades de entidades de este.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No suele tener mucho uso en el día a día del lenguaje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F6A3F6-6E2A-E554-A042-B39031DD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33FC14-4070-8A95-9842-6B3040B81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A00D60-33BF-934B-670C-0E6D4F2D3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1685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4CA505-B50A-57BA-DD78-F218E1A40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Closure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8997BE-6EFA-3041-F067-7DA48987E6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Pero explicados de verdad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7A1F22-ADBB-63FE-72ED-051DFE7B2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7A8C65-4B81-B4EF-6B11-4FF1F7A02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3D24B2-94D3-4510-D480-CD450242C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9871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A4E312-E87A-BAB7-475C-C090268A1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E6168E-5731-2F9D-1A54-93BDA67CA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3580"/>
            <a:ext cx="10515600" cy="1325563"/>
          </a:xfrm>
        </p:spPr>
        <p:txBody>
          <a:bodyPr/>
          <a:lstStyle/>
          <a:p>
            <a:r>
              <a:rPr lang="es-ES" dirty="0" err="1"/>
              <a:t>Closure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9E6F44-FE1F-E13F-60C1-398F00C86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89331"/>
            <a:ext cx="10515600" cy="2335172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Podríamos tratarlos como una implementación de High-</a:t>
            </a:r>
            <a:r>
              <a:rPr lang="es-ES" dirty="0" err="1"/>
              <a:t>Order</a:t>
            </a:r>
            <a:r>
              <a:rPr lang="es-ES" dirty="0"/>
              <a:t> </a:t>
            </a:r>
            <a:r>
              <a:rPr lang="es-ES" dirty="0" err="1"/>
              <a:t>Functions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Cuando una función recibe otra por parámetro</a:t>
            </a:r>
          </a:p>
          <a:p>
            <a:r>
              <a:rPr lang="es-ES" dirty="0"/>
              <a:t>Cuando se crea una función dentro del cuerpo de otra</a:t>
            </a:r>
          </a:p>
          <a:p>
            <a:r>
              <a:rPr lang="es-ES" dirty="0"/>
              <a:t>Cuando devolvemos una función como resultado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127A71-3759-E0D0-74B8-F47653B6E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18F7ED-A8AC-4498-1F8F-738FCAABB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23BBFC-F3EF-C4F6-A589-54044081B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7159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8E1E84-06CB-B115-CBE9-259CB94AC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FDC6AC-A187-DC28-C3FD-94709FB90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2437"/>
            <a:ext cx="10515600" cy="1325563"/>
          </a:xfrm>
        </p:spPr>
        <p:txBody>
          <a:bodyPr/>
          <a:lstStyle/>
          <a:p>
            <a:r>
              <a:rPr lang="es-ES" dirty="0"/>
              <a:t>Contexto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28C68A-59BB-3DF1-0AC6-510AF632E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98188"/>
            <a:ext cx="10515600" cy="1959618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Los </a:t>
            </a:r>
            <a:r>
              <a:rPr lang="es-ES" dirty="0" err="1"/>
              <a:t>closures</a:t>
            </a:r>
            <a:r>
              <a:rPr lang="es-ES" dirty="0"/>
              <a:t> nos permiten nutrir de contexto o encapsularlo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 err="1"/>
              <a:t>useState</a:t>
            </a:r>
            <a:endParaRPr lang="es-ES" dirty="0"/>
          </a:p>
          <a:p>
            <a:r>
              <a:rPr lang="es-ES" dirty="0" err="1"/>
              <a:t>Promises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1501C3-0231-5125-817E-8B5DC7655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B22318-57BE-A21F-765E-C4B30293B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83600B-6A5D-7FE1-21DB-31CD32639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3304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FFB413-D91C-0BE0-4FBF-5E177DC21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SABER MÁS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8851D1-6400-5D3E-FCFA-99E428CA03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Horizontalidad de </a:t>
            </a:r>
            <a:r>
              <a:rPr lang="es-ES" dirty="0" err="1"/>
              <a:t>closures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3A8CDC-28CD-B0DB-9409-3B70C99AC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F32D59-8DBF-13EA-A333-105DC72DC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1742A4-1120-AA31-2B28-F2CB94F2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538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D1D660-1E64-5747-D63E-BA388625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8124"/>
            <a:ext cx="10515600" cy="1325563"/>
          </a:xfrm>
        </p:spPr>
        <p:txBody>
          <a:bodyPr/>
          <a:lstStyle/>
          <a:p>
            <a:r>
              <a:rPr lang="es-ES" dirty="0"/>
              <a:t>Horizontalidad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5F42D4-EBD5-6C25-0F20-3940C554E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3874"/>
            <a:ext cx="10515600" cy="2296887"/>
          </a:xfrm>
        </p:spPr>
        <p:txBody>
          <a:bodyPr>
            <a:normAutofit/>
          </a:bodyPr>
          <a:lstStyle/>
          <a:p>
            <a:r>
              <a:rPr lang="es-ES" dirty="0"/>
              <a:t>IIFE -&gt; </a:t>
            </a:r>
            <a:r>
              <a:rPr lang="es-ES" dirty="0" err="1"/>
              <a:t>Inmediately</a:t>
            </a:r>
            <a:r>
              <a:rPr lang="es-ES" dirty="0"/>
              <a:t> </a:t>
            </a:r>
            <a:r>
              <a:rPr lang="es-ES" dirty="0" err="1"/>
              <a:t>Invoked</a:t>
            </a:r>
            <a:r>
              <a:rPr lang="es-ES" dirty="0"/>
              <a:t> </a:t>
            </a:r>
            <a:r>
              <a:rPr lang="es-ES" dirty="0" err="1"/>
              <a:t>Function</a:t>
            </a:r>
            <a:r>
              <a:rPr lang="es-ES" dirty="0"/>
              <a:t> </a:t>
            </a:r>
            <a:r>
              <a:rPr lang="es-ES" dirty="0" err="1"/>
              <a:t>Expression</a:t>
            </a:r>
            <a:endParaRPr lang="es-ES" dirty="0"/>
          </a:p>
          <a:p>
            <a:r>
              <a:rPr lang="es-ES" dirty="0"/>
              <a:t>Se ejecuta cuando el DOM ha cargado</a:t>
            </a:r>
          </a:p>
          <a:p>
            <a:pPr lvl="1"/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{})()</a:t>
            </a:r>
          </a:p>
          <a:p>
            <a:r>
              <a:rPr lang="es-ES" dirty="0"/>
              <a:t>jQuery, </a:t>
            </a:r>
            <a:r>
              <a:rPr lang="es-ES" dirty="0" err="1"/>
              <a:t>debug</a:t>
            </a:r>
            <a:r>
              <a:rPr lang="es-ES" dirty="0"/>
              <a:t> en consola (</a:t>
            </a:r>
            <a:r>
              <a:rPr lang="es-ES" dirty="0" err="1"/>
              <a:t>redeclaración</a:t>
            </a:r>
            <a:r>
              <a:rPr lang="es-ES" dirty="0"/>
              <a:t> de constantes)</a:t>
            </a:r>
          </a:p>
          <a:p>
            <a:r>
              <a:rPr lang="es-ES" dirty="0"/>
              <a:t>Web </a:t>
            </a:r>
            <a:r>
              <a:rPr lang="es-ES" dirty="0" err="1"/>
              <a:t>scraping</a:t>
            </a:r>
            <a:r>
              <a:rPr lang="es-ES" dirty="0"/>
              <a:t> desde la consola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E27B60-CEB3-587A-D374-17DE012E9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2B7B33-A0E5-EAC2-377A-9473529A7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B246B9-9C91-F907-6BF8-B99367E3B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1797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5D9890C-CCAA-7A88-2FB9-E8FC2676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Closures</a:t>
            </a:r>
            <a:r>
              <a:rPr lang="es-ES" dirty="0"/>
              <a:t>, </a:t>
            </a:r>
            <a:r>
              <a:rPr lang="es-ES" dirty="0" err="1"/>
              <a:t>first-class</a:t>
            </a:r>
            <a:r>
              <a:rPr lang="es-ES" dirty="0"/>
              <a:t> y </a:t>
            </a:r>
            <a:r>
              <a:rPr lang="es-ES" dirty="0" err="1"/>
              <a:t>high-order</a:t>
            </a:r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864D0B9F-F762-9B2F-7A75-6ECDBCA9AF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42B049-6EBB-26F1-6CF1-DF1019EA4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E950C4-3F9C-063A-3F1E-B1A0E09F4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566593-6517-554F-D892-CA0734BF9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83466"/>
      </p:ext>
    </p:extLst>
  </p:cSld>
  <p:clrMapOvr>
    <a:masterClrMapping/>
  </p:clrMapOvr>
</p:sld>
</file>

<file path=ppt/theme/theme1.xml><?xml version="1.0" encoding="utf-8"?>
<a:theme xmlns:a="http://schemas.openxmlformats.org/drawingml/2006/main" name="FadeVTI">
  <a:themeElements>
    <a:clrScheme name="Personalizado 4">
      <a:dk1>
        <a:sysClr val="windowText" lastClr="000000"/>
      </a:dk1>
      <a:lt1>
        <a:sysClr val="window" lastClr="FFFFFF"/>
      </a:lt1>
      <a:dk2>
        <a:srgbClr val="203040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DA2A69"/>
      </a:accent6>
      <a:hlink>
        <a:srgbClr val="30312F"/>
      </a:hlink>
      <a:folHlink>
        <a:srgbClr val="30312F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3630</TotalTime>
  <Words>5145</Words>
  <Application>Microsoft Macintosh PowerPoint</Application>
  <PresentationFormat>Panorámica</PresentationFormat>
  <Paragraphs>1122</Paragraphs>
  <Slides>178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178</vt:i4>
      </vt:variant>
    </vt:vector>
  </HeadingPairs>
  <TitlesOfParts>
    <vt:vector size="185" baseType="lpstr">
      <vt:lpstr>Aharoni</vt:lpstr>
      <vt:lpstr>Arial</vt:lpstr>
      <vt:lpstr>Avenir Next LT Pro</vt:lpstr>
      <vt:lpstr>Calibri</vt:lpstr>
      <vt:lpstr>Courier New</vt:lpstr>
      <vt:lpstr>Wingdings</vt:lpstr>
      <vt:lpstr>FadeVTI</vt:lpstr>
      <vt:lpstr>Programación Funcional</vt:lpstr>
      <vt:lpstr>Pepe Fabra Valverde</vt:lpstr>
      <vt:lpstr>Disclaimer</vt:lpstr>
      <vt:lpstr>Scope</vt:lpstr>
      <vt:lpstr>Scope</vt:lpstr>
      <vt:lpstr>Programación Funcional</vt:lpstr>
      <vt:lpstr>Presentación de PowerPoint</vt:lpstr>
      <vt:lpstr>input</vt:lpstr>
      <vt:lpstr>function</vt:lpstr>
      <vt:lpstr>output</vt:lpstr>
      <vt:lpstr>SABER MÁS Hindley–Milner</vt:lpstr>
      <vt:lpstr>Hindley–Milner</vt:lpstr>
      <vt:lpstr>Paradigma de Programación</vt:lpstr>
      <vt:lpstr>Paradigma de programación</vt:lpstr>
      <vt:lpstr>“No se resuelve el problema, se traduce a un universo de patrones reproducibles que sí que sé resolver”</vt:lpstr>
      <vt:lpstr>Filosofía y objetivos</vt:lpstr>
      <vt:lpstr>Filosofía y objetivos</vt:lpstr>
      <vt:lpstr>Objetivos</vt:lpstr>
      <vt:lpstr>Programación Funcional busca escribir código como ecuaciones</vt:lpstr>
      <vt:lpstr>Declarativo vs imperativo</vt:lpstr>
      <vt:lpstr>Declarativo vs imperativo</vt:lpstr>
      <vt:lpstr>Declarativo vs imperativo</vt:lpstr>
      <vt:lpstr>Esto abruma…</vt:lpstr>
      <vt:lpstr>Es mucho de golpe</vt:lpstr>
      <vt:lpstr>Concurrencia</vt:lpstr>
      <vt:lpstr>Concurrencia</vt:lpstr>
      <vt:lpstr>Pureza</vt:lpstr>
      <vt:lpstr>Qué es la pureza en programación</vt:lpstr>
      <vt:lpstr>Cuándo decimos que es puro</vt:lpstr>
      <vt:lpstr>Es puro</vt:lpstr>
      <vt:lpstr>Es impuro</vt:lpstr>
      <vt:lpstr> let name = “…”  function formatName() {   return name.toLowerCase() }</vt:lpstr>
      <vt:lpstr>function formatName(name) {   return name.toLowerCase() }</vt:lpstr>
      <vt:lpstr>const MAX_RETRIES = 3  function withRetries() {   // …    for (… i &lt; MAX_RETRIES) }</vt:lpstr>
      <vt:lpstr>function withRetries(…, retries) {   // …    for (… i &lt; retries) }</vt:lpstr>
      <vt:lpstr>Efectos secundarios</vt:lpstr>
      <vt:lpstr>Efectos secundarios</vt:lpstr>
      <vt:lpstr>“El efecto secundario es como una distracción en el código”</vt:lpstr>
      <vt:lpstr>¿Los podemos evitar?</vt:lpstr>
      <vt:lpstr>function getUserName() {   const user = getCurrentUser()   return user?.name }</vt:lpstr>
      <vt:lpstr>function getUserName(user) {   return user?.name }  getUserName(getCurrentUser())</vt:lpstr>
      <vt:lpstr>Idempotencia</vt:lpstr>
      <vt:lpstr>Idempotencia</vt:lpstr>
      <vt:lpstr>Todo junto…</vt:lpstr>
      <vt:lpstr>“Una función pura es una función idempotente con el menor número posible de efectos secundarios”</vt:lpstr>
      <vt:lpstr>“Un efecto secundario es una dependencia o mutación con un alcance (scope) no local”</vt:lpstr>
      <vt:lpstr>“Una función idempotente es una función determinista”</vt:lpstr>
      <vt:lpstr>Las funciones puras</vt:lpstr>
      <vt:lpstr>Memoización</vt:lpstr>
      <vt:lpstr>Memoización</vt:lpstr>
      <vt:lpstr>Memoización</vt:lpstr>
      <vt:lpstr>Computación y eficiencia</vt:lpstr>
      <vt:lpstr>Evitar computaciones pesadas</vt:lpstr>
      <vt:lpstr>¿Cómo pasamos el resultado a una key?</vt:lpstr>
      <vt:lpstr>Para poder memoizar</vt:lpstr>
      <vt:lpstr>{ foo: “bar” } === { foo: “bar” }</vt:lpstr>
      <vt:lpstr>{} === {}</vt:lpstr>
      <vt:lpstr>new Object() === new Object()</vt:lpstr>
      <vt:lpstr>Comparación de valores</vt:lpstr>
      <vt:lpstr>Primitivos</vt:lpstr>
      <vt:lpstr>IEEE 754-2008</vt:lpstr>
      <vt:lpstr>No primitivos</vt:lpstr>
      <vt:lpstr>SABER MÁS</vt:lpstr>
      <vt:lpstr>Lo que no sabías de primitivos</vt:lpstr>
      <vt:lpstr>Pasar valores en JavaScript</vt:lpstr>
      <vt:lpstr>Pasar valores</vt:lpstr>
      <vt:lpstr>Pasar valores</vt:lpstr>
      <vt:lpstr>Si lo visualizamos, más o menos sería</vt:lpstr>
      <vt:lpstr>Valor</vt:lpstr>
      <vt:lpstr>Referencia</vt:lpstr>
      <vt:lpstr>En JavaScript se gestiona automáticamente si pasamos por referencia o valor</vt:lpstr>
      <vt:lpstr>Comparar valores</vt:lpstr>
      <vt:lpstr>Tipos de comparación</vt:lpstr>
      <vt:lpstr>Loose equality</vt:lpstr>
      <vt:lpstr>Strict equality</vt:lpstr>
      <vt:lpstr>Same value</vt:lpstr>
      <vt:lpstr>Serialización</vt:lpstr>
      <vt:lpstr>Por qué serializamos</vt:lpstr>
      <vt:lpstr>Serialización en JavaScript</vt:lpstr>
      <vt:lpstr>Ya sabemos de pureza de funciones, cómo memoizar y que tenemos que serializar…</vt:lpstr>
      <vt:lpstr>Ahora vamos a explicar conceptos más funcionales ;^)</vt:lpstr>
      <vt:lpstr>Alto Orden</vt:lpstr>
      <vt:lpstr>Alto Orden</vt:lpstr>
      <vt:lpstr>“Un elemento de alto orden puede ser el input y/o el output de una función”</vt:lpstr>
      <vt:lpstr>High-Order Function</vt:lpstr>
      <vt:lpstr>High-Order Component</vt:lpstr>
      <vt:lpstr>Ciudadanía de primera clase</vt:lpstr>
      <vt:lpstr>Primera clase</vt:lpstr>
      <vt:lpstr>Ejemplo de primera clase</vt:lpstr>
      <vt:lpstr>Ejemplo de primera clase</vt:lpstr>
      <vt:lpstr>“Se comporta como un primitivo del lenguaje”</vt:lpstr>
      <vt:lpstr>Como un primitivo</vt:lpstr>
      <vt:lpstr>Contexto de uso</vt:lpstr>
      <vt:lpstr>Closure</vt:lpstr>
      <vt:lpstr>Closure</vt:lpstr>
      <vt:lpstr>Contexto</vt:lpstr>
      <vt:lpstr>SABER MÁS</vt:lpstr>
      <vt:lpstr>Horizontalidad</vt:lpstr>
      <vt:lpstr>Closures, first-class y high-order</vt:lpstr>
      <vt:lpstr>Closures, first-class y high-order</vt:lpstr>
      <vt:lpstr>¿Dudas?</vt:lpstr>
      <vt:lpstr>Localidad</vt:lpstr>
      <vt:lpstr>Localidad</vt:lpstr>
      <vt:lpstr>“Un objeto es influenciado directamente sólo por su entorno más inmediato”</vt:lpstr>
      <vt:lpstr>Localidad en programación</vt:lpstr>
      <vt:lpstr>Transparencia referencial</vt:lpstr>
      <vt:lpstr>Presentación de PowerPoint</vt:lpstr>
      <vt:lpstr>transparencia referencial</vt:lpstr>
      <vt:lpstr>Transparencia referencial</vt:lpstr>
      <vt:lpstr>Presentación de PowerPoint</vt:lpstr>
      <vt:lpstr>Presentación de PowerPoint</vt:lpstr>
      <vt:lpstr>Inmutabilidad</vt:lpstr>
      <vt:lpstr>Inmutabilidad</vt:lpstr>
      <vt:lpstr>Implementaciones</vt:lpstr>
      <vt:lpstr>Casos de éxito</vt:lpstr>
      <vt:lpstr>Pipelines</vt:lpstr>
      <vt:lpstr>Pipelines</vt:lpstr>
      <vt:lpstr>Presentación de PowerPoint</vt:lpstr>
      <vt:lpstr>Presentación de PowerPoint</vt:lpstr>
      <vt:lpstr>Presentación de PowerPoint</vt:lpstr>
      <vt:lpstr>TC39 Proposal</vt:lpstr>
      <vt:lpstr>Extra: spec proposals</vt:lpstr>
      <vt:lpstr>SABER MÁS</vt:lpstr>
      <vt:lpstr>En el mundo real…</vt:lpstr>
      <vt:lpstr>Presentación de PowerPoint</vt:lpstr>
      <vt:lpstr>Pipelines en el mundo real</vt:lpstr>
      <vt:lpstr>Loops y recursividad</vt:lpstr>
      <vt:lpstr>Loops funcionales</vt:lpstr>
      <vt:lpstr>Presentación de PowerPoint</vt:lpstr>
      <vt:lpstr>Presentación de PowerPoint</vt:lpstr>
      <vt:lpstr>MapReduce</vt:lpstr>
      <vt:lpstr>Presentación de PowerPoint</vt:lpstr>
      <vt:lpstr>MapReduce</vt:lpstr>
      <vt:lpstr>Casos de uso</vt:lpstr>
      <vt:lpstr>Currificación</vt:lpstr>
      <vt:lpstr>Currying</vt:lpstr>
      <vt:lpstr>Currying</vt:lpstr>
      <vt:lpstr>Currying</vt:lpstr>
      <vt:lpstr>Currying en el mundo real</vt:lpstr>
      <vt:lpstr>Eficiencia</vt:lpstr>
      <vt:lpstr>Eficiencia</vt:lpstr>
      <vt:lpstr>Consistencia</vt:lpstr>
      <vt:lpstr>Declarativo vs imperativo</vt:lpstr>
      <vt:lpstr>Ligado con eficiencia</vt:lpstr>
      <vt:lpstr>BigO notation</vt:lpstr>
      <vt:lpstr>Declarativo</vt:lpstr>
      <vt:lpstr>State</vt:lpstr>
      <vt:lpstr>State… ¿qué es un estado?</vt:lpstr>
      <vt:lpstr>Mutaciones de estado</vt:lpstr>
      <vt:lpstr>State Machines</vt:lpstr>
      <vt:lpstr>State machines</vt:lpstr>
      <vt:lpstr>XState</vt:lpstr>
      <vt:lpstr>Presentación de PowerPoint</vt:lpstr>
      <vt:lpstr>Statecharts</vt:lpstr>
      <vt:lpstr>Statecharts</vt:lpstr>
      <vt:lpstr>  “A visual formalism for complex systems”  Harel, 1987 – statecharts.dev</vt:lpstr>
      <vt:lpstr>XState Visualizer</vt:lpstr>
      <vt:lpstr>Presentación de PowerPoint</vt:lpstr>
      <vt:lpstr>UI &lt;3 Statecharts</vt:lpstr>
      <vt:lpstr>Lo que no te he contado</vt:lpstr>
      <vt:lpstr>Eran demasiadas cosas</vt:lpstr>
      <vt:lpstr>Conclusión</vt:lpstr>
      <vt:lpstr>Conclusión</vt:lpstr>
      <vt:lpstr>Conclusión</vt:lpstr>
      <vt:lpstr>Conclusión</vt:lpstr>
      <vt:lpstr>Lenguajes funcionales</vt:lpstr>
      <vt:lpstr>La buena solución</vt:lpstr>
      <vt:lpstr>“Si una solución parece innecesariamente difícil seguramente es que lo sea”</vt:lpstr>
      <vt:lpstr>SABER MÁS</vt:lpstr>
      <vt:lpstr>More shell, less eggs</vt:lpstr>
      <vt:lpstr>Bibliografía</vt:lpstr>
      <vt:lpstr>Presentación de PowerPoint</vt:lpstr>
      <vt:lpstr>[JSConf] Programación Funcional Anjana Vakil</vt:lpstr>
      <vt:lpstr>QR de las slides</vt:lpstr>
      <vt:lpstr>Encuéntrame en</vt:lpstr>
      <vt:lpstr>Programación Funcional</vt:lpstr>
      <vt:lpstr>Gracias por la atención</vt:lpstr>
      <vt:lpstr>Preguntas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Conceptos de JavaScript</dc:title>
  <dc:creator>Pepe Fabra</dc:creator>
  <cp:lastModifiedBy>Fabra Valverde, Jose</cp:lastModifiedBy>
  <cp:revision>252</cp:revision>
  <cp:lastPrinted>2024-12-04T08:25:17Z</cp:lastPrinted>
  <dcterms:created xsi:type="dcterms:W3CDTF">2024-06-13T16:31:50Z</dcterms:created>
  <dcterms:modified xsi:type="dcterms:W3CDTF">2024-12-05T15:01:31Z</dcterms:modified>
</cp:coreProperties>
</file>