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sldIdLst>
    <p:sldId id="256" r:id="rId2"/>
    <p:sldId id="269" r:id="rId3"/>
    <p:sldId id="257" r:id="rId4"/>
    <p:sldId id="313" r:id="rId5"/>
    <p:sldId id="258" r:id="rId6"/>
    <p:sldId id="259" r:id="rId7"/>
    <p:sldId id="260" r:id="rId8"/>
    <p:sldId id="265" r:id="rId9"/>
    <p:sldId id="299" r:id="rId10"/>
    <p:sldId id="261" r:id="rId11"/>
    <p:sldId id="318" r:id="rId12"/>
    <p:sldId id="262" r:id="rId13"/>
    <p:sldId id="317" r:id="rId14"/>
    <p:sldId id="316" r:id="rId15"/>
    <p:sldId id="263" r:id="rId16"/>
    <p:sldId id="315" r:id="rId17"/>
    <p:sldId id="314" r:id="rId18"/>
    <p:sldId id="264" r:id="rId19"/>
    <p:sldId id="266" r:id="rId20"/>
    <p:sldId id="267" r:id="rId21"/>
    <p:sldId id="268" r:id="rId22"/>
    <p:sldId id="323" r:id="rId23"/>
    <p:sldId id="322" r:id="rId24"/>
    <p:sldId id="297" r:id="rId25"/>
    <p:sldId id="270" r:id="rId26"/>
    <p:sldId id="326" r:id="rId27"/>
    <p:sldId id="291" r:id="rId28"/>
    <p:sldId id="312" r:id="rId29"/>
    <p:sldId id="308" r:id="rId30"/>
    <p:sldId id="311" r:id="rId31"/>
    <p:sldId id="274" r:id="rId32"/>
    <p:sldId id="276" r:id="rId33"/>
    <p:sldId id="324" r:id="rId34"/>
    <p:sldId id="275" r:id="rId35"/>
    <p:sldId id="271" r:id="rId36"/>
    <p:sldId id="272" r:id="rId37"/>
    <p:sldId id="290" r:id="rId38"/>
    <p:sldId id="327" r:id="rId39"/>
    <p:sldId id="325" r:id="rId40"/>
    <p:sldId id="289" r:id="rId41"/>
    <p:sldId id="319" r:id="rId42"/>
    <p:sldId id="321" r:id="rId43"/>
    <p:sldId id="320" r:id="rId44"/>
    <p:sldId id="277" r:id="rId45"/>
    <p:sldId id="280" r:id="rId46"/>
    <p:sldId id="278" r:id="rId47"/>
    <p:sldId id="279" r:id="rId48"/>
    <p:sldId id="281" r:id="rId49"/>
    <p:sldId id="282" r:id="rId50"/>
    <p:sldId id="283" r:id="rId51"/>
    <p:sldId id="284" r:id="rId52"/>
    <p:sldId id="285" r:id="rId53"/>
    <p:sldId id="286" r:id="rId54"/>
    <p:sldId id="287" r:id="rId55"/>
    <p:sldId id="288" r:id="rId56"/>
    <p:sldId id="298" r:id="rId57"/>
    <p:sldId id="292" r:id="rId58"/>
    <p:sldId id="294" r:id="rId59"/>
    <p:sldId id="330" r:id="rId60"/>
    <p:sldId id="295" r:id="rId61"/>
    <p:sldId id="329" r:id="rId62"/>
    <p:sldId id="296" r:id="rId63"/>
    <p:sldId id="328" r:id="rId64"/>
    <p:sldId id="293" r:id="rId65"/>
    <p:sldId id="300" r:id="rId66"/>
    <p:sldId id="301" r:id="rId67"/>
    <p:sldId id="302" r:id="rId68"/>
    <p:sldId id="303" r:id="rId69"/>
    <p:sldId id="304" r:id="rId70"/>
    <p:sldId id="306" r:id="rId71"/>
    <p:sldId id="305" r:id="rId72"/>
    <p:sldId id="332" r:id="rId73"/>
    <p:sldId id="307" r:id="rId74"/>
    <p:sldId id="331" r:id="rId75"/>
    <p:sldId id="333" r:id="rId76"/>
    <p:sldId id="334" r:id="rId77"/>
    <p:sldId id="335" r:id="rId78"/>
    <p:sldId id="273" r:id="rId79"/>
    <p:sldId id="310" r:id="rId80"/>
    <p:sldId id="309" r:id="rId8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ción" id="{7A3D020A-AEE3-4AD5-8362-9D41306AA744}">
          <p14:sldIdLst>
            <p14:sldId id="256"/>
            <p14:sldId id="269"/>
            <p14:sldId id="257"/>
            <p14:sldId id="313"/>
          </p14:sldIdLst>
        </p14:section>
        <p14:section name="DDD - Introducción" id="{C9A28E51-0F80-4F82-9349-ED0865A193AB}">
          <p14:sldIdLst>
            <p14:sldId id="258"/>
            <p14:sldId id="259"/>
            <p14:sldId id="260"/>
            <p14:sldId id="265"/>
            <p14:sldId id="299"/>
          </p14:sldIdLst>
        </p14:section>
        <p14:section name="DDD - Lenguaje de negocio" id="{38D6CAB9-8ADA-41C1-ACBC-A64E5F69A141}">
          <p14:sldIdLst>
            <p14:sldId id="261"/>
            <p14:sldId id="318"/>
            <p14:sldId id="262"/>
            <p14:sldId id="317"/>
            <p14:sldId id="316"/>
            <p14:sldId id="263"/>
            <p14:sldId id="315"/>
            <p14:sldId id="314"/>
          </p14:sldIdLst>
        </p14:section>
        <p14:section name="DDD - Bounded Context" id="{B6893CDF-439C-40C1-BDF2-98BF6AE35142}">
          <p14:sldIdLst>
            <p14:sldId id="264"/>
            <p14:sldId id="266"/>
            <p14:sldId id="267"/>
            <p14:sldId id="268"/>
            <p14:sldId id="323"/>
            <p14:sldId id="322"/>
            <p14:sldId id="297"/>
          </p14:sldIdLst>
        </p14:section>
        <p14:section name="Arquitectura Hexagonal" id="{662183A1-2685-48D8-949B-ADDB7CE45F47}">
          <p14:sldIdLst>
            <p14:sldId id="270"/>
            <p14:sldId id="326"/>
            <p14:sldId id="291"/>
            <p14:sldId id="312"/>
            <p14:sldId id="308"/>
            <p14:sldId id="311"/>
          </p14:sldIdLst>
        </p14:section>
        <p14:section name="SOLID" id="{B87DE954-BE33-4765-A03F-74C813981DB0}">
          <p14:sldIdLst>
            <p14:sldId id="274"/>
            <p14:sldId id="276"/>
            <p14:sldId id="324"/>
            <p14:sldId id="275"/>
          </p14:sldIdLst>
        </p14:section>
        <p14:section name="Arquitectura Hexagonal - Conceptos" id="{79D23FDE-35FE-467B-871A-EF39B0E0BC4D}">
          <p14:sldIdLst>
            <p14:sldId id="271"/>
            <p14:sldId id="272"/>
            <p14:sldId id="290"/>
            <p14:sldId id="327"/>
            <p14:sldId id="325"/>
          </p14:sldIdLst>
        </p14:section>
        <p14:section name="Arquitectura Hexagonal - Capas" id="{734BE515-5AF9-4B2F-8213-BC52A9688014}">
          <p14:sldIdLst>
            <p14:sldId id="289"/>
            <p14:sldId id="319"/>
            <p14:sldId id="321"/>
            <p14:sldId id="320"/>
            <p14:sldId id="277"/>
            <p14:sldId id="280"/>
            <p14:sldId id="278"/>
            <p14:sldId id="279"/>
            <p14:sldId id="281"/>
            <p14:sldId id="282"/>
          </p14:sldIdLst>
        </p14:section>
        <p14:section name="Testing" id="{B8E649FE-4F07-45D6-B338-8DFA26B73075}">
          <p14:sldIdLst>
            <p14:sldId id="283"/>
            <p14:sldId id="284"/>
            <p14:sldId id="285"/>
            <p14:sldId id="286"/>
            <p14:sldId id="287"/>
            <p14:sldId id="288"/>
            <p14:sldId id="298"/>
          </p14:sldIdLst>
        </p14:section>
        <p14:section name="Arquitectura Hexagonal - Testing" id="{6E680270-979A-4C03-AF91-E0A7D11BDACD}">
          <p14:sldIdLst>
            <p14:sldId id="292"/>
            <p14:sldId id="294"/>
            <p14:sldId id="330"/>
            <p14:sldId id="295"/>
            <p14:sldId id="329"/>
            <p14:sldId id="296"/>
            <p14:sldId id="328"/>
          </p14:sldIdLst>
        </p14:section>
        <p14:section name="Arquitectura Hexagonal - Estructura de archivos" id="{8B6F4FC8-14FE-4027-8BA6-AF1A491F2087}">
          <p14:sldIdLst>
            <p14:sldId id="293"/>
            <p14:sldId id="300"/>
            <p14:sldId id="301"/>
            <p14:sldId id="302"/>
            <p14:sldId id="303"/>
            <p14:sldId id="304"/>
            <p14:sldId id="306"/>
            <p14:sldId id="305"/>
          </p14:sldIdLst>
        </p14:section>
        <p14:section name="Conclusiones" id="{A76A32AF-AB5B-4C43-BC33-09029CFBC9AC}">
          <p14:sldIdLst>
            <p14:sldId id="332"/>
            <p14:sldId id="307"/>
            <p14:sldId id="331"/>
            <p14:sldId id="333"/>
            <p14:sldId id="334"/>
            <p14:sldId id="335"/>
            <p14:sldId id="273"/>
            <p14:sldId id="310"/>
            <p14:sldId id="3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4B84"/>
    <a:srgbClr val="60BAFD"/>
    <a:srgbClr val="00B8DE"/>
    <a:srgbClr val="1C27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A46A7-7984-4EDE-9527-27B89B8D7B73}" type="datetimeFigureOut">
              <a:rPr lang="es-ES" smtClean="0"/>
              <a:t>08/09/2024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4029D-A2FA-41BF-8920-680EF45EA7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9040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BFCAEF-B332-E6FF-EFB8-1A4E6C8DF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602F95-6B3A-1D11-5FC3-13F352B1A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B7ED49-0D2B-1C84-023C-E59CBC4A1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CF86-B579-4A85-8F6F-B1D43117782E}" type="datetime1">
              <a:rPr lang="es-ES" smtClean="0"/>
              <a:t>08/09/2024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CAC1EA-7B4B-21A6-FF40-E20B6E3CF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09/2024 | Pepe Fabra Valverde | </a:t>
            </a: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6A5E1808-6F68-921C-80B9-306BBA4698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ES"/>
              <a:t>09/2024 | Pepe Fabra Valverde | </a:t>
            </a:r>
            <a:fld id="{B87D0AB6-8E4A-4BD5-8779-ABED7EE2B50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56993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D53BA0-C25B-C000-D3F3-44972245A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5DE30-1309-D414-8CFF-6272AB19F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B352C7-6EAD-A283-86D8-318DAEE70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954B79-F146-F46F-2360-8CA577E10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3AF0-7B03-4D53-810F-B24420CBFEE4}" type="datetime1">
              <a:rPr lang="es-ES" smtClean="0"/>
              <a:t>08/09/2024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4B625F-201B-9505-2D91-CE7B83655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09/2024 | Pepe Fabra Valverde | </a:t>
            </a:r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C25DD4A4-21FF-9784-45BA-2AD27E488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ES"/>
              <a:t>09/2024 | Pepe Fabra Valverde | </a:t>
            </a:r>
            <a:fld id="{B87D0AB6-8E4A-4BD5-8779-ABED7EE2B50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3628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0ECA1-EA37-966A-C033-1B588208C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CE94C1E-447C-C057-D1F0-C081A74BC5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F6CF292-2742-B578-A43F-AFF42A2C2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45E492-2707-E80B-874C-0595111DD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88F8-A90A-484C-9721-E67BB0EEDE9C}" type="datetime1">
              <a:rPr lang="es-ES" smtClean="0"/>
              <a:t>08/09/2024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0F80AC-E39B-B1F4-A83C-1D3944FC8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09/2024 | Pepe Fabra Valverde | </a:t>
            </a:r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1820839B-AE64-4716-9382-32A3C75C7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ES"/>
              <a:t>09/2024 | Pepe Fabra Valverde | </a:t>
            </a:r>
            <a:fld id="{B87D0AB6-8E4A-4BD5-8779-ABED7EE2B50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4003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DEAD5-4FF2-F826-C99F-BDC653FB0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0252A1B-1506-E8C2-FA9E-FACB82635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0FCD36-13BB-C030-AA71-B6B23A589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3233-3045-4087-BD30-5D0A041F956E}" type="datetime1">
              <a:rPr lang="es-ES" smtClean="0"/>
              <a:t>08/09/2024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384086-9B72-84FD-4372-20AFB043D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09/2024 | Pepe Fabra Valverde | </a:t>
            </a: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9B27A2EE-30B4-EC2E-4084-5A251CB43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ES"/>
              <a:t>09/2024 | Pepe Fabra Valverde | </a:t>
            </a:r>
            <a:fld id="{B87D0AB6-8E4A-4BD5-8779-ABED7EE2B50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4153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84F7E98-7CDB-3047-822A-E09C8842A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D69968-F48C-3458-3CD2-85867E752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63B15D-5399-F7FA-BF40-B65ADDC10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D16A-ADF3-4B37-BC35-860238EA20C9}" type="datetime1">
              <a:rPr lang="es-ES" smtClean="0"/>
              <a:t>08/09/2024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7A9DFF-E7D1-5B63-3ABA-A3AE7065F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09/2024 | Pepe Fabra Valverde | </a:t>
            </a: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E2CFFC50-00F7-DDC7-3E13-0B057D8E3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ES"/>
              <a:t>09/2024 | Pepe Fabra Valverde | </a:t>
            </a:r>
            <a:fld id="{B87D0AB6-8E4A-4BD5-8779-ABED7EE2B50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015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4E3B70-4EC2-895A-AC61-CA60CF58F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A97DCF-E87C-B144-413A-1EFBB45E7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16C25C-8857-CE52-126F-8FF81AD35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7807E-D61E-42A3-AABD-796FB30A25F6}" type="datetime1">
              <a:rPr lang="es-ES" smtClean="0"/>
              <a:t>08/09/2024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76814E-AABB-BDD3-CFD2-4E2A64759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09/2024 | Pepe Fabra Valverde | </a:t>
            </a: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5D391E4F-8C79-DDB3-2B48-F10B01E7E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ES"/>
              <a:t>09/2024 | Pepe Fabra Valverde | </a:t>
            </a:r>
            <a:fld id="{B87D0AB6-8E4A-4BD5-8779-ABED7EE2B50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110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ne-l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4E3B70-4EC2-895A-AC61-CA60CF58F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728077"/>
          </a:xfrm>
        </p:spPr>
        <p:txBody>
          <a:bodyPr anchor="b" anchorCtr="0"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A97DCF-E87C-B144-413A-1EFBB45E7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72589"/>
            <a:ext cx="10515600" cy="290437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16C25C-8857-CE52-126F-8FF81AD35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A715-DC87-4B70-A466-CD3A6A490AC6}" type="datetime1">
              <a:rPr lang="es-ES" smtClean="0"/>
              <a:t>08/09/2024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76814E-AABB-BDD3-CFD2-4E2A64759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09/2024 | Pepe Fabra Valverde | </a:t>
            </a: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408E66BB-3F44-DD0E-F96B-EAE94F821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ES"/>
              <a:t>09/2024 | Pepe Fabra Valverde | </a:t>
            </a:r>
            <a:fld id="{B87D0AB6-8E4A-4BD5-8779-ABED7EE2B50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780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4E3B70-4EC2-895A-AC61-CA60CF58F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 anchor="ctr" anchorCtr="0">
            <a:normAutofit/>
          </a:bodyPr>
          <a:lstStyle>
            <a:lvl1pPr algn="ctr">
              <a:defRPr sz="66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16C25C-8857-CE52-126F-8FF81AD35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6C9C2-87F2-4750-82DA-21E80A1732C2}" type="datetime1">
              <a:rPr lang="es-ES" smtClean="0"/>
              <a:t>08/09/2024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76814E-AABB-BDD3-CFD2-4E2A64759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09/2024 | Pepe Fabra Valverde | </a:t>
            </a:r>
          </a:p>
        </p:txBody>
      </p:sp>
      <p:sp>
        <p:nvSpPr>
          <p:cNvPr id="3" name="Marcador de número de diapositiva 5">
            <a:extLst>
              <a:ext uri="{FF2B5EF4-FFF2-40B4-BE49-F238E27FC236}">
                <a16:creationId xmlns:a16="http://schemas.microsoft.com/office/drawing/2014/main" id="{5197F97A-D154-8FDF-8A0E-7F27EAEAD2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ES"/>
              <a:t>09/2024 | Pepe Fabra Valverde | </a:t>
            </a:r>
            <a:fld id="{B87D0AB6-8E4A-4BD5-8779-ABED7EE2B50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0845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4B787A-1764-E071-4568-D2B8DFB68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26D407-E775-C4EE-AF07-D34B8C40A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4154B9-EB79-A626-5A3A-60B2A81F1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6FBBC-CAB5-41F6-A630-DD68FA37E8F8}" type="datetime1">
              <a:rPr lang="es-ES" smtClean="0"/>
              <a:t>08/09/2024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A280D7-63AF-D979-1CB3-7D4AAE7F6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09/2024 | Pepe Fabra Valverde | </a:t>
            </a: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5FBCF501-64ED-3581-CC57-DC273E966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ES"/>
              <a:t>09/2024 | Pepe Fabra Valverde | </a:t>
            </a:r>
            <a:fld id="{B87D0AB6-8E4A-4BD5-8779-ABED7EE2B50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618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15C99-1559-2406-B788-74BF92056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9E4B8F-3056-DD4E-0036-6DAA5F904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EC62B02-2DED-53DC-A8AB-A155439A8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7672DF-34F7-DA79-1B5C-E2633CF96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2AFC-CB21-420C-9B70-4D044E5937D0}" type="datetime1">
              <a:rPr lang="es-ES" smtClean="0"/>
              <a:t>08/09/2024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33B05D-3070-8716-8041-55B37CF94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09/2024 | Pepe Fabra Valverde | </a:t>
            </a:r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2F2E6D68-5484-C35C-195B-B41BD3C909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ES"/>
              <a:t>09/2024 | Pepe Fabra Valverde | </a:t>
            </a:r>
            <a:fld id="{B87D0AB6-8E4A-4BD5-8779-ABED7EE2B50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8372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B3117-D6ED-A87E-A50E-6047B3BA5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4DFB43-8FC1-F8B8-CFAA-C01ACBDF6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61E33F-1480-A598-CE81-471C64821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BB18E11-8074-9B94-A0F2-B8AB245C34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59B444A-6847-BF4B-728D-CEC9743DEC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42B845B-8108-5F76-E4EB-83AFC31B3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FD3F0-F8CB-413C-8D68-63BAAF5C101C}" type="datetime1">
              <a:rPr lang="es-ES" smtClean="0"/>
              <a:t>08/09/2024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727720D-947A-FC7B-41E5-6B6C8715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09/2024 | Pepe Fabra Valverde | </a:t>
            </a:r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36E21CB8-8C99-89DD-8B7A-07C64BCB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ES"/>
              <a:t>09/2024 | Pepe Fabra Valverde | </a:t>
            </a:r>
            <a:fld id="{B87D0AB6-8E4A-4BD5-8779-ABED7EE2B50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36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8F829-05D1-5603-1850-602BFB92B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D94A1C6-6D89-3AA2-3ADD-2F9A90C3B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D8DE9-2140-4039-B027-708E24D481EF}" type="datetime1">
              <a:rPr lang="es-ES" smtClean="0"/>
              <a:t>08/09/2024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0B63FDF-A9DF-554F-BC27-60247397F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09/2024 | Pepe Fabra Valverde | 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EFA898-0CEA-4599-808B-CA81FA50B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ES"/>
              <a:t>09/2024 | Pepe Fabra Valverde | </a:t>
            </a:r>
            <a:fld id="{B87D0AB6-8E4A-4BD5-8779-ABED7EE2B50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8021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55F86D4-ED4C-7466-9175-E9DFFA7B4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8B16-0E67-4512-AF60-CDA4455FAE2E}" type="datetime1">
              <a:rPr lang="es-ES" smtClean="0"/>
              <a:t>08/09/2024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18A2302-C613-715B-E0B7-F386AEC93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09/2024 | Pepe Fabra Valverde | 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84D37E24-432E-426D-91EF-DFB990B30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ES"/>
              <a:t>09/2024 | Pepe Fabra Valverde | </a:t>
            </a:r>
            <a:fld id="{B87D0AB6-8E4A-4BD5-8779-ABED7EE2B50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839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7202963-F40F-308C-F461-752C0ABB7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355FB0-FF26-6025-E916-ED4677B08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7237A1-EC73-31AE-22FF-2B9049E36C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464DA-ED37-4848-BF68-25FC1B2593F9}" type="datetime1">
              <a:rPr lang="es-ES" smtClean="0"/>
              <a:t>08/09/2024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D06FB3-466D-4993-8E6F-D0E9AD0DB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09/2024 | Pepe Fabra Valverde | 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640E9E-4FA1-5BE8-30DC-08EA770B1C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ES"/>
              <a:t>09/2024 | Pepe Fabra Valverde | </a:t>
            </a:r>
            <a:fld id="{B87D0AB6-8E4A-4BD5-8779-ABED7EE2B50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884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alistair.cockburn.us/hexagonal-architecture/" TargetMode="Externa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thinkinginobjects.com/2012/08/26/dont-use-dao-use-repository/" TargetMode="Externa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kentcdodds.com/blog/write-tests" TargetMode="External"/><Relationship Id="rId2" Type="http://schemas.openxmlformats.org/officeDocument/2006/relationships/hyperlink" Target="https://kentcdodds.com/blog/the-testing-trophy-and-testing-classifications" TargetMode="Externa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MuiVlnGqjk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53EAD79D-7087-189E-76EE-D0175D1AA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3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914" y="0"/>
            <a:ext cx="5260086" cy="6858000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8B87F7EA-79BB-EDFB-C24B-3818D654A041}"/>
              </a:ext>
            </a:extLst>
          </p:cNvPr>
          <p:cNvSpPr/>
          <p:nvPr/>
        </p:nvSpPr>
        <p:spPr>
          <a:xfrm>
            <a:off x="5054346" y="0"/>
            <a:ext cx="1877567" cy="6858000"/>
          </a:xfrm>
          <a:prstGeom prst="rect">
            <a:avLst/>
          </a:prstGeom>
          <a:gradFill>
            <a:gsLst>
              <a:gs pos="0">
                <a:srgbClr val="00B8DE"/>
              </a:gs>
              <a:gs pos="100000">
                <a:srgbClr val="1C273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A1A54E8-122A-EB5A-17DA-670126A7C1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3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54346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64A8E3C-0607-8A78-6737-A5E9CBA0A4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anose="00000500000000000000" pitchFamily="50" charset="0"/>
              </a:rPr>
              <a:t>Domain-Driven</a:t>
            </a:r>
            <a:r>
              <a:rPr lang="es-ES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anose="00000500000000000000" pitchFamily="50" charset="0"/>
              </a:rPr>
              <a:t> </a:t>
            </a:r>
            <a:r>
              <a:rPr lang="es-ES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anose="00000500000000000000" pitchFamily="50" charset="0"/>
              </a:rPr>
              <a:t>Design</a:t>
            </a:r>
            <a:r>
              <a:rPr lang="es-ES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anose="00000500000000000000" pitchFamily="50" charset="0"/>
              </a:rPr>
              <a:t> y Arquitectura Hexagonal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7970F9-195E-7C9C-B075-C956E181D4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327986F-E8D2-720B-31EC-37BAA2C9C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87D0AB6-8E4A-4BD5-8779-ABED7EE2B50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5591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2A9AAC-1A68-3F02-C2EA-FD1AF68D6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Qué propone </a:t>
            </a:r>
            <a:r>
              <a:rPr lang="es-ES" dirty="0" err="1"/>
              <a:t>Domain-Driven</a:t>
            </a:r>
            <a:r>
              <a:rPr lang="es-ES" dirty="0"/>
              <a:t> </a:t>
            </a:r>
            <a:r>
              <a:rPr lang="es-ES" dirty="0" err="1"/>
              <a:t>Design</a:t>
            </a:r>
            <a:endParaRPr lang="es-ES" dirty="0"/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935F6994-6935-73E7-1FF6-157AE955F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10</a:t>
            </a:fld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0EF71E7F-9914-EE52-3A89-8FB46214E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3507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2A9AAC-1A68-3F02-C2EA-FD1AF68D6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Qué propone </a:t>
            </a:r>
            <a:r>
              <a:rPr lang="es-ES" dirty="0" err="1"/>
              <a:t>Domain-Driven</a:t>
            </a:r>
            <a:r>
              <a:rPr lang="es-ES" dirty="0"/>
              <a:t> </a:t>
            </a:r>
            <a:r>
              <a:rPr lang="es-ES" dirty="0" err="1"/>
              <a:t>Design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5AAC25-6D43-33B1-A80D-72474A4E2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Usar el lenguaje de negocio como el lenguaje ubicuo del sistema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935F6994-6935-73E7-1FF6-157AE955F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1009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D9A9D-02C1-A4C8-33CF-7171F3059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se consigue?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F795A9-9130-6664-C4C9-DACC8F875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92F29542-8B35-5F83-F084-0A6DFCD78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06637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D9A9D-02C1-A4C8-33CF-7171F3059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se consigue?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F795A9-9130-6664-C4C9-DACC8F875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Diccionario interno, el equipo usa un mismo lenguaje con unas mismas palabras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92F29542-8B35-5F83-F084-0A6DFCD78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2898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D9A9D-02C1-A4C8-33CF-7171F3059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se consigue?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F795A9-9130-6664-C4C9-DACC8F875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Diccionario interno, el equipo usa un mismo lenguaje con unas mismas palabras</a:t>
            </a:r>
          </a:p>
          <a:p>
            <a:r>
              <a:rPr lang="es-ES" dirty="0"/>
              <a:t>Cada equipo puede tener su propia definición de un concepto (la definición del dominio de negocio que estén adaptando)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92F29542-8B35-5F83-F084-0A6DFCD78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52344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473DA-BDE7-EDCB-FF2A-3B5990F86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Negocio como </a:t>
            </a:r>
            <a:r>
              <a:rPr lang="es-ES" dirty="0" err="1"/>
              <a:t>core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24FBC9-9A02-9E57-32CD-786D93750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“Es que eso es muy difícil”, “mejor atajo por aquí”, “eso no tiene sentido, mejor hacemos esto otro”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51FEC9B0-B2B9-336D-4FD7-7D788AD95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2093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473DA-BDE7-EDCB-FF2A-3B5990F86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Negocio como </a:t>
            </a:r>
            <a:r>
              <a:rPr lang="es-ES" dirty="0" err="1"/>
              <a:t>core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24FBC9-9A02-9E57-32CD-786D93750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“Es que eso es muy difícil”, “mejor atajo por aquí”, “eso no tiene sentido, mejor hacemos esto otro”</a:t>
            </a:r>
          </a:p>
          <a:p>
            <a:r>
              <a:rPr lang="es-ES" dirty="0"/>
              <a:t>Leer el código debería dar un entendimiento del dominio de negocio que se está implementando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51FEC9B0-B2B9-336D-4FD7-7D788AD95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6766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473DA-BDE7-EDCB-FF2A-3B5990F86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Negocio como </a:t>
            </a:r>
            <a:r>
              <a:rPr lang="es-ES" dirty="0" err="1"/>
              <a:t>core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24FBC9-9A02-9E57-32CD-786D93750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“Es que eso es muy difícil”, “mejor atajo por aquí”, “eso no tiene sentido, mejor hacemos esto otro”</a:t>
            </a:r>
          </a:p>
          <a:p>
            <a:r>
              <a:rPr lang="es-ES" dirty="0"/>
              <a:t>Leer el código debería dar un entendimiento del dominio de negocio que se está implementando</a:t>
            </a:r>
          </a:p>
          <a:p>
            <a:r>
              <a:rPr lang="es-ES" dirty="0"/>
              <a:t>Somos traductores, de negocio a código, no de código a negocio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51FEC9B0-B2B9-336D-4FD7-7D788AD95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982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94E5CF-E439-FA00-A4BD-7DC1DF1E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Bounded</a:t>
            </a:r>
            <a:r>
              <a:rPr lang="es-ES" dirty="0"/>
              <a:t> </a:t>
            </a:r>
            <a:r>
              <a:rPr lang="es-ES" dirty="0" err="1"/>
              <a:t>Context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8F5E62-A1B3-DED7-F784-A3C6D5293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Encapsulación de una parte del (dominio de) negocio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C5AD123D-7E5A-092B-35B9-E50922FD3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7180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B1FF5-85D5-A3BD-FEEE-8B474A9BD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Bounded</a:t>
            </a:r>
            <a:r>
              <a:rPr lang="es-ES" dirty="0"/>
              <a:t> </a:t>
            </a:r>
            <a:r>
              <a:rPr lang="es-ES" dirty="0" err="1"/>
              <a:t>Context</a:t>
            </a:r>
            <a:r>
              <a:rPr lang="es-ES" dirty="0"/>
              <a:t> a código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514646-5853-E730-1AB4-0B3514B04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Módulos, un módulo es el </a:t>
            </a:r>
            <a:r>
              <a:rPr lang="es-ES" dirty="0" err="1"/>
              <a:t>bounded</a:t>
            </a:r>
            <a:r>
              <a:rPr lang="es-ES" dirty="0"/>
              <a:t> </a:t>
            </a:r>
            <a:r>
              <a:rPr lang="es-ES" dirty="0" err="1"/>
              <a:t>context</a:t>
            </a:r>
            <a:endParaRPr lang="es-ES" dirty="0"/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809129A6-71D3-6797-2BAA-EAA28948C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270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650D42E-3E3D-FFF2-E9C0-B5A02F0BE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2709512"/>
          </a:xfrm>
        </p:spPr>
        <p:txBody>
          <a:bodyPr/>
          <a:lstStyle/>
          <a:p>
            <a:r>
              <a:rPr lang="es-ES" dirty="0"/>
              <a:t>Pepe Fabra Valverde</a:t>
            </a:r>
          </a:p>
        </p:txBody>
      </p:sp>
      <p:pic>
        <p:nvPicPr>
          <p:cNvPr id="14" name="Marcador de contenido 13">
            <a:extLst>
              <a:ext uri="{FF2B5EF4-FFF2-40B4-BE49-F238E27FC236}">
                <a16:creationId xmlns:a16="http://schemas.microsoft.com/office/drawing/2014/main" id="{8C86449C-A7FF-F258-91B2-0F08BD1920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475" y="987425"/>
            <a:ext cx="4873625" cy="4873625"/>
          </a:xfrm>
        </p:spPr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989C4E7E-BBC1-EC33-974D-F4A2B4402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301464"/>
            <a:ext cx="3932237" cy="2567523"/>
          </a:xfrm>
        </p:spPr>
        <p:txBody>
          <a:bodyPr/>
          <a:lstStyle/>
          <a:p>
            <a:r>
              <a:rPr lang="es-ES" dirty="0"/>
              <a:t>Senior </a:t>
            </a:r>
            <a:r>
              <a:rPr lang="es-ES" dirty="0" err="1"/>
              <a:t>Frontend</a:t>
            </a:r>
            <a:r>
              <a:rPr lang="es-ES" dirty="0"/>
              <a:t> </a:t>
            </a:r>
            <a:r>
              <a:rPr lang="es-ES" dirty="0" err="1"/>
              <a:t>Developer</a:t>
            </a:r>
            <a:endParaRPr lang="es-ES" dirty="0"/>
          </a:p>
        </p:txBody>
      </p:sp>
      <p:sp>
        <p:nvSpPr>
          <p:cNvPr id="5" name="Marcador de número de diapositiva 3">
            <a:extLst>
              <a:ext uri="{FF2B5EF4-FFF2-40B4-BE49-F238E27FC236}">
                <a16:creationId xmlns:a16="http://schemas.microsoft.com/office/drawing/2014/main" id="{B1BB9EFF-7F6A-710F-D68C-D57744EAB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6280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9CA6A4-6455-B835-B8BE-B99EF48CA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Low </a:t>
            </a:r>
            <a:r>
              <a:rPr lang="es-ES" dirty="0" err="1"/>
              <a:t>coupling</a:t>
            </a:r>
            <a:r>
              <a:rPr lang="es-ES" dirty="0"/>
              <a:t>, High </a:t>
            </a:r>
            <a:r>
              <a:rPr lang="es-ES" dirty="0" err="1"/>
              <a:t>cohesion</a:t>
            </a:r>
            <a:endParaRPr lang="es-ES" dirty="0"/>
          </a:p>
        </p:txBody>
      </p:sp>
      <p:sp>
        <p:nvSpPr>
          <p:cNvPr id="5" name="Marcador de número de diapositiva 3">
            <a:extLst>
              <a:ext uri="{FF2B5EF4-FFF2-40B4-BE49-F238E27FC236}">
                <a16:creationId xmlns:a16="http://schemas.microsoft.com/office/drawing/2014/main" id="{C8F49D5D-3B07-CEF2-3A62-DB0DFAD037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0912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3C02CF2-F234-6DFC-7D5A-F9024B0DC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Low </a:t>
            </a:r>
            <a:r>
              <a:rPr lang="es-ES" dirty="0" err="1"/>
              <a:t>coupling</a:t>
            </a:r>
            <a:r>
              <a:rPr lang="es-ES" dirty="0"/>
              <a:t>, High </a:t>
            </a:r>
            <a:r>
              <a:rPr lang="es-ES" dirty="0" err="1"/>
              <a:t>cohesion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0D6D905-6D56-4F64-E318-740A33053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 se respeta este principio, entonces estás definiendo bien un </a:t>
            </a:r>
            <a:r>
              <a:rPr lang="es-ES" dirty="0" err="1"/>
              <a:t>bounded</a:t>
            </a:r>
            <a:r>
              <a:rPr lang="es-ES" dirty="0"/>
              <a:t> </a:t>
            </a:r>
            <a:r>
              <a:rPr lang="es-ES" dirty="0" err="1"/>
              <a:t>context</a:t>
            </a:r>
            <a:endParaRPr lang="es-ES" dirty="0"/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DFCB1695-D72D-E6F1-F8B2-B7FFF0AE1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89592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3C02CF2-F234-6DFC-7D5A-F9024B0DC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Low </a:t>
            </a:r>
            <a:r>
              <a:rPr lang="es-ES" dirty="0" err="1"/>
              <a:t>coupling</a:t>
            </a:r>
            <a:r>
              <a:rPr lang="es-ES" dirty="0"/>
              <a:t>, High </a:t>
            </a:r>
            <a:r>
              <a:rPr lang="es-ES" dirty="0" err="1"/>
              <a:t>cohesion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0D6D905-6D56-4F64-E318-740A33053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 se respeta este principio, entonces estás definiendo bien un </a:t>
            </a:r>
            <a:r>
              <a:rPr lang="es-ES" dirty="0" err="1"/>
              <a:t>bounded</a:t>
            </a:r>
            <a:r>
              <a:rPr lang="es-ES" dirty="0"/>
              <a:t> </a:t>
            </a:r>
            <a:r>
              <a:rPr lang="es-ES" dirty="0" err="1"/>
              <a:t>context</a:t>
            </a:r>
            <a:endParaRPr lang="es-ES" dirty="0"/>
          </a:p>
          <a:p>
            <a:r>
              <a:rPr lang="es-ES" dirty="0"/>
              <a:t>Este principio es un principio para desarrollar módulos de software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DFCB1695-D72D-E6F1-F8B2-B7FFF0AE1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4657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3C02CF2-F234-6DFC-7D5A-F9024B0DC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Low </a:t>
            </a:r>
            <a:r>
              <a:rPr lang="es-ES" dirty="0" err="1"/>
              <a:t>coupling</a:t>
            </a:r>
            <a:r>
              <a:rPr lang="es-ES" dirty="0"/>
              <a:t>, High </a:t>
            </a:r>
            <a:r>
              <a:rPr lang="es-ES" dirty="0" err="1"/>
              <a:t>cohesion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0D6D905-6D56-4F64-E318-740A33053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 se respeta este principio, entonces estás definiendo bien un </a:t>
            </a:r>
            <a:r>
              <a:rPr lang="es-ES" dirty="0" err="1"/>
              <a:t>bounded</a:t>
            </a:r>
            <a:r>
              <a:rPr lang="es-ES" dirty="0"/>
              <a:t> </a:t>
            </a:r>
            <a:r>
              <a:rPr lang="es-ES" dirty="0" err="1"/>
              <a:t>context</a:t>
            </a:r>
            <a:endParaRPr lang="es-ES" dirty="0"/>
          </a:p>
          <a:p>
            <a:r>
              <a:rPr lang="es-ES" dirty="0"/>
              <a:t>Este principio es un principio para desarrollar módulos de software</a:t>
            </a:r>
          </a:p>
          <a:p>
            <a:r>
              <a:rPr lang="es-ES" dirty="0"/>
              <a:t>Sirve de introducción a </a:t>
            </a:r>
            <a:r>
              <a:rPr lang="es-ES" b="1" dirty="0" err="1"/>
              <a:t>Ports</a:t>
            </a:r>
            <a:r>
              <a:rPr lang="es-ES" b="1" dirty="0"/>
              <a:t> &amp; </a:t>
            </a:r>
            <a:r>
              <a:rPr lang="es-ES" b="1" dirty="0" err="1"/>
              <a:t>Adapters</a:t>
            </a:r>
            <a:endParaRPr lang="es-ES" b="1" dirty="0"/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DFCB1695-D72D-E6F1-F8B2-B7FFF0AE1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23358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1E5448EF-2019-8A26-1A62-817E8434E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9450" y="923925"/>
            <a:ext cx="5753100" cy="5010150"/>
          </a:xfrm>
          <a:prstGeom prst="rect">
            <a:avLst/>
          </a:prstGeom>
        </p:spPr>
      </p:pic>
      <p:sp>
        <p:nvSpPr>
          <p:cNvPr id="10" name="Marcador de número de diapositiva 3">
            <a:extLst>
              <a:ext uri="{FF2B5EF4-FFF2-40B4-BE49-F238E27FC236}">
                <a16:creationId xmlns:a16="http://schemas.microsoft.com/office/drawing/2014/main" id="{4DD8C7D4-4FEC-B83F-FF8C-0CE93FACEA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90644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551E398-A627-2A9C-7618-D77B07963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Arquitectura Hexagonal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6FBFD54-3D14-AC5E-0012-E5E15FD75B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>
                <a:solidFill>
                  <a:schemeClr val="tx1"/>
                </a:solidFill>
                <a:hlinkClick r:id="rId2"/>
              </a:rPr>
              <a:t>https://alistair.cockburn.us/hexagonal-architecture/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B39CE087-7A48-1B94-9B36-2C7AA2CC8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/>
              <a:t>09/2024 | Pepe Fabra Valverde | </a:t>
            </a:r>
            <a:fld id="{B87D0AB6-8E4A-4BD5-8779-ABED7EE2B505}" type="slidenum">
              <a:rPr lang="es-ES" smtClean="0"/>
              <a:pPr/>
              <a:t>25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543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BC0B2FD-6F35-4F74-40BA-1C26C5927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 los peores renombrados de la historia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CAD378-F0A6-7356-D061-5033C9637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s-ES"/>
              <a:t>09/2024 | Pepe Fabra Valverde | </a:t>
            </a:r>
            <a:fld id="{B87D0AB6-8E4A-4BD5-8779-ABED7EE2B505}" type="slidenum">
              <a:rPr lang="es-ES" smtClean="0"/>
              <a:pPr/>
              <a:t>26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7269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C1DF78B6-C96F-76FB-D26C-F5631AD39468}"/>
              </a:ext>
            </a:extLst>
          </p:cNvPr>
          <p:cNvSpPr/>
          <p:nvPr/>
        </p:nvSpPr>
        <p:spPr>
          <a:xfrm>
            <a:off x="693017" y="435543"/>
            <a:ext cx="5986914" cy="5986914"/>
          </a:xfrm>
          <a:prstGeom prst="ellipse">
            <a:avLst/>
          </a:prstGeom>
          <a:solidFill>
            <a:srgbClr val="60BAF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6466F99-84B7-CFA4-2ADF-912DAA0BE573}"/>
              </a:ext>
            </a:extLst>
          </p:cNvPr>
          <p:cNvSpPr/>
          <p:nvPr/>
        </p:nvSpPr>
        <p:spPr>
          <a:xfrm>
            <a:off x="1472663" y="1215189"/>
            <a:ext cx="4427622" cy="4427622"/>
          </a:xfrm>
          <a:prstGeom prst="ellipse">
            <a:avLst/>
          </a:prstGeom>
          <a:solidFill>
            <a:srgbClr val="FE4B8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F32E280-2996-2BAF-E1B0-449E43D1D6FE}"/>
              </a:ext>
            </a:extLst>
          </p:cNvPr>
          <p:cNvSpPr/>
          <p:nvPr/>
        </p:nvSpPr>
        <p:spPr>
          <a:xfrm>
            <a:off x="2338937" y="2165684"/>
            <a:ext cx="2695074" cy="2695074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3EA9158-0A8F-BBA3-1AFE-D5BE4BCD2A2D}"/>
              </a:ext>
            </a:extLst>
          </p:cNvPr>
          <p:cNvCxnSpPr>
            <a:cxnSpLocks/>
          </p:cNvCxnSpPr>
          <p:nvPr/>
        </p:nvCxnSpPr>
        <p:spPr>
          <a:xfrm>
            <a:off x="1276950" y="3429000"/>
            <a:ext cx="924025" cy="0"/>
          </a:xfrm>
          <a:prstGeom prst="straightConnector1">
            <a:avLst/>
          </a:prstGeom>
          <a:ln w="190500">
            <a:solidFill>
              <a:srgbClr val="60BA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1842787-5A55-A2B4-8B97-7D8EECB2B99D}"/>
              </a:ext>
            </a:extLst>
          </p:cNvPr>
          <p:cNvCxnSpPr>
            <a:cxnSpLocks/>
          </p:cNvCxnSpPr>
          <p:nvPr/>
        </p:nvCxnSpPr>
        <p:spPr>
          <a:xfrm>
            <a:off x="2200975" y="3429000"/>
            <a:ext cx="924025" cy="0"/>
          </a:xfrm>
          <a:prstGeom prst="straightConnector1">
            <a:avLst/>
          </a:prstGeom>
          <a:ln w="190500">
            <a:solidFill>
              <a:srgbClr val="FE4B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9403883-F5F7-D08F-6BAB-74581DBDCFFD}"/>
              </a:ext>
            </a:extLst>
          </p:cNvPr>
          <p:cNvSpPr txBox="1"/>
          <p:nvPr/>
        </p:nvSpPr>
        <p:spPr>
          <a:xfrm>
            <a:off x="7263864" y="3868215"/>
            <a:ext cx="4354077" cy="584775"/>
          </a:xfrm>
          <a:prstGeom prst="rect">
            <a:avLst/>
          </a:prstGeom>
          <a:solidFill>
            <a:srgbClr val="60BAFD"/>
          </a:solidFill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Montserrat" panose="00000500000000000000" pitchFamily="50" charset="0"/>
              </a:rPr>
              <a:t>INFRAESTRUCTURA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3B0BA38-BE88-9380-FA24-D7CDE66DE86E}"/>
              </a:ext>
            </a:extLst>
          </p:cNvPr>
          <p:cNvSpPr txBox="1"/>
          <p:nvPr/>
        </p:nvSpPr>
        <p:spPr>
          <a:xfrm>
            <a:off x="7263864" y="3121031"/>
            <a:ext cx="2793265" cy="584775"/>
          </a:xfrm>
          <a:prstGeom prst="rect">
            <a:avLst/>
          </a:prstGeom>
          <a:solidFill>
            <a:srgbClr val="FE4B84"/>
          </a:solidFill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Montserrat" panose="00000500000000000000" pitchFamily="50" charset="0"/>
              </a:rPr>
              <a:t>APLICACIÓN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D304A1D-9C3D-98F4-AA40-7DE2076EC1C9}"/>
              </a:ext>
            </a:extLst>
          </p:cNvPr>
          <p:cNvSpPr txBox="1"/>
          <p:nvPr/>
        </p:nvSpPr>
        <p:spPr>
          <a:xfrm>
            <a:off x="7263864" y="2367814"/>
            <a:ext cx="2109360" cy="584775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Montserrat" panose="00000500000000000000" pitchFamily="50" charset="0"/>
              </a:rPr>
              <a:t>DOMINIO</a:t>
            </a:r>
          </a:p>
        </p:txBody>
      </p:sp>
    </p:spTree>
    <p:extLst>
      <p:ext uri="{BB962C8B-B14F-4D97-AF65-F5344CB8AC3E}">
        <p14:creationId xmlns:p14="http://schemas.microsoft.com/office/powerpoint/2010/main" val="2673395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098C2A-2BA7-C21E-0433-B2593431E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Trade</a:t>
            </a:r>
            <a:r>
              <a:rPr lang="es-ES" dirty="0"/>
              <a:t>-off </a:t>
            </a:r>
            <a:r>
              <a:rPr lang="es-ES" dirty="0" err="1"/>
              <a:t>Analysis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343E79-B80A-4848-6FDF-3B0C8A9008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BFE1498-8395-AA85-D825-D778A2CB1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s-ES"/>
              <a:t>09/2024 | Pepe Fabra Valverde | </a:t>
            </a:r>
            <a:fld id="{B87D0AB6-8E4A-4BD5-8779-ABED7EE2B505}" type="slidenum">
              <a:rPr lang="es-ES" smtClean="0"/>
              <a:pPr/>
              <a:t>28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23603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BB9693F-BE41-FD12-05EE-E8FECEE34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Trade</a:t>
            </a:r>
            <a:r>
              <a:rPr lang="es-ES" dirty="0"/>
              <a:t>-off </a:t>
            </a:r>
            <a:r>
              <a:rPr lang="es-ES" dirty="0" err="1"/>
              <a:t>Analysis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550FC7E-02F2-EA56-CF17-FC94063F08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Pros</a:t>
            </a:r>
          </a:p>
          <a:p>
            <a:r>
              <a:rPr lang="es-ES" dirty="0" err="1"/>
              <a:t>Cambiabilidad</a:t>
            </a:r>
            <a:endParaRPr lang="es-ES" dirty="0"/>
          </a:p>
          <a:p>
            <a:r>
              <a:rPr lang="es-ES" dirty="0" err="1"/>
              <a:t>Testabilidad</a:t>
            </a:r>
            <a:endParaRPr lang="es-ES" dirty="0"/>
          </a:p>
          <a:p>
            <a:r>
              <a:rPr lang="es-ES" dirty="0"/>
              <a:t>Mantenibilidad</a:t>
            </a:r>
          </a:p>
          <a:p>
            <a:r>
              <a:rPr lang="es-ES" dirty="0"/>
              <a:t>Fiable (siempre igual)</a:t>
            </a:r>
          </a:p>
        </p:txBody>
      </p:sp>
      <p:sp>
        <p:nvSpPr>
          <p:cNvPr id="9" name="Marcador de número de diapositiva 3">
            <a:extLst>
              <a:ext uri="{FF2B5EF4-FFF2-40B4-BE49-F238E27FC236}">
                <a16:creationId xmlns:a16="http://schemas.microsoft.com/office/drawing/2014/main" id="{0206A6FF-E99E-E0CE-B0D2-A52D3DF4A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29</a:t>
            </a:fld>
            <a:endParaRPr lang="es-ES" dirty="0"/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9E3B2206-126F-CCBF-FB81-FFC41E25F0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0864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0053F-0138-9059-CA17-1E0B43900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8A426C-C350-66BD-3776-12B694325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DDD</a:t>
            </a:r>
          </a:p>
          <a:p>
            <a:pPr lvl="1"/>
            <a:r>
              <a:rPr lang="es-ES" dirty="0"/>
              <a:t>Qué es DDD (pero de verdad)</a:t>
            </a:r>
          </a:p>
          <a:p>
            <a:pPr lvl="1"/>
            <a:r>
              <a:rPr lang="es-ES" dirty="0"/>
              <a:t>Lenguaje de negocio &gt; Lenguaje de negocio adaptado al técnico</a:t>
            </a:r>
          </a:p>
          <a:p>
            <a:pPr lvl="1"/>
            <a:r>
              <a:rPr lang="es-ES" dirty="0" err="1"/>
              <a:t>Bounded</a:t>
            </a:r>
            <a:r>
              <a:rPr lang="es-ES" dirty="0"/>
              <a:t> </a:t>
            </a:r>
            <a:r>
              <a:rPr lang="es-ES" dirty="0" err="1"/>
              <a:t>Context</a:t>
            </a:r>
            <a:endParaRPr lang="es-ES" dirty="0"/>
          </a:p>
          <a:p>
            <a:r>
              <a:rPr lang="es-ES" dirty="0"/>
              <a:t>Arquitectura Hexagonal</a:t>
            </a:r>
          </a:p>
          <a:p>
            <a:pPr lvl="1"/>
            <a:r>
              <a:rPr lang="es-ES" dirty="0"/>
              <a:t>Principio de las Arquitecturas Limpias</a:t>
            </a:r>
          </a:p>
          <a:p>
            <a:pPr lvl="1"/>
            <a:r>
              <a:rPr lang="es-ES" dirty="0"/>
              <a:t>Estructura de capas</a:t>
            </a:r>
          </a:p>
          <a:p>
            <a:pPr lvl="2"/>
            <a:r>
              <a:rPr lang="es-ES" dirty="0"/>
              <a:t>Dominio</a:t>
            </a:r>
          </a:p>
          <a:p>
            <a:pPr lvl="2"/>
            <a:r>
              <a:rPr lang="es-ES" dirty="0"/>
              <a:t>Aplicación</a:t>
            </a:r>
          </a:p>
          <a:p>
            <a:pPr lvl="2"/>
            <a:r>
              <a:rPr lang="es-ES" dirty="0"/>
              <a:t>Infraestructura</a:t>
            </a:r>
          </a:p>
          <a:p>
            <a:pPr lvl="1"/>
            <a:r>
              <a:rPr lang="es-ES" dirty="0"/>
              <a:t>Estructura de directorios</a:t>
            </a:r>
          </a:p>
          <a:p>
            <a:pPr lvl="1"/>
            <a:r>
              <a:rPr lang="es-ES" dirty="0" err="1"/>
              <a:t>Testing</a:t>
            </a:r>
            <a:endParaRPr lang="es-ES" dirty="0"/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8C9E280D-688C-B98E-D630-7775F1C6F1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8CFB3A5-0DCC-3B41-FC77-CE7A4582EB6A}"/>
              </a:ext>
            </a:extLst>
          </p:cNvPr>
          <p:cNvSpPr/>
          <p:nvPr/>
        </p:nvSpPr>
        <p:spPr>
          <a:xfrm>
            <a:off x="539015" y="3359217"/>
            <a:ext cx="5852160" cy="30897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86198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BB9693F-BE41-FD12-05EE-E8FECEE34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Trade</a:t>
            </a:r>
            <a:r>
              <a:rPr lang="es-ES" dirty="0"/>
              <a:t>-off </a:t>
            </a:r>
            <a:r>
              <a:rPr lang="es-ES" dirty="0" err="1"/>
              <a:t>Analysis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550FC7E-02F2-EA56-CF17-FC94063F08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Pros</a:t>
            </a:r>
          </a:p>
          <a:p>
            <a:r>
              <a:rPr lang="es-ES" dirty="0" err="1"/>
              <a:t>Cambiabilidad</a:t>
            </a:r>
            <a:endParaRPr lang="es-ES" dirty="0"/>
          </a:p>
          <a:p>
            <a:r>
              <a:rPr lang="es-ES" dirty="0" err="1"/>
              <a:t>Testabilidad</a:t>
            </a:r>
            <a:endParaRPr lang="es-ES" dirty="0"/>
          </a:p>
          <a:p>
            <a:r>
              <a:rPr lang="es-ES" dirty="0"/>
              <a:t>Mantenibilidad</a:t>
            </a:r>
          </a:p>
          <a:p>
            <a:r>
              <a:rPr lang="es-ES" dirty="0"/>
              <a:t>Fiable (siempre igual)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5C438C9-EC90-EA7D-0BB5-9EE585200D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 err="1"/>
              <a:t>Cons</a:t>
            </a:r>
            <a:endParaRPr lang="es-ES" b="1" dirty="0"/>
          </a:p>
          <a:p>
            <a:r>
              <a:rPr lang="es-ES" dirty="0"/>
              <a:t>Complejidad</a:t>
            </a:r>
          </a:p>
          <a:p>
            <a:pPr lvl="1"/>
            <a:r>
              <a:rPr lang="es-ES" dirty="0"/>
              <a:t>inmediata</a:t>
            </a:r>
          </a:p>
          <a:p>
            <a:r>
              <a:rPr lang="es-ES" dirty="0"/>
              <a:t>Time-</a:t>
            </a:r>
            <a:r>
              <a:rPr lang="es-ES" dirty="0" err="1"/>
              <a:t>to</a:t>
            </a:r>
            <a:r>
              <a:rPr lang="es-ES" dirty="0"/>
              <a:t>-</a:t>
            </a:r>
            <a:r>
              <a:rPr lang="es-ES" dirty="0" err="1"/>
              <a:t>market</a:t>
            </a:r>
            <a:r>
              <a:rPr lang="es-ES" dirty="0"/>
              <a:t> reducido</a:t>
            </a:r>
          </a:p>
          <a:p>
            <a:pPr lvl="1"/>
            <a:r>
              <a:rPr lang="es-ES" dirty="0"/>
              <a:t>Pero luego escala mejor</a:t>
            </a:r>
          </a:p>
          <a:p>
            <a:r>
              <a:rPr lang="es-ES" dirty="0"/>
              <a:t>Peor para prototipos</a:t>
            </a:r>
          </a:p>
        </p:txBody>
      </p:sp>
      <p:sp>
        <p:nvSpPr>
          <p:cNvPr id="9" name="Marcador de número de diapositiva 3">
            <a:extLst>
              <a:ext uri="{FF2B5EF4-FFF2-40B4-BE49-F238E27FC236}">
                <a16:creationId xmlns:a16="http://schemas.microsoft.com/office/drawing/2014/main" id="{0206A6FF-E99E-E0CE-B0D2-A52D3DF4A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30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95000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02E539-762D-38E8-2522-40B5F0458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Montserrat" panose="00000500000000000000" pitchFamily="50" charset="0"/>
              </a:rPr>
              <a:t>S</a:t>
            </a:r>
            <a:r>
              <a:rPr lang="es-ES" dirty="0">
                <a:latin typeface="Montserrat" panose="00000500000000000000" pitchFamily="50" charset="0"/>
              </a:rPr>
              <a:t>OLI</a:t>
            </a:r>
            <a:r>
              <a:rPr lang="es-ES" b="1" dirty="0">
                <a:latin typeface="Montserrat" panose="00000500000000000000" pitchFamily="50" charset="0"/>
              </a:rPr>
              <a:t>D</a:t>
            </a:r>
          </a:p>
        </p:txBody>
      </p:sp>
      <p:sp>
        <p:nvSpPr>
          <p:cNvPr id="7" name="Marcador de número de diapositiva 3">
            <a:extLst>
              <a:ext uri="{FF2B5EF4-FFF2-40B4-BE49-F238E27FC236}">
                <a16:creationId xmlns:a16="http://schemas.microsoft.com/office/drawing/2014/main" id="{60CCFB0D-9222-A4C7-C8CD-FEC025D57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31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119106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9592EE2-C319-6B38-A0B9-028BA52C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SRP - Single </a:t>
            </a:r>
            <a:r>
              <a:rPr lang="es-ES" dirty="0" err="1"/>
              <a:t>Responsability</a:t>
            </a:r>
            <a:r>
              <a:rPr lang="es-ES" dirty="0"/>
              <a:t> </a:t>
            </a:r>
            <a:r>
              <a:rPr lang="es-ES" dirty="0" err="1"/>
              <a:t>Principle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03090C5-74E7-0105-7DE1-098610855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Los elementos del sistema tienen una única responsabilidad</a:t>
            </a:r>
          </a:p>
          <a:p>
            <a:r>
              <a:rPr lang="es-ES" dirty="0"/>
              <a:t>Implementan/definen una lógica</a:t>
            </a:r>
          </a:p>
          <a:p>
            <a:r>
              <a:rPr lang="es-ES" dirty="0"/>
              <a:t>Definen la orquestación de las distintas lógicas necesarias para cubrir otra lógica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La lógica puede separarse en lógica más pequeña</a:t>
            </a:r>
          </a:p>
        </p:txBody>
      </p:sp>
      <p:sp>
        <p:nvSpPr>
          <p:cNvPr id="7" name="Marcador de número de diapositiva 3">
            <a:extLst>
              <a:ext uri="{FF2B5EF4-FFF2-40B4-BE49-F238E27FC236}">
                <a16:creationId xmlns:a16="http://schemas.microsoft.com/office/drawing/2014/main" id="{C95DFB8E-D117-E5D7-03EC-17F55BDAA5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32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77197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559169B-C08B-DA24-3BCE-E7F47264B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Divide y vencerás</a:t>
            </a:r>
          </a:p>
        </p:txBody>
      </p:sp>
    </p:spTree>
    <p:extLst>
      <p:ext uri="{BB962C8B-B14F-4D97-AF65-F5344CB8AC3E}">
        <p14:creationId xmlns:p14="http://schemas.microsoft.com/office/powerpoint/2010/main" val="33200030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C35A306-AEAC-F98B-7047-488362D7A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DIP - </a:t>
            </a:r>
            <a:r>
              <a:rPr lang="es-ES" dirty="0" err="1"/>
              <a:t>Dependency</a:t>
            </a:r>
            <a:r>
              <a:rPr lang="es-ES" dirty="0"/>
              <a:t> </a:t>
            </a:r>
            <a:r>
              <a:rPr lang="es-ES" dirty="0" err="1"/>
              <a:t>Inversion</a:t>
            </a:r>
            <a:r>
              <a:rPr lang="es-ES" dirty="0"/>
              <a:t> </a:t>
            </a:r>
            <a:r>
              <a:rPr lang="es-ES" dirty="0" err="1"/>
              <a:t>Principle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186B533-0229-2BF9-3BFA-D56DB1E55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Se quiere evitar</a:t>
            </a:r>
            <a:r>
              <a:rPr lang="es-ES" dirty="0"/>
              <a:t> </a:t>
            </a:r>
            <a:r>
              <a:rPr lang="es-ES" i="1" dirty="0" err="1"/>
              <a:t>Function</a:t>
            </a:r>
            <a:r>
              <a:rPr lang="es-ES" dirty="0"/>
              <a:t> internamente se </a:t>
            </a:r>
            <a:r>
              <a:rPr lang="es-ES" i="1" dirty="0"/>
              <a:t>acople</a:t>
            </a:r>
            <a:r>
              <a:rPr lang="es-ES" dirty="0"/>
              <a:t> a dependencia</a:t>
            </a:r>
          </a:p>
          <a:p>
            <a:r>
              <a:rPr lang="es-ES" b="1" dirty="0"/>
              <a:t>Proponiendo que</a:t>
            </a:r>
            <a:r>
              <a:rPr lang="es-ES" dirty="0"/>
              <a:t> </a:t>
            </a:r>
            <a:r>
              <a:rPr lang="es-ES" i="1" dirty="0" err="1"/>
              <a:t>Function</a:t>
            </a:r>
            <a:r>
              <a:rPr lang="es-ES" dirty="0"/>
              <a:t> reciba por parámetro la dependencia</a:t>
            </a:r>
          </a:p>
        </p:txBody>
      </p:sp>
      <p:sp>
        <p:nvSpPr>
          <p:cNvPr id="7" name="Marcador de número de diapositiva 3">
            <a:extLst>
              <a:ext uri="{FF2B5EF4-FFF2-40B4-BE49-F238E27FC236}">
                <a16:creationId xmlns:a16="http://schemas.microsoft.com/office/drawing/2014/main" id="{2D8B10B5-04E7-B678-C452-E16EC7C6D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34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52349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8B8AC9B-3FE4-45B1-6C91-46E506BF8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6441850-6925-4CB9-C821-66DD8FF50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Dominio</a:t>
            </a:r>
          </a:p>
          <a:p>
            <a:pPr lvl="1"/>
            <a:r>
              <a:rPr lang="es-ES" dirty="0" err="1"/>
              <a:t>Repository</a:t>
            </a:r>
            <a:endParaRPr lang="es-ES" dirty="0"/>
          </a:p>
          <a:p>
            <a:r>
              <a:rPr lang="es-ES" dirty="0"/>
              <a:t>Aplicación (o caso de uso)</a:t>
            </a:r>
          </a:p>
          <a:p>
            <a:r>
              <a:rPr lang="es-ES" dirty="0"/>
              <a:t>Infraestructura</a:t>
            </a:r>
          </a:p>
          <a:p>
            <a:pPr lvl="1"/>
            <a:r>
              <a:rPr lang="es-ES" dirty="0"/>
              <a:t>Implementación de </a:t>
            </a:r>
            <a:r>
              <a:rPr lang="es-ES" dirty="0" err="1"/>
              <a:t>Repostory</a:t>
            </a:r>
            <a:endParaRPr lang="es-ES" dirty="0"/>
          </a:p>
          <a:p>
            <a:pPr lvl="1"/>
            <a:r>
              <a:rPr lang="es-ES" dirty="0" err="1"/>
              <a:t>Controller</a:t>
            </a:r>
            <a:endParaRPr lang="es-ES" dirty="0"/>
          </a:p>
        </p:txBody>
      </p:sp>
      <p:sp>
        <p:nvSpPr>
          <p:cNvPr id="8" name="Marcador de número de diapositiva 3">
            <a:extLst>
              <a:ext uri="{FF2B5EF4-FFF2-40B4-BE49-F238E27FC236}">
                <a16:creationId xmlns:a16="http://schemas.microsoft.com/office/drawing/2014/main" id="{B4106C57-6C72-2704-862B-2D5BB7080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35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291131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6EC6A-5910-648A-E03A-5AC00D05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Principio de Arquitectura Limpia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06BAE8-38F5-4A9B-A16D-AA999710A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Separar (desacoplar) el dominio de la infraestructura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33E7855C-E3BE-C018-4795-54437CB48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36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022864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2B0F4D-6676-9129-DEB3-48A092F68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Ports</a:t>
            </a:r>
            <a:r>
              <a:rPr lang="es-ES" dirty="0"/>
              <a:t> &amp; </a:t>
            </a:r>
            <a:r>
              <a:rPr lang="es-ES" dirty="0" err="1"/>
              <a:t>Adapters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6BEF87-A9B2-FF31-07C2-3D5B9E5FD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Nombre original del patrón arquitectónico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Petición llega a infra, se aplica el caso de uso (aplicación) con la lógica de negocio (dominio), y se persiste (</a:t>
            </a:r>
            <a:r>
              <a:rPr lang="es-ES" dirty="0" err="1"/>
              <a:t>adapter</a:t>
            </a:r>
            <a:r>
              <a:rPr lang="es-ES" dirty="0"/>
              <a:t>) en BDD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06B6F91B-BB87-B856-1441-A6A9CABC3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37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79879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76A2FC-27B9-AADD-AD51-693BC742E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Ports</a:t>
            </a:r>
            <a:r>
              <a:rPr lang="es-ES" dirty="0"/>
              <a:t> &amp; </a:t>
            </a:r>
            <a:r>
              <a:rPr lang="es-ES" dirty="0" err="1"/>
              <a:t>Adapters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E0FC6F-A5B7-1FC9-5639-13164C973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Hexagonal es para representar la posibilidad de múltiples puertos y adaptadores, no para delimitar el número de entradas y salidas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F8A5DC6-16D3-D17F-8D5D-57890243B4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s-ES"/>
              <a:t>09/2024 | Pepe Fabra Valverde | </a:t>
            </a:r>
            <a:fld id="{B87D0AB6-8E4A-4BD5-8779-ABED7EE2B505}" type="slidenum">
              <a:rPr lang="es-ES" smtClean="0"/>
              <a:pPr/>
              <a:t>38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79024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36A3933-8198-3415-B1CD-9CA551BC5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s-ES"/>
              <a:t>09/2024 | Pepe Fabra Valverde | </a:t>
            </a:r>
            <a:fld id="{B87D0AB6-8E4A-4BD5-8779-ABED7EE2B505}" type="slidenum">
              <a:rPr lang="es-ES" smtClean="0"/>
              <a:pPr/>
              <a:t>39</a:t>
            </a:fld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9AE52E7-9B91-CE75-C94B-95E0CFAF3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75" y="1900237"/>
            <a:ext cx="466725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37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0053F-0138-9059-CA17-1E0B43900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8A426C-C350-66BD-3776-12B694325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DDD</a:t>
            </a:r>
          </a:p>
          <a:p>
            <a:pPr lvl="1"/>
            <a:r>
              <a:rPr lang="es-ES" dirty="0"/>
              <a:t>Qué es DDD (pero de verdad)</a:t>
            </a:r>
          </a:p>
          <a:p>
            <a:pPr lvl="1"/>
            <a:r>
              <a:rPr lang="es-ES" dirty="0"/>
              <a:t>Lenguaje de negocio &gt; Lenguaje de negocio adaptado al técnico</a:t>
            </a:r>
          </a:p>
          <a:p>
            <a:pPr lvl="1"/>
            <a:r>
              <a:rPr lang="es-ES" dirty="0" err="1"/>
              <a:t>Bounded</a:t>
            </a:r>
            <a:r>
              <a:rPr lang="es-ES" dirty="0"/>
              <a:t> </a:t>
            </a:r>
            <a:r>
              <a:rPr lang="es-ES" dirty="0" err="1"/>
              <a:t>Context</a:t>
            </a:r>
            <a:endParaRPr lang="es-ES" dirty="0"/>
          </a:p>
          <a:p>
            <a:r>
              <a:rPr lang="es-ES" dirty="0"/>
              <a:t>Arquitectura Hexagonal</a:t>
            </a:r>
          </a:p>
          <a:p>
            <a:pPr lvl="1"/>
            <a:r>
              <a:rPr lang="es-ES" dirty="0"/>
              <a:t>Principio de las Arquitecturas Limpias</a:t>
            </a:r>
          </a:p>
          <a:p>
            <a:pPr lvl="1"/>
            <a:r>
              <a:rPr lang="es-ES" dirty="0"/>
              <a:t>Estructura de capas</a:t>
            </a:r>
          </a:p>
          <a:p>
            <a:pPr lvl="2"/>
            <a:r>
              <a:rPr lang="es-ES" dirty="0"/>
              <a:t>Dominio</a:t>
            </a:r>
          </a:p>
          <a:p>
            <a:pPr lvl="2"/>
            <a:r>
              <a:rPr lang="es-ES" dirty="0"/>
              <a:t>Aplicación</a:t>
            </a:r>
          </a:p>
          <a:p>
            <a:pPr lvl="2"/>
            <a:r>
              <a:rPr lang="es-ES" dirty="0"/>
              <a:t>Infraestructura</a:t>
            </a:r>
          </a:p>
          <a:p>
            <a:pPr lvl="1"/>
            <a:r>
              <a:rPr lang="es-ES" dirty="0"/>
              <a:t>Estructura de directorios</a:t>
            </a:r>
          </a:p>
          <a:p>
            <a:pPr lvl="1"/>
            <a:r>
              <a:rPr lang="es-ES" dirty="0" err="1"/>
              <a:t>Testing</a:t>
            </a:r>
            <a:endParaRPr lang="es-ES" dirty="0"/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8C9E280D-688C-B98E-D630-7775F1C6F1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08199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50692-C38B-8569-D15A-E8E1EFBF8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Regla de dependencias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E23BBE-A1C4-A127-D3C9-BD2E6360D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Infraestructura -&gt; Aplicación -&gt; Dominio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6A0BA0E0-077D-824E-E157-6AF0B390A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40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43128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>
            <a:extLst>
              <a:ext uri="{FF2B5EF4-FFF2-40B4-BE49-F238E27FC236}">
                <a16:creationId xmlns:a16="http://schemas.microsoft.com/office/drawing/2014/main" id="{FF32E280-2996-2BAF-E1B0-449E43D1D6FE}"/>
              </a:ext>
            </a:extLst>
          </p:cNvPr>
          <p:cNvSpPr/>
          <p:nvPr/>
        </p:nvSpPr>
        <p:spPr>
          <a:xfrm>
            <a:off x="2338937" y="2165684"/>
            <a:ext cx="2695074" cy="2695074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D304A1D-9C3D-98F4-AA40-7DE2076EC1C9}"/>
              </a:ext>
            </a:extLst>
          </p:cNvPr>
          <p:cNvSpPr txBox="1"/>
          <p:nvPr/>
        </p:nvSpPr>
        <p:spPr>
          <a:xfrm>
            <a:off x="7263864" y="2367814"/>
            <a:ext cx="2109360" cy="584775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Montserrat" panose="00000500000000000000" pitchFamily="50" charset="0"/>
              </a:rPr>
              <a:t>DOMINIO</a:t>
            </a:r>
          </a:p>
        </p:txBody>
      </p:sp>
    </p:spTree>
    <p:extLst>
      <p:ext uri="{BB962C8B-B14F-4D97-AF65-F5344CB8AC3E}">
        <p14:creationId xmlns:p14="http://schemas.microsoft.com/office/powerpoint/2010/main" val="20958919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26466F99-84B7-CFA4-2ADF-912DAA0BE573}"/>
              </a:ext>
            </a:extLst>
          </p:cNvPr>
          <p:cNvSpPr/>
          <p:nvPr/>
        </p:nvSpPr>
        <p:spPr>
          <a:xfrm>
            <a:off x="1472663" y="1215189"/>
            <a:ext cx="4427622" cy="4427622"/>
          </a:xfrm>
          <a:prstGeom prst="ellipse">
            <a:avLst/>
          </a:prstGeom>
          <a:solidFill>
            <a:srgbClr val="FE4B8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F32E280-2996-2BAF-E1B0-449E43D1D6FE}"/>
              </a:ext>
            </a:extLst>
          </p:cNvPr>
          <p:cNvSpPr/>
          <p:nvPr/>
        </p:nvSpPr>
        <p:spPr>
          <a:xfrm>
            <a:off x="2338937" y="2165684"/>
            <a:ext cx="2695074" cy="2695074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1842787-5A55-A2B4-8B97-7D8EECB2B99D}"/>
              </a:ext>
            </a:extLst>
          </p:cNvPr>
          <p:cNvCxnSpPr>
            <a:cxnSpLocks/>
          </p:cNvCxnSpPr>
          <p:nvPr/>
        </p:nvCxnSpPr>
        <p:spPr>
          <a:xfrm>
            <a:off x="2200975" y="3429000"/>
            <a:ext cx="924025" cy="0"/>
          </a:xfrm>
          <a:prstGeom prst="straightConnector1">
            <a:avLst/>
          </a:prstGeom>
          <a:ln w="190500">
            <a:solidFill>
              <a:srgbClr val="FE4B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3B0BA38-BE88-9380-FA24-D7CDE66DE86E}"/>
              </a:ext>
            </a:extLst>
          </p:cNvPr>
          <p:cNvSpPr txBox="1"/>
          <p:nvPr/>
        </p:nvSpPr>
        <p:spPr>
          <a:xfrm>
            <a:off x="7263864" y="3121031"/>
            <a:ext cx="2793265" cy="584775"/>
          </a:xfrm>
          <a:prstGeom prst="rect">
            <a:avLst/>
          </a:prstGeom>
          <a:solidFill>
            <a:srgbClr val="FE4B84"/>
          </a:solidFill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Montserrat" panose="00000500000000000000" pitchFamily="50" charset="0"/>
              </a:rPr>
              <a:t>APLICACIÓN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D304A1D-9C3D-98F4-AA40-7DE2076EC1C9}"/>
              </a:ext>
            </a:extLst>
          </p:cNvPr>
          <p:cNvSpPr txBox="1"/>
          <p:nvPr/>
        </p:nvSpPr>
        <p:spPr>
          <a:xfrm>
            <a:off x="7263864" y="2367814"/>
            <a:ext cx="2109360" cy="584775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Montserrat" panose="00000500000000000000" pitchFamily="50" charset="0"/>
              </a:rPr>
              <a:t>DOMINIO</a:t>
            </a:r>
          </a:p>
        </p:txBody>
      </p:sp>
    </p:spTree>
    <p:extLst>
      <p:ext uri="{BB962C8B-B14F-4D97-AF65-F5344CB8AC3E}">
        <p14:creationId xmlns:p14="http://schemas.microsoft.com/office/powerpoint/2010/main" val="12439364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C1DF78B6-C96F-76FB-D26C-F5631AD39468}"/>
              </a:ext>
            </a:extLst>
          </p:cNvPr>
          <p:cNvSpPr/>
          <p:nvPr/>
        </p:nvSpPr>
        <p:spPr>
          <a:xfrm>
            <a:off x="693017" y="435543"/>
            <a:ext cx="5986914" cy="5986914"/>
          </a:xfrm>
          <a:prstGeom prst="ellipse">
            <a:avLst/>
          </a:prstGeom>
          <a:solidFill>
            <a:srgbClr val="60BAF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6466F99-84B7-CFA4-2ADF-912DAA0BE573}"/>
              </a:ext>
            </a:extLst>
          </p:cNvPr>
          <p:cNvSpPr/>
          <p:nvPr/>
        </p:nvSpPr>
        <p:spPr>
          <a:xfrm>
            <a:off x="1472663" y="1215189"/>
            <a:ext cx="4427622" cy="4427622"/>
          </a:xfrm>
          <a:prstGeom prst="ellipse">
            <a:avLst/>
          </a:prstGeom>
          <a:solidFill>
            <a:srgbClr val="FE4B8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F32E280-2996-2BAF-E1B0-449E43D1D6FE}"/>
              </a:ext>
            </a:extLst>
          </p:cNvPr>
          <p:cNvSpPr/>
          <p:nvPr/>
        </p:nvSpPr>
        <p:spPr>
          <a:xfrm>
            <a:off x="2338937" y="2165684"/>
            <a:ext cx="2695074" cy="2695074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3EA9158-0A8F-BBA3-1AFE-D5BE4BCD2A2D}"/>
              </a:ext>
            </a:extLst>
          </p:cNvPr>
          <p:cNvCxnSpPr>
            <a:cxnSpLocks/>
          </p:cNvCxnSpPr>
          <p:nvPr/>
        </p:nvCxnSpPr>
        <p:spPr>
          <a:xfrm>
            <a:off x="1276950" y="3429000"/>
            <a:ext cx="924025" cy="0"/>
          </a:xfrm>
          <a:prstGeom prst="straightConnector1">
            <a:avLst/>
          </a:prstGeom>
          <a:ln w="190500">
            <a:solidFill>
              <a:srgbClr val="60BA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1842787-5A55-A2B4-8B97-7D8EECB2B99D}"/>
              </a:ext>
            </a:extLst>
          </p:cNvPr>
          <p:cNvCxnSpPr>
            <a:cxnSpLocks/>
          </p:cNvCxnSpPr>
          <p:nvPr/>
        </p:nvCxnSpPr>
        <p:spPr>
          <a:xfrm>
            <a:off x="2200975" y="3429000"/>
            <a:ext cx="924025" cy="0"/>
          </a:xfrm>
          <a:prstGeom prst="straightConnector1">
            <a:avLst/>
          </a:prstGeom>
          <a:ln w="190500">
            <a:solidFill>
              <a:srgbClr val="FE4B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9403883-F5F7-D08F-6BAB-74581DBDCFFD}"/>
              </a:ext>
            </a:extLst>
          </p:cNvPr>
          <p:cNvSpPr txBox="1"/>
          <p:nvPr/>
        </p:nvSpPr>
        <p:spPr>
          <a:xfrm>
            <a:off x="7263864" y="3868215"/>
            <a:ext cx="4354077" cy="584775"/>
          </a:xfrm>
          <a:prstGeom prst="rect">
            <a:avLst/>
          </a:prstGeom>
          <a:solidFill>
            <a:srgbClr val="60BAFD"/>
          </a:solidFill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Montserrat" panose="00000500000000000000" pitchFamily="50" charset="0"/>
              </a:rPr>
              <a:t>INFRAESTRUCTURA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3B0BA38-BE88-9380-FA24-D7CDE66DE86E}"/>
              </a:ext>
            </a:extLst>
          </p:cNvPr>
          <p:cNvSpPr txBox="1"/>
          <p:nvPr/>
        </p:nvSpPr>
        <p:spPr>
          <a:xfrm>
            <a:off x="7263864" y="3121031"/>
            <a:ext cx="2793265" cy="584775"/>
          </a:xfrm>
          <a:prstGeom prst="rect">
            <a:avLst/>
          </a:prstGeom>
          <a:solidFill>
            <a:srgbClr val="FE4B84"/>
          </a:solidFill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Montserrat" panose="00000500000000000000" pitchFamily="50" charset="0"/>
              </a:rPr>
              <a:t>APLICACIÓN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D304A1D-9C3D-98F4-AA40-7DE2076EC1C9}"/>
              </a:ext>
            </a:extLst>
          </p:cNvPr>
          <p:cNvSpPr txBox="1"/>
          <p:nvPr/>
        </p:nvSpPr>
        <p:spPr>
          <a:xfrm>
            <a:off x="7263864" y="2367814"/>
            <a:ext cx="2109360" cy="584775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Montserrat" panose="00000500000000000000" pitchFamily="50" charset="0"/>
              </a:rPr>
              <a:t>DOMINIO</a:t>
            </a:r>
          </a:p>
        </p:txBody>
      </p:sp>
    </p:spTree>
    <p:extLst>
      <p:ext uri="{BB962C8B-B14F-4D97-AF65-F5344CB8AC3E}">
        <p14:creationId xmlns:p14="http://schemas.microsoft.com/office/powerpoint/2010/main" val="27007930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4569E-2A8F-EED3-3524-CF6652BB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Dominio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3CF324-961C-6755-6269-B859AA0F11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>
                <a:solidFill>
                  <a:schemeClr val="tx1"/>
                </a:solidFill>
              </a:rPr>
              <a:t>Model</a:t>
            </a:r>
            <a:r>
              <a:rPr lang="es-ES" dirty="0">
                <a:solidFill>
                  <a:schemeClr val="tx1"/>
                </a:solidFill>
              </a:rPr>
              <a:t>, </a:t>
            </a:r>
            <a:r>
              <a:rPr lang="es-ES" dirty="0" err="1">
                <a:solidFill>
                  <a:schemeClr val="tx1"/>
                </a:solidFill>
              </a:rPr>
              <a:t>DomainService</a:t>
            </a:r>
            <a:r>
              <a:rPr lang="es-ES" dirty="0">
                <a:solidFill>
                  <a:schemeClr val="tx1"/>
                </a:solidFill>
              </a:rPr>
              <a:t>, </a:t>
            </a:r>
            <a:r>
              <a:rPr lang="es-ES" dirty="0" err="1">
                <a:solidFill>
                  <a:schemeClr val="tx1"/>
                </a:solidFill>
              </a:rPr>
              <a:t>ValueObjects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b="1" dirty="0" err="1">
                <a:solidFill>
                  <a:schemeClr val="tx1"/>
                </a:solidFill>
              </a:rPr>
              <a:t>DomainService</a:t>
            </a:r>
            <a:r>
              <a:rPr lang="es-ES" dirty="0">
                <a:solidFill>
                  <a:schemeClr val="tx1"/>
                </a:solidFill>
              </a:rPr>
              <a:t> para caso de uso repetido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2834BD5-5AB4-F1B1-2B9E-5D3D0CB4D63F}"/>
              </a:ext>
            </a:extLst>
          </p:cNvPr>
          <p:cNvSpPr>
            <a:spLocks/>
          </p:cNvSpPr>
          <p:nvPr/>
        </p:nvSpPr>
        <p:spPr>
          <a:xfrm>
            <a:off x="7019156" y="2165684"/>
            <a:ext cx="2695074" cy="2695074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Marcador de número de diapositiva 3">
            <a:extLst>
              <a:ext uri="{FF2B5EF4-FFF2-40B4-BE49-F238E27FC236}">
                <a16:creationId xmlns:a16="http://schemas.microsoft.com/office/drawing/2014/main" id="{46541E55-CA74-2408-39A7-C1AEB9AFC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44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22496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4594A4-A00D-385C-26C3-99835EBA0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Repository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3E90D1-3A9A-A44C-EB2F-9A7750FA5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Es una interface</a:t>
            </a:r>
          </a:p>
          <a:p>
            <a:pPr marL="0" indent="0">
              <a:buNone/>
            </a:pPr>
            <a:r>
              <a:rPr lang="es-ES" dirty="0">
                <a:hlinkClick r:id="rId2"/>
              </a:rPr>
              <a:t>https://thinkinginobjects.com/2012/08/26/dont-use-dao-use-repository/</a:t>
            </a:r>
            <a:endParaRPr lang="es-ES" dirty="0"/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D1902965-F92B-BF38-FBA9-FB23E5E2A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45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00348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F2A49-84FE-3C78-4581-C8B9CAA0E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5264150" cy="2852737"/>
          </a:xfrm>
        </p:spPr>
        <p:txBody>
          <a:bodyPr/>
          <a:lstStyle/>
          <a:p>
            <a:r>
              <a:rPr lang="es-ES" dirty="0"/>
              <a:t>Aplicación o Caso de uso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085B3EA-B2F3-16B5-1BF0-3C14775CBF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>
                <a:solidFill>
                  <a:schemeClr val="tx1"/>
                </a:solidFill>
              </a:rPr>
              <a:t>ApplicationService</a:t>
            </a:r>
            <a:r>
              <a:rPr lang="es-ES" dirty="0">
                <a:solidFill>
                  <a:schemeClr val="tx1"/>
                </a:solidFill>
              </a:rPr>
              <a:t>, </a:t>
            </a:r>
            <a:r>
              <a:rPr lang="es-ES" dirty="0" err="1">
                <a:solidFill>
                  <a:schemeClr val="tx1"/>
                </a:solidFill>
              </a:rPr>
              <a:t>NamedConstructor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Inicia/cierra transacciones, publica eventos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C39C1BF8-3462-F414-490E-13618E9AFEBD}"/>
              </a:ext>
            </a:extLst>
          </p:cNvPr>
          <p:cNvSpPr>
            <a:spLocks/>
          </p:cNvSpPr>
          <p:nvPr/>
        </p:nvSpPr>
        <p:spPr>
          <a:xfrm>
            <a:off x="6152882" y="1215189"/>
            <a:ext cx="4427622" cy="4427622"/>
          </a:xfrm>
          <a:prstGeom prst="ellipse">
            <a:avLst/>
          </a:prstGeom>
          <a:solidFill>
            <a:srgbClr val="FE4B8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E0DE806-11AE-E6EB-3359-3DD11A5A7980}"/>
              </a:ext>
            </a:extLst>
          </p:cNvPr>
          <p:cNvSpPr>
            <a:spLocks/>
          </p:cNvSpPr>
          <p:nvPr/>
        </p:nvSpPr>
        <p:spPr>
          <a:xfrm>
            <a:off x="7019156" y="2165684"/>
            <a:ext cx="2695074" cy="2695074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3C2DAB0A-4E1A-64C3-D179-1F544A7BCF9C}"/>
              </a:ext>
            </a:extLst>
          </p:cNvPr>
          <p:cNvCxnSpPr>
            <a:cxnSpLocks/>
          </p:cNvCxnSpPr>
          <p:nvPr/>
        </p:nvCxnSpPr>
        <p:spPr>
          <a:xfrm>
            <a:off x="6881194" y="3429000"/>
            <a:ext cx="924025" cy="0"/>
          </a:xfrm>
          <a:prstGeom prst="straightConnector1">
            <a:avLst/>
          </a:prstGeom>
          <a:ln w="190500">
            <a:solidFill>
              <a:srgbClr val="FE4B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rcador de número de diapositiva 3">
            <a:extLst>
              <a:ext uri="{FF2B5EF4-FFF2-40B4-BE49-F238E27FC236}">
                <a16:creationId xmlns:a16="http://schemas.microsoft.com/office/drawing/2014/main" id="{7AE3ADDE-9F5F-42E5-61D4-09291200C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46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19261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2D6541-B98F-8F93-8A39-3868E9549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4847055" cy="2852737"/>
          </a:xfrm>
        </p:spPr>
        <p:txBody>
          <a:bodyPr/>
          <a:lstStyle/>
          <a:p>
            <a:r>
              <a:rPr lang="es-ES" dirty="0" err="1"/>
              <a:t>Infra-estructura</a:t>
            </a:r>
            <a:endParaRPr lang="es-ES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C190D976-8DDB-3428-D67D-96D3674503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>
                <a:solidFill>
                  <a:schemeClr val="tx1"/>
                </a:solidFill>
              </a:rPr>
              <a:t>Controller</a:t>
            </a:r>
            <a:r>
              <a:rPr lang="es-ES" dirty="0">
                <a:solidFill>
                  <a:schemeClr val="tx1"/>
                </a:solidFill>
              </a:rPr>
              <a:t>, </a:t>
            </a:r>
            <a:r>
              <a:rPr lang="es-ES" dirty="0" err="1">
                <a:solidFill>
                  <a:schemeClr val="tx1"/>
                </a:solidFill>
              </a:rPr>
              <a:t>RepositoryImpl</a:t>
            </a:r>
            <a:r>
              <a:rPr lang="es-ES" dirty="0">
                <a:solidFill>
                  <a:schemeClr val="tx1"/>
                </a:solidFill>
              </a:rPr>
              <a:t>, DIP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F1B33F5-202E-C691-E092-AE694F1DB820}"/>
              </a:ext>
            </a:extLst>
          </p:cNvPr>
          <p:cNvSpPr>
            <a:spLocks/>
          </p:cNvSpPr>
          <p:nvPr/>
        </p:nvSpPr>
        <p:spPr>
          <a:xfrm>
            <a:off x="5373236" y="435543"/>
            <a:ext cx="5986914" cy="5986914"/>
          </a:xfrm>
          <a:prstGeom prst="ellipse">
            <a:avLst/>
          </a:prstGeom>
          <a:solidFill>
            <a:srgbClr val="60BAF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51C6C119-1126-C85D-D2A3-94515E90BB76}"/>
              </a:ext>
            </a:extLst>
          </p:cNvPr>
          <p:cNvSpPr>
            <a:spLocks/>
          </p:cNvSpPr>
          <p:nvPr/>
        </p:nvSpPr>
        <p:spPr>
          <a:xfrm>
            <a:off x="6152882" y="1215189"/>
            <a:ext cx="4427622" cy="4427622"/>
          </a:xfrm>
          <a:prstGeom prst="ellipse">
            <a:avLst/>
          </a:prstGeom>
          <a:solidFill>
            <a:srgbClr val="FE4B8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699D8871-4190-1B32-2DDB-53FDA2F07603}"/>
              </a:ext>
            </a:extLst>
          </p:cNvPr>
          <p:cNvSpPr>
            <a:spLocks/>
          </p:cNvSpPr>
          <p:nvPr/>
        </p:nvSpPr>
        <p:spPr>
          <a:xfrm>
            <a:off x="7019156" y="2165684"/>
            <a:ext cx="2695074" cy="2695074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07B41A32-8BCF-2395-F4EC-8C06FF19164B}"/>
              </a:ext>
            </a:extLst>
          </p:cNvPr>
          <p:cNvCxnSpPr>
            <a:cxnSpLocks/>
          </p:cNvCxnSpPr>
          <p:nvPr/>
        </p:nvCxnSpPr>
        <p:spPr>
          <a:xfrm>
            <a:off x="5957169" y="3429000"/>
            <a:ext cx="924025" cy="0"/>
          </a:xfrm>
          <a:prstGeom prst="straightConnector1">
            <a:avLst/>
          </a:prstGeom>
          <a:ln w="190500">
            <a:solidFill>
              <a:srgbClr val="60BA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A525762B-E173-EE1D-E087-9CE6A44BD1DE}"/>
              </a:ext>
            </a:extLst>
          </p:cNvPr>
          <p:cNvCxnSpPr>
            <a:cxnSpLocks/>
          </p:cNvCxnSpPr>
          <p:nvPr/>
        </p:nvCxnSpPr>
        <p:spPr>
          <a:xfrm>
            <a:off x="6881194" y="3429000"/>
            <a:ext cx="924025" cy="0"/>
          </a:xfrm>
          <a:prstGeom prst="straightConnector1">
            <a:avLst/>
          </a:prstGeom>
          <a:ln w="190500">
            <a:solidFill>
              <a:srgbClr val="FE4B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rcador de número de diapositiva 3">
            <a:extLst>
              <a:ext uri="{FF2B5EF4-FFF2-40B4-BE49-F238E27FC236}">
                <a16:creationId xmlns:a16="http://schemas.microsoft.com/office/drawing/2014/main" id="{CCED0BD9-DFF2-E574-AE24-D9AA046F3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47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561538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1E899-B1E4-A0A6-DC07-6FC88A7AD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 de los </a:t>
            </a:r>
            <a:r>
              <a:rPr lang="es-ES" dirty="0" err="1"/>
              <a:t>Repository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A4787B-C2F8-EF1A-9561-9C130FDDB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Adapter</a:t>
            </a:r>
            <a:endParaRPr lang="es-ES" dirty="0"/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6163F760-8401-9E28-9746-838FFFE16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48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3335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A83B3-39AF-3842-3935-53F80AA21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Controller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02CD60-D5B3-0038-12F3-E501D7212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Port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BBD7BC42-11D3-94F7-50D9-7E1D75BB63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49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6397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43C91-9C99-303D-5067-5BC1BFC80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C3E618-D524-0356-8AA5-0D7F525F4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753C7B5-9BC6-43CE-57FC-10862A8E7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827" y="0"/>
            <a:ext cx="5054346" cy="685800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F156DE2-723A-AD4F-B453-13AD17393F64}"/>
              </a:ext>
            </a:extLst>
          </p:cNvPr>
          <p:cNvSpPr/>
          <p:nvPr/>
        </p:nvSpPr>
        <p:spPr>
          <a:xfrm>
            <a:off x="8623173" y="0"/>
            <a:ext cx="3568827" cy="6858000"/>
          </a:xfrm>
          <a:prstGeom prst="rect">
            <a:avLst/>
          </a:prstGeom>
          <a:solidFill>
            <a:srgbClr val="00B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A1B353F-4FEA-7E7A-532A-A602E0F9ACAA}"/>
              </a:ext>
            </a:extLst>
          </p:cNvPr>
          <p:cNvSpPr/>
          <p:nvPr/>
        </p:nvSpPr>
        <p:spPr>
          <a:xfrm>
            <a:off x="0" y="0"/>
            <a:ext cx="3568827" cy="6858000"/>
          </a:xfrm>
          <a:prstGeom prst="rect">
            <a:avLst/>
          </a:prstGeom>
          <a:solidFill>
            <a:srgbClr val="00B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77107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510A6-AD29-4223-7D90-37A930E70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Testing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2533CB-1C7E-D23F-D4FA-F2DF84E659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Qué tipos de </a:t>
            </a:r>
            <a:r>
              <a:rPr lang="es-ES" dirty="0" err="1"/>
              <a:t>testing</a:t>
            </a:r>
            <a:r>
              <a:rPr lang="es-ES" dirty="0"/>
              <a:t> hay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Propósitos y reparto de esfuerzo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3BD5A0B7-FC8A-52E5-A10B-8CCE81A52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50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22513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AFDF3DA0-7F40-E7C3-92A2-DA072F696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262" y="152400"/>
            <a:ext cx="6467475" cy="6553200"/>
          </a:xfrm>
          <a:prstGeom prst="rect">
            <a:avLst/>
          </a:prstGeom>
        </p:spPr>
      </p:pic>
      <p:sp>
        <p:nvSpPr>
          <p:cNvPr id="12" name="Marcador de número de diapositiva 3">
            <a:extLst>
              <a:ext uri="{FF2B5EF4-FFF2-40B4-BE49-F238E27FC236}">
                <a16:creationId xmlns:a16="http://schemas.microsoft.com/office/drawing/2014/main" id="{03C1C449-CE18-61C7-548D-C399F9613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51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449395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AFDF3DA0-7F40-E7C3-92A2-DA072F696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262" y="152400"/>
            <a:ext cx="6467475" cy="655320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81E95069-B62E-6CF8-AAA9-BCD325258ACE}"/>
              </a:ext>
            </a:extLst>
          </p:cNvPr>
          <p:cNvSpPr/>
          <p:nvPr/>
        </p:nvSpPr>
        <p:spPr>
          <a:xfrm>
            <a:off x="2001328" y="8626"/>
            <a:ext cx="8453887" cy="4528868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Marcador de número de diapositiva 3">
            <a:extLst>
              <a:ext uri="{FF2B5EF4-FFF2-40B4-BE49-F238E27FC236}">
                <a16:creationId xmlns:a16="http://schemas.microsoft.com/office/drawing/2014/main" id="{AC48CE20-3C5F-569D-6083-30932CB62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52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07173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AFDF3DA0-7F40-E7C3-92A2-DA072F696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262" y="152400"/>
            <a:ext cx="6467475" cy="655320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81E95069-B62E-6CF8-AAA9-BCD325258ACE}"/>
              </a:ext>
            </a:extLst>
          </p:cNvPr>
          <p:cNvSpPr/>
          <p:nvPr/>
        </p:nvSpPr>
        <p:spPr>
          <a:xfrm>
            <a:off x="2001328" y="8626"/>
            <a:ext cx="8453887" cy="3388955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6B70EB6-392C-F421-B6D1-ECDF737648C9}"/>
              </a:ext>
            </a:extLst>
          </p:cNvPr>
          <p:cNvSpPr/>
          <p:nvPr/>
        </p:nvSpPr>
        <p:spPr>
          <a:xfrm>
            <a:off x="2001328" y="4560749"/>
            <a:ext cx="8453887" cy="2288626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Marcador de número de diapositiva 3">
            <a:extLst>
              <a:ext uri="{FF2B5EF4-FFF2-40B4-BE49-F238E27FC236}">
                <a16:creationId xmlns:a16="http://schemas.microsoft.com/office/drawing/2014/main" id="{0D28FC05-3D64-87A0-C9CD-2FBEB2B409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53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42139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AFDF3DA0-7F40-E7C3-92A2-DA072F696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262" y="152400"/>
            <a:ext cx="6467475" cy="655320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81E95069-B62E-6CF8-AAA9-BCD325258ACE}"/>
              </a:ext>
            </a:extLst>
          </p:cNvPr>
          <p:cNvSpPr/>
          <p:nvPr/>
        </p:nvSpPr>
        <p:spPr>
          <a:xfrm>
            <a:off x="2001328" y="18931"/>
            <a:ext cx="8453887" cy="1273522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6B70EB6-392C-F421-B6D1-ECDF737648C9}"/>
              </a:ext>
            </a:extLst>
          </p:cNvPr>
          <p:cNvSpPr/>
          <p:nvPr/>
        </p:nvSpPr>
        <p:spPr>
          <a:xfrm>
            <a:off x="2001328" y="3412236"/>
            <a:ext cx="8453887" cy="3420375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93B81547-2EA2-4942-11C0-5BF7E63F7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54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492457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AFDF3DA0-7F40-E7C3-92A2-DA072F696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262" y="152400"/>
            <a:ext cx="6467475" cy="655320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36B70EB6-392C-F421-B6D1-ECDF737648C9}"/>
              </a:ext>
            </a:extLst>
          </p:cNvPr>
          <p:cNvSpPr/>
          <p:nvPr/>
        </p:nvSpPr>
        <p:spPr>
          <a:xfrm>
            <a:off x="2001328" y="1304601"/>
            <a:ext cx="8453887" cy="5547349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4F25FCE5-43DC-F459-A12B-776BEE0B34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55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23328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771EC-E6FD-7F6F-E71F-DE941B7CA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Enlaces de interés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6698F2-A004-6D94-DAFB-793F049F9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https://kentcdodds.com/blog/the-testing-trophy-and-testing-classifications</a:t>
            </a:r>
            <a:endParaRPr lang="es-ES" dirty="0"/>
          </a:p>
          <a:p>
            <a:r>
              <a:rPr lang="es-ES" dirty="0">
                <a:hlinkClick r:id="rId3"/>
              </a:rPr>
              <a:t>https://kentcdodds.com/blog/write-tests</a:t>
            </a:r>
            <a:endParaRPr lang="es-ES" dirty="0"/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397BE637-EB3B-45C0-8EF2-86C7F8BBD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56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126693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034010-D5AD-57A8-B1C2-EDA1AD51A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Qué capas se testean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614E18-4A38-47D2-72C6-E20C81BA8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Aplicación</a:t>
            </a:r>
          </a:p>
          <a:p>
            <a:pPr lvl="1"/>
            <a:r>
              <a:rPr lang="es-ES" dirty="0"/>
              <a:t>Dominio implícitamente para no acoplarnos</a:t>
            </a:r>
          </a:p>
          <a:p>
            <a:r>
              <a:rPr lang="es-ES" b="1" dirty="0"/>
              <a:t>Infraestructura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786B94EB-8519-A48B-0609-5409121EE0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57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016710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4927DE-B843-DCC0-0AAC-E956DA43C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Aceptación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FCC033-0CD1-FA57-42AF-92C0CD31F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Capa:</a:t>
            </a:r>
            <a:r>
              <a:rPr lang="es-ES" dirty="0"/>
              <a:t> Aplicación</a:t>
            </a:r>
          </a:p>
          <a:p>
            <a:pPr marL="0" indent="0">
              <a:buNone/>
            </a:pPr>
            <a:r>
              <a:rPr lang="es-ES" b="1" dirty="0" err="1"/>
              <a:t>Scope</a:t>
            </a:r>
            <a:r>
              <a:rPr lang="es-ES" b="1" dirty="0"/>
              <a:t>:</a:t>
            </a:r>
            <a:r>
              <a:rPr lang="es-ES" dirty="0"/>
              <a:t> Testear casos de uso, el </a:t>
            </a:r>
            <a:r>
              <a:rPr lang="es-ES" dirty="0" err="1"/>
              <a:t>happy</a:t>
            </a:r>
            <a:r>
              <a:rPr lang="es-ES" dirty="0"/>
              <a:t> </a:t>
            </a:r>
            <a:r>
              <a:rPr lang="es-ES" dirty="0" err="1"/>
              <a:t>path</a:t>
            </a:r>
            <a:endParaRPr lang="es-ES" dirty="0"/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059AC10B-50C7-6C5F-9A5A-BF1B974E6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58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65256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4927DE-B843-DCC0-0AAC-E956DA43C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Aceptación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FCC033-0CD1-FA57-42AF-92C0CD31F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Capa:</a:t>
            </a:r>
            <a:r>
              <a:rPr lang="es-ES" dirty="0"/>
              <a:t> Aplicación</a:t>
            </a:r>
          </a:p>
          <a:p>
            <a:pPr marL="0" indent="0">
              <a:buNone/>
            </a:pPr>
            <a:r>
              <a:rPr lang="es-ES" b="1" dirty="0" err="1"/>
              <a:t>Scope</a:t>
            </a:r>
            <a:r>
              <a:rPr lang="es-ES" b="1" dirty="0"/>
              <a:t>:</a:t>
            </a:r>
            <a:r>
              <a:rPr lang="es-ES" dirty="0"/>
              <a:t> Testear casos de uso, el </a:t>
            </a:r>
            <a:r>
              <a:rPr lang="es-ES" dirty="0" err="1"/>
              <a:t>happy</a:t>
            </a:r>
            <a:r>
              <a:rPr lang="es-ES" dirty="0"/>
              <a:t> </a:t>
            </a:r>
            <a:r>
              <a:rPr lang="es-ES" dirty="0" err="1"/>
              <a:t>path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Ejemplo:</a:t>
            </a:r>
            <a:r>
              <a:rPr lang="es-ES" dirty="0"/>
              <a:t> Publicar vídeo comprobará que el vídeo sí que se publica y se está validando el modelo de dominio (</a:t>
            </a:r>
            <a:r>
              <a:rPr lang="es-ES" dirty="0" err="1"/>
              <a:t>ValueObjects</a:t>
            </a:r>
            <a:r>
              <a:rPr lang="es-ES" dirty="0"/>
              <a:t>)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059AC10B-50C7-6C5F-9A5A-BF1B974E6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59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8539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E615F-4EAF-6350-5EB5-92812A078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Lanzamiento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EAF71F-8E36-82E5-2A12-724C7B593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Escrito por Eric Evans, publicado en 2003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DDC4A480-9B0C-19D7-D1CD-4A63B84BF4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86128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8C5652-C5AA-A4EC-239C-A39EB967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Unit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C09687-9A89-8AD0-383E-64DD18CBA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Capa:</a:t>
            </a:r>
            <a:r>
              <a:rPr lang="es-ES" dirty="0"/>
              <a:t> Aplicación</a:t>
            </a:r>
          </a:p>
          <a:p>
            <a:pPr marL="0" indent="0">
              <a:buNone/>
            </a:pPr>
            <a:r>
              <a:rPr lang="es-ES" b="1" dirty="0" err="1"/>
              <a:t>Scope</a:t>
            </a:r>
            <a:r>
              <a:rPr lang="es-ES" b="1" dirty="0"/>
              <a:t>:</a:t>
            </a:r>
            <a:r>
              <a:rPr lang="es-ES" dirty="0"/>
              <a:t> Testear casos límite, </a:t>
            </a:r>
            <a:r>
              <a:rPr lang="es-ES" dirty="0" err="1"/>
              <a:t>mockeando</a:t>
            </a:r>
            <a:endParaRPr lang="es-ES" dirty="0"/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4803CF0D-3606-0878-2A85-1E9ECA8CE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60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05404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8C5652-C5AA-A4EC-239C-A39EB967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Unit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C09687-9A89-8AD0-383E-64DD18CBA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Capa:</a:t>
            </a:r>
            <a:r>
              <a:rPr lang="es-ES" dirty="0"/>
              <a:t> Aplicación</a:t>
            </a:r>
          </a:p>
          <a:p>
            <a:pPr marL="0" indent="0">
              <a:buNone/>
            </a:pPr>
            <a:r>
              <a:rPr lang="es-ES" b="1" dirty="0" err="1"/>
              <a:t>Scope</a:t>
            </a:r>
            <a:r>
              <a:rPr lang="es-ES" b="1" dirty="0"/>
              <a:t>:</a:t>
            </a:r>
            <a:r>
              <a:rPr lang="es-ES" dirty="0"/>
              <a:t> Testear casos límite, </a:t>
            </a:r>
            <a:r>
              <a:rPr lang="es-ES" dirty="0" err="1"/>
              <a:t>mockeando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Ejemplo:</a:t>
            </a:r>
            <a:r>
              <a:rPr lang="es-ES" dirty="0"/>
              <a:t> Se comprueba si el vídeo es válido (si no lo es lanzará excepción)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4803CF0D-3606-0878-2A85-1E9ECA8CE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61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389656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65116A-4972-0438-18FE-6ABF3207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Integración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13EAA9-A8BC-6821-754D-E60A7B6D1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Capa:</a:t>
            </a:r>
            <a:r>
              <a:rPr lang="es-ES" dirty="0"/>
              <a:t> Infraestructura</a:t>
            </a:r>
          </a:p>
          <a:p>
            <a:pPr marL="0" indent="0">
              <a:buNone/>
            </a:pPr>
            <a:r>
              <a:rPr lang="es-ES" b="1" dirty="0" err="1"/>
              <a:t>Scope</a:t>
            </a:r>
            <a:r>
              <a:rPr lang="es-ES" b="1" dirty="0"/>
              <a:t>:</a:t>
            </a:r>
            <a:r>
              <a:rPr lang="es-ES" dirty="0"/>
              <a:t> Sin </a:t>
            </a:r>
            <a:r>
              <a:rPr lang="es-ES" dirty="0" err="1"/>
              <a:t>mockear</a:t>
            </a:r>
            <a:r>
              <a:rPr lang="es-ES" dirty="0"/>
              <a:t>, el </a:t>
            </a:r>
            <a:r>
              <a:rPr lang="es-ES" dirty="0" err="1"/>
              <a:t>path</a:t>
            </a:r>
            <a:r>
              <a:rPr lang="es-ES" dirty="0"/>
              <a:t> completo, contra infra de verdad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3959B3F4-F958-6CF3-5EF8-89EE2695D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62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22142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65116A-4972-0438-18FE-6ABF3207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Integración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13EAA9-A8BC-6821-754D-E60A7B6D1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Capa:</a:t>
            </a:r>
            <a:r>
              <a:rPr lang="es-ES" dirty="0"/>
              <a:t> Infraestructura</a:t>
            </a:r>
          </a:p>
          <a:p>
            <a:pPr marL="0" indent="0">
              <a:buNone/>
            </a:pPr>
            <a:r>
              <a:rPr lang="es-ES" b="1" dirty="0" err="1"/>
              <a:t>Scope</a:t>
            </a:r>
            <a:r>
              <a:rPr lang="es-ES" b="1" dirty="0"/>
              <a:t>:</a:t>
            </a:r>
            <a:r>
              <a:rPr lang="es-ES" dirty="0"/>
              <a:t> Sin </a:t>
            </a:r>
            <a:r>
              <a:rPr lang="es-ES" dirty="0" err="1"/>
              <a:t>mockear</a:t>
            </a:r>
            <a:r>
              <a:rPr lang="es-ES" dirty="0"/>
              <a:t>, el </a:t>
            </a:r>
            <a:r>
              <a:rPr lang="es-ES" dirty="0" err="1"/>
              <a:t>path</a:t>
            </a:r>
            <a:r>
              <a:rPr lang="es-ES" dirty="0"/>
              <a:t> completo, contra infra de verdad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Ejemplo:</a:t>
            </a:r>
            <a:r>
              <a:rPr lang="es-ES" dirty="0"/>
              <a:t> En el Docker se comprobará que se sube el vídeo a BDD, sin errores, y el vídeo luego existe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3959B3F4-F958-6CF3-5EF8-89EE2695D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63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9879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D90F8-BA9F-FF25-EC60-A4B107CD8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Particiones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1C93D7-F836-5E0C-9388-B50424679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Técnica</a:t>
            </a:r>
          </a:p>
          <a:p>
            <a:pPr lvl="1"/>
            <a:r>
              <a:rPr lang="es-ES" dirty="0"/>
              <a:t>Un nivel</a:t>
            </a:r>
          </a:p>
          <a:p>
            <a:pPr lvl="1"/>
            <a:r>
              <a:rPr lang="es-ES" dirty="0"/>
              <a:t>Por </a:t>
            </a:r>
            <a:r>
              <a:rPr lang="es-ES" dirty="0" err="1"/>
              <a:t>feature</a:t>
            </a:r>
            <a:endParaRPr lang="es-ES" dirty="0"/>
          </a:p>
          <a:p>
            <a:r>
              <a:rPr lang="es-ES" dirty="0"/>
              <a:t>Negocio</a:t>
            </a:r>
          </a:p>
          <a:p>
            <a:pPr lvl="1"/>
            <a:r>
              <a:rPr lang="es-ES" dirty="0"/>
              <a:t>Por </a:t>
            </a:r>
            <a:r>
              <a:rPr lang="es-ES" dirty="0" err="1"/>
              <a:t>bounded</a:t>
            </a:r>
            <a:r>
              <a:rPr lang="es-ES" dirty="0"/>
              <a:t> </a:t>
            </a:r>
            <a:r>
              <a:rPr lang="es-ES" dirty="0" err="1"/>
              <a:t>context</a:t>
            </a:r>
            <a:endParaRPr lang="es-ES" dirty="0"/>
          </a:p>
          <a:p>
            <a:pPr lvl="1"/>
            <a:r>
              <a:rPr lang="es-ES" dirty="0"/>
              <a:t>Por </a:t>
            </a:r>
            <a:r>
              <a:rPr lang="es-ES" dirty="0" err="1"/>
              <a:t>feature</a:t>
            </a:r>
            <a:endParaRPr lang="es-ES" dirty="0"/>
          </a:p>
          <a:p>
            <a:pPr lvl="1"/>
            <a:r>
              <a:rPr lang="es-ES" dirty="0"/>
              <a:t>O incluso ambas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62CF5160-4DE3-B42D-82DC-A498690CD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64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28055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29211CE-E272-8FB0-0928-678EFB68B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Técnica - Un nivel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EA7BC50-2244-B8DE-03E5-5E7C72563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application</a:t>
            </a:r>
            <a:endParaRPr lang="es-ES" dirty="0"/>
          </a:p>
          <a:p>
            <a:pPr lvl="1"/>
            <a:r>
              <a:rPr lang="es-ES" dirty="0" err="1"/>
              <a:t>PublishVideoApplicationService</a:t>
            </a:r>
            <a:endParaRPr lang="es-ES" dirty="0"/>
          </a:p>
          <a:p>
            <a:r>
              <a:rPr lang="es-ES" dirty="0" err="1"/>
              <a:t>domain</a:t>
            </a:r>
            <a:endParaRPr lang="es-ES" dirty="0"/>
          </a:p>
          <a:p>
            <a:pPr lvl="1"/>
            <a:r>
              <a:rPr lang="es-ES" dirty="0"/>
              <a:t>Video</a:t>
            </a:r>
          </a:p>
          <a:p>
            <a:pPr lvl="1"/>
            <a:r>
              <a:rPr lang="es-ES" dirty="0" err="1"/>
              <a:t>PublishVideoRepository</a:t>
            </a:r>
            <a:endParaRPr lang="es-ES" dirty="0"/>
          </a:p>
          <a:p>
            <a:r>
              <a:rPr lang="es-ES" dirty="0" err="1"/>
              <a:t>infrastructure</a:t>
            </a:r>
            <a:endParaRPr lang="es-ES" dirty="0"/>
          </a:p>
          <a:p>
            <a:pPr lvl="1"/>
            <a:r>
              <a:rPr lang="es-ES" dirty="0" err="1"/>
              <a:t>YouTubePublishVideoRepositoryAdapter</a:t>
            </a:r>
            <a:endParaRPr lang="es-ES" dirty="0"/>
          </a:p>
        </p:txBody>
      </p:sp>
      <p:sp>
        <p:nvSpPr>
          <p:cNvPr id="8" name="Marcador de número de diapositiva 3">
            <a:extLst>
              <a:ext uri="{FF2B5EF4-FFF2-40B4-BE49-F238E27FC236}">
                <a16:creationId xmlns:a16="http://schemas.microsoft.com/office/drawing/2014/main" id="{6E72A41E-5EB9-51A9-7BED-3AD4E5D886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65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33007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29211CE-E272-8FB0-0928-678EFB68B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Técnica - Por </a:t>
            </a:r>
            <a:r>
              <a:rPr lang="es-ES" dirty="0" err="1"/>
              <a:t>feature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EA7BC50-2244-B8DE-03E5-5E7C72563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application</a:t>
            </a:r>
            <a:endParaRPr lang="es-ES" dirty="0"/>
          </a:p>
          <a:p>
            <a:pPr lvl="1"/>
            <a:r>
              <a:rPr lang="es-ES" dirty="0" err="1"/>
              <a:t>PublishVideo</a:t>
            </a:r>
            <a:endParaRPr lang="es-ES" dirty="0"/>
          </a:p>
          <a:p>
            <a:pPr lvl="2"/>
            <a:r>
              <a:rPr lang="es-ES" dirty="0" err="1"/>
              <a:t>PublishVideoApplicationService</a:t>
            </a:r>
            <a:endParaRPr lang="es-ES" dirty="0"/>
          </a:p>
          <a:p>
            <a:r>
              <a:rPr lang="es-ES" dirty="0" err="1"/>
              <a:t>domain</a:t>
            </a:r>
            <a:endParaRPr lang="es-ES" dirty="0"/>
          </a:p>
          <a:p>
            <a:pPr lvl="1"/>
            <a:r>
              <a:rPr lang="es-ES" dirty="0"/>
              <a:t>Video</a:t>
            </a:r>
          </a:p>
          <a:p>
            <a:pPr lvl="1"/>
            <a:r>
              <a:rPr lang="es-ES" dirty="0" err="1"/>
              <a:t>PublishVideo</a:t>
            </a:r>
            <a:endParaRPr lang="es-ES" dirty="0"/>
          </a:p>
          <a:p>
            <a:pPr lvl="2"/>
            <a:r>
              <a:rPr lang="es-ES" dirty="0" err="1"/>
              <a:t>PublishVideoRepository</a:t>
            </a:r>
            <a:endParaRPr lang="es-ES" dirty="0"/>
          </a:p>
          <a:p>
            <a:r>
              <a:rPr lang="es-ES" dirty="0" err="1"/>
              <a:t>infrastructure</a:t>
            </a:r>
            <a:endParaRPr lang="es-ES" dirty="0"/>
          </a:p>
          <a:p>
            <a:pPr lvl="1"/>
            <a:r>
              <a:rPr lang="es-ES" dirty="0" err="1"/>
              <a:t>PublishVideo</a:t>
            </a:r>
            <a:endParaRPr lang="es-ES" dirty="0"/>
          </a:p>
          <a:p>
            <a:pPr lvl="2"/>
            <a:r>
              <a:rPr lang="es-ES" dirty="0" err="1"/>
              <a:t>YouTubePublishVideoRepositoryAdapter</a:t>
            </a:r>
            <a:endParaRPr lang="es-ES" dirty="0"/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27824F99-94DA-1243-32F6-94F48366F6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66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674849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29211CE-E272-8FB0-0928-678EFB68B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Negocio - </a:t>
            </a:r>
            <a:r>
              <a:rPr lang="es-ES" dirty="0" err="1"/>
              <a:t>BoundedContext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EA7BC50-2244-B8DE-03E5-5E7C72563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Video</a:t>
            </a:r>
          </a:p>
          <a:p>
            <a:pPr lvl="1"/>
            <a:r>
              <a:rPr lang="es-ES" dirty="0" err="1"/>
              <a:t>application</a:t>
            </a:r>
            <a:endParaRPr lang="es-ES" dirty="0"/>
          </a:p>
          <a:p>
            <a:pPr lvl="2"/>
            <a:r>
              <a:rPr lang="es-ES" dirty="0" err="1"/>
              <a:t>Publish</a:t>
            </a:r>
            <a:endParaRPr lang="es-ES" dirty="0"/>
          </a:p>
          <a:p>
            <a:pPr lvl="3"/>
            <a:r>
              <a:rPr lang="es-ES" dirty="0" err="1"/>
              <a:t>PublishVideoApplicationService</a:t>
            </a:r>
            <a:endParaRPr lang="es-ES" dirty="0"/>
          </a:p>
          <a:p>
            <a:pPr lvl="1"/>
            <a:r>
              <a:rPr lang="es-ES" dirty="0" err="1"/>
              <a:t>domain</a:t>
            </a:r>
            <a:endParaRPr lang="es-ES" dirty="0"/>
          </a:p>
          <a:p>
            <a:pPr lvl="2"/>
            <a:r>
              <a:rPr lang="es-ES" dirty="0" err="1"/>
              <a:t>PublishVideoRepository</a:t>
            </a:r>
            <a:endParaRPr lang="es-ES" dirty="0"/>
          </a:p>
          <a:p>
            <a:pPr lvl="1"/>
            <a:r>
              <a:rPr lang="es-ES" dirty="0" err="1"/>
              <a:t>infrastructure</a:t>
            </a:r>
            <a:endParaRPr lang="es-ES" dirty="0"/>
          </a:p>
          <a:p>
            <a:pPr lvl="2"/>
            <a:r>
              <a:rPr lang="es-ES" dirty="0" err="1"/>
              <a:t>YouTubePublishVideoRepositoryAdapter</a:t>
            </a:r>
            <a:endParaRPr lang="es-ES" dirty="0"/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09509D03-C670-8E1D-6289-97ADF54DA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67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975349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29211CE-E272-8FB0-0928-678EFB68B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Negocio - </a:t>
            </a:r>
            <a:r>
              <a:rPr lang="es-ES" dirty="0" err="1"/>
              <a:t>Feature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EA7BC50-2244-B8DE-03E5-5E7C72563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PublishVideo</a:t>
            </a:r>
            <a:endParaRPr lang="es-ES" dirty="0"/>
          </a:p>
          <a:p>
            <a:pPr lvl="1"/>
            <a:r>
              <a:rPr lang="es-ES" dirty="0" err="1"/>
              <a:t>application</a:t>
            </a:r>
            <a:endParaRPr lang="es-ES" dirty="0"/>
          </a:p>
          <a:p>
            <a:pPr lvl="2"/>
            <a:r>
              <a:rPr lang="es-ES" dirty="0" err="1"/>
              <a:t>PublishVideoApplicationService</a:t>
            </a:r>
            <a:endParaRPr lang="es-ES" dirty="0"/>
          </a:p>
          <a:p>
            <a:pPr lvl="1"/>
            <a:r>
              <a:rPr lang="es-ES" dirty="0" err="1"/>
              <a:t>domain</a:t>
            </a:r>
            <a:endParaRPr lang="es-ES" dirty="0"/>
          </a:p>
          <a:p>
            <a:pPr lvl="2"/>
            <a:r>
              <a:rPr lang="es-ES" dirty="0" err="1"/>
              <a:t>PublishVideoRepository</a:t>
            </a:r>
            <a:endParaRPr lang="es-ES" dirty="0"/>
          </a:p>
          <a:p>
            <a:pPr lvl="1"/>
            <a:r>
              <a:rPr lang="es-ES" dirty="0" err="1"/>
              <a:t>infrastructure</a:t>
            </a:r>
            <a:endParaRPr lang="es-ES" dirty="0"/>
          </a:p>
          <a:p>
            <a:pPr lvl="2"/>
            <a:r>
              <a:rPr lang="es-ES" dirty="0" err="1"/>
              <a:t>YouTubePublishVideoRepositoryAdapter</a:t>
            </a:r>
            <a:endParaRPr lang="es-ES" dirty="0"/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A20E8444-46AE-B414-1AFE-50FCAB903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68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5864112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29211CE-E272-8FB0-0928-678EFB68B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Negocio - </a:t>
            </a:r>
            <a:r>
              <a:rPr lang="es-ES" dirty="0" err="1"/>
              <a:t>BoundedContext</a:t>
            </a:r>
            <a:r>
              <a:rPr lang="es-ES" dirty="0"/>
              <a:t> y </a:t>
            </a:r>
            <a:r>
              <a:rPr lang="es-ES" dirty="0" err="1"/>
              <a:t>Feature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EA7BC50-2244-B8DE-03E5-5E7C72563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Video</a:t>
            </a:r>
          </a:p>
          <a:p>
            <a:pPr lvl="1"/>
            <a:r>
              <a:rPr lang="es-ES" dirty="0" err="1"/>
              <a:t>Publish</a:t>
            </a:r>
            <a:endParaRPr lang="es-ES" dirty="0"/>
          </a:p>
          <a:p>
            <a:pPr lvl="2"/>
            <a:r>
              <a:rPr lang="es-ES" dirty="0" err="1"/>
              <a:t>application</a:t>
            </a:r>
            <a:endParaRPr lang="es-ES" dirty="0"/>
          </a:p>
          <a:p>
            <a:pPr lvl="3"/>
            <a:r>
              <a:rPr lang="es-ES" dirty="0" err="1"/>
              <a:t>PublishVideoApplicationService</a:t>
            </a:r>
            <a:endParaRPr lang="es-ES" dirty="0"/>
          </a:p>
          <a:p>
            <a:pPr lvl="2"/>
            <a:r>
              <a:rPr lang="es-ES" dirty="0" err="1"/>
              <a:t>domain</a:t>
            </a:r>
            <a:endParaRPr lang="es-ES" dirty="0"/>
          </a:p>
          <a:p>
            <a:pPr lvl="3"/>
            <a:r>
              <a:rPr lang="es-ES" dirty="0" err="1"/>
              <a:t>PublishVideoRepository</a:t>
            </a:r>
            <a:endParaRPr lang="es-ES" dirty="0"/>
          </a:p>
          <a:p>
            <a:pPr lvl="2"/>
            <a:r>
              <a:rPr lang="es-ES" dirty="0" err="1"/>
              <a:t>infrastructure</a:t>
            </a:r>
            <a:endParaRPr lang="es-ES" dirty="0"/>
          </a:p>
          <a:p>
            <a:pPr lvl="3"/>
            <a:r>
              <a:rPr lang="es-ES" dirty="0" err="1"/>
              <a:t>YouTubePublishVideoRepositoryAdapter</a:t>
            </a:r>
            <a:endParaRPr lang="es-ES" dirty="0"/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1BB20320-0E41-828D-2BA4-39A74111C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69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4166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7F90A1-B3C5-6B50-F87E-6DF2801E8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Contexto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34B1B7-DC89-A298-0CCE-3CD89BCAD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Waterfall</a:t>
            </a:r>
            <a:r>
              <a:rPr lang="es-ES" dirty="0"/>
              <a:t> y sus consecuencias (entregas a destiempo)</a:t>
            </a:r>
          </a:p>
          <a:p>
            <a:r>
              <a:rPr lang="es-ES" dirty="0"/>
              <a:t>Agile empezando a integrarse</a:t>
            </a:r>
          </a:p>
          <a:p>
            <a:r>
              <a:rPr lang="es-ES" dirty="0"/>
              <a:t>Lenguaje de negocio adaptado al técnico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93FD35F6-0401-1577-7F0C-5152EBF2D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854213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7608981-4892-9105-E43C-800195569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Gustos colores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A68CF83-704A-F35F-0827-A8D3F3D51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Pero es preferible no perder el foco en el negocio…</a:t>
            </a:r>
          </a:p>
        </p:txBody>
      </p:sp>
      <p:sp>
        <p:nvSpPr>
          <p:cNvPr id="8" name="Marcador de número de diapositiva 3">
            <a:extLst>
              <a:ext uri="{FF2B5EF4-FFF2-40B4-BE49-F238E27FC236}">
                <a16:creationId xmlns:a16="http://schemas.microsoft.com/office/drawing/2014/main" id="{5FDC2F36-1FC2-507F-62D8-E1F8095A1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70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11087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EFDAE3-395C-A37B-102F-3E33CCDBC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 fontScale="85000" lnSpcReduction="20000"/>
          </a:bodyPr>
          <a:lstStyle/>
          <a:p>
            <a:r>
              <a:rPr lang="es-ES" dirty="0" err="1"/>
              <a:t>boundedContext</a:t>
            </a:r>
            <a:endParaRPr lang="es-ES" dirty="0"/>
          </a:p>
          <a:p>
            <a:pPr lvl="1"/>
            <a:r>
              <a:rPr lang="es-ES" dirty="0" err="1"/>
              <a:t>Feature</a:t>
            </a:r>
            <a:endParaRPr lang="es-ES" dirty="0"/>
          </a:p>
          <a:p>
            <a:pPr lvl="2"/>
            <a:r>
              <a:rPr lang="es-ES" dirty="0" err="1"/>
              <a:t>application</a:t>
            </a:r>
            <a:endParaRPr lang="es-ES" dirty="0"/>
          </a:p>
          <a:p>
            <a:pPr lvl="3"/>
            <a:r>
              <a:rPr lang="es-ES" dirty="0" err="1"/>
              <a:t>UseCase</a:t>
            </a:r>
            <a:endParaRPr lang="es-ES" dirty="0"/>
          </a:p>
          <a:p>
            <a:pPr lvl="4"/>
            <a:r>
              <a:rPr lang="es-ES" dirty="0" err="1"/>
              <a:t>UseCaseApplicationService</a:t>
            </a:r>
            <a:endParaRPr lang="es-ES" dirty="0"/>
          </a:p>
          <a:p>
            <a:pPr lvl="4"/>
            <a:r>
              <a:rPr lang="es-ES" dirty="0" err="1"/>
              <a:t>Command</a:t>
            </a:r>
            <a:endParaRPr lang="es-ES" dirty="0"/>
          </a:p>
          <a:p>
            <a:pPr lvl="4"/>
            <a:r>
              <a:rPr lang="es-ES" dirty="0" err="1"/>
              <a:t>Handler</a:t>
            </a:r>
            <a:endParaRPr lang="es-ES" dirty="0"/>
          </a:p>
          <a:p>
            <a:pPr lvl="2"/>
            <a:r>
              <a:rPr lang="es-ES" dirty="0" err="1"/>
              <a:t>domain</a:t>
            </a:r>
            <a:endParaRPr lang="es-ES" dirty="0"/>
          </a:p>
          <a:p>
            <a:pPr lvl="3"/>
            <a:r>
              <a:rPr lang="es-ES" dirty="0" err="1"/>
              <a:t>AdapterRepository</a:t>
            </a:r>
            <a:endParaRPr lang="es-ES" dirty="0"/>
          </a:p>
          <a:p>
            <a:pPr lvl="3"/>
            <a:r>
              <a:rPr lang="es-ES"/>
              <a:t>UseCaseDomainService</a:t>
            </a:r>
            <a:endParaRPr lang="es-ES" dirty="0"/>
          </a:p>
          <a:p>
            <a:pPr lvl="2"/>
            <a:r>
              <a:rPr lang="es-ES" dirty="0" err="1"/>
              <a:t>infrastructure</a:t>
            </a:r>
            <a:endParaRPr lang="es-ES" dirty="0"/>
          </a:p>
          <a:p>
            <a:pPr lvl="3"/>
            <a:r>
              <a:rPr lang="es-ES" dirty="0" err="1"/>
              <a:t>controller</a:t>
            </a:r>
            <a:endParaRPr lang="es-ES" dirty="0"/>
          </a:p>
          <a:p>
            <a:pPr lvl="4"/>
            <a:r>
              <a:rPr lang="es-ES" dirty="0" err="1"/>
              <a:t>UseCaseController</a:t>
            </a:r>
            <a:endParaRPr lang="es-ES" dirty="0"/>
          </a:p>
          <a:p>
            <a:pPr lvl="3"/>
            <a:r>
              <a:rPr lang="es-ES" dirty="0" err="1"/>
              <a:t>mapper</a:t>
            </a:r>
            <a:endParaRPr lang="es-ES" dirty="0"/>
          </a:p>
          <a:p>
            <a:pPr lvl="4"/>
            <a:r>
              <a:rPr lang="es-ES" dirty="0" err="1"/>
              <a:t>InfraToDomainModelMapper</a:t>
            </a:r>
            <a:endParaRPr lang="es-ES" dirty="0"/>
          </a:p>
          <a:p>
            <a:pPr lvl="3"/>
            <a:r>
              <a:rPr lang="es-ES" dirty="0" err="1"/>
              <a:t>EventPublisherImpl</a:t>
            </a:r>
            <a:endParaRPr lang="es-ES" dirty="0"/>
          </a:p>
          <a:p>
            <a:r>
              <a:rPr lang="es-ES" dirty="0" err="1"/>
              <a:t>shared</a:t>
            </a:r>
            <a:r>
              <a:rPr lang="es-ES" dirty="0"/>
              <a:t> - compartido entre </a:t>
            </a:r>
            <a:r>
              <a:rPr lang="es-ES" dirty="0" err="1"/>
              <a:t>bounded</a:t>
            </a:r>
            <a:r>
              <a:rPr lang="es-ES" dirty="0"/>
              <a:t> </a:t>
            </a:r>
            <a:r>
              <a:rPr lang="es-ES" dirty="0" err="1"/>
              <a:t>contexts</a:t>
            </a:r>
            <a:endParaRPr lang="es-ES" dirty="0"/>
          </a:p>
          <a:p>
            <a:pPr lvl="1"/>
            <a:r>
              <a:rPr lang="es-ES" dirty="0" err="1"/>
              <a:t>application</a:t>
            </a:r>
            <a:endParaRPr lang="es-ES" dirty="0"/>
          </a:p>
          <a:p>
            <a:pPr lvl="1"/>
            <a:r>
              <a:rPr lang="es-ES" dirty="0" err="1"/>
              <a:t>domain</a:t>
            </a:r>
            <a:endParaRPr lang="es-ES" dirty="0"/>
          </a:p>
          <a:p>
            <a:pPr lvl="1"/>
            <a:r>
              <a:rPr lang="es-ES" dirty="0" err="1"/>
              <a:t>infrastructure</a:t>
            </a:r>
            <a:endParaRPr lang="es-ES" dirty="0"/>
          </a:p>
          <a:p>
            <a:pPr lvl="2"/>
            <a:r>
              <a:rPr lang="es-ES" dirty="0" err="1"/>
              <a:t>persistence</a:t>
            </a:r>
            <a:endParaRPr lang="es-ES" dirty="0"/>
          </a:p>
          <a:p>
            <a:pPr lvl="3"/>
            <a:r>
              <a:rPr lang="es-ES" dirty="0" err="1"/>
              <a:t>AdapterRepositoryImpl</a:t>
            </a:r>
            <a:endParaRPr lang="es-ES" dirty="0"/>
          </a:p>
        </p:txBody>
      </p:sp>
      <p:sp>
        <p:nvSpPr>
          <p:cNvPr id="8" name="Marcador de número de diapositiva 3">
            <a:extLst>
              <a:ext uri="{FF2B5EF4-FFF2-40B4-BE49-F238E27FC236}">
                <a16:creationId xmlns:a16="http://schemas.microsoft.com/office/drawing/2014/main" id="{7D50FE96-24CA-1207-F08D-6CDF9EAC0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71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383383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54B667B-0811-B497-CD88-EC9DD604A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Hemos visto…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85889BC-DA67-7DFE-3E2F-BD7086B68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s-ES"/>
              <a:t>09/2024 | Pepe Fabra Valverde | </a:t>
            </a:r>
            <a:fld id="{B87D0AB6-8E4A-4BD5-8779-ABED7EE2B505}" type="slidenum">
              <a:rPr lang="es-ES" smtClean="0"/>
              <a:pPr/>
              <a:t>72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627601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9049C-41EC-86A4-B5F0-E8C82AAFE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Hemos visto…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83C374-3CF1-FA98-6A51-9FED2017D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DDD -&gt; lo técnico se adapta al negocio</a:t>
            </a:r>
          </a:p>
          <a:p>
            <a:pPr lvl="1"/>
            <a:r>
              <a:rPr lang="es-ES" dirty="0"/>
              <a:t>Se utiliza lenguaje de negocio para describir lo técnico, no al revés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7C42A0B9-B6E4-7D3F-0ED3-9B0F9BCB7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73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015852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9049C-41EC-86A4-B5F0-E8C82AAFE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Hemos visto…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83C374-3CF1-FA98-6A51-9FED2017D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DDD -&gt; lo técnico se adapta al negocio</a:t>
            </a:r>
          </a:p>
          <a:p>
            <a:pPr lvl="1"/>
            <a:r>
              <a:rPr lang="es-ES" dirty="0"/>
              <a:t>Se utiliza lenguaje de negocio para describir lo técnico, no al revés</a:t>
            </a:r>
          </a:p>
          <a:p>
            <a:r>
              <a:rPr lang="es-ES" dirty="0"/>
              <a:t>Arquitectura Hexagonal</a:t>
            </a:r>
          </a:p>
          <a:p>
            <a:pPr lvl="1"/>
            <a:r>
              <a:rPr lang="es-ES" dirty="0"/>
              <a:t>Infraestructura -&gt; Aplicación (caso de uso) -&gt; Dominio</a:t>
            </a:r>
          </a:p>
          <a:p>
            <a:pPr lvl="1"/>
            <a:r>
              <a:rPr lang="es-ES" dirty="0" err="1"/>
              <a:t>Testing</a:t>
            </a:r>
            <a:endParaRPr lang="es-ES" dirty="0"/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7C42A0B9-B6E4-7D3F-0ED3-9B0F9BCB7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74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3243442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>
            <a:extLst>
              <a:ext uri="{FF2B5EF4-FFF2-40B4-BE49-F238E27FC236}">
                <a16:creationId xmlns:a16="http://schemas.microsoft.com/office/drawing/2014/main" id="{FF32E280-2996-2BAF-E1B0-449E43D1D6FE}"/>
              </a:ext>
            </a:extLst>
          </p:cNvPr>
          <p:cNvSpPr/>
          <p:nvPr/>
        </p:nvSpPr>
        <p:spPr>
          <a:xfrm>
            <a:off x="2338937" y="2165684"/>
            <a:ext cx="2695074" cy="2695074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D304A1D-9C3D-98F4-AA40-7DE2076EC1C9}"/>
              </a:ext>
            </a:extLst>
          </p:cNvPr>
          <p:cNvSpPr txBox="1"/>
          <p:nvPr/>
        </p:nvSpPr>
        <p:spPr>
          <a:xfrm>
            <a:off x="7263864" y="2367814"/>
            <a:ext cx="2109360" cy="584775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Montserrat" panose="00000500000000000000" pitchFamily="50" charset="0"/>
              </a:rPr>
              <a:t>DOMINIO</a:t>
            </a:r>
          </a:p>
        </p:txBody>
      </p:sp>
    </p:spTree>
    <p:extLst>
      <p:ext uri="{BB962C8B-B14F-4D97-AF65-F5344CB8AC3E}">
        <p14:creationId xmlns:p14="http://schemas.microsoft.com/office/powerpoint/2010/main" val="405408014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26466F99-84B7-CFA4-2ADF-912DAA0BE573}"/>
              </a:ext>
            </a:extLst>
          </p:cNvPr>
          <p:cNvSpPr/>
          <p:nvPr/>
        </p:nvSpPr>
        <p:spPr>
          <a:xfrm>
            <a:off x="1472663" y="1215189"/>
            <a:ext cx="4427622" cy="4427622"/>
          </a:xfrm>
          <a:prstGeom prst="ellipse">
            <a:avLst/>
          </a:prstGeom>
          <a:solidFill>
            <a:srgbClr val="FE4B8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F32E280-2996-2BAF-E1B0-449E43D1D6FE}"/>
              </a:ext>
            </a:extLst>
          </p:cNvPr>
          <p:cNvSpPr/>
          <p:nvPr/>
        </p:nvSpPr>
        <p:spPr>
          <a:xfrm>
            <a:off x="2338937" y="2165684"/>
            <a:ext cx="2695074" cy="2695074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1842787-5A55-A2B4-8B97-7D8EECB2B99D}"/>
              </a:ext>
            </a:extLst>
          </p:cNvPr>
          <p:cNvCxnSpPr>
            <a:cxnSpLocks/>
          </p:cNvCxnSpPr>
          <p:nvPr/>
        </p:nvCxnSpPr>
        <p:spPr>
          <a:xfrm>
            <a:off x="2200975" y="3429000"/>
            <a:ext cx="924025" cy="0"/>
          </a:xfrm>
          <a:prstGeom prst="straightConnector1">
            <a:avLst/>
          </a:prstGeom>
          <a:ln w="190500">
            <a:solidFill>
              <a:srgbClr val="FE4B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3B0BA38-BE88-9380-FA24-D7CDE66DE86E}"/>
              </a:ext>
            </a:extLst>
          </p:cNvPr>
          <p:cNvSpPr txBox="1"/>
          <p:nvPr/>
        </p:nvSpPr>
        <p:spPr>
          <a:xfrm>
            <a:off x="7263864" y="3121031"/>
            <a:ext cx="2793265" cy="584775"/>
          </a:xfrm>
          <a:prstGeom prst="rect">
            <a:avLst/>
          </a:prstGeom>
          <a:solidFill>
            <a:srgbClr val="FE4B84"/>
          </a:solidFill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Montserrat" panose="00000500000000000000" pitchFamily="50" charset="0"/>
              </a:rPr>
              <a:t>APLICACIÓN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D304A1D-9C3D-98F4-AA40-7DE2076EC1C9}"/>
              </a:ext>
            </a:extLst>
          </p:cNvPr>
          <p:cNvSpPr txBox="1"/>
          <p:nvPr/>
        </p:nvSpPr>
        <p:spPr>
          <a:xfrm>
            <a:off x="7263864" y="2367814"/>
            <a:ext cx="2109360" cy="584775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Montserrat" panose="00000500000000000000" pitchFamily="50" charset="0"/>
              </a:rPr>
              <a:t>DOMINIO</a:t>
            </a:r>
          </a:p>
        </p:txBody>
      </p:sp>
    </p:spTree>
    <p:extLst>
      <p:ext uri="{BB962C8B-B14F-4D97-AF65-F5344CB8AC3E}">
        <p14:creationId xmlns:p14="http://schemas.microsoft.com/office/powerpoint/2010/main" val="79159476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C1DF78B6-C96F-76FB-D26C-F5631AD39468}"/>
              </a:ext>
            </a:extLst>
          </p:cNvPr>
          <p:cNvSpPr/>
          <p:nvPr/>
        </p:nvSpPr>
        <p:spPr>
          <a:xfrm>
            <a:off x="693017" y="435543"/>
            <a:ext cx="5986914" cy="5986914"/>
          </a:xfrm>
          <a:prstGeom prst="ellipse">
            <a:avLst/>
          </a:prstGeom>
          <a:solidFill>
            <a:srgbClr val="60BAF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6466F99-84B7-CFA4-2ADF-912DAA0BE573}"/>
              </a:ext>
            </a:extLst>
          </p:cNvPr>
          <p:cNvSpPr/>
          <p:nvPr/>
        </p:nvSpPr>
        <p:spPr>
          <a:xfrm>
            <a:off x="1472663" y="1215189"/>
            <a:ext cx="4427622" cy="4427622"/>
          </a:xfrm>
          <a:prstGeom prst="ellipse">
            <a:avLst/>
          </a:prstGeom>
          <a:solidFill>
            <a:srgbClr val="FE4B8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F32E280-2996-2BAF-E1B0-449E43D1D6FE}"/>
              </a:ext>
            </a:extLst>
          </p:cNvPr>
          <p:cNvSpPr/>
          <p:nvPr/>
        </p:nvSpPr>
        <p:spPr>
          <a:xfrm>
            <a:off x="2338937" y="2165684"/>
            <a:ext cx="2695074" cy="2695074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3EA9158-0A8F-BBA3-1AFE-D5BE4BCD2A2D}"/>
              </a:ext>
            </a:extLst>
          </p:cNvPr>
          <p:cNvCxnSpPr>
            <a:cxnSpLocks/>
          </p:cNvCxnSpPr>
          <p:nvPr/>
        </p:nvCxnSpPr>
        <p:spPr>
          <a:xfrm>
            <a:off x="1276950" y="3429000"/>
            <a:ext cx="924025" cy="0"/>
          </a:xfrm>
          <a:prstGeom prst="straightConnector1">
            <a:avLst/>
          </a:prstGeom>
          <a:ln w="190500">
            <a:solidFill>
              <a:srgbClr val="60BA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1842787-5A55-A2B4-8B97-7D8EECB2B99D}"/>
              </a:ext>
            </a:extLst>
          </p:cNvPr>
          <p:cNvCxnSpPr>
            <a:cxnSpLocks/>
          </p:cNvCxnSpPr>
          <p:nvPr/>
        </p:nvCxnSpPr>
        <p:spPr>
          <a:xfrm>
            <a:off x="2200975" y="3429000"/>
            <a:ext cx="924025" cy="0"/>
          </a:xfrm>
          <a:prstGeom prst="straightConnector1">
            <a:avLst/>
          </a:prstGeom>
          <a:ln w="190500">
            <a:solidFill>
              <a:srgbClr val="FE4B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9403883-F5F7-D08F-6BAB-74581DBDCFFD}"/>
              </a:ext>
            </a:extLst>
          </p:cNvPr>
          <p:cNvSpPr txBox="1"/>
          <p:nvPr/>
        </p:nvSpPr>
        <p:spPr>
          <a:xfrm>
            <a:off x="7263864" y="3868215"/>
            <a:ext cx="4354077" cy="584775"/>
          </a:xfrm>
          <a:prstGeom prst="rect">
            <a:avLst/>
          </a:prstGeom>
          <a:solidFill>
            <a:srgbClr val="60BAFD"/>
          </a:solidFill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Montserrat" panose="00000500000000000000" pitchFamily="50" charset="0"/>
              </a:rPr>
              <a:t>INFRAESTRUCTURA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3B0BA38-BE88-9380-FA24-D7CDE66DE86E}"/>
              </a:ext>
            </a:extLst>
          </p:cNvPr>
          <p:cNvSpPr txBox="1"/>
          <p:nvPr/>
        </p:nvSpPr>
        <p:spPr>
          <a:xfrm>
            <a:off x="7263864" y="3121031"/>
            <a:ext cx="2793265" cy="584775"/>
          </a:xfrm>
          <a:prstGeom prst="rect">
            <a:avLst/>
          </a:prstGeom>
          <a:solidFill>
            <a:srgbClr val="FE4B84"/>
          </a:solidFill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Montserrat" panose="00000500000000000000" pitchFamily="50" charset="0"/>
              </a:rPr>
              <a:t>APLICACIÓN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D304A1D-9C3D-98F4-AA40-7DE2076EC1C9}"/>
              </a:ext>
            </a:extLst>
          </p:cNvPr>
          <p:cNvSpPr txBox="1"/>
          <p:nvPr/>
        </p:nvSpPr>
        <p:spPr>
          <a:xfrm>
            <a:off x="7263864" y="2367814"/>
            <a:ext cx="2109360" cy="584775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Montserrat" panose="00000500000000000000" pitchFamily="50" charset="0"/>
              </a:rPr>
              <a:t>DOMINIO</a:t>
            </a:r>
          </a:p>
        </p:txBody>
      </p:sp>
    </p:spTree>
    <p:extLst>
      <p:ext uri="{BB962C8B-B14F-4D97-AF65-F5344CB8AC3E}">
        <p14:creationId xmlns:p14="http://schemas.microsoft.com/office/powerpoint/2010/main" val="171464442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76BC6-8806-EF5B-B32D-B40D05730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Elementos de arquitectura limpia en Java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76B420-0677-6207-33BF-A71D6A794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err="1"/>
              <a:t>Mapper</a:t>
            </a:r>
            <a:endParaRPr lang="es-ES" dirty="0"/>
          </a:p>
          <a:p>
            <a:r>
              <a:rPr lang="es-ES" dirty="0" err="1"/>
              <a:t>Handler</a:t>
            </a:r>
            <a:endParaRPr lang="es-ES" dirty="0"/>
          </a:p>
          <a:p>
            <a:r>
              <a:rPr lang="es-ES" dirty="0"/>
              <a:t>Resolver</a:t>
            </a:r>
          </a:p>
          <a:p>
            <a:r>
              <a:rPr lang="es-ES" dirty="0" err="1"/>
              <a:t>Circuit</a:t>
            </a:r>
            <a:r>
              <a:rPr lang="es-ES" dirty="0"/>
              <a:t> </a:t>
            </a:r>
            <a:r>
              <a:rPr lang="es-ES" dirty="0" err="1"/>
              <a:t>Breakers</a:t>
            </a:r>
            <a:endParaRPr lang="es-ES" dirty="0"/>
          </a:p>
          <a:p>
            <a:r>
              <a:rPr lang="es-ES" dirty="0" err="1"/>
              <a:t>Adapters</a:t>
            </a:r>
            <a:endParaRPr lang="es-ES" dirty="0"/>
          </a:p>
          <a:p>
            <a:r>
              <a:rPr lang="es-ES" dirty="0"/>
              <a:t>Response</a:t>
            </a:r>
          </a:p>
          <a:p>
            <a:r>
              <a:rPr lang="es-ES" dirty="0" err="1"/>
              <a:t>ValueObjects</a:t>
            </a:r>
            <a:endParaRPr lang="es-ES" dirty="0"/>
          </a:p>
          <a:p>
            <a:r>
              <a:rPr lang="es-ES" dirty="0" err="1"/>
              <a:t>NamedConstructors</a:t>
            </a:r>
            <a:endParaRPr lang="es-ES" dirty="0"/>
          </a:p>
          <a:p>
            <a:r>
              <a:rPr lang="es-ES" dirty="0"/>
              <a:t>Publisher</a:t>
            </a:r>
          </a:p>
          <a:p>
            <a:r>
              <a:rPr lang="es-ES" dirty="0" err="1"/>
              <a:t>Mocking</a:t>
            </a:r>
            <a:endParaRPr lang="es-ES" dirty="0"/>
          </a:p>
        </p:txBody>
      </p:sp>
      <p:sp>
        <p:nvSpPr>
          <p:cNvPr id="9" name="Marcador de número de diapositiva 3">
            <a:extLst>
              <a:ext uri="{FF2B5EF4-FFF2-40B4-BE49-F238E27FC236}">
                <a16:creationId xmlns:a16="http://schemas.microsoft.com/office/drawing/2014/main" id="{93D8FCB3-2E24-EA19-8D00-4692D6E3D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78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077769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77086-8D43-217C-C8C8-3A9E04165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Literatura Técnica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E3264F-F01D-0313-F14D-49350EF47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Domain-Driven</a:t>
            </a:r>
            <a:r>
              <a:rPr lang="es-ES" dirty="0"/>
              <a:t> </a:t>
            </a:r>
            <a:r>
              <a:rPr lang="es-ES" dirty="0" err="1"/>
              <a:t>Design</a:t>
            </a:r>
            <a:endParaRPr lang="es-ES" dirty="0"/>
          </a:p>
          <a:p>
            <a:pPr lvl="1"/>
            <a:r>
              <a:rPr lang="es-ES" dirty="0" err="1"/>
              <a:t>Implementing</a:t>
            </a:r>
            <a:r>
              <a:rPr lang="es-ES" dirty="0"/>
              <a:t> y </a:t>
            </a:r>
            <a:r>
              <a:rPr lang="es-ES" dirty="0" err="1"/>
              <a:t>distilled</a:t>
            </a:r>
            <a:endParaRPr lang="es-ES" dirty="0"/>
          </a:p>
          <a:p>
            <a:r>
              <a:rPr lang="es-ES" dirty="0" err="1"/>
              <a:t>Clean</a:t>
            </a:r>
            <a:r>
              <a:rPr lang="es-ES" dirty="0"/>
              <a:t> </a:t>
            </a:r>
            <a:r>
              <a:rPr lang="es-ES" dirty="0" err="1"/>
              <a:t>Architecture</a:t>
            </a:r>
            <a:endParaRPr lang="es-ES" dirty="0"/>
          </a:p>
          <a:p>
            <a:r>
              <a:rPr lang="es-ES" dirty="0" err="1"/>
              <a:t>CodelyTV</a:t>
            </a:r>
            <a:endParaRPr lang="es-ES" dirty="0"/>
          </a:p>
        </p:txBody>
      </p:sp>
      <p:sp>
        <p:nvSpPr>
          <p:cNvPr id="5" name="Marcador de número de diapositiva 3">
            <a:extLst>
              <a:ext uri="{FF2B5EF4-FFF2-40B4-BE49-F238E27FC236}">
                <a16:creationId xmlns:a16="http://schemas.microsoft.com/office/drawing/2014/main" id="{820D72E3-6E37-B3BF-6A79-5328E933EE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79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64352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0F86A-9E71-1444-7977-D59DAA307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Dominio de Negocio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F34AB4-3C40-EA15-814E-4498799B5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El negocio puede ser algo muy grande, qué vas a cubrir es el dominio</a:t>
            </a:r>
          </a:p>
          <a:p>
            <a:pPr marL="0" indent="0">
              <a:buNone/>
            </a:pPr>
            <a:r>
              <a:rPr lang="es-ES" dirty="0"/>
              <a:t>Es el nivel de zoom que harás en el negocio, tanto por compañía/proyecto como por equipo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557D3C53-B47E-2B1F-FD60-77CDFD10D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105196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7A2D0A4-F4FF-156C-EB12-378314C62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¡¡Gracias por tu tiempo!!</a:t>
            </a:r>
          </a:p>
        </p:txBody>
      </p:sp>
      <p:sp>
        <p:nvSpPr>
          <p:cNvPr id="8" name="Marcador de número de diapositiva 3">
            <a:extLst>
              <a:ext uri="{FF2B5EF4-FFF2-40B4-BE49-F238E27FC236}">
                <a16:creationId xmlns:a16="http://schemas.microsoft.com/office/drawing/2014/main" id="{6E1A5507-2AE9-8F1B-29A9-D11E80F78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80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4940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2E18A-3D36-EC30-6FB2-28D2ED86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Eric Evans explicando </a:t>
            </a:r>
            <a:r>
              <a:rPr lang="es-ES" dirty="0" err="1"/>
              <a:t>Domain-Driven</a:t>
            </a:r>
            <a:r>
              <a:rPr lang="es-ES" dirty="0"/>
              <a:t> </a:t>
            </a:r>
            <a:r>
              <a:rPr lang="es-ES" dirty="0" err="1"/>
              <a:t>Design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7FB8EF-B14E-086B-B7E8-9E45C18AE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hlinkClick r:id="rId2"/>
              </a:rPr>
              <a:t>https://www.youtube.com/watch?v=pMuiVlnGqjk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 err="1"/>
              <a:t>Domain-Driven</a:t>
            </a:r>
            <a:r>
              <a:rPr lang="es-ES" b="1" dirty="0"/>
              <a:t> </a:t>
            </a:r>
            <a:r>
              <a:rPr lang="es-ES" b="1" dirty="0" err="1"/>
              <a:t>Design</a:t>
            </a:r>
            <a:r>
              <a:rPr lang="es-ES" b="1" dirty="0"/>
              <a:t> </a:t>
            </a:r>
            <a:r>
              <a:rPr lang="es-ES" b="1" dirty="0" err="1"/>
              <a:t>Europe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Canal de referencia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193B1E2F-3168-C833-985F-B18A6CBA2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66792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</TotalTime>
  <Words>1675</Words>
  <Application>Microsoft Office PowerPoint</Application>
  <PresentationFormat>Panorámica</PresentationFormat>
  <Paragraphs>366</Paragraphs>
  <Slides>80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80</vt:i4>
      </vt:variant>
    </vt:vector>
  </HeadingPairs>
  <TitlesOfParts>
    <vt:vector size="85" baseType="lpstr">
      <vt:lpstr>Arial</vt:lpstr>
      <vt:lpstr>Calibri</vt:lpstr>
      <vt:lpstr>Montserrat</vt:lpstr>
      <vt:lpstr>Times New Roman</vt:lpstr>
      <vt:lpstr>Tema de Office</vt:lpstr>
      <vt:lpstr>Domain-Driven Design y Arquitectura Hexagonal</vt:lpstr>
      <vt:lpstr>Pepe Fabra Valverde</vt:lpstr>
      <vt:lpstr>Agenda</vt:lpstr>
      <vt:lpstr>Agenda</vt:lpstr>
      <vt:lpstr>Presentación de PowerPoint</vt:lpstr>
      <vt:lpstr>Lanzamiento</vt:lpstr>
      <vt:lpstr>Contexto</vt:lpstr>
      <vt:lpstr>Dominio de Negocio</vt:lpstr>
      <vt:lpstr>Eric Evans explicando Domain-Driven Design</vt:lpstr>
      <vt:lpstr>Qué propone Domain-Driven Design</vt:lpstr>
      <vt:lpstr>Qué propone Domain-Driven Design</vt:lpstr>
      <vt:lpstr>¿Cómo se consigue?</vt:lpstr>
      <vt:lpstr>¿Cómo se consigue?</vt:lpstr>
      <vt:lpstr>¿Cómo se consigue?</vt:lpstr>
      <vt:lpstr>Negocio como core</vt:lpstr>
      <vt:lpstr>Negocio como core</vt:lpstr>
      <vt:lpstr>Negocio como core</vt:lpstr>
      <vt:lpstr>Bounded Context</vt:lpstr>
      <vt:lpstr>Bounded Context a código</vt:lpstr>
      <vt:lpstr>Low coupling, High cohesion</vt:lpstr>
      <vt:lpstr>Low coupling, High cohesion</vt:lpstr>
      <vt:lpstr>Low coupling, High cohesion</vt:lpstr>
      <vt:lpstr>Low coupling, High cohesion</vt:lpstr>
      <vt:lpstr>Presentación de PowerPoint</vt:lpstr>
      <vt:lpstr>Arquitectura Hexagonal</vt:lpstr>
      <vt:lpstr>De los peores renombrados de la historia</vt:lpstr>
      <vt:lpstr>Presentación de PowerPoint</vt:lpstr>
      <vt:lpstr>Trade-off Analysis</vt:lpstr>
      <vt:lpstr>Trade-off Analysis</vt:lpstr>
      <vt:lpstr>Trade-off Analysis</vt:lpstr>
      <vt:lpstr>SOLID</vt:lpstr>
      <vt:lpstr>SRP - Single Responsability Principle</vt:lpstr>
      <vt:lpstr>Divide y vencerás</vt:lpstr>
      <vt:lpstr>DIP - Dependency Inversion Principle</vt:lpstr>
      <vt:lpstr>Conceptos</vt:lpstr>
      <vt:lpstr>Principio de Arquitectura Limpia</vt:lpstr>
      <vt:lpstr>Ports &amp; Adapters</vt:lpstr>
      <vt:lpstr>Ports &amp; Adapters</vt:lpstr>
      <vt:lpstr>Presentación de PowerPoint</vt:lpstr>
      <vt:lpstr>Regla de dependencias</vt:lpstr>
      <vt:lpstr>Presentación de PowerPoint</vt:lpstr>
      <vt:lpstr>Presentación de PowerPoint</vt:lpstr>
      <vt:lpstr>Presentación de PowerPoint</vt:lpstr>
      <vt:lpstr>Dominio</vt:lpstr>
      <vt:lpstr>Repository</vt:lpstr>
      <vt:lpstr>Aplicación o Caso de uso</vt:lpstr>
      <vt:lpstr>Infra-estructura</vt:lpstr>
      <vt:lpstr>Implementación de los Repository</vt:lpstr>
      <vt:lpstr>Controller</vt:lpstr>
      <vt:lpstr>Testing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Enlaces de interés</vt:lpstr>
      <vt:lpstr>Qué capas se testean</vt:lpstr>
      <vt:lpstr>Aceptación</vt:lpstr>
      <vt:lpstr>Aceptación</vt:lpstr>
      <vt:lpstr>Unit</vt:lpstr>
      <vt:lpstr>Unit</vt:lpstr>
      <vt:lpstr>Integración</vt:lpstr>
      <vt:lpstr>Integración</vt:lpstr>
      <vt:lpstr>Particiones</vt:lpstr>
      <vt:lpstr>Técnica - Un nivel</vt:lpstr>
      <vt:lpstr>Técnica - Por feature</vt:lpstr>
      <vt:lpstr>Negocio - BoundedContext</vt:lpstr>
      <vt:lpstr>Negocio - Feature</vt:lpstr>
      <vt:lpstr>Negocio - BoundedContext y Feature</vt:lpstr>
      <vt:lpstr>Gustos colores</vt:lpstr>
      <vt:lpstr>Presentación de PowerPoint</vt:lpstr>
      <vt:lpstr>Hemos visto…</vt:lpstr>
      <vt:lpstr>Hemos visto…</vt:lpstr>
      <vt:lpstr>Hemos visto…</vt:lpstr>
      <vt:lpstr>Presentación de PowerPoint</vt:lpstr>
      <vt:lpstr>Presentación de PowerPoint</vt:lpstr>
      <vt:lpstr>Presentación de PowerPoint</vt:lpstr>
      <vt:lpstr>Elementos de arquitectura limpia en Java</vt:lpstr>
      <vt:lpstr>Literatura Técnica</vt:lpstr>
      <vt:lpstr>¡¡Gracias por tu tiempo!!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Pepe Fabra</dc:creator>
  <cp:lastModifiedBy>Pepe Fabra</cp:lastModifiedBy>
  <cp:revision>16</cp:revision>
  <dcterms:created xsi:type="dcterms:W3CDTF">2024-09-08T10:36:26Z</dcterms:created>
  <dcterms:modified xsi:type="dcterms:W3CDTF">2024-09-08T15:51:36Z</dcterms:modified>
</cp:coreProperties>
</file>