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8" r:id="rId14"/>
    <p:sldId id="270" r:id="rId15"/>
    <p:sldId id="271" r:id="rId16"/>
    <p:sldId id="324" r:id="rId17"/>
    <p:sldId id="325" r:id="rId18"/>
    <p:sldId id="272" r:id="rId19"/>
    <p:sldId id="275" r:id="rId20"/>
    <p:sldId id="276" r:id="rId21"/>
    <p:sldId id="277" r:id="rId22"/>
    <p:sldId id="278" r:id="rId23"/>
    <p:sldId id="317" r:id="rId24"/>
    <p:sldId id="318" r:id="rId25"/>
    <p:sldId id="319" r:id="rId26"/>
    <p:sldId id="322" r:id="rId27"/>
    <p:sldId id="320" r:id="rId28"/>
    <p:sldId id="321" r:id="rId29"/>
    <p:sldId id="274" r:id="rId30"/>
    <p:sldId id="273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316" r:id="rId39"/>
    <p:sldId id="299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86" r:id="rId51"/>
    <p:sldId id="287" r:id="rId52"/>
    <p:sldId id="326" r:id="rId53"/>
    <p:sldId id="300" r:id="rId54"/>
    <p:sldId id="302" r:id="rId55"/>
    <p:sldId id="301" r:id="rId56"/>
    <p:sldId id="323" r:id="rId57"/>
    <p:sldId id="303" r:id="rId58"/>
    <p:sldId id="304" r:id="rId59"/>
    <p:sldId id="314" r:id="rId60"/>
    <p:sldId id="315" r:id="rId61"/>
    <p:sldId id="313" r:id="rId62"/>
    <p:sldId id="312" r:id="rId63"/>
    <p:sldId id="311" r:id="rId64"/>
    <p:sldId id="310" r:id="rId65"/>
    <p:sldId id="309" r:id="rId66"/>
    <p:sldId id="308" r:id="rId67"/>
    <p:sldId id="305" r:id="rId68"/>
    <p:sldId id="306" r:id="rId69"/>
    <p:sldId id="307" r:id="rId70"/>
    <p:sldId id="266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8379-70F1-460C-81AA-FA79D9266587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23E-3354-4F5E-B6FB-0268EAD51E69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00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8379-70F1-460C-81AA-FA79D9266587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23E-3354-4F5E-B6FB-0268EAD51E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8379-70F1-460C-81AA-FA79D9266587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23E-3354-4F5E-B6FB-0268EAD51E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2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8379-70F1-460C-81AA-FA79D9266587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23E-3354-4F5E-B6FB-0268EAD51E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6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8379-70F1-460C-81AA-FA79D9266587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23E-3354-4F5E-B6FB-0268EAD51E69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8379-70F1-460C-81AA-FA79D9266587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23E-3354-4F5E-B6FB-0268EAD51E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63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8379-70F1-460C-81AA-FA79D9266587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23E-3354-4F5E-B6FB-0268EAD51E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07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8379-70F1-460C-81AA-FA79D9266587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23E-3354-4F5E-B6FB-0268EAD51E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50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8379-70F1-460C-81AA-FA79D9266587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23E-3354-4F5E-B6FB-0268EAD51E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75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018379-70F1-460C-81AA-FA79D9266587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4B023E-3354-4F5E-B6FB-0268EAD51E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55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8379-70F1-460C-81AA-FA79D9266587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23E-3354-4F5E-B6FB-0268EAD51E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91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018379-70F1-460C-81AA-FA79D9266587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4B023E-3354-4F5E-B6FB-0268EAD51E69}" type="slidenum">
              <a:rPr lang="es-ES" smtClean="0"/>
              <a:t>‹#›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13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umbraco.com/knowledge-base/http-status-codes/#:~:text=The%20100%20Continue%20status%20code,the%20request%20has%20already%20finished.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scraper.io/test-sites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-/es/Fernando-Rosa/dp/840936380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amazon.es/Web-Scraping-Python-Extraction-Modern/dp/1098145356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penaccess.uoc.edu/bitstream/10609/147437/1/WebScraping_Modulo1_WebScraping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java-unit-testing/" TargetMode="External"/><Relationship Id="rId2" Type="http://schemas.openxmlformats.org/officeDocument/2006/relationships/hyperlink" Target="https://umbraco.com/knowledge-base/http-status-codes/#:~:text=The%20100%20Continue%20status%20code,the%20request%20has%20already%20finished.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faval/talks-about/tree/master/uv/web-scraping-y-las-bases-de-datos-ofuscada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D55E-5339-C229-2ADB-84B522AFF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BD3D3-C5AC-DCC6-60AB-B0DA8856C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Y las Bases de Datos Ofuscadas</a:t>
            </a:r>
          </a:p>
        </p:txBody>
      </p:sp>
    </p:spTree>
    <p:extLst>
      <p:ext uri="{BB962C8B-B14F-4D97-AF65-F5344CB8AC3E}">
        <p14:creationId xmlns:p14="http://schemas.microsoft.com/office/powerpoint/2010/main" val="287992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FFD5B-F71D-51CE-AF47-7B109BB6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ES" dirty="0"/>
              <a:t>Pirámide del conocimiento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52BCA1C-04EC-C8F0-DBD9-CF27234F8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1144611"/>
            <a:ext cx="5451627" cy="42487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62EA-D7B8-879C-8756-0FB5B500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s-ES" dirty="0"/>
              <a:t>Dato</a:t>
            </a:r>
          </a:p>
          <a:p>
            <a:pPr lvl="1"/>
            <a:r>
              <a:rPr lang="es-ES" dirty="0"/>
              <a:t>Valor puro</a:t>
            </a:r>
          </a:p>
          <a:p>
            <a:r>
              <a:rPr lang="es-ES" dirty="0"/>
              <a:t>Información</a:t>
            </a:r>
          </a:p>
          <a:p>
            <a:r>
              <a:rPr lang="es-ES" dirty="0"/>
              <a:t>Conocimiento</a:t>
            </a:r>
          </a:p>
          <a:p>
            <a:r>
              <a:rPr lang="es-ES" dirty="0"/>
              <a:t>Sabiduría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DIKW pyramid - Wikipedia">
            <a:extLst>
              <a:ext uri="{FF2B5EF4-FFF2-40B4-BE49-F238E27FC236}">
                <a16:creationId xmlns:a16="http://schemas.microsoft.com/office/drawing/2014/main" id="{B5132063-785E-30CD-FA50-9FE0451D8E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72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FFD5B-F71D-51CE-AF47-7B109BB6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ES" dirty="0"/>
              <a:t>Pirámide del conocimiento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52BCA1C-04EC-C8F0-DBD9-CF27234F8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1144611"/>
            <a:ext cx="5451627" cy="42487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62EA-D7B8-879C-8756-0FB5B500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s-ES" dirty="0"/>
              <a:t>Dato</a:t>
            </a:r>
          </a:p>
          <a:p>
            <a:pPr lvl="1"/>
            <a:r>
              <a:rPr lang="es-ES" dirty="0"/>
              <a:t>Valor puro</a:t>
            </a:r>
          </a:p>
          <a:p>
            <a:r>
              <a:rPr lang="es-ES" dirty="0"/>
              <a:t>Información</a:t>
            </a:r>
          </a:p>
          <a:p>
            <a:pPr lvl="1"/>
            <a:r>
              <a:rPr lang="es-ES" dirty="0"/>
              <a:t>Dato con contexto</a:t>
            </a:r>
          </a:p>
          <a:p>
            <a:r>
              <a:rPr lang="es-ES" dirty="0"/>
              <a:t>Conocimiento</a:t>
            </a:r>
          </a:p>
          <a:p>
            <a:r>
              <a:rPr lang="es-ES" dirty="0"/>
              <a:t>Sabiduría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DIKW pyramid - Wikipedia">
            <a:extLst>
              <a:ext uri="{FF2B5EF4-FFF2-40B4-BE49-F238E27FC236}">
                <a16:creationId xmlns:a16="http://schemas.microsoft.com/office/drawing/2014/main" id="{B5132063-785E-30CD-FA50-9FE0451D8E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76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FFD5B-F71D-51CE-AF47-7B109BB6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ES" dirty="0"/>
              <a:t>Pirámide del conocimiento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52BCA1C-04EC-C8F0-DBD9-CF27234F8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1144611"/>
            <a:ext cx="5451627" cy="42487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62EA-D7B8-879C-8756-0FB5B500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s-ES" dirty="0"/>
              <a:t>Dato</a:t>
            </a:r>
          </a:p>
          <a:p>
            <a:pPr lvl="1"/>
            <a:r>
              <a:rPr lang="es-ES" dirty="0"/>
              <a:t>Valor puro</a:t>
            </a:r>
          </a:p>
          <a:p>
            <a:r>
              <a:rPr lang="es-ES" dirty="0"/>
              <a:t>Información</a:t>
            </a:r>
          </a:p>
          <a:p>
            <a:pPr lvl="1"/>
            <a:r>
              <a:rPr lang="es-ES" dirty="0"/>
              <a:t>Dato con contexto</a:t>
            </a:r>
          </a:p>
          <a:p>
            <a:r>
              <a:rPr lang="es-ES" dirty="0"/>
              <a:t>Conocimiento</a:t>
            </a:r>
          </a:p>
          <a:p>
            <a:pPr lvl="1"/>
            <a:r>
              <a:rPr lang="es-ES" dirty="0"/>
              <a:t>Conjunto de información de un dominio</a:t>
            </a:r>
          </a:p>
          <a:p>
            <a:pPr lvl="1"/>
            <a:r>
              <a:rPr lang="es-ES" dirty="0"/>
              <a:t>Toma de decisiones aquí</a:t>
            </a:r>
          </a:p>
          <a:p>
            <a:r>
              <a:rPr lang="es-ES" dirty="0"/>
              <a:t>Sabiduría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DIKW pyramid - Wikipedia">
            <a:extLst>
              <a:ext uri="{FF2B5EF4-FFF2-40B4-BE49-F238E27FC236}">
                <a16:creationId xmlns:a16="http://schemas.microsoft.com/office/drawing/2014/main" id="{B5132063-785E-30CD-FA50-9FE0451D8E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098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FFD5B-F71D-51CE-AF47-7B109BB6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ES" dirty="0"/>
              <a:t>Pirámide del conocimiento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52BCA1C-04EC-C8F0-DBD9-CF27234F8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1144611"/>
            <a:ext cx="5451627" cy="42487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62EA-D7B8-879C-8756-0FB5B500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s-ES" dirty="0"/>
              <a:t>Dato</a:t>
            </a:r>
          </a:p>
          <a:p>
            <a:pPr lvl="1"/>
            <a:r>
              <a:rPr lang="es-ES" dirty="0"/>
              <a:t>Valor puro</a:t>
            </a:r>
          </a:p>
          <a:p>
            <a:r>
              <a:rPr lang="es-ES" dirty="0"/>
              <a:t>Información</a:t>
            </a:r>
          </a:p>
          <a:p>
            <a:pPr lvl="1"/>
            <a:r>
              <a:rPr lang="es-ES" dirty="0"/>
              <a:t>Dato con contexto</a:t>
            </a:r>
          </a:p>
          <a:p>
            <a:r>
              <a:rPr lang="es-ES" dirty="0"/>
              <a:t>Conocimiento</a:t>
            </a:r>
          </a:p>
          <a:p>
            <a:pPr lvl="1"/>
            <a:r>
              <a:rPr lang="es-ES" dirty="0"/>
              <a:t>Conjunto de información de un dominio</a:t>
            </a:r>
          </a:p>
          <a:p>
            <a:pPr lvl="1"/>
            <a:r>
              <a:rPr lang="es-ES" dirty="0"/>
              <a:t>Toma de decisiones aquí</a:t>
            </a:r>
          </a:p>
          <a:p>
            <a:r>
              <a:rPr lang="es-ES" dirty="0"/>
              <a:t>Sabiduría</a:t>
            </a:r>
          </a:p>
          <a:p>
            <a:pPr lvl="1"/>
            <a:r>
              <a:rPr lang="es-ES" dirty="0"/>
              <a:t>Conjunto de conocimiento</a:t>
            </a:r>
          </a:p>
          <a:p>
            <a:pPr lvl="1"/>
            <a:r>
              <a:rPr lang="es-ES" dirty="0"/>
              <a:t>Predicción de comportamientos aquí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DIKW pyramid - Wikipedia">
            <a:extLst>
              <a:ext uri="{FF2B5EF4-FFF2-40B4-BE49-F238E27FC236}">
                <a16:creationId xmlns:a16="http://schemas.microsoft.com/office/drawing/2014/main" id="{B5132063-785E-30CD-FA50-9FE0451D8E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38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6999-19F7-9716-7E94-DB742E22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EE6B-C04B-042F-5B08-866D64F9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web </a:t>
            </a:r>
            <a:r>
              <a:rPr lang="es-ES" dirty="0" err="1"/>
              <a:t>scraping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02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31C9-2BF7-B49A-F59A-CC6F58A6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Utilidades del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5280-7F06-6EF9-CCB9-1A62F008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Alertas personalizadas para sitios sin suscripciones</a:t>
            </a:r>
          </a:p>
          <a:p>
            <a:r>
              <a:rPr lang="es-ES" dirty="0"/>
              <a:t>Avisos personalizados de descuentos en productos</a:t>
            </a:r>
          </a:p>
          <a:p>
            <a:r>
              <a:rPr lang="es-ES" dirty="0"/>
              <a:t>Seguimiento y análisis de datos</a:t>
            </a:r>
          </a:p>
          <a:p>
            <a:r>
              <a:rPr lang="es-ES" dirty="0"/>
              <a:t>Automatización de descargas con esquemas similares</a:t>
            </a:r>
          </a:p>
          <a:p>
            <a:pPr lvl="1"/>
            <a:r>
              <a:rPr lang="es-ES" dirty="0"/>
              <a:t>Moodle, </a:t>
            </a:r>
            <a:r>
              <a:rPr lang="es-ES" dirty="0" err="1"/>
              <a:t>Aules</a:t>
            </a:r>
            <a:r>
              <a:rPr lang="es-ES" dirty="0"/>
              <a:t>, Campus, etc.</a:t>
            </a:r>
          </a:p>
        </p:txBody>
      </p:sp>
    </p:spTree>
    <p:extLst>
      <p:ext uri="{BB962C8B-B14F-4D97-AF65-F5344CB8AC3E}">
        <p14:creationId xmlns:p14="http://schemas.microsoft.com/office/powerpoint/2010/main" val="9868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4311-B944-CE0B-17DB-D7BDC0DF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Estados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494C-436B-68FD-2704-2D1D15DD6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1XX – Información</a:t>
            </a:r>
          </a:p>
          <a:p>
            <a:r>
              <a:rPr lang="es-ES" dirty="0"/>
              <a:t>2XX – Éxito</a:t>
            </a:r>
          </a:p>
          <a:p>
            <a:r>
              <a:rPr lang="es-ES" dirty="0"/>
              <a:t>3XX – Redirección</a:t>
            </a:r>
          </a:p>
          <a:p>
            <a:r>
              <a:rPr lang="es-ES" dirty="0"/>
              <a:t>4XX – Fallo del cliente</a:t>
            </a:r>
          </a:p>
          <a:p>
            <a:pPr lvl="1"/>
            <a:r>
              <a:rPr lang="es-ES" dirty="0"/>
              <a:t>418 Soy una tetera – Día de los inocentes</a:t>
            </a:r>
          </a:p>
          <a:p>
            <a:r>
              <a:rPr lang="es-ES" dirty="0"/>
              <a:t>5XX – Fallo del servidor</a:t>
            </a:r>
          </a:p>
          <a:p>
            <a:endParaRPr lang="es-ES" dirty="0"/>
          </a:p>
          <a:p>
            <a:r>
              <a:rPr lang="es-ES" dirty="0"/>
              <a:t>Fuente: </a:t>
            </a:r>
            <a:r>
              <a:rPr lang="es-ES" dirty="0">
                <a:hlinkClick r:id="rId2"/>
              </a:rPr>
              <a:t>https://umbraco.com/knowledge-base/http-status-codes/#:~:text=The%20100%20Continue%20status%20code,the%20request%20has%20already%20finished.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258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28C0-6794-AB63-E9B3-07AF6732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4C2F-FBC5-083D-8BC0-22D5A4A63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GET</a:t>
            </a:r>
          </a:p>
          <a:p>
            <a:r>
              <a:rPr lang="es-ES" dirty="0"/>
              <a:t>POST</a:t>
            </a:r>
          </a:p>
          <a:p>
            <a:r>
              <a:rPr lang="es-ES" dirty="0"/>
              <a:t>PUT</a:t>
            </a:r>
          </a:p>
          <a:p>
            <a:r>
              <a:rPr lang="es-ES" dirty="0"/>
              <a:t>PATCH</a:t>
            </a:r>
          </a:p>
          <a:p>
            <a:r>
              <a:rPr lang="es-ES" dirty="0"/>
              <a:t>DELETE</a:t>
            </a:r>
          </a:p>
          <a:p>
            <a:r>
              <a:rPr lang="es-ES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64527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B804-0F2C-21D5-5012-AFBFBD42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E70C-3F49-6664-EB32-E42BD7F1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err="1"/>
              <a:t>Request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Parser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Extract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[</a:t>
            </a:r>
            <a:r>
              <a:rPr lang="es-ES" dirty="0" err="1"/>
              <a:t>Iterate</a:t>
            </a:r>
            <a:r>
              <a:rPr lang="es-E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82173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B804-0F2C-21D5-5012-AFBFBD42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E70C-3F49-6664-EB32-E42BD7F1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err="1"/>
              <a:t>Request</a:t>
            </a: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Utilizando el </a:t>
            </a:r>
            <a:r>
              <a:rPr lang="es-ES" b="1" dirty="0" err="1"/>
              <a:t>User</a:t>
            </a:r>
            <a:r>
              <a:rPr lang="es-ES" b="1" dirty="0"/>
              <a:t> </a:t>
            </a:r>
            <a:r>
              <a:rPr lang="es-ES" b="1" dirty="0" err="1"/>
              <a:t>Agent</a:t>
            </a:r>
            <a:r>
              <a:rPr lang="es-ES" dirty="0"/>
              <a:t> correspondiente, solicitamos el contenido estático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Parser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Extract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[</a:t>
            </a:r>
            <a:r>
              <a:rPr lang="es-ES" dirty="0" err="1"/>
              <a:t>Iterate</a:t>
            </a:r>
            <a:r>
              <a:rPr lang="es-E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4183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C085-F27F-8A5E-80E5-B4B6B22C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aprenderás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EFDE-E4F1-FE14-B97B-3E966517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Scraping</a:t>
            </a:r>
            <a:endParaRPr lang="es-ES" dirty="0"/>
          </a:p>
          <a:p>
            <a:pPr lvl="1"/>
            <a:r>
              <a:rPr lang="es-ES" dirty="0"/>
              <a:t>Normal</a:t>
            </a:r>
          </a:p>
          <a:p>
            <a:pPr lvl="1"/>
            <a:r>
              <a:rPr lang="es-ES" dirty="0" err="1"/>
              <a:t>Headless</a:t>
            </a:r>
            <a:endParaRPr lang="es-ES" dirty="0"/>
          </a:p>
          <a:p>
            <a:r>
              <a:rPr lang="es-ES" dirty="0" err="1"/>
              <a:t>Selenium</a:t>
            </a:r>
            <a:endParaRPr lang="es-ES" dirty="0"/>
          </a:p>
          <a:p>
            <a:r>
              <a:rPr lang="es-ES" dirty="0"/>
              <a:t>Mundo de los datos</a:t>
            </a:r>
          </a:p>
          <a:p>
            <a:r>
              <a:rPr lang="es-ES" dirty="0"/>
              <a:t>Datos ofuscados</a:t>
            </a:r>
          </a:p>
        </p:txBody>
      </p:sp>
    </p:spTree>
    <p:extLst>
      <p:ext uri="{BB962C8B-B14F-4D97-AF65-F5344CB8AC3E}">
        <p14:creationId xmlns:p14="http://schemas.microsoft.com/office/powerpoint/2010/main" val="1196604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B804-0F2C-21D5-5012-AFBFBD42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E70C-3F49-6664-EB32-E42BD7F1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err="1"/>
              <a:t>Request</a:t>
            </a: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Utilizando el </a:t>
            </a:r>
            <a:r>
              <a:rPr lang="es-ES" b="1" dirty="0" err="1"/>
              <a:t>User</a:t>
            </a:r>
            <a:r>
              <a:rPr lang="es-ES" b="1" dirty="0"/>
              <a:t> </a:t>
            </a:r>
            <a:r>
              <a:rPr lang="es-ES" b="1" dirty="0" err="1"/>
              <a:t>Agent</a:t>
            </a:r>
            <a:r>
              <a:rPr lang="es-ES" dirty="0"/>
              <a:t> correspondiente, solicitamos el contenido estático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Parser</a:t>
            </a: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 err="1"/>
              <a:t>Parseamos</a:t>
            </a:r>
            <a:r>
              <a:rPr lang="es-ES" dirty="0"/>
              <a:t> el contenido utilizando XML, HTML, LXML, a elección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Extract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[</a:t>
            </a:r>
            <a:r>
              <a:rPr lang="es-ES" dirty="0" err="1"/>
              <a:t>Iterate</a:t>
            </a:r>
            <a:r>
              <a:rPr lang="es-E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10855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B804-0F2C-21D5-5012-AFBFBD42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E70C-3F49-6664-EB32-E42BD7F1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err="1"/>
              <a:t>Request</a:t>
            </a: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Utilizando el </a:t>
            </a:r>
            <a:r>
              <a:rPr lang="es-ES" b="1" dirty="0" err="1"/>
              <a:t>User</a:t>
            </a:r>
            <a:r>
              <a:rPr lang="es-ES" b="1" dirty="0"/>
              <a:t> </a:t>
            </a:r>
            <a:r>
              <a:rPr lang="es-ES" b="1" dirty="0" err="1"/>
              <a:t>Agent</a:t>
            </a:r>
            <a:r>
              <a:rPr lang="es-ES" dirty="0"/>
              <a:t> correspondiente, solicitamos el contenido estático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Parser</a:t>
            </a: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 err="1"/>
              <a:t>Parseamos</a:t>
            </a:r>
            <a:r>
              <a:rPr lang="es-ES" dirty="0"/>
              <a:t> el contenido utilizando XML, HTML, LXML, a elección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Extract</a:t>
            </a: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Realizamos </a:t>
            </a:r>
            <a:r>
              <a:rPr lang="es-ES" dirty="0" err="1"/>
              <a:t>queries</a:t>
            </a:r>
            <a:r>
              <a:rPr lang="es-ES" dirty="0"/>
              <a:t> para extraer la información relevante de la página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[</a:t>
            </a:r>
            <a:r>
              <a:rPr lang="es-ES" dirty="0" err="1"/>
              <a:t>Iterate</a:t>
            </a:r>
            <a:r>
              <a:rPr lang="es-E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835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B804-0F2C-21D5-5012-AFBFBD42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E70C-3F49-6664-EB32-E42BD7F1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err="1"/>
              <a:t>Request</a:t>
            </a: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Utilizando el </a:t>
            </a:r>
            <a:r>
              <a:rPr lang="es-ES" b="1" dirty="0" err="1"/>
              <a:t>User</a:t>
            </a:r>
            <a:r>
              <a:rPr lang="es-ES" b="1" dirty="0"/>
              <a:t> </a:t>
            </a:r>
            <a:r>
              <a:rPr lang="es-ES" b="1" dirty="0" err="1"/>
              <a:t>Agent</a:t>
            </a:r>
            <a:r>
              <a:rPr lang="es-ES" dirty="0"/>
              <a:t> correspondiente, solicitamos el contenido estático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Parser</a:t>
            </a: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 err="1"/>
              <a:t>Parseamos</a:t>
            </a:r>
            <a:r>
              <a:rPr lang="es-ES" dirty="0"/>
              <a:t> el contenido utilizando XML, HTML, LXML, a elección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Extract</a:t>
            </a: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Realizamos </a:t>
            </a:r>
            <a:r>
              <a:rPr lang="es-ES" dirty="0" err="1"/>
              <a:t>queries</a:t>
            </a:r>
            <a:r>
              <a:rPr lang="es-ES" dirty="0"/>
              <a:t> para extraer la información relevante de la página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[</a:t>
            </a:r>
            <a:r>
              <a:rPr lang="es-ES" dirty="0" err="1"/>
              <a:t>Iterate</a:t>
            </a:r>
            <a:r>
              <a:rPr lang="es-ES" dirty="0"/>
              <a:t>]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Puede que tengamos que navegar la página (categorías, ofertas, etc.)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Puede que tengamos un listado de productos paginado</a:t>
            </a:r>
          </a:p>
        </p:txBody>
      </p:sp>
    </p:spTree>
    <p:extLst>
      <p:ext uri="{BB962C8B-B14F-4D97-AF65-F5344CB8AC3E}">
        <p14:creationId xmlns:p14="http://schemas.microsoft.com/office/powerpoint/2010/main" val="145972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6A00-D54E-98A2-2917-25F6EB0D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7A07F-3139-1C0A-F0AE-83890FC5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Sitemap</a:t>
            </a:r>
            <a:endParaRPr lang="es-ES" dirty="0"/>
          </a:p>
          <a:p>
            <a:r>
              <a:rPr lang="es-ES" dirty="0"/>
              <a:t>Navegación</a:t>
            </a:r>
          </a:p>
          <a:p>
            <a:r>
              <a:rPr lang="es-ES" dirty="0"/>
              <a:t>Interacción</a:t>
            </a:r>
          </a:p>
        </p:txBody>
      </p:sp>
    </p:spTree>
    <p:extLst>
      <p:ext uri="{BB962C8B-B14F-4D97-AF65-F5344CB8AC3E}">
        <p14:creationId xmlns:p14="http://schemas.microsoft.com/office/powerpoint/2010/main" val="2713487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0318-5ED9-427C-B944-E4A8A6D6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Extracción por </a:t>
            </a:r>
            <a:r>
              <a:rPr lang="es-ES" dirty="0" err="1"/>
              <a:t>sitemap</a:t>
            </a:r>
            <a:r>
              <a:rPr lang="es-E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85440-53AF-8BC7-EFAE-D258AAC17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sitemap</a:t>
            </a:r>
            <a:r>
              <a:rPr lang="es-ES" dirty="0"/>
              <a:t> es un XML usado para el SEO, puede haber múltiples </a:t>
            </a:r>
            <a:r>
              <a:rPr lang="es-ES" dirty="0" err="1"/>
              <a:t>sitemaps</a:t>
            </a:r>
            <a:r>
              <a:rPr lang="es-ES" dirty="0"/>
              <a:t>, por idiomas, imágenes, recursos, son configurables y comunicados a los navegadores (Google </a:t>
            </a:r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Console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Lo que hace el </a:t>
            </a:r>
            <a:r>
              <a:rPr lang="es-ES" dirty="0" err="1"/>
              <a:t>sitemap</a:t>
            </a:r>
            <a:r>
              <a:rPr lang="es-ES" dirty="0"/>
              <a:t> es facilitarle la faena el robot de SEO, es decir, al servicio que se encarga de hacer web </a:t>
            </a:r>
            <a:r>
              <a:rPr lang="es-ES" dirty="0" err="1"/>
              <a:t>scraping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6930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E1F7-E5A7-A414-F2E1-131F3A07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Extracción por navegación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908CA-4493-3479-F430-D4F6957D9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Navergando</a:t>
            </a:r>
            <a:r>
              <a:rPr lang="es-ES" dirty="0"/>
              <a:t> el </a:t>
            </a:r>
            <a:r>
              <a:rPr lang="es-ES" dirty="0" err="1"/>
              <a:t>header</a:t>
            </a:r>
            <a:r>
              <a:rPr lang="es-ES" dirty="0"/>
              <a:t>, extrayendo información del menú (categorías), buscando una página de secciones.</a:t>
            </a:r>
          </a:p>
          <a:p>
            <a:r>
              <a:rPr lang="es-ES" dirty="0"/>
              <a:t>Navegando subsecciones a partir de X secciones</a:t>
            </a:r>
          </a:p>
        </p:txBody>
      </p:sp>
    </p:spTree>
    <p:extLst>
      <p:ext uri="{BB962C8B-B14F-4D97-AF65-F5344CB8AC3E}">
        <p14:creationId xmlns:p14="http://schemas.microsoft.com/office/powerpoint/2010/main" val="621228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4B85-E08B-7B00-79CA-EE2C9E4C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Extracción por interacción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CFC1-0372-AB02-A7A4-46CD14B9F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parecida a la </a:t>
            </a:r>
            <a:r>
              <a:rPr lang="es-ES" b="1" dirty="0"/>
              <a:t>Extracción por navegación</a:t>
            </a:r>
            <a:r>
              <a:rPr lang="es-ES" dirty="0"/>
              <a:t>, pero con pasos extra, no siempre estará disponible todo lo que tienes que navegar, y, es más, dependerá de las acciones que programes que ciertos flujos de navegación estén habilitados o no.</a:t>
            </a:r>
          </a:p>
        </p:txBody>
      </p:sp>
    </p:spTree>
    <p:extLst>
      <p:ext uri="{BB962C8B-B14F-4D97-AF65-F5344CB8AC3E}">
        <p14:creationId xmlns:p14="http://schemas.microsoft.com/office/powerpoint/2010/main" val="2219899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8EC4-5364-6860-3BE9-88A2A77B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localización de nodos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C716-64A5-5EE2-C87C-1857E60B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XML</a:t>
            </a:r>
          </a:p>
          <a:p>
            <a:r>
              <a:rPr lang="es-ES" dirty="0" err="1"/>
              <a:t>xPath</a:t>
            </a:r>
            <a:endParaRPr lang="es-ES" dirty="0"/>
          </a:p>
          <a:p>
            <a:r>
              <a:rPr lang="es-ES" dirty="0" err="1"/>
              <a:t>querySelector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5698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8EC4-5364-6860-3BE9-88A2A77B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localización de nodos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C716-64A5-5EE2-C87C-1857E60B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XML</a:t>
            </a:r>
          </a:p>
          <a:p>
            <a:pPr lvl="1"/>
            <a:r>
              <a:rPr lang="es-ES" dirty="0"/>
              <a:t>Navegación por jerarquía de nodos, </a:t>
            </a:r>
            <a:r>
              <a:rPr lang="es-ES" dirty="0" err="1"/>
              <a:t>xPath</a:t>
            </a:r>
            <a:r>
              <a:rPr lang="es-ES" dirty="0"/>
              <a:t> simplificado</a:t>
            </a:r>
          </a:p>
          <a:p>
            <a:r>
              <a:rPr lang="es-ES" dirty="0" err="1"/>
              <a:t>xPath</a:t>
            </a:r>
            <a:endParaRPr lang="es-ES" dirty="0"/>
          </a:p>
          <a:p>
            <a:pPr lvl="1"/>
            <a:r>
              <a:rPr lang="es-ES" dirty="0"/>
              <a:t>Lenguaje de consultas de XML, más costoso de leer y de mantener, pero más versátil</a:t>
            </a:r>
          </a:p>
          <a:p>
            <a:r>
              <a:rPr lang="es-ES" dirty="0" err="1"/>
              <a:t>querySelector</a:t>
            </a:r>
            <a:endParaRPr lang="es-ES" dirty="0"/>
          </a:p>
          <a:p>
            <a:pPr lvl="1"/>
            <a:r>
              <a:rPr lang="es-ES" dirty="0"/>
              <a:t>“Lenguaje” de localización de HTML mediante reglas de CSS, </a:t>
            </a:r>
            <a:r>
              <a:rPr lang="es-ES" dirty="0" err="1"/>
              <a:t>xPath</a:t>
            </a:r>
            <a:r>
              <a:rPr lang="es-ES" dirty="0"/>
              <a:t> algo menos versátil pero más legible</a:t>
            </a:r>
          </a:p>
        </p:txBody>
      </p:sp>
    </p:spTree>
    <p:extLst>
      <p:ext uri="{BB962C8B-B14F-4D97-AF65-F5344CB8AC3E}">
        <p14:creationId xmlns:p14="http://schemas.microsoft.com/office/powerpoint/2010/main" val="1958618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C03C-F543-DB4E-2086-8A51711B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Y después… ¿qué?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F951-EE05-C88C-1E21-20D3A391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Analizar datos</a:t>
            </a:r>
          </a:p>
          <a:p>
            <a:r>
              <a:rPr lang="es-ES" dirty="0"/>
              <a:t>Transformar datos</a:t>
            </a:r>
          </a:p>
          <a:p>
            <a:r>
              <a:rPr lang="es-ES" dirty="0"/>
              <a:t>Almacenar en una BDD (MySQL, </a:t>
            </a:r>
            <a:r>
              <a:rPr lang="es-ES" dirty="0" err="1"/>
              <a:t>MariaDB</a:t>
            </a:r>
            <a:r>
              <a:rPr lang="es-ES" dirty="0"/>
              <a:t>, PostgreSQL, etc.)</a:t>
            </a:r>
          </a:p>
          <a:p>
            <a:r>
              <a:rPr lang="es-ES" dirty="0"/>
              <a:t>Almacenamiento físico estructurado (</a:t>
            </a:r>
            <a:r>
              <a:rPr lang="es-ES" dirty="0" err="1"/>
              <a:t>csv</a:t>
            </a:r>
            <a:r>
              <a:rPr lang="es-ES" dirty="0"/>
              <a:t>, </a:t>
            </a:r>
            <a:r>
              <a:rPr lang="es-ES" dirty="0" err="1"/>
              <a:t>xml</a:t>
            </a:r>
            <a:r>
              <a:rPr lang="es-ES" dirty="0"/>
              <a:t>, xlsx, etc.)</a:t>
            </a:r>
          </a:p>
        </p:txBody>
      </p:sp>
    </p:spTree>
    <p:extLst>
      <p:ext uri="{BB962C8B-B14F-4D97-AF65-F5344CB8AC3E}">
        <p14:creationId xmlns:p14="http://schemas.microsoft.com/office/powerpoint/2010/main" val="123300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395C-B441-269E-CC95-E4A4A36C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Equipo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D0296-51EC-815F-A8DA-4AAD48F40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rellenar</a:t>
            </a:r>
          </a:p>
        </p:txBody>
      </p:sp>
    </p:spTree>
    <p:extLst>
      <p:ext uri="{BB962C8B-B14F-4D97-AF65-F5344CB8AC3E}">
        <p14:creationId xmlns:p14="http://schemas.microsoft.com/office/powerpoint/2010/main" val="3180401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D238-43C7-EC86-09FA-F043805A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D4CC-AE8E-7F10-CC49-B3B0D49EE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Página de productos sencilla</a:t>
            </a:r>
          </a:p>
          <a:p>
            <a:r>
              <a:rPr lang="es-ES" b="1" dirty="0"/>
              <a:t>10 minutos</a:t>
            </a:r>
          </a:p>
        </p:txBody>
      </p:sp>
    </p:spTree>
    <p:extLst>
      <p:ext uri="{BB962C8B-B14F-4D97-AF65-F5344CB8AC3E}">
        <p14:creationId xmlns:p14="http://schemas.microsoft.com/office/powerpoint/2010/main" val="1653105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191C-9862-0B67-DBB9-11EA39FD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ofuscamos nuestros datos?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B9A34-205F-2721-CCE9-4BC87DF33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“Defensa” ante web </a:t>
            </a:r>
            <a:r>
              <a:rPr lang="es-ES" dirty="0" err="1"/>
              <a:t>scraping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2062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7865-DD88-53B2-2B72-9AD4898E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ocurre cuando hacemos web </a:t>
            </a:r>
            <a:r>
              <a:rPr lang="es-ES" dirty="0" err="1"/>
              <a:t>scraping</a:t>
            </a:r>
            <a:r>
              <a:rPr lang="es-ES" dirty="0"/>
              <a:t> para el otro lado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CA76A-741B-3464-43FB-43C0C2016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Extracción de datos</a:t>
            </a:r>
          </a:p>
          <a:p>
            <a:pPr lvl="1"/>
            <a:r>
              <a:rPr lang="es-ES" dirty="0"/>
              <a:t>Clientes potenciales -&gt; bien</a:t>
            </a:r>
          </a:p>
          <a:p>
            <a:pPr lvl="1"/>
            <a:r>
              <a:rPr lang="es-ES" dirty="0"/>
              <a:t>Competidores -&gt; no tan bien</a:t>
            </a:r>
          </a:p>
          <a:p>
            <a:r>
              <a:rPr lang="es-ES" dirty="0" err="1"/>
              <a:t>DDoS</a:t>
            </a:r>
            <a:r>
              <a:rPr lang="es-ES" dirty="0"/>
              <a:t> involuntario</a:t>
            </a:r>
          </a:p>
          <a:p>
            <a:r>
              <a:rPr lang="es-ES" dirty="0"/>
              <a:t>Extracción de información confidencial (posibles </a:t>
            </a:r>
            <a:r>
              <a:rPr lang="es-ES" dirty="0" err="1"/>
              <a:t>exploits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1949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1BCA-1F23-609B-12E7-48F5AAF3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Técnicas de “ofuscación”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4AEC-3590-2D24-1759-1C1DADA8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Throttling</a:t>
            </a:r>
            <a:endParaRPr lang="es-ES" dirty="0"/>
          </a:p>
          <a:p>
            <a:r>
              <a:rPr lang="es-ES" dirty="0" err="1"/>
              <a:t>DDoS</a:t>
            </a:r>
            <a:r>
              <a:rPr lang="es-ES" dirty="0"/>
              <a:t> </a:t>
            </a:r>
            <a:r>
              <a:rPr lang="es-ES" dirty="0" err="1"/>
              <a:t>protection</a:t>
            </a:r>
            <a:r>
              <a:rPr lang="es-ES" dirty="0"/>
              <a:t> (</a:t>
            </a:r>
            <a:r>
              <a:rPr lang="es-ES" dirty="0" err="1"/>
              <a:t>Cloudfare</a:t>
            </a:r>
            <a:r>
              <a:rPr lang="es-ES" dirty="0"/>
              <a:t> por ejemplo, </a:t>
            </a:r>
            <a:r>
              <a:rPr lang="es-ES" dirty="0" err="1"/>
              <a:t>delays</a:t>
            </a:r>
            <a:r>
              <a:rPr lang="es-ES" dirty="0"/>
              <a:t>)</a:t>
            </a:r>
          </a:p>
          <a:p>
            <a:r>
              <a:rPr lang="es-ES" dirty="0"/>
              <a:t>Captcha (¿eres un robot?)</a:t>
            </a:r>
          </a:p>
          <a:p>
            <a:r>
              <a:rPr lang="es-ES" dirty="0"/>
              <a:t>Ofuscamiento de </a:t>
            </a:r>
            <a:r>
              <a:rPr lang="es-ES" dirty="0" err="1"/>
              <a:t>classNames</a:t>
            </a:r>
            <a:r>
              <a:rPr lang="es-ES" dirty="0"/>
              <a:t> (nuestra </a:t>
            </a:r>
            <a:r>
              <a:rPr lang="es-ES" i="1" dirty="0"/>
              <a:t>guía</a:t>
            </a:r>
            <a:r>
              <a:rPr lang="es-ES" dirty="0"/>
              <a:t> cambiante)</a:t>
            </a:r>
          </a:p>
          <a:p>
            <a:r>
              <a:rPr lang="es-ES" dirty="0"/>
              <a:t>Agente web o </a:t>
            </a:r>
            <a:r>
              <a:rPr lang="es-ES" dirty="0" err="1"/>
              <a:t>User-Agent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2785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1BCA-1F23-609B-12E7-48F5AAF3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Técnicas de “ofuscación”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4AEC-3590-2D24-1759-1C1DADA8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Throttling</a:t>
            </a:r>
            <a:endParaRPr lang="es-ES" dirty="0"/>
          </a:p>
          <a:p>
            <a:pPr lvl="1"/>
            <a:r>
              <a:rPr lang="es-ES" dirty="0"/>
              <a:t>Peticiones con un mismo patrón de por medio (cada X segundos) son un robot, así que fuera</a:t>
            </a:r>
          </a:p>
          <a:p>
            <a:r>
              <a:rPr lang="es-ES" dirty="0" err="1"/>
              <a:t>DDoS</a:t>
            </a:r>
            <a:r>
              <a:rPr lang="es-ES" dirty="0"/>
              <a:t> </a:t>
            </a:r>
            <a:r>
              <a:rPr lang="es-ES" dirty="0" err="1"/>
              <a:t>protection</a:t>
            </a:r>
            <a:r>
              <a:rPr lang="es-ES" dirty="0"/>
              <a:t> (</a:t>
            </a:r>
            <a:r>
              <a:rPr lang="es-ES" dirty="0" err="1"/>
              <a:t>Cloudfare</a:t>
            </a:r>
            <a:r>
              <a:rPr lang="es-ES" dirty="0"/>
              <a:t> por ejemplo, </a:t>
            </a:r>
            <a:r>
              <a:rPr lang="es-ES" dirty="0" err="1"/>
              <a:t>delays</a:t>
            </a:r>
            <a:r>
              <a:rPr lang="es-ES" dirty="0"/>
              <a:t>)</a:t>
            </a:r>
          </a:p>
          <a:p>
            <a:r>
              <a:rPr lang="es-ES" dirty="0"/>
              <a:t>Captcha (¿eres un robot?)</a:t>
            </a:r>
          </a:p>
          <a:p>
            <a:r>
              <a:rPr lang="es-ES" dirty="0"/>
              <a:t>Ofuscamiento de </a:t>
            </a:r>
            <a:r>
              <a:rPr lang="es-ES" dirty="0" err="1"/>
              <a:t>classNames</a:t>
            </a:r>
            <a:r>
              <a:rPr lang="es-ES" dirty="0"/>
              <a:t> (nuestra </a:t>
            </a:r>
            <a:r>
              <a:rPr lang="es-ES" i="1" dirty="0"/>
              <a:t>guía</a:t>
            </a:r>
            <a:r>
              <a:rPr lang="es-ES" dirty="0"/>
              <a:t> cambiante)</a:t>
            </a:r>
          </a:p>
          <a:p>
            <a:r>
              <a:rPr lang="es-ES" dirty="0"/>
              <a:t>Agente web o </a:t>
            </a:r>
            <a:r>
              <a:rPr lang="es-ES" dirty="0" err="1"/>
              <a:t>User-Agent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3616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1BCA-1F23-609B-12E7-48F5AAF3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Técnicas de “ofuscación”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4AEC-3590-2D24-1759-1C1DADA8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Throttling</a:t>
            </a:r>
            <a:endParaRPr lang="es-ES" dirty="0"/>
          </a:p>
          <a:p>
            <a:pPr lvl="1"/>
            <a:r>
              <a:rPr lang="es-ES" dirty="0"/>
              <a:t>Peticiones con un mismo patrón de por medio (cada X segundos) son un robot, así que fuera</a:t>
            </a:r>
          </a:p>
          <a:p>
            <a:r>
              <a:rPr lang="es-ES" dirty="0" err="1"/>
              <a:t>DDoS</a:t>
            </a:r>
            <a:r>
              <a:rPr lang="es-ES" dirty="0"/>
              <a:t> </a:t>
            </a:r>
            <a:r>
              <a:rPr lang="es-ES" dirty="0" err="1"/>
              <a:t>protection</a:t>
            </a:r>
            <a:r>
              <a:rPr lang="es-ES" dirty="0"/>
              <a:t> (</a:t>
            </a:r>
            <a:r>
              <a:rPr lang="es-ES" dirty="0" err="1"/>
              <a:t>Cloudfare</a:t>
            </a:r>
            <a:r>
              <a:rPr lang="es-ES" dirty="0"/>
              <a:t> por ejemplo, </a:t>
            </a:r>
            <a:r>
              <a:rPr lang="es-ES" dirty="0" err="1"/>
              <a:t>delays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Delay</a:t>
            </a:r>
            <a:r>
              <a:rPr lang="es-ES" dirty="0"/>
              <a:t> en la información y registro de sesión</a:t>
            </a:r>
          </a:p>
          <a:p>
            <a:r>
              <a:rPr lang="es-ES" dirty="0"/>
              <a:t>Captcha (¿eres un robot?)</a:t>
            </a:r>
          </a:p>
          <a:p>
            <a:r>
              <a:rPr lang="es-ES" dirty="0"/>
              <a:t>Ofuscamiento de </a:t>
            </a:r>
            <a:r>
              <a:rPr lang="es-ES" dirty="0" err="1"/>
              <a:t>classNames</a:t>
            </a:r>
            <a:r>
              <a:rPr lang="es-ES" dirty="0"/>
              <a:t> (nuestra </a:t>
            </a:r>
            <a:r>
              <a:rPr lang="es-ES" i="1" dirty="0"/>
              <a:t>guía</a:t>
            </a:r>
            <a:r>
              <a:rPr lang="es-ES" dirty="0"/>
              <a:t> cambiante)</a:t>
            </a:r>
          </a:p>
          <a:p>
            <a:r>
              <a:rPr lang="es-ES" dirty="0"/>
              <a:t>Agente web o </a:t>
            </a:r>
            <a:r>
              <a:rPr lang="es-ES" dirty="0" err="1"/>
              <a:t>User-Agent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9188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1BCA-1F23-609B-12E7-48F5AAF3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Técnicas de “ofuscación”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4AEC-3590-2D24-1759-1C1DADA8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Throttling</a:t>
            </a:r>
            <a:endParaRPr lang="es-ES" dirty="0"/>
          </a:p>
          <a:p>
            <a:pPr lvl="1"/>
            <a:r>
              <a:rPr lang="es-ES" dirty="0"/>
              <a:t>Peticiones con un mismo patrón de por medio (cada X segundos) son un robot, así que fuera</a:t>
            </a:r>
          </a:p>
          <a:p>
            <a:r>
              <a:rPr lang="es-ES" dirty="0" err="1"/>
              <a:t>DDoS</a:t>
            </a:r>
            <a:r>
              <a:rPr lang="es-ES" dirty="0"/>
              <a:t> </a:t>
            </a:r>
            <a:r>
              <a:rPr lang="es-ES" dirty="0" err="1"/>
              <a:t>protection</a:t>
            </a:r>
            <a:r>
              <a:rPr lang="es-ES" dirty="0"/>
              <a:t> (</a:t>
            </a:r>
            <a:r>
              <a:rPr lang="es-ES" dirty="0" err="1"/>
              <a:t>Cloudfare</a:t>
            </a:r>
            <a:r>
              <a:rPr lang="es-ES" dirty="0"/>
              <a:t> por ejemplo, </a:t>
            </a:r>
            <a:r>
              <a:rPr lang="es-ES" dirty="0" err="1"/>
              <a:t>delays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Delay</a:t>
            </a:r>
            <a:r>
              <a:rPr lang="es-ES" dirty="0"/>
              <a:t> en la información y registro de sesión</a:t>
            </a:r>
          </a:p>
          <a:p>
            <a:r>
              <a:rPr lang="es-ES" dirty="0"/>
              <a:t>Captcha (¿eres un robot?)</a:t>
            </a:r>
          </a:p>
          <a:p>
            <a:pPr lvl="1"/>
            <a:r>
              <a:rPr lang="es-ES" dirty="0"/>
              <a:t>Requiere interacción avanzada (</a:t>
            </a:r>
            <a:r>
              <a:rPr lang="es-ES" dirty="0" err="1"/>
              <a:t>Computer</a:t>
            </a:r>
            <a:r>
              <a:rPr lang="es-ES" dirty="0"/>
              <a:t> visión + Interacción programática)</a:t>
            </a:r>
          </a:p>
          <a:p>
            <a:r>
              <a:rPr lang="es-ES" dirty="0"/>
              <a:t>Ofuscamiento de </a:t>
            </a:r>
            <a:r>
              <a:rPr lang="es-ES" dirty="0" err="1"/>
              <a:t>classNames</a:t>
            </a:r>
            <a:r>
              <a:rPr lang="es-ES" dirty="0"/>
              <a:t> (nuestra </a:t>
            </a:r>
            <a:r>
              <a:rPr lang="es-ES" i="1" dirty="0"/>
              <a:t>guía</a:t>
            </a:r>
            <a:r>
              <a:rPr lang="es-ES" dirty="0"/>
              <a:t> cambiante)</a:t>
            </a:r>
          </a:p>
          <a:p>
            <a:r>
              <a:rPr lang="es-ES" dirty="0"/>
              <a:t>Agente web o </a:t>
            </a:r>
            <a:r>
              <a:rPr lang="es-ES" dirty="0" err="1"/>
              <a:t>User-Agent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8719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1BCA-1F23-609B-12E7-48F5AAF3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Técnicas de “ofuscación”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4AEC-3590-2D24-1759-1C1DADA8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Throttling</a:t>
            </a:r>
            <a:endParaRPr lang="es-ES" dirty="0"/>
          </a:p>
          <a:p>
            <a:pPr lvl="1"/>
            <a:r>
              <a:rPr lang="es-ES" dirty="0"/>
              <a:t>Peticiones con un mismo patrón de por medio (cada X segundos) son un robot, así que fuera</a:t>
            </a:r>
          </a:p>
          <a:p>
            <a:r>
              <a:rPr lang="es-ES" dirty="0" err="1"/>
              <a:t>DDoS</a:t>
            </a:r>
            <a:r>
              <a:rPr lang="es-ES" dirty="0"/>
              <a:t> </a:t>
            </a:r>
            <a:r>
              <a:rPr lang="es-ES" dirty="0" err="1"/>
              <a:t>protection</a:t>
            </a:r>
            <a:r>
              <a:rPr lang="es-ES" dirty="0"/>
              <a:t> (</a:t>
            </a:r>
            <a:r>
              <a:rPr lang="es-ES" dirty="0" err="1"/>
              <a:t>Cloudfare</a:t>
            </a:r>
            <a:r>
              <a:rPr lang="es-ES" dirty="0"/>
              <a:t> por ejemplo, </a:t>
            </a:r>
            <a:r>
              <a:rPr lang="es-ES" dirty="0" err="1"/>
              <a:t>delays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Delay</a:t>
            </a:r>
            <a:r>
              <a:rPr lang="es-ES" dirty="0"/>
              <a:t> en la información y registro de sesión</a:t>
            </a:r>
          </a:p>
          <a:p>
            <a:r>
              <a:rPr lang="es-ES" dirty="0"/>
              <a:t>Captcha (¿eres un robot?)</a:t>
            </a:r>
          </a:p>
          <a:p>
            <a:pPr lvl="1"/>
            <a:r>
              <a:rPr lang="es-ES" dirty="0"/>
              <a:t>Requiere interacción avanzada (</a:t>
            </a:r>
            <a:r>
              <a:rPr lang="es-ES" dirty="0" err="1"/>
              <a:t>Computer</a:t>
            </a:r>
            <a:r>
              <a:rPr lang="es-ES" dirty="0"/>
              <a:t> visión + Interacción programática)</a:t>
            </a:r>
          </a:p>
          <a:p>
            <a:r>
              <a:rPr lang="es-ES" dirty="0"/>
              <a:t>Ofuscamiento de </a:t>
            </a:r>
            <a:r>
              <a:rPr lang="es-ES" dirty="0" err="1"/>
              <a:t>classNames</a:t>
            </a:r>
            <a:r>
              <a:rPr lang="es-ES" dirty="0"/>
              <a:t> (nuestra </a:t>
            </a:r>
            <a:r>
              <a:rPr lang="es-ES" i="1" dirty="0"/>
              <a:t>guía</a:t>
            </a:r>
            <a:r>
              <a:rPr lang="es-ES" dirty="0"/>
              <a:t> cambiante)</a:t>
            </a:r>
          </a:p>
          <a:p>
            <a:pPr lvl="1"/>
            <a:r>
              <a:rPr lang="es-ES" dirty="0"/>
              <a:t>Si extraemos información por </a:t>
            </a:r>
            <a:r>
              <a:rPr lang="es-ES" dirty="0" err="1"/>
              <a:t>classNames</a:t>
            </a:r>
            <a:r>
              <a:rPr lang="es-ES" dirty="0"/>
              <a:t>, autogenerarlos con hashes nos dificultaría la faena</a:t>
            </a:r>
          </a:p>
          <a:p>
            <a:r>
              <a:rPr lang="es-ES" dirty="0"/>
              <a:t>Agente web o </a:t>
            </a:r>
            <a:r>
              <a:rPr lang="es-ES" dirty="0" err="1"/>
              <a:t>User-Agent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469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1BCA-1F23-609B-12E7-48F5AAF3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Técnicas de “ofuscación”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4AEC-3590-2D24-1759-1C1DADA8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Throttling</a:t>
            </a:r>
            <a:endParaRPr lang="es-ES" dirty="0"/>
          </a:p>
          <a:p>
            <a:pPr lvl="1"/>
            <a:r>
              <a:rPr lang="es-ES" dirty="0"/>
              <a:t>Peticiones con un mismo patrón de por medio (cada X segundos) son un robot, así que fuera</a:t>
            </a:r>
          </a:p>
          <a:p>
            <a:r>
              <a:rPr lang="es-ES" dirty="0" err="1"/>
              <a:t>DDoS</a:t>
            </a:r>
            <a:r>
              <a:rPr lang="es-ES" dirty="0"/>
              <a:t> </a:t>
            </a:r>
            <a:r>
              <a:rPr lang="es-ES" dirty="0" err="1"/>
              <a:t>protection</a:t>
            </a:r>
            <a:r>
              <a:rPr lang="es-ES" dirty="0"/>
              <a:t> (</a:t>
            </a:r>
            <a:r>
              <a:rPr lang="es-ES" dirty="0" err="1"/>
              <a:t>Cloudfare</a:t>
            </a:r>
            <a:r>
              <a:rPr lang="es-ES" dirty="0"/>
              <a:t> por ejemplo, </a:t>
            </a:r>
            <a:r>
              <a:rPr lang="es-ES" dirty="0" err="1"/>
              <a:t>delays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Delay</a:t>
            </a:r>
            <a:r>
              <a:rPr lang="es-ES" dirty="0"/>
              <a:t> en la información y registro de sesión</a:t>
            </a:r>
          </a:p>
          <a:p>
            <a:r>
              <a:rPr lang="es-ES" dirty="0"/>
              <a:t>Captcha (¿eres un robot?)</a:t>
            </a:r>
          </a:p>
          <a:p>
            <a:pPr lvl="1"/>
            <a:r>
              <a:rPr lang="es-ES" dirty="0"/>
              <a:t>Requiere interacción avanzada (</a:t>
            </a:r>
            <a:r>
              <a:rPr lang="es-ES" dirty="0" err="1"/>
              <a:t>Computer</a:t>
            </a:r>
            <a:r>
              <a:rPr lang="es-ES" dirty="0"/>
              <a:t> visión + Interacción programática)</a:t>
            </a:r>
          </a:p>
          <a:p>
            <a:r>
              <a:rPr lang="es-ES" dirty="0"/>
              <a:t>Ofuscamiento de </a:t>
            </a:r>
            <a:r>
              <a:rPr lang="es-ES" dirty="0" err="1"/>
              <a:t>classNames</a:t>
            </a:r>
            <a:r>
              <a:rPr lang="es-ES" dirty="0"/>
              <a:t> (nuestra </a:t>
            </a:r>
            <a:r>
              <a:rPr lang="es-ES" i="1" dirty="0"/>
              <a:t>guía</a:t>
            </a:r>
            <a:r>
              <a:rPr lang="es-ES" dirty="0"/>
              <a:t> cambiante)</a:t>
            </a:r>
          </a:p>
          <a:p>
            <a:pPr lvl="1"/>
            <a:r>
              <a:rPr lang="es-ES" dirty="0"/>
              <a:t>Si extraemos información por </a:t>
            </a:r>
            <a:r>
              <a:rPr lang="es-ES" dirty="0" err="1"/>
              <a:t>classNames</a:t>
            </a:r>
            <a:r>
              <a:rPr lang="es-ES" dirty="0"/>
              <a:t>, autogenerarlos con hashes nos dificultaría la faena</a:t>
            </a:r>
          </a:p>
          <a:p>
            <a:r>
              <a:rPr lang="es-ES" dirty="0"/>
              <a:t>Agente web o </a:t>
            </a:r>
            <a:r>
              <a:rPr lang="es-ES" dirty="0" err="1"/>
              <a:t>User-Agent</a:t>
            </a:r>
            <a:endParaRPr lang="es-ES" dirty="0"/>
          </a:p>
          <a:p>
            <a:pPr lvl="1"/>
            <a:r>
              <a:rPr lang="es-ES" dirty="0"/>
              <a:t>Cabecera de peticiones, información de los navegadores</a:t>
            </a:r>
          </a:p>
        </p:txBody>
      </p:sp>
    </p:spTree>
    <p:extLst>
      <p:ext uri="{BB962C8B-B14F-4D97-AF65-F5344CB8AC3E}">
        <p14:creationId xmlns:p14="http://schemas.microsoft.com/office/powerpoint/2010/main" val="1284820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A4AB-4EDE-537C-4E54-6990FDC7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Scraping</a:t>
            </a:r>
            <a:r>
              <a:rPr lang="es-ES" dirty="0"/>
              <a:t> sin </a:t>
            </a:r>
            <a:r>
              <a:rPr lang="es-ES" dirty="0" err="1"/>
              <a:t>Headless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0E3AD-2841-AEAD-6513-FEDE3F34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Páginas más “ofuscadas”, (in)voluntariamente, y los problemas que atañen</a:t>
            </a:r>
          </a:p>
          <a:p>
            <a:r>
              <a:rPr lang="es-ES" b="1" dirty="0"/>
              <a:t>5 minutos</a:t>
            </a:r>
          </a:p>
        </p:txBody>
      </p:sp>
    </p:spTree>
    <p:extLst>
      <p:ext uri="{BB962C8B-B14F-4D97-AF65-F5344CB8AC3E}">
        <p14:creationId xmlns:p14="http://schemas.microsoft.com/office/powerpoint/2010/main" val="161740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5CE3-FE7D-2421-43B5-A7AEDCAB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Datos… ¿ofuscadas?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E7E80-7634-9167-5643-6C125F8BA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una Base de Datos</a:t>
            </a:r>
          </a:p>
          <a:p>
            <a:r>
              <a:rPr lang="es-ES" dirty="0"/>
              <a:t>Cuál es su propósito</a:t>
            </a:r>
          </a:p>
        </p:txBody>
      </p:sp>
    </p:spTree>
    <p:extLst>
      <p:ext uri="{BB962C8B-B14F-4D97-AF65-F5344CB8AC3E}">
        <p14:creationId xmlns:p14="http://schemas.microsoft.com/office/powerpoint/2010/main" val="2628518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5C92-F351-5770-643E-F01E31A1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Headless</a:t>
            </a:r>
            <a:r>
              <a:rPr lang="es-ES" dirty="0"/>
              <a:t>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652E-EC39-7491-3CD8-85D9A9603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un </a:t>
            </a:r>
            <a:r>
              <a:rPr lang="es-ES" dirty="0" err="1"/>
              <a:t>Headless</a:t>
            </a:r>
            <a:r>
              <a:rPr lang="es-ES" dirty="0"/>
              <a:t> Browser</a:t>
            </a:r>
          </a:p>
          <a:p>
            <a:endParaRPr lang="es-ES" dirty="0"/>
          </a:p>
          <a:p>
            <a:r>
              <a:rPr lang="es-ES" dirty="0"/>
              <a:t>Ejemplos</a:t>
            </a:r>
          </a:p>
          <a:p>
            <a:pPr lvl="1"/>
            <a:r>
              <a:rPr lang="es-ES" dirty="0" err="1"/>
              <a:t>Chromium</a:t>
            </a:r>
            <a:r>
              <a:rPr lang="es-ES" dirty="0"/>
              <a:t> (el </a:t>
            </a:r>
            <a:r>
              <a:rPr lang="es-ES" dirty="0" err="1"/>
              <a:t>engine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Selenium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0463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7CA8-C18D-4DB2-45FE-015621BA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nos ofrece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C38D-648F-0236-EDCC-71D623A0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ininterrumpida</a:t>
            </a:r>
          </a:p>
          <a:p>
            <a:r>
              <a:rPr lang="es-ES" dirty="0"/>
              <a:t>Simular ser un usuario</a:t>
            </a:r>
          </a:p>
          <a:p>
            <a:r>
              <a:rPr lang="es-ES" dirty="0"/>
              <a:t>Interactuar con la página programáticamente</a:t>
            </a:r>
          </a:p>
        </p:txBody>
      </p:sp>
    </p:spTree>
    <p:extLst>
      <p:ext uri="{BB962C8B-B14F-4D97-AF65-F5344CB8AC3E}">
        <p14:creationId xmlns:p14="http://schemas.microsoft.com/office/powerpoint/2010/main" val="2607731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7CA8-C18D-4DB2-45FE-015621BA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nos ofrece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C38D-648F-0236-EDCC-71D623A0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ininterrumpida</a:t>
            </a:r>
          </a:p>
          <a:p>
            <a:pPr lvl="1"/>
            <a:r>
              <a:rPr lang="es-ES" dirty="0"/>
              <a:t>No es un HTTP GET, es una conexión que no se cierra hasta que queramos</a:t>
            </a:r>
          </a:p>
          <a:p>
            <a:r>
              <a:rPr lang="es-ES" dirty="0"/>
              <a:t>Simular ser un usuario</a:t>
            </a:r>
          </a:p>
          <a:p>
            <a:r>
              <a:rPr lang="es-ES" dirty="0"/>
              <a:t>Interactuar con la página programáticamente</a:t>
            </a:r>
          </a:p>
        </p:txBody>
      </p:sp>
    </p:spTree>
    <p:extLst>
      <p:ext uri="{BB962C8B-B14F-4D97-AF65-F5344CB8AC3E}">
        <p14:creationId xmlns:p14="http://schemas.microsoft.com/office/powerpoint/2010/main" val="3462351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7CA8-C18D-4DB2-45FE-015621BA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nos ofrece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C38D-648F-0236-EDCC-71D623A0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ininterrumpida</a:t>
            </a:r>
          </a:p>
          <a:p>
            <a:pPr lvl="1"/>
            <a:r>
              <a:rPr lang="es-ES" dirty="0"/>
              <a:t>No es un HTTP GET, es una conexión que no se cierra hasta que queramos</a:t>
            </a:r>
          </a:p>
          <a:p>
            <a:r>
              <a:rPr lang="es-ES" dirty="0"/>
              <a:t>Simular ser un usuario</a:t>
            </a:r>
          </a:p>
          <a:p>
            <a:pPr lvl="1"/>
            <a:r>
              <a:rPr lang="es-ES" dirty="0"/>
              <a:t>Interacciones,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agent</a:t>
            </a:r>
            <a:r>
              <a:rPr lang="es-ES" dirty="0"/>
              <a:t>, tracking y sesiones automáticas</a:t>
            </a:r>
          </a:p>
          <a:p>
            <a:r>
              <a:rPr lang="es-ES" dirty="0"/>
              <a:t>Interactuar con la página programáticamente</a:t>
            </a:r>
          </a:p>
        </p:txBody>
      </p:sp>
    </p:spTree>
    <p:extLst>
      <p:ext uri="{BB962C8B-B14F-4D97-AF65-F5344CB8AC3E}">
        <p14:creationId xmlns:p14="http://schemas.microsoft.com/office/powerpoint/2010/main" val="6647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7CA8-C18D-4DB2-45FE-015621BA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nos ofrece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C38D-648F-0236-EDCC-71D623A0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ininterrumpida</a:t>
            </a:r>
          </a:p>
          <a:p>
            <a:pPr lvl="1"/>
            <a:r>
              <a:rPr lang="es-ES" dirty="0"/>
              <a:t>No es un HTTP GET, es una conexión que no se cierra hasta que queramos</a:t>
            </a:r>
          </a:p>
          <a:p>
            <a:r>
              <a:rPr lang="es-ES" dirty="0"/>
              <a:t>Simular ser un usuario</a:t>
            </a:r>
          </a:p>
          <a:p>
            <a:pPr lvl="1"/>
            <a:r>
              <a:rPr lang="es-ES" dirty="0"/>
              <a:t>Interacciones,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agent</a:t>
            </a:r>
            <a:r>
              <a:rPr lang="es-ES" dirty="0"/>
              <a:t>, tracking y sesiones automáticas</a:t>
            </a:r>
          </a:p>
          <a:p>
            <a:r>
              <a:rPr lang="es-ES" dirty="0"/>
              <a:t>Interactuar con la página programáticamente</a:t>
            </a:r>
          </a:p>
          <a:p>
            <a:pPr lvl="1"/>
            <a:r>
              <a:rPr lang="es-ES" dirty="0"/>
              <a:t>Clics, </a:t>
            </a:r>
            <a:r>
              <a:rPr lang="es-ES" dirty="0" err="1"/>
              <a:t>delays</a:t>
            </a:r>
            <a:r>
              <a:rPr lang="es-ES" dirty="0"/>
              <a:t>, esperar a que cargue el DOM y scripts</a:t>
            </a:r>
          </a:p>
        </p:txBody>
      </p:sp>
    </p:spTree>
    <p:extLst>
      <p:ext uri="{BB962C8B-B14F-4D97-AF65-F5344CB8AC3E}">
        <p14:creationId xmlns:p14="http://schemas.microsoft.com/office/powerpoint/2010/main" val="4144791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038E-436A-0834-EFAC-6555E6B7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necesitamos </a:t>
            </a:r>
            <a:r>
              <a:rPr lang="es-ES" dirty="0" err="1"/>
              <a:t>headless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163C-FBD7-083B-31AE-3FB7A62C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Frameworks</a:t>
            </a:r>
            <a:endParaRPr lang="es-ES" dirty="0"/>
          </a:p>
          <a:p>
            <a:r>
              <a:rPr lang="es-ES" dirty="0" err="1"/>
              <a:t>SPAs</a:t>
            </a:r>
            <a:endParaRPr lang="es-ES" dirty="0"/>
          </a:p>
          <a:p>
            <a:r>
              <a:rPr lang="es-ES" dirty="0"/>
              <a:t>Interacciones con la página</a:t>
            </a:r>
          </a:p>
        </p:txBody>
      </p:sp>
    </p:spTree>
    <p:extLst>
      <p:ext uri="{BB962C8B-B14F-4D97-AF65-F5344CB8AC3E}">
        <p14:creationId xmlns:p14="http://schemas.microsoft.com/office/powerpoint/2010/main" val="1761176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4C75-8DD5-2C40-13AA-1779AFBB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Frameworks</a:t>
            </a:r>
            <a:r>
              <a:rPr lang="es-ES" dirty="0"/>
              <a:t> y librerías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3846-2CBA-2246-20C0-655DD0A3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Scope</a:t>
            </a:r>
            <a:r>
              <a:rPr lang="es-ES" dirty="0"/>
              <a:t> de </a:t>
            </a:r>
            <a:r>
              <a:rPr lang="es-ES" dirty="0" err="1"/>
              <a:t>classNames</a:t>
            </a:r>
            <a:endParaRPr lang="es-ES" dirty="0"/>
          </a:p>
          <a:p>
            <a:r>
              <a:rPr lang="es-ES" dirty="0" err="1"/>
              <a:t>classNames</a:t>
            </a:r>
            <a:r>
              <a:rPr lang="es-ES" dirty="0"/>
              <a:t> autogenerados/ofuscados en </a:t>
            </a:r>
            <a:r>
              <a:rPr lang="es-ES" dirty="0" err="1"/>
              <a:t>build</a:t>
            </a:r>
            <a:r>
              <a:rPr lang="es-ES" dirty="0"/>
              <a:t>-time</a:t>
            </a:r>
          </a:p>
          <a:p>
            <a:r>
              <a:rPr lang="es-ES" dirty="0"/>
              <a:t>Componentes con información en memoria esperando interacciones</a:t>
            </a:r>
          </a:p>
          <a:p>
            <a:r>
              <a:rPr lang="es-ES" dirty="0" err="1"/>
              <a:t>NextJS</a:t>
            </a:r>
            <a:r>
              <a:rPr lang="es-ES" dirty="0"/>
              <a:t> y Remix, serialización del servidor y SSR</a:t>
            </a:r>
          </a:p>
        </p:txBody>
      </p:sp>
    </p:spTree>
    <p:extLst>
      <p:ext uri="{BB962C8B-B14F-4D97-AF65-F5344CB8AC3E}">
        <p14:creationId xmlns:p14="http://schemas.microsoft.com/office/powerpoint/2010/main" val="1955299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8F08-32D9-478A-EDDF-62E62C76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5A63-A2F6-9D27-F41E-43AB1D95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Carga estática de un HTML simple sin información</a:t>
            </a:r>
          </a:p>
          <a:p>
            <a:pPr lvl="1"/>
            <a:r>
              <a:rPr lang="es-ES" dirty="0"/>
              <a:t>Pantallazo blanco</a:t>
            </a:r>
          </a:p>
          <a:p>
            <a:r>
              <a:rPr lang="es-ES" dirty="0"/>
              <a:t>La página carga con el DOM listo</a:t>
            </a:r>
          </a:p>
          <a:p>
            <a:r>
              <a:rPr lang="es-ES" dirty="0"/>
              <a:t>Requiere de interacciones y </a:t>
            </a:r>
            <a:r>
              <a:rPr lang="es-ES" dirty="0" err="1"/>
              <a:t>enrutaciones</a:t>
            </a:r>
            <a:r>
              <a:rPr lang="es-ES" dirty="0"/>
              <a:t> para acceder al contenido de verdad</a:t>
            </a:r>
          </a:p>
        </p:txBody>
      </p:sp>
    </p:spTree>
    <p:extLst>
      <p:ext uri="{BB962C8B-B14F-4D97-AF65-F5344CB8AC3E}">
        <p14:creationId xmlns:p14="http://schemas.microsoft.com/office/powerpoint/2010/main" val="4050059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C760-02BA-6FE0-AABC-97ADAB60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Interacciones con la página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4150-0855-2A82-D20D-B85913E2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Páginas que no usar URL as </a:t>
            </a:r>
            <a:r>
              <a:rPr lang="es-ES" dirty="0" err="1"/>
              <a:t>State</a:t>
            </a:r>
            <a:r>
              <a:rPr lang="es-ES" dirty="0"/>
              <a:t> Manager</a:t>
            </a:r>
          </a:p>
          <a:p>
            <a:pPr lvl="1"/>
            <a:r>
              <a:rPr lang="es-ES" dirty="0"/>
              <a:t>Paginaciones</a:t>
            </a:r>
          </a:p>
          <a:p>
            <a:pPr lvl="1"/>
            <a:r>
              <a:rPr lang="es-ES" dirty="0"/>
              <a:t>Filtros</a:t>
            </a:r>
          </a:p>
          <a:p>
            <a:r>
              <a:rPr lang="es-ES" dirty="0"/>
              <a:t>Cálculos al vuelo e información consultada con servidor</a:t>
            </a:r>
          </a:p>
          <a:p>
            <a:pPr lvl="1"/>
            <a:r>
              <a:rPr lang="es-ES" dirty="0"/>
              <a:t>Página oficial de la lotería</a:t>
            </a:r>
          </a:p>
          <a:p>
            <a:pPr lvl="1"/>
            <a:r>
              <a:rPr lang="es-ES" dirty="0"/>
              <a:t>Calculadoras de nóminas, hipotecas, etc.</a:t>
            </a:r>
          </a:p>
          <a:p>
            <a:r>
              <a:rPr lang="es-ES" dirty="0"/>
              <a:t>Paginaciones dinámicas, en base a respuestas del servidor</a:t>
            </a:r>
          </a:p>
          <a:p>
            <a:r>
              <a:rPr lang="es-ES" dirty="0"/>
              <a:t>Paginaciones por cursor (no hay </a:t>
            </a:r>
            <a:r>
              <a:rPr lang="es-ES" dirty="0" err="1"/>
              <a:t>limit</a:t>
            </a:r>
            <a:r>
              <a:rPr lang="es-ES" dirty="0"/>
              <a:t> ni offset)</a:t>
            </a:r>
          </a:p>
          <a:p>
            <a:r>
              <a:rPr lang="es-ES" dirty="0"/>
              <a:t>Infinite </a:t>
            </a:r>
            <a:r>
              <a:rPr lang="es-ES" dirty="0" err="1"/>
              <a:t>scrolling</a:t>
            </a:r>
            <a:r>
              <a:rPr lang="es-ES" dirty="0"/>
              <a:t> para listados</a:t>
            </a:r>
          </a:p>
        </p:txBody>
      </p:sp>
    </p:spTree>
    <p:extLst>
      <p:ext uri="{BB962C8B-B14F-4D97-AF65-F5344CB8AC3E}">
        <p14:creationId xmlns:p14="http://schemas.microsoft.com/office/powerpoint/2010/main" val="30506027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328F-3379-4D58-3FC8-5063AD8D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Opciones de </a:t>
            </a:r>
            <a:r>
              <a:rPr lang="es-ES" dirty="0" err="1"/>
              <a:t>Headles</a:t>
            </a:r>
            <a:r>
              <a:rPr lang="es-ES" dirty="0"/>
              <a:t>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3EA0-E32F-EBCA-D5CB-DD44E6846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Selenium</a:t>
            </a:r>
            <a:r>
              <a:rPr lang="es-ES" dirty="0"/>
              <a:t> -&gt; ampliamente conocido</a:t>
            </a:r>
          </a:p>
          <a:p>
            <a:r>
              <a:rPr lang="es-ES" dirty="0" err="1"/>
              <a:t>Puppeteer</a:t>
            </a:r>
            <a:endParaRPr lang="es-ES" dirty="0"/>
          </a:p>
          <a:p>
            <a:r>
              <a:rPr lang="es-ES" dirty="0" err="1"/>
              <a:t>Cypress</a:t>
            </a:r>
            <a:endParaRPr lang="es-ES" dirty="0"/>
          </a:p>
          <a:p>
            <a:r>
              <a:rPr lang="es-ES" dirty="0" err="1"/>
              <a:t>Playwright</a:t>
            </a:r>
            <a:endParaRPr lang="es-ES" dirty="0"/>
          </a:p>
          <a:p>
            <a:endParaRPr lang="es-ES" dirty="0"/>
          </a:p>
          <a:p>
            <a:r>
              <a:rPr lang="es-ES" dirty="0"/>
              <a:t>Alternativamente</a:t>
            </a:r>
          </a:p>
          <a:p>
            <a:r>
              <a:rPr lang="es-ES" dirty="0"/>
              <a:t>Consola de la página y JavaScript puro</a:t>
            </a:r>
          </a:p>
          <a:p>
            <a:pPr lvl="1"/>
            <a:r>
              <a:rPr lang="es-ES" dirty="0"/>
              <a:t>Útil para ejecuciones manuales y poco alcance</a:t>
            </a:r>
          </a:p>
        </p:txBody>
      </p:sp>
    </p:spTree>
    <p:extLst>
      <p:ext uri="{BB962C8B-B14F-4D97-AF65-F5344CB8AC3E}">
        <p14:creationId xmlns:p14="http://schemas.microsoft.com/office/powerpoint/2010/main" val="97392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DC28-861D-90CA-613E-5D273AB4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de Bases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5D2B8-1553-2120-0203-9689A5EE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Esquema (DDL)</a:t>
            </a:r>
          </a:p>
          <a:p>
            <a:r>
              <a:rPr lang="es-ES" dirty="0"/>
              <a:t>Ingesta (DML)</a:t>
            </a:r>
          </a:p>
          <a:p>
            <a:r>
              <a:rPr lang="es-ES" dirty="0"/>
              <a:t>Consulta (DML)</a:t>
            </a:r>
          </a:p>
          <a:p>
            <a:endParaRPr lang="es-ES" dirty="0"/>
          </a:p>
          <a:p>
            <a:r>
              <a:rPr lang="es-ES" dirty="0"/>
              <a:t>Para refrescar</a:t>
            </a:r>
          </a:p>
          <a:p>
            <a:pPr lvl="1"/>
            <a:r>
              <a:rPr lang="es-ES" dirty="0"/>
              <a:t>DDL -&gt; Data </a:t>
            </a:r>
            <a:r>
              <a:rPr lang="es-ES" dirty="0" err="1"/>
              <a:t>Definition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(instrucciones para el esquema)</a:t>
            </a:r>
          </a:p>
          <a:p>
            <a:pPr lvl="1"/>
            <a:r>
              <a:rPr lang="es-ES" dirty="0"/>
              <a:t>DML -&gt; Data </a:t>
            </a:r>
            <a:r>
              <a:rPr lang="es-ES" dirty="0" err="1"/>
              <a:t>Manipulation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(instrucciones para las operaciones en un esquema)</a:t>
            </a:r>
          </a:p>
        </p:txBody>
      </p:sp>
    </p:spTree>
    <p:extLst>
      <p:ext uri="{BB962C8B-B14F-4D97-AF65-F5344CB8AC3E}">
        <p14:creationId xmlns:p14="http://schemas.microsoft.com/office/powerpoint/2010/main" val="19535683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A4AB-4EDE-537C-4E54-6990FDC7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Headless</a:t>
            </a:r>
            <a:r>
              <a:rPr lang="es-ES" dirty="0"/>
              <a:t>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0E3AD-2841-AEAD-6513-FEDE3F34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Páginas más “ofuscadas”, (in)voluntariamente, y cómo un </a:t>
            </a:r>
            <a:r>
              <a:rPr lang="es-ES" dirty="0" err="1"/>
              <a:t>headless</a:t>
            </a:r>
            <a:r>
              <a:rPr lang="es-ES" dirty="0"/>
              <a:t> browser nos ayuda</a:t>
            </a:r>
          </a:p>
          <a:p>
            <a:r>
              <a:rPr lang="es-ES" b="1" dirty="0"/>
              <a:t>10 minutos</a:t>
            </a:r>
          </a:p>
        </p:txBody>
      </p:sp>
    </p:spTree>
    <p:extLst>
      <p:ext uri="{BB962C8B-B14F-4D97-AF65-F5344CB8AC3E}">
        <p14:creationId xmlns:p14="http://schemas.microsoft.com/office/powerpoint/2010/main" val="782167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2A34-ECBA-95A1-4D25-151622E3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CCBE-5F1D-7D37-818E-FF9AD49F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es el </a:t>
            </a:r>
            <a:r>
              <a:rPr lang="es-ES" dirty="0" err="1"/>
              <a:t>testing</a:t>
            </a:r>
            <a:r>
              <a:rPr lang="es-ES" dirty="0"/>
              <a:t>? ¿Y qué propósito cumple?</a:t>
            </a:r>
          </a:p>
          <a:p>
            <a:r>
              <a:rPr lang="es-ES" dirty="0"/>
              <a:t>¿Es viable?</a:t>
            </a:r>
          </a:p>
        </p:txBody>
      </p:sp>
    </p:spTree>
    <p:extLst>
      <p:ext uri="{BB962C8B-B14F-4D97-AF65-F5344CB8AC3E}">
        <p14:creationId xmlns:p14="http://schemas.microsoft.com/office/powerpoint/2010/main" val="3156308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2A34-ECBA-95A1-4D25-151622E3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CCBE-5F1D-7D37-818E-FF9AD49F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es el </a:t>
            </a:r>
            <a:r>
              <a:rPr lang="es-ES" dirty="0" err="1"/>
              <a:t>testing</a:t>
            </a:r>
            <a:r>
              <a:rPr lang="es-ES" dirty="0"/>
              <a:t>? ¿Y qué propósito cumple?</a:t>
            </a:r>
          </a:p>
          <a:p>
            <a:pPr lvl="1"/>
            <a:r>
              <a:rPr lang="es-ES" dirty="0"/>
              <a:t>La validación funcional de nuestro código</a:t>
            </a:r>
          </a:p>
          <a:p>
            <a:pPr lvl="1"/>
            <a:r>
              <a:rPr lang="es-ES" dirty="0"/>
              <a:t>Cumple el propósito de comprobar las funcionalidades una única vez</a:t>
            </a:r>
          </a:p>
          <a:p>
            <a:r>
              <a:rPr lang="es-ES" dirty="0"/>
              <a:t>¿Es viable?</a:t>
            </a:r>
          </a:p>
        </p:txBody>
      </p:sp>
    </p:spTree>
    <p:extLst>
      <p:ext uri="{BB962C8B-B14F-4D97-AF65-F5344CB8AC3E}">
        <p14:creationId xmlns:p14="http://schemas.microsoft.com/office/powerpoint/2010/main" val="8128919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2A34-ECBA-95A1-4D25-151622E3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CCBE-5F1D-7D37-818E-FF9AD49F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es el </a:t>
            </a:r>
            <a:r>
              <a:rPr lang="es-ES" dirty="0" err="1"/>
              <a:t>testing</a:t>
            </a:r>
            <a:r>
              <a:rPr lang="es-ES" dirty="0"/>
              <a:t>? ¿Y qué propósito cumple?</a:t>
            </a:r>
          </a:p>
          <a:p>
            <a:pPr lvl="1"/>
            <a:r>
              <a:rPr lang="es-ES" dirty="0"/>
              <a:t>La validación funcional de nuestro código</a:t>
            </a:r>
          </a:p>
          <a:p>
            <a:pPr lvl="1"/>
            <a:r>
              <a:rPr lang="es-ES" dirty="0"/>
              <a:t>Cumple el propósito de comprobar las funcionalidades una única vez</a:t>
            </a:r>
          </a:p>
          <a:p>
            <a:r>
              <a:rPr lang="es-ES" dirty="0"/>
              <a:t>¿Es viable?</a:t>
            </a:r>
          </a:p>
          <a:p>
            <a:pPr lvl="1"/>
            <a:r>
              <a:rPr lang="es-ES" dirty="0"/>
              <a:t>Todo código puede ser testeado (y automatizado)</a:t>
            </a:r>
          </a:p>
          <a:p>
            <a:pPr lvl="1"/>
            <a:r>
              <a:rPr lang="es-ES" dirty="0"/>
              <a:t>Qué partes deberían testearse y mantenerse es la clave</a:t>
            </a:r>
          </a:p>
        </p:txBody>
      </p:sp>
    </p:spTree>
    <p:extLst>
      <p:ext uri="{BB962C8B-B14F-4D97-AF65-F5344CB8AC3E}">
        <p14:creationId xmlns:p14="http://schemas.microsoft.com/office/powerpoint/2010/main" val="36457476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A413-728F-4C2E-61D6-BBFBF45A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tipos de </a:t>
            </a:r>
            <a:r>
              <a:rPr lang="es-ES" dirty="0" err="1"/>
              <a:t>tests</a:t>
            </a:r>
            <a:r>
              <a:rPr lang="es-ES" dirty="0"/>
              <a:t> conocéis?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655CA-7C46-BDCE-80C7-477F9A60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s-ES" dirty="0"/>
              <a:t>¿Quién se ánima a enumerar tipos de </a:t>
            </a:r>
            <a:r>
              <a:rPr lang="es-ES" dirty="0" err="1"/>
              <a:t>tests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352904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A413-728F-4C2E-61D6-BBFBF45A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</a:t>
            </a:r>
            <a:r>
              <a:rPr lang="es-ES" dirty="0" err="1"/>
              <a:t>tests</a:t>
            </a:r>
            <a:r>
              <a:rPr lang="es-ES" dirty="0"/>
              <a:t> y herramientas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655CA-7C46-BDCE-80C7-477F9A60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Estáticos (Tipados, Clases Abstractas, Interfaces, </a:t>
            </a:r>
            <a:r>
              <a:rPr lang="es-ES" dirty="0" err="1"/>
              <a:t>Structs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IntelliSense</a:t>
            </a:r>
            <a:endParaRPr lang="es-ES" dirty="0"/>
          </a:p>
          <a:p>
            <a:r>
              <a:rPr lang="es-ES" dirty="0"/>
              <a:t>Unitarios</a:t>
            </a:r>
          </a:p>
          <a:p>
            <a:pPr lvl="1"/>
            <a:r>
              <a:rPr lang="es-ES" dirty="0" err="1"/>
              <a:t>JUnit</a:t>
            </a:r>
            <a:r>
              <a:rPr lang="es-ES" dirty="0"/>
              <a:t>, </a:t>
            </a:r>
            <a:r>
              <a:rPr lang="es-ES" dirty="0" err="1"/>
              <a:t>Mockito</a:t>
            </a:r>
            <a:r>
              <a:rPr lang="es-ES" dirty="0"/>
              <a:t>, </a:t>
            </a:r>
            <a:r>
              <a:rPr lang="es-ES" dirty="0" err="1"/>
              <a:t>Vitest</a:t>
            </a:r>
            <a:r>
              <a:rPr lang="es-ES" dirty="0"/>
              <a:t>, </a:t>
            </a:r>
            <a:r>
              <a:rPr lang="es-ES" dirty="0" err="1"/>
              <a:t>Enzyme</a:t>
            </a:r>
            <a:endParaRPr lang="es-ES" dirty="0"/>
          </a:p>
          <a:p>
            <a:r>
              <a:rPr lang="es-ES" dirty="0"/>
              <a:t>Integración</a:t>
            </a:r>
          </a:p>
          <a:p>
            <a:pPr lvl="1"/>
            <a:r>
              <a:rPr lang="es-ES" dirty="0" err="1"/>
              <a:t>JUnit</a:t>
            </a:r>
            <a:r>
              <a:rPr lang="es-ES" dirty="0"/>
              <a:t>, </a:t>
            </a:r>
            <a:r>
              <a:rPr lang="es-ES" dirty="0" err="1"/>
              <a:t>Testing</a:t>
            </a:r>
            <a:r>
              <a:rPr lang="es-ES" dirty="0"/>
              <a:t> Library, </a:t>
            </a:r>
            <a:r>
              <a:rPr lang="es-ES" dirty="0" err="1"/>
              <a:t>Vitest</a:t>
            </a:r>
            <a:r>
              <a:rPr lang="es-ES" dirty="0"/>
              <a:t>, </a:t>
            </a:r>
            <a:r>
              <a:rPr lang="es-ES" dirty="0" err="1"/>
              <a:t>Enzyme</a:t>
            </a:r>
            <a:endParaRPr lang="es-ES" dirty="0"/>
          </a:p>
          <a:p>
            <a:r>
              <a:rPr lang="es-ES" dirty="0" err="1"/>
              <a:t>End-to-end</a:t>
            </a:r>
            <a:r>
              <a:rPr lang="es-ES" dirty="0"/>
              <a:t> (e2e)</a:t>
            </a:r>
          </a:p>
          <a:p>
            <a:pPr lvl="1"/>
            <a:r>
              <a:rPr lang="es-ES" dirty="0" err="1"/>
              <a:t>Selenium</a:t>
            </a:r>
            <a:r>
              <a:rPr lang="es-ES" dirty="0"/>
              <a:t>, </a:t>
            </a:r>
            <a:r>
              <a:rPr lang="es-ES" dirty="0" err="1"/>
              <a:t>Cypress</a:t>
            </a:r>
            <a:r>
              <a:rPr lang="es-ES" dirty="0"/>
              <a:t>, </a:t>
            </a:r>
            <a:r>
              <a:rPr lang="es-ES" dirty="0" err="1"/>
              <a:t>PlayWright</a:t>
            </a:r>
            <a:r>
              <a:rPr lang="es-ES" dirty="0"/>
              <a:t>, </a:t>
            </a:r>
            <a:r>
              <a:rPr lang="es-ES" dirty="0" err="1"/>
              <a:t>Puppeteer</a:t>
            </a:r>
            <a:r>
              <a:rPr lang="es-ES" dirty="0"/>
              <a:t>, </a:t>
            </a:r>
            <a:r>
              <a:rPr lang="es-ES" dirty="0" err="1"/>
              <a:t>Postman</a:t>
            </a:r>
            <a:endParaRPr lang="es-ES" dirty="0"/>
          </a:p>
          <a:p>
            <a:r>
              <a:rPr lang="es-ES" dirty="0" err="1"/>
              <a:t>Smoke</a:t>
            </a:r>
            <a:r>
              <a:rPr lang="es-ES" dirty="0"/>
              <a:t> (Comprobaciones de sistema)</a:t>
            </a:r>
          </a:p>
          <a:p>
            <a:pPr lvl="1"/>
            <a:r>
              <a:rPr lang="es-ES" dirty="0"/>
              <a:t>ping, </a:t>
            </a:r>
            <a:r>
              <a:rPr lang="es-ES" dirty="0" err="1"/>
              <a:t>Kubernetes</a:t>
            </a:r>
            <a:r>
              <a:rPr lang="es-ES" dirty="0"/>
              <a:t> + </a:t>
            </a:r>
            <a:r>
              <a:rPr lang="es-ES" dirty="0" err="1"/>
              <a:t>Istio</a:t>
            </a:r>
            <a:endParaRPr lang="es-ES" dirty="0"/>
          </a:p>
          <a:p>
            <a:r>
              <a:rPr lang="es-ES" dirty="0"/>
              <a:t>…y unos cuantos más,</a:t>
            </a:r>
          </a:p>
        </p:txBody>
      </p:sp>
    </p:spTree>
    <p:extLst>
      <p:ext uri="{BB962C8B-B14F-4D97-AF65-F5344CB8AC3E}">
        <p14:creationId xmlns:p14="http://schemas.microsoft.com/office/powerpoint/2010/main" val="9818203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0" name="Straight Connector 4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49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8E44B-BF5C-9A43-CB0F-DE1649C7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Jerarquía de testing</a:t>
            </a:r>
          </a:p>
        </p:txBody>
      </p:sp>
      <p:pic>
        <p:nvPicPr>
          <p:cNvPr id="13" name="Content Placeholder 12" descr="A diagram with text on it&#10;&#10;Description automatically generated">
            <a:extLst>
              <a:ext uri="{FF2B5EF4-FFF2-40B4-BE49-F238E27FC236}">
                <a16:creationId xmlns:a16="http://schemas.microsoft.com/office/drawing/2014/main" id="{AC5F6539-24DF-CCBD-0ACA-9D0F74DF2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716086"/>
            <a:ext cx="5462001" cy="4902145"/>
          </a:xfrm>
          <a:prstGeom prst="rect">
            <a:avLst/>
          </a:prstGeom>
        </p:spPr>
      </p:pic>
      <p:cxnSp>
        <p:nvCxnSpPr>
          <p:cNvPr id="62" name="Straight Connector 51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3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55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1692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7501B-BF95-5091-8E74-A1706854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s-ES"/>
              <a:t>End-to-end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59668939-C95C-FCC4-4696-D9EFA47BFE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" r="3844" b="1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267C-56C1-4A3C-25F4-F5ECB366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r>
              <a:rPr lang="es-ES"/>
              <a:t>Cubrir una prueba de extremo a extremo</a:t>
            </a:r>
          </a:p>
          <a:p>
            <a:r>
              <a:rPr lang="es-ES"/>
              <a:t>Son las más fiables y más costosas de mantener</a:t>
            </a:r>
          </a:p>
          <a:p>
            <a:endParaRPr lang="es-ES"/>
          </a:p>
          <a:p>
            <a:r>
              <a:rPr lang="es-ES"/>
              <a:t>Qué testearíamos y qué no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5654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7501B-BF95-5091-8E74-A1706854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s-ES"/>
              <a:t>End-to-end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59668939-C95C-FCC4-4696-D9EFA47BFE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" r="3844" b="1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27" name="Straight Connector 2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267C-56C1-4A3C-25F4-F5ECB366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r>
              <a:rPr lang="es-ES"/>
              <a:t>Cubrir una prueba de extremo a extremo</a:t>
            </a:r>
          </a:p>
          <a:p>
            <a:r>
              <a:rPr lang="es-ES"/>
              <a:t>Son las más fiables y más costosas de mantener</a:t>
            </a:r>
          </a:p>
          <a:p>
            <a:endParaRPr lang="es-ES"/>
          </a:p>
          <a:p>
            <a:r>
              <a:rPr lang="es-ES"/>
              <a:t>Qué testearíamos y qué no</a:t>
            </a:r>
          </a:p>
          <a:p>
            <a:pPr lvl="1"/>
            <a:r>
              <a:rPr lang="es-ES"/>
              <a:t>El sistema funciona (HTTP GET)</a:t>
            </a:r>
          </a:p>
          <a:p>
            <a:pPr lvl="1"/>
            <a:r>
              <a:rPr lang="es-ES"/>
              <a:t>Página de producto fiable</a:t>
            </a:r>
          </a:p>
          <a:p>
            <a:pPr lvl="1"/>
            <a:r>
              <a:rPr lang="es-ES"/>
              <a:t>Recuperar los enlaces de categorías</a:t>
            </a:r>
          </a:p>
          <a:p>
            <a:pPr lvl="1"/>
            <a:r>
              <a:rPr lang="es-ES"/>
              <a:t>Página inexistente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7854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671F-315A-D5BD-AECC-BB552E93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¿Son necesarios?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C97E-DA84-9F9B-6493-6002C7AA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malos </a:t>
            </a:r>
            <a:r>
              <a:rPr lang="es-ES" dirty="0" err="1"/>
              <a:t>tests</a:t>
            </a:r>
            <a:endParaRPr lang="es-ES" dirty="0"/>
          </a:p>
          <a:p>
            <a:r>
              <a:rPr lang="es-ES" dirty="0"/>
              <a:t>Mantenimiento de los </a:t>
            </a:r>
            <a:r>
              <a:rPr lang="es-ES" dirty="0" err="1"/>
              <a:t>tests</a:t>
            </a:r>
            <a:endParaRPr lang="es-ES" dirty="0"/>
          </a:p>
          <a:p>
            <a:r>
              <a:rPr lang="es-ES" dirty="0"/>
              <a:t>Empresas dedicadas</a:t>
            </a:r>
          </a:p>
        </p:txBody>
      </p:sp>
    </p:spTree>
    <p:extLst>
      <p:ext uri="{BB962C8B-B14F-4D97-AF65-F5344CB8AC3E}">
        <p14:creationId xmlns:p14="http://schemas.microsoft.com/office/powerpoint/2010/main" val="292841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B472-82C8-7DC0-0F0D-5D18855B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Mundo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2DFE-BD47-2947-C783-F5DB0F9EF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siglo XXI es el siglo de la información</a:t>
            </a:r>
          </a:p>
          <a:p>
            <a:r>
              <a:rPr lang="es-ES" dirty="0"/>
              <a:t>Las empresas compiten por tener datos, propios y externos</a:t>
            </a:r>
          </a:p>
          <a:p>
            <a:pPr lvl="1"/>
            <a:r>
              <a:rPr lang="es-ES" dirty="0"/>
              <a:t>Si sabes la estrategia de tus competidores la puedes rebatir</a:t>
            </a:r>
          </a:p>
        </p:txBody>
      </p:sp>
    </p:spTree>
    <p:extLst>
      <p:ext uri="{BB962C8B-B14F-4D97-AF65-F5344CB8AC3E}">
        <p14:creationId xmlns:p14="http://schemas.microsoft.com/office/powerpoint/2010/main" val="38605095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671F-315A-D5BD-AECC-BB552E93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¿Son necesarios?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C97E-DA84-9F9B-6493-6002C7AA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malos </a:t>
            </a:r>
            <a:r>
              <a:rPr lang="es-ES" dirty="0" err="1"/>
              <a:t>tests</a:t>
            </a:r>
            <a:endParaRPr lang="es-ES" dirty="0"/>
          </a:p>
          <a:p>
            <a:pPr lvl="1"/>
            <a:r>
              <a:rPr lang="es-ES" dirty="0"/>
              <a:t>Siempre será mejor no tener </a:t>
            </a:r>
            <a:r>
              <a:rPr lang="es-ES" dirty="0" err="1"/>
              <a:t>tests</a:t>
            </a:r>
            <a:r>
              <a:rPr lang="es-ES" dirty="0"/>
              <a:t>, que </a:t>
            </a:r>
            <a:r>
              <a:rPr lang="es-ES" dirty="0" err="1"/>
              <a:t>tests</a:t>
            </a:r>
            <a:r>
              <a:rPr lang="es-ES" dirty="0"/>
              <a:t> incompletos, o </a:t>
            </a:r>
            <a:r>
              <a:rPr lang="es-ES" i="1" dirty="0" err="1"/>
              <a:t>flaky</a:t>
            </a:r>
            <a:endParaRPr lang="es-ES" dirty="0"/>
          </a:p>
          <a:p>
            <a:r>
              <a:rPr lang="es-ES" dirty="0"/>
              <a:t>Mantenimiento de los </a:t>
            </a:r>
            <a:r>
              <a:rPr lang="es-ES" dirty="0" err="1"/>
              <a:t>tests</a:t>
            </a:r>
            <a:endParaRPr lang="es-ES" dirty="0"/>
          </a:p>
          <a:p>
            <a:pPr lvl="1"/>
            <a:r>
              <a:rPr lang="es-ES" dirty="0"/>
              <a:t>Los más valiosos serían e2e, si el proyecto y/o equipo es pequeño, tal vez no compense</a:t>
            </a:r>
          </a:p>
          <a:p>
            <a:r>
              <a:rPr lang="es-ES" dirty="0"/>
              <a:t>Empresas dedicadas</a:t>
            </a:r>
          </a:p>
          <a:p>
            <a:pPr lvl="1"/>
            <a:r>
              <a:rPr lang="es-ES" dirty="0"/>
              <a:t>Si es la fuente principal de financiación, son necesarios, e incluso obligatorios</a:t>
            </a:r>
          </a:p>
          <a:p>
            <a:pPr lvl="1"/>
            <a:r>
              <a:rPr lang="es-ES" dirty="0"/>
              <a:t>Si una de las páginas de las que haces seguimiento cambia</a:t>
            </a:r>
          </a:p>
          <a:p>
            <a:pPr lvl="2"/>
            <a:r>
              <a:rPr lang="es-ES" dirty="0"/>
              <a:t>Mejor enterarte tú por un test que rompe</a:t>
            </a:r>
          </a:p>
          <a:p>
            <a:pPr lvl="2"/>
            <a:r>
              <a:rPr lang="es-ES" dirty="0"/>
              <a:t>Que al mes y no tener información</a:t>
            </a:r>
          </a:p>
        </p:txBody>
      </p:sp>
    </p:spTree>
    <p:extLst>
      <p:ext uri="{BB962C8B-B14F-4D97-AF65-F5344CB8AC3E}">
        <p14:creationId xmlns:p14="http://schemas.microsoft.com/office/powerpoint/2010/main" val="25127854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3418-E4D9-9FDA-A0D0-3E50775B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 de </a:t>
            </a:r>
            <a:r>
              <a:rPr lang="es-ES" dirty="0" err="1"/>
              <a:t>testing</a:t>
            </a:r>
            <a:r>
              <a:rPr lang="es-ES" dirty="0"/>
              <a:t> para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40A0-E084-3700-7695-4A71A8CE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https://webscraper.io/test-sites</a:t>
            </a:r>
            <a:endParaRPr lang="es-ES" dirty="0"/>
          </a:p>
          <a:p>
            <a:endParaRPr lang="es-ES" dirty="0"/>
          </a:p>
          <a:p>
            <a:r>
              <a:rPr lang="es-ES" dirty="0"/>
              <a:t>Para los </a:t>
            </a:r>
            <a:r>
              <a:rPr lang="es-ES" dirty="0" err="1"/>
              <a:t>tests</a:t>
            </a:r>
            <a:r>
              <a:rPr lang="es-ES" dirty="0"/>
              <a:t> con web </a:t>
            </a:r>
            <a:r>
              <a:rPr lang="es-ES" dirty="0" err="1"/>
              <a:t>scraping</a:t>
            </a:r>
            <a:r>
              <a:rPr lang="es-ES" dirty="0"/>
              <a:t>, se recomienda usar las librerías que se utilizarían para un e2e, y para los </a:t>
            </a:r>
            <a:r>
              <a:rPr lang="es-ES" dirty="0" err="1"/>
              <a:t>tests</a:t>
            </a:r>
            <a:r>
              <a:rPr lang="es-ES" dirty="0"/>
              <a:t> unitarios lo mismo, en caso de Java, </a:t>
            </a:r>
            <a:r>
              <a:rPr lang="es-ES" dirty="0" err="1"/>
              <a:t>JUnit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84133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F7AB-1AD0-CB54-E54B-845F9B4A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Recapitulando…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174F-7CA6-C733-300F-D07B0451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hemos visto</a:t>
            </a:r>
          </a:p>
        </p:txBody>
      </p:sp>
    </p:spTree>
    <p:extLst>
      <p:ext uri="{BB962C8B-B14F-4D97-AF65-F5344CB8AC3E}">
        <p14:creationId xmlns:p14="http://schemas.microsoft.com/office/powerpoint/2010/main" val="6637621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F7AB-1AD0-CB54-E54B-845F9B4A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Recapitulando…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174F-7CA6-C733-300F-D07B0451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    1. </a:t>
            </a:r>
            <a:r>
              <a:rPr lang="es-ES"/>
              <a:t>Conceptos </a:t>
            </a:r>
            <a:r>
              <a:rPr lang="es-ES" dirty="0"/>
              <a:t>de una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35141704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F7AB-1AD0-CB54-E54B-845F9B4A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Recapitulando…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174F-7CA6-C733-300F-D07B0451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    1. Conceptos de una Bases de Datos</a:t>
            </a:r>
          </a:p>
          <a:p>
            <a:r>
              <a:rPr lang="es-ES" dirty="0"/>
              <a:t>    2. Web </a:t>
            </a:r>
            <a:r>
              <a:rPr lang="es-ES" dirty="0" err="1"/>
              <a:t>Scraping</a:t>
            </a:r>
            <a:r>
              <a:rPr lang="es-ES" dirty="0"/>
              <a:t> y las Bases de Datos ofuscadas</a:t>
            </a:r>
          </a:p>
        </p:txBody>
      </p:sp>
    </p:spTree>
    <p:extLst>
      <p:ext uri="{BB962C8B-B14F-4D97-AF65-F5344CB8AC3E}">
        <p14:creationId xmlns:p14="http://schemas.microsoft.com/office/powerpoint/2010/main" val="22475671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F7AB-1AD0-CB54-E54B-845F9B4A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Recapitulando…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174F-7CA6-C733-300F-D07B0451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    1. Conceptos de una Base de Datos</a:t>
            </a:r>
          </a:p>
          <a:p>
            <a:r>
              <a:rPr lang="es-ES" dirty="0"/>
              <a:t>    2. Web </a:t>
            </a:r>
            <a:r>
              <a:rPr lang="es-ES" dirty="0" err="1"/>
              <a:t>Scraping</a:t>
            </a:r>
            <a:r>
              <a:rPr lang="es-ES" dirty="0"/>
              <a:t> y las Bases de Datos ofuscadas</a:t>
            </a:r>
          </a:p>
          <a:p>
            <a:r>
              <a:rPr lang="es-ES" dirty="0"/>
              <a:t>    3. </a:t>
            </a:r>
            <a:r>
              <a:rPr lang="es-ES" dirty="0" err="1"/>
              <a:t>Headless</a:t>
            </a:r>
            <a:r>
              <a:rPr lang="es-ES" dirty="0"/>
              <a:t> Web </a:t>
            </a:r>
            <a:r>
              <a:rPr lang="es-ES" dirty="0" err="1"/>
              <a:t>Scraping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86930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F7AB-1AD0-CB54-E54B-845F9B4A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Recapitulando…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174F-7CA6-C733-300F-D07B0451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    1. Conceptos de una Bases de Datos</a:t>
            </a:r>
          </a:p>
          <a:p>
            <a:r>
              <a:rPr lang="es-ES" dirty="0"/>
              <a:t>    2. Web </a:t>
            </a:r>
            <a:r>
              <a:rPr lang="es-ES" dirty="0" err="1"/>
              <a:t>Scraping</a:t>
            </a:r>
            <a:r>
              <a:rPr lang="es-ES" dirty="0"/>
              <a:t> y las Bases de Datos ofuscadas</a:t>
            </a:r>
          </a:p>
          <a:p>
            <a:r>
              <a:rPr lang="es-ES" dirty="0"/>
              <a:t>    3. </a:t>
            </a:r>
            <a:r>
              <a:rPr lang="es-ES" dirty="0" err="1"/>
              <a:t>Headless</a:t>
            </a:r>
            <a:r>
              <a:rPr lang="es-ES" dirty="0"/>
              <a:t> Web </a:t>
            </a:r>
            <a:r>
              <a:rPr lang="es-ES" dirty="0" err="1"/>
              <a:t>Scraping</a:t>
            </a:r>
            <a:endParaRPr lang="es-ES" dirty="0"/>
          </a:p>
          <a:p>
            <a:r>
              <a:rPr lang="es-ES" dirty="0"/>
              <a:t>    4. Opciones profesionales de web </a:t>
            </a:r>
            <a:r>
              <a:rPr lang="es-ES" dirty="0" err="1"/>
              <a:t>scraping</a:t>
            </a:r>
            <a:endParaRPr lang="es-ES" dirty="0"/>
          </a:p>
          <a:p>
            <a:r>
              <a:rPr lang="es-ES" dirty="0"/>
              <a:t>        1. </a:t>
            </a:r>
            <a:r>
              <a:rPr lang="es-ES" dirty="0" err="1"/>
              <a:t>Scrapy</a:t>
            </a:r>
            <a:endParaRPr lang="es-ES" dirty="0"/>
          </a:p>
          <a:p>
            <a:r>
              <a:rPr lang="es-ES" dirty="0"/>
              <a:t>        2. </a:t>
            </a:r>
            <a:r>
              <a:rPr lang="es-ES" dirty="0" err="1"/>
              <a:t>BrightData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1948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9A2D2-5B9F-0781-936A-D68602EC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Libro </a:t>
            </a:r>
            <a:r>
              <a:rPr lang="en-US" sz="4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recomendado</a:t>
            </a:r>
            <a:endParaRPr lang="en-US" sz="4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 descr="A yellow book with black text&#10;&#10;Description automatically generated">
            <a:extLst>
              <a:ext uri="{FF2B5EF4-FFF2-40B4-BE49-F238E27FC236}">
                <a16:creationId xmlns:a16="http://schemas.microsoft.com/office/drawing/2014/main" id="{B5F536D9-12DB-D82D-984E-445AA9A20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687401"/>
            <a:ext cx="6912217" cy="49595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B5DF2-CD4F-1104-E752-FFA4B88D6AD2}"/>
              </a:ext>
            </a:extLst>
          </p:cNvPr>
          <p:cNvSpPr txBox="1"/>
          <p:nvPr/>
        </p:nvSpPr>
        <p:spPr>
          <a:xfrm>
            <a:off x="8141110" y="4409885"/>
            <a:ext cx="32685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https://www.amazon.com/-/es/Fernando-Rosa/dp/8409363801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83608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9A2D2-5B9F-0781-936A-D68602EC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Libro recomendado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C99F6A3F-586E-21C3-D2C7-42B877CB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https://www.amazon.es/web-scraping-python-extraction-modern/dp/1098145356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 descr="A book cover with a picture of a pangolin&#10;&#10;Description automatically generated">
            <a:extLst>
              <a:ext uri="{FF2B5EF4-FFF2-40B4-BE49-F238E27FC236}">
                <a16:creationId xmlns:a16="http://schemas.microsoft.com/office/drawing/2014/main" id="{34CCFCB9-EAD2-695D-AF4B-F14CD7BDAB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2" r="16738" b="1"/>
          <a:stretch/>
        </p:blipFill>
        <p:spPr>
          <a:xfrm>
            <a:off x="804392" y="640081"/>
            <a:ext cx="6571431" cy="5054156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3739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9A2D2-5B9F-0781-936A-D68602EC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Libro recomendado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C99F6A3F-586E-21C3-D2C7-42B877CB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https://openaccess.uoc.edu/bitstream/10609/147437/1/webscraping_modulo1_webscraping.pdf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0E91D-A862-28A9-1547-C3B30D12F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518" y="640081"/>
            <a:ext cx="3563179" cy="5054156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690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E87A-CB8D-D77D-D5F9-8305E2D2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 ofuscados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A28E-29E5-4536-B0B3-91654CD36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qué ofuscarían los datos las empresas</a:t>
            </a:r>
          </a:p>
          <a:p>
            <a:pPr lvl="1"/>
            <a:r>
              <a:rPr lang="es-ES" dirty="0"/>
              <a:t>E-</a:t>
            </a:r>
            <a:r>
              <a:rPr lang="es-ES" dirty="0" err="1"/>
              <a:t>commerce</a:t>
            </a:r>
            <a:endParaRPr lang="es-ES" dirty="0"/>
          </a:p>
          <a:p>
            <a:pPr lvl="1"/>
            <a:r>
              <a:rPr lang="es-ES" dirty="0"/>
              <a:t>¿.zip con toda la información comercial?</a:t>
            </a:r>
          </a:p>
          <a:p>
            <a:r>
              <a:rPr lang="es-ES" dirty="0"/>
              <a:t>Mostrar información a usuarios, y entorpecérsela a competidores</a:t>
            </a:r>
          </a:p>
        </p:txBody>
      </p:sp>
    </p:spTree>
    <p:extLst>
      <p:ext uri="{BB962C8B-B14F-4D97-AF65-F5344CB8AC3E}">
        <p14:creationId xmlns:p14="http://schemas.microsoft.com/office/powerpoint/2010/main" val="24842940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53CB-F219-D4C7-600E-C47DCBDB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A1D13-2691-CCBC-6EFF-85484E58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DATA: cómo los datos te ayudarán… - Fernando de la Rosa</a:t>
            </a:r>
          </a:p>
          <a:p>
            <a:r>
              <a:rPr lang="es-ES" dirty="0"/>
              <a:t>Códigos HTTP - </a:t>
            </a:r>
            <a:r>
              <a:rPr lang="es-ES" dirty="0">
                <a:hlinkClick r:id="rId2"/>
              </a:rPr>
              <a:t>https://umbraco.com/knowledge-base/http-status-codes/#:~:text=The%20100%20Continue%20status%20code,the%20request%20has%20already%20finished.</a:t>
            </a:r>
            <a:endParaRPr lang="es-ES" dirty="0"/>
          </a:p>
          <a:p>
            <a:r>
              <a:rPr lang="es-ES" dirty="0">
                <a:hlinkClick r:id="rId3"/>
              </a:rPr>
              <a:t>https://www.freecodecamp.org/news/java-unit-testing/</a:t>
            </a:r>
            <a:endParaRPr lang="es-ES" dirty="0"/>
          </a:p>
          <a:p>
            <a:r>
              <a:rPr lang="es-ES" dirty="0"/>
              <a:t>Diagramas, </a:t>
            </a:r>
            <a:r>
              <a:rPr lang="es-ES" dirty="0" err="1"/>
              <a:t>labs</a:t>
            </a:r>
            <a:r>
              <a:rPr lang="es-ES" dirty="0"/>
              <a:t> y más contenido - </a:t>
            </a:r>
            <a:r>
              <a:rPr lang="es-ES" dirty="0">
                <a:hlinkClick r:id="rId4"/>
              </a:rPr>
              <a:t>https://github.com/jofaval/talks-about/tree/master/uv/web-scraping-y-las-bases-de-datos-ofuscadas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927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93B3-34C5-4A68-BC23-FD486FD7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qué necesitamos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CAA6-803E-D708-2895-7DCE72938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Análisis de Datos</a:t>
            </a:r>
          </a:p>
          <a:p>
            <a:r>
              <a:rPr lang="es-ES" dirty="0"/>
              <a:t>Machine </a:t>
            </a:r>
            <a:r>
              <a:rPr lang="es-ES" dirty="0" err="1"/>
              <a:t>Learning</a:t>
            </a:r>
            <a:endParaRPr lang="es-ES" dirty="0"/>
          </a:p>
          <a:p>
            <a:r>
              <a:rPr lang="es-ES" dirty="0"/>
              <a:t>Seguimiento de ofertas</a:t>
            </a:r>
          </a:p>
          <a:p>
            <a:r>
              <a:rPr lang="es-ES" dirty="0"/>
              <a:t>Comprender mejor un dominio</a:t>
            </a:r>
          </a:p>
        </p:txBody>
      </p:sp>
    </p:spTree>
    <p:extLst>
      <p:ext uri="{BB962C8B-B14F-4D97-AF65-F5344CB8AC3E}">
        <p14:creationId xmlns:p14="http://schemas.microsoft.com/office/powerpoint/2010/main" val="38738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FFD5B-F71D-51CE-AF47-7B109BB6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ES" dirty="0"/>
              <a:t>Pirámide del conocimiento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52BCA1C-04EC-C8F0-DBD9-CF27234F8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1144611"/>
            <a:ext cx="5451627" cy="42487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62EA-D7B8-879C-8756-0FB5B500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s-ES" dirty="0"/>
              <a:t>Dato</a:t>
            </a:r>
          </a:p>
          <a:p>
            <a:r>
              <a:rPr lang="es-ES" dirty="0"/>
              <a:t>Información</a:t>
            </a:r>
          </a:p>
          <a:p>
            <a:r>
              <a:rPr lang="es-ES" dirty="0"/>
              <a:t>Conocimiento</a:t>
            </a:r>
          </a:p>
          <a:p>
            <a:r>
              <a:rPr lang="es-ES" dirty="0"/>
              <a:t>Sabiduría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DIKW pyramid - Wikipedia">
            <a:extLst>
              <a:ext uri="{FF2B5EF4-FFF2-40B4-BE49-F238E27FC236}">
                <a16:creationId xmlns:a16="http://schemas.microsoft.com/office/drawing/2014/main" id="{B5132063-785E-30CD-FA50-9FE0451D8E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277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344</TotalTime>
  <Words>2171</Words>
  <Application>Microsoft Office PowerPoint</Application>
  <PresentationFormat>Widescreen</PresentationFormat>
  <Paragraphs>383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3" baseType="lpstr">
      <vt:lpstr>Calibri</vt:lpstr>
      <vt:lpstr>Calibri Light</vt:lpstr>
      <vt:lpstr>Retrospect</vt:lpstr>
      <vt:lpstr>Web Scraping</vt:lpstr>
      <vt:lpstr>Qué aprenderás hoy</vt:lpstr>
      <vt:lpstr>Equipo</vt:lpstr>
      <vt:lpstr>Bases de Datos… ¿ofuscadas?</vt:lpstr>
      <vt:lpstr>Conceptos de Bases de Datos</vt:lpstr>
      <vt:lpstr>Mundo de datos</vt:lpstr>
      <vt:lpstr>Datos ofuscados</vt:lpstr>
      <vt:lpstr>Para qué necesitamos datos</vt:lpstr>
      <vt:lpstr>Pirámide del conocimiento</vt:lpstr>
      <vt:lpstr>Pirámide del conocimiento</vt:lpstr>
      <vt:lpstr>Pirámide del conocimiento</vt:lpstr>
      <vt:lpstr>Pirámide del conocimiento</vt:lpstr>
      <vt:lpstr>Pirámide del conocimiento</vt:lpstr>
      <vt:lpstr>Web Scraping</vt:lpstr>
      <vt:lpstr>Utilidades del web scraping</vt:lpstr>
      <vt:lpstr>Estados HTTP</vt:lpstr>
      <vt:lpstr>Métodos HTTP</vt:lpstr>
      <vt:lpstr>Pipeline</vt:lpstr>
      <vt:lpstr>Pipeline</vt:lpstr>
      <vt:lpstr>Pipeline</vt:lpstr>
      <vt:lpstr>Pipeline</vt:lpstr>
      <vt:lpstr>Pipeline</vt:lpstr>
      <vt:lpstr>Extracción</vt:lpstr>
      <vt:lpstr>Extracción por sitemap </vt:lpstr>
      <vt:lpstr>Extracción por navegación</vt:lpstr>
      <vt:lpstr>Extracción por interacción</vt:lpstr>
      <vt:lpstr>Métodos de localización de nodos</vt:lpstr>
      <vt:lpstr>Métodos de localización de nodos</vt:lpstr>
      <vt:lpstr>Y después… ¿qué?</vt:lpstr>
      <vt:lpstr>DEMO</vt:lpstr>
      <vt:lpstr>¿Cómo ofuscamos nuestros datos?</vt:lpstr>
      <vt:lpstr>Qué ocurre cuando hacemos web scraping para el otro lado</vt:lpstr>
      <vt:lpstr>Técnicas de “ofuscación”</vt:lpstr>
      <vt:lpstr>Técnicas de “ofuscación”</vt:lpstr>
      <vt:lpstr>Técnicas de “ofuscación”</vt:lpstr>
      <vt:lpstr>Técnicas de “ofuscación”</vt:lpstr>
      <vt:lpstr>Técnicas de “ofuscación”</vt:lpstr>
      <vt:lpstr>Técnicas de “ofuscación”</vt:lpstr>
      <vt:lpstr>DEMO Scraping sin Headless</vt:lpstr>
      <vt:lpstr>Headless Web Scraping</vt:lpstr>
      <vt:lpstr>Qué nos ofrece</vt:lpstr>
      <vt:lpstr>Qué nos ofrece</vt:lpstr>
      <vt:lpstr>Qué nos ofrece</vt:lpstr>
      <vt:lpstr>Qué nos ofrece</vt:lpstr>
      <vt:lpstr>¿Por qué necesitamos headless?</vt:lpstr>
      <vt:lpstr>Frameworks y librerías</vt:lpstr>
      <vt:lpstr>SPA</vt:lpstr>
      <vt:lpstr>Interacciones con la página</vt:lpstr>
      <vt:lpstr>Opciones de Headles Scraping</vt:lpstr>
      <vt:lpstr>DEMO Headless Web Scraping</vt:lpstr>
      <vt:lpstr>Testing</vt:lpstr>
      <vt:lpstr>Testing</vt:lpstr>
      <vt:lpstr>Testing</vt:lpstr>
      <vt:lpstr>¿Qué tipos de tests conocéis?</vt:lpstr>
      <vt:lpstr>Tipos de tests y herramientas</vt:lpstr>
      <vt:lpstr>Jerarquía de testing</vt:lpstr>
      <vt:lpstr>End-to-end</vt:lpstr>
      <vt:lpstr>End-to-end</vt:lpstr>
      <vt:lpstr>¿Son necesarios?</vt:lpstr>
      <vt:lpstr>¿Son necesarios?</vt:lpstr>
      <vt:lpstr>Referencia de testing para web scraping</vt:lpstr>
      <vt:lpstr>Recapitulando…</vt:lpstr>
      <vt:lpstr>Recapitulando…</vt:lpstr>
      <vt:lpstr>Recapitulando…</vt:lpstr>
      <vt:lpstr>Recapitulando…</vt:lpstr>
      <vt:lpstr>Recapitulando…</vt:lpstr>
      <vt:lpstr>Libro recomendado</vt:lpstr>
      <vt:lpstr>Libro recomendado</vt:lpstr>
      <vt:lpstr>Libro recomendado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y las Bases de Datos Ofuscadas</dc:title>
  <dc:creator>Fabra Valverde, Jose</dc:creator>
  <cp:lastModifiedBy>Fabra Valverde, Jose</cp:lastModifiedBy>
  <cp:revision>33</cp:revision>
  <dcterms:created xsi:type="dcterms:W3CDTF">2024-03-26T11:57:51Z</dcterms:created>
  <dcterms:modified xsi:type="dcterms:W3CDTF">2024-03-26T19:49:48Z</dcterms:modified>
</cp:coreProperties>
</file>