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6858000" cy="9144000"/>
  <p:embeddedFontLst>
    <p:embeddedFont>
      <p:font typeface="Roboto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italic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Roboto-bold.fntdata"/><Relationship Id="rId34" Type="http://schemas.openxmlformats.org/officeDocument/2006/relationships/slide" Target="slides/slide29.xml"/><Relationship Id="rId78" Type="http://schemas.openxmlformats.org/officeDocument/2006/relationships/font" Target="fonts/Robot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462f48f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462f48f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462f48f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462f48f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abd0ad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3abd0ad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3abd0ad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3abd0ad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abd0ad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abd0ad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abd0ad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abd0ad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3abd0ad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3abd0ad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3abd0add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3abd0add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3abd0ad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3abd0ad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0462f48f3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0462f48f3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462f48f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0462f48f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0462f48f3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0462f48f3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04540a99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04540a99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04540a99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04540a99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3abd0ad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3abd0ad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04540a99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04540a99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3abd0add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3abd0ad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04540a995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04540a995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3abd0ad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3abd0ad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abd0add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abd0add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3abd0add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3abd0ad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462f48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0462f48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0462f48f3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0462f48f3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3abd0ad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3abd0ad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3abd0ad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3abd0ad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3abd0ad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3abd0ad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abd0ad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3abd0ad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3abd0add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3abd0add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3abd0add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3abd0add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3abd0add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3abd0add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3abd0ad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3abd0ad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3abd0ad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3abd0ad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3abd0ad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3abd0ad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04540a995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04540a995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3abd0ad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3abd0ad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04540a995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e04540a995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04540a995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04540a99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3abd0ad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3abd0ad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e3abd0ad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e3abd0ad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04540a99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04540a99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04540a995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e04540a99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e3abd0add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e3abd0add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3abd0ad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e3abd0ad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462f48f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462f48f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04540a99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04540a99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3abd0add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3abd0add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04540a99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04540a99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e3abd0add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e3abd0add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3abd0add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3abd0add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3abd0add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3abd0add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e3abd0add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e3abd0add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3abd0add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e3abd0add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3abd0add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e3abd0add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3abd0add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e3abd0add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462f48f3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0462f48f3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3abd0add1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3abd0add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3abd0add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3abd0add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e3abd0add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e3abd0add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3abd0add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3abd0add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04540a9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04540a9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04540a99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04540a99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04540a99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04540a99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04540a9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04540a9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04540a995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04540a995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04540a99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e04540a99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0462f48f3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0462f48f3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04540a995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e04540a995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e04540a995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e04540a995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e04540a99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e04540a99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0462f48f3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0462f48f3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0462f48f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0462f48f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gif"/><Relationship Id="rId4" Type="http://schemas.openxmlformats.org/officeDocument/2006/relationships/image" Target="../media/image9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8.png"/><Relationship Id="rId4" Type="http://schemas.openxmlformats.org/officeDocument/2006/relationships/hyperlink" Target="https://github.com/jofaval/talks-about/tree/master/tech-talks/vlc-tech-fest/web-scraping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Relationship Id="rId4" Type="http://schemas.openxmlformats.org/officeDocument/2006/relationships/hyperlink" Target="https://github.com/jofaval/talks-about/tree/master/uv/web-scraping-y-las-bases-de-datos-ofuscadas" TargetMode="External"/><Relationship Id="rId5" Type="http://schemas.openxmlformats.org/officeDocument/2006/relationships/hyperlink" Target="https://github.com/jofaval/talks-about/tree/master/uv/web-scraping-y-las-bases-de-datos-ofuscadas" TargetMode="External"/><Relationship Id="rId6" Type="http://schemas.openxmlformats.org/officeDocument/2006/relationships/hyperlink" Target="https://github.com/jofaval/talks-about/tree/master/uv/web-scraping-y-las-bases-de-datos-ofuscadas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www.cloudflare.com/learning/bots/what-is-bot-traffic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www.linkedin.com/in/jofaval/" TargetMode="External"/><Relationship Id="rId4" Type="http://schemas.openxmlformats.org/officeDocument/2006/relationships/hyperlink" Target="https://github.com/jofaval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Scraping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5" y="228998"/>
            <a:ext cx="2470050" cy="7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Social en la Era Digital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¿Para qué los queremos?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los queremos?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competir, aprender, mejorar, vender, comprar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Algunos casos de uso podrían ser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Seguimiento de ofertas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Comprender mejor un dominio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Ofuscación y Bases de Datos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una Base de Datos?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Ofuscación y Bases de Datos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una Base de Datos?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ofuscación?</a:t>
            </a:r>
            <a:endParaRPr/>
          </a:p>
        </p:txBody>
      </p:sp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Ofuscación y Bases de Datos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una Base de Datos?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ofuscación?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Bases de Datos Ofuscadas son la realidad</a:t>
            </a:r>
            <a:endParaRPr/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si son importantes, cómo se consiguen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si son importantes, cómo se consiguen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Comprando (Empresas dedicadas)</a:t>
            </a:r>
            <a:endParaRPr/>
          </a:p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si son importantes, cómo se consiguen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Comprando (Empresas dedicadas)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Explotación (Proyectos ad hoc)</a:t>
            </a:r>
            <a:endParaRPr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si son importantes, cómo se consiguen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Comprando (Empresas dedicadas)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Explotación (Proyectos ad hoc)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…Web Scraping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100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que ve un usuario (web scraping)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056000"/>
            <a:ext cx="8832300" cy="30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Pico y pala. La obtención de datos es un proceso automatizable, pero que requiere de supervisión humana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Quién soy yo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379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Pepe fabra Valverde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Lead y Arquitecto de Front en Capgemini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me sigo pareciendo</a:t>
            </a:r>
            <a:endParaRPr i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975" y="0"/>
            <a:ext cx="4895025" cy="48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Scraping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web scraping?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Extraer información de una página web de manera programática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un usuario lo ve, se puede scrapear</a:t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Orígenes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cada avance, siempre surgen nuevas disciplinas. Pero tendemos a reinventar</a:t>
            </a:r>
            <a:endParaRPr/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Ojeadores, ¿qué son… o eran?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SEO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Search Engine Optimization</a:t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 la ofuscación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existe lo infranqueable.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Pero sí se pueden poner suficientes trabas para que el otro lado se rinda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Aunque a veces también es un efecto secundario del avance (frameworks SPA)</a:t>
            </a:r>
            <a:endParaRPr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“Tipos” de Web Scraping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Normal, petición HTTP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fácilmente detectable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muy sencillo</a:t>
            </a:r>
            <a:endParaRPr sz="1800"/>
          </a:p>
        </p:txBody>
      </p:sp>
      <p:sp>
        <p:nvSpPr>
          <p:cNvPr id="277" name="Google Shape;277;p3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Headless, simular ser un usuario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más difícil de mantener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efectivo</a:t>
            </a:r>
            <a:endParaRPr sz="1800"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sólo para grandes empresas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Alertas personalizadas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Descarga de LMS (Learning Management Systems)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Aules, moodle, campus,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También nos podemos beneficiar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Competencia de empresas a alto nivel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siglo XXI se compite con información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Todo va demasiado deprisa pero esta vez no se ve tanto la guerra por la información</a:t>
            </a:r>
            <a:endParaRPr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quiero enseñaros?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 Scraping a escala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 Ofuscados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Importancia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Cómo nos impacta en nuestro día a día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técnico del web scraping a escala</a:t>
            </a:r>
            <a:endParaRPr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lo enfocaremos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Empresas grandes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Empresas pequeñas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Ataques y técnicas de ofuscación darían para su propia charla, </a:t>
            </a:r>
            <a:r>
              <a:rPr b="1" i="1" lang="es"/>
              <a:t>pero veremos algunos.</a:t>
            </a:r>
            <a:endParaRPr b="1" i="1"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grandes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Dedicar tiempo a ofuscar y protegerse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grandes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Dedicar tiempo a ofuscar y protegerse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Recursos, físicos y cloud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grandes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Dedicar tiempo a ofuscar y protegerse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Recursos, físicos y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Pérdida de clientes potenciales; caídas del servicio, pasos para evitar scraping</a:t>
            </a:r>
            <a:endParaRPr/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grandes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Dedicar tiempo a ofuscar y protegerse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Recursos, físicos y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Pérdida de clientes potenciales; caídas del servicio, pasos para evitar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Competencia con información más accesible</a:t>
            </a:r>
            <a:endParaRPr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pequeñas</a:t>
            </a:r>
            <a:endParaRPr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 físicos o cloud, un exceso de peticiones se nota más en esa economía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pequeñas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 físicos o cloud, un exceso de peticiones se nota más en esa economía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DDoS hunde páginas, levantar “a mano” y pérdida de clientes potenciales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Empresas pequeñas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Recursos físicos o cloud, un exceso de peticiones se nota más en esa economía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DDoS hunde páginas, levantar “a mano” y pérdida de clientes potenciales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Ha de poder scrapearse por SEO</a:t>
            </a:r>
            <a:endParaRPr/>
          </a:p>
        </p:txBody>
      </p:sp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Vale… pero ¿cómo me afecta?</a:t>
            </a:r>
            <a:endParaRPr/>
          </a:p>
        </p:txBody>
      </p:sp>
      <p:sp>
        <p:nvSpPr>
          <p:cNvPr id="360" name="Google Shape;360;p5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40%</a:t>
            </a:r>
            <a:endParaRPr/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 todo el tráfico en Internet está formado por tráfico de bots</a:t>
            </a:r>
            <a:endParaRPr/>
          </a:p>
        </p:txBody>
      </p:sp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pasos que antes para lo mismo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Captcha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Verifica tu humanidad (Cloudflare)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 otras verificaciones similares que </a:t>
            </a:r>
            <a:r>
              <a:rPr b="1" lang="es"/>
              <a:t>acaban saturando</a:t>
            </a:r>
            <a:endParaRPr b="1"/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DDoS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1229875"/>
            <a:ext cx="495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DDoS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Servicios más resilientes (más caros y más recursos)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Captchas, verificaciones</a:t>
            </a:r>
            <a:endParaRPr/>
          </a:p>
        </p:txBody>
      </p:sp>
      <p:pic>
        <p:nvPicPr>
          <p:cNvPr id="381" name="Google Shape;381;p54" title="Chat Bot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888" y="74550"/>
            <a:ext cx="3286125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4" title="Captcha Google 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100" y="3173375"/>
            <a:ext cx="47434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Rate limiting y LogIn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¿No os pasa que cada vez más os piden usuario?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Registro de peticiones por usuario (y baneo)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¿Por qué ocurre?</a:t>
            </a:r>
            <a:endParaRPr/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Siempre pidiendo login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Rate limiting (pero no para mí)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Throttling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Mejor que banear IPs, que también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Pero como usuario, esto es </a:t>
            </a:r>
            <a:r>
              <a:rPr b="1" lang="es"/>
              <a:t>molesto</a:t>
            </a:r>
            <a:endParaRPr b="1"/>
          </a:p>
        </p:txBody>
      </p:sp>
      <p:sp>
        <p:nvSpPr>
          <p:cNvPr id="397" name="Google Shape;397;p5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login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7"/>
          <p:cNvPicPr preferRelativeResize="0"/>
          <p:nvPr/>
        </p:nvPicPr>
        <p:blipFill rotWithShape="1">
          <a:blip r:embed="rId3">
            <a:alphaModFix/>
          </a:blip>
          <a:srcRect b="0" l="18515" r="21370" t="26562"/>
          <a:stretch/>
        </p:blipFill>
        <p:spPr>
          <a:xfrm>
            <a:off x="311700" y="1229875"/>
            <a:ext cx="4859002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/>
          <p:cNvPicPr preferRelativeResize="0"/>
          <p:nvPr/>
        </p:nvPicPr>
        <p:blipFill rotWithShape="1">
          <a:blip r:embed="rId4">
            <a:alphaModFix/>
          </a:blip>
          <a:srcRect b="0" l="29111" r="18045" t="0"/>
          <a:stretch/>
        </p:blipFill>
        <p:spPr>
          <a:xfrm>
            <a:off x="3797850" y="332925"/>
            <a:ext cx="4831776" cy="27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7"/>
          <p:cNvPicPr preferRelativeResize="0"/>
          <p:nvPr/>
        </p:nvPicPr>
        <p:blipFill rotWithShape="1">
          <a:blip r:embed="rId5">
            <a:alphaModFix/>
          </a:blip>
          <a:srcRect b="0" l="20666" r="0" t="0"/>
          <a:stretch/>
        </p:blipFill>
        <p:spPr>
          <a:xfrm>
            <a:off x="3582323" y="1342400"/>
            <a:ext cx="3755575" cy="33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vez la información está “más oculta”</a:t>
            </a:r>
            <a:endParaRPr/>
          </a:p>
        </p:txBody>
      </p:sp>
      <p:sp>
        <p:nvSpPr>
          <p:cNvPr id="413" name="Google Shape;413;p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LinkedIn, Twitter/X, Instagram y muchas páginas no permiten curiosear tanto </a:t>
            </a:r>
            <a:r>
              <a:rPr i="1" lang="es"/>
              <a:t>gratis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Parte por ganancias, pero también para proteger sus datos.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LinkedIn desde incógnito no siempre muestra el perfil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Twitter/X protege sus datos y servidores de ataques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Meta, Redes Sociales, pero también portales de noticias</a:t>
            </a:r>
            <a:endParaRPr/>
          </a:p>
        </p:txBody>
      </p:sp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Derechos de autor</a:t>
            </a:r>
            <a:endParaRPr/>
          </a:p>
        </p:txBody>
      </p:sp>
      <p:sp>
        <p:nvSpPr>
          <p:cNvPr id="420" name="Google Shape;420;p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Textos (tweets, posts)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Libros y artículos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Imágenes (IA Generativa)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Glaze y Nightshade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Opt-Out (Instagram, Facebook)</a:t>
            </a:r>
            <a:endParaRPr/>
          </a:p>
        </p:txBody>
      </p:sp>
      <p:sp>
        <p:nvSpPr>
          <p:cNvPr id="421" name="Google Shape;421;p5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SEO y resúmenes de pequeños comercios</a:t>
            </a:r>
            <a:endParaRPr/>
          </a:p>
        </p:txBody>
      </p:sp>
      <p:sp>
        <p:nvSpPr>
          <p:cNvPr id="427" name="Google Shape;427;p6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SEO sigue reglas no escritas (para no gamificarlas)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mismos crawlers del SEO ayudan a hacer resúmenes de páginas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Google te lo resume, te vas a fiar (y no entrarás a la página)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y algunas empresas se quedarán sin tu visita, que es como sobreviven (anuncios, ventas,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Google AI Overview, </a:t>
            </a:r>
            <a:r>
              <a:rPr i="1" lang="es"/>
              <a:t>resume</a:t>
            </a:r>
            <a:r>
              <a:rPr lang="es"/>
              <a:t> información, pero el feedback general no es positivo</a:t>
            </a:r>
            <a:endParaRPr/>
          </a:p>
        </p:txBody>
      </p:sp>
      <p:sp>
        <p:nvSpPr>
          <p:cNvPr id="428" name="Google Shape;428;p6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que si lo prohiben… también mal</a:t>
            </a:r>
            <a:endParaRPr/>
          </a:p>
        </p:txBody>
      </p:sp>
      <p:sp>
        <p:nvSpPr>
          <p:cNvPr id="434" name="Google Shape;434;p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5555825" y="3727070"/>
            <a:ext cx="3588300" cy="11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405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Pirámide del conocimiento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376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Sabiduría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conocimiento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Predicción de comportamientos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Conocimiento</a:t>
            </a:r>
            <a:endParaRPr sz="15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información de un dominio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Toma de decisiones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Información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Dato con contexto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Dato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Valor puro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489200"/>
            <a:ext cx="5386425" cy="4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todo es malo</a:t>
            </a:r>
            <a:endParaRPr/>
          </a:p>
        </p:txBody>
      </p:sp>
      <p:sp>
        <p:nvSpPr>
          <p:cNvPr id="441" name="Google Shape;441;p6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que si lo prohiben… también mal</a:t>
            </a:r>
            <a:endParaRPr/>
          </a:p>
        </p:txBody>
      </p:sp>
      <p:sp>
        <p:nvSpPr>
          <p:cNvPr id="447" name="Google Shape;447;p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Estudios de malas praxis (inmobiliaria, comida, ropa)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Seguimiento de la inflación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Páginas dedicadas a “Encuentra los mejores precios”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Booking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Trivago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Vuelos de avión trackeando IP para subir el precio</a:t>
            </a:r>
            <a:endParaRPr/>
          </a:p>
        </p:txBody>
      </p:sp>
      <p:sp>
        <p:nvSpPr>
          <p:cNvPr id="448" name="Google Shape;448;p6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OpenGraph</a:t>
            </a:r>
            <a:endParaRPr/>
          </a:p>
        </p:txBody>
      </p:sp>
      <p:sp>
        <p:nvSpPr>
          <p:cNvPr id="454" name="Google Shape;454;p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Compartir enlaces y que salgan portadas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Probad a compartir el enlace de VLC Tech Fest a ver qué sale</a:t>
            </a:r>
            <a:endParaRPr/>
          </a:p>
        </p:txBody>
      </p:sp>
      <p:sp>
        <p:nvSpPr>
          <p:cNvPr id="455" name="Google Shape;455;p6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públicos no estructurados</a:t>
            </a:r>
            <a:endParaRPr/>
          </a:p>
        </p:txBody>
      </p:sp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Información de sensórica pública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y poder hacer estudios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 y tablas de información </a:t>
            </a:r>
            <a:r>
              <a:rPr lang="es"/>
              <a:t>gubernamental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Registros antiguos que ahora se pueden re-procesar</a:t>
            </a:r>
            <a:endParaRPr/>
          </a:p>
        </p:txBody>
      </p:sp>
      <p:sp>
        <p:nvSpPr>
          <p:cNvPr id="462" name="Google Shape;462;p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Ética</a:t>
            </a:r>
            <a:endParaRPr/>
          </a:p>
        </p:txBody>
      </p:sp>
      <p:sp>
        <p:nvSpPr>
          <p:cNvPr id="468" name="Google Shape;468;p6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Pequeños comercios</a:t>
            </a:r>
            <a:endParaRPr/>
          </a:p>
        </p:txBody>
      </p:sp>
      <p:sp>
        <p:nvSpPr>
          <p:cNvPr id="474" name="Google Shape;474;p6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Contactar de antemano antes de iniciar el proceso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Throttling para no saturarles o incluso tirarles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Respetar el robots.txt (vulnerabilidades)</a:t>
            </a:r>
            <a:endParaRPr/>
          </a:p>
        </p:txBody>
      </p:sp>
      <p:sp>
        <p:nvSpPr>
          <p:cNvPr id="475" name="Google Shape;475;p6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Robots.txt</a:t>
            </a:r>
            <a:endParaRPr/>
          </a:p>
        </p:txBody>
      </p:sp>
      <p:sp>
        <p:nvSpPr>
          <p:cNvPr id="481" name="Google Shape;481;p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Qué propósito cumple</a:t>
            </a:r>
            <a:endParaRPr/>
          </a:p>
        </p:txBody>
      </p:sp>
      <p:sp>
        <p:nvSpPr>
          <p:cNvPr id="482" name="Google Shape;482;p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Términos y condiciones</a:t>
            </a:r>
            <a:endParaRPr/>
          </a:p>
        </p:txBody>
      </p:sp>
      <p:sp>
        <p:nvSpPr>
          <p:cNvPr id="488" name="Google Shape;488;p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Algunas empresas el problema lo atajen desde legal.</a:t>
            </a:r>
            <a:endParaRPr/>
          </a:p>
        </p:txBody>
      </p:sp>
      <p:sp>
        <p:nvSpPr>
          <p:cNvPr id="489" name="Google Shape;489;p6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Gobernanza</a:t>
            </a:r>
            <a:r>
              <a:rPr lang="es"/>
              <a:t> de datos y modelos más abiertos</a:t>
            </a:r>
            <a:endParaRPr/>
          </a:p>
        </p:txBody>
      </p:sp>
      <p:sp>
        <p:nvSpPr>
          <p:cNvPr id="495" name="Google Shape;495;p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datos más accesibles de empresas, </a:t>
            </a:r>
            <a:r>
              <a:rPr lang="es"/>
              <a:t>evitaríamos</a:t>
            </a:r>
            <a:r>
              <a:rPr lang="es"/>
              <a:t> problemas y surgirían nuevos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quien le interese como sería a nivel personal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MyData es una propuesta de modelo</a:t>
            </a:r>
            <a:endParaRPr/>
          </a:p>
        </p:txBody>
      </p:sp>
      <p:sp>
        <p:nvSpPr>
          <p:cNvPr id="496" name="Google Shape;496;p7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Recapitulación… Hemos visto</a:t>
            </a:r>
            <a:endParaRPr/>
          </a:p>
        </p:txBody>
      </p:sp>
      <p:sp>
        <p:nvSpPr>
          <p:cNvPr id="502" name="Google Shape;502;p7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</a:t>
            </a:r>
            <a:endParaRPr/>
          </a:p>
        </p:txBody>
      </p:sp>
      <p:sp>
        <p:nvSpPr>
          <p:cNvPr id="503" name="Google Shape;503;p7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5555825" y="3727070"/>
            <a:ext cx="3588300" cy="11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376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Sabiduría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conocimiento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Predicción de comportamientos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Conocimiento</a:t>
            </a:r>
            <a:endParaRPr sz="15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información de un dominio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Toma de decisiones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Información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Dato con contexto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Dato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Valor puro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489200"/>
            <a:ext cx="5386425" cy="4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4740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Pirámide del conocimiento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Recapitulación… Hemos visto</a:t>
            </a:r>
            <a:endParaRPr/>
          </a:p>
        </p:txBody>
      </p:sp>
      <p:sp>
        <p:nvSpPr>
          <p:cNvPr id="509" name="Google Shape;509;p7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 Scraping</a:t>
            </a:r>
            <a:endParaRPr/>
          </a:p>
        </p:txBody>
      </p:sp>
      <p:sp>
        <p:nvSpPr>
          <p:cNvPr id="510" name="Google Shape;510;p7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Recapitulación… Hemos visto</a:t>
            </a:r>
            <a:endParaRPr/>
          </a:p>
        </p:txBody>
      </p:sp>
      <p:sp>
        <p:nvSpPr>
          <p:cNvPr id="516" name="Google Shape;516;p7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Impacto técnico</a:t>
            </a:r>
            <a:endParaRPr/>
          </a:p>
        </p:txBody>
      </p:sp>
      <p:sp>
        <p:nvSpPr>
          <p:cNvPr id="517" name="Google Shape;517;p7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Recapitulación… Hemos visto</a:t>
            </a:r>
            <a:endParaRPr/>
          </a:p>
        </p:txBody>
      </p:sp>
      <p:sp>
        <p:nvSpPr>
          <p:cNvPr id="523" name="Google Shape;523;p7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Impacto técnico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Impacto Social</a:t>
            </a:r>
            <a:endParaRPr/>
          </a:p>
        </p:txBody>
      </p:sp>
      <p:sp>
        <p:nvSpPr>
          <p:cNvPr id="524" name="Google Shape;524;p7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530" name="Google Shape;530;p7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</a:t>
            </a:r>
            <a:endParaRPr/>
          </a:p>
        </p:txBody>
      </p:sp>
      <p:sp>
        <p:nvSpPr>
          <p:cNvPr id="536" name="Google Shape;536;p7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59075"/>
            <a:ext cx="4584400" cy="45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7"/>
          <p:cNvSpPr txBox="1"/>
          <p:nvPr>
            <p:ph type="title"/>
          </p:nvPr>
        </p:nvSpPr>
        <p:spPr>
          <a:xfrm>
            <a:off x="311700" y="1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impacto social del web scraping en la era digital</a:t>
            </a:r>
            <a:endParaRPr/>
          </a:p>
        </p:txBody>
      </p:sp>
      <p:sp>
        <p:nvSpPr>
          <p:cNvPr id="543" name="Google Shape;543;p77"/>
          <p:cNvSpPr txBox="1"/>
          <p:nvPr/>
        </p:nvSpPr>
        <p:spPr>
          <a:xfrm>
            <a:off x="4801075" y="985375"/>
            <a:ext cx="40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github.com/jofaval/talks-about/tech-talks/vlc-tech-fest/web-scraping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7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9075"/>
            <a:ext cx="4584425" cy="45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8"/>
          <p:cNvSpPr txBox="1"/>
          <p:nvPr>
            <p:ph type="title"/>
          </p:nvPr>
        </p:nvSpPr>
        <p:spPr>
          <a:xfrm>
            <a:off x="311700" y="1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Scraping y las Bases de Datos Ofuscadas</a:t>
            </a:r>
            <a:endParaRPr/>
          </a:p>
        </p:txBody>
      </p:sp>
      <p:sp>
        <p:nvSpPr>
          <p:cNvPr id="551" name="Google Shape;551;p78"/>
          <p:cNvSpPr txBox="1"/>
          <p:nvPr/>
        </p:nvSpPr>
        <p:spPr>
          <a:xfrm>
            <a:off x="4801075" y="985375"/>
            <a:ext cx="415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github</a:t>
            </a: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/</a:t>
            </a: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jofaval/talks-about/uv/web-scraping-y-las-bases-de-datos-ofuscadas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558" name="Google Shape;558;p7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Citas</a:t>
            </a:r>
            <a:endParaRPr/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Porcentaje de tráfico en internet, </a:t>
            </a:r>
            <a:r>
              <a:rPr lang="es">
                <a:solidFill>
                  <a:schemeClr val="lt1"/>
                </a:solidFill>
              </a:rPr>
              <a:t>Fuente: </a:t>
            </a: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https://www.cloudflare.com/learning/bots/what-is-bot-traffic/</a:t>
            </a:r>
            <a:endParaRPr/>
          </a:p>
        </p:txBody>
      </p:sp>
      <p:sp>
        <p:nvSpPr>
          <p:cNvPr id="565" name="Google Shape;565;p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DATA: Cómo los datos te ayudarán en tu vida y en tu empresa, y transformarán la sociedad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75" y="1684225"/>
            <a:ext cx="4137250" cy="29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8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555825" y="3727070"/>
            <a:ext cx="3588300" cy="11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376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325">
                <a:solidFill>
                  <a:schemeClr val="lt1"/>
                </a:solidFill>
              </a:rPr>
              <a:t>Sabiduría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conocimiento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Predicción de comportamientos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Conocimiento</a:t>
            </a:r>
            <a:endParaRPr b="1" sz="15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información de un dominio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Toma de decisiones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Información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Dato con contexto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Dato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Valor puro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489200"/>
            <a:ext cx="5386425" cy="4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410000"/>
            <a:ext cx="466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Pirámide del conocimiento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Preguntas</a:t>
            </a:r>
            <a:endParaRPr/>
          </a:p>
        </p:txBody>
      </p:sp>
      <p:pic>
        <p:nvPicPr>
          <p:cNvPr id="578" name="Google Shape;5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5" y="228998"/>
            <a:ext cx="2470050" cy="7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8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Encuéntrame en</a:t>
            </a:r>
            <a:endParaRPr/>
          </a:p>
        </p:txBody>
      </p:sp>
      <p:sp>
        <p:nvSpPr>
          <p:cNvPr id="585" name="Google Shape;585;p8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linkedin.com/in/jofaval/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u="sng">
                <a:solidFill>
                  <a:schemeClr val="hlink"/>
                </a:solidFill>
                <a:hlinkClick r:id="rId4"/>
              </a:rPr>
              <a:t>github.com/jofaval</a:t>
            </a:r>
            <a:endParaRPr/>
          </a:p>
        </p:txBody>
      </p:sp>
      <p:sp>
        <p:nvSpPr>
          <p:cNvPr id="586" name="Google Shape;586;p8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¡¡GRACIAS!!</a:t>
            </a:r>
            <a:endParaRPr/>
          </a:p>
        </p:txBody>
      </p:sp>
      <p:pic>
        <p:nvPicPr>
          <p:cNvPr id="592" name="Google Shape;59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5" y="228998"/>
            <a:ext cx="2470050" cy="7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8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5555825" y="3727070"/>
            <a:ext cx="3588300" cy="11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489200"/>
            <a:ext cx="5386425" cy="4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1376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Sabiduría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Conjunto de conocimiento</a:t>
            </a:r>
            <a:endParaRPr sz="1325">
              <a:solidFill>
                <a:schemeClr val="lt1"/>
              </a:solidFill>
            </a:endParaRPr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5"/>
              <a:buChar char="-"/>
            </a:pPr>
            <a:r>
              <a:rPr lang="es" sz="1325">
                <a:solidFill>
                  <a:schemeClr val="lt1"/>
                </a:solidFill>
              </a:rPr>
              <a:t>Predicción de comportamientos aquí</a:t>
            </a:r>
            <a:endParaRPr sz="132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Conocimiento</a:t>
            </a:r>
            <a:endParaRPr b="1" sz="15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Conjunto de información de un dominio</a:t>
            </a:r>
            <a:endParaRPr sz="1325"/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Toma de decisiones aquí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Información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Dato con contexto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Dato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Valor puro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4852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Pirámide del conocimiento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5555825" y="3727070"/>
            <a:ext cx="3588300" cy="11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200" y="489200"/>
            <a:ext cx="5386425" cy="41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11700" y="13766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Sabiduría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Conjunto de conocimiento</a:t>
            </a:r>
            <a:endParaRPr sz="1325"/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Predicción de comportamientos aquí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Conocimiento</a:t>
            </a:r>
            <a:endParaRPr b="1" sz="15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Conjunto de información de un dominio</a:t>
            </a:r>
            <a:endParaRPr sz="1325"/>
          </a:p>
          <a:p>
            <a:pPr indent="-312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Toma de decisiones aquí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Información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Dato con contexto</a:t>
            </a:r>
            <a:endParaRPr sz="13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s" sz="1325"/>
              <a:t>Dato</a:t>
            </a:r>
            <a:endParaRPr b="1" sz="1325"/>
          </a:p>
          <a:p>
            <a:pPr indent="-3127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5"/>
              <a:buChar char="-"/>
            </a:pPr>
            <a:r>
              <a:rPr lang="es" sz="1325"/>
              <a:t>Valor puro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440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Pirámide del conocimiento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