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7" r:id="rId13"/>
    <p:sldId id="276" r:id="rId14"/>
    <p:sldId id="270" r:id="rId15"/>
    <p:sldId id="271" r:id="rId16"/>
    <p:sldId id="269" r:id="rId17"/>
    <p:sldId id="268" r:id="rId18"/>
    <p:sldId id="274" r:id="rId19"/>
    <p:sldId id="275" r:id="rId20"/>
    <p:sldId id="278" r:id="rId21"/>
    <p:sldId id="315" r:id="rId22"/>
    <p:sldId id="316" r:id="rId23"/>
    <p:sldId id="272" r:id="rId24"/>
    <p:sldId id="273" r:id="rId25"/>
    <p:sldId id="282" r:id="rId26"/>
    <p:sldId id="283" r:id="rId27"/>
    <p:sldId id="359" r:id="rId28"/>
    <p:sldId id="287" r:id="rId29"/>
    <p:sldId id="286" r:id="rId30"/>
    <p:sldId id="358" r:id="rId31"/>
    <p:sldId id="284" r:id="rId32"/>
    <p:sldId id="288" r:id="rId33"/>
    <p:sldId id="285" r:id="rId34"/>
    <p:sldId id="279" r:id="rId35"/>
    <p:sldId id="298" r:id="rId36"/>
    <p:sldId id="299" r:id="rId37"/>
    <p:sldId id="300" r:id="rId38"/>
    <p:sldId id="280" r:id="rId39"/>
    <p:sldId id="296" r:id="rId40"/>
    <p:sldId id="295" r:id="rId41"/>
    <p:sldId id="294" r:id="rId42"/>
    <p:sldId id="297" r:id="rId43"/>
    <p:sldId id="281" r:id="rId44"/>
    <p:sldId id="289" r:id="rId45"/>
    <p:sldId id="290" r:id="rId46"/>
    <p:sldId id="291" r:id="rId47"/>
    <p:sldId id="292" r:id="rId48"/>
    <p:sldId id="293" r:id="rId49"/>
    <p:sldId id="301" r:id="rId50"/>
    <p:sldId id="302" r:id="rId51"/>
    <p:sldId id="317" r:id="rId52"/>
    <p:sldId id="325" r:id="rId53"/>
    <p:sldId id="326" r:id="rId54"/>
    <p:sldId id="327" r:id="rId55"/>
    <p:sldId id="318" r:id="rId56"/>
    <p:sldId id="328" r:id="rId57"/>
    <p:sldId id="329" r:id="rId58"/>
    <p:sldId id="330" r:id="rId59"/>
    <p:sldId id="331" r:id="rId60"/>
    <p:sldId id="303" r:id="rId61"/>
    <p:sldId id="332" r:id="rId62"/>
    <p:sldId id="334" r:id="rId63"/>
    <p:sldId id="337" r:id="rId64"/>
    <p:sldId id="338" r:id="rId65"/>
    <p:sldId id="347" r:id="rId66"/>
    <p:sldId id="348" r:id="rId67"/>
    <p:sldId id="336" r:id="rId68"/>
    <p:sldId id="333" r:id="rId69"/>
    <p:sldId id="342" r:id="rId70"/>
    <p:sldId id="339" r:id="rId71"/>
    <p:sldId id="343" r:id="rId72"/>
    <p:sldId id="340" r:id="rId73"/>
    <p:sldId id="344" r:id="rId74"/>
    <p:sldId id="341" r:id="rId75"/>
    <p:sldId id="345" r:id="rId76"/>
    <p:sldId id="304" r:id="rId77"/>
    <p:sldId id="306" r:id="rId78"/>
    <p:sldId id="307" r:id="rId79"/>
    <p:sldId id="324" r:id="rId80"/>
    <p:sldId id="305" r:id="rId81"/>
    <p:sldId id="323" r:id="rId82"/>
    <p:sldId id="309" r:id="rId83"/>
    <p:sldId id="308" r:id="rId84"/>
    <p:sldId id="310" r:id="rId85"/>
    <p:sldId id="311" r:id="rId86"/>
    <p:sldId id="312" r:id="rId87"/>
    <p:sldId id="313" r:id="rId88"/>
    <p:sldId id="335" r:id="rId89"/>
    <p:sldId id="350" r:id="rId90"/>
    <p:sldId id="351" r:id="rId91"/>
    <p:sldId id="352" r:id="rId92"/>
    <p:sldId id="353" r:id="rId93"/>
    <p:sldId id="354" r:id="rId94"/>
    <p:sldId id="355" r:id="rId95"/>
    <p:sldId id="346" r:id="rId96"/>
    <p:sldId id="320" r:id="rId97"/>
    <p:sldId id="356" r:id="rId98"/>
    <p:sldId id="322" r:id="rId99"/>
    <p:sldId id="349" r:id="rId100"/>
    <p:sldId id="357" r:id="rId101"/>
    <p:sldId id="319" r:id="rId102"/>
    <p:sldId id="321" r:id="rId10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675"/>
  </p:normalViewPr>
  <p:slideViewPr>
    <p:cSldViewPr snapToGrid="0">
      <p:cViewPr varScale="1">
        <p:scale>
          <a:sx n="200" d="100"/>
          <a:sy n="200" d="100"/>
        </p:scale>
        <p:origin x="3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1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7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11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6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3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8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1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8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4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6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2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t9U9RXdh6LYM6gfeUSetiBz-6ECmIMCn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E54A2A-DF49-4800-82E7-3AF9353F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25ED7-F0CF-40D9-8C60-51E18805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ondo de humo abstracto">
            <a:extLst>
              <a:ext uri="{FF2B5EF4-FFF2-40B4-BE49-F238E27FC236}">
                <a16:creationId xmlns:a16="http://schemas.microsoft.com/office/drawing/2014/main" id="{D98BE3E0-CB9A-5EC3-B839-000CFB43E6A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6400" b="9014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06FC481-C5E8-679E-4643-1C78847F5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146" y="1077626"/>
            <a:ext cx="9958754" cy="3317443"/>
          </a:xfrm>
        </p:spPr>
        <p:txBody>
          <a:bodyPr anchor="t">
            <a:normAutofit fontScale="90000"/>
          </a:bodyPr>
          <a:lstStyle/>
          <a:p>
            <a:r>
              <a:rPr lang="es-ES" sz="8000" dirty="0">
                <a:solidFill>
                  <a:srgbClr val="FFFFFF"/>
                </a:solidFill>
              </a:rPr>
              <a:t>Java y Programación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B9EA23-CBCE-D5C9-24ED-19404969E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9257512" cy="1263047"/>
          </a:xfrm>
        </p:spPr>
        <p:txBody>
          <a:bodyPr anchor="b">
            <a:normAutofit/>
          </a:bodyPr>
          <a:lstStyle/>
          <a:p>
            <a:endParaRPr lang="es-ES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934"/>
            <a:ext cx="804195" cy="0"/>
          </a:xfrm>
          <a:prstGeom prst="line">
            <a:avLst/>
          </a:prstGeom>
          <a:ln w="1238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1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37CE4-A536-E865-09FD-F58DC89AE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81DB4-0800-C382-CF96-D0E21AE27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Carpetas como estructura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DDCED56-D593-2309-C9CF-DE37F6554723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020643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96D1C-CD3E-54CF-51F2-2BB05CA16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6C63F-CE0D-18BB-044F-A9BB8509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 err="1"/>
              <a:t>Quiero</a:t>
            </a:r>
            <a:r>
              <a:rPr lang="en-US" sz="5400" dirty="0"/>
              <a:t> </a:t>
            </a:r>
            <a:r>
              <a:rPr lang="en-US" sz="5400" dirty="0" err="1"/>
              <a:t>destacar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5F703C-ED6E-7343-FE58-0DC5348D08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98680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6E88-5E51-40FD-9783-34D6FB219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2082C-0A26-49E2-60C4-367255A7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Qué mona va esta chica siempre porque… </a:t>
            </a:r>
            <a:r>
              <a:rPr lang="es-ES" b="0" i="1" dirty="0"/>
              <a:t>la plantilla es chulísima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755ECC7-B3A0-EA60-09D4-DA4369A491B3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03718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B0215-6B24-5705-B3C8-E6C8CE00D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E339F-F23C-04E6-6EB2-25D6C818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Gracias por tu tiempo</a:t>
            </a:r>
            <a:endParaRPr lang="es-ES" b="0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D1C3598-9F82-0809-8E65-66E7887F6F03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306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6CCF2-EE2A-0D5A-91E4-7E83E63C5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488A9-78F3-1F0B-9215-4EBDFB7B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Punto de entrada </a:t>
            </a:r>
            <a:r>
              <a:rPr lang="es-ES" i="1" dirty="0"/>
              <a:t>obvio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FE9E4F-1D2A-D58B-3642-F3EEF33D3D37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688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BAF84-FFA7-CCEF-C746-DD7AEC19D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88E95-68E6-C4D0-F89D-C2D233E9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Sigue usando </a:t>
            </a:r>
            <a:r>
              <a:rPr lang="es-ES" dirty="0" err="1"/>
              <a:t>cli</a:t>
            </a:r>
            <a:endParaRPr lang="es-ES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B7CAA1-3EB8-75E5-24E5-5EB8C9E9AF5E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616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88B06-B7B2-946F-6221-46D88E035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076A7-B405-6D7F-1C2E-4CF52F3B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Clase principal</a:t>
            </a:r>
            <a:endParaRPr lang="es-ES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B27098-6A77-F1F4-9D7D-E3C49D29C4E3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3826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EADC9-791C-FEFC-96F0-083D4D636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56804-AE66-098B-6700-49615789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Visión de módulos cohesionados</a:t>
            </a:r>
            <a:endParaRPr lang="es-ES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86CC07-E385-35C2-406B-03021EB051A7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5168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FAF50-C146-B818-B8DD-0BC0B48DB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6A3DF1D-ABC0-016A-DF3F-06F2EE703854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33F414-DBBA-FB78-BAB3-209C43204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00" y="1758950"/>
            <a:ext cx="38354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15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66AE1-B99E-59AF-E7F2-1F99E8BA8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C9C99-0C56-C3B8-6868-37B6828C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 err="1"/>
              <a:t>Tipado</a:t>
            </a:r>
            <a:r>
              <a:rPr lang="en-US" sz="5400" dirty="0"/>
              <a:t> Fuerte y </a:t>
            </a:r>
            <a:r>
              <a:rPr lang="en-US" sz="5400" dirty="0" err="1"/>
              <a:t>explícito</a:t>
            </a:r>
            <a:r>
              <a:rPr lang="en-US" sz="5400" dirty="0"/>
              <a:t>…</a:t>
            </a:r>
            <a:br>
              <a:rPr lang="en-US" sz="5400" dirty="0"/>
            </a:br>
            <a:r>
              <a:rPr lang="en-US" sz="5400" b="0" i="1" dirty="0"/>
              <a:t>a </a:t>
            </a:r>
            <a:r>
              <a:rPr lang="en-US" sz="5400" b="0" i="1" dirty="0" err="1"/>
              <a:t>veces</a:t>
            </a:r>
            <a:r>
              <a:rPr lang="en-US" sz="5400" b="0" i="1" dirty="0"/>
              <a:t> </a:t>
            </a:r>
            <a:r>
              <a:rPr lang="en-US" sz="5400" b="0" i="1" dirty="0" err="1"/>
              <a:t>demasiado</a:t>
            </a:r>
            <a:endParaRPr lang="es-ES" sz="5400" b="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94C0EE-4FAB-7CCC-13B9-215DE06A0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2822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6FEDC-7EE2-4615-86D1-A1411FFCA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757F9-FA25-4B8E-9412-32B48418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Sistemas de tipado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09E641C-E848-D407-2E20-291F45AC4D0F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2096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F2461-AE63-9B04-A965-7788A6D9E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CC87B-E91B-FBE4-F479-843B5FA13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Fuerte vs débil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4204449-1A07-0E93-6904-31C82823D1CC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2153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9A4AC-D3D5-E5F7-F088-F8CE21E1C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50BE3-FEB8-6857-34FC-3E7E24ED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explícito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960460D-09B2-CF74-D373-6013A8A16B21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380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B7304F-E6C0-414A-A6DA-6D87129AC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ACD72A-4376-40D1-8F31-F2C2FF20F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71017FC-598D-0BEE-A1B4-6F9243982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" y="64008"/>
            <a:ext cx="12056954" cy="52380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150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405840-638D-B49D-12FF-E5F7DEDFC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1100" y="5313549"/>
            <a:ext cx="9929231" cy="5688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20000"/>
              </a:lnSpc>
            </a:pP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C0B8F1-C234-43A3-9450-4770CDF9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790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6EF95-8796-B12D-CDF8-2CEA3A89F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34957-D668-11D2-09F5-20B684A2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Primitivos vs usuario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A48E0FD-CFD0-EA8E-2612-214CA69E0CFA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03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1469D-712A-E0BC-E70C-2F7694549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88BD2-52AA-6A2C-F979-D5DD15BD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/>
              <a:t>Garbage collector</a:t>
            </a:r>
            <a:endParaRPr lang="es-ES" sz="5400" b="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BF2C7A-9E88-33BA-11BE-90A039A7CC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71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EADC7-2872-70BF-AC71-DE56643A8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D77A8-431F-FA5D-E07D-449E8509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Adiós </a:t>
            </a:r>
            <a:r>
              <a:rPr lang="es-ES" dirty="0" err="1"/>
              <a:t>malloc</a:t>
            </a:r>
            <a:r>
              <a:rPr lang="es-ES" dirty="0"/>
              <a:t>,</a:t>
            </a:r>
            <a:br>
              <a:rPr lang="es-ES" dirty="0"/>
            </a:br>
            <a:r>
              <a:rPr lang="es-ES" dirty="0"/>
              <a:t>hola incertidumbre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F88D11D-76BD-7734-6D01-BF7E8874A205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9491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9567F2-F9FA-19A2-052A-0348C80F8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772B8C-2AD9-7355-AE02-6DADE2713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A916D4-EA0B-706E-A396-9C49647CD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9888C3-ECCD-A48C-58EA-B6B33EDEF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B38394-C339-D74A-CDBC-A201A010F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AEF8A5-DAFB-2369-6F61-784B81F4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22" y="1065861"/>
            <a:ext cx="10581178" cy="39477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trivia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CA6C93-A242-F5B9-106B-C1D02C838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40" y="5117693"/>
            <a:ext cx="9919960" cy="7005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9FF5CC-706C-77C2-E873-80E3FE7E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8325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436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223A0-0777-B026-96D2-BA71C3264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0A2BC-9E82-C327-73DB-9E1E47C0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 err="1"/>
              <a:t>creación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A62182-7BFD-B817-F3CB-041B7B086A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18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3C454-42E6-C07C-3AC4-7952285C3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C857B-71A4-8A67-8F07-FE8C7F2B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1991, james </a:t>
            </a:r>
            <a:r>
              <a:rPr lang="es-ES" dirty="0" err="1"/>
              <a:t>gosling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95A8F16-FB27-5FD3-C847-C2D0C5DF76DD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3167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FE81CA-842F-56AC-E670-8A5EC895D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47DDD5C6-582A-4ED0-A2B2-01007B337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James Gosling - Wikipedia">
            <a:extLst>
              <a:ext uri="{FF2B5EF4-FFF2-40B4-BE49-F238E27FC236}">
                <a16:creationId xmlns:a16="http://schemas.microsoft.com/office/drawing/2014/main" id="{282EB6F8-A122-FC40-9851-1FBD66BB2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31"/>
          <a:stretch>
            <a:fillRect/>
          </a:stretch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C5480330-D626-4BB1-A072-22D07F7C6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2189585"/>
            <a:ext cx="12192000" cy="4678805"/>
          </a:xfrm>
          <a:prstGeom prst="rect">
            <a:avLst/>
          </a:prstGeom>
          <a:gradFill>
            <a:gsLst>
              <a:gs pos="0">
                <a:srgbClr val="000000">
                  <a:alpha val="54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CFA49A52-5015-434E-A9B4-E3B97DB8B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4965465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5D18DEDB-1311-68B6-C54A-D0BC23851905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0593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B06ED-21C3-7990-84EA-473C99051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405FBB9-9025-33DB-03D9-718B3DFE0EA2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5FE4F63-52EE-C8F2-11BD-F599766971DF}"/>
              </a:ext>
            </a:extLst>
          </p:cNvPr>
          <p:cNvSpPr txBox="1"/>
          <p:nvPr/>
        </p:nvSpPr>
        <p:spPr>
          <a:xfrm>
            <a:off x="11772900" y="4495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12290" name="Picture 2" descr="Download High-Quality Java Logo PNG SVG Transparent Files">
            <a:extLst>
              <a:ext uri="{FF2B5EF4-FFF2-40B4-BE49-F238E27FC236}">
                <a16:creationId xmlns:a16="http://schemas.microsoft.com/office/drawing/2014/main" id="{955BEB2C-A219-4C8A-E93C-1F9579664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900" y="177800"/>
            <a:ext cx="65024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ómo identificar un buen café. - EUSKOVAZZA">
            <a:extLst>
              <a:ext uri="{FF2B5EF4-FFF2-40B4-BE49-F238E27FC236}">
                <a16:creationId xmlns:a16="http://schemas.microsoft.com/office/drawing/2014/main" id="{386A312A-59BF-074D-6FD1-34CB61E43E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7"/>
          <a:stretch>
            <a:fillRect/>
          </a:stretch>
        </p:blipFill>
        <p:spPr bwMode="auto">
          <a:xfrm>
            <a:off x="6026150" y="571500"/>
            <a:ext cx="83883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848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F3FBE-DA88-F409-2CEF-E06451886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CF775-2485-81DB-8DA5-EFB6367C8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1995, </a:t>
            </a:r>
            <a:r>
              <a:rPr lang="es-ES" dirty="0" err="1"/>
              <a:t>sun</a:t>
            </a:r>
            <a:r>
              <a:rPr lang="es-ES" dirty="0"/>
              <a:t> </a:t>
            </a:r>
            <a:r>
              <a:rPr lang="es-ES" dirty="0" err="1"/>
              <a:t>system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0E5B24-EB0F-B8FF-FDC7-5D2FDB214AAA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9313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C7D877-DDA6-8F82-89BD-BFB46CC9C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9" name="Straight Connector 3078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 vintage toaster">
            <a:extLst>
              <a:ext uri="{FF2B5EF4-FFF2-40B4-BE49-F238E27FC236}">
                <a16:creationId xmlns:a16="http://schemas.microsoft.com/office/drawing/2014/main" id="{C0FE10DC-A05E-3EEB-57EE-CA2DC2EB6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5" b="25225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5C0776A0-F3D1-AEC9-DE44-3676E3568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10651" y="-1010655"/>
            <a:ext cx="6858003" cy="8879304"/>
          </a:xfrm>
          <a:prstGeom prst="rect">
            <a:avLst/>
          </a:prstGeom>
          <a:gradFill>
            <a:gsLst>
              <a:gs pos="0">
                <a:srgbClr val="000000">
                  <a:alpha val="36000"/>
                </a:srgbClr>
              </a:gs>
              <a:gs pos="51600">
                <a:srgbClr val="000000">
                  <a:alpha val="34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33559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084EFB90-2E7E-E9A7-44EE-B03CC7C4CD74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344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7F1A2B-7836-4300-AA71-0D56FA4CA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8CE7A4-970B-4DA2-BC23-BAF196F18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23ED7F-AB23-600F-7463-AB62238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22" y="1065861"/>
            <a:ext cx="10581178" cy="39477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dirty="0" err="1">
                <a:solidFill>
                  <a:schemeClr val="bg1"/>
                </a:solidFill>
              </a:rPr>
              <a:t>Diseño</a:t>
            </a:r>
            <a:r>
              <a:rPr lang="en-US" sz="8000" dirty="0">
                <a:solidFill>
                  <a:schemeClr val="bg1"/>
                </a:solidFill>
              </a:rPr>
              <a:t> de </a:t>
            </a:r>
            <a:r>
              <a:rPr lang="en-US" sz="8000" dirty="0" err="1">
                <a:solidFill>
                  <a:schemeClr val="bg1"/>
                </a:solidFill>
              </a:rPr>
              <a:t>lenguaje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C55CF6-297F-D50E-739F-89E1626CB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40" y="5117693"/>
            <a:ext cx="9919960" cy="7005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C0B8F1-C234-43A3-9450-4770CDF9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8325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412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7F1D0-2F9E-68B6-37A2-D4AC33C06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0F2E7-0882-1BD9-2A55-578981E2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 err="1"/>
              <a:t>Wora</a:t>
            </a:r>
            <a:br>
              <a:rPr lang="es-ES" dirty="0"/>
            </a:br>
            <a:r>
              <a:rPr lang="es-ES" dirty="0" err="1"/>
              <a:t>write</a:t>
            </a:r>
            <a:r>
              <a:rPr lang="es-ES" dirty="0"/>
              <a:t> once, run </a:t>
            </a:r>
            <a:r>
              <a:rPr lang="es-ES" dirty="0" err="1"/>
              <a:t>anywhere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40FAD9F-6CE8-5A3F-5354-7E4D7A44C1CB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0762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D7F33-038E-AEA1-9F40-7BE6E7E22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FD2DA-0009-C25F-8802-C8EC5BFA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2009, </a:t>
            </a:r>
            <a:r>
              <a:rPr lang="es-ES" dirty="0" err="1"/>
              <a:t>oracle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98E502-0ECE-375F-9AD7-30D4BC968687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5106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5FBA52-97D2-742E-60D3-37C451F0F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03" name="Straight Connector 4102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Oracle logo - Social media &amp; Logos Icons">
            <a:extLst>
              <a:ext uri="{FF2B5EF4-FFF2-40B4-BE49-F238E27FC236}">
                <a16:creationId xmlns:a16="http://schemas.microsoft.com/office/drawing/2014/main" id="{F30FF3BB-2F31-8B2C-D2C6-8311078CF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98" r="-2" b="22551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Rectangle 4106">
            <a:extLst>
              <a:ext uri="{FF2B5EF4-FFF2-40B4-BE49-F238E27FC236}">
                <a16:creationId xmlns:a16="http://schemas.microsoft.com/office/drawing/2014/main" id="{5C0776A0-F3D1-AEC9-DE44-3676E3568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10651" y="-1010655"/>
            <a:ext cx="6858003" cy="8879304"/>
          </a:xfrm>
          <a:prstGeom prst="rect">
            <a:avLst/>
          </a:prstGeom>
          <a:gradFill>
            <a:gsLst>
              <a:gs pos="0">
                <a:srgbClr val="000000">
                  <a:alpha val="36000"/>
                </a:srgbClr>
              </a:gs>
              <a:gs pos="51600">
                <a:srgbClr val="000000">
                  <a:alpha val="34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09" name="Straight Connector 4108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33559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CBF8BFC-BE3E-6753-FA22-4486ED79DECC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8434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8E89B-74C7-D7F3-F198-30FD1642A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ACFC4-63D8-A644-A5EE-FDC3A536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2018, </a:t>
            </a:r>
            <a:r>
              <a:rPr lang="es-ES" dirty="0" err="1"/>
              <a:t>unga</a:t>
            </a:r>
            <a:r>
              <a:rPr lang="es-ES" dirty="0"/>
              <a:t> </a:t>
            </a:r>
            <a:r>
              <a:rPr lang="es-ES" dirty="0" err="1"/>
              <a:t>unga</a:t>
            </a:r>
            <a:r>
              <a:rPr lang="es-ES" dirty="0"/>
              <a:t> dinero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174C1DB-6829-4D33-C68A-0094B8EC3F42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2645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C2559-4B79-A0EA-FBCC-C2CD92844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EEEE8-282E-8CE1-4984-9D5EEE18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/>
              <a:t>Amor, </a:t>
            </a:r>
            <a:r>
              <a:rPr lang="en-US" sz="5400" dirty="0" err="1"/>
              <a:t>odio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9CAF13-443D-8E39-5AB3-598BFFB488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676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79FF7-4F7C-6B8D-5202-6A67E645B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75839-EDBC-36AA-895E-3108C9E2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Es muy usado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F7CF722-8CE0-5A29-4575-C4AE75F9571F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8683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170A9-C401-FEE3-3BB7-DD380340F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DCEA5-081A-3462-D169-CF61ED86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 err="1"/>
              <a:t>Garbage</a:t>
            </a:r>
            <a:r>
              <a:rPr lang="es-ES" dirty="0"/>
              <a:t> </a:t>
            </a:r>
            <a:r>
              <a:rPr lang="es-ES" dirty="0" err="1"/>
              <a:t>collector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3835B53-3977-C891-0CA6-0D3E83C3DAB1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4966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990D5-BB6F-CC4F-A4BB-1B5472055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7395A-5F4B-CABA-474E-CF013C02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 err="1"/>
              <a:t>Jvm</a:t>
            </a:r>
            <a:r>
              <a:rPr lang="es-ES" dirty="0"/>
              <a:t>, </a:t>
            </a:r>
            <a:r>
              <a:rPr lang="es-ES" dirty="0" err="1"/>
              <a:t>jre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40CBE20-8FA6-425F-4EAE-2F513526EBD1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0960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E37A8-7E05-2F5C-79D1-F4D536EBB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7ED68-1AEF-F68A-B1B0-EED96E30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 err="1"/>
              <a:t>comunidad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3D5967-0A85-C840-627C-50CCB39EE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131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C1E3A-51E6-63A9-A023-1C7D67FE8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683AC-96E8-6A80-2B0F-19382304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Las universidades lo enseñan porque los trabajos lo piden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052C46D-390E-7E05-52DB-C48475F768B2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222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78649-4D53-557F-3D9F-5044354C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/>
              <a:t>Por </a:t>
            </a:r>
            <a:r>
              <a:rPr lang="en-US" sz="5400" dirty="0" err="1"/>
              <a:t>qué</a:t>
            </a:r>
            <a:r>
              <a:rPr lang="en-US" sz="5400" dirty="0"/>
              <a:t> Java es</a:t>
            </a:r>
            <a:br>
              <a:rPr lang="en-US" sz="5400" dirty="0"/>
            </a:br>
            <a:r>
              <a:rPr lang="en-US" sz="5400" dirty="0" err="1"/>
              <a:t>como</a:t>
            </a:r>
            <a:r>
              <a:rPr lang="en-US" sz="5400" dirty="0"/>
              <a:t> es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5E3F74-055A-5A83-4CF7-D90C92FCC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280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03279-8F4A-CBDB-718F-C68AB0CCB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8FE53-B8D6-BA30-2E79-C630B34CE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Los trabajos lo piden porque las universidades lo enseñan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F9E3835-7F5E-98BD-50BA-DFB30CC3E090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4430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E7DCF-7583-B067-F9B5-63E68A6BE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BF31D-6BEA-4119-5CF6-22095FA0C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Universidades</a:t>
            </a:r>
            <a:br>
              <a:rPr lang="es-ES" dirty="0"/>
            </a:br>
            <a:r>
              <a:rPr lang="es-ES" dirty="0"/>
              <a:t>lo enseñan…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5BCFE98-70D6-D079-D307-E665B8934EE8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3505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77F69-1788-128C-3D20-46E115F78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7FEEB-5B3F-6EFB-4B4A-8F4D96F0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Total, que hay mucha documentación y uso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2B79629-5826-EB38-7554-178F451920C0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4396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E84CC-6002-5BAD-1463-90C18FE4C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888BE-51F0-DBB4-0B4B-A3D2E845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 err="1"/>
              <a:t>versiones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C05CDD-1ABD-F532-A18C-B573F6FF8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3139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D4BE9-04B4-6BC9-51D3-31FE97099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F18CA-E04A-7B89-88D4-E45F4BC1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Java 8</a:t>
            </a:r>
            <a:br>
              <a:rPr lang="es-ES" dirty="0"/>
            </a:br>
            <a:r>
              <a:rPr lang="es-ES" dirty="0"/>
              <a:t>programación funcional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4388FE-5A71-6046-F0B2-C29CDD9E3190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47831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86614-D378-9751-6BA0-F9356E530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9A1B2-531D-17E3-8CE8-77CE2BA3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Java 11</a:t>
            </a:r>
            <a:br>
              <a:rPr lang="es-ES" dirty="0"/>
            </a:br>
            <a:r>
              <a:rPr lang="es-ES" dirty="0"/>
              <a:t>seguridad, http y rendimiento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C731DF1-60B4-D172-550B-92E7E81ADF2E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0274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DE535-1E5F-7A21-5C74-7B60A4353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37442-5A7A-C874-A3B4-A4C5760A5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Java 17</a:t>
            </a:r>
            <a:br>
              <a:rPr lang="es-ES" dirty="0"/>
            </a:br>
            <a:r>
              <a:rPr lang="es-ES" dirty="0" err="1"/>
              <a:t>sealed</a:t>
            </a:r>
            <a:r>
              <a:rPr lang="es-ES" dirty="0"/>
              <a:t>, </a:t>
            </a:r>
            <a:r>
              <a:rPr lang="es-ES" dirty="0" err="1"/>
              <a:t>pattern</a:t>
            </a:r>
            <a:r>
              <a:rPr lang="es-ES" dirty="0"/>
              <a:t> </a:t>
            </a:r>
            <a:r>
              <a:rPr lang="es-ES" dirty="0" err="1"/>
              <a:t>matching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C9AACA9-BB06-3F8C-FDFE-3333D0D1A5CE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23229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0F760-17D9-2C9D-42F8-C577AEBF2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78AA3-EC0E-F63B-CC79-B206CEDF6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Java 21</a:t>
            </a:r>
            <a:br>
              <a:rPr lang="es-ES" dirty="0"/>
            </a:br>
            <a:r>
              <a:rPr lang="es-ES" dirty="0"/>
              <a:t>virtual </a:t>
            </a:r>
            <a:r>
              <a:rPr lang="es-ES" dirty="0" err="1"/>
              <a:t>threads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7C9CDF-9216-6229-E2A7-55515B0D81A2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42501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F8727-0A60-1FA0-1CD9-17F5E92F1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0F487-983F-01D2-F508-53A9C08D4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Java 25</a:t>
            </a:r>
            <a:br>
              <a:rPr lang="es-ES" dirty="0"/>
            </a:br>
            <a:r>
              <a:rPr lang="es-ES" dirty="0"/>
              <a:t>new más eficiente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C10F0F-F034-06A0-11B9-D259356B4638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93452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1CDFA2-099A-8D36-A145-B3411AF87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BC78B3-2741-290D-5235-D0AC4671F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82F437-87EB-4007-2620-1240A2156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C6BC75-C8A5-1D3D-5570-4184709E6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DD16A9F-204D-144D-D33A-5AB88582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" y="64008"/>
            <a:ext cx="12056954" cy="52380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9600" dirty="0" err="1">
                <a:solidFill>
                  <a:schemeClr val="bg1"/>
                </a:solidFill>
              </a:rPr>
              <a:t>Programación</a:t>
            </a:r>
            <a:r>
              <a:rPr lang="en-US" sz="9600" dirty="0">
                <a:solidFill>
                  <a:schemeClr val="bg1"/>
                </a:solidFill>
              </a:rPr>
              <a:t> </a:t>
            </a:r>
            <a:r>
              <a:rPr lang="en-US" sz="9600" dirty="0" err="1">
                <a:solidFill>
                  <a:schemeClr val="bg1"/>
                </a:solidFill>
              </a:rPr>
              <a:t>orientada</a:t>
            </a:r>
            <a:r>
              <a:rPr lang="en-US" sz="9600" dirty="0">
                <a:solidFill>
                  <a:schemeClr val="bg1"/>
                </a:solidFill>
              </a:rPr>
              <a:t> a </a:t>
            </a:r>
            <a:r>
              <a:rPr lang="en-US" sz="9600" dirty="0" err="1">
                <a:solidFill>
                  <a:schemeClr val="bg1"/>
                </a:solidFill>
              </a:rPr>
              <a:t>objetos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08F0FA-8902-B7EB-9477-D4DE5C309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1100" y="5313549"/>
            <a:ext cx="9929231" cy="5688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20000"/>
              </a:lnSpc>
            </a:pP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B34178-DF62-5BEB-181F-FDC860C67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21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444AF-5A48-D7D5-812C-E4C02066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Módulos </a:t>
            </a:r>
            <a:r>
              <a:rPr lang="es-ES" dirty="0" err="1"/>
              <a:t>c++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2393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ADC43D-CE02-B4A4-4685-ECCDC1F7A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B79771-F18B-1ED6-AEF8-DD8BF9A64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9E8E598-AE0A-DDE4-0E89-1EEB36CC8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50FC61-B955-9A69-97AB-374DD710A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B411E1-CA2A-D774-BDCB-1A812524E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1B9BFF-18AF-12DE-8AFB-A87A0BBD0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22" y="1065861"/>
            <a:ext cx="10581178" cy="39477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dirty="0" err="1">
                <a:solidFill>
                  <a:schemeClr val="bg1"/>
                </a:solidFill>
              </a:rPr>
              <a:t>introducción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99378F-55C9-547F-2A9D-B3CE88323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40" y="5117693"/>
            <a:ext cx="9919960" cy="7005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22ADF3-68FB-EAD7-03DA-37C79194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8325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632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822F6-F1BB-760B-9083-5A259C75E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D314B-9C09-F76A-605D-B923FA12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/>
              <a:t>Por </a:t>
            </a:r>
            <a:r>
              <a:rPr lang="en-US" sz="5400" dirty="0" err="1"/>
              <a:t>qué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5B658E-8656-4BE3-B941-8857B873A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497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EA893-C126-6E1C-04A3-D361F110E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A0AFF-1F63-0F6A-FE00-469053FC4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Mayor Estructura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435101-EEAD-298B-1F0B-9837D865CC37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41614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AC227-9F2E-D5B0-7029-935F7D65F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32D8C-AE46-E710-9731-7732C1946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Aplicaciones más complejas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4B3DD3C-0389-F0EF-5828-C42B4FFCBDFA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66247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49809-6915-AC3B-4AE4-2FDAD7B4A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C8630-22A2-4438-6063-28D4BFE6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Reflejar </a:t>
            </a:r>
            <a:r>
              <a:rPr lang="es-ES" i="1" dirty="0" err="1"/>
              <a:t>interaccioes</a:t>
            </a:r>
            <a:endParaRPr lang="es-ES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A0D75DE-0A5B-1E4C-12EC-219AFB11960D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91460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8F612-A284-7C00-F207-8BCCEB461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99875-A298-F00F-9111-CDB5EB6C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/>
              <a:t>class is the new struct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7222F5-5B68-2417-3A9C-5726114A8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84975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98E28-F3CB-88FC-ECF0-1852ACA81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C427D-5163-2B86-45CD-81B5D676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Siguen siendo </a:t>
            </a:r>
            <a:r>
              <a:rPr lang="es-ES" dirty="0" err="1"/>
              <a:t>structs</a:t>
            </a:r>
            <a:br>
              <a:rPr lang="es-ES" dirty="0"/>
            </a:br>
            <a:r>
              <a:rPr lang="es-ES" dirty="0"/>
              <a:t>o se le parecen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3ACADF-1DD8-29D0-4128-06E51BAC5B7E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6299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146C9-61E4-FACA-9559-222230366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DE5AD-CAA6-08F2-EA89-310E91419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Todo es un objeto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8B40D77-8F3A-54AC-8324-FB09AB00D3AE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8266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48953-02F9-2762-6692-051E3FFF0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8A041-E843-21FE-6426-7BB3BD57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Entre los objetos surgen interacciones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693710A-5022-53FA-2F17-E45AE8C7DF07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76835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F153E-596B-3997-A9B0-4F73B890C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75DA0-DA56-E548-CE57-FB7C95C80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Entidad</a:t>
            </a:r>
            <a:br>
              <a:rPr lang="es-ES" dirty="0"/>
            </a:br>
            <a:r>
              <a:rPr lang="es-ES" dirty="0"/>
              <a:t>objeto (instancia)</a:t>
            </a:r>
            <a:br>
              <a:rPr lang="es-ES" dirty="0"/>
            </a:br>
            <a:r>
              <a:rPr lang="es-ES" dirty="0"/>
              <a:t>interacciones o relaciones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ECB9CA6-88A8-1E45-203D-CCB69798383D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24BE5-B5ED-BD77-B134-7CD6B0A1E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75124-8F67-1022-546A-876788A5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organización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558648-63BC-C37D-34FB-D1811EBA1EED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924154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6265E5-F58F-5C2D-8D73-F02A47341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1F50B4-2A80-0C22-00F6-08AB9D477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43B8D87-C8C2-EBC6-7AB2-7DF6F9CD1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7682F0-EE5B-AEA2-8609-B6D302463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7AFA-873E-B5B8-D30E-5F9D5E1CB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603E31-1D6B-135D-F423-BBA8E356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22" y="1065861"/>
            <a:ext cx="10581178" cy="39477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dirty="0" err="1">
                <a:solidFill>
                  <a:schemeClr val="bg1"/>
                </a:solidFill>
              </a:rPr>
              <a:t>pilares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61C529-9D5F-B186-60EA-0A1C827DA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40" y="5117693"/>
            <a:ext cx="9919960" cy="7005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7A5F2B-6926-07A5-4942-E31B2E0AC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8325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229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A920A-7D14-F3BE-DC95-8B85C3E33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EE965-2DE5-2C88-97AA-C12C532A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/>
              <a:t>overview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8A70D5-02E5-560E-975A-B291F1DBE1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0564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2932A-CB1A-B35F-D0D9-7A9657F32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32C1B-4049-6FD3-DE4E-1F0536D81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¿pilares o principios?</a:t>
            </a:r>
            <a:br>
              <a:rPr lang="es-ES" dirty="0"/>
            </a:br>
            <a:r>
              <a:rPr lang="es-ES" dirty="0"/>
              <a:t>Da igual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BBEC4D3-7AFE-C150-C8C1-7E72923307C0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30612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F4239-32B6-720F-F333-F7C618DB9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D37A1-4416-755A-E2C7-5CAEE7D5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Buen diseño de software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F31B942-DB0A-9019-4A03-F3C8C80FFD07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97907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C3B70-9247-38A4-5565-D83B34A11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5C094-1E89-BB74-A7C4-2B647F3D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Los patrones,</a:t>
            </a:r>
            <a:br>
              <a:rPr lang="es-ES" dirty="0"/>
            </a:br>
            <a:r>
              <a:rPr lang="es-ES" dirty="0"/>
              <a:t>más adelante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C7595E8-6CE0-1F8A-BC78-B56BD52ACC14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29828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B765B-52FE-2B26-C0BB-A9A71C651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C63E5-C48B-472F-4A31-FBD6E420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Interfaces</a:t>
            </a:r>
            <a:br>
              <a:rPr lang="es-ES" dirty="0"/>
            </a:br>
            <a:r>
              <a:rPr lang="es-ES" dirty="0"/>
              <a:t>contratos entre clases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642488-5077-BB4F-DC5D-965E3A82370B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38425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70D29-5B1D-D288-2A74-B4AB6747C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8B6FA-9153-D57B-D3C9-A1AB4497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“nos ponemos de acuerdo”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AAC5761-64CB-60F9-D7AF-CA533950060B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97075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DD615-DFB5-4CA6-A30F-A3062E833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079AF49-BA0C-3814-9854-F50AEAE4B7EF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6146" name="Picture 2" descr="EP142: The Fundamental Pillars of Object-Oriented Programming">
            <a:extLst>
              <a:ext uri="{FF2B5EF4-FFF2-40B4-BE49-F238E27FC236}">
                <a16:creationId xmlns:a16="http://schemas.microsoft.com/office/drawing/2014/main" id="{2DAD0397-B28B-48B5-BC62-F8FB9354C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813" y="0"/>
            <a:ext cx="5538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8819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F0351-8DA2-68C2-CCDE-3C30811A1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E55B4-5B02-8D4E-1285-95B15B90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 err="1"/>
              <a:t>abstracción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003823-16F4-B9D3-692F-1AF4AD9343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70082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B72A7-7B74-D203-1849-C035A7A83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D710DD1-4896-E14C-F084-D2C6BCBE9FE4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6146" name="Picture 2" descr="EP142: The Fundamental Pillars of Object-Oriented Programming">
            <a:extLst>
              <a:ext uri="{FF2B5EF4-FFF2-40B4-BE49-F238E27FC236}">
                <a16:creationId xmlns:a16="http://schemas.microsoft.com/office/drawing/2014/main" id="{B8793031-6287-62EA-756D-C022A22BDA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6" r="49985" b="46482"/>
          <a:stretch>
            <a:fillRect/>
          </a:stretch>
        </p:blipFill>
        <p:spPr bwMode="auto">
          <a:xfrm>
            <a:off x="2786484" y="0"/>
            <a:ext cx="66190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82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B3A60-2676-3E3F-98D2-27A271E90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06A49-3129-C7EE-3B06-4B159180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sin estándares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DC4C53-2BCA-3A1D-45AE-635E9DA78838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48995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72FA6-D580-0BC3-71FE-8E9B6F620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ED313-FC03-CB77-A7CD-137161C6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 err="1"/>
              <a:t>encapsulación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F7CAED-E7C2-1A84-347D-0964ABE48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7775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673D7-0097-DA1A-CCCE-B37491453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79510CE-E78D-EB63-16EC-1A5D6CFD0A7E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6146" name="Picture 2" descr="EP142: The Fundamental Pillars of Object-Oriented Programming">
            <a:extLst>
              <a:ext uri="{FF2B5EF4-FFF2-40B4-BE49-F238E27FC236}">
                <a16:creationId xmlns:a16="http://schemas.microsoft.com/office/drawing/2014/main" id="{FCF0DB77-DB3C-2684-937A-09F942533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9" t="11666" r="36" b="46482"/>
          <a:stretch>
            <a:fillRect/>
          </a:stretch>
        </p:blipFill>
        <p:spPr bwMode="auto">
          <a:xfrm>
            <a:off x="2786484" y="0"/>
            <a:ext cx="66190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2640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3EC01-1FC0-E9EB-D932-D683B26CB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06A90-56A8-F287-583B-D0BE0CB2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 err="1"/>
              <a:t>herencia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319C4C-2175-5DC9-0CC8-E2F9390B5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16955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485CB-8413-5FCB-6A6F-A5DBCDB63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C034AFF-8AC9-8267-E0E2-E6653543B1CE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6146" name="Picture 2" descr="EP142: The Fundamental Pillars of Object-Oriented Programming">
            <a:extLst>
              <a:ext uri="{FF2B5EF4-FFF2-40B4-BE49-F238E27FC236}">
                <a16:creationId xmlns:a16="http://schemas.microsoft.com/office/drawing/2014/main" id="{5AE317D9-4053-2E77-0479-E17E26263F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32" r="49985"/>
          <a:stretch>
            <a:fillRect/>
          </a:stretch>
        </p:blipFill>
        <p:spPr bwMode="auto">
          <a:xfrm>
            <a:off x="2786484" y="11720"/>
            <a:ext cx="5925716" cy="684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9281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383F0-96F5-2D71-528B-0F18AF1FF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4A3F3-2D26-FACD-0FBB-DC832B16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 err="1"/>
              <a:t>polimorfismo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B843DE-8582-0F41-D1A2-4D3C584AE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0625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E1EB7-5963-3962-A9C6-B0862626A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81FAD5C-5E1F-22A9-37F8-EB98656AFCF7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6146" name="Picture 2" descr="EP142: The Fundamental Pillars of Object-Oriented Programming">
            <a:extLst>
              <a:ext uri="{FF2B5EF4-FFF2-40B4-BE49-F238E27FC236}">
                <a16:creationId xmlns:a16="http://schemas.microsoft.com/office/drawing/2014/main" id="{38FC533C-26AE-9170-A3E2-BE4B39B8C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1" t="53332" r="34"/>
          <a:stretch>
            <a:fillRect/>
          </a:stretch>
        </p:blipFill>
        <p:spPr bwMode="auto">
          <a:xfrm>
            <a:off x="2786484" y="11720"/>
            <a:ext cx="5925716" cy="684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2960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7C9413-8327-BB5B-85C9-9BC15C312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0896E3-C6D7-1D6F-B175-727A692D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E8F1EB-2691-8105-7F57-E88DE055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08A09D-B9A3-B86E-D76A-A5CBD51A6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17126B-7AD4-5470-CE1F-A348146E8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FF3D7E-67B8-5E30-7C0E-72B75B92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22" y="1065861"/>
            <a:ext cx="10581178" cy="39477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dirty="0" err="1">
                <a:solidFill>
                  <a:schemeClr val="bg1"/>
                </a:solidFill>
              </a:rPr>
              <a:t>Siguientes</a:t>
            </a:r>
            <a:r>
              <a:rPr lang="en-US" sz="8000" dirty="0">
                <a:solidFill>
                  <a:schemeClr val="bg1"/>
                </a:solidFill>
              </a:rPr>
              <a:t> pasos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671621-F9C9-320F-D067-33BDA7E1F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40" y="5117693"/>
            <a:ext cx="9919960" cy="7005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DC7DDD-C3D6-D8E4-65C6-FB98AFA23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8325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1995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A7840-C509-34A7-126B-CA687A434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E8168-FE05-6193-DB74-0BBE46B2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/>
              <a:t>playground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014051-5348-B704-0CCF-39D458CE5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721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B6306-C13A-F0FA-E389-5433D76A0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B9525-644D-875E-294B-DD622E3DB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Google </a:t>
            </a:r>
            <a:r>
              <a:rPr lang="es-ES" dirty="0" err="1"/>
              <a:t>colab</a:t>
            </a:r>
            <a:br>
              <a:rPr lang="es-ES" dirty="0"/>
            </a:br>
            <a:r>
              <a:rPr lang="es-ES" dirty="0"/>
              <a:t>notebook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3BFC47E-E6BD-6BB7-F56E-54EC5E09D93E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98517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AAF70-CD13-A4FF-8862-948F09FC2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A47B2-2853-4523-336C-F47E6B23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>
                <a:hlinkClick r:id="rId2"/>
              </a:rPr>
              <a:t>https://colab.research.google.com/drive/1t9U9RXdh6LYM6gfeUSetiBz-6ECmIMCn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51731C-8B76-D827-38F3-B4F6EA396EA3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332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E0C01-F162-AF56-9A97-D510DB46D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AA9F5-D1E4-883B-47B2-66D99237C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Un extremo polariza hasta llegar al otro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9CFD39C-5BBB-1929-EF1E-6C6C63E29F10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53506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8B99E-5192-8FE2-1C0D-F3154053F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F6715-C5F1-FF94-21C7-F78299F9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 err="1"/>
              <a:t>recursos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D17DD1-D546-8E78-6860-6B3B3AAEB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8420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334B1-C501-35F4-0A73-7A239B276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ECE0247-63E5-036B-04DD-DB3D5EACE2E8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pic>
        <p:nvPicPr>
          <p:cNvPr id="5122" name="Picture 2" descr="What Every Programmer Should Know About Object-Oriented Design: Page-Jones,  Meilir: 9780932633316: Amazon.com: Books">
            <a:extLst>
              <a:ext uri="{FF2B5EF4-FFF2-40B4-BE49-F238E27FC236}">
                <a16:creationId xmlns:a16="http://schemas.microsoft.com/office/drawing/2014/main" id="{1B4E0BDC-B7B6-29CB-D1C6-71ECD5EC7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63" y="0"/>
            <a:ext cx="4814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2097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E4CFB-72F5-54A8-D2DF-AE6A05889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E3EC7-C450-6755-694E-D01E4173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 err="1"/>
              <a:t>Refactoring.guru</a:t>
            </a:r>
            <a:br>
              <a:rPr lang="es-ES" dirty="0"/>
            </a:b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smells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D6FAD9D-EB65-4E70-0568-EAD161A65A5A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02874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B13AF-ADEE-4801-9F5A-F26E8AB12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3A8A5-B724-D41D-628E-37FEE01F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 err="1"/>
              <a:t>Refactoring.guru</a:t>
            </a:r>
            <a:br>
              <a:rPr lang="es-ES" dirty="0"/>
            </a:br>
            <a:r>
              <a:rPr lang="es-ES" dirty="0" err="1"/>
              <a:t>design</a:t>
            </a:r>
            <a:r>
              <a:rPr lang="es-ES" dirty="0"/>
              <a:t> </a:t>
            </a:r>
            <a:r>
              <a:rPr lang="es-ES" dirty="0" err="1"/>
              <a:t>patterns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E911683-B8E3-20F7-8016-F1C9478E2041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77662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CAFF0-B697-0C5B-2779-AC6FE65A9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518BF-BCE1-2430-8B0B-32746ED1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 err="1"/>
              <a:t>conceptos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E391E5-78C4-6F7F-4B7B-E66AB7AB7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1213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CA3F7-F34D-EBBB-2DFB-C6AE7495C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F61CD-A042-6196-0D66-66436161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hashes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FD6480-B18F-2476-CF45-04BC89265CBD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62802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4B671-D9E0-B1E1-EE5F-9671B2B29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10740-7126-EFF1-B742-A9D002A9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serialización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D7BC783-DC0F-E863-F2EF-FC7D730A1C6B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76463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B376F-726F-3B07-EFA2-6DBB07771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8FE55-D627-D443-6ADC-C2E4BEEC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 err="1"/>
              <a:t>Value</a:t>
            </a:r>
            <a:r>
              <a:rPr lang="es-ES" dirty="0"/>
              <a:t> pools</a:t>
            </a:r>
            <a:br>
              <a:rPr lang="es-ES" dirty="0"/>
            </a:br>
            <a:r>
              <a:rPr lang="es-ES" dirty="0"/>
              <a:t>por qué usamos </a:t>
            </a:r>
            <a:r>
              <a:rPr lang="es-ES" dirty="0" err="1"/>
              <a:t>equals</a:t>
            </a:r>
            <a:r>
              <a:rPr lang="es-ES" dirty="0"/>
              <a:t> y similares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3C008D-EFD1-2E23-D2A5-68F553324094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49444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9D501-A54C-3287-11DF-9620E7939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9BA77-D62B-BE6F-A130-C24B7316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 err="1"/>
              <a:t>solid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E55B60-1DA1-497B-C326-1546AEE0B5F7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729786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7D9A4-415D-5380-B390-590FC7ADE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23CB7-11C0-48E3-4EFE-44CD847A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r>
              <a:rPr lang="es-ES" dirty="0"/>
              <a:t>Single </a:t>
            </a:r>
            <a:r>
              <a:rPr lang="es-ES" dirty="0" err="1"/>
              <a:t>responsibility</a:t>
            </a:r>
            <a:br>
              <a:rPr lang="es-ES" dirty="0"/>
            </a:br>
            <a:r>
              <a:rPr lang="es-ES" dirty="0"/>
              <a:t>open/</a:t>
            </a:r>
            <a:r>
              <a:rPr lang="es-ES" dirty="0" err="1"/>
              <a:t>closed</a:t>
            </a:r>
            <a:br>
              <a:rPr lang="es-ES" dirty="0"/>
            </a:br>
            <a:r>
              <a:rPr lang="es-ES" dirty="0" err="1"/>
              <a:t>liskov’s</a:t>
            </a:r>
            <a:r>
              <a:rPr lang="es-ES" dirty="0"/>
              <a:t> </a:t>
            </a:r>
            <a:r>
              <a:rPr lang="es-ES" dirty="0" err="1"/>
              <a:t>substitution</a:t>
            </a:r>
            <a:br>
              <a:rPr lang="es-ES" dirty="0"/>
            </a:br>
            <a:r>
              <a:rPr lang="es-ES" dirty="0"/>
              <a:t>interface </a:t>
            </a:r>
            <a:r>
              <a:rPr lang="es-ES" dirty="0" err="1"/>
              <a:t>segregation</a:t>
            </a:r>
            <a:br>
              <a:rPr lang="es-ES" dirty="0"/>
            </a:br>
            <a:r>
              <a:rPr lang="es-ES" dirty="0" err="1"/>
              <a:t>dependency</a:t>
            </a:r>
            <a:r>
              <a:rPr lang="es-ES" dirty="0"/>
              <a:t> </a:t>
            </a:r>
            <a:r>
              <a:rPr lang="es-ES" dirty="0" err="1"/>
              <a:t>inversion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AC61B46-13E6-4D38-DC41-A42979826736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21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E3A4B-0652-FB9F-2F9B-41F1F2964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52D99-9D6D-14B0-2DCF-4DD33937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/>
              <a:t>Packages y main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A8F71A-A58B-3BBD-1819-AC050E88C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299473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EC468-3C88-81AC-DD07-7A5B109C3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8A9F7-8708-C9BC-2FEC-32671EC9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r>
              <a:rPr lang="es-ES" dirty="0"/>
              <a:t>Solo haces una cosa</a:t>
            </a:r>
            <a:br>
              <a:rPr lang="es-ES" dirty="0"/>
            </a:br>
            <a:r>
              <a:rPr lang="es-ES" dirty="0"/>
              <a:t>o extiendes o creas nuevo</a:t>
            </a:r>
            <a:br>
              <a:rPr lang="es-ES" dirty="0"/>
            </a:br>
            <a:r>
              <a:rPr lang="es-ES" dirty="0"/>
              <a:t>lo de abajo por lo de arriba</a:t>
            </a:r>
            <a:br>
              <a:rPr lang="es-ES" dirty="0"/>
            </a:br>
            <a:r>
              <a:rPr lang="es-ES" dirty="0"/>
              <a:t>interfaces desglosadas</a:t>
            </a:r>
            <a:br>
              <a:rPr lang="es-ES" dirty="0"/>
            </a:br>
            <a:r>
              <a:rPr lang="es-ES" dirty="0"/>
              <a:t>dependencias desacopladas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AE435E7-D812-9594-5D7B-77D0201188BD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CF941B-06C3-982A-0D92-6D2CCEADC85C}"/>
              </a:ext>
            </a:extLst>
          </p:cNvPr>
          <p:cNvSpPr/>
          <p:nvPr/>
        </p:nvSpPr>
        <p:spPr>
          <a:xfrm>
            <a:off x="1168400" y="263525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D17C74F-1F44-417D-A7B4-C73F929ED9E8}"/>
              </a:ext>
            </a:extLst>
          </p:cNvPr>
          <p:cNvSpPr/>
          <p:nvPr/>
        </p:nvSpPr>
        <p:spPr>
          <a:xfrm>
            <a:off x="1168400" y="315595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570B969-C49F-5047-067B-84AA026582AC}"/>
              </a:ext>
            </a:extLst>
          </p:cNvPr>
          <p:cNvSpPr/>
          <p:nvPr/>
        </p:nvSpPr>
        <p:spPr>
          <a:xfrm>
            <a:off x="1168400" y="367030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CED14DA-894F-8C38-A8E2-BB5530DCE96F}"/>
              </a:ext>
            </a:extLst>
          </p:cNvPr>
          <p:cNvSpPr/>
          <p:nvPr/>
        </p:nvSpPr>
        <p:spPr>
          <a:xfrm>
            <a:off x="1168400" y="418465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FC3786A-2F61-4084-990B-63687699FBC1}"/>
              </a:ext>
            </a:extLst>
          </p:cNvPr>
          <p:cNvSpPr/>
          <p:nvPr/>
        </p:nvSpPr>
        <p:spPr>
          <a:xfrm>
            <a:off x="1168400" y="2679700"/>
            <a:ext cx="8680450" cy="303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7306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5A6D3-734D-2B19-88CC-AF813C1A9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E5CF9-260F-E20B-9BED-D99482F2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r>
              <a:rPr lang="es-ES" dirty="0"/>
              <a:t>Solo haces una cosa</a:t>
            </a:r>
            <a:br>
              <a:rPr lang="es-ES" dirty="0"/>
            </a:br>
            <a:r>
              <a:rPr lang="es-ES" dirty="0"/>
              <a:t>o extiendes o creas nuevo</a:t>
            </a:r>
            <a:br>
              <a:rPr lang="es-ES" dirty="0"/>
            </a:br>
            <a:r>
              <a:rPr lang="es-ES" dirty="0"/>
              <a:t>lo de abajo por lo de arriba</a:t>
            </a:r>
            <a:br>
              <a:rPr lang="es-ES" dirty="0"/>
            </a:br>
            <a:r>
              <a:rPr lang="es-ES" dirty="0"/>
              <a:t>interfaces desglosadas</a:t>
            </a:r>
            <a:br>
              <a:rPr lang="es-ES" dirty="0"/>
            </a:br>
            <a:r>
              <a:rPr lang="es-ES" dirty="0"/>
              <a:t>dependencias desacopladas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073279-B24B-8A9B-B2DA-FA34D8FC35CD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7AF2F3F-B46B-BB4A-CF90-CDB6894AD00D}"/>
              </a:ext>
            </a:extLst>
          </p:cNvPr>
          <p:cNvSpPr/>
          <p:nvPr/>
        </p:nvSpPr>
        <p:spPr>
          <a:xfrm>
            <a:off x="1168400" y="212725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EC5337A-129D-3841-8C1E-94413DC241FD}"/>
              </a:ext>
            </a:extLst>
          </p:cNvPr>
          <p:cNvSpPr/>
          <p:nvPr/>
        </p:nvSpPr>
        <p:spPr>
          <a:xfrm>
            <a:off x="1168400" y="315595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625A76E-CFFF-8741-8620-12C924C85599}"/>
              </a:ext>
            </a:extLst>
          </p:cNvPr>
          <p:cNvSpPr/>
          <p:nvPr/>
        </p:nvSpPr>
        <p:spPr>
          <a:xfrm>
            <a:off x="1168400" y="367030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C24A1A7-B769-DAB0-3C0C-E525CD8A04BC}"/>
              </a:ext>
            </a:extLst>
          </p:cNvPr>
          <p:cNvSpPr/>
          <p:nvPr/>
        </p:nvSpPr>
        <p:spPr>
          <a:xfrm>
            <a:off x="1168400" y="418465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D046B00-D64D-FC4A-0218-DFAF351CE017}"/>
              </a:ext>
            </a:extLst>
          </p:cNvPr>
          <p:cNvSpPr/>
          <p:nvPr/>
        </p:nvSpPr>
        <p:spPr>
          <a:xfrm>
            <a:off x="1168400" y="3155950"/>
            <a:ext cx="8680450" cy="2559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4676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90A63-305D-2F6C-95B7-14EA17CD9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AA079-6D2A-12F7-04EB-19251A9E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r>
              <a:rPr lang="es-ES" dirty="0"/>
              <a:t>Solo haces una cosa</a:t>
            </a:r>
            <a:br>
              <a:rPr lang="es-ES" dirty="0"/>
            </a:br>
            <a:r>
              <a:rPr lang="es-ES" dirty="0"/>
              <a:t>o extiendes o creas nuevo</a:t>
            </a:r>
            <a:br>
              <a:rPr lang="es-ES" dirty="0"/>
            </a:br>
            <a:r>
              <a:rPr lang="es-ES" dirty="0"/>
              <a:t>lo de abajo por lo de arriba</a:t>
            </a:r>
            <a:br>
              <a:rPr lang="es-ES" dirty="0"/>
            </a:br>
            <a:r>
              <a:rPr lang="es-ES" dirty="0"/>
              <a:t>interfaces desglosadas</a:t>
            </a:r>
            <a:br>
              <a:rPr lang="es-ES" dirty="0"/>
            </a:br>
            <a:r>
              <a:rPr lang="es-ES" dirty="0"/>
              <a:t>dependencias desacopladas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4604ABB-60C5-FD73-C61B-400C3181CB00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D145273-E013-6AE1-7C08-97659F549F65}"/>
              </a:ext>
            </a:extLst>
          </p:cNvPr>
          <p:cNvSpPr/>
          <p:nvPr/>
        </p:nvSpPr>
        <p:spPr>
          <a:xfrm>
            <a:off x="1168400" y="212725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390FFD3-D71C-6FBF-E1CA-730C1EE526BF}"/>
              </a:ext>
            </a:extLst>
          </p:cNvPr>
          <p:cNvSpPr/>
          <p:nvPr/>
        </p:nvSpPr>
        <p:spPr>
          <a:xfrm>
            <a:off x="1168400" y="263525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DA50D69-2A3D-0ACC-611B-CC77CB1E7572}"/>
              </a:ext>
            </a:extLst>
          </p:cNvPr>
          <p:cNvSpPr/>
          <p:nvPr/>
        </p:nvSpPr>
        <p:spPr>
          <a:xfrm>
            <a:off x="1168400" y="367030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C5C8769-82D0-2D6E-7084-3B5BC9ACCE93}"/>
              </a:ext>
            </a:extLst>
          </p:cNvPr>
          <p:cNvSpPr/>
          <p:nvPr/>
        </p:nvSpPr>
        <p:spPr>
          <a:xfrm>
            <a:off x="1168400" y="418465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0402293-513D-BC59-9630-443657CD5461}"/>
              </a:ext>
            </a:extLst>
          </p:cNvPr>
          <p:cNvSpPr/>
          <p:nvPr/>
        </p:nvSpPr>
        <p:spPr>
          <a:xfrm>
            <a:off x="1168400" y="3683000"/>
            <a:ext cx="8680450" cy="20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7884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BCBBE-052D-9CDE-692E-619540B6D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F3587-BCE7-DC60-4667-4CB2C232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r>
              <a:rPr lang="es-ES" dirty="0"/>
              <a:t>Solo haces una cosa</a:t>
            </a:r>
            <a:br>
              <a:rPr lang="es-ES" dirty="0"/>
            </a:br>
            <a:r>
              <a:rPr lang="es-ES" dirty="0"/>
              <a:t>o extiendes o creas nuevo</a:t>
            </a:r>
            <a:br>
              <a:rPr lang="es-ES" dirty="0"/>
            </a:br>
            <a:r>
              <a:rPr lang="es-ES" dirty="0"/>
              <a:t>lo de abajo por lo de arriba</a:t>
            </a:r>
            <a:br>
              <a:rPr lang="es-ES" dirty="0"/>
            </a:br>
            <a:r>
              <a:rPr lang="es-ES" dirty="0"/>
              <a:t>interfaces desglosadas</a:t>
            </a:r>
            <a:br>
              <a:rPr lang="es-ES" dirty="0"/>
            </a:br>
            <a:r>
              <a:rPr lang="es-ES" dirty="0"/>
              <a:t>dependencias desacopladas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8E503FA-C2E5-EA3D-FFAB-23DF6762BEED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4B58F88-022B-FC79-D455-66CFB28C1E21}"/>
              </a:ext>
            </a:extLst>
          </p:cNvPr>
          <p:cNvSpPr/>
          <p:nvPr/>
        </p:nvSpPr>
        <p:spPr>
          <a:xfrm>
            <a:off x="1168400" y="212725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39CA42A-6023-6E7E-D82D-AB0F9C17FCD3}"/>
              </a:ext>
            </a:extLst>
          </p:cNvPr>
          <p:cNvSpPr/>
          <p:nvPr/>
        </p:nvSpPr>
        <p:spPr>
          <a:xfrm>
            <a:off x="1168400" y="263525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6D23980-0970-7AF7-0C91-0A4F20665886}"/>
              </a:ext>
            </a:extLst>
          </p:cNvPr>
          <p:cNvSpPr/>
          <p:nvPr/>
        </p:nvSpPr>
        <p:spPr>
          <a:xfrm>
            <a:off x="1168400" y="315595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54F99C0-DD00-6D62-44A5-9D5B83E4048B}"/>
              </a:ext>
            </a:extLst>
          </p:cNvPr>
          <p:cNvSpPr/>
          <p:nvPr/>
        </p:nvSpPr>
        <p:spPr>
          <a:xfrm>
            <a:off x="1168400" y="418465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CEB778B-F6F9-3BB4-CF10-050EB5368EFA}"/>
              </a:ext>
            </a:extLst>
          </p:cNvPr>
          <p:cNvSpPr/>
          <p:nvPr/>
        </p:nvSpPr>
        <p:spPr>
          <a:xfrm>
            <a:off x="1168400" y="4184650"/>
            <a:ext cx="8680450" cy="1530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9247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81F8A-72CA-5BF7-C0A8-5250A3963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A2CD2-9E34-083F-578E-5BCB914B8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r>
              <a:rPr lang="es-ES" dirty="0"/>
              <a:t>Solo haces una cosa</a:t>
            </a:r>
            <a:br>
              <a:rPr lang="es-ES" dirty="0"/>
            </a:br>
            <a:r>
              <a:rPr lang="es-ES" dirty="0"/>
              <a:t>o extiendes o creas nuevo</a:t>
            </a:r>
            <a:br>
              <a:rPr lang="es-ES" dirty="0"/>
            </a:br>
            <a:r>
              <a:rPr lang="es-ES" dirty="0"/>
              <a:t>lo de abajo por lo de arriba</a:t>
            </a:r>
            <a:br>
              <a:rPr lang="es-ES" dirty="0"/>
            </a:br>
            <a:r>
              <a:rPr lang="es-ES" dirty="0"/>
              <a:t>interfaces desglosadas</a:t>
            </a:r>
            <a:br>
              <a:rPr lang="es-ES" dirty="0"/>
            </a:br>
            <a:r>
              <a:rPr lang="es-ES" dirty="0"/>
              <a:t>dependencias desacopladas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0BFFD39-884F-7C5A-9E66-6DDC79722266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94BAA9B-891A-5C3D-C051-28F56FDEDA07}"/>
              </a:ext>
            </a:extLst>
          </p:cNvPr>
          <p:cNvSpPr/>
          <p:nvPr/>
        </p:nvSpPr>
        <p:spPr>
          <a:xfrm>
            <a:off x="1168400" y="212725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565DB81-9CF2-8CB9-B14F-912DEC443962}"/>
              </a:ext>
            </a:extLst>
          </p:cNvPr>
          <p:cNvSpPr/>
          <p:nvPr/>
        </p:nvSpPr>
        <p:spPr>
          <a:xfrm>
            <a:off x="1168400" y="263525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28F3348-6721-EF87-0141-26A7E66721A3}"/>
              </a:ext>
            </a:extLst>
          </p:cNvPr>
          <p:cNvSpPr/>
          <p:nvPr/>
        </p:nvSpPr>
        <p:spPr>
          <a:xfrm>
            <a:off x="1168400" y="315595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1BEBB6-C387-06B9-5628-FC39F82A1806}"/>
              </a:ext>
            </a:extLst>
          </p:cNvPr>
          <p:cNvSpPr/>
          <p:nvPr/>
        </p:nvSpPr>
        <p:spPr>
          <a:xfrm>
            <a:off x="1168400" y="3670300"/>
            <a:ext cx="8680450" cy="55245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81022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8BC82-4561-5550-6AD7-ECB77585C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FB686-5A6E-F7C5-78B4-452776CF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r>
              <a:rPr lang="es-ES" dirty="0"/>
              <a:t>Solo haces una cosa</a:t>
            </a:r>
            <a:br>
              <a:rPr lang="es-ES" dirty="0"/>
            </a:br>
            <a:r>
              <a:rPr lang="es-ES" dirty="0"/>
              <a:t>o extiendes o creas nuevo</a:t>
            </a:r>
            <a:br>
              <a:rPr lang="es-ES" dirty="0"/>
            </a:br>
            <a:r>
              <a:rPr lang="es-ES" dirty="0"/>
              <a:t>lo de abajo por lo de arriba</a:t>
            </a:r>
            <a:br>
              <a:rPr lang="es-ES" dirty="0"/>
            </a:br>
            <a:r>
              <a:rPr lang="es-ES" dirty="0"/>
              <a:t>interfaces desglosadas</a:t>
            </a:r>
            <a:br>
              <a:rPr lang="es-ES" dirty="0"/>
            </a:br>
            <a:r>
              <a:rPr lang="es-ES" dirty="0"/>
              <a:t>dependencias desacopladas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8BD4635-7155-1B04-9CBD-96C543A8B34A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460072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BAEC26-C85F-BDB3-6E45-7EE6483F0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B7304F-E6C0-414A-A6DA-6D87129AC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ACD72A-4376-40D1-8F31-F2C2FF20F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AC5E88-AE5F-0F5A-E977-5B1F3DE3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" y="64008"/>
            <a:ext cx="12056954" cy="52380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1500" dirty="0" err="1">
                <a:solidFill>
                  <a:schemeClr val="bg1"/>
                </a:solidFill>
              </a:rPr>
              <a:t>Conclusión</a:t>
            </a:r>
            <a:endParaRPr lang="en-US" sz="11500" i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C0B8F1-C234-43A3-9450-4770CDF9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6AF32E83-8E95-2AFA-8D30-AAB0F22641BD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05389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ACBEC-43FA-6BA0-362C-10797ABBD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DB9A8-3D49-A454-BB51-2D302455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sz="5400" dirty="0" err="1"/>
              <a:t>Quédate</a:t>
            </a:r>
            <a:r>
              <a:rPr lang="en-US" sz="5400" dirty="0"/>
              <a:t> con</a:t>
            </a:r>
            <a:endParaRPr lang="es-ES" sz="5400" cap="none" dirty="0">
              <a:latin typeface="Ubuntu" panose="020B0504030602030204" pitchFamily="34" charset="0"/>
              <a:sym typeface="Helvetica Light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5D1506-CE6F-734C-2113-6E92970E2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48899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C4CBC-1CDA-A1FB-D45E-5CD6B5E7A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6E3B8-35FD-CCAC-4CDC-E6C1FABC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/>
              <a:t>Java y </a:t>
            </a:r>
            <a:r>
              <a:rPr lang="es-ES" dirty="0" err="1"/>
              <a:t>oop</a:t>
            </a:r>
            <a:endParaRPr lang="es-ES" b="0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79742D2-5B4E-29CC-745C-AF55EE41BF66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92874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45EF4-08BB-206D-6134-E355446C2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2AECA-CD76-764C-2436-F5B98C0B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4793674"/>
          </a:xfrm>
        </p:spPr>
        <p:txBody>
          <a:bodyPr anchor="ctr"/>
          <a:lstStyle/>
          <a:p>
            <a:pPr algn="ctr"/>
            <a:r>
              <a:rPr lang="es-ES" dirty="0" err="1"/>
              <a:t>Endpoints</a:t>
            </a:r>
            <a:r>
              <a:rPr lang="es-ES" dirty="0"/>
              <a:t>, </a:t>
            </a:r>
            <a:r>
              <a:rPr lang="es-ES" dirty="0" err="1"/>
              <a:t>apis</a:t>
            </a:r>
            <a:r>
              <a:rPr lang="es-ES" dirty="0"/>
              <a:t>, bases de datos, etc.</a:t>
            </a:r>
            <a:br>
              <a:rPr lang="es-ES" dirty="0"/>
            </a:br>
            <a:br>
              <a:rPr lang="es-ES" dirty="0"/>
            </a:br>
            <a:r>
              <a:rPr lang="es-ES" dirty="0"/>
              <a:t>Más adelante, deja que calen los conceptos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336170-AE63-26D0-84B4-1012EA298BE1}"/>
              </a:ext>
            </a:extLst>
          </p:cNvPr>
          <p:cNvSpPr txBox="1"/>
          <p:nvPr/>
        </p:nvSpPr>
        <p:spPr>
          <a:xfrm>
            <a:off x="215900" y="1149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4905745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7910</TotalTime>
  <Words>506</Words>
  <Application>Microsoft Macintosh PowerPoint</Application>
  <PresentationFormat>Panorámica</PresentationFormat>
  <Paragraphs>91</Paragraphs>
  <Slides>102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102</vt:i4>
      </vt:variant>
    </vt:vector>
  </HeadingPairs>
  <TitlesOfParts>
    <vt:vector size="106" baseType="lpstr">
      <vt:lpstr>Arial</vt:lpstr>
      <vt:lpstr>Neue Haas Grotesk Text Pro</vt:lpstr>
      <vt:lpstr>Ubuntu</vt:lpstr>
      <vt:lpstr>BjornVTI</vt:lpstr>
      <vt:lpstr>Java y Programación Orientada a Objetos</vt:lpstr>
      <vt:lpstr>Java</vt:lpstr>
      <vt:lpstr>Diseño de lenguaje</vt:lpstr>
      <vt:lpstr>Por qué Java es como es</vt:lpstr>
      <vt:lpstr>Módulos c++</vt:lpstr>
      <vt:lpstr>organización</vt:lpstr>
      <vt:lpstr>sin estándares</vt:lpstr>
      <vt:lpstr>Un extremo polariza hasta llegar al otro</vt:lpstr>
      <vt:lpstr>Packages y main</vt:lpstr>
      <vt:lpstr>Carpetas como estructura</vt:lpstr>
      <vt:lpstr>Punto de entrada obvio</vt:lpstr>
      <vt:lpstr>Sigue usando cli</vt:lpstr>
      <vt:lpstr>Clase principal</vt:lpstr>
      <vt:lpstr>Visión de módulos cohesionados</vt:lpstr>
      <vt:lpstr>Presentación de PowerPoint</vt:lpstr>
      <vt:lpstr>Tipado Fuerte y explícito… a veces demasiado</vt:lpstr>
      <vt:lpstr>Sistemas de tipado</vt:lpstr>
      <vt:lpstr>Fuerte vs débil</vt:lpstr>
      <vt:lpstr>explícito</vt:lpstr>
      <vt:lpstr>Primitivos vs usuario</vt:lpstr>
      <vt:lpstr>Garbage collector</vt:lpstr>
      <vt:lpstr>Adiós malloc, hola incertidumbre</vt:lpstr>
      <vt:lpstr>trivia</vt:lpstr>
      <vt:lpstr>creación</vt:lpstr>
      <vt:lpstr>1991, james gosling</vt:lpstr>
      <vt:lpstr>Presentación de PowerPoint</vt:lpstr>
      <vt:lpstr>Presentación de PowerPoint</vt:lpstr>
      <vt:lpstr>1995, sun system</vt:lpstr>
      <vt:lpstr>Presentación de PowerPoint</vt:lpstr>
      <vt:lpstr>Wora write once, run anywhere</vt:lpstr>
      <vt:lpstr>2009, oracle</vt:lpstr>
      <vt:lpstr>Presentación de PowerPoint</vt:lpstr>
      <vt:lpstr>2018, unga unga dinero</vt:lpstr>
      <vt:lpstr>Amor, odio</vt:lpstr>
      <vt:lpstr>Es muy usado</vt:lpstr>
      <vt:lpstr>Garbage collector</vt:lpstr>
      <vt:lpstr>Jvm, jre</vt:lpstr>
      <vt:lpstr>comunidad</vt:lpstr>
      <vt:lpstr>Las universidades lo enseñan porque los trabajos lo piden</vt:lpstr>
      <vt:lpstr>Los trabajos lo piden porque las universidades lo enseñan</vt:lpstr>
      <vt:lpstr>Universidades lo enseñan…</vt:lpstr>
      <vt:lpstr>Total, que hay mucha documentación y uso</vt:lpstr>
      <vt:lpstr>versiones</vt:lpstr>
      <vt:lpstr>Java 8 programación funcional</vt:lpstr>
      <vt:lpstr>Java 11 seguridad, http y rendimiento</vt:lpstr>
      <vt:lpstr>Java 17 sealed, pattern matching</vt:lpstr>
      <vt:lpstr>Java 21 virtual threads</vt:lpstr>
      <vt:lpstr>Java 25 new más eficiente</vt:lpstr>
      <vt:lpstr>Programación orientada a objetos</vt:lpstr>
      <vt:lpstr>introducción</vt:lpstr>
      <vt:lpstr>Por qué</vt:lpstr>
      <vt:lpstr>Mayor Estructura</vt:lpstr>
      <vt:lpstr>Aplicaciones más complejas</vt:lpstr>
      <vt:lpstr>Reflejar interaccioes</vt:lpstr>
      <vt:lpstr>class is the new struct</vt:lpstr>
      <vt:lpstr>Siguen siendo structs o se le parecen</vt:lpstr>
      <vt:lpstr>Todo es un objeto</vt:lpstr>
      <vt:lpstr>Entre los objetos surgen interacciones</vt:lpstr>
      <vt:lpstr>Entidad objeto (instancia) interacciones o relaciones</vt:lpstr>
      <vt:lpstr>pilares</vt:lpstr>
      <vt:lpstr>overview</vt:lpstr>
      <vt:lpstr>¿pilares o principios? Da igual</vt:lpstr>
      <vt:lpstr>Buen diseño de software</vt:lpstr>
      <vt:lpstr>Los patrones, más adelante</vt:lpstr>
      <vt:lpstr>Interfaces contratos entre clases</vt:lpstr>
      <vt:lpstr>“nos ponemos de acuerdo”</vt:lpstr>
      <vt:lpstr>Presentación de PowerPoint</vt:lpstr>
      <vt:lpstr>abstracción</vt:lpstr>
      <vt:lpstr>Presentación de PowerPoint</vt:lpstr>
      <vt:lpstr>encapsulación</vt:lpstr>
      <vt:lpstr>Presentación de PowerPoint</vt:lpstr>
      <vt:lpstr>herencia</vt:lpstr>
      <vt:lpstr>Presentación de PowerPoint</vt:lpstr>
      <vt:lpstr>polimorfismo</vt:lpstr>
      <vt:lpstr>Presentación de PowerPoint</vt:lpstr>
      <vt:lpstr>Siguientes pasos</vt:lpstr>
      <vt:lpstr>playground</vt:lpstr>
      <vt:lpstr>Google colab notebook</vt:lpstr>
      <vt:lpstr>https://colab.research.google.com/drive/1t9U9RXdh6LYM6gfeUSetiBz-6ECmIMCn</vt:lpstr>
      <vt:lpstr>recursos</vt:lpstr>
      <vt:lpstr>Presentación de PowerPoint</vt:lpstr>
      <vt:lpstr>Refactoring.guru code smells</vt:lpstr>
      <vt:lpstr>Refactoring.guru design patterns</vt:lpstr>
      <vt:lpstr>conceptos</vt:lpstr>
      <vt:lpstr>hashes</vt:lpstr>
      <vt:lpstr>serialización</vt:lpstr>
      <vt:lpstr>Value pools por qué usamos equals y similares</vt:lpstr>
      <vt:lpstr>solid</vt:lpstr>
      <vt:lpstr>Single responsibility open/closed liskov’s substitution interface segregation dependency inversion</vt:lpstr>
      <vt:lpstr>Solo haces una cosa o extiendes o creas nuevo lo de abajo por lo de arriba interfaces desglosadas dependencias desacopladas</vt:lpstr>
      <vt:lpstr>Solo haces una cosa o extiendes o creas nuevo lo de abajo por lo de arriba interfaces desglosadas dependencias desacopladas</vt:lpstr>
      <vt:lpstr>Solo haces una cosa o extiendes o creas nuevo lo de abajo por lo de arriba interfaces desglosadas dependencias desacopladas</vt:lpstr>
      <vt:lpstr>Solo haces una cosa o extiendes o creas nuevo lo de abajo por lo de arriba interfaces desglosadas dependencias desacopladas</vt:lpstr>
      <vt:lpstr>Solo haces una cosa o extiendes o creas nuevo lo de abajo por lo de arriba interfaces desglosadas dependencias desacopladas</vt:lpstr>
      <vt:lpstr>Solo haces una cosa o extiendes o creas nuevo lo de abajo por lo de arriba interfaces desglosadas dependencias desacopladas</vt:lpstr>
      <vt:lpstr>Conclusión</vt:lpstr>
      <vt:lpstr>Quédate con</vt:lpstr>
      <vt:lpstr>Java y oop</vt:lpstr>
      <vt:lpstr>Endpoints, apis, bases de datos, etc.  Más adelante, deja que calen los conceptos</vt:lpstr>
      <vt:lpstr>Quiero destacar</vt:lpstr>
      <vt:lpstr>Qué mona va esta chica siempre porque… la plantilla es chulísima</vt:lpstr>
      <vt:lpstr>Gracias por tu tiempo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Fabra Valverde, Pepe</dc:creator>
  <cp:lastModifiedBy>Fabra Valverde, Pepe</cp:lastModifiedBy>
  <cp:revision>11</cp:revision>
  <dcterms:created xsi:type="dcterms:W3CDTF">2025-10-21T09:33:03Z</dcterms:created>
  <dcterms:modified xsi:type="dcterms:W3CDTF">2025-10-26T21:24:00Z</dcterms:modified>
</cp:coreProperties>
</file>