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aramon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DCB"/>
          </a:solidFill>
        </a:fill>
      </a:tcStyle>
    </a:wholeTbl>
    <a:band2H>
      <a:tcTxStyle b="def" i="def"/>
      <a:tcStyle>
        <a:tcBdr/>
        <a:fill>
          <a:solidFill>
            <a:srgbClr val="E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DE"/>
          </a:solidFill>
        </a:fill>
      </a:tcStyle>
    </a:wholeTbl>
    <a:band2H>
      <a:tcTxStyle b="def" i="def"/>
      <a:tcStyle>
        <a:tcBdr/>
        <a:fill>
          <a:solidFill>
            <a:srgbClr val="E8EB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4CD"/>
          </a:solidFill>
        </a:fill>
      </a:tcStyle>
    </a:wholeTbl>
    <a:band2H>
      <a:tcTxStyle b="def" i="def"/>
      <a:tcStyle>
        <a:tcBdr/>
        <a:fill>
          <a:solidFill>
            <a:srgbClr val="F9F2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Garamond"/>
      </a:defRPr>
    </a:lvl1pPr>
    <a:lvl2pPr indent="228600" latinLnBrk="0">
      <a:defRPr sz="1200">
        <a:latin typeface="+mn-lt"/>
        <a:ea typeface="+mn-ea"/>
        <a:cs typeface="+mn-cs"/>
        <a:sym typeface="Garamond"/>
      </a:defRPr>
    </a:lvl2pPr>
    <a:lvl3pPr indent="457200" latinLnBrk="0">
      <a:defRPr sz="1200">
        <a:latin typeface="+mn-lt"/>
        <a:ea typeface="+mn-ea"/>
        <a:cs typeface="+mn-cs"/>
        <a:sym typeface="Garamond"/>
      </a:defRPr>
    </a:lvl3pPr>
    <a:lvl4pPr indent="685800" latinLnBrk="0">
      <a:defRPr sz="1200">
        <a:latin typeface="+mn-lt"/>
        <a:ea typeface="+mn-ea"/>
        <a:cs typeface="+mn-cs"/>
        <a:sym typeface="Garamond"/>
      </a:defRPr>
    </a:lvl4pPr>
    <a:lvl5pPr indent="914400" latinLnBrk="0">
      <a:defRPr sz="1200">
        <a:latin typeface="+mn-lt"/>
        <a:ea typeface="+mn-ea"/>
        <a:cs typeface="+mn-cs"/>
        <a:sym typeface="Garamond"/>
      </a:defRPr>
    </a:lvl5pPr>
    <a:lvl6pPr indent="1143000" latinLnBrk="0">
      <a:defRPr sz="1200">
        <a:latin typeface="+mn-lt"/>
        <a:ea typeface="+mn-ea"/>
        <a:cs typeface="+mn-cs"/>
        <a:sym typeface="Garamond"/>
      </a:defRPr>
    </a:lvl6pPr>
    <a:lvl7pPr indent="1371600" latinLnBrk="0">
      <a:defRPr sz="1200">
        <a:latin typeface="+mn-lt"/>
        <a:ea typeface="+mn-ea"/>
        <a:cs typeface="+mn-cs"/>
        <a:sym typeface="Garamond"/>
      </a:defRPr>
    </a:lvl7pPr>
    <a:lvl8pPr indent="1600200" latinLnBrk="0">
      <a:defRPr sz="1200">
        <a:latin typeface="+mn-lt"/>
        <a:ea typeface="+mn-ea"/>
        <a:cs typeface="+mn-cs"/>
        <a:sym typeface="Garamond"/>
      </a:defRPr>
    </a:lvl8pPr>
    <a:lvl9pPr indent="1828800" latinLnBrk="0">
      <a:defRPr sz="1200">
        <a:latin typeface="+mn-lt"/>
        <a:ea typeface="+mn-ea"/>
        <a:cs typeface="+mn-cs"/>
        <a:sym typeface="Garamond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/>
          <p:nvPr/>
        </p:nvGrpSpPr>
        <p:grpSpPr>
          <a:xfrm>
            <a:off x="-16935" y="0"/>
            <a:ext cx="12231161" cy="6856215"/>
            <a:chOff x="0" y="0"/>
            <a:chExt cx="12231160" cy="6856214"/>
          </a:xfrm>
        </p:grpSpPr>
        <p:pic>
          <p:nvPicPr>
            <p:cNvPr id="16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933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Rectangle 25"/>
            <p:cNvSpPr/>
            <p:nvPr/>
          </p:nvSpPr>
          <p:spPr>
            <a:xfrm>
              <a:off x="2345265" y="1540930"/>
              <a:ext cx="7543803" cy="3835403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53135" y="3147609"/>
              <a:ext cx="2478025" cy="612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2692398" y="1871130"/>
            <a:ext cx="6815670" cy="151553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692398" y="3657596"/>
            <a:ext cx="6815670" cy="132080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traight Connector 14"/>
          <p:cNvSpPr/>
          <p:nvPr/>
        </p:nvSpPr>
        <p:spPr>
          <a:xfrm>
            <a:off x="2692399" y="3522131"/>
            <a:ext cx="6815667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9284864" y="5055443"/>
            <a:ext cx="223203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1295399" y="1883831"/>
            <a:ext cx="6241816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sz="quarter" idx="13"/>
          </p:nvPr>
        </p:nvSpPr>
        <p:spPr>
          <a:xfrm>
            <a:off x="8094830" y="1041400"/>
            <a:ext cx="3063348" cy="4775200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295399" y="3255431"/>
            <a:ext cx="6241816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1295400" y="4815414"/>
            <a:ext cx="9609668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Picture Placeholder 2"/>
          <p:cNvSpPr/>
          <p:nvPr>
            <p:ph type="pic" idx="13"/>
          </p:nvPr>
        </p:nvSpPr>
        <p:spPr>
          <a:xfrm>
            <a:off x="1041426" y="1041399"/>
            <a:ext cx="10105974" cy="3335869"/>
          </a:xfrm>
          <a:prstGeom prst="rect">
            <a:avLst/>
          </a:prstGeom>
          <a:ln w="57150">
            <a:solidFill>
              <a:srgbClr val="808080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95400" y="5382152"/>
            <a:ext cx="9609668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303867" y="982132"/>
            <a:ext cx="9592734" cy="29548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303867" y="4343398"/>
            <a:ext cx="9592734" cy="153246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traight Connector 14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446212" y="982132"/>
            <a:ext cx="9296399" cy="2370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quarter" idx="1"/>
          </p:nvPr>
        </p:nvSpPr>
        <p:spPr>
          <a:xfrm>
            <a:off x="1674811" y="3352800"/>
            <a:ext cx="8839204" cy="584200"/>
          </a:xfrm>
          <a:prstGeom prst="rect">
            <a:avLst/>
          </a:prstGeom>
        </p:spPr>
        <p:txBody>
          <a:bodyPr anchor="ctr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2"/>
          <p:cNvSpPr/>
          <p:nvPr>
            <p:ph type="body" sz="quarter" idx="13"/>
          </p:nvPr>
        </p:nvSpPr>
        <p:spPr>
          <a:xfrm>
            <a:off x="1295400" y="4343398"/>
            <a:ext cx="9609668" cy="153246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</a:p>
        </p:txBody>
      </p:sp>
      <p:sp>
        <p:nvSpPr>
          <p:cNvPr id="139" name="TextBox 13"/>
          <p:cNvSpPr txBox="1"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40" name="TextBox 14"/>
          <p:cNvSpPr txBox="1"/>
          <p:nvPr/>
        </p:nvSpPr>
        <p:spPr>
          <a:xfrm>
            <a:off x="10600266" y="250303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41" name="Straight Connector 18"/>
          <p:cNvSpPr/>
          <p:nvPr/>
        </p:nvSpPr>
        <p:spPr>
          <a:xfrm>
            <a:off x="1396169" y="4140198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295402" y="3308580"/>
            <a:ext cx="9609668" cy="1468801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1295400" y="4777380"/>
            <a:ext cx="9609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446212" y="982132"/>
            <a:ext cx="9296399" cy="224366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1295400" y="3639311"/>
            <a:ext cx="9609669" cy="88696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2"/>
          <p:cNvSpPr/>
          <p:nvPr>
            <p:ph type="body" sz="quarter" idx="13"/>
          </p:nvPr>
        </p:nvSpPr>
        <p:spPr>
          <a:xfrm>
            <a:off x="1295400" y="4529666"/>
            <a:ext cx="9609670" cy="13462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61" name="TextBox 11"/>
          <p:cNvSpPr txBox="1"/>
          <p:nvPr/>
        </p:nvSpPr>
        <p:spPr>
          <a:xfrm>
            <a:off x="862012" y="555129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162" name="TextBox 12"/>
          <p:cNvSpPr txBox="1"/>
          <p:nvPr/>
        </p:nvSpPr>
        <p:spPr>
          <a:xfrm>
            <a:off x="10600266" y="2274428"/>
            <a:ext cx="60960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163" name="Straight Connector 25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xfrm>
            <a:off x="1295400" y="982132"/>
            <a:ext cx="9609668" cy="22436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1295400" y="3630167"/>
            <a:ext cx="9609669" cy="841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Text Placeholder 2"/>
          <p:cNvSpPr/>
          <p:nvPr>
            <p:ph type="body" sz="quarter" idx="13"/>
          </p:nvPr>
        </p:nvSpPr>
        <p:spPr>
          <a:xfrm>
            <a:off x="1295400" y="4470398"/>
            <a:ext cx="9609671" cy="140546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74" name="Straight Connector 14"/>
          <p:cNvSpPr/>
          <p:nvPr/>
        </p:nvSpPr>
        <p:spPr>
          <a:xfrm>
            <a:off x="1396169" y="3429000"/>
            <a:ext cx="940729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Text"/>
          <p:cNvSpPr txBox="1"/>
          <p:nvPr>
            <p:ph type="title"/>
          </p:nvPr>
        </p:nvSpPr>
        <p:spPr>
          <a:xfrm>
            <a:off x="8999356" y="982131"/>
            <a:ext cx="1890896" cy="48937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3" name="Body Level One…"/>
          <p:cNvSpPr txBox="1"/>
          <p:nvPr>
            <p:ph type="body" idx="1"/>
          </p:nvPr>
        </p:nvSpPr>
        <p:spPr>
          <a:xfrm>
            <a:off x="1295397" y="982132"/>
            <a:ext cx="7433027" cy="489373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traight Connector 13"/>
          <p:cNvSpPr/>
          <p:nvPr/>
        </p:nvSpPr>
        <p:spPr>
          <a:xfrm flipH="1">
            <a:off x="8863889" y="990600"/>
            <a:ext cx="1" cy="4876800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traight Connector 6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2015069" y="1752606"/>
            <a:ext cx="8158689" cy="1822514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2015066" y="3846050"/>
            <a:ext cx="8158692" cy="95454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traight Connector 15"/>
          <p:cNvSpPr/>
          <p:nvPr/>
        </p:nvSpPr>
        <p:spPr>
          <a:xfrm>
            <a:off x="2012723" y="3710585"/>
            <a:ext cx="8163381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aight Connector 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298447" y="2560320"/>
            <a:ext cx="4718305" cy="331012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1295400" y="2658533"/>
            <a:ext cx="471830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/>
          <p:nvPr>
            <p:ph type="body" sz="quarter" idx="13"/>
          </p:nvPr>
        </p:nvSpPr>
        <p:spPr>
          <a:xfrm>
            <a:off x="6180670" y="2658533"/>
            <a:ext cx="471830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</a:p>
        </p:txBody>
      </p:sp>
      <p:sp>
        <p:nvSpPr>
          <p:cNvPr id="64" name="Straight Connector 1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0">
    <p:bg>
      <p:bgPr>
        <a:gradFill flip="none" rotWithShape="1">
          <a:gsLst>
            <a:gs pos="23000">
              <a:srgbClr val="358664"/>
            </a:gs>
            <a:gs pos="52999">
              <a:srgbClr val="358664"/>
            </a:gs>
            <a:gs pos="69000">
              <a:srgbClr val="2D7154"/>
            </a:gs>
            <a:gs pos="97000">
              <a:srgbClr val="2A6A4E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293811" y="1388534"/>
            <a:ext cx="3718455" cy="13716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418668" y="982131"/>
            <a:ext cx="5469467" cy="489373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ext Placeholder 3"/>
          <p:cNvSpPr/>
          <p:nvPr>
            <p:ph type="body" sz="quarter" idx="13"/>
          </p:nvPr>
        </p:nvSpPr>
        <p:spPr>
          <a:xfrm>
            <a:off x="1293811" y="3031064"/>
            <a:ext cx="3718455" cy="2438406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</a:p>
        </p:txBody>
      </p:sp>
      <p:sp>
        <p:nvSpPr>
          <p:cNvPr id="98" name="Straight Connector 15"/>
          <p:cNvSpPr/>
          <p:nvPr/>
        </p:nvSpPr>
        <p:spPr>
          <a:xfrm>
            <a:off x="1396169" y="2912533"/>
            <a:ext cx="35144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5737" y="0"/>
            <a:ext cx="12229963" cy="6856215"/>
            <a:chOff x="0" y="0"/>
            <a:chExt cx="12229961" cy="6856214"/>
          </a:xfrm>
        </p:grpSpPr>
        <p:pic>
          <p:nvPicPr>
            <p:cNvPr id="2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36" y="0"/>
              <a:ext cx="12188826" cy="6856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Rectangle 8"/>
            <p:cNvSpPr/>
            <p:nvPr/>
          </p:nvSpPr>
          <p:spPr>
            <a:xfrm>
              <a:off x="623748" y="609600"/>
              <a:ext cx="10972801" cy="5638801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452721" y="3153832"/>
              <a:ext cx="777241" cy="606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0673395" y="5986779"/>
            <a:ext cx="2232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5pPr>
      <a:lvl6pPr marL="26778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6pPr>
      <a:lvl7pPr marL="31350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7pPr>
      <a:lvl8pPr marL="35922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8pPr>
      <a:lvl9pPr marL="40494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450166"/>
            <a:ext cx="12192001" cy="848369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5"/>
          <p:cNvSpPr txBox="1"/>
          <p:nvPr>
            <p:ph type="title"/>
          </p:nvPr>
        </p:nvSpPr>
        <p:spPr>
          <a:xfrm>
            <a:off x="866334" y="-478303"/>
            <a:ext cx="10950528" cy="1992998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B0F0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lvl1pPr>
          </a:lstStyle>
          <a:p>
            <a:pPr/>
            <a:r>
              <a:t>QR CODE GENERATOR</a:t>
            </a:r>
          </a:p>
        </p:txBody>
      </p:sp>
      <p:sp>
        <p:nvSpPr>
          <p:cNvPr id="206" name="TextBox 8"/>
          <p:cNvSpPr txBox="1"/>
          <p:nvPr/>
        </p:nvSpPr>
        <p:spPr>
          <a:xfrm>
            <a:off x="9796782" y="5043188"/>
            <a:ext cx="2447779" cy="17678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pPr>
            <a:r>
              <a:t>Presented by:</a:t>
            </a:r>
          </a:p>
          <a:p>
            <a:pPr>
              <a:defRPr>
                <a:solidFill>
                  <a:srgbClr val="FFFFFF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pPr>
            <a:r>
              <a:t>Joffin Francis</a:t>
            </a:r>
          </a:p>
          <a:p>
            <a:pPr>
              <a:defRPr>
                <a:solidFill>
                  <a:srgbClr val="FFFFFF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pPr>
            <a:r>
              <a:t>Adarsh Rohin V</a:t>
            </a:r>
          </a:p>
          <a:p>
            <a:pPr>
              <a:defRPr>
                <a:solidFill>
                  <a:srgbClr val="FFFFFF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pPr>
            <a:r>
              <a:t>Edwin John</a:t>
            </a:r>
          </a:p>
          <a:p>
            <a:pPr>
              <a:defRPr>
                <a:solidFill>
                  <a:srgbClr val="FFFFFF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pPr>
            <a:r>
              <a:t>Athira John</a:t>
            </a:r>
          </a:p>
          <a:p>
            <a:pPr>
              <a:defRPr>
                <a:solidFill>
                  <a:srgbClr val="FFFFFF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pPr>
            <a:r>
              <a:t>Donika Bose</a:t>
            </a:r>
          </a:p>
        </p:txBody>
      </p:sp>
      <p:sp>
        <p:nvSpPr>
          <p:cNvPr id="207" name="TextBox 9"/>
          <p:cNvSpPr txBox="1"/>
          <p:nvPr/>
        </p:nvSpPr>
        <p:spPr>
          <a:xfrm>
            <a:off x="14067" y="6457889"/>
            <a:ext cx="29964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50" sz="2000">
                <a:solidFill>
                  <a:srgbClr val="DADADA"/>
                </a:solidFill>
                <a:latin typeface="OCR A Extended"/>
                <a:ea typeface="OCR A Extended"/>
                <a:cs typeface="OCR A Extended"/>
                <a:sym typeface="OCR A Extended"/>
              </a:defRPr>
            </a:lvl1pPr>
          </a:lstStyle>
          <a:p>
            <a:pPr/>
            <a:r>
              <a:t>Guide:Krishna Lal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3"/>
          <p:cNvSpPr txBox="1"/>
          <p:nvPr/>
        </p:nvSpPr>
        <p:spPr>
          <a:xfrm>
            <a:off x="2103118" y="445591"/>
            <a:ext cx="8173330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200">
                <a:latin typeface="OCR A Extended"/>
                <a:ea typeface="OCR A Extended"/>
                <a:cs typeface="OCR A Extended"/>
                <a:sym typeface="OCR A Extende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10" name="TextBox 4"/>
          <p:cNvSpPr txBox="1"/>
          <p:nvPr/>
        </p:nvSpPr>
        <p:spPr>
          <a:xfrm>
            <a:off x="900330" y="2363372"/>
            <a:ext cx="10578905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111111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r>
              <a:t>Data can be translated into a QR code by QR generator.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111111"/>
                </a:solidFill>
                <a:latin typeface="Agency FB"/>
                <a:ea typeface="Agency FB"/>
                <a:cs typeface="Agency FB"/>
                <a:sym typeface="Agency FB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111111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r>
              <a:t>User’s simply enter data or URL address to be translated 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111111"/>
                </a:solidFill>
                <a:latin typeface="Agency FB"/>
                <a:ea typeface="Agency FB"/>
                <a:cs typeface="Agency FB"/>
                <a:sym typeface="Agency FB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111111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r>
              <a:t>The generator produces the translated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  <p:bldP build="whole" bldLvl="1" animBg="1" rev="0" advAuto="0" spid="21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ROPOSED SYSTEM"/>
          <p:cNvSpPr txBox="1"/>
          <p:nvPr/>
        </p:nvSpPr>
        <p:spPr>
          <a:xfrm>
            <a:off x="3505644" y="277130"/>
            <a:ext cx="5180712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100"/>
            </a:lvl1pPr>
          </a:lstStyle>
          <a:p>
            <a:pPr/>
            <a:r>
              <a:t>PROPOSED SYSTEM</a:t>
            </a:r>
          </a:p>
        </p:txBody>
      </p:sp>
      <p:sp>
        <p:nvSpPr>
          <p:cNvPr id="213" name="THIS SYSTEM HELPS US TO GENERATE QR CODE BY ENTERING ANY VALUE"/>
          <p:cNvSpPr txBox="1"/>
          <p:nvPr/>
        </p:nvSpPr>
        <p:spPr>
          <a:xfrm>
            <a:off x="829774" y="3308432"/>
            <a:ext cx="10532453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THIS SYSTEM HELPS US TO GENERATE QR CODE BY ENTERING ANY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  <p:bldP build="whole" bldLvl="1" animBg="1" rev="0" advAuto="0" spid="21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ANGUAGES USED"/>
          <p:cNvSpPr txBox="1"/>
          <p:nvPr/>
        </p:nvSpPr>
        <p:spPr>
          <a:xfrm>
            <a:off x="3088250" y="392429"/>
            <a:ext cx="580177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900"/>
            </a:lvl1pPr>
          </a:lstStyle>
          <a:p>
            <a:pPr/>
            <a:r>
              <a:t>LANGUAGES USED</a:t>
            </a:r>
          </a:p>
        </p:txBody>
      </p:sp>
      <p:sp>
        <p:nvSpPr>
          <p:cNvPr id="216" name="*HTML…"/>
          <p:cNvSpPr txBox="1"/>
          <p:nvPr/>
        </p:nvSpPr>
        <p:spPr>
          <a:xfrm>
            <a:off x="4589451" y="1852929"/>
            <a:ext cx="2799368" cy="326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400"/>
            </a:pPr>
            <a:r>
              <a:t>*HTML</a:t>
            </a:r>
          </a:p>
          <a:p>
            <a:pPr>
              <a:defRPr sz="4400"/>
            </a:pPr>
          </a:p>
          <a:p>
            <a:pPr>
              <a:defRPr sz="4400"/>
            </a:pPr>
            <a:r>
              <a:t>*PYTHON</a:t>
            </a:r>
          </a:p>
          <a:p>
            <a:pPr>
              <a:defRPr sz="4400"/>
            </a:pPr>
          </a:p>
          <a:p>
            <a:pPr>
              <a:defRPr sz="4400"/>
            </a:pPr>
            <a:r>
              <a:t>*CSS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YSTEM SPECIFICATIONS"/>
          <p:cNvSpPr txBox="1"/>
          <p:nvPr/>
        </p:nvSpPr>
        <p:spPr>
          <a:xfrm>
            <a:off x="1904726" y="215629"/>
            <a:ext cx="838254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SYSTEM SPECIFICATIONS</a:t>
            </a:r>
          </a:p>
        </p:txBody>
      </p:sp>
      <p:sp>
        <p:nvSpPr>
          <p:cNvPr id="219" name="SYSTEM AND PLATFORM FREE"/>
          <p:cNvSpPr txBox="1"/>
          <p:nvPr/>
        </p:nvSpPr>
        <p:spPr>
          <a:xfrm>
            <a:off x="3101994" y="3008629"/>
            <a:ext cx="598801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900"/>
            </a:lvl1pPr>
          </a:lstStyle>
          <a:p>
            <a:pPr/>
            <a:r>
              <a:t>SYSTEM AND PLATFORM FREE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  <p:bldP build="whole" bldLvl="1" animBg="1" rev="0" advAuto="0" spid="21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2E4B69"/>
            </a:gs>
            <a:gs pos="48000">
              <a:srgbClr val="4774A3"/>
            </a:gs>
            <a:gs pos="100000">
              <a:srgbClr val="88A9CB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shot 2018-11-23 at 11.42.55 AM.png" descr="Screenshot 2018-11-23 at 11.42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135" y="-403539"/>
            <a:ext cx="12590348" cy="786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7740556">
            <a:off x="3444307" y="2843182"/>
            <a:ext cx="2114681" cy="1676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6105"/>
            <a:ext cx="12192000" cy="6565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1"/>
          <p:cNvSpPr txBox="1"/>
          <p:nvPr/>
        </p:nvSpPr>
        <p:spPr>
          <a:xfrm>
            <a:off x="2040262" y="858576"/>
            <a:ext cx="7399606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200">
                <a:latin typeface="OCR A Extended"/>
                <a:ea typeface="OCR A Extended"/>
                <a:cs typeface="OCR A Extended"/>
                <a:sym typeface="OCR A Extended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28" name="TextBox 2"/>
          <p:cNvSpPr txBox="1"/>
          <p:nvPr/>
        </p:nvSpPr>
        <p:spPr>
          <a:xfrm>
            <a:off x="1364343" y="2423885"/>
            <a:ext cx="9260114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➢"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QR code is a way of encoding more information than a traditional bar code</a:t>
            </a:r>
          </a:p>
          <a:p>
            <a:pPr marL="342900" indent="-342900">
              <a:buSzPct val="100000"/>
              <a:buChar char="➢"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342900" indent="-342900">
              <a:buSzPct val="100000"/>
              <a:buChar char="➢"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QR code is now being widely used in a variety of businesses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HANK YOU"/>
          <p:cNvSpPr txBox="1"/>
          <p:nvPr/>
        </p:nvSpPr>
        <p:spPr>
          <a:xfrm>
            <a:off x="5589338" y="4395855"/>
            <a:ext cx="4991843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5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Garamond"/>
        <a:ea typeface="Garamond"/>
        <a:cs typeface="Garamond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Garamond"/>
        <a:ea typeface="Garamond"/>
        <a:cs typeface="Garamond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