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79" r:id="rId6"/>
    <p:sldId id="302" r:id="rId7"/>
    <p:sldId id="321" r:id="rId8"/>
    <p:sldId id="579" r:id="rId9"/>
    <p:sldId id="303" r:id="rId10"/>
    <p:sldId id="306" r:id="rId11"/>
    <p:sldId id="319" r:id="rId12"/>
    <p:sldId id="317" r:id="rId13"/>
    <p:sldId id="280" r:id="rId14"/>
    <p:sldId id="281" r:id="rId15"/>
    <p:sldId id="304" r:id="rId16"/>
    <p:sldId id="282" r:id="rId17"/>
    <p:sldId id="283" r:id="rId18"/>
    <p:sldId id="284" r:id="rId19"/>
    <p:sldId id="286" r:id="rId20"/>
    <p:sldId id="320" r:id="rId21"/>
    <p:sldId id="285" r:id="rId22"/>
    <p:sldId id="287" r:id="rId23"/>
    <p:sldId id="288" r:id="rId24"/>
    <p:sldId id="289" r:id="rId25"/>
    <p:sldId id="290" r:id="rId26"/>
    <p:sldId id="291" r:id="rId27"/>
    <p:sldId id="292" r:id="rId28"/>
    <p:sldId id="293" r:id="rId29"/>
    <p:sldId id="294" r:id="rId30"/>
    <p:sldId id="295" r:id="rId31"/>
    <p:sldId id="308" r:id="rId32"/>
    <p:sldId id="309" r:id="rId33"/>
    <p:sldId id="310" r:id="rId34"/>
    <p:sldId id="314" r:id="rId35"/>
    <p:sldId id="315" r:id="rId36"/>
    <p:sldId id="316" r:id="rId37"/>
    <p:sldId id="313" r:id="rId38"/>
    <p:sldId id="318" r:id="rId39"/>
    <p:sldId id="277"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e Candaele" initials="ACa" lastIdx="3" clrIdx="0">
    <p:extLst>
      <p:ext uri="{19B8F6BF-5375-455C-9EA6-DF929625EA0E}">
        <p15:presenceInfo xmlns:p15="http://schemas.microsoft.com/office/powerpoint/2012/main" userId="Alexandre Candae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CCCCFF"/>
    <a:srgbClr val="66CCFF"/>
    <a:srgbClr val="9B2A2E"/>
    <a:srgbClr val="2F1444"/>
    <a:srgbClr val="552579"/>
    <a:srgbClr val="4A2C48"/>
    <a:srgbClr val="790C10"/>
    <a:srgbClr val="50585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963A2-582C-4B17-966D-40A012DA0028}" v="1" dt="2019-10-01T09:08:20.772"/>
    <p1510:client id="{FF8FA06B-9527-4BBE-B2D7-C9F68C1E6227}" v="1" dt="2018-10-15T17:22:03.46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ita" userId="42833474-072d-4e20-b714-241d43f84021" providerId="ADAL" clId="{5BE1B108-13CC-465B-B5F3-5A80390710C7}"/>
    <pc:docChg chg="undo redo modSld">
      <pc:chgData name="Adnan Aita" userId="42833474-072d-4e20-b714-241d43f84021" providerId="ADAL" clId="{5BE1B108-13CC-465B-B5F3-5A80390710C7}" dt="2018-10-02T09:41:28.261" v="34" actId="13822"/>
      <pc:docMkLst>
        <pc:docMk/>
      </pc:docMkLst>
      <pc:sldChg chg="addSp delSp modSp">
        <pc:chgData name="Adnan Aita" userId="42833474-072d-4e20-b714-241d43f84021" providerId="ADAL" clId="{5BE1B108-13CC-465B-B5F3-5A80390710C7}" dt="2018-10-02T09:41:28.261" v="34" actId="13822"/>
        <pc:sldMkLst>
          <pc:docMk/>
          <pc:sldMk cId="702000412" sldId="301"/>
        </pc:sldMkLst>
        <pc:spChg chg="mod">
          <ac:chgData name="Adnan Aita" userId="42833474-072d-4e20-b714-241d43f84021" providerId="ADAL" clId="{5BE1B108-13CC-465B-B5F3-5A80390710C7}" dt="2018-10-02T09:37:43.364" v="12" actId="20577"/>
          <ac:spMkLst>
            <pc:docMk/>
            <pc:sldMk cId="702000412" sldId="301"/>
            <ac:spMk id="7" creationId="{00000000-0000-0000-0000-000000000000}"/>
          </ac:spMkLst>
        </pc:spChg>
        <pc:spChg chg="add mod">
          <ac:chgData name="Adnan Aita" userId="42833474-072d-4e20-b714-241d43f84021" providerId="ADAL" clId="{5BE1B108-13CC-465B-B5F3-5A80390710C7}" dt="2018-10-02T09:38:47.813" v="18" actId="207"/>
          <ac:spMkLst>
            <pc:docMk/>
            <pc:sldMk cId="702000412" sldId="301"/>
            <ac:spMk id="9" creationId="{1C37E4A1-BB78-449A-A692-A48CCEC1382B}"/>
          </ac:spMkLst>
        </pc:spChg>
        <pc:spChg chg="add mod">
          <ac:chgData name="Adnan Aita" userId="42833474-072d-4e20-b714-241d43f84021" providerId="ADAL" clId="{5BE1B108-13CC-465B-B5F3-5A80390710C7}" dt="2018-10-02T09:41:28.261" v="34" actId="13822"/>
          <ac:spMkLst>
            <pc:docMk/>
            <pc:sldMk cId="702000412" sldId="301"/>
            <ac:spMk id="11" creationId="{BE62216E-3E65-44FB-A0F2-EA12C0637956}"/>
          </ac:spMkLst>
        </pc:spChg>
        <pc:spChg chg="add mod">
          <ac:chgData name="Adnan Aita" userId="42833474-072d-4e20-b714-241d43f84021" providerId="ADAL" clId="{5BE1B108-13CC-465B-B5F3-5A80390710C7}" dt="2018-10-02T09:41:14.155" v="32" actId="1076"/>
          <ac:spMkLst>
            <pc:docMk/>
            <pc:sldMk cId="702000412" sldId="301"/>
            <ac:spMk id="14" creationId="{7317BDD0-BE6B-4A66-8C16-F5D8698C44B0}"/>
          </ac:spMkLst>
        </pc:spChg>
        <pc:grpChg chg="add mod ord">
          <ac:chgData name="Adnan Aita" userId="42833474-072d-4e20-b714-241d43f84021" providerId="ADAL" clId="{5BE1B108-13CC-465B-B5F3-5A80390710C7}" dt="2018-10-02T09:39:13.324" v="30" actId="167"/>
          <ac:grpSpMkLst>
            <pc:docMk/>
            <pc:sldMk cId="702000412" sldId="301"/>
            <ac:grpSpMk id="8" creationId="{F27A846F-158F-4803-9030-C06BCDD21113}"/>
          </ac:grpSpMkLst>
        </pc:grpChg>
        <pc:graphicFrameChg chg="add mod">
          <ac:chgData name="Adnan Aita" userId="42833474-072d-4e20-b714-241d43f84021" providerId="ADAL" clId="{5BE1B108-13CC-465B-B5F3-5A80390710C7}" dt="2018-10-02T09:38:56.682" v="20" actId="13822"/>
          <ac:graphicFrameMkLst>
            <pc:docMk/>
            <pc:sldMk cId="702000412" sldId="301"/>
            <ac:graphicFrameMk id="10" creationId="{1A37E76C-2C03-45A1-8A43-0AD102EA0F22}"/>
          </ac:graphicFrameMkLst>
        </pc:graphicFrameChg>
        <pc:graphicFrameChg chg="add del">
          <ac:chgData name="Adnan Aita" userId="42833474-072d-4e20-b714-241d43f84021" providerId="ADAL" clId="{5BE1B108-13CC-465B-B5F3-5A80390710C7}" dt="2018-10-02T09:39:11.927" v="26" actId="478"/>
          <ac:graphicFrameMkLst>
            <pc:docMk/>
            <pc:sldMk cId="702000412" sldId="301"/>
            <ac:graphicFrameMk id="12" creationId="{EA077DC5-5E6B-4AAB-99C7-CBC6E2AD49ED}"/>
          </ac:graphicFrameMkLst>
        </pc:graphicFrameChg>
        <pc:picChg chg="add mod">
          <ac:chgData name="Adnan Aita" userId="42833474-072d-4e20-b714-241d43f84021" providerId="ADAL" clId="{5BE1B108-13CC-465B-B5F3-5A80390710C7}" dt="2018-10-02T09:41:14.155" v="32" actId="1076"/>
          <ac:picMkLst>
            <pc:docMk/>
            <pc:sldMk cId="702000412" sldId="301"/>
            <ac:picMk id="15" creationId="{3EDDCFE0-857D-4C61-A1F2-CFED62BB1C49}"/>
          </ac:picMkLst>
        </pc:picChg>
        <pc:picChg chg="add mod">
          <ac:chgData name="Adnan Aita" userId="42833474-072d-4e20-b714-241d43f84021" providerId="ADAL" clId="{5BE1B108-13CC-465B-B5F3-5A80390710C7}" dt="2018-10-02T09:41:14.155" v="32" actId="1076"/>
          <ac:picMkLst>
            <pc:docMk/>
            <pc:sldMk cId="702000412" sldId="301"/>
            <ac:picMk id="16" creationId="{334E7B6C-1278-4ACE-A5F4-2D625A16EEC3}"/>
          </ac:picMkLst>
        </pc:picChg>
        <pc:picChg chg="add mod">
          <ac:chgData name="Adnan Aita" userId="42833474-072d-4e20-b714-241d43f84021" providerId="ADAL" clId="{5BE1B108-13CC-465B-B5F3-5A80390710C7}" dt="2018-10-02T09:41:14.155" v="32" actId="1076"/>
          <ac:picMkLst>
            <pc:docMk/>
            <pc:sldMk cId="702000412" sldId="301"/>
            <ac:picMk id="17" creationId="{4B5EA335-16F2-462C-B997-39CE3EE5D583}"/>
          </ac:picMkLst>
        </pc:picChg>
      </pc:sldChg>
    </pc:docChg>
  </pc:docChgLst>
  <pc:docChgLst>
    <pc:chgData name="Adnan Aita" userId="S::adnan.aita@jump-informatique.com::42833474-072d-4e20-b714-241d43f84021" providerId="AD" clId="Web-{B34963A2-582C-4B17-966D-40A012DA0028}"/>
    <pc:docChg chg="delSld">
      <pc:chgData name="Adnan Aita" userId="S::adnan.aita@jump-informatique.com::42833474-072d-4e20-b714-241d43f84021" providerId="AD" clId="Web-{B34963A2-582C-4B17-966D-40A012DA0028}" dt="2019-10-01T09:08:20.772" v="0"/>
      <pc:docMkLst>
        <pc:docMk/>
      </pc:docMkLst>
      <pc:sldChg chg="del">
        <pc:chgData name="Adnan Aita" userId="S::adnan.aita@jump-informatique.com::42833474-072d-4e20-b714-241d43f84021" providerId="AD" clId="Web-{B34963A2-582C-4B17-966D-40A012DA0028}" dt="2019-10-01T09:08:20.772" v="0"/>
        <pc:sldMkLst>
          <pc:docMk/>
          <pc:sldMk cId="2321319140" sldId="30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_141_85222D5B.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package" Target="../embeddings/Microsoft_Excel_Worksheet1_141_85222D5B.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fr-FR" sz="1200" b="1">
                <a:solidFill>
                  <a:srgbClr val="9B2A2E"/>
                </a:solidFill>
                <a:latin typeface="Arial" panose="020B0604020202020204" pitchFamily="34" charset="0"/>
                <a:cs typeface="Arial" panose="020B0604020202020204" pitchFamily="34" charset="0"/>
              </a:rPr>
              <a:t>Evolution CA </a:t>
            </a:r>
            <a:r>
              <a:rPr lang="fr-FR" sz="1200" b="1">
                <a:latin typeface="Arial" panose="020B0604020202020204" pitchFamily="34" charset="0"/>
                <a:cs typeface="Arial" panose="020B0604020202020204" pitchFamily="34" charset="0"/>
              </a:rPr>
              <a:t>/ </a:t>
            </a:r>
            <a:r>
              <a:rPr lang="fr-FR" sz="1200" b="1">
                <a:solidFill>
                  <a:srgbClr val="D16D09"/>
                </a:solidFill>
                <a:latin typeface="Arial" panose="020B0604020202020204" pitchFamily="34" charset="0"/>
                <a:cs typeface="Arial" panose="020B0604020202020204" pitchFamily="34" charset="0"/>
              </a:rPr>
              <a:t>résultat</a:t>
            </a:r>
            <a:r>
              <a:rPr lang="fr-FR" sz="1200" b="1">
                <a:latin typeface="Arial" panose="020B0604020202020204" pitchFamily="34" charset="0"/>
                <a:cs typeface="Arial" panose="020B0604020202020204" pitchFamily="34" charset="0"/>
              </a:rPr>
              <a:t> / </a:t>
            </a:r>
          </a:p>
          <a:p>
            <a:pPr>
              <a:defRPr b="1"/>
            </a:pPr>
            <a:r>
              <a:rPr lang="fr-FR" sz="1200" b="1">
                <a:solidFill>
                  <a:srgbClr val="00B050"/>
                </a:solidFill>
                <a:latin typeface="Arial" panose="020B0604020202020204" pitchFamily="34" charset="0"/>
                <a:cs typeface="Arial" panose="020B0604020202020204" pitchFamily="34" charset="0"/>
              </a:rPr>
              <a:t>employés</a:t>
            </a:r>
          </a:p>
          <a:p>
            <a:pPr>
              <a:defRPr b="1"/>
            </a:pPr>
            <a:r>
              <a:rPr lang="fr-FR" sz="1200" b="1">
                <a:latin typeface="Arial" panose="020B0604020202020204" pitchFamily="34" charset="0"/>
                <a:cs typeface="Arial" panose="020B0604020202020204" pitchFamily="34" charset="0"/>
              </a:rPr>
              <a:t>(en K€</a:t>
            </a:r>
            <a:r>
              <a:rPr lang="fr-FR" b="1"/>
              <a:t>)</a:t>
            </a:r>
          </a:p>
        </c:rich>
      </c:tx>
      <c:layout>
        <c:manualLayout>
          <c:xMode val="edge"/>
          <c:yMode val="edge"/>
          <c:x val="0.18632081554430463"/>
          <c:y val="0.21296294631507445"/>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9B2A2E"/>
            </a:solidFill>
            <a:ln>
              <a:noFill/>
            </a:ln>
            <a:effectLst/>
          </c:spPr>
          <c:invertIfNegative val="0"/>
          <c:cat>
            <c:numRef>
              <c:f>Feuil1!$C$2:$K$2</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Feuil1!$C$8:$K$8</c:f>
              <c:numCache>
                <c:formatCode>General</c:formatCode>
                <c:ptCount val="9"/>
                <c:pt idx="0">
                  <c:v>500</c:v>
                </c:pt>
                <c:pt idx="1">
                  <c:v>642</c:v>
                </c:pt>
                <c:pt idx="2">
                  <c:v>982</c:v>
                </c:pt>
                <c:pt idx="3">
                  <c:v>1900</c:v>
                </c:pt>
                <c:pt idx="4">
                  <c:v>3250</c:v>
                </c:pt>
                <c:pt idx="5">
                  <c:v>4400</c:v>
                </c:pt>
                <c:pt idx="6">
                  <c:v>5300</c:v>
                </c:pt>
                <c:pt idx="7">
                  <c:v>5800</c:v>
                </c:pt>
                <c:pt idx="8">
                  <c:v>7000</c:v>
                </c:pt>
              </c:numCache>
            </c:numRef>
          </c:val>
          <c:extLst>
            <c:ext xmlns:c16="http://schemas.microsoft.com/office/drawing/2014/chart" uri="{C3380CC4-5D6E-409C-BE32-E72D297353CC}">
              <c16:uniqueId val="{00000000-E2B1-4360-86C2-C1ED5F4509D1}"/>
            </c:ext>
          </c:extLst>
        </c:ser>
        <c:ser>
          <c:idx val="1"/>
          <c:order val="1"/>
          <c:spPr>
            <a:solidFill>
              <a:schemeClr val="accent2"/>
            </a:solidFill>
            <a:ln>
              <a:noFill/>
            </a:ln>
            <a:effectLst/>
          </c:spPr>
          <c:invertIfNegative val="0"/>
          <c:cat>
            <c:numRef>
              <c:f>Feuil1!$C$2:$K$2</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Feuil1!$C$9:$K$9</c:f>
              <c:numCache>
                <c:formatCode>General</c:formatCode>
                <c:ptCount val="9"/>
                <c:pt idx="0">
                  <c:v>0</c:v>
                </c:pt>
                <c:pt idx="1">
                  <c:v>0</c:v>
                </c:pt>
                <c:pt idx="2">
                  <c:v>4</c:v>
                </c:pt>
                <c:pt idx="3">
                  <c:v>550</c:v>
                </c:pt>
                <c:pt idx="4">
                  <c:v>750</c:v>
                </c:pt>
                <c:pt idx="5">
                  <c:v>600</c:v>
                </c:pt>
                <c:pt idx="6">
                  <c:v>1000</c:v>
                </c:pt>
                <c:pt idx="7">
                  <c:v>700</c:v>
                </c:pt>
                <c:pt idx="8">
                  <c:v>1000</c:v>
                </c:pt>
              </c:numCache>
            </c:numRef>
          </c:val>
          <c:extLst>
            <c:ext xmlns:c16="http://schemas.microsoft.com/office/drawing/2014/chart" uri="{C3380CC4-5D6E-409C-BE32-E72D297353CC}">
              <c16:uniqueId val="{00000001-E2B1-4360-86C2-C1ED5F4509D1}"/>
            </c:ext>
          </c:extLst>
        </c:ser>
        <c:dLbls>
          <c:showLegendKey val="0"/>
          <c:showVal val="0"/>
          <c:showCatName val="0"/>
          <c:showSerName val="0"/>
          <c:showPercent val="0"/>
          <c:showBubbleSize val="0"/>
        </c:dLbls>
        <c:gapWidth val="219"/>
        <c:overlap val="-27"/>
        <c:axId val="925999648"/>
        <c:axId val="926002368"/>
      </c:barChart>
      <c:lineChart>
        <c:grouping val="standard"/>
        <c:varyColors val="0"/>
        <c:ser>
          <c:idx val="2"/>
          <c:order val="2"/>
          <c:spPr>
            <a:ln w="28575" cap="rnd">
              <a:solidFill>
                <a:srgbClr val="00B050"/>
              </a:solidFill>
              <a:round/>
            </a:ln>
            <a:effectLst/>
          </c:spPr>
          <c:marker>
            <c:symbol val="none"/>
          </c:marker>
          <c:dLbls>
            <c:dLbl>
              <c:idx val="0"/>
              <c:layout>
                <c:manualLayout>
                  <c:x val="-4.672223919564493E-2"/>
                  <c:y val="-4.37383347914844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B1-4360-86C2-C1ED5F4509D1}"/>
                </c:ext>
              </c:extLst>
            </c:dLbl>
            <c:dLbl>
              <c:idx val="1"/>
              <c:layout>
                <c:manualLayout>
                  <c:x val="-5.6170594140333617E-2"/>
                  <c:y val="-2.984944590259550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2B1-4360-86C2-C1ED5F4509D1}"/>
                </c:ext>
              </c:extLst>
            </c:dLbl>
            <c:dLbl>
              <c:idx val="2"/>
              <c:layout>
                <c:manualLayout>
                  <c:x val="-4.9871690843874487E-2"/>
                  <c:y val="-2.52198162729659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2B1-4360-86C2-C1ED5F4509D1}"/>
                </c:ext>
              </c:extLst>
            </c:dLbl>
            <c:dLbl>
              <c:idx val="3"/>
              <c:layout>
                <c:manualLayout>
                  <c:x val="-6.246949743679274E-2"/>
                  <c:y val="-2.52198162729658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2B1-4360-86C2-C1ED5F4509D1}"/>
                </c:ext>
              </c:extLst>
            </c:dLbl>
            <c:dLbl>
              <c:idx val="4"/>
              <c:layout>
                <c:manualLayout>
                  <c:x val="-5.6170594140333617E-2"/>
                  <c:y val="-1.59605570137066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2B1-4360-86C2-C1ED5F4509D1}"/>
                </c:ext>
              </c:extLst>
            </c:dLbl>
            <c:dLbl>
              <c:idx val="5"/>
              <c:layout>
                <c:manualLayout>
                  <c:x val="-4.9871690843874487E-2"/>
                  <c:y val="-5.76272236803732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2B1-4360-86C2-C1ED5F4509D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00B050"/>
                    </a:solidFill>
                    <a:latin typeface="+mn-lt"/>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Feuil1!$C$2:$K$2</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Feuil1!$C$10:$K$10</c:f>
              <c:numCache>
                <c:formatCode>General</c:formatCode>
                <c:ptCount val="9"/>
                <c:pt idx="0">
                  <c:v>11</c:v>
                </c:pt>
                <c:pt idx="1">
                  <c:v>17</c:v>
                </c:pt>
                <c:pt idx="2">
                  <c:v>22</c:v>
                </c:pt>
                <c:pt idx="3">
                  <c:v>27</c:v>
                </c:pt>
                <c:pt idx="4">
                  <c:v>44</c:v>
                </c:pt>
                <c:pt idx="5">
                  <c:v>50</c:v>
                </c:pt>
                <c:pt idx="6">
                  <c:v>60</c:v>
                </c:pt>
                <c:pt idx="7">
                  <c:v>65</c:v>
                </c:pt>
                <c:pt idx="8">
                  <c:v>70</c:v>
                </c:pt>
              </c:numCache>
            </c:numRef>
          </c:val>
          <c:smooth val="0"/>
          <c:extLst>
            <c:ext xmlns:c16="http://schemas.microsoft.com/office/drawing/2014/chart" uri="{C3380CC4-5D6E-409C-BE32-E72D297353CC}">
              <c16:uniqueId val="{00000008-E2B1-4360-86C2-C1ED5F4509D1}"/>
            </c:ext>
          </c:extLst>
        </c:ser>
        <c:dLbls>
          <c:showLegendKey val="0"/>
          <c:showVal val="0"/>
          <c:showCatName val="0"/>
          <c:showSerName val="0"/>
          <c:showPercent val="0"/>
          <c:showBubbleSize val="0"/>
        </c:dLbls>
        <c:marker val="1"/>
        <c:smooth val="0"/>
        <c:axId val="1255929424"/>
        <c:axId val="1255932688"/>
      </c:lineChart>
      <c:catAx>
        <c:axId val="92599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B0B0B"/>
                </a:solidFill>
                <a:latin typeface="+mn-lt"/>
                <a:ea typeface="+mn-ea"/>
                <a:cs typeface="+mn-cs"/>
              </a:defRPr>
            </a:pPr>
            <a:endParaRPr lang="en-US"/>
          </a:p>
        </c:txPr>
        <c:crossAx val="926002368"/>
        <c:crosses val="autoZero"/>
        <c:auto val="1"/>
        <c:lblAlgn val="ctr"/>
        <c:lblOffset val="100"/>
        <c:noMultiLvlLbl val="0"/>
      </c:catAx>
      <c:valAx>
        <c:axId val="926002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9B2A2E"/>
                </a:solidFill>
                <a:latin typeface="+mn-lt"/>
                <a:ea typeface="+mn-ea"/>
                <a:cs typeface="+mn-cs"/>
              </a:defRPr>
            </a:pPr>
            <a:endParaRPr lang="en-US"/>
          </a:p>
        </c:txPr>
        <c:crossAx val="925999648"/>
        <c:crosses val="autoZero"/>
        <c:crossBetween val="between"/>
      </c:valAx>
      <c:valAx>
        <c:axId val="12559326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08B255"/>
                </a:solidFill>
                <a:latin typeface="+mn-lt"/>
                <a:ea typeface="+mn-ea"/>
                <a:cs typeface="+mn-cs"/>
              </a:defRPr>
            </a:pPr>
            <a:endParaRPr lang="en-US"/>
          </a:p>
        </c:txPr>
        <c:crossAx val="1255929424"/>
        <c:crosses val="max"/>
        <c:crossBetween val="between"/>
      </c:valAx>
      <c:catAx>
        <c:axId val="1255929424"/>
        <c:scaling>
          <c:orientation val="minMax"/>
        </c:scaling>
        <c:delete val="1"/>
        <c:axPos val="b"/>
        <c:numFmt formatCode="General" sourceLinked="1"/>
        <c:majorTickMark val="out"/>
        <c:minorTickMark val="none"/>
        <c:tickLblPos val="nextTo"/>
        <c:crossAx val="1255932688"/>
        <c:crosses val="autoZero"/>
        <c:auto val="1"/>
        <c:lblAlgn val="ctr"/>
        <c:lblOffset val="100"/>
        <c:noMultiLvlLbl val="0"/>
      </c:catAx>
      <c:spPr>
        <a:noFill/>
        <a:ln>
          <a:noFill/>
        </a:ln>
        <a:effectLst/>
      </c:spPr>
    </c:plotArea>
    <c:plotVisOnly val="1"/>
    <c:dispBlanksAs val="gap"/>
    <c:showDLblsOverMax val="0"/>
  </c:chart>
  <c:spPr>
    <a:solidFill>
      <a:srgbClr val="FFFFFF"/>
    </a:solidFill>
    <a:ln w="3175">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7627870534405286"/>
          <c:y val="0.16205147790492341"/>
          <c:w val="0.42002667246332537"/>
          <c:h val="0.60923048081343933"/>
        </c:manualLayout>
      </c:layout>
      <c:doughnutChart>
        <c:varyColors val="1"/>
        <c:ser>
          <c:idx val="0"/>
          <c:order val="0"/>
          <c:tx>
            <c:strRef>
              <c:f>Feuil1!$B$1</c:f>
              <c:strCache>
                <c:ptCount val="1"/>
                <c:pt idx="0">
                  <c:v>Staff au total </c:v>
                </c:pt>
              </c:strCache>
            </c:strRef>
          </c:tx>
          <c:spPr>
            <a:solidFill>
              <a:srgbClr val="FF0000"/>
            </a:solidFill>
          </c:spPr>
          <c:explosion val="2"/>
          <c:dPt>
            <c:idx val="0"/>
            <c:bubble3D val="0"/>
            <c:spPr>
              <a:solidFill>
                <a:srgbClr val="0070C0"/>
              </a:solidFill>
              <a:ln w="19050">
                <a:solidFill>
                  <a:schemeClr val="lt1"/>
                </a:solidFill>
              </a:ln>
              <a:effectLst/>
            </c:spPr>
            <c:extLst>
              <c:ext xmlns:c16="http://schemas.microsoft.com/office/drawing/2014/chart" uri="{C3380CC4-5D6E-409C-BE32-E72D297353CC}">
                <c16:uniqueId val="{00000001-798B-4F4E-8C23-AFB70E794D90}"/>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798B-4F4E-8C23-AFB70E794D90}"/>
              </c:ext>
            </c:extLst>
          </c:dPt>
          <c:dPt>
            <c:idx val="2"/>
            <c:bubble3D val="0"/>
            <c:spPr>
              <a:solidFill>
                <a:srgbClr val="FFC000"/>
              </a:solidFill>
              <a:ln w="19050">
                <a:solidFill>
                  <a:schemeClr val="lt1"/>
                </a:solidFill>
              </a:ln>
              <a:effectLst/>
            </c:spPr>
            <c:extLst>
              <c:ext xmlns:c16="http://schemas.microsoft.com/office/drawing/2014/chart" uri="{C3380CC4-5D6E-409C-BE32-E72D297353CC}">
                <c16:uniqueId val="{00000005-798B-4F4E-8C23-AFB70E794D90}"/>
              </c:ext>
            </c:extLst>
          </c:dPt>
          <c:dLbls>
            <c:dLbl>
              <c:idx val="0"/>
              <c:layout>
                <c:manualLayout>
                  <c:x val="0.10229418953449616"/>
                  <c:y val="-1.085349491082192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98B-4F4E-8C23-AFB70E794D90}"/>
                </c:ext>
              </c:extLst>
            </c:dLbl>
            <c:dLbl>
              <c:idx val="1"/>
              <c:layout>
                <c:manualLayout>
                  <c:x val="-8.8184646150427731E-2"/>
                  <c:y val="2.984711100476015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98B-4F4E-8C23-AFB70E794D90}"/>
                </c:ext>
              </c:extLst>
            </c:dLbl>
            <c:dLbl>
              <c:idx val="2"/>
              <c:layout>
                <c:manualLayout>
                  <c:x val="-4.5856015998222484E-2"/>
                  <c:y val="-5.698084828181484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98B-4F4E-8C23-AFB70E794D9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alibri" panose="020F0502020204030204" pitchFamily="34" charset="0"/>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Feuil1!$A$2:$A$4</c:f>
              <c:strCache>
                <c:ptCount val="3"/>
                <c:pt idx="0">
                  <c:v>Consultants Finance</c:v>
                </c:pt>
                <c:pt idx="1">
                  <c:v>Ingénieurs développeurs</c:v>
                </c:pt>
                <c:pt idx="2">
                  <c:v>Administratifs, RH et commerciaux</c:v>
                </c:pt>
              </c:strCache>
            </c:strRef>
          </c:cat>
          <c:val>
            <c:numRef>
              <c:f>Feuil1!$B$2:$B$4</c:f>
              <c:numCache>
                <c:formatCode>0%</c:formatCode>
                <c:ptCount val="3"/>
                <c:pt idx="0">
                  <c:v>0.42499999999999999</c:v>
                </c:pt>
                <c:pt idx="1">
                  <c:v>0.45</c:v>
                </c:pt>
                <c:pt idx="2">
                  <c:v>0.125</c:v>
                </c:pt>
              </c:numCache>
            </c:numRef>
          </c:val>
          <c:extLst>
            <c:ext xmlns:c16="http://schemas.microsoft.com/office/drawing/2014/chart" uri="{C3380CC4-5D6E-409C-BE32-E72D297353CC}">
              <c16:uniqueId val="{00000006-798B-4F4E-8C23-AFB70E794D90}"/>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ayout>
        <c:manualLayout>
          <c:xMode val="edge"/>
          <c:yMode val="edge"/>
          <c:x val="7.7473607465733452E-2"/>
          <c:y val="0.77661927675707199"/>
          <c:w val="0.8450527850685331"/>
          <c:h val="0.195602945465150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0.16279</cdr:x>
      <cdr:y>0.05882</cdr:y>
    </cdr:from>
    <cdr:to>
      <cdr:x>0.88372</cdr:x>
      <cdr:y>0.14706</cdr:y>
    </cdr:to>
    <cdr:sp macro="" textlink="">
      <cdr:nvSpPr>
        <cdr:cNvPr id="2" name="ZoneTexte 1"/>
        <cdr:cNvSpPr txBox="1"/>
      </cdr:nvSpPr>
      <cdr:spPr>
        <a:xfrm xmlns:a="http://schemas.openxmlformats.org/drawingml/2006/main">
          <a:off x="533400" y="152401"/>
          <a:ext cx="236220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fr-FR" sz="1100" dirty="0"/>
        </a:p>
      </cdr:txBody>
    </cdr:sp>
  </cdr:relSizeAnchor>
  <cdr:relSizeAnchor xmlns:cdr="http://schemas.openxmlformats.org/drawingml/2006/chartDrawing">
    <cdr:from>
      <cdr:x>0.2564</cdr:x>
      <cdr:y>0.02283</cdr:y>
    </cdr:from>
    <cdr:to>
      <cdr:x>0.90756</cdr:x>
      <cdr:y>0.11106</cdr:y>
    </cdr:to>
    <cdr:sp macro="" textlink="">
      <cdr:nvSpPr>
        <cdr:cNvPr id="3" name="ZoneTexte 2"/>
        <cdr:cNvSpPr txBox="1"/>
      </cdr:nvSpPr>
      <cdr:spPr>
        <a:xfrm xmlns:a="http://schemas.openxmlformats.org/drawingml/2006/main">
          <a:off x="960120" y="58928"/>
          <a:ext cx="2438401" cy="227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200" dirty="0">
              <a:solidFill>
                <a:schemeClr val="bg1">
                  <a:lumMod val="50000"/>
                </a:schemeClr>
              </a:solidFill>
              <a:latin typeface="+mn-lt"/>
              <a:cs typeface="Arial" panose="020B0604020202020204" pitchFamily="34" charset="0"/>
            </a:rPr>
            <a:t>Répartition des équipes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902BF-3D10-495A-9B6E-EC166932685B}" type="datetimeFigureOut">
              <a:rPr lang="fr-FR" smtClean="0"/>
              <a:t>01/10/2019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6FBA9-9CD3-4CAA-BD5B-0D60D5D0A3CB}" type="slidenum">
              <a:rPr lang="fr-FR" smtClean="0"/>
              <a:t>‹#›</a:t>
            </a:fld>
            <a:endParaRPr lang="fr-FR"/>
          </a:p>
        </p:txBody>
      </p:sp>
    </p:spTree>
    <p:extLst>
      <p:ext uri="{BB962C8B-B14F-4D97-AF65-F5344CB8AC3E}">
        <p14:creationId xmlns:p14="http://schemas.microsoft.com/office/powerpoint/2010/main" val="12216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a:t>
            </a:fld>
            <a:endParaRPr lang="fr-FR"/>
          </a:p>
        </p:txBody>
      </p:sp>
    </p:spTree>
    <p:extLst>
      <p:ext uri="{BB962C8B-B14F-4D97-AF65-F5344CB8AC3E}">
        <p14:creationId xmlns:p14="http://schemas.microsoft.com/office/powerpoint/2010/main" val="3938325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Somme des %NAV n'est pas de 100% car il manque les liquidités</a:t>
            </a: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11</a:t>
            </a:fld>
            <a:endParaRPr lang="fr-FR"/>
          </a:p>
        </p:txBody>
      </p:sp>
    </p:spTree>
    <p:extLst>
      <p:ext uri="{BB962C8B-B14F-4D97-AF65-F5344CB8AC3E}">
        <p14:creationId xmlns:p14="http://schemas.microsoft.com/office/powerpoint/2010/main" val="524877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3 types de portefeuille :</a:t>
            </a:r>
          </a:p>
          <a:p>
            <a:r>
              <a:rPr lang="fr-FR"/>
              <a:t>Sécurité -&gt; peu de risque, bons du trésor, achat d’actions de sociétés matures et versant des dividendes importants (mais avec peu de perspective de croissance)</a:t>
            </a:r>
          </a:p>
          <a:p>
            <a:r>
              <a:rPr lang="fr-FR"/>
              <a:t>Equilibrés</a:t>
            </a:r>
            <a:r>
              <a:rPr lang="fr-FR" baseline="0"/>
              <a:t> -&gt; mélange de sécurité et dynamique</a:t>
            </a:r>
          </a:p>
          <a:p>
            <a:r>
              <a:rPr lang="fr-FR" baseline="0"/>
              <a:t>Dynamiques -&gt; investissements plus risqués : achat de sociétés en difficultés en espérant une reprise de leur croissance, petites sociétés, produits financiers complexes</a:t>
            </a:r>
          </a:p>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12</a:t>
            </a:fld>
            <a:endParaRPr lang="fr-FR"/>
          </a:p>
        </p:txBody>
      </p:sp>
    </p:spTree>
    <p:extLst>
      <p:ext uri="{BB962C8B-B14F-4D97-AF65-F5344CB8AC3E}">
        <p14:creationId xmlns:p14="http://schemas.microsoft.com/office/powerpoint/2010/main" val="1358433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13</a:t>
            </a:fld>
            <a:endParaRPr lang="fr-FR"/>
          </a:p>
        </p:txBody>
      </p:sp>
    </p:spTree>
    <p:extLst>
      <p:ext uri="{BB962C8B-B14F-4D97-AF65-F5344CB8AC3E}">
        <p14:creationId xmlns:p14="http://schemas.microsoft.com/office/powerpoint/2010/main" val="2119563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14</a:t>
            </a:fld>
            <a:endParaRPr lang="fr-FR"/>
          </a:p>
        </p:txBody>
      </p:sp>
    </p:spTree>
    <p:extLst>
      <p:ext uri="{BB962C8B-B14F-4D97-AF65-F5344CB8AC3E}">
        <p14:creationId xmlns:p14="http://schemas.microsoft.com/office/powerpoint/2010/main" val="1614532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15</a:t>
            </a:fld>
            <a:endParaRPr lang="fr-FR"/>
          </a:p>
        </p:txBody>
      </p:sp>
    </p:spTree>
    <p:extLst>
      <p:ext uri="{BB962C8B-B14F-4D97-AF65-F5344CB8AC3E}">
        <p14:creationId xmlns:p14="http://schemas.microsoft.com/office/powerpoint/2010/main" val="1950877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16</a:t>
            </a:fld>
            <a:endParaRPr lang="fr-FR"/>
          </a:p>
        </p:txBody>
      </p:sp>
    </p:spTree>
    <p:extLst>
      <p:ext uri="{BB962C8B-B14F-4D97-AF65-F5344CB8AC3E}">
        <p14:creationId xmlns:p14="http://schemas.microsoft.com/office/powerpoint/2010/main" val="1655728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17</a:t>
            </a:fld>
            <a:endParaRPr lang="fr-FR"/>
          </a:p>
        </p:txBody>
      </p:sp>
    </p:spTree>
    <p:extLst>
      <p:ext uri="{BB962C8B-B14F-4D97-AF65-F5344CB8AC3E}">
        <p14:creationId xmlns:p14="http://schemas.microsoft.com/office/powerpoint/2010/main" val="3374198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risque zéro n’existe pas, mais on prend l’actif qui s’en rapproche le plus.</a:t>
            </a:r>
          </a:p>
          <a:p>
            <a:r>
              <a:rPr lang="fr-FR"/>
              <a:t>EONIA : à quel prix un placement considéré sans aucun risque est aujourd'hui rémunéré -&gt; EONIA = taux auquel on rétribue un taux jugé sans risque dans la zone euro. Il était en 2008 de 4%, alors qu'aujourd'hui -0,3% -&gt; impact des taux négatifs mis en place par la BCE pour relancer l'activité dans la zone euro.</a:t>
            </a:r>
          </a:p>
          <a:p>
            <a:r>
              <a:rPr lang="fr-FR"/>
              <a:t>Déduction du graphique : pour un même niveau de risque, le portefeuille A est toujours préférable au portefeuille B.</a:t>
            </a: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18</a:t>
            </a:fld>
            <a:endParaRPr lang="fr-FR"/>
          </a:p>
        </p:txBody>
      </p:sp>
    </p:spTree>
    <p:extLst>
      <p:ext uri="{BB962C8B-B14F-4D97-AF65-F5344CB8AC3E}">
        <p14:creationId xmlns:p14="http://schemas.microsoft.com/office/powerpoint/2010/main" val="548662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SR de A = (8%-2%)/8% = 0,875 -&gt; 0,875 point de rendement pour une unité de risque</a:t>
            </a:r>
          </a:p>
          <a:p>
            <a:r>
              <a:rPr lang="fr-FR"/>
              <a:t>SR de B = (7%-2%)/5% = 1</a:t>
            </a: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19</a:t>
            </a:fld>
            <a:endParaRPr lang="fr-FR"/>
          </a:p>
        </p:txBody>
      </p:sp>
    </p:spTree>
    <p:extLst>
      <p:ext uri="{BB962C8B-B14F-4D97-AF65-F5344CB8AC3E}">
        <p14:creationId xmlns:p14="http://schemas.microsoft.com/office/powerpoint/2010/main" val="481656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20</a:t>
            </a:fld>
            <a:endParaRPr lang="fr-FR"/>
          </a:p>
        </p:txBody>
      </p:sp>
    </p:spTree>
    <p:extLst>
      <p:ext uri="{BB962C8B-B14F-4D97-AF65-F5344CB8AC3E}">
        <p14:creationId xmlns:p14="http://schemas.microsoft.com/office/powerpoint/2010/main" val="46212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3</a:t>
            </a:fld>
            <a:endParaRPr lang="fr-FR"/>
          </a:p>
        </p:txBody>
      </p:sp>
    </p:spTree>
    <p:extLst>
      <p:ext uri="{BB962C8B-B14F-4D97-AF65-F5344CB8AC3E}">
        <p14:creationId xmlns:p14="http://schemas.microsoft.com/office/powerpoint/2010/main" val="17842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21</a:t>
            </a:fld>
            <a:endParaRPr lang="fr-FR"/>
          </a:p>
        </p:txBody>
      </p:sp>
    </p:spTree>
    <p:extLst>
      <p:ext uri="{BB962C8B-B14F-4D97-AF65-F5344CB8AC3E}">
        <p14:creationId xmlns:p14="http://schemas.microsoft.com/office/powerpoint/2010/main" val="1278868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un même risque, on peut avoir des performances bien meilleures en choisissant avec justesse la pondération des actifs de notre portefeuille</a:t>
            </a:r>
          </a:p>
          <a:p>
            <a:r>
              <a:rPr lang="fr-FR"/>
              <a:t>Par contre, il existe plusieurs compositions également intéressantes : dépend de l’aversion au risque</a:t>
            </a:r>
          </a:p>
          <a:p>
            <a:r>
              <a:rPr lang="fr-FR"/>
              <a:t>Zoomer : il existe des cas nettement moins bons que d'autres 50% de chaque et 70% carrefour</a:t>
            </a: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22</a:t>
            </a:fld>
            <a:endParaRPr lang="fr-FR"/>
          </a:p>
        </p:txBody>
      </p:sp>
    </p:spTree>
    <p:extLst>
      <p:ext uri="{BB962C8B-B14F-4D97-AF65-F5344CB8AC3E}">
        <p14:creationId xmlns:p14="http://schemas.microsoft.com/office/powerpoint/2010/main" val="1969792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23</a:t>
            </a:fld>
            <a:endParaRPr lang="fr-FR"/>
          </a:p>
        </p:txBody>
      </p:sp>
    </p:spTree>
    <p:extLst>
      <p:ext uri="{BB962C8B-B14F-4D97-AF65-F5344CB8AC3E}">
        <p14:creationId xmlns:p14="http://schemas.microsoft.com/office/powerpoint/2010/main" val="2667383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24</a:t>
            </a:fld>
            <a:endParaRPr lang="fr-FR"/>
          </a:p>
        </p:txBody>
      </p:sp>
    </p:spTree>
    <p:extLst>
      <p:ext uri="{BB962C8B-B14F-4D97-AF65-F5344CB8AC3E}">
        <p14:creationId xmlns:p14="http://schemas.microsoft.com/office/powerpoint/2010/main" val="3569069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25</a:t>
            </a:fld>
            <a:endParaRPr lang="fr-FR"/>
          </a:p>
        </p:txBody>
      </p:sp>
    </p:spTree>
    <p:extLst>
      <p:ext uri="{BB962C8B-B14F-4D97-AF65-F5344CB8AC3E}">
        <p14:creationId xmlns:p14="http://schemas.microsoft.com/office/powerpoint/2010/main" val="3317802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26</a:t>
            </a:fld>
            <a:endParaRPr lang="fr-FR"/>
          </a:p>
        </p:txBody>
      </p:sp>
    </p:spTree>
    <p:extLst>
      <p:ext uri="{BB962C8B-B14F-4D97-AF65-F5344CB8AC3E}">
        <p14:creationId xmlns:p14="http://schemas.microsoft.com/office/powerpoint/2010/main" val="3050227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27</a:t>
            </a:fld>
            <a:endParaRPr lang="fr-FR"/>
          </a:p>
        </p:txBody>
      </p:sp>
    </p:spTree>
    <p:extLst>
      <p:ext uri="{BB962C8B-B14F-4D97-AF65-F5344CB8AC3E}">
        <p14:creationId xmlns:p14="http://schemas.microsoft.com/office/powerpoint/2010/main" val="3613868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28</a:t>
            </a:fld>
            <a:endParaRPr lang="fr-FR"/>
          </a:p>
        </p:txBody>
      </p:sp>
    </p:spTree>
    <p:extLst>
      <p:ext uri="{BB962C8B-B14F-4D97-AF65-F5344CB8AC3E}">
        <p14:creationId xmlns:p14="http://schemas.microsoft.com/office/powerpoint/2010/main" val="1363577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Rendement : si j'ai un rendement r et que j'ai un actif avec un rendement supérieur, en intégrant cet actif à mon portefeuille je vais augmenter le rendement de mon portefeuille.</a:t>
            </a:r>
          </a:p>
          <a:p>
            <a:r>
              <a:rPr lang="fr-FR"/>
              <a:t>Pas la même chose pour le risque à cause de la corrélation entre les actifs.</a:t>
            </a:r>
          </a:p>
          <a:p>
            <a:r>
              <a:rPr lang="fr-FR"/>
              <a:t>Actif en bleu : Abbott </a:t>
            </a:r>
            <a:r>
              <a:rPr lang="fr-FR" err="1"/>
              <a:t>labs</a:t>
            </a:r>
            <a:r>
              <a:rPr lang="fr-FR"/>
              <a:t> ; actif en vert : BMW ; En rouge : composition à 50/50</a:t>
            </a: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29</a:t>
            </a:fld>
            <a:endParaRPr lang="fr-FR"/>
          </a:p>
        </p:txBody>
      </p:sp>
    </p:spTree>
    <p:extLst>
      <p:ext uri="{BB962C8B-B14F-4D97-AF65-F5344CB8AC3E}">
        <p14:creationId xmlns:p14="http://schemas.microsoft.com/office/powerpoint/2010/main" val="425896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30</a:t>
            </a:fld>
            <a:endParaRPr lang="fr-FR"/>
          </a:p>
        </p:txBody>
      </p:sp>
    </p:spTree>
    <p:extLst>
      <p:ext uri="{BB962C8B-B14F-4D97-AF65-F5344CB8AC3E}">
        <p14:creationId xmlns:p14="http://schemas.microsoft.com/office/powerpoint/2010/main" val="298464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4</a:t>
            </a:fld>
            <a:endParaRPr lang="fr-FR"/>
          </a:p>
        </p:txBody>
      </p:sp>
    </p:spTree>
    <p:extLst>
      <p:ext uri="{BB962C8B-B14F-4D97-AF65-F5344CB8AC3E}">
        <p14:creationId xmlns:p14="http://schemas.microsoft.com/office/powerpoint/2010/main" val="281896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31</a:t>
            </a:fld>
            <a:endParaRPr lang="fr-FR"/>
          </a:p>
        </p:txBody>
      </p:sp>
    </p:spTree>
    <p:extLst>
      <p:ext uri="{BB962C8B-B14F-4D97-AF65-F5344CB8AC3E}">
        <p14:creationId xmlns:p14="http://schemas.microsoft.com/office/powerpoint/2010/main" val="3897125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rgbClr val="9B2A2E"/>
                </a:solidFill>
                <a:latin typeface="Calibri" panose="020F0502020204030204" pitchFamily="34" charset="0"/>
                <a:cs typeface="Calibri" panose="020F0502020204030204" pitchFamily="34" charset="0"/>
              </a:rPr>
              <a:t>Des méthodes plus complexes d'élagage sont possibles pour aboutir à un algorithme de plus en plus optimisé</a:t>
            </a:r>
          </a:p>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32</a:t>
            </a:fld>
            <a:endParaRPr lang="fr-FR"/>
          </a:p>
        </p:txBody>
      </p:sp>
    </p:spTree>
    <p:extLst>
      <p:ext uri="{BB962C8B-B14F-4D97-AF65-F5344CB8AC3E}">
        <p14:creationId xmlns:p14="http://schemas.microsoft.com/office/powerpoint/2010/main" val="4264508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Algo de pondération : on part d'un portefeuille équipondéré. On commence par surpondérer A du pas, si le Sharpe du portefeuille augmente, on recommence. Sinon, on le fait avec B. On teste pour chacun jusqu'à ce que le ratio de Sharpe du portefeuille n'augmente plus, et on compare les ratios de toutes les pondérations à la fin.</a:t>
            </a:r>
          </a:p>
          <a:p>
            <a:r>
              <a:rPr lang="fr-FR"/>
              <a:t>On pourrait aussi commencer l'algo de pondération avec la meilleure pondération du nœud précédent : si pour la composition AB, le meilleur résultat est 60% de A et 40% de B, on pourra commencer à tester la composition ABC avec 60%*1/3 de A, 40%*2/3 de B, et 1/3 de C.</a:t>
            </a:r>
          </a:p>
          <a:p>
            <a:r>
              <a:rPr lang="fr-FR"/>
              <a:t>L'algo de pondération peut aussi fonctionner en excluant les actifs dont le Sharpe est trop faible, en ne surpondérant que les actifs dont le Sharpe est élevé,…</a:t>
            </a:r>
          </a:p>
          <a:p>
            <a:endParaRPr lang="fr-FR"/>
          </a:p>
          <a:p>
            <a:r>
              <a:rPr lang="fr-FR"/>
              <a:t>Enfin, des algorithmes plus complexes (analyses multi linéaires…) existent pour aboutir de façon plus directe et/ou plus fine à la pondération optimale</a:t>
            </a: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33</a:t>
            </a:fld>
            <a:endParaRPr lang="fr-FR"/>
          </a:p>
        </p:txBody>
      </p:sp>
    </p:spTree>
    <p:extLst>
      <p:ext uri="{BB962C8B-B14F-4D97-AF65-F5344CB8AC3E}">
        <p14:creationId xmlns:p14="http://schemas.microsoft.com/office/powerpoint/2010/main" val="3482473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buFont typeface="Wingdings" panose="05000000000000000000" pitchFamily="2" charset="2"/>
              <a:buChar char="è"/>
            </a:pPr>
            <a:r>
              <a:rPr lang="fr-FR">
                <a:solidFill>
                  <a:srgbClr val="9B2A2E"/>
                </a:solidFill>
              </a:rPr>
              <a:t>Il existe des solutions naïves beaucoup plus simples qui permettent de répondre au problème mais avec des résultats plus aléatoires. Comme par exemple sélectionner les actifs avec le meilleur Sharpe et pondérés en fonction de celui-ci</a:t>
            </a:r>
          </a:p>
          <a:p>
            <a:pPr algn="just">
              <a:buFont typeface="Wingdings" panose="05000000000000000000" pitchFamily="2" charset="2"/>
              <a:buChar char="è"/>
            </a:pPr>
            <a:r>
              <a:rPr lang="fr-FR">
                <a:solidFill>
                  <a:srgbClr val="9B2A2E"/>
                </a:solidFill>
              </a:rPr>
              <a:t>Pour des solutions plus complexes, votre seule limite est votre imagination et votre talent : analyses </a:t>
            </a:r>
            <a:r>
              <a:rPr lang="fr-FR" err="1">
                <a:solidFill>
                  <a:srgbClr val="9B2A2E"/>
                </a:solidFill>
              </a:rPr>
              <a:t>multi-linéaires</a:t>
            </a:r>
            <a:r>
              <a:rPr lang="fr-FR">
                <a:solidFill>
                  <a:srgbClr val="9B2A2E"/>
                </a:solidFill>
              </a:rPr>
              <a:t>, réseaux de neurones… Tout est possible mais vu le temps limité que vous pourrez consacrer au sujet, nous vous conseillons de rester sur un algorithme maitrisé.</a:t>
            </a:r>
          </a:p>
          <a:p>
            <a:pPr algn="just">
              <a:buFont typeface="Wingdings" panose="05000000000000000000" pitchFamily="2" charset="2"/>
              <a:buChar char="è"/>
            </a:pPr>
            <a:endParaRPr lang="fr-FR">
              <a:solidFill>
                <a:srgbClr val="9B2A2E"/>
              </a:solidFill>
            </a:endParaRPr>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a:solidFill>
                  <a:srgbClr val="9B2A2E"/>
                </a:solidFill>
              </a:rPr>
              <a:t>Enfin, dans la « vraie vie », le problème pourra encore être complexifié par la prise en compte de contraintes supplémentaires </a:t>
            </a:r>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a:solidFill>
                  <a:srgbClr val="9B2A2E"/>
                </a:solidFill>
              </a:rPr>
              <a:t> - Ajout d’une notion de coût de déplacement d’un nœu</a:t>
            </a:r>
            <a:r>
              <a:rPr lang="fr-FR"/>
              <a:t>d à un autre</a:t>
            </a:r>
            <a:r>
              <a:rPr lang="fr-FR">
                <a:solidFill>
                  <a:srgbClr val="9B2A2E"/>
                </a:solidFill>
              </a:rPr>
              <a:t> : par exemple via la prise en compte des coûts de transaction depuis la composition de référence dans l’évaluation des nœuds</a:t>
            </a:r>
          </a:p>
          <a:p>
            <a:pPr algn="just">
              <a:buFont typeface="Wingdings" panose="05000000000000000000" pitchFamily="2" charset="2"/>
              <a:buNone/>
            </a:pPr>
            <a:r>
              <a:rPr lang="fr-FR">
                <a:solidFill>
                  <a:srgbClr val="9B2A2E"/>
                </a:solidFill>
              </a:rPr>
              <a:t> - Possibilité de mettre des contraintes fortes (nombre minimal d’actif de tel type, ne garder que les nœuds en dessous d’une volatilité donnée…) et des contraintes faibles (préférer les nœuds pour lequel la </a:t>
            </a:r>
            <a:r>
              <a:rPr lang="fr-FR" err="1">
                <a:solidFill>
                  <a:srgbClr val="9B2A2E"/>
                </a:solidFill>
              </a:rPr>
              <a:t>VaR</a:t>
            </a:r>
            <a:r>
              <a:rPr lang="fr-FR">
                <a:solidFill>
                  <a:srgbClr val="9B2A2E"/>
                </a:solidFill>
              </a:rPr>
              <a:t> est intrinsèquement la plus faible)</a:t>
            </a:r>
          </a:p>
          <a:p>
            <a:pPr algn="just">
              <a:buFont typeface="Wingdings" panose="05000000000000000000" pitchFamily="2" charset="2"/>
              <a:buNone/>
            </a:pPr>
            <a:endParaRPr lang="fr-FR">
              <a:solidFill>
                <a:srgbClr val="9B2A2E"/>
              </a:solidFill>
            </a:endParaRPr>
          </a:p>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34</a:t>
            </a:fld>
            <a:endParaRPr lang="fr-FR"/>
          </a:p>
        </p:txBody>
      </p:sp>
    </p:spTree>
    <p:extLst>
      <p:ext uri="{BB962C8B-B14F-4D97-AF65-F5344CB8AC3E}">
        <p14:creationId xmlns:p14="http://schemas.microsoft.com/office/powerpoint/2010/main" val="514293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35</a:t>
            </a:fld>
            <a:endParaRPr lang="fr-FR"/>
          </a:p>
        </p:txBody>
      </p:sp>
    </p:spTree>
    <p:extLst>
      <p:ext uri="{BB962C8B-B14F-4D97-AF65-F5344CB8AC3E}">
        <p14:creationId xmlns:p14="http://schemas.microsoft.com/office/powerpoint/2010/main" val="29834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7806FBA9-9CD3-4CAA-BD5B-0D60D5D0A3CB}" type="slidenum">
              <a:rPr lang="fr-FR" smtClean="0"/>
              <a:t>5</a:t>
            </a:fld>
            <a:endParaRPr lang="fr-FR"/>
          </a:p>
        </p:txBody>
      </p:sp>
    </p:spTree>
    <p:extLst>
      <p:ext uri="{BB962C8B-B14F-4D97-AF65-F5344CB8AC3E}">
        <p14:creationId xmlns:p14="http://schemas.microsoft.com/office/powerpoint/2010/main" val="42006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a:solidFill>
                  <a:srgbClr val="9B2A2E"/>
                </a:solidFill>
              </a:rPr>
              <a:t>Actuellement, un gestionnaire de patrimoine est très coûteux et est réservé à des particuliers disposant de patrimoine déjà significatif</a:t>
            </a:r>
          </a:p>
          <a:p>
            <a:pPr algn="just"/>
            <a:r>
              <a:rPr lang="fr-FR">
                <a:solidFill>
                  <a:srgbClr val="9B2A2E"/>
                </a:solidFill>
              </a:rPr>
              <a:t>Grâce aux </a:t>
            </a:r>
            <a:r>
              <a:rPr lang="fr-FR" err="1">
                <a:solidFill>
                  <a:srgbClr val="9B2A2E"/>
                </a:solidFill>
              </a:rPr>
              <a:t>robo-advisors</a:t>
            </a:r>
            <a:r>
              <a:rPr lang="fr-FR">
                <a:solidFill>
                  <a:srgbClr val="9B2A2E"/>
                </a:solidFill>
              </a:rPr>
              <a:t>, il sera possible de démocratiser l'investissement grâce à des coûts beaucoup plus bas et des conseils automatisés en fonction du profil de l'investisseur et des conditions de marché</a:t>
            </a:r>
          </a:p>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6</a:t>
            </a:fld>
            <a:endParaRPr lang="fr-FR"/>
          </a:p>
        </p:txBody>
      </p:sp>
    </p:spTree>
    <p:extLst>
      <p:ext uri="{BB962C8B-B14F-4D97-AF65-F5344CB8AC3E}">
        <p14:creationId xmlns:p14="http://schemas.microsoft.com/office/powerpoint/2010/main" val="360409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 portefeuille est un ensemble d’actifs (cad de titres financiers). </a:t>
            </a:r>
          </a:p>
          <a:p>
            <a:r>
              <a:rPr lang="fr-FR"/>
              <a:t>Ex : 4 000 € de SUEZ et 20 000 € de MICROSOFT forment un portefeuille de 2 lignes (cad constitué de 2 actifs)</a:t>
            </a:r>
          </a:p>
          <a:p>
            <a:endParaRPr lang="fr-FR"/>
          </a:p>
          <a:p>
            <a:pPr marL="0" marR="0" lvl="0" indent="0" algn="l" defTabSz="914400" rtl="0" eaLnBrk="1" fontAlgn="auto" latinLnBrk="0" hangingPunct="1">
              <a:lnSpc>
                <a:spcPct val="100000"/>
              </a:lnSpc>
              <a:spcBef>
                <a:spcPts val="0"/>
              </a:spcBef>
              <a:spcAft>
                <a:spcPts val="0"/>
              </a:spcAft>
              <a:buClrTx/>
              <a:buSzTx/>
              <a:buFontTx/>
              <a:buNone/>
              <a:tabLst/>
              <a:defRPr/>
            </a:pPr>
            <a:r>
              <a:rPr lang="fr-FR"/>
              <a:t>Par exemple des services pour</a:t>
            </a:r>
            <a:r>
              <a:rPr lang="fr-FR">
                <a:solidFill>
                  <a:srgbClr val="9B2A2E"/>
                </a:solidFill>
              </a:rPr>
              <a:t> récupérer les informations (cotations d'actifs, ratios,…) permettant de construire l'algorithme</a:t>
            </a:r>
          </a:p>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7</a:t>
            </a:fld>
            <a:endParaRPr lang="fr-FR"/>
          </a:p>
        </p:txBody>
      </p:sp>
    </p:spTree>
    <p:extLst>
      <p:ext uri="{BB962C8B-B14F-4D97-AF65-F5344CB8AC3E}">
        <p14:creationId xmlns:p14="http://schemas.microsoft.com/office/powerpoint/2010/main" val="148249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8</a:t>
            </a:fld>
            <a:endParaRPr lang="fr-FR"/>
          </a:p>
        </p:txBody>
      </p:sp>
    </p:spTree>
    <p:extLst>
      <p:ext uri="{BB962C8B-B14F-4D97-AF65-F5344CB8AC3E}">
        <p14:creationId xmlns:p14="http://schemas.microsoft.com/office/powerpoint/2010/main" val="405192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solidFill>
                  <a:srgbClr val="9B2A2E"/>
                </a:solidFill>
              </a:rPr>
              <a:t>Faite le push au dernier moment si vous ne souhaitez pas que votre code soit visible avant la deadline.</a:t>
            </a:r>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9</a:t>
            </a:fld>
            <a:endParaRPr lang="fr-FR"/>
          </a:p>
        </p:txBody>
      </p:sp>
    </p:spTree>
    <p:extLst>
      <p:ext uri="{BB962C8B-B14F-4D97-AF65-F5344CB8AC3E}">
        <p14:creationId xmlns:p14="http://schemas.microsoft.com/office/powerpoint/2010/main" val="339572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806FBA9-9CD3-4CAA-BD5B-0D60D5D0A3CB}" type="slidenum">
              <a:rPr lang="fr-FR" smtClean="0"/>
              <a:t>10</a:t>
            </a:fld>
            <a:endParaRPr lang="fr-FR"/>
          </a:p>
        </p:txBody>
      </p:sp>
    </p:spTree>
    <p:extLst>
      <p:ext uri="{BB962C8B-B14F-4D97-AF65-F5344CB8AC3E}">
        <p14:creationId xmlns:p14="http://schemas.microsoft.com/office/powerpoint/2010/main" val="2993238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617733"/>
            <a:ext cx="9144000" cy="1452066"/>
          </a:xfrm>
        </p:spPr>
        <p:txBody>
          <a:bodyPr anchor="b">
            <a:normAutofit/>
          </a:bodyPr>
          <a:lstStyle>
            <a:lvl1pPr algn="ctr">
              <a:defRPr sz="4200"/>
            </a:lvl1pPr>
          </a:lstStyle>
          <a:p>
            <a:r>
              <a:rPr lang="fr-FR"/>
              <a:t>Modifiez le style du titre</a:t>
            </a:r>
          </a:p>
        </p:txBody>
      </p:sp>
      <p:sp>
        <p:nvSpPr>
          <p:cNvPr id="3" name="Sous-titre 2"/>
          <p:cNvSpPr>
            <a:spLocks noGrp="1"/>
          </p:cNvSpPr>
          <p:nvPr>
            <p:ph type="subTitle" idx="1"/>
          </p:nvPr>
        </p:nvSpPr>
        <p:spPr>
          <a:xfrm>
            <a:off x="1524000" y="4376484"/>
            <a:ext cx="9144000" cy="1716409"/>
          </a:xfrm>
        </p:spPr>
        <p:txBody>
          <a:bodyPr>
            <a:normAutofit/>
          </a:bodyPr>
          <a:lstStyle>
            <a:lvl1pPr marL="0" indent="0" algn="ctr">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7" name="Rectangle 76"/>
          <p:cNvSpPr>
            <a:spLocks noChangeArrowheads="1"/>
          </p:cNvSpPr>
          <p:nvPr/>
        </p:nvSpPr>
        <p:spPr bwMode="hidden">
          <a:xfrm>
            <a:off x="0" y="6409113"/>
            <a:ext cx="12192000" cy="450855"/>
          </a:xfrm>
          <a:prstGeom prst="rect">
            <a:avLst/>
          </a:prstGeom>
          <a:solidFill>
            <a:srgbClr val="9B2A2E"/>
          </a:solidFill>
          <a:ln w="9525">
            <a:noFill/>
            <a:miter lim="800000"/>
            <a:headEnd/>
            <a:tailEnd/>
          </a:ln>
        </p:spPr>
        <p:txBody>
          <a:bodyPr/>
          <a:lstStyle/>
          <a:p>
            <a:pPr>
              <a:defRPr/>
            </a:pPr>
            <a:endParaRPr lang="fr-FR" sz="2400">
              <a:latin typeface="+mn-lt"/>
              <a:cs typeface="+mn-cs"/>
            </a:endParaRPr>
          </a:p>
        </p:txBody>
      </p:sp>
      <p:pic>
        <p:nvPicPr>
          <p:cNvPr id="10" name="Picture 2" descr="\\172.20.75.2\ressources_graphiques\Logos\JUMP\JUMP AMS\JUMP seul - very big (white).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92251" y="1037838"/>
            <a:ext cx="3879509" cy="962193"/>
          </a:xfrm>
          <a:prstGeom prst="rect">
            <a:avLst/>
          </a:prstGeom>
          <a:noFill/>
          <a:effectLst/>
        </p:spPr>
      </p:pic>
      <p:sp>
        <p:nvSpPr>
          <p:cNvPr id="11" name="Rectangle 10"/>
          <p:cNvSpPr/>
          <p:nvPr/>
        </p:nvSpPr>
        <p:spPr>
          <a:xfrm>
            <a:off x="3503712" y="2093263"/>
            <a:ext cx="5256584" cy="28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kern="0" spc="170">
                <a:solidFill>
                  <a:schemeClr val="bg1">
                    <a:lumMod val="50000"/>
                  </a:schemeClr>
                </a:solidFill>
              </a:rPr>
              <a:t>L’innovation au service de la finance de marché</a:t>
            </a:r>
          </a:p>
        </p:txBody>
      </p:sp>
      <p:cxnSp>
        <p:nvCxnSpPr>
          <p:cNvPr id="12" name="Connecteur droit 11"/>
          <p:cNvCxnSpPr/>
          <p:nvPr/>
        </p:nvCxnSpPr>
        <p:spPr>
          <a:xfrm>
            <a:off x="4192251" y="2410189"/>
            <a:ext cx="3879509"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3724275" y="4234861"/>
            <a:ext cx="5011074" cy="8392"/>
          </a:xfrm>
          <a:prstGeom prst="line">
            <a:avLst/>
          </a:prstGeom>
          <a:ln w="57150">
            <a:solidFill>
              <a:srgbClr val="9B2A2E"/>
            </a:solidFill>
          </a:ln>
        </p:spPr>
        <p:style>
          <a:lnRef idx="1">
            <a:schemeClr val="accent1"/>
          </a:lnRef>
          <a:fillRef idx="0">
            <a:schemeClr val="accent1"/>
          </a:fillRef>
          <a:effectRef idx="0">
            <a:schemeClr val="accent1"/>
          </a:effectRef>
          <a:fontRef idx="minor">
            <a:schemeClr val="tx1"/>
          </a:fontRef>
        </p:style>
      </p:cxnSp>
      <p:sp>
        <p:nvSpPr>
          <p:cNvPr id="25" name="Rectangle 76"/>
          <p:cNvSpPr>
            <a:spLocks noChangeArrowheads="1"/>
          </p:cNvSpPr>
          <p:nvPr/>
        </p:nvSpPr>
        <p:spPr bwMode="hidden">
          <a:xfrm>
            <a:off x="0" y="-389"/>
            <a:ext cx="12192000" cy="450855"/>
          </a:xfrm>
          <a:prstGeom prst="rect">
            <a:avLst/>
          </a:prstGeom>
          <a:solidFill>
            <a:srgbClr val="9B2A2E"/>
          </a:solidFill>
          <a:ln w="9525">
            <a:noFill/>
            <a:miter lim="800000"/>
            <a:headEnd/>
            <a:tailEnd/>
          </a:ln>
        </p:spPr>
        <p:txBody>
          <a:bodyPr/>
          <a:lstStyle/>
          <a:p>
            <a:pPr>
              <a:defRPr/>
            </a:pPr>
            <a:endParaRPr lang="fr-FR" sz="2400">
              <a:latin typeface="+mn-lt"/>
              <a:cs typeface="+mn-cs"/>
            </a:endParaRPr>
          </a:p>
        </p:txBody>
      </p:sp>
    </p:spTree>
    <p:extLst>
      <p:ext uri="{BB962C8B-B14F-4D97-AF65-F5344CB8AC3E}">
        <p14:creationId xmlns:p14="http://schemas.microsoft.com/office/powerpoint/2010/main" val="110830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lvl1pPr marL="228600" indent="-228600">
              <a:buFont typeface="Wingdings" panose="05000000000000000000" pitchFamily="2" charset="2"/>
              <a:buChar char="§"/>
              <a:defRPr/>
            </a:lvl1pPr>
            <a:lvl2pPr marL="685800" indent="-228600">
              <a:buClr>
                <a:schemeClr val="tx1"/>
              </a:buClr>
              <a:buSzPct val="75000"/>
              <a:buFont typeface="Wingdings" panose="05000000000000000000" pitchFamily="2" charset="2"/>
              <a:buChar char="v"/>
              <a:defRPr/>
            </a:lvl2pPr>
            <a:lvl3pPr marL="1143000" indent="-228600">
              <a:buClr>
                <a:srgbClr val="9B2A2E"/>
              </a:buClr>
              <a:buFont typeface="Wingdings" panose="05000000000000000000" pitchFamily="2" charset="2"/>
              <a:buChar char="§"/>
              <a:defRPr/>
            </a:lvl3pPr>
            <a:lvl4pPr marL="1600200" indent="-228600">
              <a:buClr>
                <a:schemeClr val="tx1"/>
              </a:buClr>
              <a:buSzPct val="60000"/>
              <a:buFont typeface="Wingdings" panose="05000000000000000000" pitchFamily="2" charset="2"/>
              <a:buChar char="v"/>
              <a:defRPr/>
            </a:lvl4pPr>
            <a:lvl5pPr marL="2057400" indent="-228600">
              <a:buClr>
                <a:srgbClr val="9B2A2E"/>
              </a:buClr>
              <a:buFont typeface="Wingdings" panose="05000000000000000000" pitchFamily="2" charset="2"/>
              <a:buChar cha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6"/>
          <p:cNvSpPr>
            <a:spLocks noGrp="1"/>
          </p:cNvSpPr>
          <p:nvPr>
            <p:ph type="title"/>
          </p:nvPr>
        </p:nvSpPr>
        <p:spPr/>
        <p:txBody>
          <a:bodyPr/>
          <a:lstStyle/>
          <a:p>
            <a:r>
              <a:rPr lang="fr-FR"/>
              <a:t>Modifiez le style du titre</a:t>
            </a:r>
          </a:p>
        </p:txBody>
      </p:sp>
      <p:sp>
        <p:nvSpPr>
          <p:cNvPr id="8" name="Espace réservé de la date 7"/>
          <p:cNvSpPr>
            <a:spLocks noGrp="1"/>
          </p:cNvSpPr>
          <p:nvPr>
            <p:ph type="dt" sz="half" idx="10"/>
          </p:nvPr>
        </p:nvSpPr>
        <p:spPr/>
        <p:txBody>
          <a:bodyPr/>
          <a:lstStyle>
            <a:lvl1pPr>
              <a:defRPr/>
            </a:lvl1pPr>
          </a:lstStyle>
          <a:p>
            <a:r>
              <a:rPr lang="fr-FR"/>
              <a:t>2017 - Présentation EPITA</a:t>
            </a:r>
          </a:p>
        </p:txBody>
      </p:sp>
      <p:sp>
        <p:nvSpPr>
          <p:cNvPr id="10" name="Espace réservé du numéro de diapositive 9"/>
          <p:cNvSpPr>
            <a:spLocks noGrp="1"/>
          </p:cNvSpPr>
          <p:nvPr>
            <p:ph type="sldNum" sz="quarter" idx="12"/>
          </p:nvPr>
        </p:nvSpPr>
        <p:spPr/>
        <p:txBody>
          <a:bodyPr/>
          <a:lstStyle/>
          <a:p>
            <a:r>
              <a:rPr lang="fr-FR"/>
              <a:t> Page n°</a:t>
            </a:r>
            <a:fld id="{8557E854-F654-45C0-B954-398BDEE89FC2}" type="slidenum">
              <a:rPr lang="fr-FR" smtClean="0"/>
              <a:pPr/>
              <a:t>‹#›</a:t>
            </a:fld>
            <a:endParaRPr lang="fr-FR"/>
          </a:p>
        </p:txBody>
      </p:sp>
    </p:spTree>
    <p:extLst>
      <p:ext uri="{BB962C8B-B14F-4D97-AF65-F5344CB8AC3E}">
        <p14:creationId xmlns:p14="http://schemas.microsoft.com/office/powerpoint/2010/main" val="429268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Diapositive de titre">
    <p:bg>
      <p:bgPr>
        <a:solidFill>
          <a:srgbClr val="9B2A2E"/>
        </a:solidFill>
        <a:effectLst/>
      </p:bgPr>
    </p:bg>
    <p:spTree>
      <p:nvGrpSpPr>
        <p:cNvPr id="1" name=""/>
        <p:cNvGrpSpPr/>
        <p:nvPr/>
      </p:nvGrpSpPr>
      <p:grpSpPr>
        <a:xfrm>
          <a:off x="0" y="0"/>
          <a:ext cx="0" cy="0"/>
          <a:chOff x="0" y="0"/>
          <a:chExt cx="0" cy="0"/>
        </a:xfrm>
      </p:grpSpPr>
      <p:sp>
        <p:nvSpPr>
          <p:cNvPr id="11" name="Rectangle 10"/>
          <p:cNvSpPr/>
          <p:nvPr/>
        </p:nvSpPr>
        <p:spPr>
          <a:xfrm>
            <a:off x="624950" y="4736849"/>
            <a:ext cx="4808823" cy="519306"/>
          </a:xfrm>
          <a:prstGeom prst="rect">
            <a:avLst/>
          </a:prstGeom>
          <a:solidFill>
            <a:srgbClr val="9B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1200" b="1" kern="0" spc="170">
                <a:solidFill>
                  <a:schemeClr val="bg1"/>
                </a:solidFill>
                <a:latin typeface="Calibri" panose="020F0502020204030204" pitchFamily="34" charset="0"/>
                <a:cs typeface="Calibri" panose="020F0502020204030204" pitchFamily="34" charset="0"/>
              </a:rPr>
              <a:t>L’innovation au service de la finance de marché</a:t>
            </a:r>
          </a:p>
        </p:txBody>
      </p:sp>
      <p:cxnSp>
        <p:nvCxnSpPr>
          <p:cNvPr id="12" name="Connecteur droit 11"/>
          <p:cNvCxnSpPr/>
          <p:nvPr/>
        </p:nvCxnSpPr>
        <p:spPr>
          <a:xfrm flipV="1">
            <a:off x="0" y="5256155"/>
            <a:ext cx="5289047" cy="18809"/>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2025144" y="5867794"/>
            <a:ext cx="2313844" cy="338554"/>
          </a:xfrm>
          <a:prstGeom prst="rect">
            <a:avLst/>
          </a:prstGeom>
          <a:noFill/>
        </p:spPr>
        <p:txBody>
          <a:bodyPr wrap="square" rtlCol="0" anchor="ctr">
            <a:spAutoFit/>
          </a:bodyPr>
          <a:lstStyle/>
          <a:p>
            <a:pPr algn="l"/>
            <a:r>
              <a:rPr lang="fr-FR" sz="1600" i="1">
                <a:solidFill>
                  <a:schemeClr val="bg1"/>
                </a:solidFill>
                <a:latin typeface="Calibri" panose="020F0502020204030204" pitchFamily="34" charset="0"/>
                <a:cs typeface="Calibri" panose="020F0502020204030204" pitchFamily="34" charset="0"/>
              </a:rPr>
              <a:t>Jump-technology.com</a:t>
            </a:r>
          </a:p>
        </p:txBody>
      </p:sp>
      <p:sp>
        <p:nvSpPr>
          <p:cNvPr id="20" name="Freeform 332"/>
          <p:cNvSpPr/>
          <p:nvPr/>
        </p:nvSpPr>
        <p:spPr>
          <a:xfrm>
            <a:off x="1304051" y="5845924"/>
            <a:ext cx="443408" cy="360424"/>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eeform 459"/>
          <p:cNvSpPr/>
          <p:nvPr/>
        </p:nvSpPr>
        <p:spPr>
          <a:xfrm>
            <a:off x="624950" y="5833622"/>
            <a:ext cx="401416" cy="363157"/>
          </a:xfrm>
          <a:custGeom>
            <a:avLst/>
            <a:gdLst>
              <a:gd name="connsiteX0" fmla="*/ 5351 w 432707"/>
              <a:gd name="connsiteY0" fmla="*/ 134376 h 413551"/>
              <a:gd name="connsiteX1" fmla="*/ 98315 w 432707"/>
              <a:gd name="connsiteY1" fmla="*/ 134376 h 413551"/>
              <a:gd name="connsiteX2" fmla="*/ 98315 w 432707"/>
              <a:gd name="connsiteY2" fmla="*/ 413551 h 413551"/>
              <a:gd name="connsiteX3" fmla="*/ 5351 w 432707"/>
              <a:gd name="connsiteY3" fmla="*/ 413551 h 413551"/>
              <a:gd name="connsiteX4" fmla="*/ 325939 w 432707"/>
              <a:gd name="connsiteY4" fmla="*/ 127896 h 413551"/>
              <a:gd name="connsiteX5" fmla="*/ 403409 w 432707"/>
              <a:gd name="connsiteY5" fmla="*/ 159870 h 413551"/>
              <a:gd name="connsiteX6" fmla="*/ 432707 w 432707"/>
              <a:gd name="connsiteY6" fmla="*/ 253539 h 413551"/>
              <a:gd name="connsiteX7" fmla="*/ 432707 w 432707"/>
              <a:gd name="connsiteY7" fmla="*/ 413550 h 413551"/>
              <a:gd name="connsiteX8" fmla="*/ 340024 w 432707"/>
              <a:gd name="connsiteY8" fmla="*/ 413550 h 413551"/>
              <a:gd name="connsiteX9" fmla="*/ 340024 w 432707"/>
              <a:gd name="connsiteY9" fmla="*/ 264243 h 413551"/>
              <a:gd name="connsiteX10" fmla="*/ 328615 w 432707"/>
              <a:gd name="connsiteY10" fmla="*/ 217902 h 413551"/>
              <a:gd name="connsiteX11" fmla="*/ 292978 w 432707"/>
              <a:gd name="connsiteY11" fmla="*/ 201140 h 413551"/>
              <a:gd name="connsiteX12" fmla="*/ 263258 w 432707"/>
              <a:gd name="connsiteY12" fmla="*/ 210859 h 413551"/>
              <a:gd name="connsiteX13" fmla="*/ 245369 w 432707"/>
              <a:gd name="connsiteY13" fmla="*/ 234946 h 413551"/>
              <a:gd name="connsiteX14" fmla="*/ 242270 w 432707"/>
              <a:gd name="connsiteY14" fmla="*/ 257764 h 413551"/>
              <a:gd name="connsiteX15" fmla="*/ 242270 w 432707"/>
              <a:gd name="connsiteY15" fmla="*/ 413550 h 413551"/>
              <a:gd name="connsiteX16" fmla="*/ 149588 w 432707"/>
              <a:gd name="connsiteY16" fmla="*/ 413550 h 413551"/>
              <a:gd name="connsiteX17" fmla="*/ 150151 w 432707"/>
              <a:gd name="connsiteY17" fmla="*/ 231283 h 413551"/>
              <a:gd name="connsiteX18" fmla="*/ 149869 w 432707"/>
              <a:gd name="connsiteY18" fmla="*/ 147897 h 413551"/>
              <a:gd name="connsiteX19" fmla="*/ 149588 w 432707"/>
              <a:gd name="connsiteY19" fmla="*/ 134375 h 413551"/>
              <a:gd name="connsiteX20" fmla="*/ 242270 w 432707"/>
              <a:gd name="connsiteY20" fmla="*/ 134375 h 413551"/>
              <a:gd name="connsiteX21" fmla="*/ 242270 w 432707"/>
              <a:gd name="connsiteY21" fmla="*/ 174172 h 413551"/>
              <a:gd name="connsiteX22" fmla="*/ 253257 w 432707"/>
              <a:gd name="connsiteY22" fmla="*/ 159166 h 413551"/>
              <a:gd name="connsiteX23" fmla="*/ 269174 w 432707"/>
              <a:gd name="connsiteY23" fmla="*/ 144516 h 413551"/>
              <a:gd name="connsiteX24" fmla="*/ 293683 w 432707"/>
              <a:gd name="connsiteY24" fmla="*/ 132262 h 413551"/>
              <a:gd name="connsiteX25" fmla="*/ 325939 w 432707"/>
              <a:gd name="connsiteY25" fmla="*/ 127896 h 413551"/>
              <a:gd name="connsiteX26" fmla="*/ 52398 w 432707"/>
              <a:gd name="connsiteY26" fmla="*/ 0 h 413551"/>
              <a:gd name="connsiteX27" fmla="*/ 89865 w 432707"/>
              <a:gd name="connsiteY27" fmla="*/ 13663 h 413551"/>
              <a:gd name="connsiteX28" fmla="*/ 104232 w 432707"/>
              <a:gd name="connsiteY28" fmla="*/ 48173 h 413551"/>
              <a:gd name="connsiteX29" fmla="*/ 90006 w 432707"/>
              <a:gd name="connsiteY29" fmla="*/ 82541 h 413551"/>
              <a:gd name="connsiteX30" fmla="*/ 51834 w 432707"/>
              <a:gd name="connsiteY30" fmla="*/ 96345 h 413551"/>
              <a:gd name="connsiteX31" fmla="*/ 51271 w 432707"/>
              <a:gd name="connsiteY31" fmla="*/ 96345 h 413551"/>
              <a:gd name="connsiteX32" fmla="*/ 14085 w 432707"/>
              <a:gd name="connsiteY32" fmla="*/ 82541 h 413551"/>
              <a:gd name="connsiteX33" fmla="*/ 0 w 432707"/>
              <a:gd name="connsiteY33" fmla="*/ 48173 h 413551"/>
              <a:gd name="connsiteX34" fmla="*/ 14508 w 432707"/>
              <a:gd name="connsiteY34" fmla="*/ 13663 h 413551"/>
              <a:gd name="connsiteX35" fmla="*/ 52398 w 432707"/>
              <a:gd name="connsiteY35" fmla="*/ 0 h 413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2707" h="413551">
                <a:moveTo>
                  <a:pt x="5351" y="134376"/>
                </a:moveTo>
                <a:lnTo>
                  <a:pt x="98315" y="134376"/>
                </a:lnTo>
                <a:lnTo>
                  <a:pt x="98315" y="413551"/>
                </a:lnTo>
                <a:lnTo>
                  <a:pt x="5351" y="413551"/>
                </a:lnTo>
                <a:close/>
                <a:moveTo>
                  <a:pt x="325939" y="127896"/>
                </a:moveTo>
                <a:cubicBezTo>
                  <a:pt x="358053" y="127896"/>
                  <a:pt x="383877" y="138554"/>
                  <a:pt x="403409" y="159870"/>
                </a:cubicBezTo>
                <a:cubicBezTo>
                  <a:pt x="422941" y="181186"/>
                  <a:pt x="432707" y="212409"/>
                  <a:pt x="432707" y="253539"/>
                </a:cubicBezTo>
                <a:lnTo>
                  <a:pt x="432707" y="413550"/>
                </a:lnTo>
                <a:lnTo>
                  <a:pt x="340024" y="413550"/>
                </a:lnTo>
                <a:lnTo>
                  <a:pt x="340024" y="264243"/>
                </a:lnTo>
                <a:cubicBezTo>
                  <a:pt x="340024" y="244524"/>
                  <a:pt x="336221" y="229077"/>
                  <a:pt x="328615" y="217902"/>
                </a:cubicBezTo>
                <a:cubicBezTo>
                  <a:pt x="321009" y="206727"/>
                  <a:pt x="309130" y="201140"/>
                  <a:pt x="292978" y="201140"/>
                </a:cubicBezTo>
                <a:cubicBezTo>
                  <a:pt x="281147" y="201140"/>
                  <a:pt x="271240" y="204380"/>
                  <a:pt x="263258" y="210859"/>
                </a:cubicBezTo>
                <a:cubicBezTo>
                  <a:pt x="255276" y="217339"/>
                  <a:pt x="249313" y="225367"/>
                  <a:pt x="245369" y="234946"/>
                </a:cubicBezTo>
                <a:cubicBezTo>
                  <a:pt x="243304" y="240580"/>
                  <a:pt x="242270" y="248186"/>
                  <a:pt x="242270" y="257764"/>
                </a:cubicBezTo>
                <a:lnTo>
                  <a:pt x="242270" y="413550"/>
                </a:lnTo>
                <a:lnTo>
                  <a:pt x="149588" y="413550"/>
                </a:lnTo>
                <a:cubicBezTo>
                  <a:pt x="149963" y="338615"/>
                  <a:pt x="150151" y="277859"/>
                  <a:pt x="150151" y="231283"/>
                </a:cubicBezTo>
                <a:cubicBezTo>
                  <a:pt x="150151" y="184707"/>
                  <a:pt x="150057" y="156912"/>
                  <a:pt x="149869" y="147897"/>
                </a:cubicBezTo>
                <a:lnTo>
                  <a:pt x="149588" y="134375"/>
                </a:lnTo>
                <a:lnTo>
                  <a:pt x="242270" y="134375"/>
                </a:lnTo>
                <a:lnTo>
                  <a:pt x="242270" y="174172"/>
                </a:lnTo>
                <a:lnTo>
                  <a:pt x="253257" y="159166"/>
                </a:lnTo>
                <a:cubicBezTo>
                  <a:pt x="257201" y="154658"/>
                  <a:pt x="262507" y="149775"/>
                  <a:pt x="269174" y="144516"/>
                </a:cubicBezTo>
                <a:cubicBezTo>
                  <a:pt x="275841" y="139258"/>
                  <a:pt x="284011" y="135173"/>
                  <a:pt x="293683" y="132262"/>
                </a:cubicBezTo>
                <a:cubicBezTo>
                  <a:pt x="303355" y="129351"/>
                  <a:pt x="314107" y="127896"/>
                  <a:pt x="325939" y="127896"/>
                </a:cubicBezTo>
                <a:close/>
                <a:moveTo>
                  <a:pt x="52398" y="0"/>
                </a:moveTo>
                <a:cubicBezTo>
                  <a:pt x="67986" y="0"/>
                  <a:pt x="80475" y="4554"/>
                  <a:pt x="89865" y="13663"/>
                </a:cubicBezTo>
                <a:cubicBezTo>
                  <a:pt x="99256" y="22772"/>
                  <a:pt x="104045" y="34275"/>
                  <a:pt x="104232" y="48173"/>
                </a:cubicBezTo>
                <a:cubicBezTo>
                  <a:pt x="104420" y="61882"/>
                  <a:pt x="99678" y="73339"/>
                  <a:pt x="90006" y="82541"/>
                </a:cubicBezTo>
                <a:cubicBezTo>
                  <a:pt x="80334" y="91744"/>
                  <a:pt x="67610" y="96345"/>
                  <a:pt x="51834" y="96345"/>
                </a:cubicBezTo>
                <a:lnTo>
                  <a:pt x="51271" y="96345"/>
                </a:lnTo>
                <a:cubicBezTo>
                  <a:pt x="35871" y="96345"/>
                  <a:pt x="23476" y="91744"/>
                  <a:pt x="14085" y="82541"/>
                </a:cubicBezTo>
                <a:cubicBezTo>
                  <a:pt x="4695" y="73339"/>
                  <a:pt x="0" y="61882"/>
                  <a:pt x="0" y="48173"/>
                </a:cubicBezTo>
                <a:cubicBezTo>
                  <a:pt x="0" y="34275"/>
                  <a:pt x="4836" y="22772"/>
                  <a:pt x="14508" y="13663"/>
                </a:cubicBezTo>
                <a:cubicBezTo>
                  <a:pt x="24180" y="4554"/>
                  <a:pt x="36810" y="0"/>
                  <a:pt x="523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ln>
                <a:noFill/>
              </a:ln>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94" y="3670758"/>
            <a:ext cx="3697466" cy="1321162"/>
          </a:xfrm>
          <a:prstGeom prst="rect">
            <a:avLst/>
          </a:prstGeom>
        </p:spPr>
      </p:pic>
      <p:sp>
        <p:nvSpPr>
          <p:cNvPr id="4" name="ZoneTexte 3"/>
          <p:cNvSpPr txBox="1"/>
          <p:nvPr/>
        </p:nvSpPr>
        <p:spPr>
          <a:xfrm>
            <a:off x="535494" y="5326559"/>
            <a:ext cx="5394302" cy="338554"/>
          </a:xfrm>
          <a:prstGeom prst="rect">
            <a:avLst/>
          </a:prstGeom>
          <a:noFill/>
        </p:spPr>
        <p:txBody>
          <a:bodyPr wrap="square" rtlCol="0">
            <a:spAutoFit/>
          </a:bodyPr>
          <a:lstStyle/>
          <a:p>
            <a:r>
              <a:rPr lang="fr-FR" sz="1600">
                <a:solidFill>
                  <a:schemeClr val="bg1"/>
                </a:solidFill>
              </a:rPr>
              <a:t>Clients JUMP en     FRANCE   </a:t>
            </a:r>
            <a:r>
              <a:rPr lang="fr-FR" sz="1600" baseline="0">
                <a:solidFill>
                  <a:schemeClr val="bg1"/>
                </a:solidFill>
              </a:rPr>
              <a:t>I   LUXEMBOURG   I   SUISSE</a:t>
            </a:r>
            <a:endParaRPr lang="fr-FR" sz="1600">
              <a:solidFill>
                <a:schemeClr val="bg1"/>
              </a:solidFill>
            </a:endParaRPr>
          </a:p>
        </p:txBody>
      </p:sp>
    </p:spTree>
    <p:extLst>
      <p:ext uri="{BB962C8B-B14F-4D97-AF65-F5344CB8AC3E}">
        <p14:creationId xmlns:p14="http://schemas.microsoft.com/office/powerpoint/2010/main" val="29939259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194098"/>
            <a:ext cx="10515600" cy="62409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154023"/>
            <a:ext cx="10515600" cy="514873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13953" y="6549501"/>
            <a:ext cx="9627523" cy="169935"/>
          </a:xfrm>
          <a:prstGeom prst="rect">
            <a:avLst/>
          </a:prstGeom>
        </p:spPr>
        <p:txBody>
          <a:bodyPr vert="horz" lIns="91440" tIns="45720" rIns="91440" bIns="45720" rtlCol="0" anchor="ctr"/>
          <a:lstStyle>
            <a:lvl1pPr algn="l">
              <a:defRPr sz="1000">
                <a:solidFill>
                  <a:schemeClr val="tx1"/>
                </a:solidFill>
                <a:latin typeface="+mj-lt"/>
                <a:ea typeface="Verdana" panose="020B0604030504040204" pitchFamily="34" charset="0"/>
                <a:cs typeface="Verdana" panose="020B0604030504040204" pitchFamily="34" charset="0"/>
              </a:defRPr>
            </a:lvl1pPr>
          </a:lstStyle>
          <a:p>
            <a:r>
              <a:rPr lang="fr-FR"/>
              <a:t>Club Utilisateurs JUMP - AIFM et MIFID 2</a:t>
            </a:r>
          </a:p>
        </p:txBody>
      </p:sp>
      <p:sp>
        <p:nvSpPr>
          <p:cNvPr id="5" name="Espace réservé du pied de page 4"/>
          <p:cNvSpPr>
            <a:spLocks noGrp="1"/>
          </p:cNvSpPr>
          <p:nvPr>
            <p:ph type="ftr" sz="quarter" idx="3"/>
          </p:nvPr>
        </p:nvSpPr>
        <p:spPr>
          <a:xfrm>
            <a:off x="820879" y="6362626"/>
            <a:ext cx="9620597" cy="160800"/>
          </a:xfrm>
          <a:prstGeom prst="rect">
            <a:avLst/>
          </a:prstGeom>
        </p:spPr>
        <p:txBody>
          <a:bodyPr vert="horz" lIns="91440" tIns="45720" rIns="91440" bIns="45720" rtlCol="0" anchor="ctr"/>
          <a:lstStyle>
            <a:lvl1pPr algn="l">
              <a:defRPr lang="fr-FR" sz="1000" smtClean="0">
                <a:latin typeface="+mj-lt"/>
                <a:ea typeface="Verdana" panose="020B0604030504040204" pitchFamily="34" charset="0"/>
                <a:cs typeface="Verdana" panose="020B0604030504040204" pitchFamily="34" charset="0"/>
              </a:defRPr>
            </a:lvl1pPr>
          </a:lstStyle>
          <a:p>
            <a:r>
              <a:rPr lang="fr-FR"/>
              <a:t>Confidentiel</a:t>
            </a:r>
          </a:p>
        </p:txBody>
      </p:sp>
      <p:sp>
        <p:nvSpPr>
          <p:cNvPr id="6" name="Espace réservé du numéro de diapositive 5"/>
          <p:cNvSpPr>
            <a:spLocks noGrp="1"/>
          </p:cNvSpPr>
          <p:nvPr>
            <p:ph type="sldNum" sz="quarter" idx="4"/>
          </p:nvPr>
        </p:nvSpPr>
        <p:spPr>
          <a:xfrm>
            <a:off x="5631178" y="6385601"/>
            <a:ext cx="929642" cy="365125"/>
          </a:xfrm>
          <a:prstGeom prst="rect">
            <a:avLst/>
          </a:prstGeom>
        </p:spPr>
        <p:txBody>
          <a:bodyPr vert="horz" lIns="91440" tIns="45720" rIns="91440" bIns="45720" rtlCol="0" anchor="ctr"/>
          <a:lstStyle>
            <a:lvl1pPr algn="ctr">
              <a:defRPr sz="1100" b="1">
                <a:solidFill>
                  <a:srgbClr val="9B2A2E"/>
                </a:solidFill>
                <a:latin typeface="+mj-lt"/>
              </a:defRPr>
            </a:lvl1pPr>
          </a:lstStyle>
          <a:p>
            <a:r>
              <a:rPr lang="fr-FR"/>
              <a:t> Page n°</a:t>
            </a:r>
            <a:fld id="{8557E854-F654-45C0-B954-398BDEE89FC2}" type="slidenum">
              <a:rPr lang="fr-FR" smtClean="0"/>
              <a:pPr/>
              <a:t>‹#›</a:t>
            </a:fld>
            <a:endParaRPr lang="fr-FR"/>
          </a:p>
        </p:txBody>
      </p:sp>
      <p:sp>
        <p:nvSpPr>
          <p:cNvPr id="7" name="Rectangle 76"/>
          <p:cNvSpPr>
            <a:spLocks noChangeArrowheads="1"/>
          </p:cNvSpPr>
          <p:nvPr/>
        </p:nvSpPr>
        <p:spPr bwMode="hidden">
          <a:xfrm>
            <a:off x="0" y="6746413"/>
            <a:ext cx="12192000" cy="113555"/>
          </a:xfrm>
          <a:prstGeom prst="rect">
            <a:avLst/>
          </a:prstGeom>
          <a:solidFill>
            <a:srgbClr val="9B2A2E"/>
          </a:solidFill>
          <a:ln w="9525">
            <a:noFill/>
            <a:miter lim="800000"/>
            <a:headEnd/>
            <a:tailEnd/>
          </a:ln>
        </p:spPr>
        <p:txBody>
          <a:bodyPr/>
          <a:lstStyle/>
          <a:p>
            <a:pPr>
              <a:defRPr/>
            </a:pPr>
            <a:endParaRPr lang="fr-FR" sz="2400">
              <a:latin typeface="+mn-lt"/>
              <a:cs typeface="+mn-cs"/>
            </a:endParaRPr>
          </a:p>
        </p:txBody>
      </p:sp>
      <p:pic>
        <p:nvPicPr>
          <p:cNvPr id="8" name="Picture 2" descr="\\172.20.75.2\ressources_graphiques\Logos\JUMP\JUMP AMS\JUMP seul - very big (white).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623034" y="6280444"/>
            <a:ext cx="1461532" cy="362488"/>
          </a:xfrm>
          <a:prstGeom prst="rect">
            <a:avLst/>
          </a:prstGeom>
          <a:noFill/>
          <a:effectLst/>
        </p:spPr>
      </p:pic>
      <p:cxnSp>
        <p:nvCxnSpPr>
          <p:cNvPr id="10" name="Connecteur droit 9"/>
          <p:cNvCxnSpPr/>
          <p:nvPr/>
        </p:nvCxnSpPr>
        <p:spPr>
          <a:xfrm flipV="1">
            <a:off x="0" y="932374"/>
            <a:ext cx="12192000" cy="8793"/>
          </a:xfrm>
          <a:prstGeom prst="line">
            <a:avLst/>
          </a:prstGeom>
          <a:ln w="57150">
            <a:solidFill>
              <a:srgbClr val="9B2A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99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defTabSz="914400" rtl="0" eaLnBrk="1" latinLnBrk="0" hangingPunct="1">
        <a:lnSpc>
          <a:spcPct val="90000"/>
        </a:lnSpc>
        <a:spcBef>
          <a:spcPct val="0"/>
        </a:spcBef>
        <a:buNone/>
        <a:defRPr sz="4000" b="1" kern="1200">
          <a:solidFill>
            <a:srgbClr val="9B2A2E"/>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Clr>
          <a:srgbClr val="9B2A2E"/>
        </a:buClr>
        <a:buFont typeface="Calibri" panose="020F050202020403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Tx/>
        <a:buFont typeface="Calibri" panose="020F0502020204030204" pitchFamily="34" charset="0"/>
        <a:buChar char="&gt;"/>
        <a:defRPr sz="2200" kern="1200">
          <a:solidFill>
            <a:srgbClr val="9B2A2E"/>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Calibri" panose="020F0502020204030204" pitchFamily="34" charset="0"/>
        <a:buChar char="&gt;"/>
        <a:defRPr sz="19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Calibri" panose="020F0502020204030204" pitchFamily="34" charset="0"/>
        <a:buChar char="&gt;"/>
        <a:defRPr sz="1700" kern="1200">
          <a:solidFill>
            <a:srgbClr val="9B2A2E"/>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Calibri" panose="020F0502020204030204" pitchFamily="34" charset="0"/>
        <a:buChar char="&gt;"/>
        <a:defRPr sz="17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dolphin@jump-informatique.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discord.gg/cRYnYQQ"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dolphin@jump-informatiqu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chor="ctr"/>
          <a:lstStyle/>
          <a:p>
            <a:r>
              <a:rPr lang="fr-FR"/>
              <a:t>Projet DOLPHIN</a:t>
            </a:r>
          </a:p>
        </p:txBody>
      </p:sp>
    </p:spTree>
    <p:extLst>
      <p:ext uri="{BB962C8B-B14F-4D97-AF65-F5344CB8AC3E}">
        <p14:creationId xmlns:p14="http://schemas.microsoft.com/office/powerpoint/2010/main" val="221164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lstStyle/>
          <a:p>
            <a:pPr marL="0" indent="0" algn="just">
              <a:buNone/>
            </a:pPr>
            <a:r>
              <a:rPr lang="fr-FR" b="1" u="sng"/>
              <a:t>1. Qu’est-ce qu’un titre financier ?</a:t>
            </a:r>
          </a:p>
          <a:p>
            <a:pPr algn="just"/>
            <a:r>
              <a:rPr lang="fr-FR"/>
              <a:t>Un titre financier est un titre qui représente une partie du capital d’une société (actions) ou une partie de son endettement (obligation, bons du trésor,…)</a:t>
            </a:r>
          </a:p>
          <a:p>
            <a:pPr algn="just"/>
            <a:r>
              <a:rPr lang="fr-FR"/>
              <a:t>Il donne le droit à son acquéreur (l’investisseur) de bénéficier de flux futurs de trésorerie (dividendes, remboursement avec intérêts,…) en échange d’un investissement initial</a:t>
            </a:r>
          </a:p>
          <a:p>
            <a:pPr algn="just"/>
            <a:r>
              <a:rPr lang="fr-FR"/>
              <a:t>Ces flux futurs  sont incertains : ils dépendent de nombreuses variables qui changent en fonction du titre financier</a:t>
            </a:r>
          </a:p>
          <a:p>
            <a:pPr algn="just"/>
            <a:r>
              <a:rPr lang="fr-FR"/>
              <a:t>Dans le cadre du projet </a:t>
            </a:r>
            <a:r>
              <a:rPr lang="fr-FR" err="1"/>
              <a:t>Dolphin</a:t>
            </a:r>
            <a:r>
              <a:rPr lang="fr-FR"/>
              <a:t>, les titres financiers comme les portefeuilles sont des "actifs", l’API GET /asset permet de récupérer leurs caractéristiques, l’API GET /asset/{id}/</a:t>
            </a:r>
            <a:r>
              <a:rPr lang="fr-FR" err="1"/>
              <a:t>quote</a:t>
            </a:r>
            <a:r>
              <a:rPr lang="fr-FR"/>
              <a:t> leurs cotations et l’API POST /ratio/</a:t>
            </a:r>
            <a:r>
              <a:rPr lang="fr-FR" err="1"/>
              <a:t>invoke</a:t>
            </a:r>
            <a:r>
              <a:rPr lang="fr-FR"/>
              <a:t> permet de calculer une liste de ratios sur une liste d'actifs</a:t>
            </a:r>
          </a:p>
          <a:p>
            <a:pPr algn="just"/>
            <a:r>
              <a:rPr lang="fr-FR"/>
              <a:t>La liste précise des requêtes est disponible dans la documentation</a:t>
            </a:r>
          </a:p>
          <a:p>
            <a:pPr algn="just"/>
            <a:endParaRPr lang="fr-FR"/>
          </a:p>
        </p:txBody>
      </p:sp>
      <p:sp>
        <p:nvSpPr>
          <p:cNvPr id="6" name="Titre 5"/>
          <p:cNvSpPr>
            <a:spLocks noGrp="1"/>
          </p:cNvSpPr>
          <p:nvPr>
            <p:ph type="title"/>
          </p:nvPr>
        </p:nvSpPr>
        <p:spPr/>
        <p:txBody>
          <a:bodyPr>
            <a:normAutofit fontScale="90000"/>
          </a:bodyPr>
          <a:lstStyle/>
          <a:p>
            <a:r>
              <a:rPr lang="fr-FR"/>
              <a:t>2. Rappel des bases</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10</a:t>
            </a:fld>
            <a:endParaRPr lang="fr-FR"/>
          </a:p>
        </p:txBody>
      </p:sp>
    </p:spTree>
    <p:extLst>
      <p:ext uri="{BB962C8B-B14F-4D97-AF65-F5344CB8AC3E}">
        <p14:creationId xmlns:p14="http://schemas.microsoft.com/office/powerpoint/2010/main" val="93424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2. Qu’est ce qu’un portefeuille financier ?</a:t>
            </a:r>
          </a:p>
          <a:p>
            <a:pPr algn="just"/>
            <a:r>
              <a:rPr lang="fr-FR"/>
              <a:t>Un portefeuille financier désigne un ensemble de titres financiers détenus par une société ou un individu</a:t>
            </a:r>
          </a:p>
          <a:p>
            <a:pPr algn="just"/>
            <a:r>
              <a:rPr lang="fr-FR"/>
              <a:t>Un même portefeuille peut contenir différents types de titres financiers</a:t>
            </a:r>
          </a:p>
        </p:txBody>
      </p:sp>
      <p:sp>
        <p:nvSpPr>
          <p:cNvPr id="6" name="Titre 5"/>
          <p:cNvSpPr>
            <a:spLocks noGrp="1"/>
          </p:cNvSpPr>
          <p:nvPr>
            <p:ph type="title"/>
          </p:nvPr>
        </p:nvSpPr>
        <p:spPr/>
        <p:txBody>
          <a:bodyPr>
            <a:normAutofit fontScale="90000"/>
          </a:bodyPr>
          <a:lstStyle/>
          <a:p>
            <a:r>
              <a:rPr lang="fr-FR"/>
              <a:t>2. Rappel des bases</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11</a:t>
            </a:fld>
            <a:endParaRPr lang="fr-FR"/>
          </a:p>
        </p:txBody>
      </p:sp>
      <p:pic>
        <p:nvPicPr>
          <p:cNvPr id="2" name="Image 1">
            <a:extLst>
              <a:ext uri="{FF2B5EF4-FFF2-40B4-BE49-F238E27FC236}">
                <a16:creationId xmlns:a16="http://schemas.microsoft.com/office/drawing/2014/main" id="{DBEF656E-D57C-4CCD-A6CB-F47CDB8110AD}"/>
              </a:ext>
            </a:extLst>
          </p:cNvPr>
          <p:cNvPicPr>
            <a:picLocks noChangeAspect="1"/>
          </p:cNvPicPr>
          <p:nvPr/>
        </p:nvPicPr>
        <p:blipFill>
          <a:blip r:embed="rId3"/>
          <a:stretch>
            <a:fillRect/>
          </a:stretch>
        </p:blipFill>
        <p:spPr>
          <a:xfrm>
            <a:off x="838200" y="3209245"/>
            <a:ext cx="10726647" cy="2248214"/>
          </a:xfrm>
          <a:prstGeom prst="rect">
            <a:avLst/>
          </a:prstGeom>
        </p:spPr>
      </p:pic>
    </p:spTree>
    <p:extLst>
      <p:ext uri="{BB962C8B-B14F-4D97-AF65-F5344CB8AC3E}">
        <p14:creationId xmlns:p14="http://schemas.microsoft.com/office/powerpoint/2010/main" val="121846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2. Qu’est ce qu’un portefeuille financier ?</a:t>
            </a:r>
          </a:p>
          <a:p>
            <a:pPr marL="0" indent="0" algn="just">
              <a:buNone/>
            </a:pPr>
            <a:r>
              <a:rPr lang="fr-FR" b="1"/>
              <a:t>Zoom sur le cas du mandat privé</a:t>
            </a:r>
          </a:p>
          <a:p>
            <a:pPr algn="just"/>
            <a:r>
              <a:rPr lang="fr-FR"/>
              <a:t>Un portefeuille sous mandat privé appartient à un investisseur, généralement un particulier, qui a confié la gestion du portefeuille à un Gérant sous mandat</a:t>
            </a:r>
          </a:p>
          <a:p>
            <a:pPr algn="just"/>
            <a:r>
              <a:rPr lang="fr-FR"/>
              <a:t>Dans le cadre du projet </a:t>
            </a:r>
            <a:r>
              <a:rPr lang="fr-FR" err="1"/>
              <a:t>Dolphin</a:t>
            </a:r>
            <a:r>
              <a:rPr lang="fr-FR"/>
              <a:t>, on utilise :</a:t>
            </a:r>
          </a:p>
          <a:p>
            <a:pPr lvl="1" algn="just"/>
            <a:r>
              <a:rPr lang="fr-FR">
                <a:solidFill>
                  <a:schemeClr val="tx1"/>
                </a:solidFill>
              </a:rPr>
              <a:t>l’API </a:t>
            </a:r>
            <a:r>
              <a:rPr lang="en-US">
                <a:solidFill>
                  <a:schemeClr val="tx1"/>
                </a:solidFill>
              </a:rPr>
              <a:t>GET /portfolio/{id}/</a:t>
            </a:r>
            <a:r>
              <a:rPr lang="en-US" err="1">
                <a:solidFill>
                  <a:schemeClr val="tx1"/>
                </a:solidFill>
              </a:rPr>
              <a:t>dyn_amount_compo</a:t>
            </a:r>
            <a:r>
              <a:rPr lang="fr-FR">
                <a:solidFill>
                  <a:schemeClr val="tx1"/>
                </a:solidFill>
              </a:rPr>
              <a:t> pour récupérer le contenu (la composition) d’un mandat</a:t>
            </a:r>
          </a:p>
          <a:p>
            <a:pPr lvl="1" algn="just"/>
            <a:r>
              <a:rPr lang="fr-FR">
                <a:solidFill>
                  <a:schemeClr val="tx1"/>
                </a:solidFill>
              </a:rPr>
              <a:t>l’API </a:t>
            </a:r>
            <a:r>
              <a:rPr lang="en-US">
                <a:solidFill>
                  <a:schemeClr val="tx1"/>
                </a:solidFill>
              </a:rPr>
              <a:t>PUT /portfolio/{id}/</a:t>
            </a:r>
            <a:r>
              <a:rPr lang="en-US" err="1">
                <a:solidFill>
                  <a:schemeClr val="tx1"/>
                </a:solidFill>
              </a:rPr>
              <a:t>dyn_amount_compo</a:t>
            </a:r>
            <a:r>
              <a:rPr lang="fr-FR">
                <a:solidFill>
                  <a:schemeClr val="tx1"/>
                </a:solidFill>
              </a:rPr>
              <a:t> pour modifier son contenu</a:t>
            </a:r>
          </a:p>
        </p:txBody>
      </p:sp>
      <p:sp>
        <p:nvSpPr>
          <p:cNvPr id="6" name="Titre 5"/>
          <p:cNvSpPr>
            <a:spLocks noGrp="1"/>
          </p:cNvSpPr>
          <p:nvPr>
            <p:ph type="title"/>
          </p:nvPr>
        </p:nvSpPr>
        <p:spPr/>
        <p:txBody>
          <a:bodyPr>
            <a:normAutofit fontScale="90000"/>
          </a:bodyPr>
          <a:lstStyle/>
          <a:p>
            <a:r>
              <a:rPr lang="fr-FR"/>
              <a:t>2. Rappel des bases</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12</a:t>
            </a:fld>
            <a:endParaRPr lang="fr-FR"/>
          </a:p>
        </p:txBody>
      </p:sp>
    </p:spTree>
    <p:extLst>
      <p:ext uri="{BB962C8B-B14F-4D97-AF65-F5344CB8AC3E}">
        <p14:creationId xmlns:p14="http://schemas.microsoft.com/office/powerpoint/2010/main" val="151032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Espace réservé du contenu 6"/>
              <p:cNvSpPr>
                <a:spLocks noGrp="1"/>
              </p:cNvSpPr>
              <p:nvPr>
                <p:ph idx="1"/>
              </p:nvPr>
            </p:nvSpPr>
            <p:spPr>
              <a:xfrm>
                <a:off x="838199" y="1154023"/>
                <a:ext cx="11129211" cy="5148736"/>
              </a:xfrm>
            </p:spPr>
            <p:txBody>
              <a:bodyPr>
                <a:normAutofit fontScale="92500" lnSpcReduction="10000"/>
              </a:bodyPr>
              <a:lstStyle/>
              <a:p>
                <a:pPr marL="0" indent="0" algn="just">
                  <a:buNone/>
                </a:pPr>
                <a:r>
                  <a:rPr lang="fr-FR" b="1" u="sng">
                    <a:solidFill>
                      <a:schemeClr val="tx1"/>
                    </a:solidFill>
                  </a:rPr>
                  <a:t>3. Qu’est ce qu’un rendement d’actif ?</a:t>
                </a:r>
              </a:p>
              <a:p>
                <a:pPr algn="just"/>
                <a:r>
                  <a:rPr lang="fr-FR">
                    <a:solidFill>
                      <a:schemeClr val="tx1"/>
                    </a:solidFill>
                  </a:rPr>
                  <a:t>Le rendement / la performance d’un actif est la progression, en pourcentage, de la valeur d’un placement sur cet actif sur une certaine période</a:t>
                </a:r>
              </a:p>
              <a:p>
                <a:pPr algn="just"/>
                <a:r>
                  <a:rPr lang="fr-FR" i="1">
                    <a:solidFill>
                      <a:schemeClr val="tx1"/>
                    </a:solidFill>
                    <a:latin typeface="Cambria Math" panose="02040503050406030204" pitchFamily="18" charset="0"/>
                  </a:rPr>
                  <a:t>Rendement = </a:t>
                </a:r>
                <a14:m>
                  <m:oMath xmlns:m="http://schemas.openxmlformats.org/officeDocument/2006/math">
                    <m:f>
                      <m:fPr>
                        <m:ctrlPr>
                          <a:rPr lang="fr-FR" i="1">
                            <a:solidFill>
                              <a:schemeClr val="tx1"/>
                            </a:solidFill>
                            <a:latin typeface="Cambria Math" panose="02040503050406030204" pitchFamily="18" charset="0"/>
                            <a:ea typeface="Cambria Math" panose="02040503050406030204" pitchFamily="18" charset="0"/>
                          </a:rPr>
                        </m:ctrlPr>
                      </m:fPr>
                      <m:num>
                        <m:r>
                          <m:rPr>
                            <m:nor/>
                          </m:rPr>
                          <a:rPr lang="fr-FR" i="1" dirty="0">
                            <a:solidFill>
                              <a:schemeClr val="tx1"/>
                            </a:solidFill>
                            <a:latin typeface="Cambria Math" panose="02040503050406030204" pitchFamily="18" charset="0"/>
                            <a:ea typeface="Cambria Math" panose="02040503050406030204" pitchFamily="18" charset="0"/>
                          </a:rPr>
                          <m:t>V</m:t>
                        </m:r>
                        <m:r>
                          <m:rPr>
                            <m:nor/>
                          </m:rPr>
                          <a:rPr lang="fr-FR" b="0" i="1" baseline="-25000" dirty="0" smtClean="0">
                            <a:solidFill>
                              <a:schemeClr val="tx1"/>
                            </a:solidFill>
                            <a:latin typeface="Cambria Math" panose="02040503050406030204" pitchFamily="18" charset="0"/>
                            <a:ea typeface="Cambria Math" panose="02040503050406030204" pitchFamily="18" charset="0"/>
                          </a:rPr>
                          <m:t>n</m:t>
                        </m:r>
                        <m:r>
                          <m:rPr>
                            <m:nor/>
                          </m:rPr>
                          <a:rPr lang="fr-FR" i="1" dirty="0">
                            <a:solidFill>
                              <a:schemeClr val="tx1"/>
                            </a:solidFill>
                            <a:latin typeface="Cambria Math" panose="02040503050406030204" pitchFamily="18" charset="0"/>
                            <a:ea typeface="Cambria Math" panose="02040503050406030204" pitchFamily="18" charset="0"/>
                          </a:rPr>
                          <m:t>– </m:t>
                        </m:r>
                        <m:r>
                          <m:rPr>
                            <m:nor/>
                          </m:rPr>
                          <a:rPr lang="fr-FR" i="1" dirty="0">
                            <a:solidFill>
                              <a:schemeClr val="tx1"/>
                            </a:solidFill>
                            <a:latin typeface="Cambria Math" panose="02040503050406030204" pitchFamily="18" charset="0"/>
                            <a:ea typeface="Cambria Math" panose="02040503050406030204" pitchFamily="18" charset="0"/>
                          </a:rPr>
                          <m:t>Vn</m:t>
                        </m:r>
                        <m:r>
                          <m:rPr>
                            <m:nor/>
                          </m:rPr>
                          <a:rPr lang="fr-FR" b="0" i="1" baseline="-25000" dirty="0" smtClean="0">
                            <a:solidFill>
                              <a:schemeClr val="tx1"/>
                            </a:solidFill>
                            <a:latin typeface="Cambria Math" panose="02040503050406030204" pitchFamily="18" charset="0"/>
                            <a:ea typeface="Cambria Math" panose="02040503050406030204" pitchFamily="18" charset="0"/>
                          </a:rPr>
                          <m:t>−1 +</m:t>
                        </m:r>
                        <m:r>
                          <m:rPr>
                            <m:nor/>
                          </m:rPr>
                          <a:rPr lang="fr-FR" i="1" dirty="0">
                            <a:solidFill>
                              <a:schemeClr val="tx1"/>
                            </a:solidFill>
                            <a:latin typeface="Cambria Math" panose="02040503050406030204" pitchFamily="18" charset="0"/>
                            <a:ea typeface="Cambria Math" panose="02040503050406030204" pitchFamily="18" charset="0"/>
                          </a:rPr>
                          <m:t> </m:t>
                        </m:r>
                        <m:r>
                          <m:rPr>
                            <m:nor/>
                          </m:rPr>
                          <a:rPr lang="fr-FR" i="1" dirty="0">
                            <a:solidFill>
                              <a:schemeClr val="tx1"/>
                            </a:solidFill>
                            <a:latin typeface="Cambria Math" panose="02040503050406030204" pitchFamily="18" charset="0"/>
                            <a:ea typeface="Cambria Math" panose="02040503050406030204" pitchFamily="18" charset="0"/>
                          </a:rPr>
                          <m:t>Flux</m:t>
                        </m:r>
                        <m:r>
                          <m:rPr>
                            <m:nor/>
                          </m:rPr>
                          <a:rPr lang="fr-FR" i="1" dirty="0">
                            <a:solidFill>
                              <a:schemeClr val="tx1"/>
                            </a:solidFill>
                            <a:latin typeface="Cambria Math" panose="02040503050406030204" pitchFamily="18" charset="0"/>
                            <a:ea typeface="Cambria Math" panose="02040503050406030204" pitchFamily="18" charset="0"/>
                          </a:rPr>
                          <m:t> </m:t>
                        </m:r>
                        <m:r>
                          <m:rPr>
                            <m:nor/>
                          </m:rPr>
                          <a:rPr lang="fr-FR" i="1" dirty="0">
                            <a:solidFill>
                              <a:schemeClr val="tx1"/>
                            </a:solidFill>
                            <a:latin typeface="Cambria Math" panose="02040503050406030204" pitchFamily="18" charset="0"/>
                            <a:ea typeface="Cambria Math" panose="02040503050406030204" pitchFamily="18" charset="0"/>
                          </a:rPr>
                          <m:t>de</m:t>
                        </m:r>
                        <m:r>
                          <m:rPr>
                            <m:nor/>
                          </m:rPr>
                          <a:rPr lang="fr-FR" i="1" dirty="0">
                            <a:solidFill>
                              <a:schemeClr val="tx1"/>
                            </a:solidFill>
                            <a:latin typeface="Cambria Math" panose="02040503050406030204" pitchFamily="18" charset="0"/>
                            <a:ea typeface="Cambria Math" panose="02040503050406030204" pitchFamily="18" charset="0"/>
                          </a:rPr>
                          <m:t> </m:t>
                        </m:r>
                        <m:r>
                          <m:rPr>
                            <m:nor/>
                          </m:rPr>
                          <a:rPr lang="fr-FR" i="1" dirty="0">
                            <a:solidFill>
                              <a:schemeClr val="tx1"/>
                            </a:solidFill>
                            <a:latin typeface="Cambria Math" panose="02040503050406030204" pitchFamily="18" charset="0"/>
                            <a:ea typeface="Cambria Math" panose="02040503050406030204" pitchFamily="18" charset="0"/>
                          </a:rPr>
                          <m:t>tr</m:t>
                        </m:r>
                        <m:r>
                          <m:rPr>
                            <m:nor/>
                          </m:rPr>
                          <a:rPr lang="fr-FR" i="1" dirty="0">
                            <a:solidFill>
                              <a:schemeClr val="tx1"/>
                            </a:solidFill>
                            <a:latin typeface="Cambria Math" panose="02040503050406030204" pitchFamily="18" charset="0"/>
                            <a:ea typeface="Cambria Math" panose="02040503050406030204" pitchFamily="18" charset="0"/>
                          </a:rPr>
                          <m:t>é</m:t>
                        </m:r>
                        <m:r>
                          <m:rPr>
                            <m:nor/>
                          </m:rPr>
                          <a:rPr lang="fr-FR" i="1" dirty="0">
                            <a:solidFill>
                              <a:schemeClr val="tx1"/>
                            </a:solidFill>
                            <a:latin typeface="Cambria Math" panose="02040503050406030204" pitchFamily="18" charset="0"/>
                            <a:ea typeface="Cambria Math" panose="02040503050406030204" pitchFamily="18" charset="0"/>
                          </a:rPr>
                          <m:t>sorerie</m:t>
                        </m:r>
                        <m:r>
                          <m:rPr>
                            <m:nor/>
                          </m:rPr>
                          <a:rPr lang="fr-FR" i="1" dirty="0">
                            <a:solidFill>
                              <a:schemeClr val="tx1"/>
                            </a:solidFill>
                            <a:latin typeface="Cambria Math" panose="02040503050406030204" pitchFamily="18" charset="0"/>
                            <a:ea typeface="Cambria Math" panose="02040503050406030204" pitchFamily="18" charset="0"/>
                          </a:rPr>
                          <m:t> </m:t>
                        </m:r>
                        <m:r>
                          <m:rPr>
                            <m:nor/>
                          </m:rPr>
                          <a:rPr lang="fr-FR" i="1" dirty="0">
                            <a:solidFill>
                              <a:schemeClr val="tx1"/>
                            </a:solidFill>
                            <a:latin typeface="Cambria Math" panose="02040503050406030204" pitchFamily="18" charset="0"/>
                            <a:ea typeface="Cambria Math" panose="02040503050406030204" pitchFamily="18" charset="0"/>
                          </a:rPr>
                          <m:t>per</m:t>
                        </m:r>
                        <m:r>
                          <m:rPr>
                            <m:nor/>
                          </m:rPr>
                          <a:rPr lang="fr-FR" i="1" dirty="0">
                            <a:solidFill>
                              <a:schemeClr val="tx1"/>
                            </a:solidFill>
                            <a:latin typeface="Cambria Math" panose="02040503050406030204" pitchFamily="18" charset="0"/>
                            <a:ea typeface="Cambria Math" panose="02040503050406030204" pitchFamily="18" charset="0"/>
                          </a:rPr>
                          <m:t>ç</m:t>
                        </m:r>
                        <m:r>
                          <m:rPr>
                            <m:nor/>
                          </m:rPr>
                          <a:rPr lang="fr-FR" i="1" dirty="0">
                            <a:solidFill>
                              <a:schemeClr val="tx1"/>
                            </a:solidFill>
                            <a:latin typeface="Cambria Math" panose="02040503050406030204" pitchFamily="18" charset="0"/>
                            <a:ea typeface="Cambria Math" panose="02040503050406030204" pitchFamily="18" charset="0"/>
                          </a:rPr>
                          <m:t>us</m:t>
                        </m:r>
                      </m:num>
                      <m:den>
                        <m:r>
                          <a:rPr lang="fr-FR" b="0" i="1" smtClean="0">
                            <a:solidFill>
                              <a:schemeClr val="tx1"/>
                            </a:solidFill>
                            <a:latin typeface="Cambria Math" panose="02040503050406030204" pitchFamily="18" charset="0"/>
                            <a:ea typeface="Cambria Math" panose="02040503050406030204" pitchFamily="18" charset="0"/>
                          </a:rPr>
                          <m:t>𝑉</m:t>
                        </m:r>
                        <m:r>
                          <a:rPr lang="fr-FR" b="0" i="1" baseline="-25000" smtClean="0">
                            <a:solidFill>
                              <a:schemeClr val="tx1"/>
                            </a:solidFill>
                            <a:latin typeface="Cambria Math" panose="02040503050406030204" pitchFamily="18" charset="0"/>
                            <a:ea typeface="Cambria Math" panose="02040503050406030204" pitchFamily="18" charset="0"/>
                          </a:rPr>
                          <m:t>𝑛</m:t>
                        </m:r>
                        <m:r>
                          <a:rPr lang="fr-FR" b="0" i="1" baseline="-25000" smtClean="0">
                            <a:solidFill>
                              <a:schemeClr val="tx1"/>
                            </a:solidFill>
                            <a:latin typeface="Cambria Math" panose="02040503050406030204" pitchFamily="18" charset="0"/>
                            <a:ea typeface="Cambria Math" panose="02040503050406030204" pitchFamily="18" charset="0"/>
                          </a:rPr>
                          <m:t>−1</m:t>
                        </m:r>
                      </m:den>
                    </m:f>
                  </m:oMath>
                </a14:m>
                <a:endParaRPr lang="fr-FR" i="1">
                  <a:solidFill>
                    <a:schemeClr val="tx1"/>
                  </a:solidFill>
                  <a:latin typeface="Cambria Math" panose="02040503050406030204" pitchFamily="18" charset="0"/>
                  <a:ea typeface="Cambria Math" panose="02040503050406030204" pitchFamily="18" charset="0"/>
                </a:endParaRPr>
              </a:p>
              <a:p>
                <a:pPr algn="just"/>
                <a:endParaRPr lang="fr-FR">
                  <a:solidFill>
                    <a:schemeClr val="tx1"/>
                  </a:solidFill>
                </a:endParaRPr>
              </a:p>
              <a:p>
                <a:pPr algn="just"/>
                <a:r>
                  <a:rPr lang="fr-FR">
                    <a:solidFill>
                      <a:schemeClr val="tx1"/>
                    </a:solidFill>
                  </a:rPr>
                  <a:t>Exemple :</a:t>
                </a: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r>
                  <a:rPr lang="fr-FR">
                    <a:solidFill>
                      <a:schemeClr val="tx1"/>
                    </a:solidFill>
                  </a:rPr>
                  <a:t>Le rendement sera de 13% sur un an</a:t>
                </a:r>
              </a:p>
              <a:p>
                <a:pPr algn="just"/>
                <a:r>
                  <a:rPr lang="fr-FR">
                    <a:solidFill>
                      <a:schemeClr val="tx1"/>
                    </a:solidFill>
                  </a:rPr>
                  <a:t>L’API REST permettant d’obtenir le rendement d’un actif sur une période est l’API GET /asset/{id}/</a:t>
                </a:r>
                <a:r>
                  <a:rPr lang="fr-FR" err="1">
                    <a:solidFill>
                      <a:schemeClr val="tx1"/>
                    </a:solidFill>
                  </a:rPr>
                  <a:t>quote</a:t>
                </a:r>
                <a:endParaRPr lang="fr-FR">
                  <a:solidFill>
                    <a:schemeClr val="tx1"/>
                  </a:solidFill>
                </a:endParaRPr>
              </a:p>
            </p:txBody>
          </p:sp>
        </mc:Choice>
        <mc:Fallback>
          <p:sp>
            <p:nvSpPr>
              <p:cNvPr id="7" name="Espace réservé du contenu 6"/>
              <p:cNvSpPr>
                <a:spLocks noGrp="1" noRot="1" noChangeAspect="1" noMove="1" noResize="1" noEditPoints="1" noAdjustHandles="1" noChangeArrowheads="1" noChangeShapeType="1" noTextEdit="1"/>
              </p:cNvSpPr>
              <p:nvPr>
                <p:ph idx="1"/>
              </p:nvPr>
            </p:nvSpPr>
            <p:spPr>
              <a:xfrm>
                <a:off x="838199" y="1154023"/>
                <a:ext cx="11129211" cy="5148736"/>
              </a:xfrm>
              <a:blipFill>
                <a:blip r:embed="rId3"/>
                <a:stretch>
                  <a:fillRect l="-657" t="-1893" r="-712"/>
                </a:stretch>
              </a:blipFill>
            </p:spPr>
            <p:txBody>
              <a:bodyPr/>
              <a:lstStyle/>
              <a:p>
                <a:r>
                  <a:rPr lang="en-US">
                    <a:noFill/>
                  </a:rPr>
                  <a:t> </a:t>
                </a:r>
              </a:p>
            </p:txBody>
          </p:sp>
        </mc:Fallback>
      </mc:AlternateContent>
      <p:sp>
        <p:nvSpPr>
          <p:cNvPr id="6" name="Titre 5"/>
          <p:cNvSpPr>
            <a:spLocks noGrp="1"/>
          </p:cNvSpPr>
          <p:nvPr>
            <p:ph type="title"/>
          </p:nvPr>
        </p:nvSpPr>
        <p:spPr/>
        <p:txBody>
          <a:bodyPr>
            <a:normAutofit fontScale="90000"/>
          </a:bodyPr>
          <a:lstStyle/>
          <a:p>
            <a:r>
              <a:rPr lang="fr-FR"/>
              <a:t>2. Rappel des bases</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13</a:t>
            </a:fld>
            <a:endParaRPr lang="fr-FR"/>
          </a:p>
        </p:txBody>
      </p:sp>
      <p:sp>
        <p:nvSpPr>
          <p:cNvPr id="2" name="Rectangle : coins arrondis 1"/>
          <p:cNvSpPr/>
          <p:nvPr/>
        </p:nvSpPr>
        <p:spPr>
          <a:xfrm>
            <a:off x="838200" y="4002149"/>
            <a:ext cx="2461846" cy="1034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L’actif A côte 100 euros</a:t>
            </a:r>
          </a:p>
        </p:txBody>
      </p:sp>
      <p:sp>
        <p:nvSpPr>
          <p:cNvPr id="4" name="ZoneTexte 3"/>
          <p:cNvSpPr txBox="1"/>
          <p:nvPr/>
        </p:nvSpPr>
        <p:spPr>
          <a:xfrm>
            <a:off x="1335593" y="3632817"/>
            <a:ext cx="1467059" cy="369332"/>
          </a:xfrm>
          <a:prstGeom prst="rect">
            <a:avLst/>
          </a:prstGeom>
          <a:noFill/>
        </p:spPr>
        <p:txBody>
          <a:bodyPr wrap="square" rtlCol="0">
            <a:spAutoFit/>
          </a:bodyPr>
          <a:lstStyle/>
          <a:p>
            <a:pPr algn="ctr"/>
            <a:r>
              <a:rPr lang="fr-FR">
                <a:solidFill>
                  <a:srgbClr val="9B2A2E"/>
                </a:solidFill>
              </a:rPr>
              <a:t>31/12/2015</a:t>
            </a:r>
          </a:p>
        </p:txBody>
      </p:sp>
      <p:sp>
        <p:nvSpPr>
          <p:cNvPr id="8" name="Flèche : droite 7"/>
          <p:cNvSpPr/>
          <p:nvPr/>
        </p:nvSpPr>
        <p:spPr>
          <a:xfrm>
            <a:off x="3526971" y="4337984"/>
            <a:ext cx="1235948" cy="374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p:cNvSpPr/>
          <p:nvPr/>
        </p:nvSpPr>
        <p:spPr>
          <a:xfrm>
            <a:off x="4989844" y="4002149"/>
            <a:ext cx="2461846" cy="1034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Dividende de 3 euros</a:t>
            </a:r>
          </a:p>
        </p:txBody>
      </p:sp>
      <p:sp>
        <p:nvSpPr>
          <p:cNvPr id="11" name="Flèche : droite 10"/>
          <p:cNvSpPr/>
          <p:nvPr/>
        </p:nvSpPr>
        <p:spPr>
          <a:xfrm>
            <a:off x="7678615" y="4337984"/>
            <a:ext cx="1235948" cy="374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p:cNvSpPr/>
          <p:nvPr/>
        </p:nvSpPr>
        <p:spPr>
          <a:xfrm>
            <a:off x="9141488" y="4002149"/>
            <a:ext cx="2461846" cy="1034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L’actif A côte 110 euros</a:t>
            </a:r>
          </a:p>
        </p:txBody>
      </p:sp>
      <p:sp>
        <p:nvSpPr>
          <p:cNvPr id="13" name="ZoneTexte 12"/>
          <p:cNvSpPr txBox="1"/>
          <p:nvPr/>
        </p:nvSpPr>
        <p:spPr>
          <a:xfrm>
            <a:off x="9638881" y="3632817"/>
            <a:ext cx="1467059" cy="369332"/>
          </a:xfrm>
          <a:prstGeom prst="rect">
            <a:avLst/>
          </a:prstGeom>
          <a:noFill/>
        </p:spPr>
        <p:txBody>
          <a:bodyPr wrap="square" rtlCol="0">
            <a:spAutoFit/>
          </a:bodyPr>
          <a:lstStyle/>
          <a:p>
            <a:pPr algn="ctr"/>
            <a:r>
              <a:rPr lang="fr-FR">
                <a:solidFill>
                  <a:srgbClr val="9B2A2E"/>
                </a:solidFill>
              </a:rPr>
              <a:t>31/12/2016</a:t>
            </a:r>
          </a:p>
        </p:txBody>
      </p:sp>
      <p:sp>
        <p:nvSpPr>
          <p:cNvPr id="14" name="ZoneTexte 13"/>
          <p:cNvSpPr txBox="1"/>
          <p:nvPr/>
        </p:nvSpPr>
        <p:spPr>
          <a:xfrm>
            <a:off x="5487237" y="3632817"/>
            <a:ext cx="1467059" cy="369332"/>
          </a:xfrm>
          <a:prstGeom prst="rect">
            <a:avLst/>
          </a:prstGeom>
          <a:noFill/>
        </p:spPr>
        <p:txBody>
          <a:bodyPr wrap="square" rtlCol="0">
            <a:spAutoFit/>
          </a:bodyPr>
          <a:lstStyle/>
          <a:p>
            <a:pPr algn="ctr"/>
            <a:r>
              <a:rPr lang="fr-FR">
                <a:solidFill>
                  <a:srgbClr val="9B2A2E"/>
                </a:solidFill>
              </a:rPr>
              <a:t>01/03/2016</a:t>
            </a:r>
          </a:p>
        </p:txBody>
      </p:sp>
    </p:spTree>
    <p:extLst>
      <p:ext uri="{BB962C8B-B14F-4D97-AF65-F5344CB8AC3E}">
        <p14:creationId xmlns:p14="http://schemas.microsoft.com/office/powerpoint/2010/main" val="188587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lstStyle/>
          <a:p>
            <a:pPr marL="0" indent="0" algn="just">
              <a:buNone/>
            </a:pPr>
            <a:r>
              <a:rPr lang="fr-FR" b="1" u="sng"/>
              <a:t>4. Qu’est ce qu’un robo-advisor – Présentation</a:t>
            </a:r>
          </a:p>
          <a:p>
            <a:pPr algn="just"/>
            <a:r>
              <a:rPr lang="fr-FR"/>
              <a:t>Un robo-advisor est une plateforme qui fournit des conseils en placements financiers</a:t>
            </a:r>
          </a:p>
          <a:p>
            <a:pPr algn="just"/>
            <a:r>
              <a:rPr lang="fr-FR"/>
              <a:t>Ils offrent une alternative aux gestionnaires de portefeuille traditionnels présentant de nombreux avantages</a:t>
            </a:r>
          </a:p>
          <a:p>
            <a:pPr algn="just"/>
            <a:endParaRPr lang="fr-FR"/>
          </a:p>
        </p:txBody>
      </p:sp>
      <p:sp>
        <p:nvSpPr>
          <p:cNvPr id="6" name="Titre 5"/>
          <p:cNvSpPr>
            <a:spLocks noGrp="1"/>
          </p:cNvSpPr>
          <p:nvPr>
            <p:ph type="title"/>
          </p:nvPr>
        </p:nvSpPr>
        <p:spPr/>
        <p:txBody>
          <a:bodyPr>
            <a:normAutofit fontScale="90000"/>
          </a:bodyPr>
          <a:lstStyle/>
          <a:p>
            <a:r>
              <a:rPr lang="fr-FR"/>
              <a:t>2. Rappel des bases</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14</a:t>
            </a:fld>
            <a:endParaRPr lang="fr-FR"/>
          </a:p>
        </p:txBody>
      </p:sp>
      <p:sp>
        <p:nvSpPr>
          <p:cNvPr id="15" name="Rectangle 14"/>
          <p:cNvSpPr/>
          <p:nvPr/>
        </p:nvSpPr>
        <p:spPr>
          <a:xfrm>
            <a:off x="838200" y="3192379"/>
            <a:ext cx="3949291" cy="849981"/>
          </a:xfrm>
          <a:prstGeom prst="rect">
            <a:avLst/>
          </a:prstGeom>
          <a:solidFill>
            <a:srgbClr val="9B2A2E"/>
          </a:solidFill>
          <a:ln>
            <a:solidFill>
              <a:schemeClr val="bg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400" b="1"/>
              <a:t>CGP / Gérant privé</a:t>
            </a:r>
          </a:p>
        </p:txBody>
      </p:sp>
      <p:sp>
        <p:nvSpPr>
          <p:cNvPr id="16" name="Rectangle 15"/>
          <p:cNvSpPr/>
          <p:nvPr/>
        </p:nvSpPr>
        <p:spPr>
          <a:xfrm>
            <a:off x="838291" y="4102664"/>
            <a:ext cx="3949200" cy="2124000"/>
          </a:xfrm>
          <a:prstGeom prst="rect">
            <a:avLst/>
          </a:prstGeom>
          <a:noFill/>
          <a:ln w="38100">
            <a:solidFill>
              <a:srgbClr val="9B2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tx1"/>
                </a:solidFill>
              </a:rPr>
              <a:t>+ Conseil personnalisé</a:t>
            </a:r>
          </a:p>
          <a:p>
            <a:r>
              <a:rPr lang="fr-FR">
                <a:solidFill>
                  <a:schemeClr val="tx1"/>
                </a:solidFill>
              </a:rPr>
              <a:t>+ Relation humaine</a:t>
            </a:r>
          </a:p>
          <a:p>
            <a:r>
              <a:rPr lang="fr-FR">
                <a:solidFill>
                  <a:schemeClr val="tx1"/>
                </a:solidFill>
              </a:rPr>
              <a:t>- Frais notables (de 1 à 2% par an)</a:t>
            </a:r>
          </a:p>
          <a:p>
            <a:r>
              <a:rPr lang="fr-FR">
                <a:solidFill>
                  <a:schemeClr val="tx1"/>
                </a:solidFill>
              </a:rPr>
              <a:t>- Adaptés aux patrimoines importants (&gt; 100 000 euros)</a:t>
            </a:r>
          </a:p>
          <a:p>
            <a:r>
              <a:rPr lang="fr-FR">
                <a:solidFill>
                  <a:schemeClr val="tx1"/>
                </a:solidFill>
              </a:rPr>
              <a:t>- Intermédiaire supplémentaire pour interagir avec le marché</a:t>
            </a:r>
          </a:p>
        </p:txBody>
      </p:sp>
      <p:sp>
        <p:nvSpPr>
          <p:cNvPr id="10" name="Flèche : droite 9"/>
          <p:cNvSpPr/>
          <p:nvPr/>
        </p:nvSpPr>
        <p:spPr>
          <a:xfrm>
            <a:off x="5347397" y="4552080"/>
            <a:ext cx="1497204"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404507" y="3159396"/>
            <a:ext cx="3949200" cy="850434"/>
          </a:xfrm>
          <a:prstGeom prst="rect">
            <a:avLst/>
          </a:prstGeom>
          <a:solidFill>
            <a:srgbClr val="9B2A2E"/>
          </a:solidFill>
          <a:ln>
            <a:solidFill>
              <a:schemeClr val="bg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400" b="1"/>
              <a:t>Robo-advisor</a:t>
            </a:r>
          </a:p>
        </p:txBody>
      </p:sp>
      <p:sp>
        <p:nvSpPr>
          <p:cNvPr id="18" name="Rectangle 17"/>
          <p:cNvSpPr/>
          <p:nvPr/>
        </p:nvSpPr>
        <p:spPr>
          <a:xfrm>
            <a:off x="7404507" y="4103455"/>
            <a:ext cx="3949200" cy="2124000"/>
          </a:xfrm>
          <a:prstGeom prst="rect">
            <a:avLst/>
          </a:prstGeom>
          <a:noFill/>
          <a:ln w="38100">
            <a:solidFill>
              <a:srgbClr val="9B2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tx1"/>
                </a:solidFill>
              </a:rPr>
              <a:t>+ Frais bas (entre 0,2 et 0,5% par an)</a:t>
            </a:r>
          </a:p>
          <a:p>
            <a:r>
              <a:rPr lang="fr-FR">
                <a:solidFill>
                  <a:schemeClr val="tx1"/>
                </a:solidFill>
              </a:rPr>
              <a:t>+ Disponible pour tous</a:t>
            </a:r>
          </a:p>
          <a:p>
            <a:r>
              <a:rPr lang="fr-FR">
                <a:solidFill>
                  <a:schemeClr val="tx1"/>
                </a:solidFill>
              </a:rPr>
              <a:t>+ Consultable en permanence et immédiatement</a:t>
            </a:r>
          </a:p>
          <a:p>
            <a:r>
              <a:rPr lang="fr-FR">
                <a:solidFill>
                  <a:schemeClr val="tx1"/>
                </a:solidFill>
              </a:rPr>
              <a:t>- Personnalisation limitée</a:t>
            </a:r>
          </a:p>
          <a:p>
            <a:r>
              <a:rPr lang="fr-FR">
                <a:solidFill>
                  <a:schemeClr val="tx1"/>
                </a:solidFill>
              </a:rPr>
              <a:t>- Pas de relation humaine</a:t>
            </a:r>
          </a:p>
        </p:txBody>
      </p:sp>
    </p:spTree>
    <p:extLst>
      <p:ext uri="{BB962C8B-B14F-4D97-AF65-F5344CB8AC3E}">
        <p14:creationId xmlns:p14="http://schemas.microsoft.com/office/powerpoint/2010/main" val="52910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154022"/>
            <a:ext cx="10515600" cy="5703977"/>
          </a:xfrm>
        </p:spPr>
        <p:txBody>
          <a:bodyPr>
            <a:normAutofit lnSpcReduction="10000"/>
          </a:bodyPr>
          <a:lstStyle/>
          <a:p>
            <a:pPr marL="0" indent="0" algn="just">
              <a:buNone/>
            </a:pPr>
            <a:r>
              <a:rPr lang="fr-FR" b="1" u="sng"/>
              <a:t>4. Qu’est ce qu’un </a:t>
            </a:r>
            <a:r>
              <a:rPr lang="fr-FR" b="1" u="sng" err="1"/>
              <a:t>robo-advisor</a:t>
            </a:r>
            <a:r>
              <a:rPr lang="fr-FR" b="1" u="sng"/>
              <a:t> - Fonctionnement</a:t>
            </a:r>
          </a:p>
          <a:p>
            <a:pPr algn="just"/>
            <a:endParaRPr lang="fr-FR"/>
          </a:p>
          <a:p>
            <a:pPr algn="just"/>
            <a:endParaRPr lang="fr-FR"/>
          </a:p>
          <a:p>
            <a:pPr algn="just"/>
            <a:endParaRPr lang="fr-FR"/>
          </a:p>
          <a:p>
            <a:pPr algn="just"/>
            <a:endParaRPr lang="fr-FR"/>
          </a:p>
          <a:p>
            <a:pPr algn="just"/>
            <a:endParaRPr lang="fr-FR"/>
          </a:p>
          <a:p>
            <a:pPr algn="just"/>
            <a:endParaRPr lang="fr-FR"/>
          </a:p>
          <a:p>
            <a:pPr algn="just"/>
            <a:endParaRPr lang="fr-FR"/>
          </a:p>
          <a:p>
            <a:pPr algn="just"/>
            <a:endParaRPr lang="fr-FR"/>
          </a:p>
          <a:p>
            <a:pPr algn="just"/>
            <a:endParaRPr lang="fr-FR"/>
          </a:p>
          <a:p>
            <a:pPr algn="just"/>
            <a:endParaRPr lang="fr-FR"/>
          </a:p>
          <a:p>
            <a:pPr algn="just">
              <a:buFont typeface="Wingdings" panose="05000000000000000000" pitchFamily="2" charset="2"/>
              <a:buChar char="Ø"/>
            </a:pPr>
            <a:r>
              <a:rPr lang="fr-FR"/>
              <a:t>La qualité d’un </a:t>
            </a:r>
            <a:r>
              <a:rPr lang="fr-FR" err="1"/>
              <a:t>robo-advisor</a:t>
            </a:r>
            <a:r>
              <a:rPr lang="fr-FR"/>
              <a:t> dépend notamment de l’algorithme d’optimisation de portefeuille </a:t>
            </a:r>
            <a:r>
              <a:rPr lang="fr-FR">
                <a:sym typeface="Wingdings" panose="05000000000000000000" pitchFamily="2" charset="2"/>
              </a:rPr>
              <a:t> cœur du projet </a:t>
            </a:r>
            <a:r>
              <a:rPr lang="fr-FR" err="1">
                <a:sym typeface="Wingdings" panose="05000000000000000000" pitchFamily="2" charset="2"/>
              </a:rPr>
              <a:t>Dolphin</a:t>
            </a:r>
            <a:endParaRPr lang="fr-FR"/>
          </a:p>
        </p:txBody>
      </p:sp>
      <p:sp>
        <p:nvSpPr>
          <p:cNvPr id="6" name="Titre 5"/>
          <p:cNvSpPr>
            <a:spLocks noGrp="1"/>
          </p:cNvSpPr>
          <p:nvPr>
            <p:ph type="title"/>
          </p:nvPr>
        </p:nvSpPr>
        <p:spPr/>
        <p:txBody>
          <a:bodyPr>
            <a:normAutofit fontScale="90000"/>
          </a:bodyPr>
          <a:lstStyle/>
          <a:p>
            <a:r>
              <a:rPr lang="fr-FR"/>
              <a:t>2. Rappel des bases</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15</a:t>
            </a:fld>
            <a:endParaRPr lang="fr-FR"/>
          </a:p>
        </p:txBody>
      </p:sp>
      <p:sp>
        <p:nvSpPr>
          <p:cNvPr id="8" name="Freeform 456"/>
          <p:cNvSpPr>
            <a:spLocks noChangeAspect="1"/>
          </p:cNvSpPr>
          <p:nvPr/>
        </p:nvSpPr>
        <p:spPr>
          <a:xfrm>
            <a:off x="838198" y="1689190"/>
            <a:ext cx="973347" cy="834037"/>
          </a:xfrm>
          <a:custGeom>
            <a:avLst/>
            <a:gdLst/>
            <a:ahLst/>
            <a:cxnLst/>
            <a:rect l="l" t="t" r="r" b="b"/>
            <a:pathLst>
              <a:path w="504825" h="432793">
                <a:moveTo>
                  <a:pt x="252413" y="0"/>
                </a:moveTo>
                <a:cubicBezTo>
                  <a:pt x="298237" y="0"/>
                  <a:pt x="340494" y="8029"/>
                  <a:pt x="379182" y="24086"/>
                </a:cubicBezTo>
                <a:cubicBezTo>
                  <a:pt x="417870" y="40143"/>
                  <a:pt x="448483" y="62023"/>
                  <a:pt x="471020" y="89725"/>
                </a:cubicBezTo>
                <a:cubicBezTo>
                  <a:pt x="493556" y="117426"/>
                  <a:pt x="504825" y="147616"/>
                  <a:pt x="504825" y="180294"/>
                </a:cubicBezTo>
                <a:cubicBezTo>
                  <a:pt x="504825" y="212973"/>
                  <a:pt x="493556" y="243163"/>
                  <a:pt x="471020" y="270864"/>
                </a:cubicBezTo>
                <a:cubicBezTo>
                  <a:pt x="448483" y="298566"/>
                  <a:pt x="417870" y="320446"/>
                  <a:pt x="379182" y="336503"/>
                </a:cubicBezTo>
                <a:cubicBezTo>
                  <a:pt x="340494" y="352561"/>
                  <a:pt x="298237" y="360589"/>
                  <a:pt x="252413" y="360589"/>
                </a:cubicBezTo>
                <a:cubicBezTo>
                  <a:pt x="239266" y="360589"/>
                  <a:pt x="225650" y="359838"/>
                  <a:pt x="211564" y="358335"/>
                </a:cubicBezTo>
                <a:cubicBezTo>
                  <a:pt x="174379" y="391202"/>
                  <a:pt x="131183" y="413926"/>
                  <a:pt x="81978" y="426510"/>
                </a:cubicBezTo>
                <a:cubicBezTo>
                  <a:pt x="72775" y="429139"/>
                  <a:pt x="62071" y="431205"/>
                  <a:pt x="49863" y="432707"/>
                </a:cubicBezTo>
                <a:cubicBezTo>
                  <a:pt x="46670" y="433083"/>
                  <a:pt x="43806" y="432238"/>
                  <a:pt x="41271" y="430172"/>
                </a:cubicBezTo>
                <a:cubicBezTo>
                  <a:pt x="38735" y="428106"/>
                  <a:pt x="37092" y="425383"/>
                  <a:pt x="36341" y="422002"/>
                </a:cubicBezTo>
                <a:lnTo>
                  <a:pt x="36341" y="421720"/>
                </a:lnTo>
                <a:cubicBezTo>
                  <a:pt x="35777" y="420969"/>
                  <a:pt x="35730" y="419842"/>
                  <a:pt x="36200" y="418340"/>
                </a:cubicBezTo>
                <a:cubicBezTo>
                  <a:pt x="36669" y="416837"/>
                  <a:pt x="36857" y="415898"/>
                  <a:pt x="36763" y="415523"/>
                </a:cubicBezTo>
                <a:cubicBezTo>
                  <a:pt x="36669" y="415147"/>
                  <a:pt x="37092" y="414255"/>
                  <a:pt x="38031" y="412846"/>
                </a:cubicBezTo>
                <a:cubicBezTo>
                  <a:pt x="38970" y="411438"/>
                  <a:pt x="39534" y="410593"/>
                  <a:pt x="39721" y="410311"/>
                </a:cubicBezTo>
                <a:cubicBezTo>
                  <a:pt x="39909" y="410029"/>
                  <a:pt x="40566" y="409231"/>
                  <a:pt x="41693" y="407916"/>
                </a:cubicBezTo>
                <a:cubicBezTo>
                  <a:pt x="42820" y="406602"/>
                  <a:pt x="43571" y="405757"/>
                  <a:pt x="43947" y="405381"/>
                </a:cubicBezTo>
                <a:cubicBezTo>
                  <a:pt x="45261" y="403879"/>
                  <a:pt x="48173" y="400639"/>
                  <a:pt x="52680" y="395662"/>
                </a:cubicBezTo>
                <a:cubicBezTo>
                  <a:pt x="57187" y="390685"/>
                  <a:pt x="60427" y="387117"/>
                  <a:pt x="62399" y="384957"/>
                </a:cubicBezTo>
                <a:cubicBezTo>
                  <a:pt x="64371" y="382797"/>
                  <a:pt x="67282" y="379088"/>
                  <a:pt x="71132" y="373830"/>
                </a:cubicBezTo>
                <a:cubicBezTo>
                  <a:pt x="74981" y="368571"/>
                  <a:pt x="78034" y="363782"/>
                  <a:pt x="80288" y="359462"/>
                </a:cubicBezTo>
                <a:cubicBezTo>
                  <a:pt x="82541" y="355143"/>
                  <a:pt x="85077" y="349603"/>
                  <a:pt x="87893" y="342841"/>
                </a:cubicBezTo>
                <a:cubicBezTo>
                  <a:pt x="90711" y="336080"/>
                  <a:pt x="93152" y="328944"/>
                  <a:pt x="95218" y="321432"/>
                </a:cubicBezTo>
                <a:cubicBezTo>
                  <a:pt x="65733" y="304717"/>
                  <a:pt x="42492" y="284058"/>
                  <a:pt x="25495" y="259455"/>
                </a:cubicBezTo>
                <a:cubicBezTo>
                  <a:pt x="8498" y="234852"/>
                  <a:pt x="0" y="208465"/>
                  <a:pt x="0" y="180294"/>
                </a:cubicBezTo>
                <a:cubicBezTo>
                  <a:pt x="0" y="155880"/>
                  <a:pt x="6667" y="132544"/>
                  <a:pt x="20002" y="110289"/>
                </a:cubicBezTo>
                <a:cubicBezTo>
                  <a:pt x="33336" y="88034"/>
                  <a:pt x="51271" y="68831"/>
                  <a:pt x="73808" y="52680"/>
                </a:cubicBezTo>
                <a:cubicBezTo>
                  <a:pt x="96345" y="36528"/>
                  <a:pt x="123202" y="23710"/>
                  <a:pt x="154377" y="14226"/>
                </a:cubicBezTo>
                <a:cubicBezTo>
                  <a:pt x="185553" y="4742"/>
                  <a:pt x="218231" y="0"/>
                  <a:pt x="25241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457"/>
          <p:cNvSpPr>
            <a:spLocks noChangeAspect="1"/>
          </p:cNvSpPr>
          <p:nvPr/>
        </p:nvSpPr>
        <p:spPr>
          <a:xfrm>
            <a:off x="1037124" y="4591328"/>
            <a:ext cx="575494" cy="863947"/>
          </a:xfrm>
          <a:custGeom>
            <a:avLst/>
            <a:gdLst>
              <a:gd name="connsiteX0" fmla="*/ 108177 w 216354"/>
              <a:gd name="connsiteY0" fmla="*/ 60848 h 324530"/>
              <a:gd name="connsiteX1" fmla="*/ 129199 w 216354"/>
              <a:gd name="connsiteY1" fmla="*/ 64229 h 324530"/>
              <a:gd name="connsiteX2" fmla="*/ 147581 w 216354"/>
              <a:gd name="connsiteY2" fmla="*/ 75638 h 324530"/>
              <a:gd name="connsiteX3" fmla="*/ 155504 w 216354"/>
              <a:gd name="connsiteY3" fmla="*/ 94654 h 324530"/>
              <a:gd name="connsiteX4" fmla="*/ 153497 w 216354"/>
              <a:gd name="connsiteY4" fmla="*/ 99408 h 324530"/>
              <a:gd name="connsiteX5" fmla="*/ 148744 w 216354"/>
              <a:gd name="connsiteY5" fmla="*/ 101415 h 324530"/>
              <a:gd name="connsiteX6" fmla="*/ 143989 w 216354"/>
              <a:gd name="connsiteY6" fmla="*/ 99408 h 324530"/>
              <a:gd name="connsiteX7" fmla="*/ 141982 w 216354"/>
              <a:gd name="connsiteY7" fmla="*/ 94654 h 324530"/>
              <a:gd name="connsiteX8" fmla="*/ 130573 w 216354"/>
              <a:gd name="connsiteY8" fmla="*/ 79653 h 324530"/>
              <a:gd name="connsiteX9" fmla="*/ 108177 w 216354"/>
              <a:gd name="connsiteY9" fmla="*/ 74371 h 324530"/>
              <a:gd name="connsiteX10" fmla="*/ 103422 w 216354"/>
              <a:gd name="connsiteY10" fmla="*/ 72364 h 324530"/>
              <a:gd name="connsiteX11" fmla="*/ 101415 w 216354"/>
              <a:gd name="connsiteY11" fmla="*/ 67610 h 324530"/>
              <a:gd name="connsiteX12" fmla="*/ 103422 w 216354"/>
              <a:gd name="connsiteY12" fmla="*/ 62856 h 324530"/>
              <a:gd name="connsiteX13" fmla="*/ 108177 w 216354"/>
              <a:gd name="connsiteY13" fmla="*/ 60848 h 324530"/>
              <a:gd name="connsiteX14" fmla="*/ 108177 w 216354"/>
              <a:gd name="connsiteY14" fmla="*/ 27044 h 324530"/>
              <a:gd name="connsiteX15" fmla="*/ 79337 w 216354"/>
              <a:gd name="connsiteY15" fmla="*/ 31797 h 324530"/>
              <a:gd name="connsiteX16" fmla="*/ 53349 w 216354"/>
              <a:gd name="connsiteY16" fmla="*/ 44897 h 324530"/>
              <a:gd name="connsiteX17" fmla="*/ 34333 w 216354"/>
              <a:gd name="connsiteY17" fmla="*/ 66343 h 324530"/>
              <a:gd name="connsiteX18" fmla="*/ 27044 w 216354"/>
              <a:gd name="connsiteY18" fmla="*/ 94655 h 324530"/>
              <a:gd name="connsiteX19" fmla="*/ 41411 w 216354"/>
              <a:gd name="connsiteY19" fmla="*/ 132686 h 324530"/>
              <a:gd name="connsiteX20" fmla="*/ 47856 w 216354"/>
              <a:gd name="connsiteY20" fmla="*/ 139658 h 324530"/>
              <a:gd name="connsiteX21" fmla="*/ 54300 w 216354"/>
              <a:gd name="connsiteY21" fmla="*/ 146630 h 324530"/>
              <a:gd name="connsiteX22" fmla="*/ 84091 w 216354"/>
              <a:gd name="connsiteY22" fmla="*/ 209593 h 324530"/>
              <a:gd name="connsiteX23" fmla="*/ 132263 w 216354"/>
              <a:gd name="connsiteY23" fmla="*/ 209593 h 324530"/>
              <a:gd name="connsiteX24" fmla="*/ 162054 w 216354"/>
              <a:gd name="connsiteY24" fmla="*/ 146630 h 324530"/>
              <a:gd name="connsiteX25" fmla="*/ 168498 w 216354"/>
              <a:gd name="connsiteY25" fmla="*/ 139658 h 324530"/>
              <a:gd name="connsiteX26" fmla="*/ 174943 w 216354"/>
              <a:gd name="connsiteY26" fmla="*/ 132686 h 324530"/>
              <a:gd name="connsiteX27" fmla="*/ 189310 w 216354"/>
              <a:gd name="connsiteY27" fmla="*/ 94655 h 324530"/>
              <a:gd name="connsiteX28" fmla="*/ 182021 w 216354"/>
              <a:gd name="connsiteY28" fmla="*/ 66343 h 324530"/>
              <a:gd name="connsiteX29" fmla="*/ 163005 w 216354"/>
              <a:gd name="connsiteY29" fmla="*/ 44897 h 324530"/>
              <a:gd name="connsiteX30" fmla="*/ 137017 w 216354"/>
              <a:gd name="connsiteY30" fmla="*/ 31797 h 324530"/>
              <a:gd name="connsiteX31" fmla="*/ 108177 w 216354"/>
              <a:gd name="connsiteY31" fmla="*/ 27044 h 324530"/>
              <a:gd name="connsiteX32" fmla="*/ 108177 w 216354"/>
              <a:gd name="connsiteY32" fmla="*/ 0 h 324530"/>
              <a:gd name="connsiteX33" fmla="*/ 147581 w 216354"/>
              <a:gd name="connsiteY33" fmla="*/ 6866 h 324530"/>
              <a:gd name="connsiteX34" fmla="*/ 182231 w 216354"/>
              <a:gd name="connsiteY34" fmla="*/ 25671 h 324530"/>
              <a:gd name="connsiteX35" fmla="*/ 206952 w 216354"/>
              <a:gd name="connsiteY35" fmla="*/ 55672 h 324530"/>
              <a:gd name="connsiteX36" fmla="*/ 216354 w 216354"/>
              <a:gd name="connsiteY36" fmla="*/ 94655 h 324530"/>
              <a:gd name="connsiteX37" fmla="*/ 194592 w 216354"/>
              <a:gd name="connsiteY37" fmla="*/ 151279 h 324530"/>
              <a:gd name="connsiteX38" fmla="*/ 178851 w 216354"/>
              <a:gd name="connsiteY38" fmla="*/ 169660 h 324530"/>
              <a:gd name="connsiteX39" fmla="*/ 166280 w 216354"/>
              <a:gd name="connsiteY39" fmla="*/ 189838 h 324530"/>
              <a:gd name="connsiteX40" fmla="*/ 159096 w 216354"/>
              <a:gd name="connsiteY40" fmla="*/ 212551 h 324530"/>
              <a:gd name="connsiteX41" fmla="*/ 169027 w 216354"/>
              <a:gd name="connsiteY41" fmla="*/ 229876 h 324530"/>
              <a:gd name="connsiteX42" fmla="*/ 163745 w 216354"/>
              <a:gd name="connsiteY42" fmla="*/ 243398 h 324530"/>
              <a:gd name="connsiteX43" fmla="*/ 169027 w 216354"/>
              <a:gd name="connsiteY43" fmla="*/ 256920 h 324530"/>
              <a:gd name="connsiteX44" fmla="*/ 159519 w 216354"/>
              <a:gd name="connsiteY44" fmla="*/ 274034 h 324530"/>
              <a:gd name="connsiteX45" fmla="*/ 162266 w 216354"/>
              <a:gd name="connsiteY45" fmla="*/ 283964 h 324530"/>
              <a:gd name="connsiteX46" fmla="*/ 155610 w 216354"/>
              <a:gd name="connsiteY46" fmla="*/ 298965 h 324530"/>
              <a:gd name="connsiteX47" fmla="*/ 139235 w 216354"/>
              <a:gd name="connsiteY47" fmla="*/ 304247 h 324530"/>
              <a:gd name="connsiteX48" fmla="*/ 126559 w 216354"/>
              <a:gd name="connsiteY48" fmla="*/ 319037 h 324530"/>
              <a:gd name="connsiteX49" fmla="*/ 108177 w 216354"/>
              <a:gd name="connsiteY49" fmla="*/ 324530 h 324530"/>
              <a:gd name="connsiteX50" fmla="*/ 89795 w 216354"/>
              <a:gd name="connsiteY50" fmla="*/ 319037 h 324530"/>
              <a:gd name="connsiteX51" fmla="*/ 77119 w 216354"/>
              <a:gd name="connsiteY51" fmla="*/ 304247 h 324530"/>
              <a:gd name="connsiteX52" fmla="*/ 60744 w 216354"/>
              <a:gd name="connsiteY52" fmla="*/ 298965 h 324530"/>
              <a:gd name="connsiteX53" fmla="*/ 54088 w 216354"/>
              <a:gd name="connsiteY53" fmla="*/ 283964 h 324530"/>
              <a:gd name="connsiteX54" fmla="*/ 56835 w 216354"/>
              <a:gd name="connsiteY54" fmla="*/ 274034 h 324530"/>
              <a:gd name="connsiteX55" fmla="*/ 47327 w 216354"/>
              <a:gd name="connsiteY55" fmla="*/ 256920 h 324530"/>
              <a:gd name="connsiteX56" fmla="*/ 52609 w 216354"/>
              <a:gd name="connsiteY56" fmla="*/ 243398 h 324530"/>
              <a:gd name="connsiteX57" fmla="*/ 47327 w 216354"/>
              <a:gd name="connsiteY57" fmla="*/ 229876 h 324530"/>
              <a:gd name="connsiteX58" fmla="*/ 57258 w 216354"/>
              <a:gd name="connsiteY58" fmla="*/ 212551 h 324530"/>
              <a:gd name="connsiteX59" fmla="*/ 50074 w 216354"/>
              <a:gd name="connsiteY59" fmla="*/ 189838 h 324530"/>
              <a:gd name="connsiteX60" fmla="*/ 37503 w 216354"/>
              <a:gd name="connsiteY60" fmla="*/ 169660 h 324530"/>
              <a:gd name="connsiteX61" fmla="*/ 21762 w 216354"/>
              <a:gd name="connsiteY61" fmla="*/ 151279 h 324530"/>
              <a:gd name="connsiteX62" fmla="*/ 0 w 216354"/>
              <a:gd name="connsiteY62" fmla="*/ 94655 h 324530"/>
              <a:gd name="connsiteX63" fmla="*/ 9402 w 216354"/>
              <a:gd name="connsiteY63" fmla="*/ 55672 h 324530"/>
              <a:gd name="connsiteX64" fmla="*/ 34123 w 216354"/>
              <a:gd name="connsiteY64" fmla="*/ 25671 h 324530"/>
              <a:gd name="connsiteX65" fmla="*/ 68773 w 216354"/>
              <a:gd name="connsiteY65" fmla="*/ 6866 h 324530"/>
              <a:gd name="connsiteX66" fmla="*/ 108177 w 216354"/>
              <a:gd name="connsiteY66" fmla="*/ 0 h 3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16354" h="324530">
                <a:moveTo>
                  <a:pt x="108177" y="60848"/>
                </a:moveTo>
                <a:cubicBezTo>
                  <a:pt x="115219" y="60848"/>
                  <a:pt x="122227" y="61976"/>
                  <a:pt x="129199" y="64229"/>
                </a:cubicBezTo>
                <a:cubicBezTo>
                  <a:pt x="136172" y="66483"/>
                  <a:pt x="142299" y="70286"/>
                  <a:pt x="147581" y="75638"/>
                </a:cubicBezTo>
                <a:cubicBezTo>
                  <a:pt x="152863" y="80991"/>
                  <a:pt x="155504" y="87329"/>
                  <a:pt x="155504" y="94654"/>
                </a:cubicBezTo>
                <a:cubicBezTo>
                  <a:pt x="155504" y="96485"/>
                  <a:pt x="154835" y="98069"/>
                  <a:pt x="153497" y="99408"/>
                </a:cubicBezTo>
                <a:cubicBezTo>
                  <a:pt x="152158" y="100746"/>
                  <a:pt x="150574" y="101415"/>
                  <a:pt x="148744" y="101415"/>
                </a:cubicBezTo>
                <a:cubicBezTo>
                  <a:pt x="146911" y="101415"/>
                  <a:pt x="145327" y="100746"/>
                  <a:pt x="143989" y="99408"/>
                </a:cubicBezTo>
                <a:cubicBezTo>
                  <a:pt x="142651" y="98069"/>
                  <a:pt x="141982" y="96485"/>
                  <a:pt x="141982" y="94654"/>
                </a:cubicBezTo>
                <a:cubicBezTo>
                  <a:pt x="141982" y="88175"/>
                  <a:pt x="138179" y="83174"/>
                  <a:pt x="130573" y="79653"/>
                </a:cubicBezTo>
                <a:cubicBezTo>
                  <a:pt x="122967" y="76132"/>
                  <a:pt x="115501" y="74371"/>
                  <a:pt x="108177" y="74371"/>
                </a:cubicBezTo>
                <a:cubicBezTo>
                  <a:pt x="106345" y="74371"/>
                  <a:pt x="104760" y="73702"/>
                  <a:pt x="103422" y="72364"/>
                </a:cubicBezTo>
                <a:cubicBezTo>
                  <a:pt x="102084" y="71026"/>
                  <a:pt x="101415" y="69441"/>
                  <a:pt x="101415" y="67610"/>
                </a:cubicBezTo>
                <a:cubicBezTo>
                  <a:pt x="101415" y="65779"/>
                  <a:pt x="102084" y="64194"/>
                  <a:pt x="103422" y="62856"/>
                </a:cubicBezTo>
                <a:cubicBezTo>
                  <a:pt x="104760" y="61517"/>
                  <a:pt x="106345" y="60848"/>
                  <a:pt x="108177" y="60848"/>
                </a:cubicBezTo>
                <a:close/>
                <a:moveTo>
                  <a:pt x="108177" y="27044"/>
                </a:moveTo>
                <a:cubicBezTo>
                  <a:pt x="98458" y="27044"/>
                  <a:pt x="88845" y="28629"/>
                  <a:pt x="79337" y="31797"/>
                </a:cubicBezTo>
                <a:cubicBezTo>
                  <a:pt x="69829" y="34967"/>
                  <a:pt x="61167" y="39333"/>
                  <a:pt x="53349" y="44897"/>
                </a:cubicBezTo>
                <a:cubicBezTo>
                  <a:pt x="45532" y="50461"/>
                  <a:pt x="39193" y="57609"/>
                  <a:pt x="34333" y="66343"/>
                </a:cubicBezTo>
                <a:cubicBezTo>
                  <a:pt x="29474" y="75076"/>
                  <a:pt x="27044" y="84513"/>
                  <a:pt x="27044" y="94655"/>
                </a:cubicBezTo>
                <a:cubicBezTo>
                  <a:pt x="27044" y="108881"/>
                  <a:pt x="31834" y="121558"/>
                  <a:pt x="41411" y="132686"/>
                </a:cubicBezTo>
                <a:cubicBezTo>
                  <a:pt x="42820" y="134235"/>
                  <a:pt x="44968" y="136559"/>
                  <a:pt x="47856" y="139658"/>
                </a:cubicBezTo>
                <a:cubicBezTo>
                  <a:pt x="50743" y="142757"/>
                  <a:pt x="52891" y="145081"/>
                  <a:pt x="54300" y="146630"/>
                </a:cubicBezTo>
                <a:cubicBezTo>
                  <a:pt x="72329" y="168181"/>
                  <a:pt x="82259" y="189169"/>
                  <a:pt x="84091" y="209593"/>
                </a:cubicBezTo>
                <a:lnTo>
                  <a:pt x="132263" y="209593"/>
                </a:lnTo>
                <a:cubicBezTo>
                  <a:pt x="134094" y="189169"/>
                  <a:pt x="144024" y="168181"/>
                  <a:pt x="162054" y="146630"/>
                </a:cubicBezTo>
                <a:cubicBezTo>
                  <a:pt x="163463" y="145081"/>
                  <a:pt x="165611" y="142757"/>
                  <a:pt x="168498" y="139658"/>
                </a:cubicBezTo>
                <a:cubicBezTo>
                  <a:pt x="171386" y="136559"/>
                  <a:pt x="173534" y="134235"/>
                  <a:pt x="174943" y="132686"/>
                </a:cubicBezTo>
                <a:cubicBezTo>
                  <a:pt x="184520" y="121558"/>
                  <a:pt x="189310" y="108881"/>
                  <a:pt x="189310" y="94655"/>
                </a:cubicBezTo>
                <a:cubicBezTo>
                  <a:pt x="189310" y="84513"/>
                  <a:pt x="186880" y="75076"/>
                  <a:pt x="182021" y="66343"/>
                </a:cubicBezTo>
                <a:cubicBezTo>
                  <a:pt x="177161" y="57609"/>
                  <a:pt x="170822" y="50461"/>
                  <a:pt x="163005" y="44897"/>
                </a:cubicBezTo>
                <a:cubicBezTo>
                  <a:pt x="155187" y="39333"/>
                  <a:pt x="146525" y="34967"/>
                  <a:pt x="137017" y="31797"/>
                </a:cubicBezTo>
                <a:cubicBezTo>
                  <a:pt x="127509" y="28629"/>
                  <a:pt x="117896" y="27044"/>
                  <a:pt x="108177" y="27044"/>
                </a:cubicBezTo>
                <a:close/>
                <a:moveTo>
                  <a:pt x="108177" y="0"/>
                </a:moveTo>
                <a:cubicBezTo>
                  <a:pt x="121558" y="0"/>
                  <a:pt x="134693" y="2289"/>
                  <a:pt x="147581" y="6866"/>
                </a:cubicBezTo>
                <a:cubicBezTo>
                  <a:pt x="160469" y="11444"/>
                  <a:pt x="172019" y="17712"/>
                  <a:pt x="182231" y="25671"/>
                </a:cubicBezTo>
                <a:cubicBezTo>
                  <a:pt x="192443" y="33629"/>
                  <a:pt x="200684" y="43629"/>
                  <a:pt x="206952" y="55672"/>
                </a:cubicBezTo>
                <a:cubicBezTo>
                  <a:pt x="213220" y="67716"/>
                  <a:pt x="216354" y="80710"/>
                  <a:pt x="216354" y="94655"/>
                </a:cubicBezTo>
                <a:cubicBezTo>
                  <a:pt x="216354" y="116487"/>
                  <a:pt x="209099" y="135362"/>
                  <a:pt x="194592" y="151279"/>
                </a:cubicBezTo>
                <a:cubicBezTo>
                  <a:pt x="188253" y="158180"/>
                  <a:pt x="183006" y="164308"/>
                  <a:pt x="178851" y="169660"/>
                </a:cubicBezTo>
                <a:cubicBezTo>
                  <a:pt x="174696" y="175013"/>
                  <a:pt x="170506" y="181739"/>
                  <a:pt x="166280" y="189838"/>
                </a:cubicBezTo>
                <a:cubicBezTo>
                  <a:pt x="162054" y="197937"/>
                  <a:pt x="159659" y="205508"/>
                  <a:pt x="159096" y="212551"/>
                </a:cubicBezTo>
                <a:cubicBezTo>
                  <a:pt x="165716" y="216494"/>
                  <a:pt x="169027" y="222269"/>
                  <a:pt x="169027" y="229876"/>
                </a:cubicBezTo>
                <a:cubicBezTo>
                  <a:pt x="169027" y="235088"/>
                  <a:pt x="167266" y="239594"/>
                  <a:pt x="163745" y="243398"/>
                </a:cubicBezTo>
                <a:cubicBezTo>
                  <a:pt x="167266" y="247201"/>
                  <a:pt x="169027" y="251708"/>
                  <a:pt x="169027" y="256920"/>
                </a:cubicBezTo>
                <a:cubicBezTo>
                  <a:pt x="169027" y="264245"/>
                  <a:pt x="165857" y="269949"/>
                  <a:pt x="159519" y="274034"/>
                </a:cubicBezTo>
                <a:cubicBezTo>
                  <a:pt x="161350" y="277274"/>
                  <a:pt x="162266" y="280583"/>
                  <a:pt x="162266" y="283964"/>
                </a:cubicBezTo>
                <a:cubicBezTo>
                  <a:pt x="162266" y="290444"/>
                  <a:pt x="160047" y="295444"/>
                  <a:pt x="155610" y="298965"/>
                </a:cubicBezTo>
                <a:cubicBezTo>
                  <a:pt x="151173" y="302486"/>
                  <a:pt x="145715" y="304247"/>
                  <a:pt x="139235" y="304247"/>
                </a:cubicBezTo>
                <a:cubicBezTo>
                  <a:pt x="136418" y="310444"/>
                  <a:pt x="132193" y="315374"/>
                  <a:pt x="126559" y="319037"/>
                </a:cubicBezTo>
                <a:cubicBezTo>
                  <a:pt x="120924" y="322699"/>
                  <a:pt x="114797" y="324530"/>
                  <a:pt x="108177" y="324530"/>
                </a:cubicBezTo>
                <a:cubicBezTo>
                  <a:pt x="101557" y="324530"/>
                  <a:pt x="95429" y="322699"/>
                  <a:pt x="89795" y="319037"/>
                </a:cubicBezTo>
                <a:cubicBezTo>
                  <a:pt x="84161" y="315374"/>
                  <a:pt x="79935" y="310444"/>
                  <a:pt x="77119" y="304247"/>
                </a:cubicBezTo>
                <a:cubicBezTo>
                  <a:pt x="70639" y="304247"/>
                  <a:pt x="65181" y="302486"/>
                  <a:pt x="60744" y="298965"/>
                </a:cubicBezTo>
                <a:cubicBezTo>
                  <a:pt x="56307" y="295444"/>
                  <a:pt x="54088" y="290444"/>
                  <a:pt x="54088" y="283964"/>
                </a:cubicBezTo>
                <a:cubicBezTo>
                  <a:pt x="54088" y="280583"/>
                  <a:pt x="55004" y="277274"/>
                  <a:pt x="56835" y="274034"/>
                </a:cubicBezTo>
                <a:cubicBezTo>
                  <a:pt x="50497" y="269949"/>
                  <a:pt x="47327" y="264245"/>
                  <a:pt x="47327" y="256920"/>
                </a:cubicBezTo>
                <a:cubicBezTo>
                  <a:pt x="47327" y="251708"/>
                  <a:pt x="49088" y="247201"/>
                  <a:pt x="52609" y="243398"/>
                </a:cubicBezTo>
                <a:cubicBezTo>
                  <a:pt x="49088" y="239594"/>
                  <a:pt x="47327" y="235088"/>
                  <a:pt x="47327" y="229876"/>
                </a:cubicBezTo>
                <a:cubicBezTo>
                  <a:pt x="47327" y="222269"/>
                  <a:pt x="50638" y="216494"/>
                  <a:pt x="57258" y="212551"/>
                </a:cubicBezTo>
                <a:cubicBezTo>
                  <a:pt x="56694" y="205508"/>
                  <a:pt x="54300" y="197937"/>
                  <a:pt x="50074" y="189838"/>
                </a:cubicBezTo>
                <a:cubicBezTo>
                  <a:pt x="45848" y="181739"/>
                  <a:pt x="41658" y="175013"/>
                  <a:pt x="37503" y="169660"/>
                </a:cubicBezTo>
                <a:cubicBezTo>
                  <a:pt x="33347" y="164308"/>
                  <a:pt x="28100" y="158180"/>
                  <a:pt x="21762" y="151279"/>
                </a:cubicBezTo>
                <a:cubicBezTo>
                  <a:pt x="7254" y="135362"/>
                  <a:pt x="0" y="116487"/>
                  <a:pt x="0" y="94655"/>
                </a:cubicBezTo>
                <a:cubicBezTo>
                  <a:pt x="0" y="80710"/>
                  <a:pt x="3134" y="67716"/>
                  <a:pt x="9402" y="55672"/>
                </a:cubicBezTo>
                <a:cubicBezTo>
                  <a:pt x="15670" y="43629"/>
                  <a:pt x="23910" y="33629"/>
                  <a:pt x="34123" y="25671"/>
                </a:cubicBezTo>
                <a:cubicBezTo>
                  <a:pt x="44334" y="17712"/>
                  <a:pt x="55885" y="11444"/>
                  <a:pt x="68773" y="6866"/>
                </a:cubicBezTo>
                <a:cubicBezTo>
                  <a:pt x="81661" y="2289"/>
                  <a:pt x="94795" y="0"/>
                  <a:pt x="10817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1" name="Freeform 320"/>
          <p:cNvSpPr>
            <a:spLocks noChangeAspect="1"/>
          </p:cNvSpPr>
          <p:nvPr/>
        </p:nvSpPr>
        <p:spPr>
          <a:xfrm>
            <a:off x="981972" y="3214552"/>
            <a:ext cx="685801" cy="685451"/>
          </a:xfrm>
          <a:custGeom>
            <a:avLst/>
            <a:gdLst>
              <a:gd name="connsiteX0" fmla="*/ 18029 w 432707"/>
              <a:gd name="connsiteY0" fmla="*/ 252412 h 432707"/>
              <a:gd name="connsiteX1" fmla="*/ 144236 w 432707"/>
              <a:gd name="connsiteY1" fmla="*/ 252412 h 432707"/>
              <a:gd name="connsiteX2" fmla="*/ 156913 w 432707"/>
              <a:gd name="connsiteY2" fmla="*/ 257765 h 432707"/>
              <a:gd name="connsiteX3" fmla="*/ 162265 w 432707"/>
              <a:gd name="connsiteY3" fmla="*/ 270442 h 432707"/>
              <a:gd name="connsiteX4" fmla="*/ 156913 w 432707"/>
              <a:gd name="connsiteY4" fmla="*/ 283119 h 432707"/>
              <a:gd name="connsiteX5" fmla="*/ 118318 w 432707"/>
              <a:gd name="connsiteY5" fmla="*/ 321713 h 432707"/>
              <a:gd name="connsiteX6" fmla="*/ 163673 w 432707"/>
              <a:gd name="connsiteY6" fmla="*/ 350448 h 432707"/>
              <a:gd name="connsiteX7" fmla="*/ 216353 w 432707"/>
              <a:gd name="connsiteY7" fmla="*/ 360589 h 432707"/>
              <a:gd name="connsiteX8" fmla="*/ 286781 w 432707"/>
              <a:gd name="connsiteY8" fmla="*/ 342278 h 432707"/>
              <a:gd name="connsiteX9" fmla="*/ 339179 w 432707"/>
              <a:gd name="connsiteY9" fmla="*/ 291852 h 432707"/>
              <a:gd name="connsiteX10" fmla="*/ 354110 w 432707"/>
              <a:gd name="connsiteY10" fmla="*/ 258892 h 432707"/>
              <a:gd name="connsiteX11" fmla="*/ 362561 w 432707"/>
              <a:gd name="connsiteY11" fmla="*/ 252412 h 432707"/>
              <a:gd name="connsiteX12" fmla="*/ 416649 w 432707"/>
              <a:gd name="connsiteY12" fmla="*/ 252412 h 432707"/>
              <a:gd name="connsiteX13" fmla="*/ 422988 w 432707"/>
              <a:gd name="connsiteY13" fmla="*/ 255089 h 432707"/>
              <a:gd name="connsiteX14" fmla="*/ 425664 w 432707"/>
              <a:gd name="connsiteY14" fmla="*/ 261427 h 432707"/>
              <a:gd name="connsiteX15" fmla="*/ 425383 w 432707"/>
              <a:gd name="connsiteY15" fmla="*/ 263399 h 432707"/>
              <a:gd name="connsiteX16" fmla="*/ 349884 w 432707"/>
              <a:gd name="connsiteY16" fmla="*/ 385802 h 432707"/>
              <a:gd name="connsiteX17" fmla="*/ 215227 w 432707"/>
              <a:gd name="connsiteY17" fmla="*/ 432707 h 432707"/>
              <a:gd name="connsiteX18" fmla="*/ 135643 w 432707"/>
              <a:gd name="connsiteY18" fmla="*/ 417213 h 432707"/>
              <a:gd name="connsiteX19" fmla="*/ 67047 w 432707"/>
              <a:gd name="connsiteY19" fmla="*/ 372985 h 432707"/>
              <a:gd name="connsiteX20" fmla="*/ 30707 w 432707"/>
              <a:gd name="connsiteY20" fmla="*/ 409325 h 432707"/>
              <a:gd name="connsiteX21" fmla="*/ 18029 w 432707"/>
              <a:gd name="connsiteY21" fmla="*/ 414678 h 432707"/>
              <a:gd name="connsiteX22" fmla="*/ 5352 w 432707"/>
              <a:gd name="connsiteY22" fmla="*/ 409325 h 432707"/>
              <a:gd name="connsiteX23" fmla="*/ 0 w 432707"/>
              <a:gd name="connsiteY23" fmla="*/ 396648 h 432707"/>
              <a:gd name="connsiteX24" fmla="*/ 0 w 432707"/>
              <a:gd name="connsiteY24" fmla="*/ 270442 h 432707"/>
              <a:gd name="connsiteX25" fmla="*/ 5352 w 432707"/>
              <a:gd name="connsiteY25" fmla="*/ 257765 h 432707"/>
              <a:gd name="connsiteX26" fmla="*/ 18029 w 432707"/>
              <a:gd name="connsiteY26" fmla="*/ 252412 h 432707"/>
              <a:gd name="connsiteX27" fmla="*/ 216353 w 432707"/>
              <a:gd name="connsiteY27" fmla="*/ 0 h 432707"/>
              <a:gd name="connsiteX28" fmla="*/ 296359 w 432707"/>
              <a:gd name="connsiteY28" fmla="*/ 15635 h 432707"/>
              <a:gd name="connsiteX29" fmla="*/ 365378 w 432707"/>
              <a:gd name="connsiteY29" fmla="*/ 59723 h 432707"/>
              <a:gd name="connsiteX30" fmla="*/ 402001 w 432707"/>
              <a:gd name="connsiteY30" fmla="*/ 23382 h 432707"/>
              <a:gd name="connsiteX31" fmla="*/ 414677 w 432707"/>
              <a:gd name="connsiteY31" fmla="*/ 18029 h 432707"/>
              <a:gd name="connsiteX32" fmla="*/ 427354 w 432707"/>
              <a:gd name="connsiteY32" fmla="*/ 23382 h 432707"/>
              <a:gd name="connsiteX33" fmla="*/ 432707 w 432707"/>
              <a:gd name="connsiteY33" fmla="*/ 36059 h 432707"/>
              <a:gd name="connsiteX34" fmla="*/ 432707 w 432707"/>
              <a:gd name="connsiteY34" fmla="*/ 162265 h 432707"/>
              <a:gd name="connsiteX35" fmla="*/ 427354 w 432707"/>
              <a:gd name="connsiteY35" fmla="*/ 174942 h 432707"/>
              <a:gd name="connsiteX36" fmla="*/ 414677 w 432707"/>
              <a:gd name="connsiteY36" fmla="*/ 180295 h 432707"/>
              <a:gd name="connsiteX37" fmla="*/ 288471 w 432707"/>
              <a:gd name="connsiteY37" fmla="*/ 180295 h 432707"/>
              <a:gd name="connsiteX38" fmla="*/ 275795 w 432707"/>
              <a:gd name="connsiteY38" fmla="*/ 174942 h 432707"/>
              <a:gd name="connsiteX39" fmla="*/ 270442 w 432707"/>
              <a:gd name="connsiteY39" fmla="*/ 162265 h 432707"/>
              <a:gd name="connsiteX40" fmla="*/ 275795 w 432707"/>
              <a:gd name="connsiteY40" fmla="*/ 149588 h 432707"/>
              <a:gd name="connsiteX41" fmla="*/ 314671 w 432707"/>
              <a:gd name="connsiteY41" fmla="*/ 110712 h 432707"/>
              <a:gd name="connsiteX42" fmla="*/ 216353 w 432707"/>
              <a:gd name="connsiteY42" fmla="*/ 72118 h 432707"/>
              <a:gd name="connsiteX43" fmla="*/ 145926 w 432707"/>
              <a:gd name="connsiteY43" fmla="*/ 90429 h 432707"/>
              <a:gd name="connsiteX44" fmla="*/ 93528 w 432707"/>
              <a:gd name="connsiteY44" fmla="*/ 140855 h 432707"/>
              <a:gd name="connsiteX45" fmla="*/ 78597 w 432707"/>
              <a:gd name="connsiteY45" fmla="*/ 173815 h 432707"/>
              <a:gd name="connsiteX46" fmla="*/ 70146 w 432707"/>
              <a:gd name="connsiteY46" fmla="*/ 180295 h 432707"/>
              <a:gd name="connsiteX47" fmla="*/ 14086 w 432707"/>
              <a:gd name="connsiteY47" fmla="*/ 180295 h 432707"/>
              <a:gd name="connsiteX48" fmla="*/ 7747 w 432707"/>
              <a:gd name="connsiteY48" fmla="*/ 177618 h 432707"/>
              <a:gd name="connsiteX49" fmla="*/ 5071 w 432707"/>
              <a:gd name="connsiteY49" fmla="*/ 171280 h 432707"/>
              <a:gd name="connsiteX50" fmla="*/ 5071 w 432707"/>
              <a:gd name="connsiteY50" fmla="*/ 169308 h 432707"/>
              <a:gd name="connsiteX51" fmla="*/ 81133 w 432707"/>
              <a:gd name="connsiteY51" fmla="*/ 46905 h 432707"/>
              <a:gd name="connsiteX52" fmla="*/ 216353 w 432707"/>
              <a:gd name="connsiteY5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2707" h="432707">
                <a:moveTo>
                  <a:pt x="18029" y="252412"/>
                </a:moveTo>
                <a:lnTo>
                  <a:pt x="144236" y="252412"/>
                </a:lnTo>
                <a:cubicBezTo>
                  <a:pt x="149119" y="252412"/>
                  <a:pt x="153344" y="254197"/>
                  <a:pt x="156913" y="257765"/>
                </a:cubicBezTo>
                <a:cubicBezTo>
                  <a:pt x="160481" y="261333"/>
                  <a:pt x="162265" y="265559"/>
                  <a:pt x="162265" y="270442"/>
                </a:cubicBezTo>
                <a:cubicBezTo>
                  <a:pt x="162265" y="275325"/>
                  <a:pt x="160481" y="279551"/>
                  <a:pt x="156913" y="283119"/>
                </a:cubicBezTo>
                <a:lnTo>
                  <a:pt x="118318" y="321713"/>
                </a:lnTo>
                <a:cubicBezTo>
                  <a:pt x="131652" y="334109"/>
                  <a:pt x="146771" y="343687"/>
                  <a:pt x="163673" y="350448"/>
                </a:cubicBezTo>
                <a:cubicBezTo>
                  <a:pt x="180577" y="357209"/>
                  <a:pt x="198136" y="360589"/>
                  <a:pt x="216353" y="360589"/>
                </a:cubicBezTo>
                <a:cubicBezTo>
                  <a:pt x="241519" y="360589"/>
                  <a:pt x="264995" y="354486"/>
                  <a:pt x="286781" y="342278"/>
                </a:cubicBezTo>
                <a:cubicBezTo>
                  <a:pt x="308566" y="330071"/>
                  <a:pt x="326032" y="313262"/>
                  <a:pt x="339179" y="291852"/>
                </a:cubicBezTo>
                <a:cubicBezTo>
                  <a:pt x="341245" y="288659"/>
                  <a:pt x="346222" y="277672"/>
                  <a:pt x="354110" y="258892"/>
                </a:cubicBezTo>
                <a:cubicBezTo>
                  <a:pt x="355612" y="254572"/>
                  <a:pt x="358429" y="252412"/>
                  <a:pt x="362561" y="252412"/>
                </a:cubicBezTo>
                <a:lnTo>
                  <a:pt x="416649" y="252412"/>
                </a:lnTo>
                <a:cubicBezTo>
                  <a:pt x="419090" y="252412"/>
                  <a:pt x="421203" y="253305"/>
                  <a:pt x="422988" y="255089"/>
                </a:cubicBezTo>
                <a:cubicBezTo>
                  <a:pt x="424772" y="256873"/>
                  <a:pt x="425664" y="258986"/>
                  <a:pt x="425664" y="261427"/>
                </a:cubicBezTo>
                <a:cubicBezTo>
                  <a:pt x="425664" y="262366"/>
                  <a:pt x="425570" y="263023"/>
                  <a:pt x="425383" y="263399"/>
                </a:cubicBezTo>
                <a:cubicBezTo>
                  <a:pt x="413363" y="313731"/>
                  <a:pt x="388197" y="354532"/>
                  <a:pt x="349884" y="385802"/>
                </a:cubicBezTo>
                <a:cubicBezTo>
                  <a:pt x="311571" y="417072"/>
                  <a:pt x="266686" y="432707"/>
                  <a:pt x="215227" y="432707"/>
                </a:cubicBezTo>
                <a:cubicBezTo>
                  <a:pt x="187807" y="432707"/>
                  <a:pt x="161279" y="427542"/>
                  <a:pt x="135643" y="417213"/>
                </a:cubicBezTo>
                <a:cubicBezTo>
                  <a:pt x="110008" y="406884"/>
                  <a:pt x="87142" y="392141"/>
                  <a:pt x="67047" y="372985"/>
                </a:cubicBezTo>
                <a:lnTo>
                  <a:pt x="30707" y="409325"/>
                </a:lnTo>
                <a:cubicBezTo>
                  <a:pt x="27138" y="412894"/>
                  <a:pt x="22912" y="414678"/>
                  <a:pt x="18029" y="414678"/>
                </a:cubicBezTo>
                <a:cubicBezTo>
                  <a:pt x="13146" y="414678"/>
                  <a:pt x="8921" y="412894"/>
                  <a:pt x="5352" y="409325"/>
                </a:cubicBezTo>
                <a:cubicBezTo>
                  <a:pt x="1784" y="405757"/>
                  <a:pt x="0" y="401531"/>
                  <a:pt x="0" y="396648"/>
                </a:cubicBezTo>
                <a:lnTo>
                  <a:pt x="0" y="270442"/>
                </a:lnTo>
                <a:cubicBezTo>
                  <a:pt x="0" y="265559"/>
                  <a:pt x="1784" y="261333"/>
                  <a:pt x="5352" y="257765"/>
                </a:cubicBezTo>
                <a:cubicBezTo>
                  <a:pt x="8921" y="254197"/>
                  <a:pt x="13146" y="252412"/>
                  <a:pt x="18029" y="252412"/>
                </a:cubicBezTo>
                <a:close/>
                <a:moveTo>
                  <a:pt x="216353" y="0"/>
                </a:moveTo>
                <a:cubicBezTo>
                  <a:pt x="243773" y="0"/>
                  <a:pt x="270442" y="5212"/>
                  <a:pt x="296359" y="15635"/>
                </a:cubicBezTo>
                <a:cubicBezTo>
                  <a:pt x="322277" y="26058"/>
                  <a:pt x="345282" y="40754"/>
                  <a:pt x="365378" y="59723"/>
                </a:cubicBezTo>
                <a:lnTo>
                  <a:pt x="402001" y="23382"/>
                </a:lnTo>
                <a:cubicBezTo>
                  <a:pt x="405568" y="19814"/>
                  <a:pt x="409794" y="18029"/>
                  <a:pt x="414677" y="18029"/>
                </a:cubicBezTo>
                <a:cubicBezTo>
                  <a:pt x="419560" y="18029"/>
                  <a:pt x="423786" y="19814"/>
                  <a:pt x="427354" y="23382"/>
                </a:cubicBezTo>
                <a:cubicBezTo>
                  <a:pt x="430922" y="26950"/>
                  <a:pt x="432707" y="31176"/>
                  <a:pt x="432707" y="36059"/>
                </a:cubicBezTo>
                <a:lnTo>
                  <a:pt x="432707" y="162265"/>
                </a:lnTo>
                <a:cubicBezTo>
                  <a:pt x="432707" y="167148"/>
                  <a:pt x="430922" y="171374"/>
                  <a:pt x="427354" y="174942"/>
                </a:cubicBezTo>
                <a:cubicBezTo>
                  <a:pt x="423786" y="178510"/>
                  <a:pt x="419560" y="180295"/>
                  <a:pt x="414677" y="180295"/>
                </a:cubicBezTo>
                <a:lnTo>
                  <a:pt x="288471" y="180295"/>
                </a:lnTo>
                <a:cubicBezTo>
                  <a:pt x="283588" y="180295"/>
                  <a:pt x="279362" y="178510"/>
                  <a:pt x="275795" y="174942"/>
                </a:cubicBezTo>
                <a:cubicBezTo>
                  <a:pt x="272226" y="171374"/>
                  <a:pt x="270442" y="167148"/>
                  <a:pt x="270442" y="162265"/>
                </a:cubicBezTo>
                <a:cubicBezTo>
                  <a:pt x="270442" y="157382"/>
                  <a:pt x="272226" y="153157"/>
                  <a:pt x="275795" y="149588"/>
                </a:cubicBezTo>
                <a:lnTo>
                  <a:pt x="314671" y="110712"/>
                </a:lnTo>
                <a:cubicBezTo>
                  <a:pt x="286875" y="84983"/>
                  <a:pt x="254103" y="72118"/>
                  <a:pt x="216353" y="72118"/>
                </a:cubicBezTo>
                <a:cubicBezTo>
                  <a:pt x="191187" y="72118"/>
                  <a:pt x="167711" y="78222"/>
                  <a:pt x="145926" y="90429"/>
                </a:cubicBezTo>
                <a:cubicBezTo>
                  <a:pt x="124140" y="102636"/>
                  <a:pt x="106674" y="119445"/>
                  <a:pt x="93528" y="140855"/>
                </a:cubicBezTo>
                <a:cubicBezTo>
                  <a:pt x="91462" y="144048"/>
                  <a:pt x="86485" y="155035"/>
                  <a:pt x="78597" y="173815"/>
                </a:cubicBezTo>
                <a:cubicBezTo>
                  <a:pt x="77094" y="178135"/>
                  <a:pt x="74277" y="180295"/>
                  <a:pt x="70146" y="180295"/>
                </a:cubicBezTo>
                <a:lnTo>
                  <a:pt x="14086" y="180295"/>
                </a:lnTo>
                <a:cubicBezTo>
                  <a:pt x="11644" y="180295"/>
                  <a:pt x="9531" y="179403"/>
                  <a:pt x="7747" y="177618"/>
                </a:cubicBezTo>
                <a:cubicBezTo>
                  <a:pt x="5963" y="175834"/>
                  <a:pt x="5071" y="173721"/>
                  <a:pt x="5071" y="171280"/>
                </a:cubicBezTo>
                <a:lnTo>
                  <a:pt x="5071" y="169308"/>
                </a:lnTo>
                <a:cubicBezTo>
                  <a:pt x="17278" y="118976"/>
                  <a:pt x="42632" y="78175"/>
                  <a:pt x="81133" y="46905"/>
                </a:cubicBezTo>
                <a:cubicBezTo>
                  <a:pt x="119633" y="15635"/>
                  <a:pt x="164707" y="0"/>
                  <a:pt x="21635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 name="ZoneTexte 1"/>
          <p:cNvSpPr txBox="1"/>
          <p:nvPr/>
        </p:nvSpPr>
        <p:spPr>
          <a:xfrm>
            <a:off x="2270927" y="1506044"/>
            <a:ext cx="8963130" cy="1200329"/>
          </a:xfrm>
          <a:prstGeom prst="rect">
            <a:avLst/>
          </a:prstGeom>
          <a:noFill/>
        </p:spPr>
        <p:txBody>
          <a:bodyPr wrap="square" rtlCol="0" anchor="ctr">
            <a:spAutoFit/>
          </a:bodyPr>
          <a:lstStyle/>
          <a:p>
            <a:pPr marL="342900" indent="-342900">
              <a:buFont typeface="Wingdings" panose="05000000000000000000" pitchFamily="2" charset="2"/>
              <a:buChar char="§"/>
            </a:pPr>
            <a:r>
              <a:rPr lang="fr-FR" sz="2400">
                <a:latin typeface="Calibri" panose="020F0502020204030204" pitchFamily="34" charset="0"/>
                <a:cs typeface="Calibri" panose="020F0502020204030204" pitchFamily="34" charset="0"/>
              </a:rPr>
              <a:t>L’utilisateur renseigne son profil d’investisseur : horizon d’investissement, son appétence au risque, les types de titres dans lesquels il souhaite investir,…</a:t>
            </a:r>
          </a:p>
        </p:txBody>
      </p:sp>
      <p:sp>
        <p:nvSpPr>
          <p:cNvPr id="12" name="ZoneTexte 11"/>
          <p:cNvSpPr txBox="1"/>
          <p:nvPr/>
        </p:nvSpPr>
        <p:spPr>
          <a:xfrm>
            <a:off x="2270927" y="3141778"/>
            <a:ext cx="8963130" cy="830997"/>
          </a:xfrm>
          <a:prstGeom prst="rect">
            <a:avLst/>
          </a:prstGeom>
          <a:noFill/>
        </p:spPr>
        <p:txBody>
          <a:bodyPr wrap="square" rtlCol="0" anchor="ctr">
            <a:spAutoFit/>
          </a:bodyPr>
          <a:lstStyle/>
          <a:p>
            <a:pPr marL="342900" indent="-342900">
              <a:buFont typeface="Wingdings" panose="05000000000000000000" pitchFamily="2" charset="2"/>
              <a:buChar char="§"/>
            </a:pPr>
            <a:r>
              <a:rPr lang="fr-FR" sz="2400">
                <a:latin typeface="Calibri" panose="020F0502020204030204" pitchFamily="34" charset="0"/>
                <a:cs typeface="Calibri" panose="020F0502020204030204" pitchFamily="34" charset="0"/>
              </a:rPr>
              <a:t>Le robot récupère ces données et celles des marchés</a:t>
            </a:r>
          </a:p>
          <a:p>
            <a:pPr marL="342900" indent="-342900">
              <a:buFont typeface="Wingdings" panose="05000000000000000000" pitchFamily="2" charset="2"/>
              <a:buChar char="§"/>
            </a:pPr>
            <a:r>
              <a:rPr lang="fr-FR" sz="2400">
                <a:latin typeface="Calibri" panose="020F0502020204030204" pitchFamily="34" charset="0"/>
                <a:cs typeface="Calibri" panose="020F0502020204030204" pitchFamily="34" charset="0"/>
              </a:rPr>
              <a:t>Calcul des meilleures possibilités d’investissement</a:t>
            </a:r>
          </a:p>
        </p:txBody>
      </p:sp>
      <p:sp>
        <p:nvSpPr>
          <p:cNvPr id="13" name="ZoneTexte 12"/>
          <p:cNvSpPr txBox="1"/>
          <p:nvPr/>
        </p:nvSpPr>
        <p:spPr>
          <a:xfrm>
            <a:off x="2270927" y="4611740"/>
            <a:ext cx="8963130" cy="830997"/>
          </a:xfrm>
          <a:prstGeom prst="rect">
            <a:avLst/>
          </a:prstGeom>
          <a:noFill/>
        </p:spPr>
        <p:txBody>
          <a:bodyPr wrap="square" rtlCol="0" anchor="ctr">
            <a:spAutoFit/>
          </a:bodyPr>
          <a:lstStyle/>
          <a:p>
            <a:pPr marL="342900" indent="-342900">
              <a:buFont typeface="Wingdings" panose="05000000000000000000" pitchFamily="2" charset="2"/>
              <a:buChar char="§"/>
            </a:pPr>
            <a:r>
              <a:rPr lang="fr-FR" sz="2400">
                <a:latin typeface="Calibri" panose="020F0502020204030204" pitchFamily="34" charset="0"/>
                <a:cs typeface="Calibri" panose="020F0502020204030204" pitchFamily="34" charset="0"/>
              </a:rPr>
              <a:t>Proposition d’une solution d’investissement plus ou moins personnalisée suivant le raffinement de l’automate</a:t>
            </a:r>
          </a:p>
        </p:txBody>
      </p:sp>
    </p:spTree>
    <p:extLst>
      <p:ext uri="{BB962C8B-B14F-4D97-AF65-F5344CB8AC3E}">
        <p14:creationId xmlns:p14="http://schemas.microsoft.com/office/powerpoint/2010/main" val="84602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Espace réservé du contenu 6"/>
              <p:cNvSpPr>
                <a:spLocks noGrp="1"/>
              </p:cNvSpPr>
              <p:nvPr>
                <p:ph idx="1"/>
              </p:nvPr>
            </p:nvSpPr>
            <p:spPr/>
            <p:txBody>
              <a:bodyPr/>
              <a:lstStyle/>
              <a:p>
                <a:pPr marL="0" indent="0" algn="just">
                  <a:buNone/>
                </a:pPr>
                <a:r>
                  <a:rPr lang="fr-FR" b="1" u="sng">
                    <a:solidFill>
                      <a:schemeClr val="tx1"/>
                    </a:solidFill>
                  </a:rPr>
                  <a:t>La volatilité, la mesure du risque</a:t>
                </a:r>
              </a:p>
              <a:p>
                <a:pPr algn="just"/>
                <a:r>
                  <a:rPr lang="fr-FR">
                    <a:solidFill>
                      <a:schemeClr val="tx1"/>
                    </a:solidFill>
                  </a:rPr>
                  <a:t>Le risque se mesure ici par la </a:t>
                </a:r>
                <a:r>
                  <a:rPr lang="fr-FR" b="1">
                    <a:solidFill>
                      <a:schemeClr val="tx1"/>
                    </a:solidFill>
                  </a:rPr>
                  <a:t>volatilité</a:t>
                </a:r>
                <a:r>
                  <a:rPr lang="fr-FR">
                    <a:solidFill>
                      <a:schemeClr val="tx1"/>
                    </a:solidFill>
                  </a:rPr>
                  <a:t> (noté </a:t>
                </a:r>
                <a:r>
                  <a:rPr lang="fr-FR" b="1">
                    <a:solidFill>
                      <a:schemeClr val="tx1"/>
                    </a:solidFill>
                    <a:sym typeface="Symbol" panose="05050102010706020507" pitchFamily="18" charset="2"/>
                  </a:rPr>
                  <a:t>)</a:t>
                </a:r>
                <a:r>
                  <a:rPr lang="fr-FR">
                    <a:solidFill>
                      <a:schemeClr val="tx1"/>
                    </a:solidFill>
                    <a:sym typeface="Symbol" panose="05050102010706020507" pitchFamily="18" charset="2"/>
                  </a:rPr>
                  <a:t> </a:t>
                </a:r>
                <a:r>
                  <a:rPr lang="fr-FR">
                    <a:solidFill>
                      <a:schemeClr val="tx1"/>
                    </a:solidFill>
                  </a:rPr>
                  <a:t>d’un actif. Elle est égale à la racine carré de la moyenne des écarts à la moyenne</a:t>
                </a:r>
              </a:p>
              <a:p>
                <a:pPr lvl="1" algn="just">
                  <a:buFont typeface="Wingdings" panose="05000000000000000000" pitchFamily="2" charset="2"/>
                  <a:buChar char="Ø"/>
                </a:pPr>
                <a:r>
                  <a:rPr lang="fr-FR" b="1">
                    <a:solidFill>
                      <a:schemeClr val="tx1"/>
                    </a:solidFill>
                    <a:sym typeface="Symbol" panose="05050102010706020507" pitchFamily="18" charset="2"/>
                  </a:rPr>
                  <a:t></a:t>
                </a:r>
                <a:r>
                  <a:rPr lang="fr-FR" b="1" baseline="-25000">
                    <a:solidFill>
                      <a:schemeClr val="tx1"/>
                    </a:solidFill>
                    <a:sym typeface="Symbol" panose="05050102010706020507" pitchFamily="18" charset="2"/>
                  </a:rPr>
                  <a:t>a</a:t>
                </a:r>
                <a:r>
                  <a:rPr lang="fr-FR" b="1">
                    <a:solidFill>
                      <a:schemeClr val="tx1"/>
                    </a:solidFill>
                    <a:sym typeface="Symbol" panose="05050102010706020507" pitchFamily="18" charset="2"/>
                  </a:rPr>
                  <a:t> = </a:t>
                </a:r>
                <a14:m>
                  <m:oMath xmlns:m="http://schemas.openxmlformats.org/officeDocument/2006/math">
                    <m:r>
                      <a:rPr lang="fr-FR" b="1" i="1">
                        <a:solidFill>
                          <a:schemeClr val="tx1"/>
                        </a:solidFill>
                        <a:latin typeface="Cambria Math" panose="02040503050406030204" pitchFamily="18" charset="0"/>
                        <a:ea typeface="Cambria Math" panose="02040503050406030204" pitchFamily="18" charset="0"/>
                        <a:sym typeface="Symbol" panose="05050102010706020507" pitchFamily="18" charset="2"/>
                      </a:rPr>
                      <m:t>√</m:t>
                    </m:r>
                    <m:r>
                      <a:rPr lang="fr-FR" b="1" i="1">
                        <a:solidFill>
                          <a:schemeClr val="tx1"/>
                        </a:solidFill>
                        <a:latin typeface="Cambria Math" panose="02040503050406030204" pitchFamily="18" charset="0"/>
                        <a:ea typeface="Cambria Math" panose="02040503050406030204" pitchFamily="18" charset="0"/>
                        <a:sym typeface="Symbol" panose="05050102010706020507" pitchFamily="18" charset="2"/>
                      </a:rPr>
                      <m:t>𝑽</m:t>
                    </m:r>
                  </m:oMath>
                </a14:m>
                <a:r>
                  <a:rPr lang="fr-FR" b="1" baseline="-25000">
                    <a:solidFill>
                      <a:schemeClr val="tx1"/>
                    </a:solidFill>
                  </a:rPr>
                  <a:t>a</a:t>
                </a:r>
                <a:r>
                  <a:rPr lang="fr-FR" b="1">
                    <a:solidFill>
                      <a:schemeClr val="tx1"/>
                    </a:solidFill>
                  </a:rPr>
                  <a:t> = </a:t>
                </a:r>
                <a14:m>
                  <m:oMath xmlns:m="http://schemas.openxmlformats.org/officeDocument/2006/math">
                    <m:rad>
                      <m:radPr>
                        <m:degHide m:val="on"/>
                        <m:ctrlPr>
                          <a:rPr lang="fr-FR" b="1" i="1">
                            <a:solidFill>
                              <a:schemeClr val="tx1"/>
                            </a:solidFill>
                            <a:latin typeface="Cambria Math" panose="02040503050406030204" pitchFamily="18" charset="0"/>
                          </a:rPr>
                        </m:ctrlPr>
                      </m:radPr>
                      <m:deg/>
                      <m:e>
                        <m:f>
                          <m:fPr>
                            <m:ctrlPr>
                              <a:rPr lang="fr-FR" b="1" i="1">
                                <a:solidFill>
                                  <a:schemeClr val="tx1"/>
                                </a:solidFill>
                                <a:latin typeface="Cambria Math" panose="02040503050406030204" pitchFamily="18" charset="0"/>
                              </a:rPr>
                            </m:ctrlPr>
                          </m:fPr>
                          <m:num>
                            <m:nary>
                              <m:naryPr>
                                <m:chr m:val="∑"/>
                                <m:ctrlPr>
                                  <a:rPr lang="fr-FR" b="1" i="1">
                                    <a:solidFill>
                                      <a:schemeClr val="tx1"/>
                                    </a:solidFill>
                                    <a:latin typeface="Cambria Math" panose="02040503050406030204" pitchFamily="18" charset="0"/>
                                  </a:rPr>
                                </m:ctrlPr>
                              </m:naryPr>
                              <m:sub>
                                <m:r>
                                  <m:rPr>
                                    <m:brk m:alnAt="23"/>
                                  </m:rPr>
                                  <a:rPr lang="fr-FR" b="1" i="1">
                                    <a:solidFill>
                                      <a:schemeClr val="tx1"/>
                                    </a:solidFill>
                                    <a:latin typeface="Cambria Math" panose="02040503050406030204" pitchFamily="18" charset="0"/>
                                  </a:rPr>
                                  <m:t>𝟏</m:t>
                                </m:r>
                              </m:sub>
                              <m:sup>
                                <m:r>
                                  <a:rPr lang="fr-FR" b="1" i="1">
                                    <a:solidFill>
                                      <a:schemeClr val="tx1"/>
                                    </a:solidFill>
                                    <a:latin typeface="Cambria Math" panose="02040503050406030204" pitchFamily="18" charset="0"/>
                                  </a:rPr>
                                  <m:t>𝒏</m:t>
                                </m:r>
                              </m:sup>
                              <m:e>
                                <m:r>
                                  <a:rPr lang="fr-FR" b="1" i="1">
                                    <a:solidFill>
                                      <a:schemeClr val="tx1"/>
                                    </a:solidFill>
                                    <a:latin typeface="Cambria Math" panose="02040503050406030204" pitchFamily="18" charset="0"/>
                                  </a:rPr>
                                  <m:t>(</m:t>
                                </m:r>
                                <m:r>
                                  <a:rPr lang="fr-FR" b="1" i="1">
                                    <a:solidFill>
                                      <a:schemeClr val="tx1"/>
                                    </a:solidFill>
                                    <a:latin typeface="Cambria Math" panose="02040503050406030204" pitchFamily="18" charset="0"/>
                                  </a:rPr>
                                  <m:t>𝒙𝒊</m:t>
                                </m:r>
                                <m:r>
                                  <a:rPr lang="fr-FR" b="1" i="1">
                                    <a:solidFill>
                                      <a:schemeClr val="tx1"/>
                                    </a:solidFill>
                                    <a:latin typeface="Cambria Math" panose="02040503050406030204" pitchFamily="18" charset="0"/>
                                  </a:rPr>
                                  <m:t> −</m:t>
                                </m:r>
                                <m:r>
                                  <a:rPr lang="fr-FR" b="1" i="1">
                                    <a:solidFill>
                                      <a:schemeClr val="tx1"/>
                                    </a:solidFill>
                                    <a:latin typeface="Cambria Math" panose="02040503050406030204" pitchFamily="18" charset="0"/>
                                  </a:rPr>
                                  <m:t>𝒙</m:t>
                                </m:r>
                              </m:e>
                            </m:nary>
                            <m:r>
                              <m:rPr>
                                <m:nor/>
                              </m:rPr>
                              <a:rPr lang="fr-FR" b="1" baseline="-25000" dirty="0">
                                <a:solidFill>
                                  <a:schemeClr val="tx1"/>
                                </a:solidFill>
                              </a:rPr>
                              <m:t>m</m:t>
                            </m:r>
                            <m:r>
                              <m:rPr>
                                <m:nor/>
                              </m:rPr>
                              <a:rPr lang="fr-FR" b="1" dirty="0">
                                <a:solidFill>
                                  <a:schemeClr val="tx1"/>
                                </a:solidFill>
                              </a:rPr>
                              <m:t>)²</m:t>
                            </m:r>
                          </m:num>
                          <m:den>
                            <m:r>
                              <a:rPr lang="fr-FR" b="1" i="1">
                                <a:solidFill>
                                  <a:schemeClr val="tx1"/>
                                </a:solidFill>
                                <a:latin typeface="Cambria Math" panose="02040503050406030204" pitchFamily="18" charset="0"/>
                              </a:rPr>
                              <m:t>𝒏</m:t>
                            </m:r>
                          </m:den>
                        </m:f>
                      </m:e>
                    </m:rad>
                  </m:oMath>
                </a14:m>
                <a:endParaRPr lang="fr-FR" baseline="-25000">
                  <a:solidFill>
                    <a:schemeClr val="tx1"/>
                  </a:solidFill>
                </a:endParaRPr>
              </a:p>
              <a:p>
                <a:pPr marL="457200" lvl="1" indent="0" algn="just">
                  <a:buNone/>
                </a:pPr>
                <a:r>
                  <a:rPr lang="fr-FR">
                    <a:solidFill>
                      <a:schemeClr val="tx1"/>
                    </a:solidFill>
                    <a:sym typeface="Symbol" panose="05050102010706020507" pitchFamily="18" charset="2"/>
                  </a:rPr>
                  <a:t></a:t>
                </a:r>
                <a:r>
                  <a:rPr lang="fr-FR" baseline="-25000">
                    <a:solidFill>
                      <a:schemeClr val="tx1"/>
                    </a:solidFill>
                    <a:sym typeface="Symbol" panose="05050102010706020507" pitchFamily="18" charset="2"/>
                  </a:rPr>
                  <a:t>a</a:t>
                </a:r>
                <a:r>
                  <a:rPr lang="fr-FR">
                    <a:solidFill>
                      <a:schemeClr val="tx1"/>
                    </a:solidFill>
                    <a:sym typeface="Symbol" panose="05050102010706020507" pitchFamily="18" charset="2"/>
                  </a:rPr>
                  <a:t> : écart-type de l’actif a		n : nombre de périodes observées</a:t>
                </a:r>
              </a:p>
              <a:p>
                <a:pPr marL="457200" lvl="1" indent="0" algn="just">
                  <a:buNone/>
                </a:pPr>
                <a:r>
                  <a:rPr lang="fr-FR">
                    <a:solidFill>
                      <a:schemeClr val="tx1"/>
                    </a:solidFill>
                    <a:sym typeface="Symbol" panose="05050102010706020507" pitchFamily="18" charset="2"/>
                  </a:rPr>
                  <a:t>x</a:t>
                </a:r>
                <a:r>
                  <a:rPr lang="fr-FR" baseline="-25000">
                    <a:solidFill>
                      <a:schemeClr val="tx1"/>
                    </a:solidFill>
                    <a:sym typeface="Symbol" panose="05050102010706020507" pitchFamily="18" charset="2"/>
                  </a:rPr>
                  <a:t>i</a:t>
                </a:r>
                <a:r>
                  <a:rPr lang="fr-FR">
                    <a:solidFill>
                      <a:schemeClr val="tx1"/>
                    </a:solidFill>
                    <a:sym typeface="Symbol" panose="05050102010706020507" pitchFamily="18" charset="2"/>
                  </a:rPr>
                  <a:t> : cours de a en i			</a:t>
                </a:r>
                <a:r>
                  <a:rPr lang="fr-FR" err="1">
                    <a:solidFill>
                      <a:schemeClr val="tx1"/>
                    </a:solidFill>
                    <a:sym typeface="Symbol" panose="05050102010706020507" pitchFamily="18" charset="2"/>
                  </a:rPr>
                  <a:t>x</a:t>
                </a:r>
                <a:r>
                  <a:rPr lang="fr-FR" baseline="-25000" err="1">
                    <a:solidFill>
                      <a:schemeClr val="tx1"/>
                    </a:solidFill>
                    <a:sym typeface="Symbol" panose="05050102010706020507" pitchFamily="18" charset="2"/>
                  </a:rPr>
                  <a:t>m</a:t>
                </a:r>
                <a:r>
                  <a:rPr lang="fr-FR">
                    <a:solidFill>
                      <a:schemeClr val="tx1"/>
                    </a:solidFill>
                    <a:sym typeface="Symbol" panose="05050102010706020507" pitchFamily="18" charset="2"/>
                  </a:rPr>
                  <a:t> : moyenne des cours de a</a:t>
                </a: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p:txBody>
          </p:sp>
        </mc:Choice>
        <mc:Fallback>
          <p:sp>
            <p:nvSpPr>
              <p:cNvPr id="7" name="Espace réservé du contenu 6"/>
              <p:cNvSpPr>
                <a:spLocks noGrp="1" noRot="1" noChangeAspect="1" noMove="1" noResize="1" noEditPoints="1" noAdjustHandles="1" noChangeArrowheads="1" noChangeShapeType="1" noTextEdit="1"/>
              </p:cNvSpPr>
              <p:nvPr>
                <p:ph idx="1"/>
              </p:nvPr>
            </p:nvSpPr>
            <p:spPr>
              <a:blipFill>
                <a:blip r:embed="rId3"/>
                <a:stretch>
                  <a:fillRect l="-928" t="-1657" r="-870"/>
                </a:stretch>
              </a:blipFill>
            </p:spPr>
            <p:txBody>
              <a:bodyPr/>
              <a:lstStyle/>
              <a:p>
                <a:r>
                  <a:rPr lang="en-US">
                    <a:noFill/>
                  </a:rPr>
                  <a:t> </a:t>
                </a:r>
              </a:p>
            </p:txBody>
          </p:sp>
        </mc:Fallback>
      </mc:AlternateContent>
      <p:sp>
        <p:nvSpPr>
          <p:cNvPr id="6" name="Titre 5"/>
          <p:cNvSpPr>
            <a:spLocks noGrp="1"/>
          </p:cNvSpPr>
          <p:nvPr>
            <p:ph type="title"/>
          </p:nvPr>
        </p:nvSpPr>
        <p:spPr/>
        <p:txBody>
          <a:bodyPr>
            <a:normAutofit fontScale="90000"/>
          </a:bodyPr>
          <a:lstStyle/>
          <a:p>
            <a:r>
              <a:rPr lang="fr-FR"/>
              <a:t>3. Notions financières pour le projet Dolphin</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16</a:t>
            </a:fld>
            <a:endParaRPr lang="fr-FR"/>
          </a:p>
        </p:txBody>
      </p:sp>
      <p:pic>
        <p:nvPicPr>
          <p:cNvPr id="2" name="Image 1">
            <a:extLst>
              <a:ext uri="{FF2B5EF4-FFF2-40B4-BE49-F238E27FC236}">
                <a16:creationId xmlns:a16="http://schemas.microsoft.com/office/drawing/2014/main" id="{1CAC8C80-32FD-4A05-A77F-55C94DB41F29}"/>
              </a:ext>
            </a:extLst>
          </p:cNvPr>
          <p:cNvPicPr>
            <a:picLocks noChangeAspect="1"/>
          </p:cNvPicPr>
          <p:nvPr/>
        </p:nvPicPr>
        <p:blipFill>
          <a:blip r:embed="rId4"/>
          <a:stretch>
            <a:fillRect/>
          </a:stretch>
        </p:blipFill>
        <p:spPr>
          <a:xfrm>
            <a:off x="924450" y="3712214"/>
            <a:ext cx="6105525" cy="2733675"/>
          </a:xfrm>
          <a:prstGeom prst="rect">
            <a:avLst/>
          </a:prstGeom>
        </p:spPr>
      </p:pic>
    </p:spTree>
    <p:extLst>
      <p:ext uri="{BB962C8B-B14F-4D97-AF65-F5344CB8AC3E}">
        <p14:creationId xmlns:p14="http://schemas.microsoft.com/office/powerpoint/2010/main" val="235846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La volatilité, la mesure du risque</a:t>
            </a:r>
          </a:p>
          <a:p>
            <a:pPr algn="just"/>
            <a:r>
              <a:rPr lang="fr-FR"/>
              <a:t>Ci-dessous, on montre les performances historiques de différents titres financiers</a:t>
            </a:r>
          </a:p>
          <a:p>
            <a:pPr algn="just"/>
            <a:r>
              <a:rPr lang="fr-FR"/>
              <a:t>Ceux dont la volatilité est faible sont également ceux dont la performance est faible</a:t>
            </a:r>
          </a:p>
        </p:txBody>
      </p:sp>
      <p:sp>
        <p:nvSpPr>
          <p:cNvPr id="6" name="Titre 5"/>
          <p:cNvSpPr>
            <a:spLocks noGrp="1"/>
          </p:cNvSpPr>
          <p:nvPr>
            <p:ph type="title"/>
          </p:nvPr>
        </p:nvSpPr>
        <p:spPr/>
        <p:txBody>
          <a:bodyPr>
            <a:normAutofit fontScale="90000"/>
          </a:bodyPr>
          <a:lstStyle/>
          <a:p>
            <a:r>
              <a:rPr lang="fr-FR"/>
              <a:t>2.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17</a:t>
            </a:fld>
            <a:endParaRPr lang="fr-FR"/>
          </a:p>
        </p:txBody>
      </p:sp>
      <p:pic>
        <p:nvPicPr>
          <p:cNvPr id="2" name="Image 1">
            <a:extLst>
              <a:ext uri="{FF2B5EF4-FFF2-40B4-BE49-F238E27FC236}">
                <a16:creationId xmlns:a16="http://schemas.microsoft.com/office/drawing/2014/main" id="{34B2A903-8172-4662-AD6D-B7D9954A4365}"/>
              </a:ext>
            </a:extLst>
          </p:cNvPr>
          <p:cNvPicPr>
            <a:picLocks noChangeAspect="1"/>
          </p:cNvPicPr>
          <p:nvPr/>
        </p:nvPicPr>
        <p:blipFill>
          <a:blip r:embed="rId3"/>
          <a:stretch>
            <a:fillRect/>
          </a:stretch>
        </p:blipFill>
        <p:spPr>
          <a:xfrm>
            <a:off x="6334478" y="3353903"/>
            <a:ext cx="5324475" cy="2809875"/>
          </a:xfrm>
          <a:prstGeom prst="rect">
            <a:avLst/>
          </a:prstGeom>
        </p:spPr>
      </p:pic>
      <p:pic>
        <p:nvPicPr>
          <p:cNvPr id="3" name="Image 2">
            <a:extLst>
              <a:ext uri="{FF2B5EF4-FFF2-40B4-BE49-F238E27FC236}">
                <a16:creationId xmlns:a16="http://schemas.microsoft.com/office/drawing/2014/main" id="{2DD7E259-A24D-4427-AA94-93AE7213580E}"/>
              </a:ext>
            </a:extLst>
          </p:cNvPr>
          <p:cNvPicPr>
            <a:picLocks noChangeAspect="1"/>
          </p:cNvPicPr>
          <p:nvPr/>
        </p:nvPicPr>
        <p:blipFill>
          <a:blip r:embed="rId4"/>
          <a:stretch>
            <a:fillRect/>
          </a:stretch>
        </p:blipFill>
        <p:spPr>
          <a:xfrm>
            <a:off x="597049" y="3353903"/>
            <a:ext cx="5200650" cy="2781300"/>
          </a:xfrm>
          <a:prstGeom prst="rect">
            <a:avLst/>
          </a:prstGeom>
        </p:spPr>
      </p:pic>
      <p:sp>
        <p:nvSpPr>
          <p:cNvPr id="4" name="Rectangle 3">
            <a:extLst>
              <a:ext uri="{FF2B5EF4-FFF2-40B4-BE49-F238E27FC236}">
                <a16:creationId xmlns:a16="http://schemas.microsoft.com/office/drawing/2014/main" id="{A118A322-B6FB-4680-A563-483BC503E0B5}"/>
              </a:ext>
            </a:extLst>
          </p:cNvPr>
          <p:cNvSpPr/>
          <p:nvPr/>
        </p:nvSpPr>
        <p:spPr>
          <a:xfrm>
            <a:off x="480124" y="2833402"/>
            <a:ext cx="5434501" cy="369332"/>
          </a:xfrm>
          <a:prstGeom prst="rect">
            <a:avLst/>
          </a:prstGeom>
        </p:spPr>
        <p:txBody>
          <a:bodyPr wrap="none">
            <a:spAutoFit/>
          </a:bodyPr>
          <a:lstStyle/>
          <a:p>
            <a:pPr algn="just"/>
            <a:r>
              <a:rPr lang="fr-FR" b="1">
                <a:solidFill>
                  <a:srgbClr val="9B2A2E"/>
                </a:solidFill>
              </a:rPr>
              <a:t>Exemples de titres à faible volatilité / faible rendement</a:t>
            </a:r>
          </a:p>
        </p:txBody>
      </p:sp>
      <p:sp>
        <p:nvSpPr>
          <p:cNvPr id="10" name="Rectangle 9">
            <a:extLst>
              <a:ext uri="{FF2B5EF4-FFF2-40B4-BE49-F238E27FC236}">
                <a16:creationId xmlns:a16="http://schemas.microsoft.com/office/drawing/2014/main" id="{8FCF08C2-C74D-4CBF-A38F-F64BCCE90E79}"/>
              </a:ext>
            </a:extLst>
          </p:cNvPr>
          <p:cNvSpPr/>
          <p:nvPr/>
        </p:nvSpPr>
        <p:spPr>
          <a:xfrm>
            <a:off x="6402447" y="2833402"/>
            <a:ext cx="5188536" cy="369332"/>
          </a:xfrm>
          <a:prstGeom prst="rect">
            <a:avLst/>
          </a:prstGeom>
        </p:spPr>
        <p:txBody>
          <a:bodyPr wrap="none">
            <a:spAutoFit/>
          </a:bodyPr>
          <a:lstStyle/>
          <a:p>
            <a:pPr algn="just"/>
            <a:r>
              <a:rPr lang="fr-FR" b="1">
                <a:solidFill>
                  <a:srgbClr val="9B2A2E"/>
                </a:solidFill>
              </a:rPr>
              <a:t>Exemples de titres à forte volatilité / fort rendement</a:t>
            </a:r>
          </a:p>
        </p:txBody>
      </p:sp>
    </p:spTree>
    <p:extLst>
      <p:ext uri="{BB962C8B-B14F-4D97-AF65-F5344CB8AC3E}">
        <p14:creationId xmlns:p14="http://schemas.microsoft.com/office/powerpoint/2010/main" val="398356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Espace réservé du contenu 6"/>
              <p:cNvSpPr>
                <a:spLocks noGrp="1"/>
              </p:cNvSpPr>
              <p:nvPr>
                <p:ph idx="1"/>
              </p:nvPr>
            </p:nvSpPr>
            <p:spPr>
              <a:xfrm>
                <a:off x="838200" y="1154023"/>
                <a:ext cx="10680032" cy="5148736"/>
              </a:xfrm>
            </p:spPr>
            <p:txBody>
              <a:bodyPr>
                <a:normAutofit/>
              </a:bodyPr>
              <a:lstStyle/>
              <a:p>
                <a:pPr marL="0" indent="0" algn="just">
                  <a:buNone/>
                </a:pPr>
                <a:r>
                  <a:rPr lang="fr-FR" b="1" u="sng">
                    <a:solidFill>
                      <a:schemeClr val="tx1"/>
                    </a:solidFill>
                  </a:rPr>
                  <a:t>1. Le ratio de Sharpe – Formule</a:t>
                </a:r>
              </a:p>
              <a:p>
                <a:pPr algn="just"/>
                <a:r>
                  <a:rPr lang="fr-FR">
                    <a:solidFill>
                      <a:schemeClr val="tx1"/>
                    </a:solidFill>
                  </a:rPr>
                  <a:t>Calcul du rendement d’un actif ou d’un portefeuille par unité de risque</a:t>
                </a:r>
              </a:p>
              <a:p>
                <a:pPr algn="just"/>
                <a:r>
                  <a:rPr lang="fr-FR">
                    <a:solidFill>
                      <a:schemeClr val="tx1"/>
                    </a:solidFill>
                  </a:rPr>
                  <a:t>Le rendement est noté R (ou </a:t>
                </a:r>
                <a:r>
                  <a:rPr lang="fr-FR" err="1">
                    <a:solidFill>
                      <a:schemeClr val="tx1"/>
                    </a:solidFill>
                  </a:rPr>
                  <a:t>R</a:t>
                </a:r>
                <a:r>
                  <a:rPr lang="fr-FR" baseline="-25000" err="1">
                    <a:solidFill>
                      <a:schemeClr val="tx1"/>
                    </a:solidFill>
                  </a:rPr>
                  <a:t>p</a:t>
                </a:r>
                <a:r>
                  <a:rPr lang="fr-FR">
                    <a:solidFill>
                      <a:schemeClr val="tx1"/>
                    </a:solidFill>
                  </a:rPr>
                  <a:t> pour un portefeuille p) auquel on soustrait le rendement du « </a:t>
                </a:r>
                <a:r>
                  <a:rPr lang="fr-FR" b="1">
                    <a:solidFill>
                      <a:schemeClr val="tx1"/>
                    </a:solidFill>
                  </a:rPr>
                  <a:t>taux sans risque</a:t>
                </a:r>
                <a:r>
                  <a:rPr lang="fr-FR">
                    <a:solidFill>
                      <a:schemeClr val="tx1"/>
                    </a:solidFill>
                  </a:rPr>
                  <a:t> » (ex : EONIA)</a:t>
                </a:r>
              </a:p>
              <a:p>
                <a:pPr lvl="1" algn="just">
                  <a:buClr>
                    <a:srgbClr val="9B2A2E"/>
                  </a:buClr>
                </a:pPr>
                <a:r>
                  <a:rPr lang="fr-FR">
                    <a:solidFill>
                      <a:schemeClr val="tx1"/>
                    </a:solidFill>
                  </a:rPr>
                  <a:t>Rendement d’un  portefeuille = </a:t>
                </a:r>
                <a14:m>
                  <m:oMath xmlns:m="http://schemas.openxmlformats.org/officeDocument/2006/math">
                    <m:sSub>
                      <m:sSubPr>
                        <m:ctrlP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ctrlPr>
                      </m:sSubPr>
                      <m:e>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𝑅</m:t>
                        </m:r>
                      </m:e>
                      <m:sub>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𝑝</m:t>
                        </m:r>
                      </m:sub>
                    </m:sSub>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m:t>
                    </m:r>
                    <m:nary>
                      <m:naryPr>
                        <m:chr m:val="∑"/>
                        <m:limLoc m:val="undOvr"/>
                        <m:supHide m:val="on"/>
                        <m:ctrlP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ctrlPr>
                      </m:naryPr>
                      <m:sub>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𝑖</m:t>
                        </m:r>
                      </m:sub>
                      <m:sup/>
                      <m:e>
                        <m:sSub>
                          <m:sSubPr>
                            <m:ctrlP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ctrlPr>
                          </m:sSubPr>
                          <m:e>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𝑤</m:t>
                            </m:r>
                          </m:e>
                          <m:sub>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𝑖</m:t>
                            </m:r>
                          </m:sub>
                        </m:sSub>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m:t>
                        </m:r>
                        <m:sSub>
                          <m:sSubPr>
                            <m:ctrlP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ctrlPr>
                          </m:sSubPr>
                          <m:e>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𝑅</m:t>
                            </m:r>
                          </m:e>
                          <m:sub>
                            <m:r>
                              <a:rPr lang="fr-FR"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𝑖</m:t>
                            </m:r>
                          </m:sub>
                        </m:sSub>
                      </m:e>
                    </m:nary>
                  </m:oMath>
                </a14:m>
                <a:endParaRPr lang="fr-FR">
                  <a:solidFill>
                    <a:schemeClr val="tx1"/>
                  </a:solidFill>
                  <a:latin typeface="Times New Roman" panose="02020603050405020304" pitchFamily="18" charset="0"/>
                  <a:ea typeface="Times New Roman" panose="02020603050405020304" pitchFamily="18" charset="0"/>
                </a:endParaRPr>
              </a:p>
              <a:p>
                <a:pPr algn="just"/>
                <a:r>
                  <a:rPr lang="fr-FR">
                    <a:solidFill>
                      <a:schemeClr val="tx1"/>
                    </a:solidFill>
                  </a:rPr>
                  <a:t>Plusieurs Sharpe existent : celui présenté ici est égale à </a:t>
                </a:r>
                <a:r>
                  <a:rPr lang="fr-FR" b="1" err="1">
                    <a:solidFill>
                      <a:schemeClr val="tx1"/>
                    </a:solidFill>
                  </a:rPr>
                  <a:t>S</a:t>
                </a:r>
                <a:r>
                  <a:rPr lang="fr-FR" b="1" baseline="-25000" err="1">
                    <a:solidFill>
                      <a:schemeClr val="tx1"/>
                    </a:solidFill>
                  </a:rPr>
                  <a:t>p</a:t>
                </a:r>
                <a:r>
                  <a:rPr lang="fr-FR" b="1">
                    <a:solidFill>
                      <a:schemeClr val="tx1"/>
                    </a:solidFill>
                  </a:rPr>
                  <a:t> = </a:t>
                </a:r>
                <a14:m>
                  <m:oMath xmlns:m="http://schemas.openxmlformats.org/officeDocument/2006/math">
                    <m:f>
                      <m:fPr>
                        <m:ctrlPr>
                          <a:rPr lang="fr-FR" b="1" i="1">
                            <a:solidFill>
                              <a:schemeClr val="tx1"/>
                            </a:solidFill>
                            <a:latin typeface="Cambria Math" panose="02040503050406030204" pitchFamily="18" charset="0"/>
                          </a:rPr>
                        </m:ctrlPr>
                      </m:fPr>
                      <m:num>
                        <m:r>
                          <a:rPr lang="fr-FR" b="1" i="1">
                            <a:solidFill>
                              <a:schemeClr val="tx1"/>
                            </a:solidFill>
                            <a:latin typeface="Cambria Math" panose="02040503050406030204" pitchFamily="18" charset="0"/>
                          </a:rPr>
                          <m:t>𝑹</m:t>
                        </m:r>
                        <m:r>
                          <a:rPr lang="fr-FR" b="1" i="1" baseline="-25000">
                            <a:solidFill>
                              <a:schemeClr val="tx1"/>
                            </a:solidFill>
                            <a:latin typeface="Cambria Math" panose="02040503050406030204" pitchFamily="18" charset="0"/>
                          </a:rPr>
                          <m:t>𝒑</m:t>
                        </m:r>
                        <m:r>
                          <a:rPr lang="fr-FR" b="1" i="1">
                            <a:solidFill>
                              <a:schemeClr val="tx1"/>
                            </a:solidFill>
                            <a:latin typeface="Cambria Math" panose="02040503050406030204" pitchFamily="18" charset="0"/>
                          </a:rPr>
                          <m:t> −</m:t>
                        </m:r>
                        <m:r>
                          <a:rPr lang="fr-FR" b="1" i="1">
                            <a:solidFill>
                              <a:schemeClr val="tx1"/>
                            </a:solidFill>
                            <a:latin typeface="Cambria Math" panose="02040503050406030204" pitchFamily="18" charset="0"/>
                          </a:rPr>
                          <m:t>𝒓𝒇</m:t>
                        </m:r>
                      </m:num>
                      <m:den>
                        <m:r>
                          <a:rPr lang="fr-FR" b="1" i="1">
                            <a:solidFill>
                              <a:schemeClr val="tx1"/>
                            </a:solidFill>
                            <a:latin typeface="Cambria Math" panose="02040503050406030204" pitchFamily="18" charset="0"/>
                            <a:sym typeface="Symbol" panose="05050102010706020507" pitchFamily="18" charset="2"/>
                          </a:rPr>
                          <m:t></m:t>
                        </m:r>
                        <m:r>
                          <a:rPr lang="fr-FR" b="1" i="1" baseline="-25000">
                            <a:solidFill>
                              <a:schemeClr val="tx1"/>
                            </a:solidFill>
                            <a:latin typeface="Cambria Math" panose="02040503050406030204" pitchFamily="18" charset="0"/>
                            <a:sym typeface="Symbol" panose="05050102010706020507" pitchFamily="18" charset="2"/>
                          </a:rPr>
                          <m:t>𝒑</m:t>
                        </m:r>
                      </m:den>
                    </m:f>
                  </m:oMath>
                </a14:m>
                <a:endParaRPr lang="fr-FR">
                  <a:solidFill>
                    <a:schemeClr val="tx1"/>
                  </a:solidFill>
                </a:endParaRPr>
              </a:p>
              <a:p>
                <a:pPr lvl="8" algn="just"/>
                <a:endParaRPr lang="fr-FR">
                  <a:solidFill>
                    <a:schemeClr val="tx1"/>
                  </a:solidFill>
                </a:endParaRPr>
              </a:p>
            </p:txBody>
          </p:sp>
        </mc:Choice>
        <mc:Fallback>
          <p:sp>
            <p:nvSpPr>
              <p:cNvPr id="7" name="Espace réservé du contenu 6"/>
              <p:cNvSpPr>
                <a:spLocks noGrp="1" noRot="1" noChangeAspect="1" noMove="1" noResize="1" noEditPoints="1" noAdjustHandles="1" noChangeArrowheads="1" noChangeShapeType="1" noTextEdit="1"/>
              </p:cNvSpPr>
              <p:nvPr>
                <p:ph idx="1"/>
              </p:nvPr>
            </p:nvSpPr>
            <p:spPr>
              <a:xfrm>
                <a:off x="838200" y="1154023"/>
                <a:ext cx="10680032" cy="5148736"/>
              </a:xfrm>
              <a:blipFill>
                <a:blip r:embed="rId3"/>
                <a:stretch>
                  <a:fillRect l="-914" t="-1657" r="-914"/>
                </a:stretch>
              </a:blipFill>
            </p:spPr>
            <p:txBody>
              <a:bodyPr/>
              <a:lstStyle/>
              <a:p>
                <a:r>
                  <a:rPr lang="en-US">
                    <a:noFill/>
                  </a:rPr>
                  <a:t> </a:t>
                </a:r>
              </a:p>
            </p:txBody>
          </p:sp>
        </mc:Fallback>
      </mc:AlternateContent>
      <p:sp>
        <p:nvSpPr>
          <p:cNvPr id="6" name="Titre 5"/>
          <p:cNvSpPr>
            <a:spLocks noGrp="1"/>
          </p:cNvSpPr>
          <p:nvPr>
            <p:ph type="title"/>
          </p:nvPr>
        </p:nvSpPr>
        <p:spPr/>
        <p:txBody>
          <a:bodyPr>
            <a:normAutofit fontScale="90000"/>
          </a:bodyPr>
          <a:lstStyle/>
          <a:p>
            <a:r>
              <a:rPr lang="fr-FR"/>
              <a:t>3. Notions financières pour le projet Dolphin</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18</a:t>
            </a:fld>
            <a:endParaRPr lang="fr-FR"/>
          </a:p>
        </p:txBody>
      </p:sp>
      <p:pic>
        <p:nvPicPr>
          <p:cNvPr id="4" name="Image 3">
            <a:extLst>
              <a:ext uri="{FF2B5EF4-FFF2-40B4-BE49-F238E27FC236}">
                <a16:creationId xmlns:a16="http://schemas.microsoft.com/office/drawing/2014/main" id="{A9A262AC-7D50-45D2-A78B-018CB878D000}"/>
              </a:ext>
            </a:extLst>
          </p:cNvPr>
          <p:cNvPicPr>
            <a:picLocks noChangeAspect="1"/>
          </p:cNvPicPr>
          <p:nvPr/>
        </p:nvPicPr>
        <p:blipFill>
          <a:blip r:embed="rId4"/>
          <a:stretch>
            <a:fillRect/>
          </a:stretch>
        </p:blipFill>
        <p:spPr>
          <a:xfrm>
            <a:off x="1279170" y="3675804"/>
            <a:ext cx="3997679" cy="2834175"/>
          </a:xfrm>
          <a:prstGeom prst="rect">
            <a:avLst/>
          </a:prstGeom>
        </p:spPr>
      </p:pic>
      <p:sp>
        <p:nvSpPr>
          <p:cNvPr id="8" name="ZoneTexte 7">
            <a:extLst>
              <a:ext uri="{FF2B5EF4-FFF2-40B4-BE49-F238E27FC236}">
                <a16:creationId xmlns:a16="http://schemas.microsoft.com/office/drawing/2014/main" id="{E0619E53-AA6C-43BF-BD81-2E0740AA9A77}"/>
              </a:ext>
            </a:extLst>
          </p:cNvPr>
          <p:cNvSpPr txBox="1"/>
          <p:nvPr/>
        </p:nvSpPr>
        <p:spPr>
          <a:xfrm>
            <a:off x="1022004" y="3863681"/>
            <a:ext cx="335782" cy="369332"/>
          </a:xfrm>
          <a:prstGeom prst="rect">
            <a:avLst/>
          </a:prstGeom>
          <a:noFill/>
        </p:spPr>
        <p:txBody>
          <a:bodyPr wrap="square" rtlCol="0">
            <a:spAutoFit/>
          </a:bodyPr>
          <a:lstStyle/>
          <a:p>
            <a:r>
              <a:rPr lang="fr-FR">
                <a:sym typeface="Symbol" panose="05050102010706020507" pitchFamily="18" charset="2"/>
              </a:rPr>
              <a:t>R</a:t>
            </a:r>
            <a:endParaRPr lang="fr-FR"/>
          </a:p>
        </p:txBody>
      </p:sp>
      <p:sp>
        <p:nvSpPr>
          <p:cNvPr id="9" name="ZoneTexte 8">
            <a:extLst>
              <a:ext uri="{FF2B5EF4-FFF2-40B4-BE49-F238E27FC236}">
                <a16:creationId xmlns:a16="http://schemas.microsoft.com/office/drawing/2014/main" id="{6DBB7220-26E0-462D-8EE0-123D0FEE17BF}"/>
              </a:ext>
            </a:extLst>
          </p:cNvPr>
          <p:cNvSpPr txBox="1"/>
          <p:nvPr/>
        </p:nvSpPr>
        <p:spPr>
          <a:xfrm>
            <a:off x="4851053" y="6325313"/>
            <a:ext cx="826267" cy="369332"/>
          </a:xfrm>
          <a:prstGeom prst="rect">
            <a:avLst/>
          </a:prstGeom>
          <a:noFill/>
        </p:spPr>
        <p:txBody>
          <a:bodyPr wrap="square" rtlCol="0">
            <a:spAutoFit/>
          </a:bodyPr>
          <a:lstStyle/>
          <a:p>
            <a:r>
              <a:rPr lang="fr-FR">
                <a:sym typeface="Symbol" panose="05050102010706020507" pitchFamily="18" charset="2"/>
              </a:rPr>
              <a:t></a:t>
            </a:r>
            <a:endParaRPr lang="fr-FR"/>
          </a:p>
        </p:txBody>
      </p:sp>
      <p:sp>
        <p:nvSpPr>
          <p:cNvPr id="10" name="ZoneTexte 9">
            <a:extLst>
              <a:ext uri="{FF2B5EF4-FFF2-40B4-BE49-F238E27FC236}">
                <a16:creationId xmlns:a16="http://schemas.microsoft.com/office/drawing/2014/main" id="{D2878921-E6DE-4C8F-B24C-AB762200DB72}"/>
              </a:ext>
            </a:extLst>
          </p:cNvPr>
          <p:cNvSpPr txBox="1"/>
          <p:nvPr/>
        </p:nvSpPr>
        <p:spPr>
          <a:xfrm>
            <a:off x="5660571" y="4990161"/>
            <a:ext cx="6410011" cy="461665"/>
          </a:xfrm>
          <a:prstGeom prst="rect">
            <a:avLst/>
          </a:prstGeom>
          <a:noFill/>
        </p:spPr>
        <p:txBody>
          <a:bodyPr wrap="square" rtlCol="0">
            <a:spAutoFit/>
          </a:bodyPr>
          <a:lstStyle/>
          <a:p>
            <a:r>
              <a:rPr lang="fr-FR" sz="2400">
                <a:solidFill>
                  <a:srgbClr val="9B2A2E"/>
                </a:solidFill>
                <a:latin typeface="Calibri" panose="020F0502020204030204" pitchFamily="34" charset="0"/>
                <a:cs typeface="Calibri" panose="020F0502020204030204" pitchFamily="34" charset="0"/>
              </a:rPr>
              <a:t>Question : que peut-on déduire de ce graphique ?</a:t>
            </a:r>
          </a:p>
        </p:txBody>
      </p:sp>
      <p:sp>
        <p:nvSpPr>
          <p:cNvPr id="11" name="ZoneTexte 10">
            <a:extLst>
              <a:ext uri="{FF2B5EF4-FFF2-40B4-BE49-F238E27FC236}">
                <a16:creationId xmlns:a16="http://schemas.microsoft.com/office/drawing/2014/main" id="{8693672E-D884-43BA-82EF-E82E59B8598A}"/>
              </a:ext>
            </a:extLst>
          </p:cNvPr>
          <p:cNvSpPr txBox="1"/>
          <p:nvPr/>
        </p:nvSpPr>
        <p:spPr>
          <a:xfrm>
            <a:off x="1019067" y="5606980"/>
            <a:ext cx="407796" cy="369332"/>
          </a:xfrm>
          <a:prstGeom prst="rect">
            <a:avLst/>
          </a:prstGeom>
          <a:noFill/>
        </p:spPr>
        <p:txBody>
          <a:bodyPr wrap="square" rtlCol="0">
            <a:spAutoFit/>
          </a:bodyPr>
          <a:lstStyle/>
          <a:p>
            <a:r>
              <a:rPr lang="fr-FR">
                <a:latin typeface="Calibri" panose="020F0502020204030204" pitchFamily="34" charset="0"/>
                <a:cs typeface="Calibri" panose="020F0502020204030204" pitchFamily="34" charset="0"/>
              </a:rPr>
              <a:t>r</a:t>
            </a:r>
            <a:r>
              <a:rPr lang="fr-FR" baseline="-25000">
                <a:latin typeface="Calibri" panose="020F0502020204030204" pitchFamily="34" charset="0"/>
                <a:cs typeface="Calibri" panose="020F0502020204030204" pitchFamily="34" charset="0"/>
              </a:rPr>
              <a:t>f</a:t>
            </a:r>
            <a:endParaRPr lang="fr-FR" sz="1400"/>
          </a:p>
        </p:txBody>
      </p:sp>
    </p:spTree>
    <p:extLst>
      <p:ext uri="{BB962C8B-B14F-4D97-AF65-F5344CB8AC3E}">
        <p14:creationId xmlns:p14="http://schemas.microsoft.com/office/powerpoint/2010/main" val="302267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lstStyle/>
          <a:p>
            <a:pPr marL="0" indent="0" algn="just">
              <a:buNone/>
            </a:pPr>
            <a:r>
              <a:rPr lang="fr-FR" b="1" u="sng"/>
              <a:t>1. Le ratio de Sharpe – Exercice</a:t>
            </a:r>
          </a:p>
          <a:p>
            <a:pPr algn="just"/>
            <a:r>
              <a:rPr lang="fr-FR"/>
              <a:t>On considère un portefeuille A et un portefeuille B avec les paramètres suivants : </a:t>
            </a:r>
          </a:p>
          <a:p>
            <a:pPr lvl="1" algn="just"/>
            <a:r>
              <a:rPr lang="fr-FR">
                <a:solidFill>
                  <a:schemeClr val="tx1"/>
                </a:solidFill>
              </a:rPr>
              <a:t>A </a:t>
            </a:r>
            <a:r>
              <a:rPr lang="fr-FR" err="1">
                <a:solidFill>
                  <a:schemeClr val="tx1"/>
                </a:solidFill>
              </a:rPr>
              <a:t>a</a:t>
            </a:r>
            <a:r>
              <a:rPr lang="fr-FR">
                <a:solidFill>
                  <a:schemeClr val="tx1"/>
                </a:solidFill>
              </a:rPr>
              <a:t> un rendement de 9% et une volatilité de 8%</a:t>
            </a:r>
          </a:p>
          <a:p>
            <a:pPr lvl="1" algn="just"/>
            <a:r>
              <a:rPr lang="fr-FR">
                <a:solidFill>
                  <a:schemeClr val="tx1"/>
                </a:solidFill>
              </a:rPr>
              <a:t>B a un rendement de 7% et une volatilité de 5%</a:t>
            </a:r>
          </a:p>
          <a:p>
            <a:pPr algn="just"/>
            <a:r>
              <a:rPr lang="fr-FR"/>
              <a:t>Le taux sans risque est de 2%</a:t>
            </a:r>
          </a:p>
          <a:p>
            <a:pPr algn="just"/>
            <a:r>
              <a:rPr lang="fr-FR"/>
              <a:t>Quel portefeuille a la meilleure performance par rapport à son risque ?</a:t>
            </a:r>
          </a:p>
          <a:p>
            <a:pPr algn="just"/>
            <a:endParaRPr lang="fr-FR"/>
          </a:p>
          <a:p>
            <a:pPr lvl="1" algn="just"/>
            <a:endParaRPr lang="fr-FR">
              <a:solidFill>
                <a:schemeClr val="tx1"/>
              </a:solidFill>
            </a:endParaRPr>
          </a:p>
          <a:p>
            <a:pPr algn="just"/>
            <a:endParaRPr lang="fr-FR"/>
          </a:p>
          <a:p>
            <a:pPr algn="just"/>
            <a:endParaRPr lang="fr-FR"/>
          </a:p>
        </p:txBody>
      </p:sp>
      <p:sp>
        <p:nvSpPr>
          <p:cNvPr id="6" name="Titre 5"/>
          <p:cNvSpPr>
            <a:spLocks noGrp="1"/>
          </p:cNvSpPr>
          <p:nvPr>
            <p:ph type="title"/>
          </p:nvPr>
        </p:nvSpPr>
        <p:spPr/>
        <p:txBody>
          <a:bodyPr>
            <a:normAutofit fontScale="90000"/>
          </a:bodyPr>
          <a:lstStyle/>
          <a:p>
            <a:r>
              <a:rPr lang="fr-FR"/>
              <a:t>3. Notions financières pour le projet Dolphin</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19</a:t>
            </a:fld>
            <a:endParaRPr lang="fr-FR"/>
          </a:p>
        </p:txBody>
      </p:sp>
    </p:spTree>
    <p:extLst>
      <p:ext uri="{BB962C8B-B14F-4D97-AF65-F5344CB8AC3E}">
        <p14:creationId xmlns:p14="http://schemas.microsoft.com/office/powerpoint/2010/main" val="25806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fontScale="92500"/>
          </a:bodyPr>
          <a:lstStyle/>
          <a:p>
            <a:pPr marL="457200" indent="-457200">
              <a:buFont typeface="+mj-lt"/>
              <a:buAutoNum type="arabicPeriod"/>
            </a:pPr>
            <a:r>
              <a:rPr lang="fr-FR"/>
              <a:t>Introduction : présentation de JUMP et du projet</a:t>
            </a:r>
          </a:p>
          <a:p>
            <a:pPr marL="457200" indent="-457200">
              <a:buFont typeface="+mj-lt"/>
              <a:buAutoNum type="arabicPeriod"/>
            </a:pPr>
            <a:r>
              <a:rPr lang="fr-FR"/>
              <a:t>Rappel des bases</a:t>
            </a:r>
          </a:p>
          <a:p>
            <a:pPr marL="914400" lvl="1" indent="-457200">
              <a:buClr>
                <a:srgbClr val="9B2A2E"/>
              </a:buClr>
              <a:buFont typeface="+mj-lt"/>
              <a:buAutoNum type="arabicPeriod"/>
            </a:pPr>
            <a:r>
              <a:rPr lang="fr-FR">
                <a:solidFill>
                  <a:schemeClr val="tx1"/>
                </a:solidFill>
              </a:rPr>
              <a:t>Qu’est-ce qu’un titre financier ?</a:t>
            </a:r>
          </a:p>
          <a:p>
            <a:pPr marL="914400" lvl="1" indent="-457200">
              <a:buClr>
                <a:srgbClr val="9B2A2E"/>
              </a:buClr>
              <a:buFont typeface="+mj-lt"/>
              <a:buAutoNum type="arabicPeriod"/>
            </a:pPr>
            <a:r>
              <a:rPr lang="fr-FR">
                <a:solidFill>
                  <a:schemeClr val="tx1"/>
                </a:solidFill>
              </a:rPr>
              <a:t>Qu’est ce qu’un portefeuille financier ?</a:t>
            </a:r>
          </a:p>
          <a:p>
            <a:pPr marL="914400" lvl="1" indent="-457200">
              <a:buClr>
                <a:srgbClr val="9B2A2E"/>
              </a:buClr>
              <a:buFont typeface="+mj-lt"/>
              <a:buAutoNum type="arabicPeriod"/>
            </a:pPr>
            <a:r>
              <a:rPr lang="fr-FR">
                <a:solidFill>
                  <a:schemeClr val="tx1"/>
                </a:solidFill>
              </a:rPr>
              <a:t>Qu’est ce qu’un rendement d’actif ?</a:t>
            </a:r>
          </a:p>
          <a:p>
            <a:pPr marL="914400" lvl="1" indent="-457200">
              <a:buClr>
                <a:srgbClr val="9B2A2E"/>
              </a:buClr>
              <a:buFont typeface="+mj-lt"/>
              <a:buAutoNum type="arabicPeriod"/>
            </a:pPr>
            <a:r>
              <a:rPr lang="fr-FR">
                <a:solidFill>
                  <a:schemeClr val="tx1"/>
                </a:solidFill>
              </a:rPr>
              <a:t>Qu’est ce qu’un </a:t>
            </a:r>
            <a:r>
              <a:rPr lang="fr-FR" err="1">
                <a:solidFill>
                  <a:schemeClr val="tx1"/>
                </a:solidFill>
              </a:rPr>
              <a:t>robo-advisor</a:t>
            </a:r>
            <a:r>
              <a:rPr lang="fr-FR">
                <a:solidFill>
                  <a:schemeClr val="tx1"/>
                </a:solidFill>
              </a:rPr>
              <a:t> ?</a:t>
            </a:r>
          </a:p>
          <a:p>
            <a:pPr marL="457200" indent="-457200">
              <a:buFont typeface="+mj-lt"/>
              <a:buAutoNum type="arabicPeriod"/>
            </a:pPr>
            <a:r>
              <a:rPr lang="fr-FR"/>
              <a:t>Notions financières pour le projet </a:t>
            </a:r>
            <a:r>
              <a:rPr lang="fr-FR" err="1"/>
              <a:t>Dolphin</a:t>
            </a:r>
            <a:endParaRPr lang="fr-FR"/>
          </a:p>
          <a:p>
            <a:pPr marL="914400" lvl="1" indent="-457200">
              <a:buClr>
                <a:srgbClr val="9B2A2E"/>
              </a:buClr>
              <a:buFont typeface="+mj-lt"/>
              <a:buAutoNum type="arabicPeriod"/>
            </a:pPr>
            <a:r>
              <a:rPr lang="fr-FR">
                <a:solidFill>
                  <a:schemeClr val="tx1"/>
                </a:solidFill>
              </a:rPr>
              <a:t>Le ratio de Sharpe</a:t>
            </a:r>
          </a:p>
          <a:p>
            <a:pPr marL="914400" lvl="1" indent="-457200">
              <a:buClr>
                <a:srgbClr val="9B2A2E"/>
              </a:buClr>
              <a:buFont typeface="+mj-lt"/>
              <a:buAutoNum type="arabicPeriod"/>
            </a:pPr>
            <a:r>
              <a:rPr lang="fr-FR">
                <a:solidFill>
                  <a:schemeClr val="tx1"/>
                </a:solidFill>
              </a:rPr>
              <a:t>L’optimisation de portefeuille : principe et exemple pour 2 actifs</a:t>
            </a:r>
          </a:p>
          <a:p>
            <a:pPr marL="914400" lvl="1" indent="-457200">
              <a:buClr>
                <a:srgbClr val="9B2A2E"/>
              </a:buClr>
              <a:buFont typeface="+mj-lt"/>
              <a:buAutoNum type="arabicPeriod"/>
            </a:pPr>
            <a:r>
              <a:rPr lang="fr-FR">
                <a:solidFill>
                  <a:schemeClr val="tx1"/>
                </a:solidFill>
              </a:rPr>
              <a:t>La théorie moderne de la gestion de portefeuille</a:t>
            </a:r>
          </a:p>
          <a:p>
            <a:pPr marL="914400" lvl="1" indent="-457200">
              <a:buClr>
                <a:srgbClr val="9B2A2E"/>
              </a:buClr>
              <a:buFont typeface="+mj-lt"/>
              <a:buAutoNum type="arabicPeriod"/>
            </a:pPr>
            <a:r>
              <a:rPr lang="fr-FR">
                <a:solidFill>
                  <a:schemeClr val="tx1"/>
                </a:solidFill>
              </a:rPr>
              <a:t>L’optimisation de portefeuille par le ratio de Sharpe – Introduction d'un actif sans risque</a:t>
            </a:r>
          </a:p>
          <a:p>
            <a:pPr marL="914400" lvl="1" indent="-457200">
              <a:buClr>
                <a:srgbClr val="9B2A2E"/>
              </a:buClr>
              <a:buFont typeface="+mj-lt"/>
              <a:buAutoNum type="arabicPeriod"/>
            </a:pPr>
            <a:r>
              <a:rPr lang="fr-FR">
                <a:solidFill>
                  <a:schemeClr val="tx1"/>
                </a:solidFill>
              </a:rPr>
              <a:t>Implémentation d'un algorithme maximisant Sharpe </a:t>
            </a:r>
          </a:p>
          <a:p>
            <a:pPr marL="457200" indent="-457200">
              <a:buFont typeface="+mj-lt"/>
              <a:buAutoNum type="arabicPeriod"/>
            </a:pPr>
            <a:r>
              <a:rPr lang="fr-FR"/>
              <a:t>Lancement du projet</a:t>
            </a:r>
          </a:p>
          <a:p>
            <a:pPr marL="457200" indent="-457200">
              <a:buFont typeface="+mj-lt"/>
              <a:buAutoNum type="arabicPeriod"/>
            </a:pPr>
            <a:r>
              <a:rPr lang="fr-FR"/>
              <a:t>Questions &amp; Réponses</a:t>
            </a:r>
          </a:p>
          <a:p>
            <a:pPr marL="457200" indent="-457200">
              <a:buFont typeface="+mj-lt"/>
              <a:buAutoNum type="arabicPeriod"/>
            </a:pPr>
            <a:endParaRPr lang="fr-FR"/>
          </a:p>
        </p:txBody>
      </p:sp>
      <p:sp>
        <p:nvSpPr>
          <p:cNvPr id="6" name="Titre 5"/>
          <p:cNvSpPr>
            <a:spLocks noGrp="1"/>
          </p:cNvSpPr>
          <p:nvPr>
            <p:ph type="title"/>
          </p:nvPr>
        </p:nvSpPr>
        <p:spPr/>
        <p:txBody>
          <a:bodyPr>
            <a:normAutofit fontScale="90000"/>
          </a:bodyPr>
          <a:lstStyle/>
          <a:p>
            <a:r>
              <a:rPr lang="fr-FR"/>
              <a:t>Plan</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a:t>
            </a:fld>
            <a:endParaRPr lang="fr-FR"/>
          </a:p>
        </p:txBody>
      </p:sp>
    </p:spTree>
    <p:extLst>
      <p:ext uri="{BB962C8B-B14F-4D97-AF65-F5344CB8AC3E}">
        <p14:creationId xmlns:p14="http://schemas.microsoft.com/office/powerpoint/2010/main" val="3062343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154023"/>
            <a:ext cx="5291295" cy="5148736"/>
          </a:xfrm>
        </p:spPr>
        <p:txBody>
          <a:bodyPr/>
          <a:lstStyle/>
          <a:p>
            <a:pPr marL="0" indent="0" algn="just">
              <a:buNone/>
            </a:pPr>
            <a:r>
              <a:rPr lang="fr-FR" b="1" u="sng"/>
              <a:t>2. L’optimisation de portefeuille</a:t>
            </a:r>
          </a:p>
          <a:p>
            <a:pPr algn="just"/>
            <a:r>
              <a:rPr lang="fr-FR"/>
              <a:t>L’optimisation de portefeuille montre qu’il est possible, grâce à un choix des actifs, de réduire le risque et de maximiser le rendement</a:t>
            </a:r>
          </a:p>
          <a:p>
            <a:pPr algn="just"/>
            <a:r>
              <a:rPr lang="fr-FR"/>
              <a:t>Ceci est possible par la réduction du risque « spécifique », c’est-à-dire le risque qui n’affecte qu’un seul titre (ou un petit groupe)</a:t>
            </a:r>
          </a:p>
          <a:p>
            <a:pPr algn="just"/>
            <a:r>
              <a:rPr lang="fr-FR"/>
              <a:t>Une partie du risque n’est pas diversifiable : le risque de marché (ou systématique)</a:t>
            </a:r>
          </a:p>
          <a:p>
            <a:pPr algn="just"/>
            <a:endParaRPr lang="fr-FR"/>
          </a:p>
        </p:txBody>
      </p:sp>
      <p:sp>
        <p:nvSpPr>
          <p:cNvPr id="6" name="Titre 5"/>
          <p:cNvSpPr>
            <a:spLocks noGrp="1"/>
          </p:cNvSpPr>
          <p:nvPr>
            <p:ph type="title"/>
          </p:nvPr>
        </p:nvSpPr>
        <p:spPr/>
        <p:txBody>
          <a:bodyPr>
            <a:normAutofit fontScale="90000"/>
          </a:bodyPr>
          <a:lstStyle/>
          <a:p>
            <a:r>
              <a:rPr lang="fr-FR"/>
              <a:t>3. Notions financières pour le projet Dolphin</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20</a:t>
            </a:fld>
            <a:endParaRPr lang="fr-FR"/>
          </a:p>
        </p:txBody>
      </p:sp>
      <p:pic>
        <p:nvPicPr>
          <p:cNvPr id="2" name="Image 1">
            <a:extLst>
              <a:ext uri="{FF2B5EF4-FFF2-40B4-BE49-F238E27FC236}">
                <a16:creationId xmlns:a16="http://schemas.microsoft.com/office/drawing/2014/main" id="{47D5592D-CEF9-4F3A-A3CD-8EF5C177A078}"/>
              </a:ext>
            </a:extLst>
          </p:cNvPr>
          <p:cNvPicPr>
            <a:picLocks noChangeAspect="1"/>
          </p:cNvPicPr>
          <p:nvPr/>
        </p:nvPicPr>
        <p:blipFill>
          <a:blip r:embed="rId3"/>
          <a:stretch>
            <a:fillRect/>
          </a:stretch>
        </p:blipFill>
        <p:spPr>
          <a:xfrm>
            <a:off x="6129495" y="1891035"/>
            <a:ext cx="5636938" cy="3674713"/>
          </a:xfrm>
          <a:prstGeom prst="rect">
            <a:avLst/>
          </a:prstGeom>
        </p:spPr>
      </p:pic>
    </p:spTree>
    <p:extLst>
      <p:ext uri="{BB962C8B-B14F-4D97-AF65-F5344CB8AC3E}">
        <p14:creationId xmlns:p14="http://schemas.microsoft.com/office/powerpoint/2010/main" val="303191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Espace réservé du contenu 6"/>
              <p:cNvSpPr>
                <a:spLocks noGrp="1"/>
              </p:cNvSpPr>
              <p:nvPr>
                <p:ph idx="1"/>
              </p:nvPr>
            </p:nvSpPr>
            <p:spPr/>
            <p:txBody>
              <a:bodyPr>
                <a:normAutofit lnSpcReduction="10000"/>
              </a:bodyPr>
              <a:lstStyle/>
              <a:p>
                <a:pPr marL="0" indent="0" algn="just">
                  <a:buNone/>
                </a:pPr>
                <a:r>
                  <a:rPr lang="fr-FR" b="1" u="sng">
                    <a:solidFill>
                      <a:schemeClr val="tx1"/>
                    </a:solidFill>
                  </a:rPr>
                  <a:t>2. L’optimisation de portefeuille – Exemple : portefeuille à 2 actifs</a:t>
                </a:r>
              </a:p>
              <a:p>
                <a:pPr algn="just"/>
                <a:r>
                  <a:rPr lang="fr-FR">
                    <a:solidFill>
                      <a:schemeClr val="tx1"/>
                    </a:solidFill>
                  </a:rPr>
                  <a:t>On considère 2 actions : Carrefour et Michelin. Grâce aux informations suivantes, peut-on déduire des compositions de portefeuille optimales ?</a:t>
                </a: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endParaRPr lang="fr-FR">
                  <a:solidFill>
                    <a:schemeClr val="tx1"/>
                  </a:solidFill>
                </a:endParaRPr>
              </a:p>
              <a:p>
                <a:pPr algn="just"/>
                <a:r>
                  <a:rPr lang="fr-FR">
                    <a:solidFill>
                      <a:schemeClr val="tx1"/>
                    </a:solidFill>
                  </a:rPr>
                  <a:t>Rendement d’un portefeuille a n actifs :</a:t>
                </a:r>
              </a:p>
              <a:p>
                <a:pPr marL="0" indent="0" algn="just">
                  <a:buNone/>
                </a:pPr>
                <a:r>
                  <a:rPr lang="fr-FR">
                    <a:solidFill>
                      <a:schemeClr val="tx1"/>
                    </a:solidFill>
                    <a:sym typeface="Wingdings" panose="05000000000000000000" pitchFamily="2" charset="2"/>
                  </a:rPr>
                  <a:t> </a:t>
                </a:r>
                <a:r>
                  <a:rPr lang="fr-FR" err="1">
                    <a:solidFill>
                      <a:schemeClr val="tx1"/>
                    </a:solidFill>
                    <a:sym typeface="Wingdings" panose="05000000000000000000" pitchFamily="2" charset="2"/>
                  </a:rPr>
                  <a:t>R</a:t>
                </a:r>
                <a:r>
                  <a:rPr lang="fr-FR" baseline="-25000" err="1">
                    <a:solidFill>
                      <a:schemeClr val="tx1"/>
                    </a:solidFill>
                    <a:sym typeface="Wingdings" panose="05000000000000000000" pitchFamily="2" charset="2"/>
                  </a:rPr>
                  <a:t>p</a:t>
                </a:r>
                <a:r>
                  <a:rPr lang="fr-FR">
                    <a:solidFill>
                      <a:schemeClr val="tx1"/>
                    </a:solidFill>
                    <a:sym typeface="Wingdings" panose="05000000000000000000" pitchFamily="2" charset="2"/>
                  </a:rPr>
                  <a:t> = </a:t>
                </a:r>
                <a14:m>
                  <m:oMath xmlns:m="http://schemas.openxmlformats.org/officeDocument/2006/math">
                    <m:nary>
                      <m:naryPr>
                        <m:chr m:val="∑"/>
                        <m:ctrlPr>
                          <a:rPr lang="fr-FR" i="1" smtClean="0">
                            <a:solidFill>
                              <a:schemeClr val="tx1"/>
                            </a:solidFill>
                            <a:latin typeface="Cambria Math" panose="02040503050406030204" pitchFamily="18" charset="0"/>
                            <a:sym typeface="Wingdings" panose="05000000000000000000" pitchFamily="2" charset="2"/>
                          </a:rPr>
                        </m:ctrlPr>
                      </m:naryPr>
                      <m:sub>
                        <m:r>
                          <m:rPr>
                            <m:brk m:alnAt="23"/>
                          </m:rPr>
                          <a:rPr lang="fr-FR" b="0" i="1" smtClean="0">
                            <a:solidFill>
                              <a:schemeClr val="tx1"/>
                            </a:solidFill>
                            <a:latin typeface="Cambria Math" panose="02040503050406030204" pitchFamily="18" charset="0"/>
                            <a:sym typeface="Wingdings" panose="05000000000000000000" pitchFamily="2" charset="2"/>
                          </a:rPr>
                          <m:t>𝑖</m:t>
                        </m:r>
                        <m:r>
                          <a:rPr lang="fr-FR" b="0" i="1" smtClean="0">
                            <a:solidFill>
                              <a:schemeClr val="tx1"/>
                            </a:solidFill>
                            <a:latin typeface="Cambria Math" panose="02040503050406030204" pitchFamily="18" charset="0"/>
                            <a:sym typeface="Wingdings" panose="05000000000000000000" pitchFamily="2" charset="2"/>
                          </a:rPr>
                          <m:t>=1</m:t>
                        </m:r>
                      </m:sub>
                      <m:sup>
                        <m:r>
                          <a:rPr lang="fr-FR" b="0" i="1" smtClean="0">
                            <a:solidFill>
                              <a:schemeClr val="tx1"/>
                            </a:solidFill>
                            <a:latin typeface="Cambria Math" panose="02040503050406030204" pitchFamily="18" charset="0"/>
                            <a:sym typeface="Wingdings" panose="05000000000000000000" pitchFamily="2" charset="2"/>
                          </a:rPr>
                          <m:t>𝑛</m:t>
                        </m:r>
                      </m:sup>
                      <m:e>
                        <m:r>
                          <m:rPr>
                            <m:nor/>
                          </m:rPr>
                          <a:rPr lang="fr-FR" dirty="0">
                            <a:solidFill>
                              <a:schemeClr val="tx1"/>
                            </a:solidFill>
                            <a:sym typeface="Wingdings" panose="05000000000000000000" pitchFamily="2" charset="2"/>
                          </a:rPr>
                          <m:t>𝑤</m:t>
                        </m:r>
                        <m:r>
                          <m:rPr>
                            <m:nor/>
                          </m:rPr>
                          <a:rPr lang="fr-FR" baseline="-25000" dirty="0">
                            <a:solidFill>
                              <a:schemeClr val="tx1"/>
                            </a:solidFill>
                            <a:sym typeface="Wingdings" panose="05000000000000000000" pitchFamily="2" charset="2"/>
                          </a:rPr>
                          <m:t>𝑖</m:t>
                        </m:r>
                        <m:r>
                          <m:rPr>
                            <m:nor/>
                          </m:rPr>
                          <a:rPr lang="fr-FR" b="0" i="0" baseline="-25000" dirty="0" smtClean="0">
                            <a:solidFill>
                              <a:schemeClr val="tx1"/>
                            </a:solidFill>
                            <a:sym typeface="Wingdings" panose="05000000000000000000" pitchFamily="2" charset="2"/>
                          </a:rPr>
                          <m:t> </m:t>
                        </m:r>
                        <m:r>
                          <m:rPr>
                            <m:nor/>
                          </m:rPr>
                          <a:rPr lang="fr-FR" dirty="0">
                            <a:solidFill>
                              <a:schemeClr val="tx1"/>
                            </a:solidFill>
                            <a:sym typeface="Wingdings" panose="05000000000000000000" pitchFamily="2" charset="2"/>
                          </a:rPr>
                          <m:t>∗</m:t>
                        </m:r>
                        <m:r>
                          <m:rPr>
                            <m:nor/>
                          </m:rPr>
                          <a:rPr lang="fr-FR" b="0" i="0" dirty="0" smtClean="0">
                            <a:solidFill>
                              <a:schemeClr val="tx1"/>
                            </a:solidFill>
                            <a:sym typeface="Wingdings" panose="05000000000000000000" pitchFamily="2" charset="2"/>
                          </a:rPr>
                          <m:t> </m:t>
                        </m:r>
                        <m:r>
                          <m:rPr>
                            <m:nor/>
                          </m:rPr>
                          <a:rPr lang="fr-FR" dirty="0">
                            <a:solidFill>
                              <a:schemeClr val="tx1"/>
                            </a:solidFill>
                            <a:sym typeface="Wingdings" panose="05000000000000000000" pitchFamily="2" charset="2"/>
                          </a:rPr>
                          <m:t>𝑅</m:t>
                        </m:r>
                        <m:r>
                          <m:rPr>
                            <m:nor/>
                          </m:rPr>
                          <a:rPr lang="fr-FR" b="0" i="0" baseline="-25000" dirty="0" smtClean="0">
                            <a:solidFill>
                              <a:schemeClr val="tx1"/>
                            </a:solidFill>
                            <a:sym typeface="Wingdings" panose="05000000000000000000" pitchFamily="2" charset="2"/>
                          </a:rPr>
                          <m:t>i</m:t>
                        </m:r>
                      </m:e>
                    </m:nary>
                  </m:oMath>
                </a14:m>
                <a:endParaRPr lang="fr-FR">
                  <a:solidFill>
                    <a:schemeClr val="tx1"/>
                  </a:solidFill>
                </a:endParaRPr>
              </a:p>
              <a:p>
                <a:pPr algn="just"/>
                <a:r>
                  <a:rPr lang="fr-FR">
                    <a:solidFill>
                      <a:schemeClr val="tx1"/>
                    </a:solidFill>
                  </a:rPr>
                  <a:t>Volatilité d’un portefeuille a n actifs :</a:t>
                </a:r>
              </a:p>
              <a:p>
                <a:pPr algn="just">
                  <a:buFont typeface="Wingdings" panose="05000000000000000000" pitchFamily="2" charset="2"/>
                  <a:buChar char="è"/>
                </a:pPr>
                <a:r>
                  <a:rPr lang="fr-FR">
                    <a:solidFill>
                      <a:schemeClr val="tx1"/>
                    </a:solidFill>
                    <a:sym typeface="Symbol" panose="05050102010706020507" pitchFamily="18" charset="2"/>
                  </a:rPr>
                  <a:t></a:t>
                </a:r>
                <a:r>
                  <a:rPr lang="fr-FR" baseline="-25000">
                    <a:solidFill>
                      <a:schemeClr val="tx1"/>
                    </a:solidFill>
                    <a:sym typeface="Symbol" panose="05050102010706020507" pitchFamily="18" charset="2"/>
                  </a:rPr>
                  <a:t>p</a:t>
                </a:r>
                <a:r>
                  <a:rPr lang="fr-FR">
                    <a:solidFill>
                      <a:schemeClr val="tx1"/>
                    </a:solidFill>
                    <a:sym typeface="Symbol" panose="05050102010706020507" pitchFamily="18" charset="2"/>
                  </a:rPr>
                  <a:t>² = </a:t>
                </a:r>
                <a14:m>
                  <m:oMath xmlns:m="http://schemas.openxmlformats.org/officeDocument/2006/math">
                    <m:nary>
                      <m:naryPr>
                        <m:chr m:val="∑"/>
                        <m:ctrlPr>
                          <a:rPr lang="fr-FR" i="1" smtClean="0">
                            <a:solidFill>
                              <a:schemeClr val="tx1"/>
                            </a:solidFill>
                            <a:latin typeface="Cambria Math" panose="02040503050406030204" pitchFamily="18" charset="0"/>
                            <a:sym typeface="Symbol" panose="05050102010706020507" pitchFamily="18" charset="2"/>
                          </a:rPr>
                        </m:ctrlPr>
                      </m:naryPr>
                      <m:sub>
                        <m:r>
                          <m:rPr>
                            <m:brk m:alnAt="23"/>
                          </m:rPr>
                          <a:rPr lang="fr-FR" b="0" i="1" smtClean="0">
                            <a:solidFill>
                              <a:schemeClr val="tx1"/>
                            </a:solidFill>
                            <a:latin typeface="Cambria Math" panose="02040503050406030204" pitchFamily="18" charset="0"/>
                            <a:sym typeface="Symbol" panose="05050102010706020507" pitchFamily="18" charset="2"/>
                          </a:rPr>
                          <m:t>𝑖</m:t>
                        </m:r>
                        <m:r>
                          <a:rPr lang="fr-FR" b="0" i="1" smtClean="0">
                            <a:solidFill>
                              <a:schemeClr val="tx1"/>
                            </a:solidFill>
                            <a:latin typeface="Cambria Math" panose="02040503050406030204" pitchFamily="18" charset="0"/>
                            <a:sym typeface="Symbol" panose="05050102010706020507" pitchFamily="18" charset="2"/>
                          </a:rPr>
                          <m:t>=1</m:t>
                        </m:r>
                      </m:sub>
                      <m:sup>
                        <m:r>
                          <a:rPr lang="fr-FR" b="0" i="1" smtClean="0">
                            <a:solidFill>
                              <a:schemeClr val="tx1"/>
                            </a:solidFill>
                            <a:latin typeface="Cambria Math" panose="02040503050406030204" pitchFamily="18" charset="0"/>
                            <a:sym typeface="Symbol" panose="05050102010706020507" pitchFamily="18" charset="2"/>
                          </a:rPr>
                          <m:t>𝑛</m:t>
                        </m:r>
                      </m:sup>
                      <m:e>
                        <m:nary>
                          <m:naryPr>
                            <m:chr m:val="∑"/>
                            <m:ctrlPr>
                              <a:rPr lang="fr-FR" i="1">
                                <a:solidFill>
                                  <a:schemeClr val="tx1"/>
                                </a:solidFill>
                                <a:latin typeface="Cambria Math" panose="02040503050406030204" pitchFamily="18" charset="0"/>
                                <a:sym typeface="Symbol" panose="05050102010706020507" pitchFamily="18" charset="2"/>
                              </a:rPr>
                            </m:ctrlPr>
                          </m:naryPr>
                          <m:sub>
                            <m:r>
                              <m:rPr>
                                <m:brk m:alnAt="23"/>
                              </m:rPr>
                              <a:rPr lang="fr-FR" b="0" i="1" smtClean="0">
                                <a:solidFill>
                                  <a:schemeClr val="tx1"/>
                                </a:solidFill>
                                <a:latin typeface="Cambria Math" panose="02040503050406030204" pitchFamily="18" charset="0"/>
                                <a:sym typeface="Symbol" panose="05050102010706020507" pitchFamily="18" charset="2"/>
                              </a:rPr>
                              <m:t>𝑗</m:t>
                            </m:r>
                            <m:r>
                              <a:rPr lang="fr-FR" b="0" i="1" smtClean="0">
                                <a:solidFill>
                                  <a:schemeClr val="tx1"/>
                                </a:solidFill>
                                <a:latin typeface="Cambria Math" panose="02040503050406030204" pitchFamily="18" charset="0"/>
                                <a:sym typeface="Symbol" panose="05050102010706020507" pitchFamily="18" charset="2"/>
                              </a:rPr>
                              <m:t>=1</m:t>
                            </m:r>
                          </m:sub>
                          <m:sup>
                            <m:r>
                              <a:rPr lang="fr-FR" b="0" i="1" smtClean="0">
                                <a:solidFill>
                                  <a:schemeClr val="tx1"/>
                                </a:solidFill>
                                <a:latin typeface="Cambria Math" panose="02040503050406030204" pitchFamily="18" charset="0"/>
                                <a:sym typeface="Symbol" panose="05050102010706020507" pitchFamily="18" charset="2"/>
                              </a:rPr>
                              <m:t>𝑛</m:t>
                            </m:r>
                          </m:sup>
                          <m:e>
                            <m:r>
                              <m:rPr>
                                <m:nor/>
                              </m:rPr>
                              <a:rPr lang="fr-FR" dirty="0">
                                <a:solidFill>
                                  <a:schemeClr val="tx1"/>
                                </a:solidFill>
                                <a:sym typeface="Symbol" panose="05050102010706020507" pitchFamily="18" charset="2"/>
                              </a:rPr>
                              <m:t>w</m:t>
                            </m:r>
                            <m:r>
                              <m:rPr>
                                <m:nor/>
                              </m:rPr>
                              <a:rPr lang="fr-FR" baseline="-25000" dirty="0">
                                <a:solidFill>
                                  <a:schemeClr val="tx1"/>
                                </a:solidFill>
                                <a:sym typeface="Symbol" panose="05050102010706020507" pitchFamily="18" charset="2"/>
                              </a:rPr>
                              <m:t>i</m:t>
                            </m:r>
                            <m:r>
                              <m:rPr>
                                <m:nor/>
                              </m:rPr>
                              <a:rPr lang="fr-FR" dirty="0">
                                <a:solidFill>
                                  <a:schemeClr val="tx1"/>
                                </a:solidFill>
                                <a:sym typeface="Symbol" panose="05050102010706020507" pitchFamily="18" charset="2"/>
                              </a:rPr>
                              <m:t> ∗ </m:t>
                            </m:r>
                            <m:r>
                              <m:rPr>
                                <m:nor/>
                              </m:rPr>
                              <a:rPr lang="fr-FR" dirty="0">
                                <a:solidFill>
                                  <a:schemeClr val="tx1"/>
                                </a:solidFill>
                                <a:sym typeface="Symbol" panose="05050102010706020507" pitchFamily="18" charset="2"/>
                              </a:rPr>
                              <m:t>wj</m:t>
                            </m:r>
                            <m:r>
                              <m:rPr>
                                <m:nor/>
                              </m:rPr>
                              <a:rPr lang="fr-FR" dirty="0">
                                <a:solidFill>
                                  <a:schemeClr val="tx1"/>
                                </a:solidFill>
                                <a:sym typeface="Symbol" panose="05050102010706020507" pitchFamily="18" charset="2"/>
                              </a:rPr>
                              <m:t> ∗ </m:t>
                            </m:r>
                            <m:r>
                              <m:rPr>
                                <m:nor/>
                              </m:rPr>
                              <a:rPr lang="fr-FR">
                                <a:solidFill>
                                  <a:schemeClr val="tx1"/>
                                </a:solidFill>
                                <a:sym typeface="Symbol" panose="05050102010706020507" pitchFamily="18" charset="2"/>
                              </a:rPr>
                              <m:t>Cov</m:t>
                            </m:r>
                            <m:r>
                              <m:rPr>
                                <m:nor/>
                              </m:rPr>
                              <a:rPr lang="fr-FR" dirty="0">
                                <a:solidFill>
                                  <a:schemeClr val="tx1"/>
                                </a:solidFill>
                                <a:sym typeface="Symbol" panose="05050102010706020507" pitchFamily="18" charset="2"/>
                              </a:rPr>
                              <m:t>(</m:t>
                            </m:r>
                            <m:r>
                              <m:rPr>
                                <m:nor/>
                              </m:rPr>
                              <a:rPr lang="fr-FR" dirty="0">
                                <a:solidFill>
                                  <a:schemeClr val="tx1"/>
                                </a:solidFill>
                                <a:sym typeface="Symbol" panose="05050102010706020507" pitchFamily="18" charset="2"/>
                              </a:rPr>
                              <m:t>i</m:t>
                            </m:r>
                            <m:r>
                              <m:rPr>
                                <m:nor/>
                              </m:rPr>
                              <a:rPr lang="fr-FR" dirty="0">
                                <a:solidFill>
                                  <a:schemeClr val="tx1"/>
                                </a:solidFill>
                                <a:sym typeface="Symbol" panose="05050102010706020507" pitchFamily="18" charset="2"/>
                              </a:rPr>
                              <m:t>,</m:t>
                            </m:r>
                            <m:r>
                              <m:rPr>
                                <m:nor/>
                              </m:rPr>
                              <a:rPr lang="fr-FR" dirty="0">
                                <a:solidFill>
                                  <a:schemeClr val="tx1"/>
                                </a:solidFill>
                                <a:sym typeface="Symbol" panose="05050102010706020507" pitchFamily="18" charset="2"/>
                              </a:rPr>
                              <m:t>j</m:t>
                            </m:r>
                            <m:r>
                              <m:rPr>
                                <m:nor/>
                              </m:rPr>
                              <a:rPr lang="fr-FR" dirty="0">
                                <a:solidFill>
                                  <a:schemeClr val="tx1"/>
                                </a:solidFill>
                                <a:sym typeface="Symbol" panose="05050102010706020507" pitchFamily="18" charset="2"/>
                              </a:rPr>
                              <m:t>)</m:t>
                            </m:r>
                          </m:e>
                        </m:nary>
                      </m:e>
                    </m:nary>
                  </m:oMath>
                </a14:m>
                <a:endParaRPr lang="fr-FR">
                  <a:solidFill>
                    <a:schemeClr val="tx1"/>
                  </a:solidFill>
                  <a:sym typeface="Symbol" panose="05050102010706020507" pitchFamily="18" charset="2"/>
                </a:endParaRPr>
              </a:p>
              <a:p>
                <a:pPr marL="0" indent="0" algn="just">
                  <a:buNone/>
                </a:pPr>
                <a:r>
                  <a:rPr lang="fr-FR" err="1">
                    <a:solidFill>
                      <a:schemeClr val="tx1"/>
                    </a:solidFill>
                    <a:sym typeface="Symbol" panose="05050102010706020507" pitchFamily="18" charset="2"/>
                  </a:rPr>
                  <a:t>w</a:t>
                </a:r>
                <a:r>
                  <a:rPr lang="fr-FR" baseline="-25000" err="1">
                    <a:solidFill>
                      <a:schemeClr val="tx1"/>
                    </a:solidFill>
                    <a:sym typeface="Symbol" panose="05050102010706020507" pitchFamily="18" charset="2"/>
                  </a:rPr>
                  <a:t>i</a:t>
                </a:r>
                <a:r>
                  <a:rPr lang="fr-FR">
                    <a:solidFill>
                      <a:schemeClr val="tx1"/>
                    </a:solidFill>
                    <a:sym typeface="Symbol" panose="05050102010706020507" pitchFamily="18" charset="2"/>
                  </a:rPr>
                  <a:t> : poids de l’actif dans le portefeuille	</a:t>
                </a:r>
                <a:r>
                  <a:rPr lang="fr-FR" err="1">
                    <a:solidFill>
                      <a:schemeClr val="tx1"/>
                    </a:solidFill>
                    <a:sym typeface="Symbol" panose="05050102010706020507" pitchFamily="18" charset="2"/>
                  </a:rPr>
                  <a:t>Cov</a:t>
                </a:r>
                <a:r>
                  <a:rPr lang="fr-FR">
                    <a:solidFill>
                      <a:schemeClr val="tx1"/>
                    </a:solidFill>
                    <a:sym typeface="Symbol" panose="05050102010706020507" pitchFamily="18" charset="2"/>
                  </a:rPr>
                  <a:t>(</a:t>
                </a:r>
                <a:r>
                  <a:rPr lang="fr-FR" err="1">
                    <a:solidFill>
                      <a:schemeClr val="tx1"/>
                    </a:solidFill>
                    <a:sym typeface="Symbol" panose="05050102010706020507" pitchFamily="18" charset="2"/>
                  </a:rPr>
                  <a:t>i,j</a:t>
                </a:r>
                <a:r>
                  <a:rPr lang="fr-FR">
                    <a:solidFill>
                      <a:schemeClr val="tx1"/>
                    </a:solidFill>
                    <a:sym typeface="Symbol" panose="05050102010706020507" pitchFamily="18" charset="2"/>
                  </a:rPr>
                  <a:t>) </a:t>
                </a:r>
                <a:r>
                  <a:rPr lang="fr-FR">
                    <a:solidFill>
                      <a:schemeClr val="tx1"/>
                    </a:solidFill>
                  </a:rPr>
                  <a:t>= </a:t>
                </a:r>
                <a14:m>
                  <m:oMath xmlns:m="http://schemas.openxmlformats.org/officeDocument/2006/math">
                    <m:f>
                      <m:fPr>
                        <m:ctrlPr>
                          <a:rPr lang="fr-FR" i="1" smtClean="0">
                            <a:solidFill>
                              <a:schemeClr val="tx1"/>
                            </a:solidFill>
                            <a:latin typeface="Cambria Math" panose="02040503050406030204" pitchFamily="18" charset="0"/>
                          </a:rPr>
                        </m:ctrlPr>
                      </m:fPr>
                      <m:num>
                        <m:r>
                          <a:rPr lang="fr-FR" b="0" i="1" smtClean="0">
                            <a:solidFill>
                              <a:schemeClr val="tx1"/>
                            </a:solidFill>
                            <a:latin typeface="Cambria Math" panose="02040503050406030204" pitchFamily="18" charset="0"/>
                          </a:rPr>
                          <m:t>1</m:t>
                        </m:r>
                      </m:num>
                      <m:den>
                        <m:r>
                          <a:rPr lang="fr-FR" b="0" i="1" smtClean="0">
                            <a:solidFill>
                              <a:schemeClr val="tx1"/>
                            </a:solidFill>
                            <a:latin typeface="Cambria Math" panose="02040503050406030204" pitchFamily="18" charset="0"/>
                          </a:rPr>
                          <m:t>𝑛</m:t>
                        </m:r>
                      </m:den>
                    </m:f>
                  </m:oMath>
                </a14:m>
                <a:r>
                  <a:rPr lang="fr-FR">
                    <a:solidFill>
                      <a:schemeClr val="tx1"/>
                    </a:solidFill>
                  </a:rPr>
                  <a:t> * </a:t>
                </a:r>
                <a14:m>
                  <m:oMath xmlns:m="http://schemas.openxmlformats.org/officeDocument/2006/math">
                    <m:nary>
                      <m:naryPr>
                        <m:chr m:val="∑"/>
                        <m:ctrlPr>
                          <a:rPr lang="fr-FR" i="1" smtClean="0">
                            <a:solidFill>
                              <a:schemeClr val="tx1"/>
                            </a:solidFill>
                            <a:latin typeface="Cambria Math" panose="02040503050406030204" pitchFamily="18" charset="0"/>
                          </a:rPr>
                        </m:ctrlPr>
                      </m:naryPr>
                      <m:sub>
                        <m:r>
                          <m:rPr>
                            <m:brk m:alnAt="23"/>
                          </m:rPr>
                          <a:rPr lang="fr-FR" b="0" i="1" smtClean="0">
                            <a:solidFill>
                              <a:schemeClr val="tx1"/>
                            </a:solidFill>
                            <a:latin typeface="Cambria Math" panose="02040503050406030204" pitchFamily="18" charset="0"/>
                          </a:rPr>
                          <m:t>𝑖</m:t>
                        </m:r>
                        <m:r>
                          <a:rPr lang="fr-FR" b="0" i="1" smtClean="0">
                            <a:solidFill>
                              <a:schemeClr val="tx1"/>
                            </a:solidFill>
                            <a:latin typeface="Cambria Math" panose="02040503050406030204" pitchFamily="18" charset="0"/>
                          </a:rPr>
                          <m:t>=1</m:t>
                        </m:r>
                      </m:sub>
                      <m:sup>
                        <m:r>
                          <a:rPr lang="fr-FR" b="0" i="1" smtClean="0">
                            <a:solidFill>
                              <a:schemeClr val="tx1"/>
                            </a:solidFill>
                            <a:latin typeface="Cambria Math" panose="02040503050406030204" pitchFamily="18" charset="0"/>
                          </a:rPr>
                          <m:t>𝑛</m:t>
                        </m:r>
                      </m:sup>
                      <m:e>
                        <m:r>
                          <m:rPr>
                            <m:nor/>
                          </m:rPr>
                          <a:rPr lang="fr-FR" dirty="0">
                            <a:solidFill>
                              <a:schemeClr val="tx1"/>
                            </a:solidFill>
                          </a:rPr>
                          <m:t>(</m:t>
                        </m:r>
                        <m:r>
                          <m:rPr>
                            <m:nor/>
                          </m:rPr>
                          <a:rPr lang="fr-FR" dirty="0">
                            <a:solidFill>
                              <a:schemeClr val="tx1"/>
                            </a:solidFill>
                          </a:rPr>
                          <m:t>𝑥𝑖</m:t>
                        </m:r>
                        <m:r>
                          <m:rPr>
                            <m:nor/>
                          </m:rPr>
                          <a:rPr lang="fr-FR" b="0" i="0" baseline="-25000" dirty="0" smtClean="0">
                            <a:solidFill>
                              <a:schemeClr val="tx1"/>
                            </a:solidFill>
                          </a:rPr>
                          <m:t> </m:t>
                        </m:r>
                        <m:r>
                          <m:rPr>
                            <m:nor/>
                          </m:rPr>
                          <a:rPr lang="fr-FR" dirty="0">
                            <a:solidFill>
                              <a:schemeClr val="tx1"/>
                            </a:solidFill>
                          </a:rPr>
                          <m:t>−</m:t>
                        </m:r>
                        <m:r>
                          <m:rPr>
                            <m:nor/>
                          </m:rPr>
                          <a:rPr lang="fr-FR" b="0" i="0" dirty="0" smtClean="0">
                            <a:solidFill>
                              <a:schemeClr val="tx1"/>
                            </a:solidFill>
                          </a:rPr>
                          <m:t> </m:t>
                        </m:r>
                        <m:r>
                          <m:rPr>
                            <m:nor/>
                          </m:rPr>
                          <a:rPr lang="fr-FR" b="0" i="0" dirty="0" smtClean="0">
                            <a:solidFill>
                              <a:schemeClr val="tx1"/>
                            </a:solidFill>
                          </a:rPr>
                          <m:t>xm</m:t>
                        </m:r>
                        <m:r>
                          <m:rPr>
                            <m:nor/>
                          </m:rPr>
                          <a:rPr lang="fr-FR" dirty="0">
                            <a:solidFill>
                              <a:schemeClr val="tx1"/>
                            </a:solidFill>
                          </a:rPr>
                          <m:t>)(</m:t>
                        </m:r>
                        <m:r>
                          <m:rPr>
                            <m:nor/>
                          </m:rPr>
                          <a:rPr lang="fr-FR" dirty="0">
                            <a:solidFill>
                              <a:schemeClr val="tx1"/>
                            </a:solidFill>
                          </a:rPr>
                          <m:t>𝑦𝑖</m:t>
                        </m:r>
                        <m:r>
                          <m:rPr>
                            <m:nor/>
                          </m:rPr>
                          <a:rPr lang="fr-FR" b="0" i="0" dirty="0" smtClean="0">
                            <a:solidFill>
                              <a:schemeClr val="tx1"/>
                            </a:solidFill>
                          </a:rPr>
                          <m:t> </m:t>
                        </m:r>
                        <m:r>
                          <m:rPr>
                            <m:nor/>
                          </m:rPr>
                          <a:rPr lang="fr-FR" dirty="0">
                            <a:solidFill>
                              <a:schemeClr val="tx1"/>
                            </a:solidFill>
                          </a:rPr>
                          <m:t>−</m:t>
                        </m:r>
                        <m:r>
                          <m:rPr>
                            <m:nor/>
                          </m:rPr>
                          <a:rPr lang="fr-FR" b="0" i="0" dirty="0" smtClean="0">
                            <a:solidFill>
                              <a:schemeClr val="tx1"/>
                            </a:solidFill>
                          </a:rPr>
                          <m:t> </m:t>
                        </m:r>
                        <m:r>
                          <m:rPr>
                            <m:nor/>
                          </m:rPr>
                          <a:rPr lang="fr-FR" b="0" i="0" dirty="0" smtClean="0">
                            <a:solidFill>
                              <a:schemeClr val="tx1"/>
                            </a:solidFill>
                          </a:rPr>
                          <m:t>ym</m:t>
                        </m:r>
                        <m:r>
                          <m:rPr>
                            <m:nor/>
                          </m:rPr>
                          <a:rPr lang="fr-FR" dirty="0">
                            <a:solidFill>
                              <a:schemeClr val="tx1"/>
                            </a:solidFill>
                          </a:rPr>
                          <m:t>)</m:t>
                        </m:r>
                      </m:e>
                    </m:nary>
                  </m:oMath>
                </a14:m>
                <a:endParaRPr lang="fr-FR">
                  <a:solidFill>
                    <a:schemeClr val="tx1"/>
                  </a:solidFill>
                  <a:sym typeface="Symbol" panose="05050102010706020507" pitchFamily="18" charset="2"/>
                </a:endParaRPr>
              </a:p>
              <a:p>
                <a:pPr algn="just"/>
                <a:endParaRPr lang="fr-FR">
                  <a:solidFill>
                    <a:schemeClr val="tx1"/>
                  </a:solidFill>
                </a:endParaRPr>
              </a:p>
            </p:txBody>
          </p:sp>
        </mc:Choice>
        <mc:Fallback>
          <p:sp>
            <p:nvSpPr>
              <p:cNvPr id="7" name="Espace réservé du contenu 6"/>
              <p:cNvSpPr>
                <a:spLocks noGrp="1" noRot="1" noChangeAspect="1" noMove="1" noResize="1" noEditPoints="1" noAdjustHandles="1" noChangeArrowheads="1" noChangeShapeType="1" noTextEdit="1"/>
              </p:cNvSpPr>
              <p:nvPr>
                <p:ph idx="1"/>
              </p:nvPr>
            </p:nvSpPr>
            <p:spPr>
              <a:blipFill>
                <a:blip r:embed="rId3"/>
                <a:stretch>
                  <a:fillRect l="-928" t="-2249" r="-870" b="-4497"/>
                </a:stretch>
              </a:blipFill>
            </p:spPr>
            <p:txBody>
              <a:bodyPr/>
              <a:lstStyle/>
              <a:p>
                <a:r>
                  <a:rPr lang="en-US">
                    <a:noFill/>
                  </a:rPr>
                  <a:t> </a:t>
                </a:r>
              </a:p>
            </p:txBody>
          </p:sp>
        </mc:Fallback>
      </mc:AlternateContent>
      <p:sp>
        <p:nvSpPr>
          <p:cNvPr id="6" name="Titre 5"/>
          <p:cNvSpPr>
            <a:spLocks noGrp="1"/>
          </p:cNvSpPr>
          <p:nvPr>
            <p:ph type="title"/>
          </p:nvPr>
        </p:nvSpPr>
        <p:spPr/>
        <p:txBody>
          <a:bodyPr>
            <a:normAutofit fontScale="90000"/>
          </a:bodyPr>
          <a:lstStyle/>
          <a:p>
            <a:r>
              <a:rPr lang="fr-FR"/>
              <a:t>3. Notions financières pour le projet Dolphin</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21</a:t>
            </a:fld>
            <a:endParaRPr lang="fr-FR"/>
          </a:p>
        </p:txBody>
      </p:sp>
      <p:graphicFrame>
        <p:nvGraphicFramePr>
          <p:cNvPr id="2" name="Tableau 1">
            <a:extLst>
              <a:ext uri="{FF2B5EF4-FFF2-40B4-BE49-F238E27FC236}">
                <a16:creationId xmlns:a16="http://schemas.microsoft.com/office/drawing/2014/main" id="{9EF119B8-D37C-40D2-910D-87BFD6664557}"/>
              </a:ext>
            </a:extLst>
          </p:cNvPr>
          <p:cNvGraphicFramePr>
            <a:graphicFrameLocks noGrp="1"/>
          </p:cNvGraphicFramePr>
          <p:nvPr>
            <p:extLst>
              <p:ext uri="{D42A27DB-BD31-4B8C-83A1-F6EECF244321}">
                <p14:modId xmlns:p14="http://schemas.microsoft.com/office/powerpoint/2010/main" val="3149916424"/>
              </p:ext>
            </p:extLst>
          </p:nvPr>
        </p:nvGraphicFramePr>
        <p:xfrm>
          <a:off x="838200" y="2310092"/>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74375144"/>
                    </a:ext>
                  </a:extLst>
                </a:gridCol>
                <a:gridCol w="2709333">
                  <a:extLst>
                    <a:ext uri="{9D8B030D-6E8A-4147-A177-3AD203B41FA5}">
                      <a16:colId xmlns:a16="http://schemas.microsoft.com/office/drawing/2014/main" val="1898876317"/>
                    </a:ext>
                  </a:extLst>
                </a:gridCol>
                <a:gridCol w="2709333">
                  <a:extLst>
                    <a:ext uri="{9D8B030D-6E8A-4147-A177-3AD203B41FA5}">
                      <a16:colId xmlns:a16="http://schemas.microsoft.com/office/drawing/2014/main" val="2119633796"/>
                    </a:ext>
                  </a:extLst>
                </a:gridCol>
              </a:tblGrid>
              <a:tr h="0">
                <a:tc>
                  <a:txBody>
                    <a:bodyPr/>
                    <a:lstStyle/>
                    <a:p>
                      <a:endParaRPr lang="fr-FR"/>
                    </a:p>
                  </a:txBody>
                  <a:tcPr/>
                </a:tc>
                <a:tc>
                  <a:txBody>
                    <a:bodyPr/>
                    <a:lstStyle/>
                    <a:p>
                      <a:pPr algn="ctr"/>
                      <a:r>
                        <a:rPr lang="fr-FR"/>
                        <a:t>Carrefour</a:t>
                      </a:r>
                    </a:p>
                  </a:txBody>
                  <a:tcPr/>
                </a:tc>
                <a:tc>
                  <a:txBody>
                    <a:bodyPr/>
                    <a:lstStyle/>
                    <a:p>
                      <a:pPr algn="ctr"/>
                      <a:r>
                        <a:rPr lang="fr-FR"/>
                        <a:t>Michelin</a:t>
                      </a:r>
                    </a:p>
                  </a:txBody>
                  <a:tcPr/>
                </a:tc>
                <a:extLst>
                  <a:ext uri="{0D108BD9-81ED-4DB2-BD59-A6C34878D82A}">
                    <a16:rowId xmlns:a16="http://schemas.microsoft.com/office/drawing/2014/main" val="241390049"/>
                  </a:ext>
                </a:extLst>
              </a:tr>
              <a:tr h="370840">
                <a:tc>
                  <a:txBody>
                    <a:bodyPr/>
                    <a:lstStyle/>
                    <a:p>
                      <a:r>
                        <a:rPr lang="fr-FR"/>
                        <a:t>Rendement</a:t>
                      </a:r>
                    </a:p>
                  </a:txBody>
                  <a:tcPr/>
                </a:tc>
                <a:tc>
                  <a:txBody>
                    <a:bodyPr/>
                    <a:lstStyle/>
                    <a:p>
                      <a:pPr algn="ctr"/>
                      <a:r>
                        <a:rPr lang="fr-FR"/>
                        <a:t>10%</a:t>
                      </a:r>
                    </a:p>
                  </a:txBody>
                  <a:tcPr/>
                </a:tc>
                <a:tc>
                  <a:txBody>
                    <a:bodyPr/>
                    <a:lstStyle/>
                    <a:p>
                      <a:pPr algn="ctr"/>
                      <a:r>
                        <a:rPr lang="fr-FR"/>
                        <a:t>11%</a:t>
                      </a:r>
                    </a:p>
                  </a:txBody>
                  <a:tcPr/>
                </a:tc>
                <a:extLst>
                  <a:ext uri="{0D108BD9-81ED-4DB2-BD59-A6C34878D82A}">
                    <a16:rowId xmlns:a16="http://schemas.microsoft.com/office/drawing/2014/main" val="2624007412"/>
                  </a:ext>
                </a:extLst>
              </a:tr>
              <a:tr h="370840">
                <a:tc>
                  <a:txBody>
                    <a:bodyPr/>
                    <a:lstStyle/>
                    <a:p>
                      <a:r>
                        <a:rPr lang="fr-FR"/>
                        <a:t>Volatilité</a:t>
                      </a:r>
                    </a:p>
                  </a:txBody>
                  <a:tcPr/>
                </a:tc>
                <a:tc>
                  <a:txBody>
                    <a:bodyPr/>
                    <a:lstStyle/>
                    <a:p>
                      <a:pPr algn="ctr"/>
                      <a:r>
                        <a:rPr lang="fr-FR"/>
                        <a:t>29,7%</a:t>
                      </a:r>
                    </a:p>
                  </a:txBody>
                  <a:tcPr/>
                </a:tc>
                <a:tc>
                  <a:txBody>
                    <a:bodyPr/>
                    <a:lstStyle/>
                    <a:p>
                      <a:pPr algn="ctr"/>
                      <a:r>
                        <a:rPr lang="fr-FR"/>
                        <a:t>33,9%</a:t>
                      </a:r>
                    </a:p>
                  </a:txBody>
                  <a:tcPr/>
                </a:tc>
                <a:extLst>
                  <a:ext uri="{0D108BD9-81ED-4DB2-BD59-A6C34878D82A}">
                    <a16:rowId xmlns:a16="http://schemas.microsoft.com/office/drawing/2014/main" val="3602778086"/>
                  </a:ext>
                </a:extLst>
              </a:tr>
              <a:tr h="370840">
                <a:tc>
                  <a:txBody>
                    <a:bodyPr/>
                    <a:lstStyle/>
                    <a:p>
                      <a:r>
                        <a:rPr lang="fr-FR"/>
                        <a:t>Corrélation entre les 2</a:t>
                      </a:r>
                    </a:p>
                  </a:txBody>
                  <a:tcPr/>
                </a:tc>
                <a:tc gridSpan="2">
                  <a:txBody>
                    <a:bodyPr/>
                    <a:lstStyle/>
                    <a:p>
                      <a:pPr algn="ctr"/>
                      <a:r>
                        <a:rPr lang="fr-FR"/>
                        <a:t>0,335</a:t>
                      </a:r>
                    </a:p>
                  </a:txBody>
                  <a:tcPr/>
                </a:tc>
                <a:tc hMerge="1">
                  <a:txBody>
                    <a:bodyPr/>
                    <a:lstStyle/>
                    <a:p>
                      <a:pPr algn="ctr"/>
                      <a:endParaRPr lang="fr-FR"/>
                    </a:p>
                  </a:txBody>
                  <a:tcPr/>
                </a:tc>
                <a:extLst>
                  <a:ext uri="{0D108BD9-81ED-4DB2-BD59-A6C34878D82A}">
                    <a16:rowId xmlns:a16="http://schemas.microsoft.com/office/drawing/2014/main" val="2904437629"/>
                  </a:ext>
                </a:extLst>
              </a:tr>
            </a:tbl>
          </a:graphicData>
        </a:graphic>
      </p:graphicFrame>
    </p:spTree>
    <p:extLst>
      <p:ext uri="{BB962C8B-B14F-4D97-AF65-F5344CB8AC3E}">
        <p14:creationId xmlns:p14="http://schemas.microsoft.com/office/powerpoint/2010/main" val="2504066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2. L’optimisation de portefeuille – Exemple : portefeuille à 2 actifs</a:t>
            </a:r>
          </a:p>
          <a:p>
            <a:pPr algn="just"/>
            <a:r>
              <a:rPr lang="fr-FR"/>
              <a:t>La courbe représente toutes les combinaisons possibles de compositions de portefeuille avec les 2 actifs précédents et les points bleu marquent les dizaines</a:t>
            </a:r>
          </a:p>
          <a:p>
            <a:pPr algn="just"/>
            <a:r>
              <a:rPr lang="fr-FR"/>
              <a:t>Que peut-on conclure ?</a:t>
            </a:r>
          </a:p>
        </p:txBody>
      </p:sp>
      <p:sp>
        <p:nvSpPr>
          <p:cNvPr id="6" name="Titre 5"/>
          <p:cNvSpPr>
            <a:spLocks noGrp="1"/>
          </p:cNvSpPr>
          <p:nvPr>
            <p:ph type="title"/>
          </p:nvPr>
        </p:nvSpPr>
        <p:spPr/>
        <p:txBody>
          <a:bodyPr>
            <a:normAutofit fontScale="90000"/>
          </a:bodyPr>
          <a:lstStyle/>
          <a:p>
            <a:r>
              <a:rPr lang="fr-FR"/>
              <a:t>3. Notions financières pour le projet Dolphin</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22</a:t>
            </a:fld>
            <a:endParaRPr lang="fr-FR"/>
          </a:p>
        </p:txBody>
      </p:sp>
      <p:pic>
        <p:nvPicPr>
          <p:cNvPr id="4" name="Image 3">
            <a:extLst>
              <a:ext uri="{FF2B5EF4-FFF2-40B4-BE49-F238E27FC236}">
                <a16:creationId xmlns:a16="http://schemas.microsoft.com/office/drawing/2014/main" id="{9750DCB6-F123-4EA7-8275-EB50EA8493D7}"/>
              </a:ext>
            </a:extLst>
          </p:cNvPr>
          <p:cNvPicPr>
            <a:picLocks noChangeAspect="1"/>
          </p:cNvPicPr>
          <p:nvPr/>
        </p:nvPicPr>
        <p:blipFill rotWithShape="1">
          <a:blip r:embed="rId3"/>
          <a:srcRect b="21372"/>
          <a:stretch/>
        </p:blipFill>
        <p:spPr>
          <a:xfrm>
            <a:off x="2815856" y="2772114"/>
            <a:ext cx="6560289" cy="3694035"/>
          </a:xfrm>
          <a:prstGeom prst="rect">
            <a:avLst/>
          </a:prstGeom>
        </p:spPr>
      </p:pic>
      <p:sp>
        <p:nvSpPr>
          <p:cNvPr id="8" name="ZoneTexte 7">
            <a:extLst>
              <a:ext uri="{FF2B5EF4-FFF2-40B4-BE49-F238E27FC236}">
                <a16:creationId xmlns:a16="http://schemas.microsoft.com/office/drawing/2014/main" id="{EF266E2E-F668-4B0C-9C7B-6FD2E2A86B02}"/>
              </a:ext>
            </a:extLst>
          </p:cNvPr>
          <p:cNvSpPr txBox="1"/>
          <p:nvPr/>
        </p:nvSpPr>
        <p:spPr>
          <a:xfrm rot="16200000">
            <a:off x="1966110" y="3769384"/>
            <a:ext cx="1330161" cy="369332"/>
          </a:xfrm>
          <a:prstGeom prst="rect">
            <a:avLst/>
          </a:prstGeom>
          <a:noFill/>
        </p:spPr>
        <p:txBody>
          <a:bodyPr wrap="square" rtlCol="0">
            <a:spAutoFit/>
          </a:bodyPr>
          <a:lstStyle/>
          <a:p>
            <a:r>
              <a:rPr lang="fr-FR">
                <a:sym typeface="Symbol" panose="05050102010706020507" pitchFamily="18" charset="2"/>
              </a:rPr>
              <a:t>Rendement</a:t>
            </a:r>
            <a:endParaRPr lang="fr-FR"/>
          </a:p>
        </p:txBody>
      </p:sp>
      <p:sp>
        <p:nvSpPr>
          <p:cNvPr id="9" name="ZoneTexte 8">
            <a:extLst>
              <a:ext uri="{FF2B5EF4-FFF2-40B4-BE49-F238E27FC236}">
                <a16:creationId xmlns:a16="http://schemas.microsoft.com/office/drawing/2014/main" id="{E4972B76-8836-47E0-A3A4-42636B016A1C}"/>
              </a:ext>
            </a:extLst>
          </p:cNvPr>
          <p:cNvSpPr txBox="1"/>
          <p:nvPr/>
        </p:nvSpPr>
        <p:spPr>
          <a:xfrm>
            <a:off x="8632930" y="6269262"/>
            <a:ext cx="837468" cy="369332"/>
          </a:xfrm>
          <a:prstGeom prst="rect">
            <a:avLst/>
          </a:prstGeom>
          <a:noFill/>
        </p:spPr>
        <p:txBody>
          <a:bodyPr wrap="square" rtlCol="0">
            <a:spAutoFit/>
          </a:bodyPr>
          <a:lstStyle/>
          <a:p>
            <a:r>
              <a:rPr lang="fr-FR">
                <a:sym typeface="Symbol" panose="05050102010706020507" pitchFamily="18" charset="2"/>
              </a:rPr>
              <a:t>Risque</a:t>
            </a:r>
            <a:endParaRPr lang="fr-FR"/>
          </a:p>
        </p:txBody>
      </p:sp>
    </p:spTree>
    <p:extLst>
      <p:ext uri="{BB962C8B-B14F-4D97-AF65-F5344CB8AC3E}">
        <p14:creationId xmlns:p14="http://schemas.microsoft.com/office/powerpoint/2010/main" val="3481691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3. La théorie moderne de la gestion de portefeuille</a:t>
            </a:r>
          </a:p>
          <a:p>
            <a:pPr algn="just"/>
            <a:r>
              <a:rPr lang="fr-FR"/>
              <a:t>Théorie développée par Harry </a:t>
            </a:r>
            <a:r>
              <a:rPr lang="fr-FR" err="1"/>
              <a:t>Markowitz</a:t>
            </a:r>
            <a:r>
              <a:rPr lang="fr-FR"/>
              <a:t> dans les années 1950, notamment avec l’article "Portfolio </a:t>
            </a:r>
            <a:r>
              <a:rPr lang="fr-FR" err="1"/>
              <a:t>Selection</a:t>
            </a:r>
            <a:r>
              <a:rPr lang="fr-FR"/>
              <a:t>", </a:t>
            </a:r>
            <a:r>
              <a:rPr lang="fr-FR" i="1"/>
              <a:t>Journal of Finance</a:t>
            </a:r>
            <a:r>
              <a:rPr lang="fr-FR"/>
              <a:t>, 1952</a:t>
            </a:r>
          </a:p>
          <a:p>
            <a:pPr algn="just"/>
            <a:r>
              <a:rPr lang="fr-FR"/>
              <a:t>Avant </a:t>
            </a:r>
            <a:r>
              <a:rPr lang="fr-FR" err="1"/>
              <a:t>Markowitz</a:t>
            </a:r>
            <a:r>
              <a:rPr lang="fr-FR"/>
              <a:t> : le choix des compositions de portefeuille se faisait en sélectionnant des titres individuellement selon leur rendement ou leur volatilité</a:t>
            </a:r>
          </a:p>
          <a:p>
            <a:pPr algn="just"/>
            <a:r>
              <a:rPr lang="fr-FR"/>
              <a:t>Après </a:t>
            </a:r>
            <a:r>
              <a:rPr lang="fr-FR" err="1"/>
              <a:t>Markowitz</a:t>
            </a:r>
            <a:r>
              <a:rPr lang="fr-FR"/>
              <a:t> : le choix des compositions se fait également en prenant en compte la corrélation des variations des rendements des titres afin de minimiser le risque pour un même rendement</a:t>
            </a: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23</a:t>
            </a:fld>
            <a:endParaRPr lang="fr-FR"/>
          </a:p>
        </p:txBody>
      </p:sp>
    </p:spTree>
    <p:extLst>
      <p:ext uri="{BB962C8B-B14F-4D97-AF65-F5344CB8AC3E}">
        <p14:creationId xmlns:p14="http://schemas.microsoft.com/office/powerpoint/2010/main" val="2415815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Espace réservé du contenu 6"/>
              <p:cNvSpPr>
                <a:spLocks noGrp="1"/>
              </p:cNvSpPr>
              <p:nvPr>
                <p:ph idx="1"/>
              </p:nvPr>
            </p:nvSpPr>
            <p:spPr/>
            <p:txBody>
              <a:bodyPr>
                <a:normAutofit/>
              </a:bodyPr>
              <a:lstStyle/>
              <a:p>
                <a:pPr marL="0" indent="0" algn="just">
                  <a:buNone/>
                </a:pPr>
                <a:r>
                  <a:rPr lang="fr-FR" b="1" u="sng">
                    <a:solidFill>
                      <a:schemeClr val="tx1"/>
                    </a:solidFill>
                  </a:rPr>
                  <a:t>3. La théorie moderne de la gestion de portefeuille</a:t>
                </a:r>
              </a:p>
              <a:p>
                <a:pPr algn="just"/>
                <a:r>
                  <a:rPr lang="fr-FR">
                    <a:solidFill>
                      <a:schemeClr val="tx1"/>
                    </a:solidFill>
                    <a:sym typeface="Symbol" panose="05050102010706020507" pitchFamily="18" charset="2"/>
                  </a:rPr>
                  <a:t>Formule de la variance (mesure de la volatilité) du rendement d'un portefeuille :</a:t>
                </a:r>
              </a:p>
              <a:p>
                <a:pPr marL="0" indent="0" algn="just">
                  <a:buNone/>
                </a:pPr>
                <a:r>
                  <a:rPr lang="fr-FR">
                    <a:solidFill>
                      <a:schemeClr val="tx1"/>
                    </a:solidFill>
                    <a:sym typeface="Symbol" panose="05050102010706020507" pitchFamily="18" charset="2"/>
                  </a:rPr>
                  <a:t></a:t>
                </a:r>
                <a:r>
                  <a:rPr lang="fr-FR" baseline="-25000">
                    <a:solidFill>
                      <a:schemeClr val="tx1"/>
                    </a:solidFill>
                    <a:sym typeface="Symbol" panose="05050102010706020507" pitchFamily="18" charset="2"/>
                  </a:rPr>
                  <a:t>p</a:t>
                </a:r>
                <a:r>
                  <a:rPr lang="fr-FR">
                    <a:solidFill>
                      <a:schemeClr val="tx1"/>
                    </a:solidFill>
                    <a:sym typeface="Symbol" panose="05050102010706020507" pitchFamily="18" charset="2"/>
                  </a:rPr>
                  <a:t>² = </a:t>
                </a:r>
                <a14:m>
                  <m:oMath xmlns:m="http://schemas.openxmlformats.org/officeDocument/2006/math">
                    <m:nary>
                      <m:naryPr>
                        <m:chr m:val="∑"/>
                        <m:ctrlPr>
                          <a:rPr lang="fr-FR" i="1" smtClean="0">
                            <a:solidFill>
                              <a:schemeClr val="tx1"/>
                            </a:solidFill>
                            <a:latin typeface="Cambria Math" panose="02040503050406030204" pitchFamily="18" charset="0"/>
                            <a:sym typeface="Symbol" panose="05050102010706020507" pitchFamily="18" charset="2"/>
                          </a:rPr>
                        </m:ctrlPr>
                      </m:naryPr>
                      <m:sub>
                        <m:r>
                          <m:rPr>
                            <m:brk m:alnAt="23"/>
                          </m:rPr>
                          <a:rPr lang="fr-FR" b="0" i="1" smtClean="0">
                            <a:solidFill>
                              <a:schemeClr val="tx1"/>
                            </a:solidFill>
                            <a:latin typeface="Cambria Math" panose="02040503050406030204" pitchFamily="18" charset="0"/>
                            <a:sym typeface="Symbol" panose="05050102010706020507" pitchFamily="18" charset="2"/>
                          </a:rPr>
                          <m:t>𝑖</m:t>
                        </m:r>
                        <m:r>
                          <a:rPr lang="fr-FR" b="0" i="1" smtClean="0">
                            <a:solidFill>
                              <a:schemeClr val="tx1"/>
                            </a:solidFill>
                            <a:latin typeface="Cambria Math" panose="02040503050406030204" pitchFamily="18" charset="0"/>
                            <a:sym typeface="Symbol" panose="05050102010706020507" pitchFamily="18" charset="2"/>
                          </a:rPr>
                          <m:t>=1</m:t>
                        </m:r>
                      </m:sub>
                      <m:sup>
                        <m:r>
                          <a:rPr lang="fr-FR" b="0" i="1" smtClean="0">
                            <a:solidFill>
                              <a:schemeClr val="tx1"/>
                            </a:solidFill>
                            <a:latin typeface="Cambria Math" panose="02040503050406030204" pitchFamily="18" charset="0"/>
                            <a:sym typeface="Symbol" panose="05050102010706020507" pitchFamily="18" charset="2"/>
                          </a:rPr>
                          <m:t>𝑛</m:t>
                        </m:r>
                      </m:sup>
                      <m:e>
                        <m:nary>
                          <m:naryPr>
                            <m:chr m:val="∑"/>
                            <m:ctrlPr>
                              <a:rPr lang="fr-FR" i="1" smtClean="0">
                                <a:solidFill>
                                  <a:schemeClr val="tx1"/>
                                </a:solidFill>
                                <a:latin typeface="Cambria Math" panose="02040503050406030204" pitchFamily="18" charset="0"/>
                                <a:sym typeface="Symbol" panose="05050102010706020507" pitchFamily="18" charset="2"/>
                              </a:rPr>
                            </m:ctrlPr>
                          </m:naryPr>
                          <m:sub>
                            <m:r>
                              <m:rPr>
                                <m:brk m:alnAt="23"/>
                              </m:rPr>
                              <a:rPr lang="fr-FR" b="0" i="1" smtClean="0">
                                <a:solidFill>
                                  <a:schemeClr val="tx1"/>
                                </a:solidFill>
                                <a:latin typeface="Cambria Math" panose="02040503050406030204" pitchFamily="18" charset="0"/>
                                <a:sym typeface="Symbol" panose="05050102010706020507" pitchFamily="18" charset="2"/>
                              </a:rPr>
                              <m:t>𝑗</m:t>
                            </m:r>
                            <m:r>
                              <a:rPr lang="fr-FR" b="0" i="1" smtClean="0">
                                <a:solidFill>
                                  <a:schemeClr val="tx1"/>
                                </a:solidFill>
                                <a:latin typeface="Cambria Math" panose="02040503050406030204" pitchFamily="18" charset="0"/>
                                <a:sym typeface="Symbol" panose="05050102010706020507" pitchFamily="18" charset="2"/>
                              </a:rPr>
                              <m:t>=1</m:t>
                            </m:r>
                          </m:sub>
                          <m:sup>
                            <m:r>
                              <a:rPr lang="fr-FR" b="0" i="1" smtClean="0">
                                <a:solidFill>
                                  <a:schemeClr val="tx1"/>
                                </a:solidFill>
                                <a:latin typeface="Cambria Math" panose="02040503050406030204" pitchFamily="18" charset="0"/>
                                <a:sym typeface="Symbol" panose="05050102010706020507" pitchFamily="18" charset="2"/>
                              </a:rPr>
                              <m:t>𝑛</m:t>
                            </m:r>
                          </m:sup>
                          <m:e>
                            <m:r>
                              <m:rPr>
                                <m:nor/>
                              </m:rPr>
                              <a:rPr lang="fr-FR" dirty="0">
                                <a:solidFill>
                                  <a:schemeClr val="tx1"/>
                                </a:solidFill>
                                <a:sym typeface="Symbol" panose="05050102010706020507" pitchFamily="18" charset="2"/>
                              </a:rPr>
                              <m:t>w</m:t>
                            </m:r>
                            <m:r>
                              <m:rPr>
                                <m:nor/>
                              </m:rPr>
                              <a:rPr lang="fr-FR" b="0" i="0" baseline="-25000" dirty="0" smtClean="0">
                                <a:solidFill>
                                  <a:schemeClr val="tx1"/>
                                </a:solidFill>
                                <a:sym typeface="Symbol" panose="05050102010706020507" pitchFamily="18" charset="2"/>
                              </a:rPr>
                              <m:t>i</m:t>
                            </m:r>
                            <m:r>
                              <m:rPr>
                                <m:nor/>
                              </m:rPr>
                              <a:rPr lang="fr-FR" dirty="0">
                                <a:solidFill>
                                  <a:schemeClr val="tx1"/>
                                </a:solidFill>
                                <a:sym typeface="Symbol" panose="05050102010706020507" pitchFamily="18" charset="2"/>
                              </a:rPr>
                              <m:t>w</m:t>
                            </m:r>
                            <m:r>
                              <m:rPr>
                                <m:nor/>
                              </m:rPr>
                              <a:rPr lang="fr-FR" b="0" i="1" baseline="-25000" dirty="0" smtClean="0">
                                <a:solidFill>
                                  <a:schemeClr val="tx1"/>
                                </a:solidFill>
                                <a:sym typeface="Symbol" panose="05050102010706020507" pitchFamily="18" charset="2"/>
                              </a:rPr>
                              <m:t>j</m:t>
                            </m:r>
                            <m:r>
                              <a:rPr lang="fr-FR" b="0" i="1" dirty="0" smtClean="0">
                                <a:solidFill>
                                  <a:schemeClr val="tx1"/>
                                </a:solidFill>
                                <a:latin typeface="Cambria Math" panose="02040503050406030204" pitchFamily="18" charset="0"/>
                                <a:sym typeface="Symbol" panose="05050102010706020507" pitchFamily="18" charset="2"/>
                              </a:rPr>
                              <m:t>𝐶𝑜𝑣</m:t>
                            </m:r>
                            <m:r>
                              <a:rPr lang="fr-FR" b="0" i="1" dirty="0" smtClean="0">
                                <a:solidFill>
                                  <a:schemeClr val="tx1"/>
                                </a:solidFill>
                                <a:latin typeface="Cambria Math" panose="02040503050406030204" pitchFamily="18" charset="0"/>
                                <a:sym typeface="Symbol" panose="05050102010706020507" pitchFamily="18" charset="2"/>
                              </a:rPr>
                              <m:t>(</m:t>
                            </m:r>
                            <m:r>
                              <a:rPr lang="fr-FR" b="0" i="1" dirty="0" smtClean="0">
                                <a:solidFill>
                                  <a:schemeClr val="tx1"/>
                                </a:solidFill>
                                <a:latin typeface="Cambria Math" panose="02040503050406030204" pitchFamily="18" charset="0"/>
                                <a:sym typeface="Symbol" panose="05050102010706020507" pitchFamily="18" charset="2"/>
                              </a:rPr>
                              <m:t>𝑟𝑖</m:t>
                            </m:r>
                            <m:r>
                              <a:rPr lang="fr-FR" b="0" i="1" dirty="0" smtClean="0">
                                <a:solidFill>
                                  <a:schemeClr val="tx1"/>
                                </a:solidFill>
                                <a:latin typeface="Cambria Math" panose="02040503050406030204" pitchFamily="18" charset="0"/>
                                <a:sym typeface="Symbol" panose="05050102010706020507" pitchFamily="18" charset="2"/>
                              </a:rPr>
                              <m:t>,</m:t>
                            </m:r>
                            <m:r>
                              <a:rPr lang="fr-FR" b="0" i="1" dirty="0" smtClean="0">
                                <a:solidFill>
                                  <a:schemeClr val="tx1"/>
                                </a:solidFill>
                                <a:latin typeface="Cambria Math" panose="02040503050406030204" pitchFamily="18" charset="0"/>
                                <a:sym typeface="Symbol" panose="05050102010706020507" pitchFamily="18" charset="2"/>
                              </a:rPr>
                              <m:t>𝑟𝑗</m:t>
                            </m:r>
                            <m:r>
                              <a:rPr lang="fr-FR" b="0" i="1" dirty="0" smtClean="0">
                                <a:solidFill>
                                  <a:schemeClr val="tx1"/>
                                </a:solidFill>
                                <a:latin typeface="Cambria Math" panose="02040503050406030204" pitchFamily="18" charset="0"/>
                                <a:sym typeface="Symbol" panose="05050102010706020507" pitchFamily="18" charset="2"/>
                              </a:rPr>
                              <m:t>)</m:t>
                            </m:r>
                          </m:e>
                        </m:nary>
                      </m:e>
                    </m:nary>
                  </m:oMath>
                </a14:m>
                <a:endParaRPr lang="fr-FR">
                  <a:solidFill>
                    <a:schemeClr val="tx1"/>
                  </a:solidFill>
                </a:endParaRPr>
              </a:p>
              <a:p>
                <a:pPr marL="0" indent="0" algn="just">
                  <a:buNone/>
                </a:pPr>
                <a:endParaRPr lang="fr-FR">
                  <a:solidFill>
                    <a:schemeClr val="tx1"/>
                  </a:solidFill>
                </a:endParaRPr>
              </a:p>
              <a:p>
                <a:pPr algn="just"/>
                <a:r>
                  <a:rPr lang="fr-FR">
                    <a:solidFill>
                      <a:schemeClr val="tx1"/>
                    </a:solidFill>
                  </a:rPr>
                  <a:t>Formule du rendement d'un portefeuille :</a:t>
                </a:r>
              </a:p>
              <a:p>
                <a:pPr marL="0" indent="0" algn="just">
                  <a:buNone/>
                </a:pPr>
                <a:r>
                  <a:rPr lang="fr-FR">
                    <a:solidFill>
                      <a:schemeClr val="tx1"/>
                    </a:solidFill>
                  </a:rPr>
                  <a:t>r</a:t>
                </a:r>
                <a:r>
                  <a:rPr lang="fr-FR" baseline="-25000">
                    <a:solidFill>
                      <a:schemeClr val="tx1"/>
                    </a:solidFill>
                  </a:rPr>
                  <a:t>p</a:t>
                </a:r>
                <a:r>
                  <a:rPr lang="fr-FR">
                    <a:solidFill>
                      <a:schemeClr val="tx1"/>
                    </a:solidFill>
                  </a:rPr>
                  <a:t> = </a:t>
                </a:r>
                <a14:m>
                  <m:oMath xmlns:m="http://schemas.openxmlformats.org/officeDocument/2006/math">
                    <m:nary>
                      <m:naryPr>
                        <m:chr m:val="∑"/>
                        <m:ctrlPr>
                          <a:rPr lang="fr-FR" i="1" smtClean="0">
                            <a:solidFill>
                              <a:schemeClr val="tx1"/>
                            </a:solidFill>
                            <a:latin typeface="Cambria Math" panose="02040503050406030204" pitchFamily="18" charset="0"/>
                          </a:rPr>
                        </m:ctrlPr>
                      </m:naryPr>
                      <m:sub>
                        <m:r>
                          <m:rPr>
                            <m:brk m:alnAt="23"/>
                          </m:rPr>
                          <a:rPr lang="fr-FR" b="0" i="1" smtClean="0">
                            <a:solidFill>
                              <a:schemeClr val="tx1"/>
                            </a:solidFill>
                            <a:latin typeface="Cambria Math" panose="02040503050406030204" pitchFamily="18" charset="0"/>
                          </a:rPr>
                          <m:t>𝑖</m:t>
                        </m:r>
                        <m:r>
                          <a:rPr lang="fr-FR" b="0" i="1" smtClean="0">
                            <a:solidFill>
                              <a:schemeClr val="tx1"/>
                            </a:solidFill>
                            <a:latin typeface="Cambria Math" panose="02040503050406030204" pitchFamily="18" charset="0"/>
                          </a:rPr>
                          <m:t>=1</m:t>
                        </m:r>
                      </m:sub>
                      <m:sup>
                        <m:r>
                          <a:rPr lang="fr-FR" b="0" i="1" smtClean="0">
                            <a:solidFill>
                              <a:schemeClr val="tx1"/>
                            </a:solidFill>
                            <a:latin typeface="Cambria Math" panose="02040503050406030204" pitchFamily="18" charset="0"/>
                          </a:rPr>
                          <m:t>𝑛</m:t>
                        </m:r>
                      </m:sup>
                      <m:e>
                        <m:r>
                          <a:rPr lang="fr-FR" b="0" i="1" smtClean="0">
                            <a:solidFill>
                              <a:schemeClr val="tx1"/>
                            </a:solidFill>
                            <a:latin typeface="Cambria Math" panose="02040503050406030204" pitchFamily="18" charset="0"/>
                          </a:rPr>
                          <m:t>𝑤</m:t>
                        </m:r>
                        <m:r>
                          <a:rPr lang="fr-FR" b="0" i="1" baseline="-25000" smtClean="0">
                            <a:solidFill>
                              <a:schemeClr val="tx1"/>
                            </a:solidFill>
                            <a:latin typeface="Cambria Math" panose="02040503050406030204" pitchFamily="18" charset="0"/>
                          </a:rPr>
                          <m:t>𝑖</m:t>
                        </m:r>
                        <m:r>
                          <a:rPr lang="fr-FR" b="0" i="1" smtClean="0">
                            <a:solidFill>
                              <a:schemeClr val="tx1"/>
                            </a:solidFill>
                            <a:latin typeface="Cambria Math" panose="02040503050406030204" pitchFamily="18" charset="0"/>
                          </a:rPr>
                          <m:t>𝑟</m:t>
                        </m:r>
                        <m:r>
                          <a:rPr lang="fr-FR" b="0" i="1" baseline="-25000" smtClean="0">
                            <a:solidFill>
                              <a:schemeClr val="tx1"/>
                            </a:solidFill>
                            <a:latin typeface="Cambria Math" panose="02040503050406030204" pitchFamily="18" charset="0"/>
                          </a:rPr>
                          <m:t>𝑖</m:t>
                        </m:r>
                      </m:e>
                    </m:nary>
                  </m:oMath>
                </a14:m>
                <a:endParaRPr lang="fr-FR">
                  <a:solidFill>
                    <a:schemeClr val="tx1"/>
                  </a:solidFill>
                </a:endParaRPr>
              </a:p>
              <a:p>
                <a:pPr marL="0" indent="0" algn="just">
                  <a:buNone/>
                </a:pPr>
                <a:endParaRPr lang="fr-FR">
                  <a:solidFill>
                    <a:schemeClr val="tx1"/>
                  </a:solidFill>
                </a:endParaRPr>
              </a:p>
              <a:p>
                <a:pPr marL="0" indent="0" algn="just">
                  <a:buNone/>
                </a:pPr>
                <a:r>
                  <a:rPr lang="fr-FR">
                    <a:solidFill>
                      <a:schemeClr val="tx1"/>
                    </a:solidFill>
                    <a:sym typeface="Symbol" panose="05050102010706020507" pitchFamily="18" charset="2"/>
                  </a:rPr>
                  <a:t>w</a:t>
                </a:r>
                <a:r>
                  <a:rPr lang="fr-FR" baseline="-25000">
                    <a:solidFill>
                      <a:schemeClr val="tx1"/>
                    </a:solidFill>
                    <a:sym typeface="Symbol" panose="05050102010706020507" pitchFamily="18" charset="2"/>
                  </a:rPr>
                  <a:t>i</a:t>
                </a:r>
                <a:r>
                  <a:rPr lang="fr-FR">
                    <a:solidFill>
                      <a:schemeClr val="tx1"/>
                    </a:solidFill>
                    <a:sym typeface="Symbol" panose="05050102010706020507" pitchFamily="18" charset="2"/>
                  </a:rPr>
                  <a:t> : poids de l’actif dans le portefeuille</a:t>
                </a:r>
                <a:endParaRPr lang="fr-FR">
                  <a:solidFill>
                    <a:schemeClr val="tx1"/>
                  </a:solidFill>
                </a:endParaRPr>
              </a:p>
              <a:p>
                <a:pPr algn="just"/>
                <a:endParaRPr lang="fr-FR">
                  <a:solidFill>
                    <a:schemeClr val="tx1"/>
                  </a:solidFill>
                </a:endParaRPr>
              </a:p>
              <a:p>
                <a:pPr marL="0" indent="0" algn="just">
                  <a:buNone/>
                </a:pPr>
                <a:endParaRPr lang="fr-FR">
                  <a:solidFill>
                    <a:schemeClr val="tx1"/>
                  </a:solidFill>
                </a:endParaRPr>
              </a:p>
            </p:txBody>
          </p:sp>
        </mc:Choice>
        <mc:Fallback>
          <p:sp>
            <p:nvSpPr>
              <p:cNvPr id="7" name="Espace réservé du contenu 6"/>
              <p:cNvSpPr>
                <a:spLocks noGrp="1" noRot="1" noChangeAspect="1" noMove="1" noResize="1" noEditPoints="1" noAdjustHandles="1" noChangeArrowheads="1" noChangeShapeType="1" noTextEdit="1"/>
              </p:cNvSpPr>
              <p:nvPr>
                <p:ph idx="1"/>
              </p:nvPr>
            </p:nvSpPr>
            <p:spPr>
              <a:blipFill>
                <a:blip r:embed="rId3"/>
                <a:stretch>
                  <a:fillRect l="-928" t="-1657"/>
                </a:stretch>
              </a:blipFill>
            </p:spPr>
            <p:txBody>
              <a:bodyPr/>
              <a:lstStyle/>
              <a:p>
                <a:r>
                  <a:rPr lang="en-US">
                    <a:noFill/>
                  </a:rPr>
                  <a:t> </a:t>
                </a:r>
              </a:p>
            </p:txBody>
          </p:sp>
        </mc:Fallback>
      </mc:AlternateContent>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24</a:t>
            </a:fld>
            <a:endParaRPr lang="fr-FR"/>
          </a:p>
        </p:txBody>
      </p:sp>
    </p:spTree>
    <p:extLst>
      <p:ext uri="{BB962C8B-B14F-4D97-AF65-F5344CB8AC3E}">
        <p14:creationId xmlns:p14="http://schemas.microsoft.com/office/powerpoint/2010/main" val="2858593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3. La théorie moderne de la gestion de portefeuille – La frontière efficiente</a:t>
            </a:r>
          </a:p>
          <a:p>
            <a:pPr algn="just"/>
            <a:r>
              <a:rPr lang="fr-FR"/>
              <a:t>On dispose de 5 actions pour composer notre portefeuille</a:t>
            </a:r>
          </a:p>
          <a:p>
            <a:pPr algn="just"/>
            <a:r>
              <a:rPr lang="fr-FR"/>
              <a:t>Chaque point noir représente une composition possible de portefeuille</a:t>
            </a:r>
          </a:p>
          <a:p>
            <a:pPr algn="just"/>
            <a:r>
              <a:rPr lang="fr-FR"/>
              <a:t>L'ensemble des points noirs représente toutes les compositions possibles</a:t>
            </a:r>
          </a:p>
          <a:p>
            <a:pPr algn="just"/>
            <a:endParaRPr lang="fr-FR"/>
          </a:p>
          <a:p>
            <a:pPr algn="just"/>
            <a:endParaRPr lang="fr-FR"/>
          </a:p>
          <a:p>
            <a:pPr algn="just"/>
            <a:endParaRPr lang="fr-FR"/>
          </a:p>
          <a:p>
            <a:pPr marL="0" indent="0" algn="just">
              <a:buNone/>
            </a:pPr>
            <a:endParaRPr lang="fr-F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25</a:t>
            </a:fld>
            <a:endParaRPr lang="fr-FR"/>
          </a:p>
        </p:txBody>
      </p:sp>
      <p:pic>
        <p:nvPicPr>
          <p:cNvPr id="2" name="Image 1">
            <a:extLst>
              <a:ext uri="{FF2B5EF4-FFF2-40B4-BE49-F238E27FC236}">
                <a16:creationId xmlns:a16="http://schemas.microsoft.com/office/drawing/2014/main" id="{DAE69DB6-CA11-4118-B372-6D60ACAC84EB}"/>
              </a:ext>
            </a:extLst>
          </p:cNvPr>
          <p:cNvPicPr>
            <a:picLocks noChangeAspect="1"/>
          </p:cNvPicPr>
          <p:nvPr/>
        </p:nvPicPr>
        <p:blipFill>
          <a:blip r:embed="rId3"/>
          <a:stretch>
            <a:fillRect/>
          </a:stretch>
        </p:blipFill>
        <p:spPr>
          <a:xfrm>
            <a:off x="3314699" y="3013751"/>
            <a:ext cx="5562600" cy="3371850"/>
          </a:xfrm>
          <a:prstGeom prst="rect">
            <a:avLst/>
          </a:prstGeom>
        </p:spPr>
      </p:pic>
      <p:sp>
        <p:nvSpPr>
          <p:cNvPr id="8" name="ZoneTexte 7">
            <a:extLst>
              <a:ext uri="{FF2B5EF4-FFF2-40B4-BE49-F238E27FC236}">
                <a16:creationId xmlns:a16="http://schemas.microsoft.com/office/drawing/2014/main" id="{EFE783B0-2E51-40FE-BEC6-915462A9CAD8}"/>
              </a:ext>
            </a:extLst>
          </p:cNvPr>
          <p:cNvSpPr txBox="1"/>
          <p:nvPr/>
        </p:nvSpPr>
        <p:spPr>
          <a:xfrm rot="16200000">
            <a:off x="8396886" y="3922530"/>
            <a:ext cx="1330161" cy="369332"/>
          </a:xfrm>
          <a:prstGeom prst="rect">
            <a:avLst/>
          </a:prstGeom>
          <a:noFill/>
        </p:spPr>
        <p:txBody>
          <a:bodyPr wrap="square" rtlCol="0">
            <a:spAutoFit/>
          </a:bodyPr>
          <a:lstStyle/>
          <a:p>
            <a:r>
              <a:rPr lang="fr-FR">
                <a:sym typeface="Symbol" panose="05050102010706020507" pitchFamily="18" charset="2"/>
              </a:rPr>
              <a:t>Rendement</a:t>
            </a:r>
            <a:endParaRPr lang="fr-FR"/>
          </a:p>
        </p:txBody>
      </p:sp>
      <p:sp>
        <p:nvSpPr>
          <p:cNvPr id="9" name="ZoneTexte 8">
            <a:extLst>
              <a:ext uri="{FF2B5EF4-FFF2-40B4-BE49-F238E27FC236}">
                <a16:creationId xmlns:a16="http://schemas.microsoft.com/office/drawing/2014/main" id="{36160140-79C3-4F92-9218-4B63B1798E1B}"/>
              </a:ext>
            </a:extLst>
          </p:cNvPr>
          <p:cNvSpPr txBox="1"/>
          <p:nvPr/>
        </p:nvSpPr>
        <p:spPr>
          <a:xfrm>
            <a:off x="8275262" y="6302759"/>
            <a:ext cx="837468" cy="369332"/>
          </a:xfrm>
          <a:prstGeom prst="rect">
            <a:avLst/>
          </a:prstGeom>
          <a:noFill/>
        </p:spPr>
        <p:txBody>
          <a:bodyPr wrap="square" rtlCol="0">
            <a:spAutoFit/>
          </a:bodyPr>
          <a:lstStyle/>
          <a:p>
            <a:r>
              <a:rPr lang="fr-FR">
                <a:sym typeface="Symbol" panose="05050102010706020507" pitchFamily="18" charset="2"/>
              </a:rPr>
              <a:t>Risque</a:t>
            </a:r>
            <a:endParaRPr lang="fr-FR"/>
          </a:p>
        </p:txBody>
      </p:sp>
    </p:spTree>
    <p:extLst>
      <p:ext uri="{BB962C8B-B14F-4D97-AF65-F5344CB8AC3E}">
        <p14:creationId xmlns:p14="http://schemas.microsoft.com/office/powerpoint/2010/main" val="278320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3. La théorie moderne de la gestion de portefeuille – La frontière efficiente </a:t>
            </a:r>
          </a:p>
          <a:p>
            <a:pPr algn="just"/>
            <a:r>
              <a:rPr lang="fr-FR"/>
              <a:t>On peut comparer ici les portefeuilles en fonction de leurs risques et de leurs performances</a:t>
            </a:r>
          </a:p>
          <a:p>
            <a:pPr algn="just"/>
            <a:r>
              <a:rPr lang="fr-FR"/>
              <a:t>Pour un couple rendement / risque donné, une combinaisons des 5 valeurs est (presque) toujours préférable à une seule valeur</a:t>
            </a:r>
          </a:p>
          <a:p>
            <a:pPr algn="just"/>
            <a:endParaRPr lang="fr-FR"/>
          </a:p>
          <a:p>
            <a:pPr algn="just"/>
            <a:endParaRPr lang="fr-FR"/>
          </a:p>
          <a:p>
            <a:pPr algn="just"/>
            <a:endParaRPr lang="fr-FR"/>
          </a:p>
          <a:p>
            <a:pPr marL="0" indent="0" algn="just">
              <a:buNone/>
            </a:pPr>
            <a:endParaRPr lang="fr-F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26</a:t>
            </a:fld>
            <a:endParaRPr lang="fr-FR"/>
          </a:p>
        </p:txBody>
      </p:sp>
      <p:sp>
        <p:nvSpPr>
          <p:cNvPr id="8" name="ZoneTexte 7">
            <a:extLst>
              <a:ext uri="{FF2B5EF4-FFF2-40B4-BE49-F238E27FC236}">
                <a16:creationId xmlns:a16="http://schemas.microsoft.com/office/drawing/2014/main" id="{EFE783B0-2E51-40FE-BEC6-915462A9CAD8}"/>
              </a:ext>
            </a:extLst>
          </p:cNvPr>
          <p:cNvSpPr txBox="1"/>
          <p:nvPr/>
        </p:nvSpPr>
        <p:spPr>
          <a:xfrm rot="16200000">
            <a:off x="8396886" y="4023010"/>
            <a:ext cx="1330161" cy="369332"/>
          </a:xfrm>
          <a:prstGeom prst="rect">
            <a:avLst/>
          </a:prstGeom>
          <a:noFill/>
        </p:spPr>
        <p:txBody>
          <a:bodyPr wrap="square" rtlCol="0">
            <a:spAutoFit/>
          </a:bodyPr>
          <a:lstStyle/>
          <a:p>
            <a:r>
              <a:rPr lang="fr-FR">
                <a:sym typeface="Symbol" panose="05050102010706020507" pitchFamily="18" charset="2"/>
              </a:rPr>
              <a:t>Rendement</a:t>
            </a:r>
            <a:endParaRPr lang="fr-FR"/>
          </a:p>
        </p:txBody>
      </p:sp>
      <p:sp>
        <p:nvSpPr>
          <p:cNvPr id="9" name="ZoneTexte 8">
            <a:extLst>
              <a:ext uri="{FF2B5EF4-FFF2-40B4-BE49-F238E27FC236}">
                <a16:creationId xmlns:a16="http://schemas.microsoft.com/office/drawing/2014/main" id="{36160140-79C3-4F92-9218-4B63B1798E1B}"/>
              </a:ext>
            </a:extLst>
          </p:cNvPr>
          <p:cNvSpPr txBox="1"/>
          <p:nvPr/>
        </p:nvSpPr>
        <p:spPr>
          <a:xfrm>
            <a:off x="8275262" y="6403239"/>
            <a:ext cx="837468" cy="369332"/>
          </a:xfrm>
          <a:prstGeom prst="rect">
            <a:avLst/>
          </a:prstGeom>
          <a:noFill/>
        </p:spPr>
        <p:txBody>
          <a:bodyPr wrap="square" rtlCol="0">
            <a:spAutoFit/>
          </a:bodyPr>
          <a:lstStyle/>
          <a:p>
            <a:r>
              <a:rPr lang="fr-FR">
                <a:sym typeface="Symbol" panose="05050102010706020507" pitchFamily="18" charset="2"/>
              </a:rPr>
              <a:t>Risque</a:t>
            </a:r>
            <a:endParaRPr lang="fr-FR"/>
          </a:p>
        </p:txBody>
      </p:sp>
      <p:pic>
        <p:nvPicPr>
          <p:cNvPr id="3" name="Image 2">
            <a:extLst>
              <a:ext uri="{FF2B5EF4-FFF2-40B4-BE49-F238E27FC236}">
                <a16:creationId xmlns:a16="http://schemas.microsoft.com/office/drawing/2014/main" id="{638EEF53-F6C1-4EAF-8CE1-60A1679B70B1}"/>
              </a:ext>
            </a:extLst>
          </p:cNvPr>
          <p:cNvPicPr>
            <a:picLocks noChangeAspect="1"/>
          </p:cNvPicPr>
          <p:nvPr/>
        </p:nvPicPr>
        <p:blipFill>
          <a:blip r:embed="rId3"/>
          <a:stretch>
            <a:fillRect/>
          </a:stretch>
        </p:blipFill>
        <p:spPr>
          <a:xfrm>
            <a:off x="3428945" y="3099450"/>
            <a:ext cx="5514975" cy="3352800"/>
          </a:xfrm>
          <a:prstGeom prst="rect">
            <a:avLst/>
          </a:prstGeom>
        </p:spPr>
      </p:pic>
    </p:spTree>
    <p:extLst>
      <p:ext uri="{BB962C8B-B14F-4D97-AF65-F5344CB8AC3E}">
        <p14:creationId xmlns:p14="http://schemas.microsoft.com/office/powerpoint/2010/main" val="2242711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3. La théorie moderne de la gestion de portefeuille – La frontière efficiente</a:t>
            </a:r>
          </a:p>
          <a:p>
            <a:pPr algn="just"/>
            <a:r>
              <a:rPr lang="fr-FR"/>
              <a:t>Graphiquement, on remarque qu'il existe toujours un unique portefeuille présentant le meilleur ratio rendement / risque pour chaque niveau de risque</a:t>
            </a:r>
          </a:p>
          <a:p>
            <a:pPr algn="just"/>
            <a:r>
              <a:rPr lang="fr-FR"/>
              <a:t>L'ensemble de ces portefeuilles forme la frontière efficiente</a:t>
            </a:r>
          </a:p>
          <a:p>
            <a:pPr algn="just"/>
            <a:endParaRPr lang="fr-FR"/>
          </a:p>
          <a:p>
            <a:pPr algn="just"/>
            <a:endParaRPr lang="fr-FR"/>
          </a:p>
          <a:p>
            <a:pPr algn="just"/>
            <a:endParaRPr lang="fr-FR"/>
          </a:p>
          <a:p>
            <a:pPr marL="0" indent="0" algn="just">
              <a:buNone/>
            </a:pPr>
            <a:endParaRPr lang="fr-F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27</a:t>
            </a:fld>
            <a:endParaRPr lang="fr-FR"/>
          </a:p>
        </p:txBody>
      </p:sp>
      <p:sp>
        <p:nvSpPr>
          <p:cNvPr id="8" name="ZoneTexte 7">
            <a:extLst>
              <a:ext uri="{FF2B5EF4-FFF2-40B4-BE49-F238E27FC236}">
                <a16:creationId xmlns:a16="http://schemas.microsoft.com/office/drawing/2014/main" id="{EFE783B0-2E51-40FE-BEC6-915462A9CAD8}"/>
              </a:ext>
            </a:extLst>
          </p:cNvPr>
          <p:cNvSpPr txBox="1"/>
          <p:nvPr/>
        </p:nvSpPr>
        <p:spPr>
          <a:xfrm rot="16200000">
            <a:off x="8396886" y="4023010"/>
            <a:ext cx="1330161" cy="369332"/>
          </a:xfrm>
          <a:prstGeom prst="rect">
            <a:avLst/>
          </a:prstGeom>
          <a:noFill/>
        </p:spPr>
        <p:txBody>
          <a:bodyPr wrap="square" rtlCol="0">
            <a:spAutoFit/>
          </a:bodyPr>
          <a:lstStyle/>
          <a:p>
            <a:r>
              <a:rPr lang="fr-FR">
                <a:sym typeface="Symbol" panose="05050102010706020507" pitchFamily="18" charset="2"/>
              </a:rPr>
              <a:t>Rendement</a:t>
            </a:r>
            <a:endParaRPr lang="fr-FR"/>
          </a:p>
        </p:txBody>
      </p:sp>
      <p:sp>
        <p:nvSpPr>
          <p:cNvPr id="9" name="ZoneTexte 8">
            <a:extLst>
              <a:ext uri="{FF2B5EF4-FFF2-40B4-BE49-F238E27FC236}">
                <a16:creationId xmlns:a16="http://schemas.microsoft.com/office/drawing/2014/main" id="{36160140-79C3-4F92-9218-4B63B1798E1B}"/>
              </a:ext>
            </a:extLst>
          </p:cNvPr>
          <p:cNvSpPr txBox="1"/>
          <p:nvPr/>
        </p:nvSpPr>
        <p:spPr>
          <a:xfrm>
            <a:off x="8245118" y="6312805"/>
            <a:ext cx="837468" cy="369332"/>
          </a:xfrm>
          <a:prstGeom prst="rect">
            <a:avLst/>
          </a:prstGeom>
          <a:noFill/>
        </p:spPr>
        <p:txBody>
          <a:bodyPr wrap="square" rtlCol="0">
            <a:spAutoFit/>
          </a:bodyPr>
          <a:lstStyle/>
          <a:p>
            <a:r>
              <a:rPr lang="fr-FR">
                <a:sym typeface="Symbol" panose="05050102010706020507" pitchFamily="18" charset="2"/>
              </a:rPr>
              <a:t>Risque</a:t>
            </a:r>
            <a:endParaRPr lang="fr-FR"/>
          </a:p>
        </p:txBody>
      </p:sp>
      <p:pic>
        <p:nvPicPr>
          <p:cNvPr id="2" name="Image 1">
            <a:extLst>
              <a:ext uri="{FF2B5EF4-FFF2-40B4-BE49-F238E27FC236}">
                <a16:creationId xmlns:a16="http://schemas.microsoft.com/office/drawing/2014/main" id="{44218374-9431-4989-980F-748154EAD3B4}"/>
              </a:ext>
            </a:extLst>
          </p:cNvPr>
          <p:cNvPicPr>
            <a:picLocks noChangeAspect="1"/>
          </p:cNvPicPr>
          <p:nvPr/>
        </p:nvPicPr>
        <p:blipFill>
          <a:blip r:embed="rId3"/>
          <a:stretch>
            <a:fillRect/>
          </a:stretch>
        </p:blipFill>
        <p:spPr>
          <a:xfrm>
            <a:off x="3367745" y="3080426"/>
            <a:ext cx="5600700" cy="3305175"/>
          </a:xfrm>
          <a:prstGeom prst="rect">
            <a:avLst/>
          </a:prstGeom>
        </p:spPr>
      </p:pic>
    </p:spTree>
    <p:extLst>
      <p:ext uri="{BB962C8B-B14F-4D97-AF65-F5344CB8AC3E}">
        <p14:creationId xmlns:p14="http://schemas.microsoft.com/office/powerpoint/2010/main" val="2012662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5. Implémentation d'un algorithme maximisant Sharpe – Problème NP-complet</a:t>
            </a:r>
          </a:p>
          <a:p>
            <a:pPr algn="just"/>
            <a:r>
              <a:rPr lang="fr-FR"/>
              <a:t>Le projet </a:t>
            </a:r>
            <a:r>
              <a:rPr lang="fr-FR" err="1"/>
              <a:t>Dolphin</a:t>
            </a:r>
            <a:r>
              <a:rPr lang="fr-FR"/>
              <a:t> est un problème NP-complet : problème pour lequel il est impossible de garantir de trouver dans un temps déterminé la solution parfaite quel que soit la taille de l'échantillon de données</a:t>
            </a:r>
          </a:p>
          <a:p>
            <a:pPr algn="just"/>
            <a:r>
              <a:rPr lang="fr-FR"/>
              <a:t>En effet, le nombre de compositions possibles est potentiellement infini. Il convient donc de réduire l'espace des solutions envisagées et de s'orienter vers une solution tendant vers un minimum local satisfaisant</a:t>
            </a: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28</a:t>
            </a:fld>
            <a:endParaRPr lang="fr-FR"/>
          </a:p>
        </p:txBody>
      </p:sp>
    </p:spTree>
    <p:extLst>
      <p:ext uri="{BB962C8B-B14F-4D97-AF65-F5344CB8AC3E}">
        <p14:creationId xmlns:p14="http://schemas.microsoft.com/office/powerpoint/2010/main" val="1383829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154023"/>
            <a:ext cx="10515600" cy="5148736"/>
          </a:xfrm>
        </p:spPr>
        <p:txBody>
          <a:bodyPr>
            <a:normAutofit/>
          </a:bodyPr>
          <a:lstStyle/>
          <a:p>
            <a:pPr marL="0" indent="0" algn="just">
              <a:buNone/>
            </a:pPr>
            <a:r>
              <a:rPr lang="fr-FR" b="1" u="sng"/>
              <a:t>5. Implémentation d'un algorithme maximisant Sharpe – Problématique</a:t>
            </a:r>
          </a:p>
          <a:p>
            <a:pPr algn="just"/>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29</a:t>
            </a:fld>
            <a:endParaRPr lang="fr-FR"/>
          </a:p>
        </p:txBody>
      </p:sp>
      <p:pic>
        <p:nvPicPr>
          <p:cNvPr id="2" name="Image 1">
            <a:extLst>
              <a:ext uri="{FF2B5EF4-FFF2-40B4-BE49-F238E27FC236}">
                <a16:creationId xmlns:a16="http://schemas.microsoft.com/office/drawing/2014/main" id="{4D46D860-5FBF-4786-A6B4-6C893BF479AE}"/>
              </a:ext>
            </a:extLst>
          </p:cNvPr>
          <p:cNvPicPr>
            <a:picLocks noChangeAspect="1"/>
          </p:cNvPicPr>
          <p:nvPr/>
        </p:nvPicPr>
        <p:blipFill rotWithShape="1">
          <a:blip r:embed="rId3"/>
          <a:srcRect l="12892" b="4246"/>
          <a:stretch/>
        </p:blipFill>
        <p:spPr>
          <a:xfrm>
            <a:off x="7338045" y="1784865"/>
            <a:ext cx="4691926" cy="3887051"/>
          </a:xfrm>
          <a:prstGeom prst="rect">
            <a:avLst/>
          </a:prstGeom>
        </p:spPr>
      </p:pic>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D03008DA-C01A-4DB1-8CD0-3EEF1CC66E23}"/>
                  </a:ext>
                </a:extLst>
              </p:cNvPr>
              <p:cNvSpPr txBox="1"/>
              <p:nvPr/>
            </p:nvSpPr>
            <p:spPr>
              <a:xfrm>
                <a:off x="838201" y="1607284"/>
                <a:ext cx="6406661" cy="5100948"/>
              </a:xfrm>
              <a:prstGeom prst="rect">
                <a:avLst/>
              </a:prstGeom>
              <a:noFill/>
            </p:spPr>
            <p:txBody>
              <a:bodyPr wrap="square" rtlCol="0">
                <a:spAutoFit/>
              </a:bodyPr>
              <a:lstStyle/>
              <a:p>
                <a:pPr marL="228600" lvl="0" indent="-228600" algn="just">
                  <a:lnSpc>
                    <a:spcPct val="90000"/>
                  </a:lnSpc>
                  <a:spcBef>
                    <a:spcPts val="1000"/>
                  </a:spcBef>
                  <a:buClr>
                    <a:srgbClr val="9B2A2E"/>
                  </a:buClr>
                  <a:buFont typeface="Wingdings" panose="05000000000000000000" pitchFamily="2" charset="2"/>
                  <a:buChar char="§"/>
                </a:pPr>
                <a:r>
                  <a:rPr lang="fr-FR" sz="2400">
                    <a:solidFill>
                      <a:schemeClr val="tx1"/>
                    </a:solidFill>
                    <a:latin typeface="Calibri" panose="020F0502020204030204" pitchFamily="34" charset="0"/>
                    <a:cs typeface="Calibri" panose="020F0502020204030204" pitchFamily="34" charset="0"/>
                  </a:rPr>
                  <a:t>Il faut trouver le portefeuille avec le meilleur ratio de Sharpe</a:t>
                </a:r>
              </a:p>
              <a:p>
                <a:pPr marL="228600" lvl="0" indent="-228600" algn="just">
                  <a:lnSpc>
                    <a:spcPct val="90000"/>
                  </a:lnSpc>
                  <a:spcBef>
                    <a:spcPts val="1000"/>
                  </a:spcBef>
                  <a:buClr>
                    <a:srgbClr val="9B2A2E"/>
                  </a:buClr>
                  <a:buFont typeface="Wingdings" panose="05000000000000000000" pitchFamily="2" charset="2"/>
                  <a:buChar char="§"/>
                </a:pPr>
                <a:r>
                  <a:rPr lang="fr-FR" sz="2400">
                    <a:solidFill>
                      <a:schemeClr val="tx1"/>
                    </a:solidFill>
                    <a:latin typeface="Calibri" panose="020F0502020204030204" pitchFamily="34" charset="0"/>
                    <a:cs typeface="Calibri" panose="020F0502020204030204" pitchFamily="34" charset="0"/>
                  </a:rPr>
                  <a:t>Les rendements entre les actifs s'ajoutent (formule : </a:t>
                </a:r>
                <a14:m>
                  <m:oMath xmlns:m="http://schemas.openxmlformats.org/officeDocument/2006/math">
                    <m:sSub>
                      <m:sSubPr>
                        <m:ctrlP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ctrlPr>
                      </m:sSubPr>
                      <m:e>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𝑅</m:t>
                        </m:r>
                      </m:e>
                      <m:sub>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𝑝</m:t>
                        </m:r>
                      </m:sub>
                    </m:sSub>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m:t>
                    </m:r>
                    <m:nary>
                      <m:naryPr>
                        <m:chr m:val="∑"/>
                        <m:limLoc m:val="undOvr"/>
                        <m:supHide m:val="on"/>
                        <m:ctrlP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ctrlPr>
                      </m:naryPr>
                      <m:sub>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𝑖</m:t>
                        </m:r>
                      </m:sub>
                      <m:sup/>
                      <m:e>
                        <m:sSub>
                          <m:sSubPr>
                            <m:ctrlP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ctrlPr>
                          </m:sSubPr>
                          <m:e>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𝑤</m:t>
                            </m:r>
                          </m:e>
                          <m:sub>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𝑖</m:t>
                            </m:r>
                          </m:sub>
                        </m:sSub>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m:t>
                        </m:r>
                        <m:sSub>
                          <m:sSubPr>
                            <m:ctrlP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ctrlPr>
                          </m:sSubPr>
                          <m:e>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𝑅</m:t>
                            </m:r>
                          </m:e>
                          <m:sub>
                            <m:r>
                              <a:rPr lang="fr-FR" sz="2400" i="1">
                                <a:solidFill>
                                  <a:schemeClr val="tx1"/>
                                </a:solidFill>
                                <a:latin typeface="Cambria Math" panose="02040503050406030204" pitchFamily="18" charset="0"/>
                                <a:ea typeface="Lucida Sans Unicode" panose="020B0602030504020204" pitchFamily="34" charset="0"/>
                                <a:cs typeface="Arial" panose="020B0604020202020204" pitchFamily="34" charset="0"/>
                              </a:rPr>
                              <m:t>𝑖</m:t>
                            </m:r>
                          </m:sub>
                        </m:sSub>
                      </m:e>
                    </m:nary>
                  </m:oMath>
                </a14:m>
                <a:r>
                  <a:rPr lang="fr-FR" sz="2400">
                    <a:solidFill>
                      <a:schemeClr val="tx1"/>
                    </a:solidFill>
                    <a:latin typeface="Calibri" panose="020F0502020204030204" pitchFamily="34" charset="0"/>
                    <a:cs typeface="Calibri" panose="020F0502020204030204" pitchFamily="34" charset="0"/>
                  </a:rPr>
                  <a:t>), le rendement d'un portefeuille est donc facile à calculer et à améliorer</a:t>
                </a:r>
              </a:p>
              <a:p>
                <a:pPr marL="228600" lvl="0" indent="-228600" algn="just">
                  <a:lnSpc>
                    <a:spcPct val="90000"/>
                  </a:lnSpc>
                  <a:spcBef>
                    <a:spcPts val="1000"/>
                  </a:spcBef>
                  <a:buClr>
                    <a:srgbClr val="9B2A2E"/>
                  </a:buClr>
                  <a:buFont typeface="Wingdings" panose="05000000000000000000" pitchFamily="2" charset="2"/>
                  <a:buChar char="§"/>
                </a:pPr>
                <a:r>
                  <a:rPr lang="fr-FR" sz="2400">
                    <a:solidFill>
                      <a:schemeClr val="tx1"/>
                    </a:solidFill>
                    <a:latin typeface="Calibri" panose="020F0502020204030204" pitchFamily="34" charset="0"/>
                    <a:cs typeface="Calibri" panose="020F0502020204030204" pitchFamily="34" charset="0"/>
                  </a:rPr>
                  <a:t>Par contre, le risque présente une difficulté particulière car il dépend de la corrélation entre les actifs du portefeuille</a:t>
                </a:r>
              </a:p>
              <a:p>
                <a:pPr marL="228600" lvl="0" indent="-228600" algn="just">
                  <a:lnSpc>
                    <a:spcPct val="90000"/>
                  </a:lnSpc>
                  <a:spcBef>
                    <a:spcPts val="1000"/>
                  </a:spcBef>
                  <a:buClr>
                    <a:srgbClr val="9B2A2E"/>
                  </a:buClr>
                  <a:buFont typeface="Wingdings" panose="05000000000000000000" pitchFamily="2" charset="2"/>
                  <a:buChar char="§"/>
                </a:pPr>
                <a:r>
                  <a:rPr lang="fr-FR" sz="2400">
                    <a:solidFill>
                      <a:schemeClr val="tx1"/>
                    </a:solidFill>
                    <a:latin typeface="Calibri" panose="020F0502020204030204" pitchFamily="34" charset="0"/>
                    <a:cs typeface="Calibri" panose="020F0502020204030204" pitchFamily="34" charset="0"/>
                  </a:rPr>
                  <a:t>Sur l'illustration ci-contre, la combinaison des 2 actifs très volatiles (vert et bleu) peut permettre de réduire la volatilité du portefeuille tout en conservant un bon rendement</a:t>
                </a:r>
              </a:p>
              <a:p>
                <a:endParaRPr lang="fr-FR">
                  <a:solidFill>
                    <a:schemeClr val="tx1"/>
                  </a:solidFill>
                </a:endParaRPr>
              </a:p>
            </p:txBody>
          </p:sp>
        </mc:Choice>
        <mc:Fallback>
          <p:sp>
            <p:nvSpPr>
              <p:cNvPr id="4" name="ZoneTexte 3">
                <a:extLst>
                  <a:ext uri="{FF2B5EF4-FFF2-40B4-BE49-F238E27FC236}">
                    <a16:creationId xmlns:a16="http://schemas.microsoft.com/office/drawing/2014/main" id="{D03008DA-C01A-4DB1-8CD0-3EEF1CC66E23}"/>
                  </a:ext>
                </a:extLst>
              </p:cNvPr>
              <p:cNvSpPr txBox="1">
                <a:spLocks noRot="1" noChangeAspect="1" noMove="1" noResize="1" noEditPoints="1" noAdjustHandles="1" noChangeArrowheads="1" noChangeShapeType="1" noTextEdit="1"/>
              </p:cNvSpPr>
              <p:nvPr/>
            </p:nvSpPr>
            <p:spPr>
              <a:xfrm>
                <a:off x="838201" y="1607284"/>
                <a:ext cx="6406661" cy="5100948"/>
              </a:xfrm>
              <a:prstGeom prst="rect">
                <a:avLst/>
              </a:prstGeom>
              <a:blipFill>
                <a:blip r:embed="rId4"/>
                <a:stretch>
                  <a:fillRect l="-1333" t="-1675" r="-1524"/>
                </a:stretch>
              </a:blipFill>
            </p:spPr>
            <p:txBody>
              <a:bodyPr/>
              <a:lstStyle/>
              <a:p>
                <a:r>
                  <a:rPr lang="en-US">
                    <a:noFill/>
                  </a:rPr>
                  <a:t> </a:t>
                </a:r>
              </a:p>
            </p:txBody>
          </p:sp>
        </mc:Fallback>
      </mc:AlternateContent>
    </p:spTree>
    <p:extLst>
      <p:ext uri="{BB962C8B-B14F-4D97-AF65-F5344CB8AC3E}">
        <p14:creationId xmlns:p14="http://schemas.microsoft.com/office/powerpoint/2010/main" val="66875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154023"/>
            <a:ext cx="4524375" cy="5148736"/>
          </a:xfrm>
        </p:spPr>
        <p:txBody>
          <a:bodyPr/>
          <a:lstStyle/>
          <a:p>
            <a:pPr algn="just"/>
            <a:endParaRPr lang="fr-FR"/>
          </a:p>
          <a:p>
            <a:pPr algn="just"/>
            <a:endParaRPr lang="fr-FR"/>
          </a:p>
          <a:p>
            <a:pPr algn="just"/>
            <a:endParaRPr lang="fr-FR"/>
          </a:p>
          <a:p>
            <a:pPr algn="just"/>
            <a:endParaRPr lang="fr-FR"/>
          </a:p>
          <a:p>
            <a:pPr algn="just"/>
            <a:endParaRPr lang="fr-FR"/>
          </a:p>
          <a:p>
            <a:pPr algn="just"/>
            <a:endParaRPr lang="fr-FR"/>
          </a:p>
          <a:p>
            <a:pPr algn="just"/>
            <a:r>
              <a:rPr lang="fr-FR"/>
              <a:t>Emmanuel Fougeras</a:t>
            </a:r>
          </a:p>
          <a:p>
            <a:pPr algn="just"/>
            <a:r>
              <a:rPr lang="fr-FR"/>
              <a:t>Président-Fondateur de JUMP</a:t>
            </a:r>
          </a:p>
          <a:p>
            <a:pPr algn="just"/>
            <a:r>
              <a:rPr lang="fr-FR"/>
              <a:t>Diplômé d'EPITA, SCIA promotion 2002</a:t>
            </a:r>
          </a:p>
        </p:txBody>
      </p:sp>
      <p:sp>
        <p:nvSpPr>
          <p:cNvPr id="6" name="Titre 5"/>
          <p:cNvSpPr>
            <a:spLocks noGrp="1"/>
          </p:cNvSpPr>
          <p:nvPr>
            <p:ph type="title"/>
          </p:nvPr>
        </p:nvSpPr>
        <p:spPr/>
        <p:txBody>
          <a:bodyPr>
            <a:normAutofit fontScale="90000"/>
          </a:bodyPr>
          <a:lstStyle/>
          <a:p>
            <a:r>
              <a:rPr lang="fr-FR"/>
              <a:t>1. Introduction : Emmanuel Fougeras - Adnan Aita</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3</a:t>
            </a:fld>
            <a:endParaRPr lang="fr-FR"/>
          </a:p>
        </p:txBody>
      </p:sp>
      <p:sp>
        <p:nvSpPr>
          <p:cNvPr id="8" name="Espace réservé du contenu 6">
            <a:extLst>
              <a:ext uri="{FF2B5EF4-FFF2-40B4-BE49-F238E27FC236}">
                <a16:creationId xmlns:a16="http://schemas.microsoft.com/office/drawing/2014/main" id="{E2DD680B-03A9-4FC4-BAB1-AF6971B9288C}"/>
              </a:ext>
            </a:extLst>
          </p:cNvPr>
          <p:cNvSpPr txBox="1">
            <a:spLocks/>
          </p:cNvSpPr>
          <p:nvPr/>
        </p:nvSpPr>
        <p:spPr>
          <a:xfrm>
            <a:off x="6560820" y="1154023"/>
            <a:ext cx="4650105" cy="5148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9B2A2E"/>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chemeClr val="tx1"/>
              </a:buClr>
              <a:buSzPct val="75000"/>
              <a:buFont typeface="Wingdings" panose="05000000000000000000" pitchFamily="2" charset="2"/>
              <a:buChar char="v"/>
              <a:defRPr sz="2200" kern="1200">
                <a:solidFill>
                  <a:srgbClr val="9B2A2E"/>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9B2A2E"/>
              </a:buClr>
              <a:buFont typeface="Wingdings" panose="05000000000000000000" pitchFamily="2" charset="2"/>
              <a:buChar char="§"/>
              <a:defRPr sz="19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chemeClr val="tx1"/>
              </a:buClr>
              <a:buSzPct val="60000"/>
              <a:buFont typeface="Wingdings" panose="05000000000000000000" pitchFamily="2" charset="2"/>
              <a:buChar char="v"/>
              <a:defRPr sz="1700" kern="1200">
                <a:solidFill>
                  <a:srgbClr val="9B2A2E"/>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Clr>
                <a:srgbClr val="9B2A2E"/>
              </a:buClr>
              <a:buFont typeface="Wingdings" panose="05000000000000000000" pitchFamily="2" charset="2"/>
              <a:buChar char="§"/>
              <a:defRPr sz="17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fr-FR"/>
          </a:p>
          <a:p>
            <a:pPr algn="just"/>
            <a:endParaRPr lang="fr-FR"/>
          </a:p>
          <a:p>
            <a:pPr algn="just"/>
            <a:endParaRPr lang="fr-FR"/>
          </a:p>
          <a:p>
            <a:pPr algn="just"/>
            <a:endParaRPr lang="fr-FR"/>
          </a:p>
          <a:p>
            <a:pPr algn="just"/>
            <a:endParaRPr lang="fr-FR"/>
          </a:p>
          <a:p>
            <a:pPr algn="just"/>
            <a:endParaRPr lang="fr-FR"/>
          </a:p>
          <a:p>
            <a:pPr algn="just"/>
            <a:r>
              <a:rPr lang="fr-FR"/>
              <a:t>Adnan Aita</a:t>
            </a:r>
          </a:p>
          <a:p>
            <a:pPr algn="just"/>
            <a:r>
              <a:rPr lang="fr-FR" err="1"/>
              <a:t>Technical</a:t>
            </a:r>
            <a:r>
              <a:rPr lang="fr-FR"/>
              <a:t> </a:t>
            </a:r>
            <a:r>
              <a:rPr lang="fr-FR" err="1"/>
              <a:t>product</a:t>
            </a:r>
            <a:r>
              <a:rPr lang="fr-FR"/>
              <a:t> manager</a:t>
            </a:r>
          </a:p>
          <a:p>
            <a:pPr algn="just"/>
            <a:r>
              <a:rPr lang="fr-FR"/>
              <a:t>Diplômé d'EPITA, SRS promotion 2006</a:t>
            </a:r>
          </a:p>
          <a:p>
            <a:pPr algn="just"/>
            <a:endParaRPr lang="fr-FR"/>
          </a:p>
          <a:p>
            <a:pPr algn="just"/>
            <a:endParaRPr lang="fr-FR"/>
          </a:p>
        </p:txBody>
      </p:sp>
      <p:pic>
        <p:nvPicPr>
          <p:cNvPr id="9" name="Image 8">
            <a:extLst>
              <a:ext uri="{FF2B5EF4-FFF2-40B4-BE49-F238E27FC236}">
                <a16:creationId xmlns:a16="http://schemas.microsoft.com/office/drawing/2014/main" id="{7A0A6C8C-86AA-450D-8DB6-11DDF04909B2}"/>
              </a:ext>
            </a:extLst>
          </p:cNvPr>
          <p:cNvPicPr/>
          <p:nvPr/>
        </p:nvPicPr>
        <p:blipFill rotWithShape="1">
          <a:blip r:embed="rId3">
            <a:extLst>
              <a:ext uri="{28A0092B-C50C-407E-A947-70E740481C1C}">
                <a14:useLocalDpi xmlns:a14="http://schemas.microsoft.com/office/drawing/2010/main" val="0"/>
              </a:ext>
            </a:extLst>
          </a:blip>
          <a:srcRect t="13514" b="12973"/>
          <a:stretch/>
        </p:blipFill>
        <p:spPr bwMode="auto">
          <a:xfrm>
            <a:off x="2085975" y="1691640"/>
            <a:ext cx="1800000" cy="1800000"/>
          </a:xfrm>
          <a:prstGeom prst="rect">
            <a:avLst/>
          </a:prstGeom>
          <a:ln>
            <a:noFill/>
          </a:ln>
          <a:extLst>
            <a:ext uri="{53640926-AAD7-44D8-BBD7-CCE9431645EC}">
              <a14:shadowObscured xmlns:a14="http://schemas.microsoft.com/office/drawing/2010/main"/>
            </a:ext>
          </a:extLst>
        </p:spPr>
      </p:pic>
      <p:pic>
        <p:nvPicPr>
          <p:cNvPr id="1026" name="Picture 2" descr="Image result for adnan aita">
            <a:extLst>
              <a:ext uri="{FF2B5EF4-FFF2-40B4-BE49-F238E27FC236}">
                <a16:creationId xmlns:a16="http://schemas.microsoft.com/office/drawing/2014/main" id="{1012065F-ECEC-44B4-9A70-127F5ED9D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9109" y="1632579"/>
            <a:ext cx="1800000" cy="179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776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154023"/>
            <a:ext cx="10515600" cy="5148736"/>
          </a:xfrm>
        </p:spPr>
        <p:txBody>
          <a:bodyPr>
            <a:normAutofit/>
          </a:bodyPr>
          <a:lstStyle/>
          <a:p>
            <a:pPr marL="0" indent="0" algn="just">
              <a:buNone/>
            </a:pPr>
            <a:r>
              <a:rPr lang="fr-FR" b="1" u="sng"/>
              <a:t>5. Implémentation d'un algorithme maximisant Sharpe – Choix des actifs et des pondérations</a:t>
            </a:r>
          </a:p>
          <a:p>
            <a:pPr algn="just"/>
            <a:r>
              <a:rPr lang="fr-FR"/>
              <a:t>Comment choisir les actifs qui vont constituer le portefeuille ? On peut avoir par exemple 3 stratégies :</a:t>
            </a:r>
          </a:p>
          <a:p>
            <a:pPr lvl="1" algn="just">
              <a:buClr>
                <a:srgbClr val="9B2A2E"/>
              </a:buClr>
            </a:pPr>
            <a:r>
              <a:rPr lang="fr-FR">
                <a:solidFill>
                  <a:schemeClr val="tx1"/>
                </a:solidFill>
              </a:rPr>
              <a:t>Choisir les actifs avec le plus fort rendement (sans prise en compte du risque)</a:t>
            </a:r>
          </a:p>
          <a:p>
            <a:pPr lvl="1" algn="just">
              <a:buClr>
                <a:srgbClr val="9B2A2E"/>
              </a:buClr>
            </a:pPr>
            <a:r>
              <a:rPr lang="fr-FR">
                <a:solidFill>
                  <a:schemeClr val="tx1"/>
                </a:solidFill>
              </a:rPr>
              <a:t>Choisir les actifs avec le plus faible risque (sans prise en compte du rendement)</a:t>
            </a:r>
          </a:p>
          <a:p>
            <a:pPr lvl="1" algn="just">
              <a:buClr>
                <a:srgbClr val="9B2A2E"/>
              </a:buClr>
            </a:pPr>
            <a:r>
              <a:rPr lang="fr-FR">
                <a:solidFill>
                  <a:schemeClr val="tx1"/>
                </a:solidFill>
              </a:rPr>
              <a:t>Choisir les actifs avec le plus fort Sharpe</a:t>
            </a:r>
          </a:p>
          <a:p>
            <a:pPr algn="just"/>
            <a:endParaRPr lang="fr-FR"/>
          </a:p>
          <a:p>
            <a:pPr algn="just"/>
            <a:r>
              <a:rPr lang="fr-FR"/>
              <a:t>Le choix des pondérations dans la composition peut par exemple se faire :</a:t>
            </a:r>
          </a:p>
          <a:p>
            <a:pPr lvl="1" algn="just">
              <a:buClr>
                <a:srgbClr val="9B2A2E"/>
              </a:buClr>
            </a:pPr>
            <a:r>
              <a:rPr lang="fr-FR">
                <a:solidFill>
                  <a:schemeClr val="tx1"/>
                </a:solidFill>
              </a:rPr>
              <a:t>Par itération : on teste un nombre défini de pondération différente pour garder la meilleure</a:t>
            </a:r>
          </a:p>
          <a:p>
            <a:pPr lvl="1" algn="just">
              <a:buClr>
                <a:srgbClr val="9B2A2E"/>
              </a:buClr>
            </a:pPr>
            <a:r>
              <a:rPr lang="fr-FR">
                <a:solidFill>
                  <a:schemeClr val="tx1"/>
                </a:solidFill>
              </a:rPr>
              <a:t>En pondérant les actifs selon leurs caractéristiques (rendement important,…)</a:t>
            </a:r>
          </a:p>
          <a:p>
            <a:pPr lvl="1" algn="just">
              <a:buClr>
                <a:srgbClr val="9B2A2E"/>
              </a:buClr>
            </a:pPr>
            <a:endParaRPr lang="fr-FR">
              <a:solidFill>
                <a:schemeClr val="tx1"/>
              </a:solidFill>
            </a:endParaRPr>
          </a:p>
          <a:p>
            <a:pPr lvl="1" algn="just">
              <a:buClr>
                <a:srgbClr val="9B2A2E"/>
              </a:buClr>
            </a:pPr>
            <a:endParaRPr lang="fr-FR">
              <a:solidFill>
                <a:schemeClr val="tx1"/>
              </a:solidFill>
            </a:endParaRP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30</a:t>
            </a:fld>
            <a:endParaRPr lang="fr-FR"/>
          </a:p>
        </p:txBody>
      </p:sp>
    </p:spTree>
    <p:extLst>
      <p:ext uri="{BB962C8B-B14F-4D97-AF65-F5344CB8AC3E}">
        <p14:creationId xmlns:p14="http://schemas.microsoft.com/office/powerpoint/2010/main" val="748226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154023"/>
            <a:ext cx="10515600" cy="5148736"/>
          </a:xfrm>
        </p:spPr>
        <p:txBody>
          <a:bodyPr>
            <a:normAutofit/>
          </a:bodyPr>
          <a:lstStyle/>
          <a:p>
            <a:pPr marL="0" indent="0" algn="just">
              <a:buNone/>
            </a:pPr>
            <a:r>
              <a:rPr lang="fr-FR" b="1" u="sng"/>
              <a:t>5. Implémentation d'un algorithme maximisant Sharpe – Parcours en profondeur et parcours en largeur</a:t>
            </a:r>
          </a:p>
          <a:p>
            <a:pPr algn="just"/>
            <a:endParaRPr lang="fr-F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31</a:t>
            </a:fld>
            <a:endParaRPr lang="fr-FR"/>
          </a:p>
        </p:txBody>
      </p:sp>
      <p:sp>
        <p:nvSpPr>
          <p:cNvPr id="8" name="ZoneTexte 7">
            <a:extLst>
              <a:ext uri="{FF2B5EF4-FFF2-40B4-BE49-F238E27FC236}">
                <a16:creationId xmlns:a16="http://schemas.microsoft.com/office/drawing/2014/main" id="{4CED80D1-BA53-49D0-928E-C2DF03050FF2}"/>
              </a:ext>
            </a:extLst>
          </p:cNvPr>
          <p:cNvSpPr txBox="1"/>
          <p:nvPr/>
        </p:nvSpPr>
        <p:spPr>
          <a:xfrm>
            <a:off x="830459" y="2151212"/>
            <a:ext cx="4914110" cy="4133439"/>
          </a:xfrm>
          <a:prstGeom prst="rect">
            <a:avLst/>
          </a:prstGeom>
          <a:noFill/>
        </p:spPr>
        <p:txBody>
          <a:bodyPr wrap="square" rtlCol="0">
            <a:spAutoFit/>
          </a:bodyPr>
          <a:lstStyle/>
          <a:p>
            <a:pPr marL="228600" lvl="0" indent="-228600" algn="just">
              <a:lnSpc>
                <a:spcPct val="90000"/>
              </a:lnSpc>
              <a:spcBef>
                <a:spcPts val="1000"/>
              </a:spcBef>
              <a:buClr>
                <a:srgbClr val="9B2A2E"/>
              </a:buClr>
              <a:buFont typeface="Wingdings" panose="05000000000000000000" pitchFamily="2" charset="2"/>
              <a:buChar char="§"/>
            </a:pPr>
            <a:r>
              <a:rPr lang="fr-FR" sz="2400">
                <a:latin typeface="Calibri" panose="020F0502020204030204" pitchFamily="34" charset="0"/>
                <a:cs typeface="Calibri" panose="020F0502020204030204" pitchFamily="34" charset="0"/>
              </a:rPr>
              <a:t>On peut représenter l'ensemble des possibilités de compositions de portefeuille avec un arbre</a:t>
            </a:r>
          </a:p>
          <a:p>
            <a:pPr marL="228600" lvl="0" indent="-228600" algn="just">
              <a:lnSpc>
                <a:spcPct val="90000"/>
              </a:lnSpc>
              <a:spcBef>
                <a:spcPts val="1000"/>
              </a:spcBef>
              <a:buClr>
                <a:srgbClr val="9B2A2E"/>
              </a:buClr>
              <a:buFont typeface="Wingdings" panose="05000000000000000000" pitchFamily="2" charset="2"/>
              <a:buChar char="§"/>
            </a:pPr>
            <a:r>
              <a:rPr lang="fr-FR" sz="2400">
                <a:latin typeface="Calibri" panose="020F0502020204030204" pitchFamily="34" charset="0"/>
                <a:cs typeface="Calibri" panose="020F0502020204030204" pitchFamily="34" charset="0"/>
              </a:rPr>
              <a:t>Dès lors, on peut suivre un parcours en largeur ou un en profondeur</a:t>
            </a:r>
          </a:p>
          <a:p>
            <a:pPr marL="228600" lvl="0" indent="-228600" algn="just">
              <a:lnSpc>
                <a:spcPct val="90000"/>
              </a:lnSpc>
              <a:spcBef>
                <a:spcPts val="1000"/>
              </a:spcBef>
              <a:buClr>
                <a:srgbClr val="9B2A2E"/>
              </a:buClr>
              <a:buFont typeface="Wingdings" panose="05000000000000000000" pitchFamily="2" charset="2"/>
              <a:buChar char="§"/>
            </a:pPr>
            <a:r>
              <a:rPr lang="fr-FR" sz="2400">
                <a:latin typeface="Calibri" panose="020F0502020204030204" pitchFamily="34" charset="0"/>
                <a:cs typeface="Calibri" panose="020F0502020204030204" pitchFamily="34" charset="0"/>
              </a:rPr>
              <a:t>Quelle stratégie de parcours suivre ? Prioriser les actifs en fonction de leur Sharpe, de leurs corrélations, élaborer une heuristique combinant plusieurs critères… ?</a:t>
            </a:r>
          </a:p>
          <a:p>
            <a:pPr marL="228600" lvl="0" indent="-228600" algn="just">
              <a:lnSpc>
                <a:spcPct val="90000"/>
              </a:lnSpc>
              <a:spcBef>
                <a:spcPts val="1000"/>
              </a:spcBef>
              <a:buClr>
                <a:srgbClr val="9B2A2E"/>
              </a:buClr>
              <a:buFont typeface="Wingdings" panose="05000000000000000000" pitchFamily="2" charset="2"/>
              <a:buChar char="§"/>
            </a:pPr>
            <a:endParaRPr lang="fr-FR" sz="2400">
              <a:latin typeface="Calibri" panose="020F0502020204030204" pitchFamily="34" charset="0"/>
              <a:cs typeface="Calibri" panose="020F0502020204030204" pitchFamily="34" charset="0"/>
            </a:endParaRPr>
          </a:p>
        </p:txBody>
      </p:sp>
      <p:sp>
        <p:nvSpPr>
          <p:cNvPr id="3" name="Rectangle : coins arrondis 2">
            <a:extLst>
              <a:ext uri="{FF2B5EF4-FFF2-40B4-BE49-F238E27FC236}">
                <a16:creationId xmlns:a16="http://schemas.microsoft.com/office/drawing/2014/main" id="{1C4FE8FB-4581-483F-9E47-462CE7DF096A}"/>
              </a:ext>
            </a:extLst>
          </p:cNvPr>
          <p:cNvSpPr/>
          <p:nvPr/>
        </p:nvSpPr>
        <p:spPr>
          <a:xfrm>
            <a:off x="6997721" y="2062340"/>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a:t>
            </a:r>
          </a:p>
        </p:txBody>
      </p:sp>
      <p:sp>
        <p:nvSpPr>
          <p:cNvPr id="12" name="Rectangle : coins arrondis 11">
            <a:extLst>
              <a:ext uri="{FF2B5EF4-FFF2-40B4-BE49-F238E27FC236}">
                <a16:creationId xmlns:a16="http://schemas.microsoft.com/office/drawing/2014/main" id="{386B6C5F-CF6C-4204-A0CB-FE177BCD9B1D}"/>
              </a:ext>
            </a:extLst>
          </p:cNvPr>
          <p:cNvSpPr/>
          <p:nvPr/>
        </p:nvSpPr>
        <p:spPr>
          <a:xfrm>
            <a:off x="6378337" y="3334382"/>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B</a:t>
            </a:r>
          </a:p>
        </p:txBody>
      </p:sp>
      <p:sp>
        <p:nvSpPr>
          <p:cNvPr id="13" name="Rectangle : coins arrondis 12">
            <a:extLst>
              <a:ext uri="{FF2B5EF4-FFF2-40B4-BE49-F238E27FC236}">
                <a16:creationId xmlns:a16="http://schemas.microsoft.com/office/drawing/2014/main" id="{607E0ADA-0087-4758-9F20-E4E258FA5184}"/>
              </a:ext>
            </a:extLst>
          </p:cNvPr>
          <p:cNvSpPr/>
          <p:nvPr/>
        </p:nvSpPr>
        <p:spPr>
          <a:xfrm>
            <a:off x="6995805" y="3334382"/>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p:txBody>
      </p:sp>
      <p:sp>
        <p:nvSpPr>
          <p:cNvPr id="19" name="Rectangle : coins arrondis 18">
            <a:extLst>
              <a:ext uri="{FF2B5EF4-FFF2-40B4-BE49-F238E27FC236}">
                <a16:creationId xmlns:a16="http://schemas.microsoft.com/office/drawing/2014/main" id="{AD4BD015-9811-450C-B749-6E1C751A41D2}"/>
              </a:ext>
            </a:extLst>
          </p:cNvPr>
          <p:cNvSpPr/>
          <p:nvPr/>
        </p:nvSpPr>
        <p:spPr>
          <a:xfrm>
            <a:off x="6134975"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p:txBody>
      </p:sp>
      <p:sp>
        <p:nvSpPr>
          <p:cNvPr id="20" name="Rectangle : coins arrondis 19">
            <a:extLst>
              <a:ext uri="{FF2B5EF4-FFF2-40B4-BE49-F238E27FC236}">
                <a16:creationId xmlns:a16="http://schemas.microsoft.com/office/drawing/2014/main" id="{C2CD67E5-9A73-40DD-BA9D-F925B6125772}"/>
              </a:ext>
            </a:extLst>
          </p:cNvPr>
          <p:cNvSpPr/>
          <p:nvPr/>
        </p:nvSpPr>
        <p:spPr>
          <a:xfrm>
            <a:off x="6485028"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p:txBody>
      </p:sp>
      <p:sp>
        <p:nvSpPr>
          <p:cNvPr id="21" name="Rectangle : coins arrondis 20">
            <a:extLst>
              <a:ext uri="{FF2B5EF4-FFF2-40B4-BE49-F238E27FC236}">
                <a16:creationId xmlns:a16="http://schemas.microsoft.com/office/drawing/2014/main" id="{730D2E9E-F699-4805-BA6D-8374A0E4AE55}"/>
              </a:ext>
            </a:extLst>
          </p:cNvPr>
          <p:cNvSpPr/>
          <p:nvPr/>
        </p:nvSpPr>
        <p:spPr>
          <a:xfrm>
            <a:off x="6883175"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B</a:t>
            </a:r>
          </a:p>
        </p:txBody>
      </p:sp>
      <p:sp>
        <p:nvSpPr>
          <p:cNvPr id="22" name="Rectangle : coins arrondis 21">
            <a:extLst>
              <a:ext uri="{FF2B5EF4-FFF2-40B4-BE49-F238E27FC236}">
                <a16:creationId xmlns:a16="http://schemas.microsoft.com/office/drawing/2014/main" id="{F9E4B973-D926-49A2-9182-F8C8AC12DAEC}"/>
              </a:ext>
            </a:extLst>
          </p:cNvPr>
          <p:cNvSpPr/>
          <p:nvPr/>
        </p:nvSpPr>
        <p:spPr>
          <a:xfrm>
            <a:off x="7239168"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p:txBody>
      </p:sp>
      <p:cxnSp>
        <p:nvCxnSpPr>
          <p:cNvPr id="31" name="Connecteur droit avec flèche 30">
            <a:extLst>
              <a:ext uri="{FF2B5EF4-FFF2-40B4-BE49-F238E27FC236}">
                <a16:creationId xmlns:a16="http://schemas.microsoft.com/office/drawing/2014/main" id="{1F4DB8ED-D194-4167-8190-17F8ADF95AAB}"/>
              </a:ext>
            </a:extLst>
          </p:cNvPr>
          <p:cNvCxnSpPr>
            <a:stCxn id="3" idx="2"/>
            <a:endCxn id="12" idx="0"/>
          </p:cNvCxnSpPr>
          <p:nvPr/>
        </p:nvCxnSpPr>
        <p:spPr>
          <a:xfrm flipH="1">
            <a:off x="6533122" y="2441196"/>
            <a:ext cx="619384"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589B7258-2930-426A-9F88-D936DE21EE59}"/>
              </a:ext>
            </a:extLst>
          </p:cNvPr>
          <p:cNvCxnSpPr>
            <a:cxnSpLocks/>
            <a:stCxn id="3" idx="2"/>
            <a:endCxn id="13" idx="0"/>
          </p:cNvCxnSpPr>
          <p:nvPr/>
        </p:nvCxnSpPr>
        <p:spPr>
          <a:xfrm flipH="1">
            <a:off x="7150590" y="2441196"/>
            <a:ext cx="1916"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01E2AD14-8B81-4AE6-9BC3-54DC5F332311}"/>
              </a:ext>
            </a:extLst>
          </p:cNvPr>
          <p:cNvCxnSpPr>
            <a:cxnSpLocks/>
            <a:stCxn id="12" idx="2"/>
            <a:endCxn id="19" idx="0"/>
          </p:cNvCxnSpPr>
          <p:nvPr/>
        </p:nvCxnSpPr>
        <p:spPr>
          <a:xfrm flipH="1">
            <a:off x="6289760" y="3713238"/>
            <a:ext cx="243362"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98A761F4-0A68-46CC-9B18-BF06D0FCC805}"/>
              </a:ext>
            </a:extLst>
          </p:cNvPr>
          <p:cNvCxnSpPr>
            <a:cxnSpLocks/>
            <a:stCxn id="12" idx="2"/>
            <a:endCxn id="20" idx="0"/>
          </p:cNvCxnSpPr>
          <p:nvPr/>
        </p:nvCxnSpPr>
        <p:spPr>
          <a:xfrm>
            <a:off x="6533122" y="3713238"/>
            <a:ext cx="106691"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109AD503-0EED-4126-8ABA-D6AAEBEBDCDB}"/>
              </a:ext>
            </a:extLst>
          </p:cNvPr>
          <p:cNvCxnSpPr>
            <a:cxnSpLocks/>
            <a:stCxn id="13" idx="2"/>
            <a:endCxn id="22" idx="0"/>
          </p:cNvCxnSpPr>
          <p:nvPr/>
        </p:nvCxnSpPr>
        <p:spPr>
          <a:xfrm>
            <a:off x="7150590" y="3713238"/>
            <a:ext cx="243363"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A27EEA2A-E8AE-428C-A567-3512C6A506FA}"/>
              </a:ext>
            </a:extLst>
          </p:cNvPr>
          <p:cNvCxnSpPr>
            <a:cxnSpLocks/>
            <a:stCxn id="13" idx="2"/>
            <a:endCxn id="21" idx="0"/>
          </p:cNvCxnSpPr>
          <p:nvPr/>
        </p:nvCxnSpPr>
        <p:spPr>
          <a:xfrm flipH="1">
            <a:off x="7037960" y="3713238"/>
            <a:ext cx="112630"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 coins arrondis 79">
            <a:extLst>
              <a:ext uri="{FF2B5EF4-FFF2-40B4-BE49-F238E27FC236}">
                <a16:creationId xmlns:a16="http://schemas.microsoft.com/office/drawing/2014/main" id="{F0E6289F-A698-4310-9D1F-463BA591E366}"/>
              </a:ext>
            </a:extLst>
          </p:cNvPr>
          <p:cNvSpPr/>
          <p:nvPr/>
        </p:nvSpPr>
        <p:spPr>
          <a:xfrm>
            <a:off x="7730438" y="3334382"/>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p:txBody>
      </p:sp>
      <p:cxnSp>
        <p:nvCxnSpPr>
          <p:cNvPr id="83" name="Connecteur droit avec flèche 82">
            <a:extLst>
              <a:ext uri="{FF2B5EF4-FFF2-40B4-BE49-F238E27FC236}">
                <a16:creationId xmlns:a16="http://schemas.microsoft.com/office/drawing/2014/main" id="{4A760023-9935-4A7A-BD15-D98BF304EB6B}"/>
              </a:ext>
            </a:extLst>
          </p:cNvPr>
          <p:cNvCxnSpPr>
            <a:cxnSpLocks/>
            <a:stCxn id="3" idx="2"/>
            <a:endCxn id="80" idx="0"/>
          </p:cNvCxnSpPr>
          <p:nvPr/>
        </p:nvCxnSpPr>
        <p:spPr>
          <a:xfrm>
            <a:off x="7152506" y="2441196"/>
            <a:ext cx="732717"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 coins arrondis 85">
            <a:extLst>
              <a:ext uri="{FF2B5EF4-FFF2-40B4-BE49-F238E27FC236}">
                <a16:creationId xmlns:a16="http://schemas.microsoft.com/office/drawing/2014/main" id="{BCBA6D2F-3161-4642-A49A-2B764685A646}"/>
              </a:ext>
            </a:extLst>
          </p:cNvPr>
          <p:cNvSpPr/>
          <p:nvPr/>
        </p:nvSpPr>
        <p:spPr>
          <a:xfrm>
            <a:off x="7598731"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B</a:t>
            </a:r>
          </a:p>
        </p:txBody>
      </p:sp>
      <p:sp>
        <p:nvSpPr>
          <p:cNvPr id="87" name="Rectangle : coins arrondis 86">
            <a:extLst>
              <a:ext uri="{FF2B5EF4-FFF2-40B4-BE49-F238E27FC236}">
                <a16:creationId xmlns:a16="http://schemas.microsoft.com/office/drawing/2014/main" id="{A0AB24AC-E64D-45FE-896C-7A8F9D320ED8}"/>
              </a:ext>
            </a:extLst>
          </p:cNvPr>
          <p:cNvSpPr/>
          <p:nvPr/>
        </p:nvSpPr>
        <p:spPr>
          <a:xfrm>
            <a:off x="7954724"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p:txBody>
      </p:sp>
      <p:cxnSp>
        <p:nvCxnSpPr>
          <p:cNvPr id="88" name="Connecteur droit avec flèche 87">
            <a:extLst>
              <a:ext uri="{FF2B5EF4-FFF2-40B4-BE49-F238E27FC236}">
                <a16:creationId xmlns:a16="http://schemas.microsoft.com/office/drawing/2014/main" id="{138B4729-C47E-48AD-BEC8-F93B9B9F4127}"/>
              </a:ext>
            </a:extLst>
          </p:cNvPr>
          <p:cNvCxnSpPr>
            <a:cxnSpLocks/>
            <a:stCxn id="80" idx="2"/>
            <a:endCxn id="86" idx="0"/>
          </p:cNvCxnSpPr>
          <p:nvPr/>
        </p:nvCxnSpPr>
        <p:spPr>
          <a:xfrm flipH="1">
            <a:off x="7753516" y="3713238"/>
            <a:ext cx="131707"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F1A56E0E-278D-4822-A3A7-B8C988334ADD}"/>
              </a:ext>
            </a:extLst>
          </p:cNvPr>
          <p:cNvCxnSpPr>
            <a:cxnSpLocks/>
            <a:stCxn id="80" idx="2"/>
            <a:endCxn id="87" idx="0"/>
          </p:cNvCxnSpPr>
          <p:nvPr/>
        </p:nvCxnSpPr>
        <p:spPr>
          <a:xfrm>
            <a:off x="7885223" y="3713238"/>
            <a:ext cx="224286"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ctangle : coins arrondis 93">
            <a:extLst>
              <a:ext uri="{FF2B5EF4-FFF2-40B4-BE49-F238E27FC236}">
                <a16:creationId xmlns:a16="http://schemas.microsoft.com/office/drawing/2014/main" id="{5F41B5BA-042D-4DD4-9D96-A19CAE903FC3}"/>
              </a:ext>
            </a:extLst>
          </p:cNvPr>
          <p:cNvSpPr/>
          <p:nvPr/>
        </p:nvSpPr>
        <p:spPr>
          <a:xfrm>
            <a:off x="9118096" y="2062340"/>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B</a:t>
            </a:r>
          </a:p>
        </p:txBody>
      </p:sp>
      <p:sp>
        <p:nvSpPr>
          <p:cNvPr id="95" name="Rectangle : coins arrondis 94">
            <a:extLst>
              <a:ext uri="{FF2B5EF4-FFF2-40B4-BE49-F238E27FC236}">
                <a16:creationId xmlns:a16="http://schemas.microsoft.com/office/drawing/2014/main" id="{7715F110-2E9C-48DE-B82D-845658548337}"/>
              </a:ext>
            </a:extLst>
          </p:cNvPr>
          <p:cNvSpPr/>
          <p:nvPr/>
        </p:nvSpPr>
        <p:spPr>
          <a:xfrm>
            <a:off x="8498712" y="3334382"/>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a:t>
            </a:r>
          </a:p>
        </p:txBody>
      </p:sp>
      <p:sp>
        <p:nvSpPr>
          <p:cNvPr id="96" name="Rectangle : coins arrondis 95">
            <a:extLst>
              <a:ext uri="{FF2B5EF4-FFF2-40B4-BE49-F238E27FC236}">
                <a16:creationId xmlns:a16="http://schemas.microsoft.com/office/drawing/2014/main" id="{C8D5C9BF-5DFC-4244-A657-638636F9D1A6}"/>
              </a:ext>
            </a:extLst>
          </p:cNvPr>
          <p:cNvSpPr/>
          <p:nvPr/>
        </p:nvSpPr>
        <p:spPr>
          <a:xfrm>
            <a:off x="9116180" y="3334382"/>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p:txBody>
      </p:sp>
      <p:cxnSp>
        <p:nvCxnSpPr>
          <p:cNvPr id="101" name="Connecteur droit avec flèche 100">
            <a:extLst>
              <a:ext uri="{FF2B5EF4-FFF2-40B4-BE49-F238E27FC236}">
                <a16:creationId xmlns:a16="http://schemas.microsoft.com/office/drawing/2014/main" id="{EC4C16A5-387A-40EC-8C0C-CF8AC8604329}"/>
              </a:ext>
            </a:extLst>
          </p:cNvPr>
          <p:cNvCxnSpPr>
            <a:stCxn id="94" idx="2"/>
            <a:endCxn id="95" idx="0"/>
          </p:cNvCxnSpPr>
          <p:nvPr/>
        </p:nvCxnSpPr>
        <p:spPr>
          <a:xfrm flipH="1">
            <a:off x="8653497" y="2441196"/>
            <a:ext cx="619384"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eur droit avec flèche 101">
            <a:extLst>
              <a:ext uri="{FF2B5EF4-FFF2-40B4-BE49-F238E27FC236}">
                <a16:creationId xmlns:a16="http://schemas.microsoft.com/office/drawing/2014/main" id="{483E9E3C-2691-4764-8575-E25A6E7B0D8E}"/>
              </a:ext>
            </a:extLst>
          </p:cNvPr>
          <p:cNvCxnSpPr>
            <a:cxnSpLocks/>
            <a:stCxn id="94" idx="2"/>
            <a:endCxn id="96" idx="0"/>
          </p:cNvCxnSpPr>
          <p:nvPr/>
        </p:nvCxnSpPr>
        <p:spPr>
          <a:xfrm flipH="1">
            <a:off x="9270965" y="2441196"/>
            <a:ext cx="1916"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 coins arrondis 106">
            <a:extLst>
              <a:ext uri="{FF2B5EF4-FFF2-40B4-BE49-F238E27FC236}">
                <a16:creationId xmlns:a16="http://schemas.microsoft.com/office/drawing/2014/main" id="{D1BDE71B-EA7B-4D9F-ABC9-F42A7195B904}"/>
              </a:ext>
            </a:extLst>
          </p:cNvPr>
          <p:cNvSpPr/>
          <p:nvPr/>
        </p:nvSpPr>
        <p:spPr>
          <a:xfrm>
            <a:off x="9850813" y="3334382"/>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p:txBody>
      </p:sp>
      <p:cxnSp>
        <p:nvCxnSpPr>
          <p:cNvPr id="108" name="Connecteur droit avec flèche 107">
            <a:extLst>
              <a:ext uri="{FF2B5EF4-FFF2-40B4-BE49-F238E27FC236}">
                <a16:creationId xmlns:a16="http://schemas.microsoft.com/office/drawing/2014/main" id="{EC1D55B5-EFDF-4B48-BE92-2F10604FCCFC}"/>
              </a:ext>
            </a:extLst>
          </p:cNvPr>
          <p:cNvCxnSpPr>
            <a:cxnSpLocks/>
            <a:stCxn id="94" idx="2"/>
            <a:endCxn id="107" idx="0"/>
          </p:cNvCxnSpPr>
          <p:nvPr/>
        </p:nvCxnSpPr>
        <p:spPr>
          <a:xfrm>
            <a:off x="9272881" y="2441196"/>
            <a:ext cx="732717"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 coins arrondis 131">
            <a:extLst>
              <a:ext uri="{FF2B5EF4-FFF2-40B4-BE49-F238E27FC236}">
                <a16:creationId xmlns:a16="http://schemas.microsoft.com/office/drawing/2014/main" id="{3BD058DC-F097-46C1-BB73-42495FBCCBFF}"/>
              </a:ext>
            </a:extLst>
          </p:cNvPr>
          <p:cNvSpPr/>
          <p:nvPr/>
        </p:nvSpPr>
        <p:spPr>
          <a:xfrm>
            <a:off x="10670025" y="2062340"/>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p:txBody>
      </p:sp>
      <p:sp>
        <p:nvSpPr>
          <p:cNvPr id="134" name="Rectangle : coins arrondis 133">
            <a:extLst>
              <a:ext uri="{FF2B5EF4-FFF2-40B4-BE49-F238E27FC236}">
                <a16:creationId xmlns:a16="http://schemas.microsoft.com/office/drawing/2014/main" id="{6CDBED4E-10C9-409B-B2FB-8C7089A5CC7E}"/>
              </a:ext>
            </a:extLst>
          </p:cNvPr>
          <p:cNvSpPr/>
          <p:nvPr/>
        </p:nvSpPr>
        <p:spPr>
          <a:xfrm>
            <a:off x="10668109" y="3334382"/>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p>
        </p:txBody>
      </p:sp>
      <p:cxnSp>
        <p:nvCxnSpPr>
          <p:cNvPr id="136" name="Connecteur droit avec flèche 135">
            <a:extLst>
              <a:ext uri="{FF2B5EF4-FFF2-40B4-BE49-F238E27FC236}">
                <a16:creationId xmlns:a16="http://schemas.microsoft.com/office/drawing/2014/main" id="{7A9B0F0B-BF49-47BD-AD62-FA961A340B90}"/>
              </a:ext>
            </a:extLst>
          </p:cNvPr>
          <p:cNvCxnSpPr>
            <a:cxnSpLocks/>
            <a:stCxn id="132" idx="2"/>
            <a:endCxn id="134" idx="0"/>
          </p:cNvCxnSpPr>
          <p:nvPr/>
        </p:nvCxnSpPr>
        <p:spPr>
          <a:xfrm flipH="1">
            <a:off x="10822894" y="2441196"/>
            <a:ext cx="1916"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tangle : coins arrondis 138">
            <a:extLst>
              <a:ext uri="{FF2B5EF4-FFF2-40B4-BE49-F238E27FC236}">
                <a16:creationId xmlns:a16="http://schemas.microsoft.com/office/drawing/2014/main" id="{94A17630-8E22-4868-8459-B24BC34F1D79}"/>
              </a:ext>
            </a:extLst>
          </p:cNvPr>
          <p:cNvSpPr/>
          <p:nvPr/>
        </p:nvSpPr>
        <p:spPr>
          <a:xfrm>
            <a:off x="11306601" y="2062340"/>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p:txBody>
      </p:sp>
      <p:sp>
        <p:nvSpPr>
          <p:cNvPr id="141" name="Rectangle : coins arrondis 140">
            <a:extLst>
              <a:ext uri="{FF2B5EF4-FFF2-40B4-BE49-F238E27FC236}">
                <a16:creationId xmlns:a16="http://schemas.microsoft.com/office/drawing/2014/main" id="{0B977642-E061-4759-9E2A-EBE2B0107A29}"/>
              </a:ext>
            </a:extLst>
          </p:cNvPr>
          <p:cNvSpPr/>
          <p:nvPr/>
        </p:nvSpPr>
        <p:spPr>
          <a:xfrm>
            <a:off x="11304685" y="3334382"/>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p>
        </p:txBody>
      </p:sp>
      <p:cxnSp>
        <p:nvCxnSpPr>
          <p:cNvPr id="143" name="Connecteur droit avec flèche 142">
            <a:extLst>
              <a:ext uri="{FF2B5EF4-FFF2-40B4-BE49-F238E27FC236}">
                <a16:creationId xmlns:a16="http://schemas.microsoft.com/office/drawing/2014/main" id="{FDD0AD8B-C35B-4635-82D0-A92A331D9BF7}"/>
              </a:ext>
            </a:extLst>
          </p:cNvPr>
          <p:cNvCxnSpPr>
            <a:cxnSpLocks/>
            <a:stCxn id="139" idx="2"/>
            <a:endCxn id="141" idx="0"/>
          </p:cNvCxnSpPr>
          <p:nvPr/>
        </p:nvCxnSpPr>
        <p:spPr>
          <a:xfrm flipH="1">
            <a:off x="11459470" y="2441196"/>
            <a:ext cx="1916"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Rectangle : coins arrondis 149">
            <a:extLst>
              <a:ext uri="{FF2B5EF4-FFF2-40B4-BE49-F238E27FC236}">
                <a16:creationId xmlns:a16="http://schemas.microsoft.com/office/drawing/2014/main" id="{729881FA-7749-4D34-87B0-AC1357BB637A}"/>
              </a:ext>
            </a:extLst>
          </p:cNvPr>
          <p:cNvSpPr/>
          <p:nvPr/>
        </p:nvSpPr>
        <p:spPr>
          <a:xfrm>
            <a:off x="10668108"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p>
        </p:txBody>
      </p:sp>
      <p:cxnSp>
        <p:nvCxnSpPr>
          <p:cNvPr id="151" name="Connecteur droit avec flèche 150">
            <a:extLst>
              <a:ext uri="{FF2B5EF4-FFF2-40B4-BE49-F238E27FC236}">
                <a16:creationId xmlns:a16="http://schemas.microsoft.com/office/drawing/2014/main" id="{1EACD306-692F-4D15-B3F2-ABC00B6EBB99}"/>
              </a:ext>
            </a:extLst>
          </p:cNvPr>
          <p:cNvCxnSpPr>
            <a:cxnSpLocks/>
            <a:stCxn id="134" idx="2"/>
            <a:endCxn id="150" idx="0"/>
          </p:cNvCxnSpPr>
          <p:nvPr/>
        </p:nvCxnSpPr>
        <p:spPr>
          <a:xfrm flipH="1">
            <a:off x="10822893" y="3713238"/>
            <a:ext cx="1"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eur droit avec flèche 153">
            <a:extLst>
              <a:ext uri="{FF2B5EF4-FFF2-40B4-BE49-F238E27FC236}">
                <a16:creationId xmlns:a16="http://schemas.microsoft.com/office/drawing/2014/main" id="{EA82AA2C-E44D-4711-B9BA-43983BBA9085}"/>
              </a:ext>
            </a:extLst>
          </p:cNvPr>
          <p:cNvCxnSpPr>
            <a:cxnSpLocks/>
            <a:stCxn id="141" idx="2"/>
            <a:endCxn id="156" idx="0"/>
          </p:cNvCxnSpPr>
          <p:nvPr/>
        </p:nvCxnSpPr>
        <p:spPr>
          <a:xfrm>
            <a:off x="11459470" y="3713238"/>
            <a:ext cx="8201"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 coins arrondis 155">
            <a:extLst>
              <a:ext uri="{FF2B5EF4-FFF2-40B4-BE49-F238E27FC236}">
                <a16:creationId xmlns:a16="http://schemas.microsoft.com/office/drawing/2014/main" id="{7C14250D-84A7-436D-BC02-C89F7A9A86F7}"/>
              </a:ext>
            </a:extLst>
          </p:cNvPr>
          <p:cNvSpPr/>
          <p:nvPr/>
        </p:nvSpPr>
        <p:spPr>
          <a:xfrm>
            <a:off x="11312886"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t>
            </a:r>
          </a:p>
        </p:txBody>
      </p:sp>
      <p:sp>
        <p:nvSpPr>
          <p:cNvPr id="45" name="Rectangle : coins arrondis 44">
            <a:extLst>
              <a:ext uri="{FF2B5EF4-FFF2-40B4-BE49-F238E27FC236}">
                <a16:creationId xmlns:a16="http://schemas.microsoft.com/office/drawing/2014/main" id="{2FCD54D5-7DAE-4300-9B1B-0B54884DC4AF}"/>
              </a:ext>
            </a:extLst>
          </p:cNvPr>
          <p:cNvSpPr/>
          <p:nvPr/>
        </p:nvSpPr>
        <p:spPr>
          <a:xfrm>
            <a:off x="8331542"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p:txBody>
      </p:sp>
      <p:sp>
        <p:nvSpPr>
          <p:cNvPr id="46" name="Rectangle : coins arrondis 45">
            <a:extLst>
              <a:ext uri="{FF2B5EF4-FFF2-40B4-BE49-F238E27FC236}">
                <a16:creationId xmlns:a16="http://schemas.microsoft.com/office/drawing/2014/main" id="{92499F40-DC87-4072-8E90-52503E3B2F18}"/>
              </a:ext>
            </a:extLst>
          </p:cNvPr>
          <p:cNvSpPr/>
          <p:nvPr/>
        </p:nvSpPr>
        <p:spPr>
          <a:xfrm>
            <a:off x="8687535"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p:txBody>
      </p:sp>
      <p:cxnSp>
        <p:nvCxnSpPr>
          <p:cNvPr id="47" name="Connecteur droit avec flèche 46">
            <a:extLst>
              <a:ext uri="{FF2B5EF4-FFF2-40B4-BE49-F238E27FC236}">
                <a16:creationId xmlns:a16="http://schemas.microsoft.com/office/drawing/2014/main" id="{305A2E95-AE51-4407-A6A1-6560365D774C}"/>
              </a:ext>
            </a:extLst>
          </p:cNvPr>
          <p:cNvCxnSpPr>
            <a:cxnSpLocks/>
            <a:endCxn id="45" idx="0"/>
          </p:cNvCxnSpPr>
          <p:nvPr/>
        </p:nvCxnSpPr>
        <p:spPr>
          <a:xfrm flipH="1">
            <a:off x="8486327" y="3713238"/>
            <a:ext cx="131707"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185D065B-0A34-4060-9FDA-51D3B3ED605B}"/>
              </a:ext>
            </a:extLst>
          </p:cNvPr>
          <p:cNvCxnSpPr>
            <a:cxnSpLocks/>
            <a:endCxn id="46" idx="0"/>
          </p:cNvCxnSpPr>
          <p:nvPr/>
        </p:nvCxnSpPr>
        <p:spPr>
          <a:xfrm>
            <a:off x="8618034" y="3713238"/>
            <a:ext cx="224286"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 coins arrondis 48">
            <a:extLst>
              <a:ext uri="{FF2B5EF4-FFF2-40B4-BE49-F238E27FC236}">
                <a16:creationId xmlns:a16="http://schemas.microsoft.com/office/drawing/2014/main" id="{628CF902-97A7-44DA-95D3-51A9D1B56799}"/>
              </a:ext>
            </a:extLst>
          </p:cNvPr>
          <p:cNvSpPr/>
          <p:nvPr/>
        </p:nvSpPr>
        <p:spPr>
          <a:xfrm>
            <a:off x="9732926"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a:t>
            </a:r>
          </a:p>
        </p:txBody>
      </p:sp>
      <p:sp>
        <p:nvSpPr>
          <p:cNvPr id="50" name="Rectangle : coins arrondis 49">
            <a:extLst>
              <a:ext uri="{FF2B5EF4-FFF2-40B4-BE49-F238E27FC236}">
                <a16:creationId xmlns:a16="http://schemas.microsoft.com/office/drawing/2014/main" id="{6404C84D-006E-499C-91F9-DFE03A04D4E6}"/>
              </a:ext>
            </a:extLst>
          </p:cNvPr>
          <p:cNvSpPr/>
          <p:nvPr/>
        </p:nvSpPr>
        <p:spPr>
          <a:xfrm>
            <a:off x="10088919"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p:txBody>
      </p:sp>
      <p:cxnSp>
        <p:nvCxnSpPr>
          <p:cNvPr id="51" name="Connecteur droit avec flèche 50">
            <a:extLst>
              <a:ext uri="{FF2B5EF4-FFF2-40B4-BE49-F238E27FC236}">
                <a16:creationId xmlns:a16="http://schemas.microsoft.com/office/drawing/2014/main" id="{99A8737B-D493-4D91-A8BE-05FFA31490B5}"/>
              </a:ext>
            </a:extLst>
          </p:cNvPr>
          <p:cNvCxnSpPr>
            <a:cxnSpLocks/>
            <a:endCxn id="49" idx="0"/>
          </p:cNvCxnSpPr>
          <p:nvPr/>
        </p:nvCxnSpPr>
        <p:spPr>
          <a:xfrm flipH="1">
            <a:off x="9887711" y="3713238"/>
            <a:ext cx="131707"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1A1233C5-4C05-45B4-A194-E8464FD636E8}"/>
              </a:ext>
            </a:extLst>
          </p:cNvPr>
          <p:cNvCxnSpPr>
            <a:cxnSpLocks/>
            <a:endCxn id="50" idx="0"/>
          </p:cNvCxnSpPr>
          <p:nvPr/>
        </p:nvCxnSpPr>
        <p:spPr>
          <a:xfrm>
            <a:off x="10019418" y="3713238"/>
            <a:ext cx="224286"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 coins arrondis 53">
            <a:extLst>
              <a:ext uri="{FF2B5EF4-FFF2-40B4-BE49-F238E27FC236}">
                <a16:creationId xmlns:a16="http://schemas.microsoft.com/office/drawing/2014/main" id="{081C6BED-5DA5-416C-BAC9-2662A6758544}"/>
              </a:ext>
            </a:extLst>
          </p:cNvPr>
          <p:cNvSpPr/>
          <p:nvPr/>
        </p:nvSpPr>
        <p:spPr>
          <a:xfrm>
            <a:off x="9037358"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a:t>
            </a:r>
          </a:p>
        </p:txBody>
      </p:sp>
      <p:sp>
        <p:nvSpPr>
          <p:cNvPr id="55" name="Rectangle : coins arrondis 54">
            <a:extLst>
              <a:ext uri="{FF2B5EF4-FFF2-40B4-BE49-F238E27FC236}">
                <a16:creationId xmlns:a16="http://schemas.microsoft.com/office/drawing/2014/main" id="{9E1540F3-9887-4440-BF97-62A3F6E3799C}"/>
              </a:ext>
            </a:extLst>
          </p:cNvPr>
          <p:cNvSpPr/>
          <p:nvPr/>
        </p:nvSpPr>
        <p:spPr>
          <a:xfrm>
            <a:off x="9374301" y="4606424"/>
            <a:ext cx="309569" cy="3788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p:txBody>
      </p:sp>
      <p:cxnSp>
        <p:nvCxnSpPr>
          <p:cNvPr id="56" name="Connecteur droit avec flèche 55">
            <a:extLst>
              <a:ext uri="{FF2B5EF4-FFF2-40B4-BE49-F238E27FC236}">
                <a16:creationId xmlns:a16="http://schemas.microsoft.com/office/drawing/2014/main" id="{2FBF9D84-0DCD-4576-828A-83B743CE1AB2}"/>
              </a:ext>
            </a:extLst>
          </p:cNvPr>
          <p:cNvCxnSpPr>
            <a:cxnSpLocks/>
            <a:stCxn id="96" idx="2"/>
            <a:endCxn id="54" idx="0"/>
          </p:cNvCxnSpPr>
          <p:nvPr/>
        </p:nvCxnSpPr>
        <p:spPr>
          <a:xfrm flipH="1">
            <a:off x="9192143" y="3713238"/>
            <a:ext cx="78822"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88D703EA-E3C9-4911-9884-9DDF2C56A5E0}"/>
              </a:ext>
            </a:extLst>
          </p:cNvPr>
          <p:cNvCxnSpPr>
            <a:cxnSpLocks/>
            <a:stCxn id="96" idx="2"/>
            <a:endCxn id="55" idx="0"/>
          </p:cNvCxnSpPr>
          <p:nvPr/>
        </p:nvCxnSpPr>
        <p:spPr>
          <a:xfrm>
            <a:off x="9270965" y="3713238"/>
            <a:ext cx="258121" cy="8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698B8206-D4ED-4008-B35A-FABFC47321E7}"/>
              </a:ext>
            </a:extLst>
          </p:cNvPr>
          <p:cNvSpPr txBox="1"/>
          <p:nvPr/>
        </p:nvSpPr>
        <p:spPr>
          <a:xfrm>
            <a:off x="6134975" y="5104459"/>
            <a:ext cx="5666385" cy="923330"/>
          </a:xfrm>
          <a:prstGeom prst="rect">
            <a:avLst/>
          </a:prstGeom>
          <a:noFill/>
        </p:spPr>
        <p:txBody>
          <a:bodyPr wrap="square" rtlCol="0">
            <a:spAutoFit/>
          </a:bodyPr>
          <a:lstStyle/>
          <a:p>
            <a:pPr lvl="0" algn="just">
              <a:lnSpc>
                <a:spcPct val="90000"/>
              </a:lnSpc>
              <a:spcBef>
                <a:spcPts val="1000"/>
              </a:spcBef>
              <a:buClr>
                <a:srgbClr val="9B2A2E"/>
              </a:buClr>
            </a:pPr>
            <a:r>
              <a:rPr lang="fr-FR" sz="2000">
                <a:solidFill>
                  <a:srgbClr val="9B2A2E"/>
                </a:solidFill>
                <a:latin typeface="Calibri" panose="020F0502020204030204" pitchFamily="34" charset="0"/>
                <a:cs typeface="Calibri" panose="020F0502020204030204" pitchFamily="34" charset="0"/>
              </a:rPr>
              <a:t>Exemple d’arbre pour obtenir un portefeuille à 3 actifs parmi un univers de 4 actifs</a:t>
            </a:r>
          </a:p>
          <a:p>
            <a:endParaRPr lang="fr-FR"/>
          </a:p>
        </p:txBody>
      </p:sp>
    </p:spTree>
    <p:extLst>
      <p:ext uri="{BB962C8B-B14F-4D97-AF65-F5344CB8AC3E}">
        <p14:creationId xmlns:p14="http://schemas.microsoft.com/office/powerpoint/2010/main" val="165560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408228" y="1154023"/>
            <a:ext cx="10945572" cy="5148736"/>
          </a:xfrm>
        </p:spPr>
        <p:txBody>
          <a:bodyPr>
            <a:normAutofit/>
          </a:bodyPr>
          <a:lstStyle/>
          <a:p>
            <a:pPr marL="0" indent="0" algn="just">
              <a:buNone/>
            </a:pPr>
            <a:r>
              <a:rPr lang="fr-FR" b="1" u="sng"/>
              <a:t>5. Implémentation d'un algorithme maximisant Sharpe – Parcours en profondeur avec élagage de branche</a:t>
            </a:r>
          </a:p>
          <a:p>
            <a:pPr algn="just"/>
            <a:endParaRPr lang="fr-F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32</a:t>
            </a:fld>
            <a:endParaRPr lang="fr-FR"/>
          </a:p>
        </p:txBody>
      </p:sp>
      <p:sp>
        <p:nvSpPr>
          <p:cNvPr id="8" name="ZoneTexte 7">
            <a:extLst>
              <a:ext uri="{FF2B5EF4-FFF2-40B4-BE49-F238E27FC236}">
                <a16:creationId xmlns:a16="http://schemas.microsoft.com/office/drawing/2014/main" id="{31268091-3E27-4CE9-94A2-74266165BD05}"/>
              </a:ext>
            </a:extLst>
          </p:cNvPr>
          <p:cNvSpPr txBox="1"/>
          <p:nvPr/>
        </p:nvSpPr>
        <p:spPr>
          <a:xfrm>
            <a:off x="408228" y="2109622"/>
            <a:ext cx="6965633" cy="3956981"/>
          </a:xfrm>
          <a:prstGeom prst="rect">
            <a:avLst/>
          </a:prstGeom>
          <a:noFill/>
        </p:spPr>
        <p:txBody>
          <a:bodyPr wrap="square" rtlCol="0">
            <a:spAutoFit/>
          </a:bodyPr>
          <a:lstStyle/>
          <a:p>
            <a:pPr marL="228600" lvl="0" indent="-228600" algn="just">
              <a:lnSpc>
                <a:spcPct val="90000"/>
              </a:lnSpc>
              <a:spcBef>
                <a:spcPts val="1000"/>
              </a:spcBef>
              <a:buClr>
                <a:srgbClr val="9B2A2E"/>
              </a:buClr>
              <a:buFont typeface="Wingdings" panose="05000000000000000000" pitchFamily="2" charset="2"/>
              <a:buChar char="§"/>
            </a:pPr>
            <a:r>
              <a:rPr lang="fr-FR" sz="2000">
                <a:latin typeface="Calibri" panose="020F0502020204030204" pitchFamily="34" charset="0"/>
                <a:cs typeface="Calibri" panose="020F0502020204030204" pitchFamily="34" charset="0"/>
              </a:rPr>
              <a:t>Cet algorithme fonctionne de manière récursive pour chaque actif (le chiffre de chaque nœud correspond à son Sharpe)</a:t>
            </a:r>
          </a:p>
          <a:p>
            <a:pPr marL="228600" lvl="0" indent="-228600" algn="just">
              <a:lnSpc>
                <a:spcPct val="90000"/>
              </a:lnSpc>
              <a:spcBef>
                <a:spcPts val="1000"/>
              </a:spcBef>
              <a:buClr>
                <a:srgbClr val="9B2A2E"/>
              </a:buClr>
              <a:buFont typeface="Wingdings" panose="05000000000000000000" pitchFamily="2" charset="2"/>
              <a:buChar char="§"/>
            </a:pPr>
            <a:r>
              <a:rPr lang="fr-FR" sz="2000">
                <a:latin typeface="Calibri" panose="020F0502020204030204" pitchFamily="34" charset="0"/>
                <a:cs typeface="Calibri" panose="020F0502020204030204" pitchFamily="34" charset="0"/>
              </a:rPr>
              <a:t>Il permet divers "élagages" pour réduire le nombre de compositions à tester. Exemples d’algorithmes simples :</a:t>
            </a:r>
          </a:p>
          <a:p>
            <a:pPr marL="800100" lvl="1" indent="-342900" algn="just">
              <a:lnSpc>
                <a:spcPct val="90000"/>
              </a:lnSpc>
              <a:spcBef>
                <a:spcPts val="1000"/>
              </a:spcBef>
              <a:buClr>
                <a:srgbClr val="9B2A2E"/>
              </a:buClr>
              <a:buFont typeface="Wingdings" panose="05000000000000000000" pitchFamily="2" charset="2"/>
              <a:buChar char="v"/>
            </a:pPr>
            <a:r>
              <a:rPr lang="fr-FR" b="1">
                <a:latin typeface="Calibri" panose="020F0502020204030204" pitchFamily="34" charset="0"/>
                <a:cs typeface="Calibri" panose="020F0502020204030204" pitchFamily="34" charset="0"/>
              </a:rPr>
              <a:t>Élagage des doublons (en gris) </a:t>
            </a:r>
            <a:r>
              <a:rPr lang="fr-FR">
                <a:latin typeface="Calibri" panose="020F0502020204030204" pitchFamily="34" charset="0"/>
                <a:cs typeface="Calibri" panose="020F0502020204030204" pitchFamily="34" charset="0"/>
              </a:rPr>
              <a:t>: ABC par exemple correspond à la même composition que ACB</a:t>
            </a:r>
          </a:p>
          <a:p>
            <a:pPr marL="800100" lvl="1" indent="-342900" algn="just">
              <a:lnSpc>
                <a:spcPct val="90000"/>
              </a:lnSpc>
              <a:spcBef>
                <a:spcPts val="1000"/>
              </a:spcBef>
              <a:buClr>
                <a:srgbClr val="9B2A2E"/>
              </a:buClr>
              <a:buFont typeface="Wingdings" panose="05000000000000000000" pitchFamily="2" charset="2"/>
              <a:buChar char="v"/>
            </a:pPr>
            <a:r>
              <a:rPr lang="fr-FR" b="1">
                <a:latin typeface="Calibri" panose="020F0502020204030204" pitchFamily="34" charset="0"/>
                <a:cs typeface="Calibri" panose="020F0502020204030204" pitchFamily="34" charset="0"/>
              </a:rPr>
              <a:t>Élagage des sous-arbres peu prometteurs (en noir) </a:t>
            </a:r>
            <a:r>
              <a:rPr lang="fr-FR">
                <a:latin typeface="Calibri" panose="020F0502020204030204" pitchFamily="34" charset="0"/>
                <a:cs typeface="Calibri" panose="020F0502020204030204" pitchFamily="34" charset="0"/>
              </a:rPr>
              <a:t>: correspondant aux nœuds pour lesquels le Sharpe donne un résultat beaucoup plus faible que le meilleur trouvé jusque là : par exemple, la composition AC obtient un Sharpe de 0,2 et on l'exclut donc</a:t>
            </a:r>
          </a:p>
          <a:p>
            <a:pPr marL="800100" lvl="1" indent="-342900" algn="just">
              <a:lnSpc>
                <a:spcPct val="90000"/>
              </a:lnSpc>
              <a:spcBef>
                <a:spcPts val="1000"/>
              </a:spcBef>
              <a:buClr>
                <a:srgbClr val="9B2A2E"/>
              </a:buClr>
              <a:buFont typeface="Wingdings" panose="05000000000000000000" pitchFamily="2" charset="2"/>
              <a:buChar char="v"/>
            </a:pPr>
            <a:r>
              <a:rPr lang="fr-FR" b="1">
                <a:latin typeface="Calibri" panose="020F0502020204030204" pitchFamily="34" charset="0"/>
                <a:cs typeface="Calibri" panose="020F0502020204030204" pitchFamily="34" charset="0"/>
              </a:rPr>
              <a:t>En bleu </a:t>
            </a:r>
            <a:r>
              <a:rPr lang="fr-FR">
                <a:latin typeface="Calibri" panose="020F0502020204030204" pitchFamily="34" charset="0"/>
                <a:cs typeface="Calibri" panose="020F0502020204030204" pitchFamily="34" charset="0"/>
              </a:rPr>
              <a:t>les nœuds qui ne sont pas parcourus du fait d’un nœud père déjà élagué</a:t>
            </a:r>
          </a:p>
        </p:txBody>
      </p:sp>
      <p:sp>
        <p:nvSpPr>
          <p:cNvPr id="9" name="Rectangle : coins arrondis 8">
            <a:extLst>
              <a:ext uri="{FF2B5EF4-FFF2-40B4-BE49-F238E27FC236}">
                <a16:creationId xmlns:a16="http://schemas.microsoft.com/office/drawing/2014/main" id="{CB00A656-66A5-46E0-B26E-301D8DF0E356}"/>
              </a:ext>
            </a:extLst>
          </p:cNvPr>
          <p:cNvSpPr/>
          <p:nvPr/>
        </p:nvSpPr>
        <p:spPr>
          <a:xfrm>
            <a:off x="9595645" y="2109622"/>
            <a:ext cx="551016"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a:t>
            </a:r>
          </a:p>
          <a:p>
            <a:pPr algn="ctr"/>
            <a:r>
              <a:rPr lang="fr-FR"/>
              <a:t>0,6</a:t>
            </a:r>
          </a:p>
        </p:txBody>
      </p:sp>
      <p:sp>
        <p:nvSpPr>
          <p:cNvPr id="10" name="Rectangle : coins arrondis 9">
            <a:extLst>
              <a:ext uri="{FF2B5EF4-FFF2-40B4-BE49-F238E27FC236}">
                <a16:creationId xmlns:a16="http://schemas.microsoft.com/office/drawing/2014/main" id="{9AB00D4E-32C7-4306-B3B2-A71489CD4825}"/>
              </a:ext>
            </a:extLst>
          </p:cNvPr>
          <p:cNvSpPr/>
          <p:nvPr/>
        </p:nvSpPr>
        <p:spPr>
          <a:xfrm>
            <a:off x="8045374" y="3164180"/>
            <a:ext cx="550800"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B</a:t>
            </a:r>
          </a:p>
          <a:p>
            <a:pPr algn="ctr"/>
            <a:r>
              <a:rPr lang="fr-FR"/>
              <a:t>0,5</a:t>
            </a:r>
          </a:p>
        </p:txBody>
      </p:sp>
      <p:sp>
        <p:nvSpPr>
          <p:cNvPr id="11" name="Rectangle : coins arrondis 10">
            <a:extLst>
              <a:ext uri="{FF2B5EF4-FFF2-40B4-BE49-F238E27FC236}">
                <a16:creationId xmlns:a16="http://schemas.microsoft.com/office/drawing/2014/main" id="{E468F3B5-140E-48FA-81B0-1349C33E854D}"/>
              </a:ext>
            </a:extLst>
          </p:cNvPr>
          <p:cNvSpPr/>
          <p:nvPr/>
        </p:nvSpPr>
        <p:spPr>
          <a:xfrm>
            <a:off x="9595748" y="3164180"/>
            <a:ext cx="550800"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a:p>
            <a:pPr algn="ctr"/>
            <a:r>
              <a:rPr lang="fr-FR"/>
              <a:t>0,4</a:t>
            </a:r>
          </a:p>
        </p:txBody>
      </p:sp>
      <p:sp>
        <p:nvSpPr>
          <p:cNvPr id="12" name="Rectangle : coins arrondis 11">
            <a:extLst>
              <a:ext uri="{FF2B5EF4-FFF2-40B4-BE49-F238E27FC236}">
                <a16:creationId xmlns:a16="http://schemas.microsoft.com/office/drawing/2014/main" id="{7F7ED0C0-34F8-489C-84C4-AA465635B0A3}"/>
              </a:ext>
            </a:extLst>
          </p:cNvPr>
          <p:cNvSpPr/>
          <p:nvPr/>
        </p:nvSpPr>
        <p:spPr>
          <a:xfrm>
            <a:off x="7649369" y="4484743"/>
            <a:ext cx="550800"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a:p>
            <a:pPr algn="ctr"/>
            <a:r>
              <a:rPr lang="fr-FR"/>
              <a:t>0,7</a:t>
            </a:r>
          </a:p>
        </p:txBody>
      </p:sp>
      <p:sp>
        <p:nvSpPr>
          <p:cNvPr id="13" name="Rectangle : coins arrondis 12">
            <a:extLst>
              <a:ext uri="{FF2B5EF4-FFF2-40B4-BE49-F238E27FC236}">
                <a16:creationId xmlns:a16="http://schemas.microsoft.com/office/drawing/2014/main" id="{45F3F38F-A547-40E3-BB77-D343865167C5}"/>
              </a:ext>
            </a:extLst>
          </p:cNvPr>
          <p:cNvSpPr/>
          <p:nvPr/>
        </p:nvSpPr>
        <p:spPr>
          <a:xfrm>
            <a:off x="8431144" y="4484743"/>
            <a:ext cx="550800"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a:p>
            <a:pPr algn="ctr"/>
            <a:r>
              <a:rPr lang="fr-FR"/>
              <a:t>0,6</a:t>
            </a:r>
          </a:p>
        </p:txBody>
      </p:sp>
      <p:sp>
        <p:nvSpPr>
          <p:cNvPr id="14" name="Rectangle : coins arrondis 13">
            <a:extLst>
              <a:ext uri="{FF2B5EF4-FFF2-40B4-BE49-F238E27FC236}">
                <a16:creationId xmlns:a16="http://schemas.microsoft.com/office/drawing/2014/main" id="{D6109C6D-151D-4926-900C-FF7EA25663E8}"/>
              </a:ext>
            </a:extLst>
          </p:cNvPr>
          <p:cNvSpPr/>
          <p:nvPr/>
        </p:nvSpPr>
        <p:spPr>
          <a:xfrm>
            <a:off x="9234908" y="4484743"/>
            <a:ext cx="550800" cy="601607"/>
          </a:xfrm>
          <a:prstGeom prst="round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i="1"/>
              <a:t>B</a:t>
            </a:r>
          </a:p>
        </p:txBody>
      </p:sp>
      <p:sp>
        <p:nvSpPr>
          <p:cNvPr id="15" name="Rectangle : coins arrondis 14">
            <a:extLst>
              <a:ext uri="{FF2B5EF4-FFF2-40B4-BE49-F238E27FC236}">
                <a16:creationId xmlns:a16="http://schemas.microsoft.com/office/drawing/2014/main" id="{C3241AC6-9A77-4335-91B3-C8C09286504E}"/>
              </a:ext>
            </a:extLst>
          </p:cNvPr>
          <p:cNvSpPr/>
          <p:nvPr/>
        </p:nvSpPr>
        <p:spPr>
          <a:xfrm>
            <a:off x="9945065" y="4484743"/>
            <a:ext cx="550800" cy="6016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D</a:t>
            </a:r>
          </a:p>
          <a:p>
            <a:pPr algn="ctr"/>
            <a:r>
              <a:rPr lang="fr-FR"/>
              <a:t>0,4</a:t>
            </a:r>
          </a:p>
        </p:txBody>
      </p:sp>
      <p:cxnSp>
        <p:nvCxnSpPr>
          <p:cNvPr id="16" name="Connecteur droit avec flèche 15">
            <a:extLst>
              <a:ext uri="{FF2B5EF4-FFF2-40B4-BE49-F238E27FC236}">
                <a16:creationId xmlns:a16="http://schemas.microsoft.com/office/drawing/2014/main" id="{FDE04E88-0D4B-4CA6-B254-B50FCBD70146}"/>
              </a:ext>
            </a:extLst>
          </p:cNvPr>
          <p:cNvCxnSpPr>
            <a:cxnSpLocks/>
            <a:stCxn id="9" idx="2"/>
            <a:endCxn id="10" idx="0"/>
          </p:cNvCxnSpPr>
          <p:nvPr/>
        </p:nvCxnSpPr>
        <p:spPr>
          <a:xfrm flipH="1">
            <a:off x="8320774" y="2711229"/>
            <a:ext cx="1550379" cy="45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F021EE3-7D3B-4C57-8470-3DBBBE49C55B}"/>
              </a:ext>
            </a:extLst>
          </p:cNvPr>
          <p:cNvCxnSpPr>
            <a:cxnSpLocks/>
            <a:stCxn id="9" idx="2"/>
            <a:endCxn id="11" idx="0"/>
          </p:cNvCxnSpPr>
          <p:nvPr/>
        </p:nvCxnSpPr>
        <p:spPr>
          <a:xfrm flipH="1">
            <a:off x="9871148" y="2711229"/>
            <a:ext cx="5" cy="45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68A78D80-1D34-4295-BE3B-186F2C5B608A}"/>
              </a:ext>
            </a:extLst>
          </p:cNvPr>
          <p:cNvCxnSpPr>
            <a:cxnSpLocks/>
            <a:stCxn id="10" idx="2"/>
            <a:endCxn id="12" idx="0"/>
          </p:cNvCxnSpPr>
          <p:nvPr/>
        </p:nvCxnSpPr>
        <p:spPr>
          <a:xfrm flipH="1">
            <a:off x="7924769" y="3765787"/>
            <a:ext cx="396005" cy="7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827185C-DE3E-48C7-9002-79C2884C3F07}"/>
              </a:ext>
            </a:extLst>
          </p:cNvPr>
          <p:cNvCxnSpPr>
            <a:cxnSpLocks/>
            <a:stCxn id="10" idx="2"/>
            <a:endCxn id="13" idx="0"/>
          </p:cNvCxnSpPr>
          <p:nvPr/>
        </p:nvCxnSpPr>
        <p:spPr>
          <a:xfrm>
            <a:off x="8320774" y="3765787"/>
            <a:ext cx="385770" cy="7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8AD45A8C-B252-49AE-AE3F-146C9A12B4F3}"/>
              </a:ext>
            </a:extLst>
          </p:cNvPr>
          <p:cNvCxnSpPr>
            <a:cxnSpLocks/>
            <a:stCxn id="11" idx="2"/>
            <a:endCxn id="15" idx="0"/>
          </p:cNvCxnSpPr>
          <p:nvPr/>
        </p:nvCxnSpPr>
        <p:spPr>
          <a:xfrm>
            <a:off x="9871148" y="3765787"/>
            <a:ext cx="349317" cy="7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ACCC3C6A-4852-45BB-A4BA-CA0B3F334506}"/>
              </a:ext>
            </a:extLst>
          </p:cNvPr>
          <p:cNvCxnSpPr>
            <a:cxnSpLocks/>
            <a:stCxn id="11" idx="2"/>
            <a:endCxn id="14" idx="0"/>
          </p:cNvCxnSpPr>
          <p:nvPr/>
        </p:nvCxnSpPr>
        <p:spPr>
          <a:xfrm flipH="1">
            <a:off x="9510308" y="3765787"/>
            <a:ext cx="360840" cy="7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 coins arrondis 21">
            <a:extLst>
              <a:ext uri="{FF2B5EF4-FFF2-40B4-BE49-F238E27FC236}">
                <a16:creationId xmlns:a16="http://schemas.microsoft.com/office/drawing/2014/main" id="{E39286E2-9F0E-4203-A62E-5C04261EC7C0}"/>
              </a:ext>
            </a:extLst>
          </p:cNvPr>
          <p:cNvSpPr/>
          <p:nvPr/>
        </p:nvSpPr>
        <p:spPr>
          <a:xfrm>
            <a:off x="11092230" y="3164180"/>
            <a:ext cx="550800" cy="6016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D</a:t>
            </a:r>
          </a:p>
          <a:p>
            <a:pPr algn="ctr"/>
            <a:r>
              <a:rPr lang="fr-FR"/>
              <a:t>0,2</a:t>
            </a:r>
          </a:p>
        </p:txBody>
      </p:sp>
      <p:cxnSp>
        <p:nvCxnSpPr>
          <p:cNvPr id="23" name="Connecteur droit avec flèche 22">
            <a:extLst>
              <a:ext uri="{FF2B5EF4-FFF2-40B4-BE49-F238E27FC236}">
                <a16:creationId xmlns:a16="http://schemas.microsoft.com/office/drawing/2014/main" id="{84A3263A-3670-46A0-912D-601EBEB0D9E5}"/>
              </a:ext>
            </a:extLst>
          </p:cNvPr>
          <p:cNvCxnSpPr>
            <a:cxnSpLocks/>
            <a:stCxn id="9" idx="2"/>
            <a:endCxn id="22" idx="0"/>
          </p:cNvCxnSpPr>
          <p:nvPr/>
        </p:nvCxnSpPr>
        <p:spPr>
          <a:xfrm>
            <a:off x="9871153" y="2711229"/>
            <a:ext cx="1496477" cy="45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 coins arrondis 23">
            <a:extLst>
              <a:ext uri="{FF2B5EF4-FFF2-40B4-BE49-F238E27FC236}">
                <a16:creationId xmlns:a16="http://schemas.microsoft.com/office/drawing/2014/main" id="{2E67BB4C-DEEB-4FA2-9F13-01037690CE62}"/>
              </a:ext>
            </a:extLst>
          </p:cNvPr>
          <p:cNvSpPr/>
          <p:nvPr/>
        </p:nvSpPr>
        <p:spPr>
          <a:xfrm>
            <a:off x="10829663" y="4484743"/>
            <a:ext cx="550800" cy="601607"/>
          </a:xfrm>
          <a:prstGeom prst="roundRect">
            <a:avLst/>
          </a:prstGeom>
          <a:solidFill>
            <a:srgbClr val="CCCC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i="1"/>
              <a:t>B</a:t>
            </a:r>
          </a:p>
        </p:txBody>
      </p:sp>
      <p:sp>
        <p:nvSpPr>
          <p:cNvPr id="25" name="Rectangle : coins arrondis 24">
            <a:extLst>
              <a:ext uri="{FF2B5EF4-FFF2-40B4-BE49-F238E27FC236}">
                <a16:creationId xmlns:a16="http://schemas.microsoft.com/office/drawing/2014/main" id="{8301BBCC-188D-4F59-949D-5CC4A26B1D41}"/>
              </a:ext>
            </a:extLst>
          </p:cNvPr>
          <p:cNvSpPr/>
          <p:nvPr/>
        </p:nvSpPr>
        <p:spPr>
          <a:xfrm>
            <a:off x="11508372" y="4484743"/>
            <a:ext cx="550800" cy="601607"/>
          </a:xfrm>
          <a:prstGeom prst="roundRect">
            <a:avLst/>
          </a:prstGeom>
          <a:solidFill>
            <a:srgbClr val="CCCC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i="1"/>
              <a:t>C</a:t>
            </a:r>
          </a:p>
        </p:txBody>
      </p:sp>
      <p:cxnSp>
        <p:nvCxnSpPr>
          <p:cNvPr id="26" name="Connecteur droit avec flèche 25">
            <a:extLst>
              <a:ext uri="{FF2B5EF4-FFF2-40B4-BE49-F238E27FC236}">
                <a16:creationId xmlns:a16="http://schemas.microsoft.com/office/drawing/2014/main" id="{C049E6CA-1168-4336-8029-AE2752005AA8}"/>
              </a:ext>
            </a:extLst>
          </p:cNvPr>
          <p:cNvCxnSpPr>
            <a:cxnSpLocks/>
            <a:stCxn id="22" idx="2"/>
            <a:endCxn id="24" idx="0"/>
          </p:cNvCxnSpPr>
          <p:nvPr/>
        </p:nvCxnSpPr>
        <p:spPr>
          <a:xfrm flipH="1">
            <a:off x="11105063" y="3765787"/>
            <a:ext cx="262567" cy="7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D20EE9D7-52A3-4171-801E-7DCEDECD0272}"/>
              </a:ext>
            </a:extLst>
          </p:cNvPr>
          <p:cNvCxnSpPr>
            <a:cxnSpLocks/>
            <a:stCxn id="22" idx="2"/>
            <a:endCxn id="25" idx="0"/>
          </p:cNvCxnSpPr>
          <p:nvPr/>
        </p:nvCxnSpPr>
        <p:spPr>
          <a:xfrm>
            <a:off x="11367630" y="3765787"/>
            <a:ext cx="416142" cy="7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770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154023"/>
            <a:ext cx="10515600" cy="5148736"/>
          </a:xfrm>
        </p:spPr>
        <p:txBody>
          <a:bodyPr>
            <a:normAutofit/>
          </a:bodyPr>
          <a:lstStyle/>
          <a:p>
            <a:pPr marL="0" indent="0" algn="just">
              <a:buNone/>
            </a:pPr>
            <a:r>
              <a:rPr lang="fr-FR" b="1" u="sng"/>
              <a:t>5. Implémentation d'un algorithme maximisant Sharpe – Zoom sur la pondération</a:t>
            </a:r>
          </a:p>
          <a:p>
            <a:pPr algn="just"/>
            <a:endParaRPr lang="fr-F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33</a:t>
            </a:fld>
            <a:endParaRPr lang="fr-FR"/>
          </a:p>
        </p:txBody>
      </p:sp>
      <p:sp>
        <p:nvSpPr>
          <p:cNvPr id="8" name="Rectangle : coins arrondis 7">
            <a:extLst>
              <a:ext uri="{FF2B5EF4-FFF2-40B4-BE49-F238E27FC236}">
                <a16:creationId xmlns:a16="http://schemas.microsoft.com/office/drawing/2014/main" id="{438BAC44-C29B-4F29-9DF4-798580DF9245}"/>
              </a:ext>
            </a:extLst>
          </p:cNvPr>
          <p:cNvSpPr/>
          <p:nvPr/>
        </p:nvSpPr>
        <p:spPr>
          <a:xfrm>
            <a:off x="5111987" y="1874304"/>
            <a:ext cx="551016"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a:t>
            </a:r>
          </a:p>
          <a:p>
            <a:pPr algn="ctr"/>
            <a:r>
              <a:rPr lang="fr-FR"/>
              <a:t>0,6</a:t>
            </a:r>
          </a:p>
        </p:txBody>
      </p:sp>
      <p:sp>
        <p:nvSpPr>
          <p:cNvPr id="9" name="Rectangle : coins arrondis 8">
            <a:extLst>
              <a:ext uri="{FF2B5EF4-FFF2-40B4-BE49-F238E27FC236}">
                <a16:creationId xmlns:a16="http://schemas.microsoft.com/office/drawing/2014/main" id="{697518D5-53B4-4236-B22C-27878509C794}"/>
              </a:ext>
            </a:extLst>
          </p:cNvPr>
          <p:cNvSpPr/>
          <p:nvPr/>
        </p:nvSpPr>
        <p:spPr>
          <a:xfrm>
            <a:off x="5112095" y="3194867"/>
            <a:ext cx="550800"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B</a:t>
            </a:r>
          </a:p>
          <a:p>
            <a:pPr algn="ctr"/>
            <a:r>
              <a:rPr lang="fr-FR"/>
              <a:t>0,5</a:t>
            </a:r>
          </a:p>
        </p:txBody>
      </p:sp>
      <p:sp>
        <p:nvSpPr>
          <p:cNvPr id="11" name="Rectangle : coins arrondis 10">
            <a:extLst>
              <a:ext uri="{FF2B5EF4-FFF2-40B4-BE49-F238E27FC236}">
                <a16:creationId xmlns:a16="http://schemas.microsoft.com/office/drawing/2014/main" id="{DBA0F703-1F48-4F1B-93BF-C0896BDA45B3}"/>
              </a:ext>
            </a:extLst>
          </p:cNvPr>
          <p:cNvSpPr/>
          <p:nvPr/>
        </p:nvSpPr>
        <p:spPr>
          <a:xfrm>
            <a:off x="4812878" y="4515430"/>
            <a:ext cx="550800"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a:p>
            <a:pPr algn="ctr"/>
            <a:r>
              <a:rPr lang="fr-FR"/>
              <a:t>0,7</a:t>
            </a:r>
          </a:p>
        </p:txBody>
      </p:sp>
      <p:sp>
        <p:nvSpPr>
          <p:cNvPr id="12" name="Rectangle : coins arrondis 11">
            <a:extLst>
              <a:ext uri="{FF2B5EF4-FFF2-40B4-BE49-F238E27FC236}">
                <a16:creationId xmlns:a16="http://schemas.microsoft.com/office/drawing/2014/main" id="{7A9A0965-DC57-4C31-BF01-4551ABCE9538}"/>
              </a:ext>
            </a:extLst>
          </p:cNvPr>
          <p:cNvSpPr/>
          <p:nvPr/>
        </p:nvSpPr>
        <p:spPr>
          <a:xfrm>
            <a:off x="5475249" y="4502212"/>
            <a:ext cx="550800" cy="601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a:t>
            </a:r>
          </a:p>
          <a:p>
            <a:pPr algn="ctr"/>
            <a:r>
              <a:rPr lang="fr-FR"/>
              <a:t>0,6</a:t>
            </a:r>
          </a:p>
        </p:txBody>
      </p:sp>
      <p:cxnSp>
        <p:nvCxnSpPr>
          <p:cNvPr id="15" name="Connecteur droit avec flèche 14">
            <a:extLst>
              <a:ext uri="{FF2B5EF4-FFF2-40B4-BE49-F238E27FC236}">
                <a16:creationId xmlns:a16="http://schemas.microsoft.com/office/drawing/2014/main" id="{6CD34C37-710D-403D-B6B1-BD08B4B2A7D6}"/>
              </a:ext>
            </a:extLst>
          </p:cNvPr>
          <p:cNvCxnSpPr>
            <a:cxnSpLocks/>
            <a:stCxn id="8" idx="2"/>
            <a:endCxn id="9" idx="0"/>
          </p:cNvCxnSpPr>
          <p:nvPr/>
        </p:nvCxnSpPr>
        <p:spPr>
          <a:xfrm>
            <a:off x="5387495" y="2475911"/>
            <a:ext cx="0" cy="7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7754462-A1E3-47B1-AA93-1E02FCD23E2C}"/>
              </a:ext>
            </a:extLst>
          </p:cNvPr>
          <p:cNvCxnSpPr>
            <a:cxnSpLocks/>
            <a:stCxn id="9" idx="2"/>
            <a:endCxn id="11" idx="0"/>
          </p:cNvCxnSpPr>
          <p:nvPr/>
        </p:nvCxnSpPr>
        <p:spPr>
          <a:xfrm flipH="1">
            <a:off x="5088278" y="3796474"/>
            <a:ext cx="299217" cy="7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70D2804A-CE15-4E95-8B3C-12D21D75D6F4}"/>
              </a:ext>
            </a:extLst>
          </p:cNvPr>
          <p:cNvCxnSpPr>
            <a:cxnSpLocks/>
            <a:stCxn id="9" idx="2"/>
            <a:endCxn id="12" idx="0"/>
          </p:cNvCxnSpPr>
          <p:nvPr/>
        </p:nvCxnSpPr>
        <p:spPr>
          <a:xfrm>
            <a:off x="5387495" y="3796474"/>
            <a:ext cx="363154" cy="70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58DF0716-9817-47AA-B88D-27A515B125F1}"/>
              </a:ext>
            </a:extLst>
          </p:cNvPr>
          <p:cNvSpPr txBox="1"/>
          <p:nvPr/>
        </p:nvSpPr>
        <p:spPr>
          <a:xfrm>
            <a:off x="838200" y="1809752"/>
            <a:ext cx="3829767" cy="4355038"/>
          </a:xfrm>
          <a:prstGeom prst="rect">
            <a:avLst/>
          </a:prstGeom>
          <a:noFill/>
        </p:spPr>
        <p:txBody>
          <a:bodyPr wrap="square" rtlCol="0">
            <a:spAutoFit/>
          </a:bodyPr>
          <a:lstStyle/>
          <a:p>
            <a:pPr marL="228600" lvl="0" indent="-228600" algn="just">
              <a:lnSpc>
                <a:spcPct val="90000"/>
              </a:lnSpc>
              <a:spcBef>
                <a:spcPts val="1000"/>
              </a:spcBef>
              <a:buClr>
                <a:srgbClr val="9B2A2E"/>
              </a:buClr>
              <a:buFont typeface="Wingdings" panose="05000000000000000000" pitchFamily="2" charset="2"/>
              <a:buChar char="§"/>
            </a:pPr>
            <a:r>
              <a:rPr lang="fr-FR" sz="2000">
                <a:latin typeface="Calibri" panose="020F0502020204030204" pitchFamily="34" charset="0"/>
                <a:cs typeface="Calibri" panose="020F0502020204030204" pitchFamily="34" charset="0"/>
              </a:rPr>
              <a:t>Une composition étant une liste de [poids ; actif], les possibilités sont infinies vu que poids est un nombre réel entre ]0;1]</a:t>
            </a:r>
          </a:p>
          <a:p>
            <a:pPr marL="228600" lvl="0" indent="-228600" algn="just">
              <a:lnSpc>
                <a:spcPct val="90000"/>
              </a:lnSpc>
              <a:spcBef>
                <a:spcPts val="1000"/>
              </a:spcBef>
              <a:buClr>
                <a:srgbClr val="9B2A2E"/>
              </a:buClr>
              <a:buFont typeface="Wingdings" panose="05000000000000000000" pitchFamily="2" charset="2"/>
              <a:buChar char="§"/>
            </a:pPr>
            <a:r>
              <a:rPr lang="fr-FR" sz="2000">
                <a:latin typeface="Calibri" panose="020F0502020204030204" pitchFamily="34" charset="0"/>
                <a:cs typeface="Calibri" panose="020F0502020204030204" pitchFamily="34" charset="0"/>
              </a:rPr>
              <a:t>On peut réduire l’espace de possibilités en introduisant un "pas" minimal (exemple : 0,1%)</a:t>
            </a:r>
          </a:p>
          <a:p>
            <a:pPr marL="228600" lvl="0" indent="-228600" algn="just">
              <a:lnSpc>
                <a:spcPct val="90000"/>
              </a:lnSpc>
              <a:spcBef>
                <a:spcPts val="1000"/>
              </a:spcBef>
              <a:buClr>
                <a:srgbClr val="9B2A2E"/>
              </a:buClr>
              <a:buFont typeface="Wingdings" panose="05000000000000000000" pitchFamily="2" charset="2"/>
              <a:buChar char="§"/>
            </a:pPr>
            <a:r>
              <a:rPr lang="fr-FR" sz="2000">
                <a:latin typeface="Calibri" panose="020F0502020204030204" pitchFamily="34" charset="0"/>
                <a:cs typeface="Calibri" panose="020F0502020204030204" pitchFamily="34" charset="0"/>
              </a:rPr>
              <a:t>Avec l’espace de possibilités réduit, rechercher la meilleure solution revient à nouveau à un parcours d’arbre</a:t>
            </a:r>
          </a:p>
          <a:p>
            <a:pPr marL="228600" lvl="0" indent="-228600" algn="just">
              <a:lnSpc>
                <a:spcPct val="90000"/>
              </a:lnSpc>
              <a:spcBef>
                <a:spcPts val="1000"/>
              </a:spcBef>
              <a:buClr>
                <a:srgbClr val="9B2A2E"/>
              </a:buClr>
              <a:buFont typeface="Wingdings" panose="05000000000000000000" pitchFamily="2" charset="2"/>
              <a:buChar char="§"/>
            </a:pPr>
            <a:r>
              <a:rPr lang="fr-FR" sz="2000">
                <a:latin typeface="Calibri" panose="020F0502020204030204" pitchFamily="34" charset="0"/>
                <a:cs typeface="Calibri" panose="020F0502020204030204" pitchFamily="34" charset="0"/>
              </a:rPr>
              <a:t>On obtient ainsi un 2</a:t>
            </a:r>
            <a:r>
              <a:rPr lang="fr-FR" sz="2000" baseline="30000">
                <a:latin typeface="Calibri" panose="020F0502020204030204" pitchFamily="34" charset="0"/>
                <a:cs typeface="Calibri" panose="020F0502020204030204" pitchFamily="34" charset="0"/>
              </a:rPr>
              <a:t>ème</a:t>
            </a:r>
            <a:r>
              <a:rPr lang="fr-FR" sz="2000">
                <a:latin typeface="Calibri" panose="020F0502020204030204" pitchFamily="34" charset="0"/>
                <a:cs typeface="Calibri" panose="020F0502020204030204" pitchFamily="34" charset="0"/>
              </a:rPr>
              <a:t> algorithme sous forme d'arbre à l'intérieur du premier</a:t>
            </a:r>
          </a:p>
        </p:txBody>
      </p:sp>
      <p:cxnSp>
        <p:nvCxnSpPr>
          <p:cNvPr id="4" name="Connecteur droit avec flèche 3">
            <a:extLst>
              <a:ext uri="{FF2B5EF4-FFF2-40B4-BE49-F238E27FC236}">
                <a16:creationId xmlns:a16="http://schemas.microsoft.com/office/drawing/2014/main" id="{F36FDFF4-7A7C-49B8-B363-4545AFA7E43D}"/>
              </a:ext>
            </a:extLst>
          </p:cNvPr>
          <p:cNvCxnSpPr>
            <a:cxnSpLocks/>
            <a:endCxn id="28" idx="1"/>
          </p:cNvCxnSpPr>
          <p:nvPr/>
        </p:nvCxnSpPr>
        <p:spPr>
          <a:xfrm flipV="1">
            <a:off x="5363678" y="3968587"/>
            <a:ext cx="1018745" cy="546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A4C1503-E2B0-4093-8332-6F849F43C1B1}"/>
              </a:ext>
            </a:extLst>
          </p:cNvPr>
          <p:cNvSpPr/>
          <p:nvPr/>
        </p:nvSpPr>
        <p:spPr>
          <a:xfrm>
            <a:off x="6382423" y="1874304"/>
            <a:ext cx="5619077" cy="418856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fr-FR" err="1"/>
              <a:t>Équipondération</a:t>
            </a:r>
            <a:endParaRPr lang="fr-FR"/>
          </a:p>
          <a:p>
            <a:r>
              <a:rPr lang="fr-FR"/>
              <a:t>du portefeuille ABC</a:t>
            </a:r>
          </a:p>
          <a:p>
            <a:endParaRPr lang="fr-FR"/>
          </a:p>
          <a:p>
            <a:endParaRPr lang="fr-FR"/>
          </a:p>
          <a:p>
            <a:endParaRPr lang="fr-FR"/>
          </a:p>
          <a:p>
            <a:r>
              <a:rPr lang="fr-FR"/>
              <a:t>On choisit de </a:t>
            </a:r>
          </a:p>
          <a:p>
            <a:r>
              <a:rPr lang="fr-FR"/>
              <a:t>surpondérer C</a:t>
            </a:r>
          </a:p>
        </p:txBody>
      </p:sp>
      <p:cxnSp>
        <p:nvCxnSpPr>
          <p:cNvPr id="34" name="Connecteur droit avec flèche 33">
            <a:extLst>
              <a:ext uri="{FF2B5EF4-FFF2-40B4-BE49-F238E27FC236}">
                <a16:creationId xmlns:a16="http://schemas.microsoft.com/office/drawing/2014/main" id="{B65080F8-4B25-4BD8-8559-862DD57E2AB5}"/>
              </a:ext>
            </a:extLst>
          </p:cNvPr>
          <p:cNvCxnSpPr>
            <a:cxnSpLocks/>
            <a:stCxn id="29" idx="2"/>
            <a:endCxn id="36" idx="0"/>
          </p:cNvCxnSpPr>
          <p:nvPr/>
        </p:nvCxnSpPr>
        <p:spPr>
          <a:xfrm flipH="1">
            <a:off x="9086669" y="2398835"/>
            <a:ext cx="969379" cy="863582"/>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37" name="Connecteur droit avec flèche 36">
            <a:extLst>
              <a:ext uri="{FF2B5EF4-FFF2-40B4-BE49-F238E27FC236}">
                <a16:creationId xmlns:a16="http://schemas.microsoft.com/office/drawing/2014/main" id="{4C20DE65-8D30-41A0-B9FF-FFD683396E1E}"/>
              </a:ext>
            </a:extLst>
          </p:cNvPr>
          <p:cNvCxnSpPr>
            <a:cxnSpLocks/>
            <a:stCxn id="29" idx="2"/>
            <a:endCxn id="39" idx="0"/>
          </p:cNvCxnSpPr>
          <p:nvPr/>
        </p:nvCxnSpPr>
        <p:spPr>
          <a:xfrm>
            <a:off x="10056048" y="2398835"/>
            <a:ext cx="1028234" cy="887983"/>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27C410D1-96D7-4D22-A987-F19CB591AEDF}"/>
              </a:ext>
            </a:extLst>
          </p:cNvPr>
          <p:cNvSpPr/>
          <p:nvPr/>
        </p:nvSpPr>
        <p:spPr>
          <a:xfrm>
            <a:off x="9162947" y="1940979"/>
            <a:ext cx="485775" cy="457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a:t>
            </a:r>
          </a:p>
        </p:txBody>
      </p:sp>
      <p:sp>
        <p:nvSpPr>
          <p:cNvPr id="29" name="Rectangle 28">
            <a:extLst>
              <a:ext uri="{FF2B5EF4-FFF2-40B4-BE49-F238E27FC236}">
                <a16:creationId xmlns:a16="http://schemas.microsoft.com/office/drawing/2014/main" id="{91459A87-9CE4-4930-A74B-991F7F3C9129}"/>
              </a:ext>
            </a:extLst>
          </p:cNvPr>
          <p:cNvSpPr/>
          <p:nvPr/>
        </p:nvSpPr>
        <p:spPr>
          <a:xfrm>
            <a:off x="9813160" y="1940979"/>
            <a:ext cx="485775" cy="457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B</a:t>
            </a:r>
          </a:p>
        </p:txBody>
      </p:sp>
      <p:sp>
        <p:nvSpPr>
          <p:cNvPr id="30" name="Rectangle 29">
            <a:extLst>
              <a:ext uri="{FF2B5EF4-FFF2-40B4-BE49-F238E27FC236}">
                <a16:creationId xmlns:a16="http://schemas.microsoft.com/office/drawing/2014/main" id="{6969362A-FBE8-465E-AA6E-5936F8601483}"/>
              </a:ext>
            </a:extLst>
          </p:cNvPr>
          <p:cNvSpPr/>
          <p:nvPr/>
        </p:nvSpPr>
        <p:spPr>
          <a:xfrm>
            <a:off x="10451714" y="1940979"/>
            <a:ext cx="485775" cy="457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t>
            </a:r>
          </a:p>
        </p:txBody>
      </p:sp>
      <p:sp>
        <p:nvSpPr>
          <p:cNvPr id="36" name="Rectangle 35">
            <a:extLst>
              <a:ext uri="{FF2B5EF4-FFF2-40B4-BE49-F238E27FC236}">
                <a16:creationId xmlns:a16="http://schemas.microsoft.com/office/drawing/2014/main" id="{C9722D8B-D943-4986-8865-EEB8033F1CE0}"/>
              </a:ext>
            </a:extLst>
          </p:cNvPr>
          <p:cNvSpPr/>
          <p:nvPr/>
        </p:nvSpPr>
        <p:spPr>
          <a:xfrm>
            <a:off x="8258669" y="3262417"/>
            <a:ext cx="1656000"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ym typeface="Symbol" panose="05050102010706020507" pitchFamily="18" charset="2"/>
              </a:rPr>
              <a:t> </a:t>
            </a:r>
            <a:r>
              <a:rPr lang="fr-FR"/>
              <a:t>Sharpe </a:t>
            </a:r>
            <a:r>
              <a:rPr lang="fr-FR">
                <a:sym typeface="Symbol" panose="05050102010706020507" pitchFamily="18" charset="2"/>
              </a:rPr>
              <a:t>du portefeuille</a:t>
            </a:r>
            <a:endParaRPr lang="fr-FR"/>
          </a:p>
        </p:txBody>
      </p:sp>
      <p:sp>
        <p:nvSpPr>
          <p:cNvPr id="38" name="Rectangle 37">
            <a:extLst>
              <a:ext uri="{FF2B5EF4-FFF2-40B4-BE49-F238E27FC236}">
                <a16:creationId xmlns:a16="http://schemas.microsoft.com/office/drawing/2014/main" id="{7C1FADBE-5087-429A-AEBF-F6F77AECF5C3}"/>
              </a:ext>
            </a:extLst>
          </p:cNvPr>
          <p:cNvSpPr/>
          <p:nvPr/>
        </p:nvSpPr>
        <p:spPr>
          <a:xfrm>
            <a:off x="8258669" y="4411180"/>
            <a:ext cx="1656000"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ym typeface="Symbol" panose="05050102010706020507" pitchFamily="18" charset="2"/>
              </a:rPr>
              <a:t>Réitération</a:t>
            </a:r>
            <a:endParaRPr lang="fr-FR"/>
          </a:p>
        </p:txBody>
      </p:sp>
      <p:sp>
        <p:nvSpPr>
          <p:cNvPr id="39" name="Rectangle 38">
            <a:extLst>
              <a:ext uri="{FF2B5EF4-FFF2-40B4-BE49-F238E27FC236}">
                <a16:creationId xmlns:a16="http://schemas.microsoft.com/office/drawing/2014/main" id="{FA9C2195-42B2-4C93-9C9E-087F5613BDB5}"/>
              </a:ext>
            </a:extLst>
          </p:cNvPr>
          <p:cNvSpPr/>
          <p:nvPr/>
        </p:nvSpPr>
        <p:spPr>
          <a:xfrm>
            <a:off x="10212190" y="3286818"/>
            <a:ext cx="1744184"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ym typeface="Symbol" panose="05050102010706020507" pitchFamily="18" charset="2"/>
              </a:rPr>
              <a:t> </a:t>
            </a:r>
            <a:r>
              <a:rPr lang="fr-FR"/>
              <a:t>Sharpe </a:t>
            </a:r>
            <a:r>
              <a:rPr lang="fr-FR">
                <a:sym typeface="Symbol" panose="05050102010706020507" pitchFamily="18" charset="2"/>
              </a:rPr>
              <a:t>du portefeuille</a:t>
            </a:r>
            <a:endParaRPr lang="fr-FR"/>
          </a:p>
        </p:txBody>
      </p:sp>
      <p:sp>
        <p:nvSpPr>
          <p:cNvPr id="40" name="Rectangle 39">
            <a:extLst>
              <a:ext uri="{FF2B5EF4-FFF2-40B4-BE49-F238E27FC236}">
                <a16:creationId xmlns:a16="http://schemas.microsoft.com/office/drawing/2014/main" id="{B34678E1-B24F-4065-A66C-8D658C9C9DDF}"/>
              </a:ext>
            </a:extLst>
          </p:cNvPr>
          <p:cNvSpPr/>
          <p:nvPr/>
        </p:nvSpPr>
        <p:spPr>
          <a:xfrm>
            <a:off x="10212190" y="4411180"/>
            <a:ext cx="1744184" cy="1095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Retour arrière et surpondération d'un autre actif</a:t>
            </a:r>
          </a:p>
        </p:txBody>
      </p:sp>
      <p:cxnSp>
        <p:nvCxnSpPr>
          <p:cNvPr id="45" name="Connecteur droit avec flèche 44">
            <a:extLst>
              <a:ext uri="{FF2B5EF4-FFF2-40B4-BE49-F238E27FC236}">
                <a16:creationId xmlns:a16="http://schemas.microsoft.com/office/drawing/2014/main" id="{C6733A4D-3A93-4A55-B4AF-D9E1094D3996}"/>
              </a:ext>
            </a:extLst>
          </p:cNvPr>
          <p:cNvCxnSpPr>
            <a:cxnSpLocks/>
            <a:stCxn id="39" idx="2"/>
            <a:endCxn id="40" idx="0"/>
          </p:cNvCxnSpPr>
          <p:nvPr/>
        </p:nvCxnSpPr>
        <p:spPr>
          <a:xfrm>
            <a:off x="11084282" y="3862818"/>
            <a:ext cx="0" cy="548362"/>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46" name="Connecteur droit avec flèche 45">
            <a:extLst>
              <a:ext uri="{FF2B5EF4-FFF2-40B4-BE49-F238E27FC236}">
                <a16:creationId xmlns:a16="http://schemas.microsoft.com/office/drawing/2014/main" id="{C6C7AA72-FE75-4046-8001-2EE4216D1C90}"/>
              </a:ext>
            </a:extLst>
          </p:cNvPr>
          <p:cNvCxnSpPr>
            <a:cxnSpLocks/>
            <a:stCxn id="36" idx="2"/>
            <a:endCxn id="38" idx="0"/>
          </p:cNvCxnSpPr>
          <p:nvPr/>
        </p:nvCxnSpPr>
        <p:spPr>
          <a:xfrm>
            <a:off x="9086669" y="3838417"/>
            <a:ext cx="0" cy="572763"/>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568771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199" y="1154023"/>
            <a:ext cx="11144003" cy="5148736"/>
          </a:xfrm>
        </p:spPr>
        <p:txBody>
          <a:bodyPr>
            <a:normAutofit/>
          </a:bodyPr>
          <a:lstStyle/>
          <a:p>
            <a:pPr marL="0" indent="0" algn="just">
              <a:buNone/>
            </a:pPr>
            <a:r>
              <a:rPr lang="fr-FR" b="1" u="sng"/>
              <a:t>5. Implémentation d'un algorithme maximisant Sharpe – Critique de l'algorithme proposé</a:t>
            </a:r>
          </a:p>
          <a:p>
            <a:pPr algn="just"/>
            <a:r>
              <a:rPr lang="fr-FR"/>
              <a:t>Cet algorithme permet de fonctionner avec un univers d'actifs très vaste et de fournir un portefeuille satisfaisant, mais sa qualité dépend de la pertinence de plusieurs paramètres : choix des critères d'élagage, du "pas" de l'algorithme de pondération…</a:t>
            </a:r>
          </a:p>
          <a:p>
            <a:pPr lvl="1" algn="just"/>
            <a:r>
              <a:rPr lang="fr-FR">
                <a:solidFill>
                  <a:schemeClr val="tx1"/>
                </a:solidFill>
              </a:rPr>
              <a:t>Il existe des solutions naïves beaucoup plus simples ainsi que des solutions bien plus perfectionnées</a:t>
            </a:r>
          </a:p>
          <a:p>
            <a:pPr marL="0" indent="0" algn="just">
              <a:buNone/>
            </a:pPr>
            <a:endParaRPr lang="fr-FR"/>
          </a:p>
          <a:p>
            <a:pPr algn="just"/>
            <a:r>
              <a:rPr lang="fr-FR"/>
              <a:t>D’autres complexités peuvent être ajoutés au problème :</a:t>
            </a:r>
          </a:p>
          <a:p>
            <a:pPr lvl="1" algn="just"/>
            <a:r>
              <a:rPr lang="fr-FR">
                <a:solidFill>
                  <a:schemeClr val="tx1"/>
                </a:solidFill>
              </a:rPr>
              <a:t>Ajout d’une notion de coût de déplacement d’un nœud à un autre</a:t>
            </a:r>
          </a:p>
          <a:p>
            <a:pPr lvl="1" algn="just"/>
            <a:r>
              <a:rPr lang="fr-FR">
                <a:solidFill>
                  <a:schemeClr val="tx1"/>
                </a:solidFill>
              </a:rPr>
              <a:t>Contraintes fortes</a:t>
            </a:r>
          </a:p>
          <a:p>
            <a:pPr lvl="1" algn="just"/>
            <a:r>
              <a:rPr lang="fr-FR">
                <a:solidFill>
                  <a:schemeClr val="tx1"/>
                </a:solidFill>
              </a:rPr>
              <a:t>Contraintes faibles</a:t>
            </a:r>
          </a:p>
        </p:txBody>
      </p:sp>
      <p:sp>
        <p:nvSpPr>
          <p:cNvPr id="6" name="Titre 5"/>
          <p:cNvSpPr>
            <a:spLocks noGrp="1"/>
          </p:cNvSpPr>
          <p:nvPr>
            <p:ph type="title"/>
          </p:nvPr>
        </p:nvSpPr>
        <p:spPr/>
        <p:txBody>
          <a:bodyPr>
            <a:normAutofit fontScale="90000"/>
          </a:bodyPr>
          <a:lstStyle/>
          <a:p>
            <a:r>
              <a:rPr lang="fr-FR"/>
              <a:t>3. Notions financières pour le projet </a:t>
            </a:r>
            <a:r>
              <a:rPr lang="fr-FR" err="1"/>
              <a:t>Dolphin</a:t>
            </a:r>
            <a:endParaRPr lang="fr-F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34</a:t>
            </a:fld>
            <a:endParaRPr lang="fr-FR"/>
          </a:p>
        </p:txBody>
      </p:sp>
    </p:spTree>
    <p:extLst>
      <p:ext uri="{BB962C8B-B14F-4D97-AF65-F5344CB8AC3E}">
        <p14:creationId xmlns:p14="http://schemas.microsoft.com/office/powerpoint/2010/main" val="993143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199" y="1154022"/>
            <a:ext cx="11144003" cy="5367357"/>
          </a:xfrm>
        </p:spPr>
        <p:txBody>
          <a:bodyPr>
            <a:normAutofit fontScale="85000" lnSpcReduction="20000"/>
          </a:bodyPr>
          <a:lstStyle/>
          <a:p>
            <a:pPr algn="just"/>
            <a:r>
              <a:rPr lang="fr-FR"/>
              <a:t>Aujourd’hui : venez inscrire vos groupes sur les feuilles d’inscription</a:t>
            </a:r>
          </a:p>
          <a:p>
            <a:pPr algn="just"/>
            <a:endParaRPr lang="fr-FR"/>
          </a:p>
          <a:p>
            <a:pPr algn="just"/>
            <a:r>
              <a:rPr lang="fr-FR"/>
              <a:t>A partir du 01/10 : </a:t>
            </a:r>
          </a:p>
          <a:p>
            <a:pPr lvl="1" algn="just"/>
            <a:r>
              <a:rPr lang="fr-FR">
                <a:solidFill>
                  <a:schemeClr val="tx1"/>
                </a:solidFill>
              </a:rPr>
              <a:t>Chaque groupe d’étudiants communique par mail à </a:t>
            </a:r>
            <a:r>
              <a:rPr lang="fr-FR">
                <a:solidFill>
                  <a:schemeClr val="tx1"/>
                </a:solidFill>
                <a:hlinkClick r:id="rId3"/>
              </a:rPr>
              <a:t>dolphin@jump-informatique.com</a:t>
            </a:r>
            <a:r>
              <a:rPr lang="fr-FR">
                <a:solidFill>
                  <a:schemeClr val="tx1"/>
                </a:solidFill>
              </a:rPr>
              <a:t> ses 3 membres et le lien du dépôt GitHub public de son projet </a:t>
            </a:r>
            <a:r>
              <a:rPr lang="fr-FR" err="1">
                <a:solidFill>
                  <a:schemeClr val="tx1"/>
                </a:solidFill>
              </a:rPr>
              <a:t>Dolphin</a:t>
            </a:r>
            <a:endParaRPr lang="fr-FR">
              <a:solidFill>
                <a:schemeClr val="tx1"/>
              </a:solidFill>
            </a:endParaRPr>
          </a:p>
          <a:p>
            <a:pPr lvl="1" algn="just"/>
            <a:r>
              <a:rPr lang="fr-FR">
                <a:solidFill>
                  <a:schemeClr val="tx1"/>
                </a:solidFill>
              </a:rPr>
              <a:t>En retour, JUMP communique les identifiants du groupe concerné au serveur de test </a:t>
            </a:r>
            <a:r>
              <a:rPr lang="fr-FR" err="1">
                <a:solidFill>
                  <a:schemeClr val="tx1"/>
                </a:solidFill>
              </a:rPr>
              <a:t>Dolphin</a:t>
            </a:r>
            <a:endParaRPr lang="fr-FR">
              <a:solidFill>
                <a:schemeClr val="tx1"/>
              </a:solidFill>
            </a:endParaRPr>
          </a:p>
          <a:p>
            <a:pPr algn="just"/>
            <a:endParaRPr lang="fr-FR"/>
          </a:p>
          <a:p>
            <a:pPr algn="just"/>
            <a:r>
              <a:rPr lang="fr-FR"/>
              <a:t>Il vous sera donc remis suite à votre inscription</a:t>
            </a:r>
          </a:p>
          <a:p>
            <a:pPr lvl="1" algn="just"/>
            <a:r>
              <a:rPr lang="fr-FR">
                <a:solidFill>
                  <a:schemeClr val="tx1"/>
                </a:solidFill>
              </a:rPr>
              <a:t>Le lien vers le serveur d’application proposant les API</a:t>
            </a:r>
          </a:p>
          <a:p>
            <a:pPr lvl="1" algn="just"/>
            <a:r>
              <a:rPr lang="fr-FR">
                <a:solidFill>
                  <a:schemeClr val="tx1"/>
                </a:solidFill>
              </a:rPr>
              <a:t>Le lien vous permettant de télécharger</a:t>
            </a:r>
          </a:p>
          <a:p>
            <a:pPr lvl="2" algn="just"/>
            <a:r>
              <a:rPr lang="fr-FR"/>
              <a:t>Une documentation présentant en détail le sujet et les API à utiliser</a:t>
            </a:r>
          </a:p>
          <a:p>
            <a:pPr lvl="2" algn="just"/>
            <a:r>
              <a:rPr lang="fr-FR"/>
              <a:t>Une documentation des API REST mis à votre disposition</a:t>
            </a:r>
          </a:p>
          <a:p>
            <a:pPr lvl="2" algn="just"/>
            <a:r>
              <a:rPr lang="fr-FR"/>
              <a:t>Un code exemple Java pour vous inspirer</a:t>
            </a:r>
          </a:p>
          <a:p>
            <a:pPr algn="just"/>
            <a:endParaRPr lang="fr-FR"/>
          </a:p>
          <a:p>
            <a:pPr algn="just"/>
            <a:r>
              <a:rPr lang="fr-FR"/>
              <a:t>Adresse mail du support JUMP pour le projet </a:t>
            </a:r>
            <a:r>
              <a:rPr lang="fr-FR" err="1"/>
              <a:t>Dolphin</a:t>
            </a:r>
            <a:r>
              <a:rPr lang="fr-FR"/>
              <a:t> : </a:t>
            </a:r>
            <a:r>
              <a:rPr lang="fr-FR">
                <a:hlinkClick r:id="rId3"/>
              </a:rPr>
              <a:t>dolphin@jump-informatique.com</a:t>
            </a:r>
            <a:endParaRPr lang="fr-FR"/>
          </a:p>
          <a:p>
            <a:pPr algn="just"/>
            <a:endParaRPr lang="fr-FR"/>
          </a:p>
          <a:p>
            <a:pPr algn="just"/>
            <a:r>
              <a:rPr lang="fr-FR"/>
              <a:t>Un discord est mis à disposition pour communiquer avec Jump et entre vous sur le projet: </a:t>
            </a:r>
            <a:r>
              <a:rPr lang="fr-FR">
                <a:hlinkClick r:id="rId4"/>
              </a:rPr>
              <a:t>https://discord.gg/cRYnYQQ</a:t>
            </a:r>
            <a:r>
              <a:rPr lang="fr-FR"/>
              <a:t> </a:t>
            </a:r>
          </a:p>
        </p:txBody>
      </p:sp>
      <p:sp>
        <p:nvSpPr>
          <p:cNvPr id="6" name="Titre 5"/>
          <p:cNvSpPr>
            <a:spLocks noGrp="1"/>
          </p:cNvSpPr>
          <p:nvPr>
            <p:ph type="title"/>
          </p:nvPr>
        </p:nvSpPr>
        <p:spPr/>
        <p:txBody>
          <a:bodyPr>
            <a:normAutofit fontScale="90000"/>
          </a:bodyPr>
          <a:lstStyle/>
          <a:p>
            <a:r>
              <a:rPr lang="fr-FR"/>
              <a:t>4. Lancement du projet</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35</a:t>
            </a:fld>
            <a:endParaRPr lang="fr-FR"/>
          </a:p>
        </p:txBody>
      </p:sp>
    </p:spTree>
    <p:extLst>
      <p:ext uri="{BB962C8B-B14F-4D97-AF65-F5344CB8AC3E}">
        <p14:creationId xmlns:p14="http://schemas.microsoft.com/office/powerpoint/2010/main" val="3023142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75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a:extLst>
              <a:ext uri="{FF2B5EF4-FFF2-40B4-BE49-F238E27FC236}">
                <a16:creationId xmlns:a16="http://schemas.microsoft.com/office/drawing/2014/main" id="{C977FC38-E07E-4642-B9AE-E804BF3F16B4}"/>
              </a:ext>
            </a:extLst>
          </p:cNvPr>
          <p:cNvGrpSpPr/>
          <p:nvPr/>
        </p:nvGrpSpPr>
        <p:grpSpPr>
          <a:xfrm>
            <a:off x="828423" y="3089520"/>
            <a:ext cx="5142781" cy="3213239"/>
            <a:chOff x="7941194" y="721451"/>
            <a:chExt cx="3578321" cy="2780911"/>
          </a:xfrm>
        </p:grpSpPr>
        <p:sp>
          <p:nvSpPr>
            <p:cNvPr id="19" name="Rectangle : coins arrondis 18">
              <a:extLst>
                <a:ext uri="{FF2B5EF4-FFF2-40B4-BE49-F238E27FC236}">
                  <a16:creationId xmlns:a16="http://schemas.microsoft.com/office/drawing/2014/main" id="{A49C9442-ED3E-4610-8273-CA53BFBAE012}"/>
                </a:ext>
              </a:extLst>
            </p:cNvPr>
            <p:cNvSpPr/>
            <p:nvPr/>
          </p:nvSpPr>
          <p:spPr>
            <a:xfrm>
              <a:off x="7941194" y="1268111"/>
              <a:ext cx="3578321" cy="21991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0" name="Graphique 19">
              <a:extLst>
                <a:ext uri="{FF2B5EF4-FFF2-40B4-BE49-F238E27FC236}">
                  <a16:creationId xmlns:a16="http://schemas.microsoft.com/office/drawing/2014/main" id="{7BDA3020-330E-43CD-94A9-FA54C0A8D59E}"/>
                </a:ext>
              </a:extLst>
            </p:cNvPr>
            <p:cNvGraphicFramePr>
              <a:graphicFrameLocks/>
            </p:cNvGraphicFramePr>
            <p:nvPr>
              <p:extLst>
                <p:ext uri="{D42A27DB-BD31-4B8C-83A1-F6EECF244321}">
                  <p14:modId xmlns:p14="http://schemas.microsoft.com/office/powerpoint/2010/main" val="803999819"/>
                </p:ext>
              </p:extLst>
            </p:nvPr>
          </p:nvGraphicFramePr>
          <p:xfrm>
            <a:off x="7995245" y="721451"/>
            <a:ext cx="3424472" cy="2780911"/>
          </p:xfrm>
          <a:graphic>
            <a:graphicData uri="http://schemas.openxmlformats.org/drawingml/2006/chart">
              <c:chart xmlns:c="http://schemas.openxmlformats.org/drawingml/2006/chart" xmlns:r="http://schemas.openxmlformats.org/officeDocument/2006/relationships" r:id="rId3"/>
            </a:graphicData>
          </a:graphic>
        </p:graphicFrame>
      </p:grpSp>
      <p:sp>
        <p:nvSpPr>
          <p:cNvPr id="7" name="Espace réservé du contenu 6"/>
          <p:cNvSpPr>
            <a:spLocks noGrp="1"/>
          </p:cNvSpPr>
          <p:nvPr>
            <p:ph idx="1"/>
          </p:nvPr>
        </p:nvSpPr>
        <p:spPr>
          <a:xfrm>
            <a:off x="838200" y="1154023"/>
            <a:ext cx="11169580" cy="5148736"/>
          </a:xfrm>
        </p:spPr>
        <p:txBody>
          <a:bodyPr/>
          <a:lstStyle/>
          <a:p>
            <a:pPr>
              <a:lnSpc>
                <a:spcPct val="114000"/>
              </a:lnSpc>
              <a:spcBef>
                <a:spcPts val="0"/>
              </a:spcBef>
              <a:spcAft>
                <a:spcPts val="400"/>
              </a:spcAft>
            </a:pPr>
            <a:r>
              <a:rPr lang="fr-FR" sz="1800" b="1" kern="0"/>
              <a:t>JUMP</a:t>
            </a:r>
            <a:r>
              <a:rPr lang="fr-FR" sz="1800" kern="0"/>
              <a:t>, éditeur de logiciels </a:t>
            </a:r>
            <a:r>
              <a:rPr lang="fr-FR" sz="1800" b="1" kern="0"/>
              <a:t>indépendant</a:t>
            </a:r>
            <a:r>
              <a:rPr lang="fr-FR" sz="1800" kern="0"/>
              <a:t> et dédié à la gestion d’actifs créé en 2006</a:t>
            </a:r>
          </a:p>
          <a:p>
            <a:pPr>
              <a:lnSpc>
                <a:spcPct val="114000"/>
              </a:lnSpc>
              <a:spcBef>
                <a:spcPts val="0"/>
              </a:spcBef>
              <a:spcAft>
                <a:spcPts val="400"/>
              </a:spcAft>
            </a:pPr>
            <a:r>
              <a:rPr lang="fr-FR" sz="1800" kern="0"/>
              <a:t>Le progiciel JUMP est une solution Front to Back pour tous les acteurs de la Finance de Marché</a:t>
            </a:r>
          </a:p>
          <a:p>
            <a:pPr>
              <a:lnSpc>
                <a:spcPct val="114000"/>
              </a:lnSpc>
              <a:spcBef>
                <a:spcPts val="0"/>
              </a:spcBef>
              <a:spcAft>
                <a:spcPts val="400"/>
              </a:spcAft>
            </a:pPr>
            <a:r>
              <a:rPr lang="fr-FR" sz="1800" kern="0"/>
              <a:t>Quelques fonctionnalités couvertes par le progiciel : passage d’ordres, tenue de position, suivi du risque de marché, analyse de la performance, contrôle interne, réalisation de stress test…</a:t>
            </a:r>
          </a:p>
          <a:p>
            <a:pPr>
              <a:lnSpc>
                <a:spcPct val="114000"/>
              </a:lnSpc>
              <a:spcBef>
                <a:spcPts val="0"/>
              </a:spcBef>
              <a:spcAft>
                <a:spcPts val="400"/>
              </a:spcAft>
            </a:pPr>
            <a:r>
              <a:rPr lang="fr-FR" sz="1800" u="sng" kern="0"/>
              <a:t>Chiffres clés :</a:t>
            </a:r>
          </a:p>
          <a:p>
            <a:pPr lvl="1">
              <a:lnSpc>
                <a:spcPct val="114000"/>
              </a:lnSpc>
              <a:spcBef>
                <a:spcPts val="0"/>
              </a:spcBef>
              <a:spcAft>
                <a:spcPts val="400"/>
              </a:spcAft>
            </a:pPr>
            <a:r>
              <a:rPr lang="fr-FR" sz="1600" kern="0">
                <a:solidFill>
                  <a:schemeClr val="tx1"/>
                </a:solidFill>
              </a:rPr>
              <a:t>500 utilisateurs depuis 35 sociétés clientes (sociétés de gestion, banques, assureurs…)</a:t>
            </a:r>
          </a:p>
          <a:p>
            <a:pPr lvl="1">
              <a:lnSpc>
                <a:spcPct val="114000"/>
              </a:lnSpc>
              <a:spcBef>
                <a:spcPts val="0"/>
              </a:spcBef>
              <a:spcAft>
                <a:spcPts val="400"/>
              </a:spcAft>
            </a:pPr>
            <a:r>
              <a:rPr lang="fr-FR" sz="1600" b="1" kern="0">
                <a:solidFill>
                  <a:schemeClr val="tx1"/>
                </a:solidFill>
              </a:rPr>
              <a:t>470 milliards</a:t>
            </a:r>
            <a:r>
              <a:rPr lang="fr-FR" sz="1600" kern="0">
                <a:solidFill>
                  <a:schemeClr val="tx1"/>
                </a:solidFill>
              </a:rPr>
              <a:t> </a:t>
            </a:r>
            <a:r>
              <a:rPr lang="fr-FR" sz="1600" b="1" kern="0">
                <a:solidFill>
                  <a:schemeClr val="tx1"/>
                </a:solidFill>
              </a:rPr>
              <a:t>d’euros</a:t>
            </a:r>
            <a:r>
              <a:rPr lang="fr-FR" sz="1600" kern="0">
                <a:solidFill>
                  <a:schemeClr val="tx1"/>
                </a:solidFill>
              </a:rPr>
              <a:t> d’actifs gérés avec JUMP</a:t>
            </a:r>
          </a:p>
          <a:p>
            <a:pPr>
              <a:lnSpc>
                <a:spcPct val="114000"/>
              </a:lnSpc>
              <a:spcBef>
                <a:spcPts val="0"/>
              </a:spcBef>
              <a:spcAft>
                <a:spcPts val="400"/>
              </a:spcAft>
            </a:pPr>
            <a:endParaRPr lang="fr-FR" sz="1800" kern="0"/>
          </a:p>
          <a:p>
            <a:pPr algn="just"/>
            <a:endParaRPr lang="fr-FR"/>
          </a:p>
        </p:txBody>
      </p:sp>
      <p:sp>
        <p:nvSpPr>
          <p:cNvPr id="6" name="Titre 5"/>
          <p:cNvSpPr>
            <a:spLocks noGrp="1"/>
          </p:cNvSpPr>
          <p:nvPr>
            <p:ph type="title"/>
          </p:nvPr>
        </p:nvSpPr>
        <p:spPr/>
        <p:txBody>
          <a:bodyPr>
            <a:normAutofit fontScale="90000"/>
          </a:bodyPr>
          <a:lstStyle/>
          <a:p>
            <a:r>
              <a:rPr lang="fr-FR"/>
              <a:t>1. Introduction : Présentation de JUMP</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4</a:t>
            </a:fld>
            <a:endParaRPr lang="fr-FR"/>
          </a:p>
        </p:txBody>
      </p:sp>
      <p:graphicFrame>
        <p:nvGraphicFramePr>
          <p:cNvPr id="13" name="Graphique 12">
            <a:extLst>
              <a:ext uri="{FF2B5EF4-FFF2-40B4-BE49-F238E27FC236}">
                <a16:creationId xmlns:a16="http://schemas.microsoft.com/office/drawing/2014/main" id="{CDBEEF84-AB19-4FED-AE57-4D8F8ED7609C}"/>
              </a:ext>
            </a:extLst>
          </p:cNvPr>
          <p:cNvGraphicFramePr/>
          <p:nvPr/>
        </p:nvGraphicFramePr>
        <p:xfrm>
          <a:off x="6422990" y="3558308"/>
          <a:ext cx="5142781" cy="3091526"/>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 coins arrondis 10">
            <a:extLst>
              <a:ext uri="{FF2B5EF4-FFF2-40B4-BE49-F238E27FC236}">
                <a16:creationId xmlns:a16="http://schemas.microsoft.com/office/drawing/2014/main" id="{BE62216E-3E65-44FB-A0F2-EA12C0637956}"/>
              </a:ext>
            </a:extLst>
          </p:cNvPr>
          <p:cNvSpPr/>
          <p:nvPr/>
        </p:nvSpPr>
        <p:spPr>
          <a:xfrm>
            <a:off x="10767628" y="2458749"/>
            <a:ext cx="1346114" cy="2199119"/>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4" name="ZoneTexte 82">
            <a:extLst>
              <a:ext uri="{FF2B5EF4-FFF2-40B4-BE49-F238E27FC236}">
                <a16:creationId xmlns:a16="http://schemas.microsoft.com/office/drawing/2014/main" id="{7317BDD0-BE6B-4A66-8C16-F5D8698C44B0}"/>
              </a:ext>
            </a:extLst>
          </p:cNvPr>
          <p:cNvSpPr txBox="1"/>
          <p:nvPr/>
        </p:nvSpPr>
        <p:spPr>
          <a:xfrm>
            <a:off x="10741978" y="2495139"/>
            <a:ext cx="1397414"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2000" b="1">
                <a:solidFill>
                  <a:srgbClr val="9B2A2E"/>
                </a:solidFill>
                <a:latin typeface="+mj-lt"/>
              </a:rPr>
              <a:t>AWARDS</a:t>
            </a:r>
          </a:p>
        </p:txBody>
      </p:sp>
      <p:pic>
        <p:nvPicPr>
          <p:cNvPr id="15" name="Image 14">
            <a:extLst>
              <a:ext uri="{FF2B5EF4-FFF2-40B4-BE49-F238E27FC236}">
                <a16:creationId xmlns:a16="http://schemas.microsoft.com/office/drawing/2014/main" id="{3EDDCFE0-857D-4C61-A1F2-CFED62BB1C49}"/>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89277" y="2921008"/>
            <a:ext cx="711812" cy="711812"/>
          </a:xfrm>
          <a:prstGeom prst="rect">
            <a:avLst/>
          </a:prstGeom>
        </p:spPr>
      </p:pic>
      <p:pic>
        <p:nvPicPr>
          <p:cNvPr id="16" name="Image 15">
            <a:extLst>
              <a:ext uri="{FF2B5EF4-FFF2-40B4-BE49-F238E27FC236}">
                <a16:creationId xmlns:a16="http://schemas.microsoft.com/office/drawing/2014/main" id="{334E7B6C-1278-4ACE-A5F4-2D625A16EEC3}"/>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971813" y="3528899"/>
            <a:ext cx="937743" cy="614242"/>
          </a:xfrm>
          <a:prstGeom prst="rect">
            <a:avLst/>
          </a:prstGeom>
        </p:spPr>
      </p:pic>
      <p:pic>
        <p:nvPicPr>
          <p:cNvPr id="17" name="Picture 2">
            <a:extLst>
              <a:ext uri="{FF2B5EF4-FFF2-40B4-BE49-F238E27FC236}">
                <a16:creationId xmlns:a16="http://schemas.microsoft.com/office/drawing/2014/main" id="{4B5EA335-16F2-462C-B997-39CE3EE5D583}"/>
              </a:ext>
            </a:extLst>
          </p:cNvPr>
          <p:cNvPicPr>
            <a:picLocks noChangeAspect="1" noChangeArrowheads="1"/>
          </p:cNvPicPr>
          <p:nvPr/>
        </p:nvPicPr>
        <p:blipFill>
          <a:blip r:embed="rId7" cstate="print">
            <a:clrChange>
              <a:clrFrom>
                <a:srgbClr val="FEFEFE"/>
              </a:clrFrom>
              <a:clrTo>
                <a:srgbClr val="FEFEFE">
                  <a:alpha val="0"/>
                </a:srgbClr>
              </a:clrTo>
            </a:clrChange>
          </a:blip>
          <a:srcRect/>
          <a:stretch>
            <a:fillRect/>
          </a:stretch>
        </p:blipFill>
        <p:spPr bwMode="auto">
          <a:xfrm>
            <a:off x="10877414" y="4182482"/>
            <a:ext cx="1140143" cy="339596"/>
          </a:xfrm>
          <a:prstGeom prst="rect">
            <a:avLst/>
          </a:prstGeom>
          <a:noFill/>
          <a:ln w="9525">
            <a:noFill/>
            <a:miter lim="800000"/>
            <a:headEnd/>
            <a:tailEnd/>
          </a:ln>
        </p:spPr>
      </p:pic>
    </p:spTree>
    <p:extLst>
      <p:ext uri="{BB962C8B-B14F-4D97-AF65-F5344CB8AC3E}">
        <p14:creationId xmlns:p14="http://schemas.microsoft.com/office/powerpoint/2010/main" val="223360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6F3F0D5-37FA-482C-9BD5-D8E238F11424}"/>
              </a:ext>
            </a:extLst>
          </p:cNvPr>
          <p:cNvSpPr>
            <a:spLocks noGrp="1"/>
          </p:cNvSpPr>
          <p:nvPr>
            <p:ph type="title"/>
          </p:nvPr>
        </p:nvSpPr>
        <p:spPr/>
        <p:txBody>
          <a:bodyPr>
            <a:normAutofit fontScale="90000"/>
          </a:bodyPr>
          <a:lstStyle/>
          <a:p>
            <a:r>
              <a:rPr lang="fr-FR"/>
              <a:t>JUMP en Europe</a:t>
            </a:r>
          </a:p>
        </p:txBody>
      </p:sp>
      <p:sp>
        <p:nvSpPr>
          <p:cNvPr id="6" name="Espace réservé du numéro de diapositive 5">
            <a:extLst>
              <a:ext uri="{FF2B5EF4-FFF2-40B4-BE49-F238E27FC236}">
                <a16:creationId xmlns:a16="http://schemas.microsoft.com/office/drawing/2014/main" id="{5DA3A8CD-9924-46A0-9F62-29B7DDFA9AC9}"/>
              </a:ext>
            </a:extLst>
          </p:cNvPr>
          <p:cNvSpPr>
            <a:spLocks noGrp="1"/>
          </p:cNvSpPr>
          <p:nvPr>
            <p:ph type="sldNum" sz="quarter" idx="12"/>
          </p:nvPr>
        </p:nvSpPr>
        <p:spPr/>
        <p:txBody>
          <a:bodyPr/>
          <a:lstStyle/>
          <a:p>
            <a:r>
              <a:rPr lang="fr-FR"/>
              <a:t> Page n°</a:t>
            </a:r>
            <a:fld id="{8557E854-F654-45C0-B954-398BDEE89FC2}" type="slidenum">
              <a:rPr lang="fr-FR" smtClean="0"/>
              <a:pPr/>
              <a:t>5</a:t>
            </a:fld>
            <a:endParaRPr lang="fr-FR"/>
          </a:p>
        </p:txBody>
      </p:sp>
      <p:sp>
        <p:nvSpPr>
          <p:cNvPr id="7" name="Freeform 7">
            <a:extLst>
              <a:ext uri="{FF2B5EF4-FFF2-40B4-BE49-F238E27FC236}">
                <a16:creationId xmlns:a16="http://schemas.microsoft.com/office/drawing/2014/main" id="{F5159F1A-0681-4901-8F35-6377AD9025D5}"/>
              </a:ext>
            </a:extLst>
          </p:cNvPr>
          <p:cNvSpPr>
            <a:spLocks/>
          </p:cNvSpPr>
          <p:nvPr/>
        </p:nvSpPr>
        <p:spPr bwMode="auto">
          <a:xfrm>
            <a:off x="6747017" y="5229338"/>
            <a:ext cx="28575" cy="30163"/>
          </a:xfrm>
          <a:custGeom>
            <a:avLst/>
            <a:gdLst>
              <a:gd name="T0" fmla="*/ 56 w 90"/>
              <a:gd name="T1" fmla="*/ 0 h 94"/>
              <a:gd name="T2" fmla="*/ 90 w 90"/>
              <a:gd name="T3" fmla="*/ 52 h 94"/>
              <a:gd name="T4" fmla="*/ 48 w 90"/>
              <a:gd name="T5" fmla="*/ 92 h 94"/>
              <a:gd name="T6" fmla="*/ 11 w 90"/>
              <a:gd name="T7" fmla="*/ 94 h 94"/>
              <a:gd name="T8" fmla="*/ 0 w 90"/>
              <a:gd name="T9" fmla="*/ 48 h 94"/>
              <a:gd name="T10" fmla="*/ 56 w 90"/>
              <a:gd name="T11" fmla="*/ 0 h 94"/>
            </a:gdLst>
            <a:ahLst/>
            <a:cxnLst>
              <a:cxn ang="0">
                <a:pos x="T0" y="T1"/>
              </a:cxn>
              <a:cxn ang="0">
                <a:pos x="T2" y="T3"/>
              </a:cxn>
              <a:cxn ang="0">
                <a:pos x="T4" y="T5"/>
              </a:cxn>
              <a:cxn ang="0">
                <a:pos x="T6" y="T7"/>
              </a:cxn>
              <a:cxn ang="0">
                <a:pos x="T8" y="T9"/>
              </a:cxn>
              <a:cxn ang="0">
                <a:pos x="T10" y="T11"/>
              </a:cxn>
            </a:cxnLst>
            <a:rect l="0" t="0" r="r" b="b"/>
            <a:pathLst>
              <a:path w="90" h="94">
                <a:moveTo>
                  <a:pt x="56" y="0"/>
                </a:moveTo>
                <a:lnTo>
                  <a:pt x="90" y="52"/>
                </a:lnTo>
                <a:lnTo>
                  <a:pt x="48" y="92"/>
                </a:lnTo>
                <a:lnTo>
                  <a:pt x="11" y="94"/>
                </a:lnTo>
                <a:lnTo>
                  <a:pt x="0" y="48"/>
                </a:lnTo>
                <a:lnTo>
                  <a:pt x="56" y="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D4AE088F-34FC-4428-B9B4-5F26CC6372BB}"/>
              </a:ext>
            </a:extLst>
          </p:cNvPr>
          <p:cNvSpPr>
            <a:spLocks/>
          </p:cNvSpPr>
          <p:nvPr/>
        </p:nvSpPr>
        <p:spPr bwMode="auto">
          <a:xfrm>
            <a:off x="6769241" y="5148375"/>
            <a:ext cx="12700" cy="9525"/>
          </a:xfrm>
          <a:custGeom>
            <a:avLst/>
            <a:gdLst>
              <a:gd name="T0" fmla="*/ 24 w 40"/>
              <a:gd name="T1" fmla="*/ 30 h 30"/>
              <a:gd name="T2" fmla="*/ 0 w 40"/>
              <a:gd name="T3" fmla="*/ 24 h 30"/>
              <a:gd name="T4" fmla="*/ 10 w 40"/>
              <a:gd name="T5" fmla="*/ 1 h 30"/>
              <a:gd name="T6" fmla="*/ 40 w 40"/>
              <a:gd name="T7" fmla="*/ 0 h 30"/>
              <a:gd name="T8" fmla="*/ 24 w 40"/>
              <a:gd name="T9" fmla="*/ 30 h 30"/>
            </a:gdLst>
            <a:ahLst/>
            <a:cxnLst>
              <a:cxn ang="0">
                <a:pos x="T0" y="T1"/>
              </a:cxn>
              <a:cxn ang="0">
                <a:pos x="T2" y="T3"/>
              </a:cxn>
              <a:cxn ang="0">
                <a:pos x="T4" y="T5"/>
              </a:cxn>
              <a:cxn ang="0">
                <a:pos x="T6" y="T7"/>
              </a:cxn>
              <a:cxn ang="0">
                <a:pos x="T8" y="T9"/>
              </a:cxn>
            </a:cxnLst>
            <a:rect l="0" t="0" r="r" b="b"/>
            <a:pathLst>
              <a:path w="40" h="30">
                <a:moveTo>
                  <a:pt x="24" y="30"/>
                </a:moveTo>
                <a:lnTo>
                  <a:pt x="0" y="24"/>
                </a:lnTo>
                <a:lnTo>
                  <a:pt x="10" y="1"/>
                </a:lnTo>
                <a:lnTo>
                  <a:pt x="40" y="0"/>
                </a:lnTo>
                <a:lnTo>
                  <a:pt x="24" y="3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E59A76AE-E25B-406F-B307-A7CF7DF8AC68}"/>
              </a:ext>
            </a:extLst>
          </p:cNvPr>
          <p:cNvSpPr>
            <a:spLocks/>
          </p:cNvSpPr>
          <p:nvPr/>
        </p:nvSpPr>
        <p:spPr bwMode="auto">
          <a:xfrm>
            <a:off x="6794642" y="5130913"/>
            <a:ext cx="9525" cy="15875"/>
          </a:xfrm>
          <a:custGeom>
            <a:avLst/>
            <a:gdLst>
              <a:gd name="T0" fmla="*/ 24 w 29"/>
              <a:gd name="T1" fmla="*/ 50 h 50"/>
              <a:gd name="T2" fmla="*/ 0 w 29"/>
              <a:gd name="T3" fmla="*/ 40 h 50"/>
              <a:gd name="T4" fmla="*/ 4 w 29"/>
              <a:gd name="T5" fmla="*/ 11 h 50"/>
              <a:gd name="T6" fmla="*/ 29 w 29"/>
              <a:gd name="T7" fmla="*/ 0 h 50"/>
              <a:gd name="T8" fmla="*/ 24 w 29"/>
              <a:gd name="T9" fmla="*/ 50 h 50"/>
            </a:gdLst>
            <a:ahLst/>
            <a:cxnLst>
              <a:cxn ang="0">
                <a:pos x="T0" y="T1"/>
              </a:cxn>
              <a:cxn ang="0">
                <a:pos x="T2" y="T3"/>
              </a:cxn>
              <a:cxn ang="0">
                <a:pos x="T4" y="T5"/>
              </a:cxn>
              <a:cxn ang="0">
                <a:pos x="T6" y="T7"/>
              </a:cxn>
              <a:cxn ang="0">
                <a:pos x="T8" y="T9"/>
              </a:cxn>
            </a:cxnLst>
            <a:rect l="0" t="0" r="r" b="b"/>
            <a:pathLst>
              <a:path w="29" h="50">
                <a:moveTo>
                  <a:pt x="24" y="50"/>
                </a:moveTo>
                <a:lnTo>
                  <a:pt x="0" y="40"/>
                </a:lnTo>
                <a:lnTo>
                  <a:pt x="4" y="11"/>
                </a:lnTo>
                <a:lnTo>
                  <a:pt x="29" y="0"/>
                </a:lnTo>
                <a:lnTo>
                  <a:pt x="24" y="5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77">
            <a:extLst>
              <a:ext uri="{FF2B5EF4-FFF2-40B4-BE49-F238E27FC236}">
                <a16:creationId xmlns:a16="http://schemas.microsoft.com/office/drawing/2014/main" id="{34644FB8-AE68-45E2-B868-7203B58FEA19}"/>
              </a:ext>
            </a:extLst>
          </p:cNvPr>
          <p:cNvGrpSpPr/>
          <p:nvPr/>
        </p:nvGrpSpPr>
        <p:grpSpPr>
          <a:xfrm>
            <a:off x="2987817" y="4240324"/>
            <a:ext cx="2171701" cy="1168400"/>
            <a:chOff x="9525" y="5410200"/>
            <a:chExt cx="2171701" cy="1168400"/>
          </a:xfrm>
          <a:solidFill>
            <a:schemeClr val="accent3"/>
          </a:solidFill>
        </p:grpSpPr>
        <p:sp>
          <p:nvSpPr>
            <p:cNvPr id="11" name="Freeform 135">
              <a:extLst>
                <a:ext uri="{FF2B5EF4-FFF2-40B4-BE49-F238E27FC236}">
                  <a16:creationId xmlns:a16="http://schemas.microsoft.com/office/drawing/2014/main" id="{0D873FDB-57F3-46E2-AF2B-A058DBF9CB55}"/>
                </a:ext>
              </a:extLst>
            </p:cNvPr>
            <p:cNvSpPr>
              <a:spLocks/>
            </p:cNvSpPr>
            <p:nvPr/>
          </p:nvSpPr>
          <p:spPr bwMode="auto">
            <a:xfrm>
              <a:off x="1104900" y="6526213"/>
              <a:ext cx="38100" cy="23813"/>
            </a:xfrm>
            <a:custGeom>
              <a:avLst/>
              <a:gdLst>
                <a:gd name="T0" fmla="*/ 60 w 120"/>
                <a:gd name="T1" fmla="*/ 18 h 77"/>
                <a:gd name="T2" fmla="*/ 120 w 120"/>
                <a:gd name="T3" fmla="*/ 7 h 77"/>
                <a:gd name="T4" fmla="*/ 108 w 120"/>
                <a:gd name="T5" fmla="*/ 77 h 77"/>
                <a:gd name="T6" fmla="*/ 21 w 120"/>
                <a:gd name="T7" fmla="*/ 66 h 77"/>
                <a:gd name="T8" fmla="*/ 0 w 120"/>
                <a:gd name="T9" fmla="*/ 23 h 77"/>
                <a:gd name="T10" fmla="*/ 10 w 120"/>
                <a:gd name="T11" fmla="*/ 0 h 77"/>
                <a:gd name="T12" fmla="*/ 60 w 120"/>
                <a:gd name="T13" fmla="*/ 18 h 77"/>
              </a:gdLst>
              <a:ahLst/>
              <a:cxnLst>
                <a:cxn ang="0">
                  <a:pos x="T0" y="T1"/>
                </a:cxn>
                <a:cxn ang="0">
                  <a:pos x="T2" y="T3"/>
                </a:cxn>
                <a:cxn ang="0">
                  <a:pos x="T4" y="T5"/>
                </a:cxn>
                <a:cxn ang="0">
                  <a:pos x="T6" y="T7"/>
                </a:cxn>
                <a:cxn ang="0">
                  <a:pos x="T8" y="T9"/>
                </a:cxn>
                <a:cxn ang="0">
                  <a:pos x="T10" y="T11"/>
                </a:cxn>
                <a:cxn ang="0">
                  <a:pos x="T12" y="T13"/>
                </a:cxn>
              </a:cxnLst>
              <a:rect l="0" t="0" r="r" b="b"/>
              <a:pathLst>
                <a:path w="120" h="77">
                  <a:moveTo>
                    <a:pt x="60" y="18"/>
                  </a:moveTo>
                  <a:lnTo>
                    <a:pt x="120" y="7"/>
                  </a:lnTo>
                  <a:lnTo>
                    <a:pt x="108" y="77"/>
                  </a:lnTo>
                  <a:lnTo>
                    <a:pt x="21" y="66"/>
                  </a:lnTo>
                  <a:lnTo>
                    <a:pt x="0" y="23"/>
                  </a:lnTo>
                  <a:lnTo>
                    <a:pt x="10" y="0"/>
                  </a:lnTo>
                  <a:lnTo>
                    <a:pt x="6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6">
              <a:extLst>
                <a:ext uri="{FF2B5EF4-FFF2-40B4-BE49-F238E27FC236}">
                  <a16:creationId xmlns:a16="http://schemas.microsoft.com/office/drawing/2014/main" id="{4F6956A6-5F8B-4A46-B042-B490012996F3}"/>
                </a:ext>
              </a:extLst>
            </p:cNvPr>
            <p:cNvSpPr>
              <a:spLocks/>
            </p:cNvSpPr>
            <p:nvPr/>
          </p:nvSpPr>
          <p:spPr bwMode="auto">
            <a:xfrm>
              <a:off x="1173163" y="6565900"/>
              <a:ext cx="7938" cy="12700"/>
            </a:xfrm>
            <a:custGeom>
              <a:avLst/>
              <a:gdLst>
                <a:gd name="T0" fmla="*/ 0 w 27"/>
                <a:gd name="T1" fmla="*/ 11 h 40"/>
                <a:gd name="T2" fmla="*/ 1 w 27"/>
                <a:gd name="T3" fmla="*/ 36 h 40"/>
                <a:gd name="T4" fmla="*/ 27 w 27"/>
                <a:gd name="T5" fmla="*/ 40 h 40"/>
                <a:gd name="T6" fmla="*/ 17 w 27"/>
                <a:gd name="T7" fmla="*/ 0 h 40"/>
                <a:gd name="T8" fmla="*/ 0 w 27"/>
                <a:gd name="T9" fmla="*/ 11 h 40"/>
              </a:gdLst>
              <a:ahLst/>
              <a:cxnLst>
                <a:cxn ang="0">
                  <a:pos x="T0" y="T1"/>
                </a:cxn>
                <a:cxn ang="0">
                  <a:pos x="T2" y="T3"/>
                </a:cxn>
                <a:cxn ang="0">
                  <a:pos x="T4" y="T5"/>
                </a:cxn>
                <a:cxn ang="0">
                  <a:pos x="T6" y="T7"/>
                </a:cxn>
                <a:cxn ang="0">
                  <a:pos x="T8" y="T9"/>
                </a:cxn>
              </a:cxnLst>
              <a:rect l="0" t="0" r="r" b="b"/>
              <a:pathLst>
                <a:path w="27" h="40">
                  <a:moveTo>
                    <a:pt x="0" y="11"/>
                  </a:moveTo>
                  <a:lnTo>
                    <a:pt x="1" y="36"/>
                  </a:lnTo>
                  <a:lnTo>
                    <a:pt x="27" y="40"/>
                  </a:lnTo>
                  <a:lnTo>
                    <a:pt x="17"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7">
              <a:extLst>
                <a:ext uri="{FF2B5EF4-FFF2-40B4-BE49-F238E27FC236}">
                  <a16:creationId xmlns:a16="http://schemas.microsoft.com/office/drawing/2014/main" id="{62AAF9F2-6302-42B2-9823-6FEC8D7D6648}"/>
                </a:ext>
              </a:extLst>
            </p:cNvPr>
            <p:cNvSpPr>
              <a:spLocks/>
            </p:cNvSpPr>
            <p:nvPr/>
          </p:nvSpPr>
          <p:spPr bwMode="auto">
            <a:xfrm>
              <a:off x="1163638" y="6502400"/>
              <a:ext cx="9525" cy="4763"/>
            </a:xfrm>
            <a:custGeom>
              <a:avLst/>
              <a:gdLst>
                <a:gd name="T0" fmla="*/ 0 w 30"/>
                <a:gd name="T1" fmla="*/ 0 h 14"/>
                <a:gd name="T2" fmla="*/ 20 w 30"/>
                <a:gd name="T3" fmla="*/ 14 h 14"/>
                <a:gd name="T4" fmla="*/ 30 w 30"/>
                <a:gd name="T5" fmla="*/ 0 h 14"/>
                <a:gd name="T6" fmla="*/ 0 w 30"/>
                <a:gd name="T7" fmla="*/ 0 h 14"/>
              </a:gdLst>
              <a:ahLst/>
              <a:cxnLst>
                <a:cxn ang="0">
                  <a:pos x="T0" y="T1"/>
                </a:cxn>
                <a:cxn ang="0">
                  <a:pos x="T2" y="T3"/>
                </a:cxn>
                <a:cxn ang="0">
                  <a:pos x="T4" y="T5"/>
                </a:cxn>
                <a:cxn ang="0">
                  <a:pos x="T6" y="T7"/>
                </a:cxn>
              </a:cxnLst>
              <a:rect l="0" t="0" r="r" b="b"/>
              <a:pathLst>
                <a:path w="30" h="14">
                  <a:moveTo>
                    <a:pt x="0" y="0"/>
                  </a:moveTo>
                  <a:lnTo>
                    <a:pt x="20" y="14"/>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8">
              <a:extLst>
                <a:ext uri="{FF2B5EF4-FFF2-40B4-BE49-F238E27FC236}">
                  <a16:creationId xmlns:a16="http://schemas.microsoft.com/office/drawing/2014/main" id="{F36B9484-778C-464C-9A3F-0A01285E1B5C}"/>
                </a:ext>
              </a:extLst>
            </p:cNvPr>
            <p:cNvSpPr>
              <a:spLocks/>
            </p:cNvSpPr>
            <p:nvPr/>
          </p:nvSpPr>
          <p:spPr bwMode="auto">
            <a:xfrm>
              <a:off x="284163" y="5942013"/>
              <a:ext cx="61913" cy="17463"/>
            </a:xfrm>
            <a:custGeom>
              <a:avLst/>
              <a:gdLst>
                <a:gd name="T0" fmla="*/ 169 w 194"/>
                <a:gd name="T1" fmla="*/ 0 h 52"/>
                <a:gd name="T2" fmla="*/ 77 w 194"/>
                <a:gd name="T3" fmla="*/ 22 h 52"/>
                <a:gd name="T4" fmla="*/ 3 w 194"/>
                <a:gd name="T5" fmla="*/ 1 h 52"/>
                <a:gd name="T6" fmla="*/ 0 w 194"/>
                <a:gd name="T7" fmla="*/ 21 h 52"/>
                <a:gd name="T8" fmla="*/ 81 w 194"/>
                <a:gd name="T9" fmla="*/ 52 h 52"/>
                <a:gd name="T10" fmla="*/ 160 w 194"/>
                <a:gd name="T11" fmla="*/ 46 h 52"/>
                <a:gd name="T12" fmla="*/ 194 w 194"/>
                <a:gd name="T13" fmla="*/ 26 h 52"/>
                <a:gd name="T14" fmla="*/ 169 w 194"/>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52">
                  <a:moveTo>
                    <a:pt x="169" y="0"/>
                  </a:moveTo>
                  <a:lnTo>
                    <a:pt x="77" y="22"/>
                  </a:lnTo>
                  <a:lnTo>
                    <a:pt x="3" y="1"/>
                  </a:lnTo>
                  <a:lnTo>
                    <a:pt x="0" y="21"/>
                  </a:lnTo>
                  <a:lnTo>
                    <a:pt x="81" y="52"/>
                  </a:lnTo>
                  <a:lnTo>
                    <a:pt x="160" y="46"/>
                  </a:lnTo>
                  <a:lnTo>
                    <a:pt x="194" y="26"/>
                  </a:lnTo>
                  <a:lnTo>
                    <a:pt x="16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9">
              <a:extLst>
                <a:ext uri="{FF2B5EF4-FFF2-40B4-BE49-F238E27FC236}">
                  <a16:creationId xmlns:a16="http://schemas.microsoft.com/office/drawing/2014/main" id="{5DE4169F-919F-4E92-8333-C2C46CF29E9E}"/>
                </a:ext>
              </a:extLst>
            </p:cNvPr>
            <p:cNvSpPr>
              <a:spLocks/>
            </p:cNvSpPr>
            <p:nvPr/>
          </p:nvSpPr>
          <p:spPr bwMode="auto">
            <a:xfrm>
              <a:off x="344488" y="6042025"/>
              <a:ext cx="14288" cy="11113"/>
            </a:xfrm>
            <a:custGeom>
              <a:avLst/>
              <a:gdLst>
                <a:gd name="T0" fmla="*/ 0 w 46"/>
                <a:gd name="T1" fmla="*/ 31 h 33"/>
                <a:gd name="T2" fmla="*/ 37 w 46"/>
                <a:gd name="T3" fmla="*/ 33 h 33"/>
                <a:gd name="T4" fmla="*/ 46 w 46"/>
                <a:gd name="T5" fmla="*/ 0 h 33"/>
                <a:gd name="T6" fmla="*/ 10 w 46"/>
                <a:gd name="T7" fmla="*/ 1 h 33"/>
                <a:gd name="T8" fmla="*/ 0 w 46"/>
                <a:gd name="T9" fmla="*/ 31 h 33"/>
              </a:gdLst>
              <a:ahLst/>
              <a:cxnLst>
                <a:cxn ang="0">
                  <a:pos x="T0" y="T1"/>
                </a:cxn>
                <a:cxn ang="0">
                  <a:pos x="T2" y="T3"/>
                </a:cxn>
                <a:cxn ang="0">
                  <a:pos x="T4" y="T5"/>
                </a:cxn>
                <a:cxn ang="0">
                  <a:pos x="T6" y="T7"/>
                </a:cxn>
                <a:cxn ang="0">
                  <a:pos x="T8" y="T9"/>
                </a:cxn>
              </a:cxnLst>
              <a:rect l="0" t="0" r="r" b="b"/>
              <a:pathLst>
                <a:path w="46" h="33">
                  <a:moveTo>
                    <a:pt x="0" y="31"/>
                  </a:moveTo>
                  <a:lnTo>
                    <a:pt x="37" y="33"/>
                  </a:lnTo>
                  <a:lnTo>
                    <a:pt x="46" y="0"/>
                  </a:lnTo>
                  <a:lnTo>
                    <a:pt x="10" y="1"/>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0">
              <a:extLst>
                <a:ext uri="{FF2B5EF4-FFF2-40B4-BE49-F238E27FC236}">
                  <a16:creationId xmlns:a16="http://schemas.microsoft.com/office/drawing/2014/main" id="{92CB966D-51BF-44BB-B3CC-F54981D6AB38}"/>
                </a:ext>
              </a:extLst>
            </p:cNvPr>
            <p:cNvSpPr>
              <a:spLocks/>
            </p:cNvSpPr>
            <p:nvPr/>
          </p:nvSpPr>
          <p:spPr bwMode="auto">
            <a:xfrm>
              <a:off x="133350" y="5826125"/>
              <a:ext cx="33338" cy="23813"/>
            </a:xfrm>
            <a:custGeom>
              <a:avLst/>
              <a:gdLst>
                <a:gd name="T0" fmla="*/ 0 w 101"/>
                <a:gd name="T1" fmla="*/ 31 h 72"/>
                <a:gd name="T2" fmla="*/ 45 w 101"/>
                <a:gd name="T3" fmla="*/ 64 h 72"/>
                <a:gd name="T4" fmla="*/ 95 w 101"/>
                <a:gd name="T5" fmla="*/ 72 h 72"/>
                <a:gd name="T6" fmla="*/ 101 w 101"/>
                <a:gd name="T7" fmla="*/ 19 h 72"/>
                <a:gd name="T8" fmla="*/ 53 w 101"/>
                <a:gd name="T9" fmla="*/ 0 h 72"/>
                <a:gd name="T10" fmla="*/ 0 w 101"/>
                <a:gd name="T11" fmla="*/ 31 h 72"/>
              </a:gdLst>
              <a:ahLst/>
              <a:cxnLst>
                <a:cxn ang="0">
                  <a:pos x="T0" y="T1"/>
                </a:cxn>
                <a:cxn ang="0">
                  <a:pos x="T2" y="T3"/>
                </a:cxn>
                <a:cxn ang="0">
                  <a:pos x="T4" y="T5"/>
                </a:cxn>
                <a:cxn ang="0">
                  <a:pos x="T6" y="T7"/>
                </a:cxn>
                <a:cxn ang="0">
                  <a:pos x="T8" y="T9"/>
                </a:cxn>
                <a:cxn ang="0">
                  <a:pos x="T10" y="T11"/>
                </a:cxn>
              </a:cxnLst>
              <a:rect l="0" t="0" r="r" b="b"/>
              <a:pathLst>
                <a:path w="101" h="72">
                  <a:moveTo>
                    <a:pt x="0" y="31"/>
                  </a:moveTo>
                  <a:lnTo>
                    <a:pt x="45" y="64"/>
                  </a:lnTo>
                  <a:lnTo>
                    <a:pt x="95" y="72"/>
                  </a:lnTo>
                  <a:lnTo>
                    <a:pt x="101" y="19"/>
                  </a:lnTo>
                  <a:lnTo>
                    <a:pt x="53"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1">
              <a:extLst>
                <a:ext uri="{FF2B5EF4-FFF2-40B4-BE49-F238E27FC236}">
                  <a16:creationId xmlns:a16="http://schemas.microsoft.com/office/drawing/2014/main" id="{4AF79F74-BD08-4987-A22E-4B323A666230}"/>
                </a:ext>
              </a:extLst>
            </p:cNvPr>
            <p:cNvSpPr>
              <a:spLocks/>
            </p:cNvSpPr>
            <p:nvPr/>
          </p:nvSpPr>
          <p:spPr bwMode="auto">
            <a:xfrm>
              <a:off x="57150" y="5842000"/>
              <a:ext cx="38100" cy="19050"/>
            </a:xfrm>
            <a:custGeom>
              <a:avLst/>
              <a:gdLst>
                <a:gd name="T0" fmla="*/ 34 w 121"/>
                <a:gd name="T1" fmla="*/ 0 h 58"/>
                <a:gd name="T2" fmla="*/ 0 w 121"/>
                <a:gd name="T3" fmla="*/ 17 h 58"/>
                <a:gd name="T4" fmla="*/ 55 w 121"/>
                <a:gd name="T5" fmla="*/ 56 h 58"/>
                <a:gd name="T6" fmla="*/ 118 w 121"/>
                <a:gd name="T7" fmla="*/ 58 h 58"/>
                <a:gd name="T8" fmla="*/ 121 w 121"/>
                <a:gd name="T9" fmla="*/ 35 h 58"/>
                <a:gd name="T10" fmla="*/ 87 w 121"/>
                <a:gd name="T11" fmla="*/ 13 h 58"/>
                <a:gd name="T12" fmla="*/ 34 w 121"/>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21" h="58">
                  <a:moveTo>
                    <a:pt x="34" y="0"/>
                  </a:moveTo>
                  <a:lnTo>
                    <a:pt x="0" y="17"/>
                  </a:lnTo>
                  <a:lnTo>
                    <a:pt x="55" y="56"/>
                  </a:lnTo>
                  <a:lnTo>
                    <a:pt x="118" y="58"/>
                  </a:lnTo>
                  <a:lnTo>
                    <a:pt x="121" y="35"/>
                  </a:lnTo>
                  <a:lnTo>
                    <a:pt x="87" y="13"/>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2">
              <a:extLst>
                <a:ext uri="{FF2B5EF4-FFF2-40B4-BE49-F238E27FC236}">
                  <a16:creationId xmlns:a16="http://schemas.microsoft.com/office/drawing/2014/main" id="{F338D173-BA57-40E1-956F-0D8A3811A8A4}"/>
                </a:ext>
              </a:extLst>
            </p:cNvPr>
            <p:cNvSpPr>
              <a:spLocks/>
            </p:cNvSpPr>
            <p:nvPr/>
          </p:nvSpPr>
          <p:spPr bwMode="auto">
            <a:xfrm>
              <a:off x="9525" y="5851525"/>
              <a:ext cx="22225" cy="17463"/>
            </a:xfrm>
            <a:custGeom>
              <a:avLst/>
              <a:gdLst>
                <a:gd name="T0" fmla="*/ 0 w 71"/>
                <a:gd name="T1" fmla="*/ 14 h 53"/>
                <a:gd name="T2" fmla="*/ 4 w 71"/>
                <a:gd name="T3" fmla="*/ 50 h 53"/>
                <a:gd name="T4" fmla="*/ 61 w 71"/>
                <a:gd name="T5" fmla="*/ 53 h 53"/>
                <a:gd name="T6" fmla="*/ 71 w 71"/>
                <a:gd name="T7" fmla="*/ 36 h 53"/>
                <a:gd name="T8" fmla="*/ 33 w 71"/>
                <a:gd name="T9" fmla="*/ 0 h 53"/>
                <a:gd name="T10" fmla="*/ 0 w 71"/>
                <a:gd name="T11" fmla="*/ 14 h 53"/>
              </a:gdLst>
              <a:ahLst/>
              <a:cxnLst>
                <a:cxn ang="0">
                  <a:pos x="T0" y="T1"/>
                </a:cxn>
                <a:cxn ang="0">
                  <a:pos x="T2" y="T3"/>
                </a:cxn>
                <a:cxn ang="0">
                  <a:pos x="T4" y="T5"/>
                </a:cxn>
                <a:cxn ang="0">
                  <a:pos x="T6" y="T7"/>
                </a:cxn>
                <a:cxn ang="0">
                  <a:pos x="T8" y="T9"/>
                </a:cxn>
                <a:cxn ang="0">
                  <a:pos x="T10" y="T11"/>
                </a:cxn>
              </a:cxnLst>
              <a:rect l="0" t="0" r="r" b="b"/>
              <a:pathLst>
                <a:path w="71" h="53">
                  <a:moveTo>
                    <a:pt x="0" y="14"/>
                  </a:moveTo>
                  <a:lnTo>
                    <a:pt x="4" y="50"/>
                  </a:lnTo>
                  <a:lnTo>
                    <a:pt x="61" y="53"/>
                  </a:lnTo>
                  <a:lnTo>
                    <a:pt x="71" y="36"/>
                  </a:lnTo>
                  <a:lnTo>
                    <a:pt x="33"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3">
              <a:extLst>
                <a:ext uri="{FF2B5EF4-FFF2-40B4-BE49-F238E27FC236}">
                  <a16:creationId xmlns:a16="http://schemas.microsoft.com/office/drawing/2014/main" id="{01BC3791-75DC-46EE-BEF7-FBBB09F73AB4}"/>
                </a:ext>
              </a:extLst>
            </p:cNvPr>
            <p:cNvSpPr>
              <a:spLocks/>
            </p:cNvSpPr>
            <p:nvPr/>
          </p:nvSpPr>
          <p:spPr bwMode="auto">
            <a:xfrm>
              <a:off x="34925" y="5868988"/>
              <a:ext cx="25400" cy="12700"/>
            </a:xfrm>
            <a:custGeom>
              <a:avLst/>
              <a:gdLst>
                <a:gd name="T0" fmla="*/ 0 w 81"/>
                <a:gd name="T1" fmla="*/ 6 h 42"/>
                <a:gd name="T2" fmla="*/ 10 w 81"/>
                <a:gd name="T3" fmla="*/ 23 h 42"/>
                <a:gd name="T4" fmla="*/ 58 w 81"/>
                <a:gd name="T5" fmla="*/ 42 h 42"/>
                <a:gd name="T6" fmla="*/ 81 w 81"/>
                <a:gd name="T7" fmla="*/ 15 h 42"/>
                <a:gd name="T8" fmla="*/ 27 w 81"/>
                <a:gd name="T9" fmla="*/ 0 h 42"/>
                <a:gd name="T10" fmla="*/ 0 w 81"/>
                <a:gd name="T11" fmla="*/ 6 h 42"/>
              </a:gdLst>
              <a:ahLst/>
              <a:cxnLst>
                <a:cxn ang="0">
                  <a:pos x="T0" y="T1"/>
                </a:cxn>
                <a:cxn ang="0">
                  <a:pos x="T2" y="T3"/>
                </a:cxn>
                <a:cxn ang="0">
                  <a:pos x="T4" y="T5"/>
                </a:cxn>
                <a:cxn ang="0">
                  <a:pos x="T6" y="T7"/>
                </a:cxn>
                <a:cxn ang="0">
                  <a:pos x="T8" y="T9"/>
                </a:cxn>
                <a:cxn ang="0">
                  <a:pos x="T10" y="T11"/>
                </a:cxn>
              </a:cxnLst>
              <a:rect l="0" t="0" r="r" b="b"/>
              <a:pathLst>
                <a:path w="81" h="42">
                  <a:moveTo>
                    <a:pt x="0" y="6"/>
                  </a:moveTo>
                  <a:lnTo>
                    <a:pt x="10" y="23"/>
                  </a:lnTo>
                  <a:lnTo>
                    <a:pt x="58" y="42"/>
                  </a:lnTo>
                  <a:lnTo>
                    <a:pt x="81" y="15"/>
                  </a:lnTo>
                  <a:lnTo>
                    <a:pt x="27"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4">
              <a:extLst>
                <a:ext uri="{FF2B5EF4-FFF2-40B4-BE49-F238E27FC236}">
                  <a16:creationId xmlns:a16="http://schemas.microsoft.com/office/drawing/2014/main" id="{2521AFC3-719F-485A-BB7B-888B5A0B2D45}"/>
                </a:ext>
              </a:extLst>
            </p:cNvPr>
            <p:cNvSpPr>
              <a:spLocks/>
            </p:cNvSpPr>
            <p:nvPr/>
          </p:nvSpPr>
          <p:spPr bwMode="auto">
            <a:xfrm>
              <a:off x="1868488" y="5410200"/>
              <a:ext cx="312738" cy="623888"/>
            </a:xfrm>
            <a:custGeom>
              <a:avLst/>
              <a:gdLst>
                <a:gd name="T0" fmla="*/ 895 w 983"/>
                <a:gd name="T1" fmla="*/ 88 h 1963"/>
                <a:gd name="T2" fmla="*/ 659 w 983"/>
                <a:gd name="T3" fmla="*/ 123 h 1963"/>
                <a:gd name="T4" fmla="*/ 522 w 983"/>
                <a:gd name="T5" fmla="*/ 84 h 1963"/>
                <a:gd name="T6" fmla="*/ 419 w 983"/>
                <a:gd name="T7" fmla="*/ 96 h 1963"/>
                <a:gd name="T8" fmla="*/ 395 w 983"/>
                <a:gd name="T9" fmla="*/ 0 h 1963"/>
                <a:gd name="T10" fmla="*/ 282 w 983"/>
                <a:gd name="T11" fmla="*/ 41 h 1963"/>
                <a:gd name="T12" fmla="*/ 200 w 983"/>
                <a:gd name="T13" fmla="*/ 190 h 1963"/>
                <a:gd name="T14" fmla="*/ 231 w 983"/>
                <a:gd name="T15" fmla="*/ 618 h 1963"/>
                <a:gd name="T16" fmla="*/ 141 w 983"/>
                <a:gd name="T17" fmla="*/ 971 h 1963"/>
                <a:gd name="T18" fmla="*/ 52 w 983"/>
                <a:gd name="T19" fmla="*/ 1105 h 1963"/>
                <a:gd name="T20" fmla="*/ 0 w 983"/>
                <a:gd name="T21" fmla="*/ 1314 h 1963"/>
                <a:gd name="T22" fmla="*/ 37 w 983"/>
                <a:gd name="T23" fmla="*/ 1337 h 1963"/>
                <a:gd name="T24" fmla="*/ 114 w 983"/>
                <a:gd name="T25" fmla="*/ 1333 h 1963"/>
                <a:gd name="T26" fmla="*/ 133 w 983"/>
                <a:gd name="T27" fmla="*/ 1277 h 1963"/>
                <a:gd name="T28" fmla="*/ 236 w 983"/>
                <a:gd name="T29" fmla="*/ 1215 h 1963"/>
                <a:gd name="T30" fmla="*/ 193 w 983"/>
                <a:gd name="T31" fmla="*/ 1272 h 1963"/>
                <a:gd name="T32" fmla="*/ 111 w 983"/>
                <a:gd name="T33" fmla="*/ 1347 h 1963"/>
                <a:gd name="T34" fmla="*/ 101 w 983"/>
                <a:gd name="T35" fmla="*/ 1380 h 1963"/>
                <a:gd name="T36" fmla="*/ 131 w 983"/>
                <a:gd name="T37" fmla="*/ 1433 h 1963"/>
                <a:gd name="T38" fmla="*/ 238 w 983"/>
                <a:gd name="T39" fmla="*/ 1391 h 1963"/>
                <a:gd name="T40" fmla="*/ 234 w 983"/>
                <a:gd name="T41" fmla="*/ 1415 h 1963"/>
                <a:gd name="T42" fmla="*/ 229 w 983"/>
                <a:gd name="T43" fmla="*/ 1502 h 1963"/>
                <a:gd name="T44" fmla="*/ 224 w 983"/>
                <a:gd name="T45" fmla="*/ 1767 h 1963"/>
                <a:gd name="T46" fmla="*/ 179 w 983"/>
                <a:gd name="T47" fmla="*/ 1926 h 1963"/>
                <a:gd name="T48" fmla="*/ 180 w 983"/>
                <a:gd name="T49" fmla="*/ 1963 h 1963"/>
                <a:gd name="T50" fmla="*/ 319 w 983"/>
                <a:gd name="T51" fmla="*/ 1912 h 1963"/>
                <a:gd name="T52" fmla="*/ 453 w 983"/>
                <a:gd name="T53" fmla="*/ 1937 h 1963"/>
                <a:gd name="T54" fmla="*/ 566 w 983"/>
                <a:gd name="T55" fmla="*/ 1950 h 1963"/>
                <a:gd name="T56" fmla="*/ 624 w 983"/>
                <a:gd name="T57" fmla="*/ 1787 h 1963"/>
                <a:gd name="T58" fmla="*/ 759 w 983"/>
                <a:gd name="T59" fmla="*/ 1560 h 1963"/>
                <a:gd name="T60" fmla="*/ 701 w 983"/>
                <a:gd name="T61" fmla="*/ 1450 h 1963"/>
                <a:gd name="T62" fmla="*/ 682 w 983"/>
                <a:gd name="T63" fmla="*/ 1135 h 1963"/>
                <a:gd name="T64" fmla="*/ 803 w 983"/>
                <a:gd name="T65" fmla="*/ 876 h 1963"/>
                <a:gd name="T66" fmla="*/ 821 w 983"/>
                <a:gd name="T67" fmla="*/ 619 h 1963"/>
                <a:gd name="T68" fmla="*/ 795 w 983"/>
                <a:gd name="T69" fmla="*/ 438 h 1963"/>
                <a:gd name="T70" fmla="*/ 938 w 983"/>
                <a:gd name="T71" fmla="*/ 277 h 1963"/>
                <a:gd name="T72" fmla="*/ 910 w 983"/>
                <a:gd name="T73" fmla="*/ 151 h 1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83" h="1963">
                  <a:moveTo>
                    <a:pt x="910" y="151"/>
                  </a:moveTo>
                  <a:lnTo>
                    <a:pt x="895" y="88"/>
                  </a:lnTo>
                  <a:lnTo>
                    <a:pt x="732" y="67"/>
                  </a:lnTo>
                  <a:lnTo>
                    <a:pt x="659" y="123"/>
                  </a:lnTo>
                  <a:lnTo>
                    <a:pt x="629" y="87"/>
                  </a:lnTo>
                  <a:lnTo>
                    <a:pt x="522" y="84"/>
                  </a:lnTo>
                  <a:lnTo>
                    <a:pt x="453" y="116"/>
                  </a:lnTo>
                  <a:lnTo>
                    <a:pt x="419" y="96"/>
                  </a:lnTo>
                  <a:lnTo>
                    <a:pt x="425" y="49"/>
                  </a:lnTo>
                  <a:lnTo>
                    <a:pt x="395" y="0"/>
                  </a:lnTo>
                  <a:lnTo>
                    <a:pt x="345" y="0"/>
                  </a:lnTo>
                  <a:lnTo>
                    <a:pt x="282" y="41"/>
                  </a:lnTo>
                  <a:lnTo>
                    <a:pt x="198" y="116"/>
                  </a:lnTo>
                  <a:lnTo>
                    <a:pt x="200" y="190"/>
                  </a:lnTo>
                  <a:lnTo>
                    <a:pt x="256" y="445"/>
                  </a:lnTo>
                  <a:lnTo>
                    <a:pt x="231" y="618"/>
                  </a:lnTo>
                  <a:lnTo>
                    <a:pt x="173" y="925"/>
                  </a:lnTo>
                  <a:lnTo>
                    <a:pt x="141" y="971"/>
                  </a:lnTo>
                  <a:lnTo>
                    <a:pt x="134" y="1018"/>
                  </a:lnTo>
                  <a:lnTo>
                    <a:pt x="52" y="1105"/>
                  </a:lnTo>
                  <a:lnTo>
                    <a:pt x="53" y="1218"/>
                  </a:lnTo>
                  <a:lnTo>
                    <a:pt x="0" y="1314"/>
                  </a:lnTo>
                  <a:lnTo>
                    <a:pt x="10" y="1328"/>
                  </a:lnTo>
                  <a:lnTo>
                    <a:pt x="37" y="1337"/>
                  </a:lnTo>
                  <a:lnTo>
                    <a:pt x="57" y="1327"/>
                  </a:lnTo>
                  <a:lnTo>
                    <a:pt x="114" y="1333"/>
                  </a:lnTo>
                  <a:lnTo>
                    <a:pt x="107" y="1310"/>
                  </a:lnTo>
                  <a:lnTo>
                    <a:pt x="133" y="1277"/>
                  </a:lnTo>
                  <a:lnTo>
                    <a:pt x="173" y="1260"/>
                  </a:lnTo>
                  <a:lnTo>
                    <a:pt x="236" y="1215"/>
                  </a:lnTo>
                  <a:lnTo>
                    <a:pt x="233" y="1235"/>
                  </a:lnTo>
                  <a:lnTo>
                    <a:pt x="193" y="1272"/>
                  </a:lnTo>
                  <a:lnTo>
                    <a:pt x="164" y="1339"/>
                  </a:lnTo>
                  <a:lnTo>
                    <a:pt x="111" y="1347"/>
                  </a:lnTo>
                  <a:lnTo>
                    <a:pt x="81" y="1350"/>
                  </a:lnTo>
                  <a:lnTo>
                    <a:pt x="101" y="1380"/>
                  </a:lnTo>
                  <a:lnTo>
                    <a:pt x="95" y="1453"/>
                  </a:lnTo>
                  <a:lnTo>
                    <a:pt x="131" y="1433"/>
                  </a:lnTo>
                  <a:lnTo>
                    <a:pt x="181" y="1392"/>
                  </a:lnTo>
                  <a:lnTo>
                    <a:pt x="238" y="1391"/>
                  </a:lnTo>
                  <a:lnTo>
                    <a:pt x="258" y="1435"/>
                  </a:lnTo>
                  <a:lnTo>
                    <a:pt x="234" y="1415"/>
                  </a:lnTo>
                  <a:lnTo>
                    <a:pt x="194" y="1441"/>
                  </a:lnTo>
                  <a:lnTo>
                    <a:pt x="229" y="1502"/>
                  </a:lnTo>
                  <a:lnTo>
                    <a:pt x="203" y="1621"/>
                  </a:lnTo>
                  <a:lnTo>
                    <a:pt x="224" y="1767"/>
                  </a:lnTo>
                  <a:lnTo>
                    <a:pt x="212" y="1840"/>
                  </a:lnTo>
                  <a:lnTo>
                    <a:pt x="179" y="1926"/>
                  </a:lnTo>
                  <a:lnTo>
                    <a:pt x="153" y="1953"/>
                  </a:lnTo>
                  <a:lnTo>
                    <a:pt x="180" y="1963"/>
                  </a:lnTo>
                  <a:lnTo>
                    <a:pt x="239" y="1950"/>
                  </a:lnTo>
                  <a:lnTo>
                    <a:pt x="319" y="1912"/>
                  </a:lnTo>
                  <a:lnTo>
                    <a:pt x="386" y="1932"/>
                  </a:lnTo>
                  <a:lnTo>
                    <a:pt x="453" y="1937"/>
                  </a:lnTo>
                  <a:lnTo>
                    <a:pt x="500" y="1954"/>
                  </a:lnTo>
                  <a:lnTo>
                    <a:pt x="566" y="1950"/>
                  </a:lnTo>
                  <a:lnTo>
                    <a:pt x="636" y="1903"/>
                  </a:lnTo>
                  <a:lnTo>
                    <a:pt x="624" y="1787"/>
                  </a:lnTo>
                  <a:lnTo>
                    <a:pt x="670" y="1663"/>
                  </a:lnTo>
                  <a:lnTo>
                    <a:pt x="759" y="1560"/>
                  </a:lnTo>
                  <a:lnTo>
                    <a:pt x="766" y="1533"/>
                  </a:lnTo>
                  <a:lnTo>
                    <a:pt x="701" y="1450"/>
                  </a:lnTo>
                  <a:lnTo>
                    <a:pt x="749" y="1238"/>
                  </a:lnTo>
                  <a:lnTo>
                    <a:pt x="682" y="1135"/>
                  </a:lnTo>
                  <a:lnTo>
                    <a:pt x="651" y="1019"/>
                  </a:lnTo>
                  <a:lnTo>
                    <a:pt x="803" y="876"/>
                  </a:lnTo>
                  <a:lnTo>
                    <a:pt x="785" y="750"/>
                  </a:lnTo>
                  <a:lnTo>
                    <a:pt x="821" y="619"/>
                  </a:lnTo>
                  <a:lnTo>
                    <a:pt x="786" y="517"/>
                  </a:lnTo>
                  <a:lnTo>
                    <a:pt x="795" y="438"/>
                  </a:lnTo>
                  <a:lnTo>
                    <a:pt x="855" y="347"/>
                  </a:lnTo>
                  <a:lnTo>
                    <a:pt x="938" y="277"/>
                  </a:lnTo>
                  <a:lnTo>
                    <a:pt x="983" y="194"/>
                  </a:lnTo>
                  <a:lnTo>
                    <a:pt x="910"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Freeform 164">
            <a:extLst>
              <a:ext uri="{FF2B5EF4-FFF2-40B4-BE49-F238E27FC236}">
                <a16:creationId xmlns:a16="http://schemas.microsoft.com/office/drawing/2014/main" id="{E50176EF-7850-4273-A94C-B163B1243236}"/>
              </a:ext>
            </a:extLst>
          </p:cNvPr>
          <p:cNvSpPr>
            <a:spLocks/>
          </p:cNvSpPr>
          <p:nvPr/>
        </p:nvSpPr>
        <p:spPr bwMode="auto">
          <a:xfrm>
            <a:off x="5546867" y="3267187"/>
            <a:ext cx="22225" cy="14288"/>
          </a:xfrm>
          <a:custGeom>
            <a:avLst/>
            <a:gdLst>
              <a:gd name="T0" fmla="*/ 23 w 70"/>
              <a:gd name="T1" fmla="*/ 0 h 43"/>
              <a:gd name="T2" fmla="*/ 0 w 70"/>
              <a:gd name="T3" fmla="*/ 20 h 43"/>
              <a:gd name="T4" fmla="*/ 6 w 70"/>
              <a:gd name="T5" fmla="*/ 43 h 43"/>
              <a:gd name="T6" fmla="*/ 36 w 70"/>
              <a:gd name="T7" fmla="*/ 30 h 43"/>
              <a:gd name="T8" fmla="*/ 60 w 70"/>
              <a:gd name="T9" fmla="*/ 40 h 43"/>
              <a:gd name="T10" fmla="*/ 70 w 70"/>
              <a:gd name="T11" fmla="*/ 30 h 43"/>
              <a:gd name="T12" fmla="*/ 53 w 70"/>
              <a:gd name="T13" fmla="*/ 3 h 43"/>
              <a:gd name="T14" fmla="*/ 23 w 70"/>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3">
                <a:moveTo>
                  <a:pt x="23" y="0"/>
                </a:moveTo>
                <a:lnTo>
                  <a:pt x="0" y="20"/>
                </a:lnTo>
                <a:lnTo>
                  <a:pt x="6" y="43"/>
                </a:lnTo>
                <a:lnTo>
                  <a:pt x="36" y="30"/>
                </a:lnTo>
                <a:lnTo>
                  <a:pt x="60" y="40"/>
                </a:lnTo>
                <a:lnTo>
                  <a:pt x="70" y="30"/>
                </a:lnTo>
                <a:lnTo>
                  <a:pt x="53" y="3"/>
                </a:lnTo>
                <a:lnTo>
                  <a:pt x="23" y="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68">
            <a:extLst>
              <a:ext uri="{FF2B5EF4-FFF2-40B4-BE49-F238E27FC236}">
                <a16:creationId xmlns:a16="http://schemas.microsoft.com/office/drawing/2014/main" id="{2C17656C-EB5E-4C72-AA69-499D62B9E257}"/>
              </a:ext>
            </a:extLst>
          </p:cNvPr>
          <p:cNvSpPr>
            <a:spLocks/>
          </p:cNvSpPr>
          <p:nvPr/>
        </p:nvSpPr>
        <p:spPr bwMode="auto">
          <a:xfrm>
            <a:off x="5516705" y="3249724"/>
            <a:ext cx="11113" cy="6350"/>
          </a:xfrm>
          <a:custGeom>
            <a:avLst/>
            <a:gdLst>
              <a:gd name="T0" fmla="*/ 3 w 36"/>
              <a:gd name="T1" fmla="*/ 20 h 20"/>
              <a:gd name="T2" fmla="*/ 26 w 36"/>
              <a:gd name="T3" fmla="*/ 19 h 20"/>
              <a:gd name="T4" fmla="*/ 36 w 36"/>
              <a:gd name="T5" fmla="*/ 6 h 20"/>
              <a:gd name="T6" fmla="*/ 0 w 36"/>
              <a:gd name="T7" fmla="*/ 0 h 20"/>
              <a:gd name="T8" fmla="*/ 3 w 36"/>
              <a:gd name="T9" fmla="*/ 20 h 20"/>
            </a:gdLst>
            <a:ahLst/>
            <a:cxnLst>
              <a:cxn ang="0">
                <a:pos x="T0" y="T1"/>
              </a:cxn>
              <a:cxn ang="0">
                <a:pos x="T2" y="T3"/>
              </a:cxn>
              <a:cxn ang="0">
                <a:pos x="T4" y="T5"/>
              </a:cxn>
              <a:cxn ang="0">
                <a:pos x="T6" y="T7"/>
              </a:cxn>
              <a:cxn ang="0">
                <a:pos x="T8" y="T9"/>
              </a:cxn>
            </a:cxnLst>
            <a:rect l="0" t="0" r="r" b="b"/>
            <a:pathLst>
              <a:path w="36" h="20">
                <a:moveTo>
                  <a:pt x="3" y="20"/>
                </a:moveTo>
                <a:lnTo>
                  <a:pt x="26" y="19"/>
                </a:lnTo>
                <a:lnTo>
                  <a:pt x="36" y="6"/>
                </a:lnTo>
                <a:lnTo>
                  <a:pt x="0" y="0"/>
                </a:lnTo>
                <a:lnTo>
                  <a:pt x="3" y="20"/>
                </a:ln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71">
            <a:extLst>
              <a:ext uri="{FF2B5EF4-FFF2-40B4-BE49-F238E27FC236}">
                <a16:creationId xmlns:a16="http://schemas.microsoft.com/office/drawing/2014/main" id="{EBF2F2D8-6923-438B-9323-D74733FEA2BE}"/>
              </a:ext>
            </a:extLst>
          </p:cNvPr>
          <p:cNvSpPr>
            <a:spLocks/>
          </p:cNvSpPr>
          <p:nvPr/>
        </p:nvSpPr>
        <p:spPr bwMode="auto">
          <a:xfrm>
            <a:off x="5289691" y="2482963"/>
            <a:ext cx="44450" cy="53975"/>
          </a:xfrm>
          <a:custGeom>
            <a:avLst/>
            <a:gdLst>
              <a:gd name="T0" fmla="*/ 120 w 140"/>
              <a:gd name="T1" fmla="*/ 0 h 170"/>
              <a:gd name="T2" fmla="*/ 66 w 140"/>
              <a:gd name="T3" fmla="*/ 27 h 170"/>
              <a:gd name="T4" fmla="*/ 34 w 140"/>
              <a:gd name="T5" fmla="*/ 114 h 170"/>
              <a:gd name="T6" fmla="*/ 0 w 140"/>
              <a:gd name="T7" fmla="*/ 144 h 170"/>
              <a:gd name="T8" fmla="*/ 0 w 140"/>
              <a:gd name="T9" fmla="*/ 170 h 170"/>
              <a:gd name="T10" fmla="*/ 27 w 140"/>
              <a:gd name="T11" fmla="*/ 157 h 170"/>
              <a:gd name="T12" fmla="*/ 74 w 140"/>
              <a:gd name="T13" fmla="*/ 159 h 170"/>
              <a:gd name="T14" fmla="*/ 107 w 140"/>
              <a:gd name="T15" fmla="*/ 129 h 170"/>
              <a:gd name="T16" fmla="*/ 123 w 140"/>
              <a:gd name="T17" fmla="*/ 79 h 170"/>
              <a:gd name="T18" fmla="*/ 116 w 140"/>
              <a:gd name="T19" fmla="*/ 43 h 170"/>
              <a:gd name="T20" fmla="*/ 140 w 140"/>
              <a:gd name="T21" fmla="*/ 7 h 170"/>
              <a:gd name="T22" fmla="*/ 120 w 140"/>
              <a:gd name="T2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70">
                <a:moveTo>
                  <a:pt x="120" y="0"/>
                </a:moveTo>
                <a:lnTo>
                  <a:pt x="66" y="27"/>
                </a:lnTo>
                <a:lnTo>
                  <a:pt x="34" y="114"/>
                </a:lnTo>
                <a:lnTo>
                  <a:pt x="0" y="144"/>
                </a:lnTo>
                <a:lnTo>
                  <a:pt x="0" y="170"/>
                </a:lnTo>
                <a:lnTo>
                  <a:pt x="27" y="157"/>
                </a:lnTo>
                <a:lnTo>
                  <a:pt x="74" y="159"/>
                </a:lnTo>
                <a:lnTo>
                  <a:pt x="107" y="129"/>
                </a:lnTo>
                <a:lnTo>
                  <a:pt x="123" y="79"/>
                </a:lnTo>
                <a:lnTo>
                  <a:pt x="116" y="43"/>
                </a:lnTo>
                <a:lnTo>
                  <a:pt x="140" y="7"/>
                </a:lnTo>
                <a:lnTo>
                  <a:pt x="12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981">
            <a:extLst>
              <a:ext uri="{FF2B5EF4-FFF2-40B4-BE49-F238E27FC236}">
                <a16:creationId xmlns:a16="http://schemas.microsoft.com/office/drawing/2014/main" id="{121ADB19-AFC5-4AD0-8075-735BAFE7F449}"/>
              </a:ext>
            </a:extLst>
          </p:cNvPr>
          <p:cNvGrpSpPr/>
          <p:nvPr/>
        </p:nvGrpSpPr>
        <p:grpSpPr>
          <a:xfrm>
            <a:off x="4981716" y="1336787"/>
            <a:ext cx="935038" cy="1830388"/>
            <a:chOff x="2003425" y="2506663"/>
            <a:chExt cx="935038" cy="1830388"/>
          </a:xfrm>
          <a:solidFill>
            <a:schemeClr val="tx1"/>
          </a:solidFill>
        </p:grpSpPr>
        <p:sp>
          <p:nvSpPr>
            <p:cNvPr id="25" name="Freeform 166">
              <a:extLst>
                <a:ext uri="{FF2B5EF4-FFF2-40B4-BE49-F238E27FC236}">
                  <a16:creationId xmlns:a16="http://schemas.microsoft.com/office/drawing/2014/main" id="{64D11951-BCDE-4A42-A188-8CC7C703DA95}"/>
                </a:ext>
              </a:extLst>
            </p:cNvPr>
            <p:cNvSpPr>
              <a:spLocks/>
            </p:cNvSpPr>
            <p:nvPr/>
          </p:nvSpPr>
          <p:spPr bwMode="auto">
            <a:xfrm>
              <a:off x="2003425" y="3519488"/>
              <a:ext cx="241300" cy="188913"/>
            </a:xfrm>
            <a:custGeom>
              <a:avLst/>
              <a:gdLst>
                <a:gd name="T0" fmla="*/ 712 w 761"/>
                <a:gd name="T1" fmla="*/ 419 h 595"/>
                <a:gd name="T2" fmla="*/ 742 w 761"/>
                <a:gd name="T3" fmla="*/ 432 h 595"/>
                <a:gd name="T4" fmla="*/ 761 w 761"/>
                <a:gd name="T5" fmla="*/ 409 h 595"/>
                <a:gd name="T6" fmla="*/ 744 w 761"/>
                <a:gd name="T7" fmla="*/ 352 h 595"/>
                <a:gd name="T8" fmla="*/ 751 w 761"/>
                <a:gd name="T9" fmla="*/ 322 h 595"/>
                <a:gd name="T10" fmla="*/ 711 w 761"/>
                <a:gd name="T11" fmla="*/ 289 h 595"/>
                <a:gd name="T12" fmla="*/ 674 w 761"/>
                <a:gd name="T13" fmla="*/ 289 h 595"/>
                <a:gd name="T14" fmla="*/ 624 w 761"/>
                <a:gd name="T15" fmla="*/ 326 h 595"/>
                <a:gd name="T16" fmla="*/ 607 w 761"/>
                <a:gd name="T17" fmla="*/ 356 h 595"/>
                <a:gd name="T18" fmla="*/ 594 w 761"/>
                <a:gd name="T19" fmla="*/ 324 h 595"/>
                <a:gd name="T20" fmla="*/ 630 w 761"/>
                <a:gd name="T21" fmla="*/ 279 h 595"/>
                <a:gd name="T22" fmla="*/ 663 w 761"/>
                <a:gd name="T23" fmla="*/ 253 h 595"/>
                <a:gd name="T24" fmla="*/ 666 w 761"/>
                <a:gd name="T25" fmla="*/ 236 h 595"/>
                <a:gd name="T26" fmla="*/ 636 w 761"/>
                <a:gd name="T27" fmla="*/ 207 h 595"/>
                <a:gd name="T28" fmla="*/ 596 w 761"/>
                <a:gd name="T29" fmla="*/ 131 h 595"/>
                <a:gd name="T30" fmla="*/ 558 w 761"/>
                <a:gd name="T31" fmla="*/ 29 h 595"/>
                <a:gd name="T32" fmla="*/ 518 w 761"/>
                <a:gd name="T33" fmla="*/ 2 h 595"/>
                <a:gd name="T34" fmla="*/ 377 w 761"/>
                <a:gd name="T35" fmla="*/ 0 h 595"/>
                <a:gd name="T36" fmla="*/ 344 w 761"/>
                <a:gd name="T37" fmla="*/ 26 h 595"/>
                <a:gd name="T38" fmla="*/ 302 w 761"/>
                <a:gd name="T39" fmla="*/ 48 h 595"/>
                <a:gd name="T40" fmla="*/ 288 w 761"/>
                <a:gd name="T41" fmla="*/ 34 h 595"/>
                <a:gd name="T42" fmla="*/ 262 w 761"/>
                <a:gd name="T43" fmla="*/ 78 h 595"/>
                <a:gd name="T44" fmla="*/ 215 w 761"/>
                <a:gd name="T45" fmla="*/ 108 h 595"/>
                <a:gd name="T46" fmla="*/ 189 w 761"/>
                <a:gd name="T47" fmla="*/ 123 h 595"/>
                <a:gd name="T48" fmla="*/ 191 w 761"/>
                <a:gd name="T49" fmla="*/ 179 h 595"/>
                <a:gd name="T50" fmla="*/ 156 w 761"/>
                <a:gd name="T51" fmla="*/ 208 h 595"/>
                <a:gd name="T52" fmla="*/ 106 w 761"/>
                <a:gd name="T53" fmla="*/ 212 h 595"/>
                <a:gd name="T54" fmla="*/ 68 w 761"/>
                <a:gd name="T55" fmla="*/ 250 h 595"/>
                <a:gd name="T56" fmla="*/ 73 w 761"/>
                <a:gd name="T57" fmla="*/ 342 h 595"/>
                <a:gd name="T58" fmla="*/ 0 w 761"/>
                <a:gd name="T59" fmla="*/ 373 h 595"/>
                <a:gd name="T60" fmla="*/ 3 w 761"/>
                <a:gd name="T61" fmla="*/ 451 h 595"/>
                <a:gd name="T62" fmla="*/ 110 w 761"/>
                <a:gd name="T63" fmla="*/ 567 h 595"/>
                <a:gd name="T64" fmla="*/ 190 w 761"/>
                <a:gd name="T65" fmla="*/ 555 h 595"/>
                <a:gd name="T66" fmla="*/ 260 w 761"/>
                <a:gd name="T67" fmla="*/ 436 h 595"/>
                <a:gd name="T68" fmla="*/ 327 w 761"/>
                <a:gd name="T69" fmla="*/ 430 h 595"/>
                <a:gd name="T70" fmla="*/ 393 w 761"/>
                <a:gd name="T71" fmla="*/ 567 h 595"/>
                <a:gd name="T72" fmla="*/ 433 w 761"/>
                <a:gd name="T73" fmla="*/ 595 h 595"/>
                <a:gd name="T74" fmla="*/ 497 w 761"/>
                <a:gd name="T75" fmla="*/ 570 h 595"/>
                <a:gd name="T76" fmla="*/ 526 w 761"/>
                <a:gd name="T77" fmla="*/ 582 h 595"/>
                <a:gd name="T78" fmla="*/ 629 w 761"/>
                <a:gd name="T79" fmla="*/ 586 h 595"/>
                <a:gd name="T80" fmla="*/ 629 w 761"/>
                <a:gd name="T81" fmla="*/ 542 h 595"/>
                <a:gd name="T82" fmla="*/ 639 w 761"/>
                <a:gd name="T83" fmla="*/ 526 h 595"/>
                <a:gd name="T84" fmla="*/ 695 w 761"/>
                <a:gd name="T85" fmla="*/ 518 h 595"/>
                <a:gd name="T86" fmla="*/ 715 w 761"/>
                <a:gd name="T87" fmla="*/ 484 h 595"/>
                <a:gd name="T88" fmla="*/ 722 w 761"/>
                <a:gd name="T89" fmla="*/ 452 h 595"/>
                <a:gd name="T90" fmla="*/ 695 w 761"/>
                <a:gd name="T91" fmla="*/ 442 h 595"/>
                <a:gd name="T92" fmla="*/ 687 w 761"/>
                <a:gd name="T93" fmla="*/ 368 h 595"/>
                <a:gd name="T94" fmla="*/ 704 w 761"/>
                <a:gd name="T95" fmla="*/ 358 h 595"/>
                <a:gd name="T96" fmla="*/ 712 w 761"/>
                <a:gd name="T97" fmla="*/ 41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1" h="595">
                  <a:moveTo>
                    <a:pt x="712" y="419"/>
                  </a:moveTo>
                  <a:lnTo>
                    <a:pt x="742" y="432"/>
                  </a:lnTo>
                  <a:lnTo>
                    <a:pt x="761" y="409"/>
                  </a:lnTo>
                  <a:lnTo>
                    <a:pt x="744" y="352"/>
                  </a:lnTo>
                  <a:lnTo>
                    <a:pt x="751" y="322"/>
                  </a:lnTo>
                  <a:lnTo>
                    <a:pt x="711" y="289"/>
                  </a:lnTo>
                  <a:lnTo>
                    <a:pt x="674" y="289"/>
                  </a:lnTo>
                  <a:lnTo>
                    <a:pt x="624" y="326"/>
                  </a:lnTo>
                  <a:lnTo>
                    <a:pt x="607" y="356"/>
                  </a:lnTo>
                  <a:lnTo>
                    <a:pt x="594" y="324"/>
                  </a:lnTo>
                  <a:lnTo>
                    <a:pt x="630" y="279"/>
                  </a:lnTo>
                  <a:lnTo>
                    <a:pt x="663" y="253"/>
                  </a:lnTo>
                  <a:lnTo>
                    <a:pt x="666" y="236"/>
                  </a:lnTo>
                  <a:lnTo>
                    <a:pt x="636" y="207"/>
                  </a:lnTo>
                  <a:lnTo>
                    <a:pt x="596" y="131"/>
                  </a:lnTo>
                  <a:lnTo>
                    <a:pt x="558" y="29"/>
                  </a:lnTo>
                  <a:lnTo>
                    <a:pt x="518" y="2"/>
                  </a:lnTo>
                  <a:lnTo>
                    <a:pt x="377" y="0"/>
                  </a:lnTo>
                  <a:lnTo>
                    <a:pt x="344" y="26"/>
                  </a:lnTo>
                  <a:lnTo>
                    <a:pt x="302" y="48"/>
                  </a:lnTo>
                  <a:lnTo>
                    <a:pt x="288" y="34"/>
                  </a:lnTo>
                  <a:lnTo>
                    <a:pt x="262" y="78"/>
                  </a:lnTo>
                  <a:lnTo>
                    <a:pt x="215" y="108"/>
                  </a:lnTo>
                  <a:lnTo>
                    <a:pt x="189" y="123"/>
                  </a:lnTo>
                  <a:lnTo>
                    <a:pt x="191" y="179"/>
                  </a:lnTo>
                  <a:lnTo>
                    <a:pt x="156" y="208"/>
                  </a:lnTo>
                  <a:lnTo>
                    <a:pt x="106" y="212"/>
                  </a:lnTo>
                  <a:lnTo>
                    <a:pt x="68" y="250"/>
                  </a:lnTo>
                  <a:lnTo>
                    <a:pt x="73" y="342"/>
                  </a:lnTo>
                  <a:lnTo>
                    <a:pt x="0" y="373"/>
                  </a:lnTo>
                  <a:lnTo>
                    <a:pt x="3" y="451"/>
                  </a:lnTo>
                  <a:lnTo>
                    <a:pt x="110" y="567"/>
                  </a:lnTo>
                  <a:lnTo>
                    <a:pt x="190" y="555"/>
                  </a:lnTo>
                  <a:lnTo>
                    <a:pt x="260" y="436"/>
                  </a:lnTo>
                  <a:lnTo>
                    <a:pt x="327" y="430"/>
                  </a:lnTo>
                  <a:lnTo>
                    <a:pt x="393" y="567"/>
                  </a:lnTo>
                  <a:lnTo>
                    <a:pt x="433" y="595"/>
                  </a:lnTo>
                  <a:lnTo>
                    <a:pt x="497" y="570"/>
                  </a:lnTo>
                  <a:lnTo>
                    <a:pt x="526" y="582"/>
                  </a:lnTo>
                  <a:lnTo>
                    <a:pt x="629" y="586"/>
                  </a:lnTo>
                  <a:lnTo>
                    <a:pt x="629" y="542"/>
                  </a:lnTo>
                  <a:lnTo>
                    <a:pt x="639" y="526"/>
                  </a:lnTo>
                  <a:lnTo>
                    <a:pt x="695" y="518"/>
                  </a:lnTo>
                  <a:lnTo>
                    <a:pt x="715" y="484"/>
                  </a:lnTo>
                  <a:lnTo>
                    <a:pt x="722" y="452"/>
                  </a:lnTo>
                  <a:lnTo>
                    <a:pt x="695" y="442"/>
                  </a:lnTo>
                  <a:lnTo>
                    <a:pt x="687" y="368"/>
                  </a:lnTo>
                  <a:lnTo>
                    <a:pt x="704" y="358"/>
                  </a:lnTo>
                  <a:lnTo>
                    <a:pt x="712" y="4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5">
              <a:extLst>
                <a:ext uri="{FF2B5EF4-FFF2-40B4-BE49-F238E27FC236}">
                  <a16:creationId xmlns:a16="http://schemas.microsoft.com/office/drawing/2014/main" id="{7560AAC0-CB96-49C6-813E-773AE5FD2D14}"/>
                </a:ext>
              </a:extLst>
            </p:cNvPr>
            <p:cNvSpPr>
              <a:spLocks/>
            </p:cNvSpPr>
            <p:nvPr/>
          </p:nvSpPr>
          <p:spPr bwMode="auto">
            <a:xfrm>
              <a:off x="2465388" y="2790825"/>
              <a:ext cx="23813" cy="22225"/>
            </a:xfrm>
            <a:custGeom>
              <a:avLst/>
              <a:gdLst>
                <a:gd name="T0" fmla="*/ 64 w 73"/>
                <a:gd name="T1" fmla="*/ 73 h 73"/>
                <a:gd name="T2" fmla="*/ 73 w 73"/>
                <a:gd name="T3" fmla="*/ 49 h 73"/>
                <a:gd name="T4" fmla="*/ 39 w 73"/>
                <a:gd name="T5" fmla="*/ 20 h 73"/>
                <a:gd name="T6" fmla="*/ 46 w 73"/>
                <a:gd name="T7" fmla="*/ 0 h 73"/>
                <a:gd name="T8" fmla="*/ 19 w 73"/>
                <a:gd name="T9" fmla="*/ 7 h 73"/>
                <a:gd name="T10" fmla="*/ 0 w 73"/>
                <a:gd name="T11" fmla="*/ 34 h 73"/>
                <a:gd name="T12" fmla="*/ 32 w 73"/>
                <a:gd name="T13" fmla="*/ 41 h 73"/>
                <a:gd name="T14" fmla="*/ 64 w 73"/>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3">
                  <a:moveTo>
                    <a:pt x="64" y="73"/>
                  </a:moveTo>
                  <a:lnTo>
                    <a:pt x="73" y="49"/>
                  </a:lnTo>
                  <a:lnTo>
                    <a:pt x="39" y="20"/>
                  </a:lnTo>
                  <a:lnTo>
                    <a:pt x="46" y="0"/>
                  </a:lnTo>
                  <a:lnTo>
                    <a:pt x="19" y="7"/>
                  </a:lnTo>
                  <a:lnTo>
                    <a:pt x="0" y="34"/>
                  </a:lnTo>
                  <a:lnTo>
                    <a:pt x="32" y="41"/>
                  </a:lnTo>
                  <a:lnTo>
                    <a:pt x="64"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46">
              <a:extLst>
                <a:ext uri="{FF2B5EF4-FFF2-40B4-BE49-F238E27FC236}">
                  <a16:creationId xmlns:a16="http://schemas.microsoft.com/office/drawing/2014/main" id="{26F7C4F5-3F80-40C3-A7B6-60182A489FB7}"/>
                </a:ext>
              </a:extLst>
            </p:cNvPr>
            <p:cNvSpPr>
              <a:spLocks/>
            </p:cNvSpPr>
            <p:nvPr/>
          </p:nvSpPr>
          <p:spPr bwMode="auto">
            <a:xfrm>
              <a:off x="2462213" y="2817813"/>
              <a:ext cx="15875" cy="11113"/>
            </a:xfrm>
            <a:custGeom>
              <a:avLst/>
              <a:gdLst>
                <a:gd name="T0" fmla="*/ 50 w 50"/>
                <a:gd name="T1" fmla="*/ 9 h 36"/>
                <a:gd name="T2" fmla="*/ 7 w 50"/>
                <a:gd name="T3" fmla="*/ 0 h 36"/>
                <a:gd name="T4" fmla="*/ 0 w 50"/>
                <a:gd name="T5" fmla="*/ 16 h 36"/>
                <a:gd name="T6" fmla="*/ 20 w 50"/>
                <a:gd name="T7" fmla="*/ 36 h 36"/>
                <a:gd name="T8" fmla="*/ 50 w 50"/>
                <a:gd name="T9" fmla="*/ 9 h 36"/>
              </a:gdLst>
              <a:ahLst/>
              <a:cxnLst>
                <a:cxn ang="0">
                  <a:pos x="T0" y="T1"/>
                </a:cxn>
                <a:cxn ang="0">
                  <a:pos x="T2" y="T3"/>
                </a:cxn>
                <a:cxn ang="0">
                  <a:pos x="T4" y="T5"/>
                </a:cxn>
                <a:cxn ang="0">
                  <a:pos x="T6" y="T7"/>
                </a:cxn>
                <a:cxn ang="0">
                  <a:pos x="T8" y="T9"/>
                </a:cxn>
              </a:cxnLst>
              <a:rect l="0" t="0" r="r" b="b"/>
              <a:pathLst>
                <a:path w="50" h="36">
                  <a:moveTo>
                    <a:pt x="50" y="9"/>
                  </a:moveTo>
                  <a:lnTo>
                    <a:pt x="7" y="0"/>
                  </a:lnTo>
                  <a:lnTo>
                    <a:pt x="0" y="16"/>
                  </a:lnTo>
                  <a:lnTo>
                    <a:pt x="20" y="36"/>
                  </a:lnTo>
                  <a:lnTo>
                    <a:pt x="5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7">
              <a:extLst>
                <a:ext uri="{FF2B5EF4-FFF2-40B4-BE49-F238E27FC236}">
                  <a16:creationId xmlns:a16="http://schemas.microsoft.com/office/drawing/2014/main" id="{BA93BE2B-DA55-4F6F-88C5-2073F3CE898B}"/>
                </a:ext>
              </a:extLst>
            </p:cNvPr>
            <p:cNvSpPr>
              <a:spLocks/>
            </p:cNvSpPr>
            <p:nvPr/>
          </p:nvSpPr>
          <p:spPr bwMode="auto">
            <a:xfrm>
              <a:off x="2471738" y="2881313"/>
              <a:ext cx="15875" cy="19050"/>
            </a:xfrm>
            <a:custGeom>
              <a:avLst/>
              <a:gdLst>
                <a:gd name="T0" fmla="*/ 0 w 47"/>
                <a:gd name="T1" fmla="*/ 13 h 56"/>
                <a:gd name="T2" fmla="*/ 7 w 47"/>
                <a:gd name="T3" fmla="*/ 43 h 56"/>
                <a:gd name="T4" fmla="*/ 27 w 47"/>
                <a:gd name="T5" fmla="*/ 56 h 56"/>
                <a:gd name="T6" fmla="*/ 47 w 47"/>
                <a:gd name="T7" fmla="*/ 20 h 56"/>
                <a:gd name="T8" fmla="*/ 29 w 47"/>
                <a:gd name="T9" fmla="*/ 0 h 56"/>
                <a:gd name="T10" fmla="*/ 0 w 47"/>
                <a:gd name="T11" fmla="*/ 13 h 56"/>
              </a:gdLst>
              <a:ahLst/>
              <a:cxnLst>
                <a:cxn ang="0">
                  <a:pos x="T0" y="T1"/>
                </a:cxn>
                <a:cxn ang="0">
                  <a:pos x="T2" y="T3"/>
                </a:cxn>
                <a:cxn ang="0">
                  <a:pos x="T4" y="T5"/>
                </a:cxn>
                <a:cxn ang="0">
                  <a:pos x="T6" y="T7"/>
                </a:cxn>
                <a:cxn ang="0">
                  <a:pos x="T8" y="T9"/>
                </a:cxn>
                <a:cxn ang="0">
                  <a:pos x="T10" y="T11"/>
                </a:cxn>
              </a:cxnLst>
              <a:rect l="0" t="0" r="r" b="b"/>
              <a:pathLst>
                <a:path w="47" h="56">
                  <a:moveTo>
                    <a:pt x="0" y="13"/>
                  </a:moveTo>
                  <a:lnTo>
                    <a:pt x="7" y="43"/>
                  </a:lnTo>
                  <a:lnTo>
                    <a:pt x="27" y="56"/>
                  </a:lnTo>
                  <a:lnTo>
                    <a:pt x="47" y="20"/>
                  </a:lnTo>
                  <a:lnTo>
                    <a:pt x="29"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8">
              <a:extLst>
                <a:ext uri="{FF2B5EF4-FFF2-40B4-BE49-F238E27FC236}">
                  <a16:creationId xmlns:a16="http://schemas.microsoft.com/office/drawing/2014/main" id="{4EFC00FA-166D-46F8-8A2B-8793F023065A}"/>
                </a:ext>
              </a:extLst>
            </p:cNvPr>
            <p:cNvSpPr>
              <a:spLocks/>
            </p:cNvSpPr>
            <p:nvPr/>
          </p:nvSpPr>
          <p:spPr bwMode="auto">
            <a:xfrm>
              <a:off x="2433638" y="2827338"/>
              <a:ext cx="79375" cy="44450"/>
            </a:xfrm>
            <a:custGeom>
              <a:avLst/>
              <a:gdLst>
                <a:gd name="T0" fmla="*/ 60 w 247"/>
                <a:gd name="T1" fmla="*/ 116 h 142"/>
                <a:gd name="T2" fmla="*/ 84 w 247"/>
                <a:gd name="T3" fmla="*/ 136 h 142"/>
                <a:gd name="T4" fmla="*/ 164 w 247"/>
                <a:gd name="T5" fmla="*/ 85 h 142"/>
                <a:gd name="T6" fmla="*/ 184 w 247"/>
                <a:gd name="T7" fmla="*/ 142 h 142"/>
                <a:gd name="T8" fmla="*/ 231 w 247"/>
                <a:gd name="T9" fmla="*/ 131 h 142"/>
                <a:gd name="T10" fmla="*/ 247 w 247"/>
                <a:gd name="T11" fmla="*/ 88 h 142"/>
                <a:gd name="T12" fmla="*/ 204 w 247"/>
                <a:gd name="T13" fmla="*/ 102 h 142"/>
                <a:gd name="T14" fmla="*/ 184 w 247"/>
                <a:gd name="T15" fmla="*/ 85 h 142"/>
                <a:gd name="T16" fmla="*/ 154 w 247"/>
                <a:gd name="T17" fmla="*/ 58 h 142"/>
                <a:gd name="T18" fmla="*/ 104 w 247"/>
                <a:gd name="T19" fmla="*/ 100 h 142"/>
                <a:gd name="T20" fmla="*/ 84 w 247"/>
                <a:gd name="T21" fmla="*/ 73 h 142"/>
                <a:gd name="T22" fmla="*/ 94 w 247"/>
                <a:gd name="T23" fmla="*/ 36 h 142"/>
                <a:gd name="T24" fmla="*/ 76 w 247"/>
                <a:gd name="T25" fmla="*/ 9 h 142"/>
                <a:gd name="T26" fmla="*/ 26 w 247"/>
                <a:gd name="T27" fmla="*/ 0 h 142"/>
                <a:gd name="T28" fmla="*/ 0 w 247"/>
                <a:gd name="T29" fmla="*/ 77 h 142"/>
                <a:gd name="T30" fmla="*/ 27 w 247"/>
                <a:gd name="T31" fmla="*/ 113 h 142"/>
                <a:gd name="T32" fmla="*/ 60 w 247"/>
                <a:gd name="T33" fmla="*/ 11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142">
                  <a:moveTo>
                    <a:pt x="60" y="116"/>
                  </a:moveTo>
                  <a:lnTo>
                    <a:pt x="84" y="136"/>
                  </a:lnTo>
                  <a:lnTo>
                    <a:pt x="164" y="85"/>
                  </a:lnTo>
                  <a:lnTo>
                    <a:pt x="184" y="142"/>
                  </a:lnTo>
                  <a:lnTo>
                    <a:pt x="231" y="131"/>
                  </a:lnTo>
                  <a:lnTo>
                    <a:pt x="247" y="88"/>
                  </a:lnTo>
                  <a:lnTo>
                    <a:pt x="204" y="102"/>
                  </a:lnTo>
                  <a:lnTo>
                    <a:pt x="184" y="85"/>
                  </a:lnTo>
                  <a:lnTo>
                    <a:pt x="154" y="58"/>
                  </a:lnTo>
                  <a:lnTo>
                    <a:pt x="104" y="100"/>
                  </a:lnTo>
                  <a:lnTo>
                    <a:pt x="84" y="73"/>
                  </a:lnTo>
                  <a:lnTo>
                    <a:pt x="94" y="36"/>
                  </a:lnTo>
                  <a:lnTo>
                    <a:pt x="76" y="9"/>
                  </a:lnTo>
                  <a:lnTo>
                    <a:pt x="26" y="0"/>
                  </a:lnTo>
                  <a:lnTo>
                    <a:pt x="0" y="77"/>
                  </a:lnTo>
                  <a:lnTo>
                    <a:pt x="27" y="113"/>
                  </a:lnTo>
                  <a:lnTo>
                    <a:pt x="60"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9">
              <a:extLst>
                <a:ext uri="{FF2B5EF4-FFF2-40B4-BE49-F238E27FC236}">
                  <a16:creationId xmlns:a16="http://schemas.microsoft.com/office/drawing/2014/main" id="{5B059551-F4F4-493F-A391-FBC4138DA7B0}"/>
                </a:ext>
              </a:extLst>
            </p:cNvPr>
            <p:cNvSpPr>
              <a:spLocks/>
            </p:cNvSpPr>
            <p:nvPr/>
          </p:nvSpPr>
          <p:spPr bwMode="auto">
            <a:xfrm>
              <a:off x="2435225" y="2865438"/>
              <a:ext cx="25400" cy="25400"/>
            </a:xfrm>
            <a:custGeom>
              <a:avLst/>
              <a:gdLst>
                <a:gd name="T0" fmla="*/ 0 w 81"/>
                <a:gd name="T1" fmla="*/ 20 h 82"/>
                <a:gd name="T2" fmla="*/ 0 w 81"/>
                <a:gd name="T3" fmla="*/ 50 h 82"/>
                <a:gd name="T4" fmla="*/ 41 w 81"/>
                <a:gd name="T5" fmla="*/ 82 h 82"/>
                <a:gd name="T6" fmla="*/ 81 w 81"/>
                <a:gd name="T7" fmla="*/ 59 h 82"/>
                <a:gd name="T8" fmla="*/ 33 w 81"/>
                <a:gd name="T9" fmla="*/ 0 h 82"/>
                <a:gd name="T10" fmla="*/ 0 w 81"/>
                <a:gd name="T11" fmla="*/ 20 h 82"/>
              </a:gdLst>
              <a:ahLst/>
              <a:cxnLst>
                <a:cxn ang="0">
                  <a:pos x="T0" y="T1"/>
                </a:cxn>
                <a:cxn ang="0">
                  <a:pos x="T2" y="T3"/>
                </a:cxn>
                <a:cxn ang="0">
                  <a:pos x="T4" y="T5"/>
                </a:cxn>
                <a:cxn ang="0">
                  <a:pos x="T6" y="T7"/>
                </a:cxn>
                <a:cxn ang="0">
                  <a:pos x="T8" y="T9"/>
                </a:cxn>
                <a:cxn ang="0">
                  <a:pos x="T10" y="T11"/>
                </a:cxn>
              </a:cxnLst>
              <a:rect l="0" t="0" r="r" b="b"/>
              <a:pathLst>
                <a:path w="81" h="82">
                  <a:moveTo>
                    <a:pt x="0" y="20"/>
                  </a:moveTo>
                  <a:lnTo>
                    <a:pt x="0" y="50"/>
                  </a:lnTo>
                  <a:lnTo>
                    <a:pt x="41" y="82"/>
                  </a:lnTo>
                  <a:lnTo>
                    <a:pt x="81" y="59"/>
                  </a:lnTo>
                  <a:lnTo>
                    <a:pt x="33" y="0"/>
                  </a:lnTo>
                  <a:lnTo>
                    <a:pt x="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0">
              <a:extLst>
                <a:ext uri="{FF2B5EF4-FFF2-40B4-BE49-F238E27FC236}">
                  <a16:creationId xmlns:a16="http://schemas.microsoft.com/office/drawing/2014/main" id="{1853A592-C326-4D93-B301-F45C290376EB}"/>
                </a:ext>
              </a:extLst>
            </p:cNvPr>
            <p:cNvSpPr>
              <a:spLocks/>
            </p:cNvSpPr>
            <p:nvPr/>
          </p:nvSpPr>
          <p:spPr bwMode="auto">
            <a:xfrm>
              <a:off x="2124075" y="3273425"/>
              <a:ext cx="22225" cy="15875"/>
            </a:xfrm>
            <a:custGeom>
              <a:avLst/>
              <a:gdLst>
                <a:gd name="T0" fmla="*/ 14 w 66"/>
                <a:gd name="T1" fmla="*/ 24 h 50"/>
                <a:gd name="T2" fmla="*/ 0 w 66"/>
                <a:gd name="T3" fmla="*/ 50 h 50"/>
                <a:gd name="T4" fmla="*/ 34 w 66"/>
                <a:gd name="T5" fmla="*/ 44 h 50"/>
                <a:gd name="T6" fmla="*/ 66 w 66"/>
                <a:gd name="T7" fmla="*/ 3 h 50"/>
                <a:gd name="T8" fmla="*/ 47 w 66"/>
                <a:gd name="T9" fmla="*/ 0 h 50"/>
                <a:gd name="T10" fmla="*/ 14 w 66"/>
                <a:gd name="T11" fmla="*/ 24 h 50"/>
              </a:gdLst>
              <a:ahLst/>
              <a:cxnLst>
                <a:cxn ang="0">
                  <a:pos x="T0" y="T1"/>
                </a:cxn>
                <a:cxn ang="0">
                  <a:pos x="T2" y="T3"/>
                </a:cxn>
                <a:cxn ang="0">
                  <a:pos x="T4" y="T5"/>
                </a:cxn>
                <a:cxn ang="0">
                  <a:pos x="T6" y="T7"/>
                </a:cxn>
                <a:cxn ang="0">
                  <a:pos x="T8" y="T9"/>
                </a:cxn>
                <a:cxn ang="0">
                  <a:pos x="T10" y="T11"/>
                </a:cxn>
              </a:cxnLst>
              <a:rect l="0" t="0" r="r" b="b"/>
              <a:pathLst>
                <a:path w="66" h="50">
                  <a:moveTo>
                    <a:pt x="14" y="24"/>
                  </a:moveTo>
                  <a:lnTo>
                    <a:pt x="0" y="50"/>
                  </a:lnTo>
                  <a:lnTo>
                    <a:pt x="34" y="44"/>
                  </a:lnTo>
                  <a:lnTo>
                    <a:pt x="66" y="3"/>
                  </a:lnTo>
                  <a:lnTo>
                    <a:pt x="47" y="0"/>
                  </a:lnTo>
                  <a:lnTo>
                    <a:pt x="1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1">
              <a:extLst>
                <a:ext uri="{FF2B5EF4-FFF2-40B4-BE49-F238E27FC236}">
                  <a16:creationId xmlns:a16="http://schemas.microsoft.com/office/drawing/2014/main" id="{EBE7F1C3-87F9-4872-BEAB-367EEB0ACB1F}"/>
                </a:ext>
              </a:extLst>
            </p:cNvPr>
            <p:cNvSpPr>
              <a:spLocks/>
            </p:cNvSpPr>
            <p:nvPr/>
          </p:nvSpPr>
          <p:spPr bwMode="auto">
            <a:xfrm>
              <a:off x="2111375" y="3095625"/>
              <a:ext cx="103188" cy="125413"/>
            </a:xfrm>
            <a:custGeom>
              <a:avLst/>
              <a:gdLst>
                <a:gd name="T0" fmla="*/ 193 w 325"/>
                <a:gd name="T1" fmla="*/ 139 h 394"/>
                <a:gd name="T2" fmla="*/ 186 w 325"/>
                <a:gd name="T3" fmla="*/ 46 h 394"/>
                <a:gd name="T4" fmla="*/ 125 w 325"/>
                <a:gd name="T5" fmla="*/ 0 h 394"/>
                <a:gd name="T6" fmla="*/ 99 w 325"/>
                <a:gd name="T7" fmla="*/ 30 h 394"/>
                <a:gd name="T8" fmla="*/ 130 w 325"/>
                <a:gd name="T9" fmla="*/ 99 h 394"/>
                <a:gd name="T10" fmla="*/ 76 w 325"/>
                <a:gd name="T11" fmla="*/ 83 h 394"/>
                <a:gd name="T12" fmla="*/ 55 w 325"/>
                <a:gd name="T13" fmla="*/ 37 h 394"/>
                <a:gd name="T14" fmla="*/ 50 w 325"/>
                <a:gd name="T15" fmla="*/ 67 h 394"/>
                <a:gd name="T16" fmla="*/ 63 w 325"/>
                <a:gd name="T17" fmla="*/ 120 h 394"/>
                <a:gd name="T18" fmla="*/ 50 w 325"/>
                <a:gd name="T19" fmla="*/ 130 h 394"/>
                <a:gd name="T20" fmla="*/ 23 w 325"/>
                <a:gd name="T21" fmla="*/ 110 h 394"/>
                <a:gd name="T22" fmla="*/ 0 w 325"/>
                <a:gd name="T23" fmla="*/ 137 h 394"/>
                <a:gd name="T24" fmla="*/ 14 w 325"/>
                <a:gd name="T25" fmla="*/ 170 h 394"/>
                <a:gd name="T26" fmla="*/ 37 w 325"/>
                <a:gd name="T27" fmla="*/ 206 h 394"/>
                <a:gd name="T28" fmla="*/ 78 w 325"/>
                <a:gd name="T29" fmla="*/ 216 h 394"/>
                <a:gd name="T30" fmla="*/ 76 w 325"/>
                <a:gd name="T31" fmla="*/ 176 h 394"/>
                <a:gd name="T32" fmla="*/ 114 w 325"/>
                <a:gd name="T33" fmla="*/ 203 h 394"/>
                <a:gd name="T34" fmla="*/ 121 w 325"/>
                <a:gd name="T35" fmla="*/ 246 h 394"/>
                <a:gd name="T36" fmla="*/ 118 w 325"/>
                <a:gd name="T37" fmla="*/ 268 h 394"/>
                <a:gd name="T38" fmla="*/ 151 w 325"/>
                <a:gd name="T39" fmla="*/ 309 h 394"/>
                <a:gd name="T40" fmla="*/ 161 w 325"/>
                <a:gd name="T41" fmla="*/ 332 h 394"/>
                <a:gd name="T42" fmla="*/ 185 w 325"/>
                <a:gd name="T43" fmla="*/ 322 h 394"/>
                <a:gd name="T44" fmla="*/ 231 w 325"/>
                <a:gd name="T45" fmla="*/ 321 h 394"/>
                <a:gd name="T46" fmla="*/ 226 w 325"/>
                <a:gd name="T47" fmla="*/ 374 h 394"/>
                <a:gd name="T48" fmla="*/ 229 w 325"/>
                <a:gd name="T49" fmla="*/ 394 h 394"/>
                <a:gd name="T50" fmla="*/ 256 w 325"/>
                <a:gd name="T51" fmla="*/ 378 h 394"/>
                <a:gd name="T52" fmla="*/ 281 w 325"/>
                <a:gd name="T53" fmla="*/ 321 h 394"/>
                <a:gd name="T54" fmla="*/ 325 w 325"/>
                <a:gd name="T55" fmla="*/ 287 h 394"/>
                <a:gd name="T56" fmla="*/ 317 w 325"/>
                <a:gd name="T57" fmla="*/ 257 h 394"/>
                <a:gd name="T58" fmla="*/ 235 w 325"/>
                <a:gd name="T59" fmla="*/ 277 h 394"/>
                <a:gd name="T60" fmla="*/ 240 w 325"/>
                <a:gd name="T61" fmla="*/ 238 h 394"/>
                <a:gd name="T62" fmla="*/ 225 w 325"/>
                <a:gd name="T63" fmla="*/ 238 h 394"/>
                <a:gd name="T64" fmla="*/ 217 w 325"/>
                <a:gd name="T65" fmla="*/ 185 h 394"/>
                <a:gd name="T66" fmla="*/ 183 w 325"/>
                <a:gd name="T67" fmla="*/ 169 h 394"/>
                <a:gd name="T68" fmla="*/ 193 w 325"/>
                <a:gd name="T69" fmla="*/ 139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5" h="394">
                  <a:moveTo>
                    <a:pt x="193" y="139"/>
                  </a:moveTo>
                  <a:lnTo>
                    <a:pt x="186" y="46"/>
                  </a:lnTo>
                  <a:lnTo>
                    <a:pt x="125" y="0"/>
                  </a:lnTo>
                  <a:lnTo>
                    <a:pt x="99" y="30"/>
                  </a:lnTo>
                  <a:lnTo>
                    <a:pt x="130" y="99"/>
                  </a:lnTo>
                  <a:lnTo>
                    <a:pt x="76" y="83"/>
                  </a:lnTo>
                  <a:lnTo>
                    <a:pt x="55" y="37"/>
                  </a:lnTo>
                  <a:lnTo>
                    <a:pt x="50" y="67"/>
                  </a:lnTo>
                  <a:lnTo>
                    <a:pt x="63" y="120"/>
                  </a:lnTo>
                  <a:lnTo>
                    <a:pt x="50" y="130"/>
                  </a:lnTo>
                  <a:lnTo>
                    <a:pt x="23" y="110"/>
                  </a:lnTo>
                  <a:lnTo>
                    <a:pt x="0" y="137"/>
                  </a:lnTo>
                  <a:lnTo>
                    <a:pt x="14" y="170"/>
                  </a:lnTo>
                  <a:lnTo>
                    <a:pt x="37" y="206"/>
                  </a:lnTo>
                  <a:lnTo>
                    <a:pt x="78" y="216"/>
                  </a:lnTo>
                  <a:lnTo>
                    <a:pt x="76" y="176"/>
                  </a:lnTo>
                  <a:lnTo>
                    <a:pt x="114" y="203"/>
                  </a:lnTo>
                  <a:lnTo>
                    <a:pt x="121" y="246"/>
                  </a:lnTo>
                  <a:lnTo>
                    <a:pt x="118" y="268"/>
                  </a:lnTo>
                  <a:lnTo>
                    <a:pt x="151" y="309"/>
                  </a:lnTo>
                  <a:lnTo>
                    <a:pt x="161" y="332"/>
                  </a:lnTo>
                  <a:lnTo>
                    <a:pt x="185" y="322"/>
                  </a:lnTo>
                  <a:lnTo>
                    <a:pt x="231" y="321"/>
                  </a:lnTo>
                  <a:lnTo>
                    <a:pt x="226" y="374"/>
                  </a:lnTo>
                  <a:lnTo>
                    <a:pt x="229" y="394"/>
                  </a:lnTo>
                  <a:lnTo>
                    <a:pt x="256" y="378"/>
                  </a:lnTo>
                  <a:lnTo>
                    <a:pt x="281" y="321"/>
                  </a:lnTo>
                  <a:lnTo>
                    <a:pt x="325" y="287"/>
                  </a:lnTo>
                  <a:lnTo>
                    <a:pt x="317" y="257"/>
                  </a:lnTo>
                  <a:lnTo>
                    <a:pt x="235" y="277"/>
                  </a:lnTo>
                  <a:lnTo>
                    <a:pt x="240" y="238"/>
                  </a:lnTo>
                  <a:lnTo>
                    <a:pt x="225" y="238"/>
                  </a:lnTo>
                  <a:lnTo>
                    <a:pt x="217" y="185"/>
                  </a:lnTo>
                  <a:lnTo>
                    <a:pt x="183" y="169"/>
                  </a:lnTo>
                  <a:lnTo>
                    <a:pt x="193"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2">
              <a:extLst>
                <a:ext uri="{FF2B5EF4-FFF2-40B4-BE49-F238E27FC236}">
                  <a16:creationId xmlns:a16="http://schemas.microsoft.com/office/drawing/2014/main" id="{D7A74919-DB74-4871-91B6-394E9BD24952}"/>
                </a:ext>
              </a:extLst>
            </p:cNvPr>
            <p:cNvSpPr>
              <a:spLocks/>
            </p:cNvSpPr>
            <p:nvPr/>
          </p:nvSpPr>
          <p:spPr bwMode="auto">
            <a:xfrm>
              <a:off x="2184400" y="3144838"/>
              <a:ext cx="6350" cy="22225"/>
            </a:xfrm>
            <a:custGeom>
              <a:avLst/>
              <a:gdLst>
                <a:gd name="T0" fmla="*/ 10 w 24"/>
                <a:gd name="T1" fmla="*/ 70 h 70"/>
                <a:gd name="T2" fmla="*/ 24 w 24"/>
                <a:gd name="T3" fmla="*/ 33 h 70"/>
                <a:gd name="T4" fmla="*/ 17 w 24"/>
                <a:gd name="T5" fmla="*/ 6 h 70"/>
                <a:gd name="T6" fmla="*/ 0 w 24"/>
                <a:gd name="T7" fmla="*/ 0 h 70"/>
                <a:gd name="T8" fmla="*/ 0 w 24"/>
                <a:gd name="T9" fmla="*/ 40 h 70"/>
                <a:gd name="T10" fmla="*/ 10 w 24"/>
                <a:gd name="T11" fmla="*/ 70 h 70"/>
              </a:gdLst>
              <a:ahLst/>
              <a:cxnLst>
                <a:cxn ang="0">
                  <a:pos x="T0" y="T1"/>
                </a:cxn>
                <a:cxn ang="0">
                  <a:pos x="T2" y="T3"/>
                </a:cxn>
                <a:cxn ang="0">
                  <a:pos x="T4" y="T5"/>
                </a:cxn>
                <a:cxn ang="0">
                  <a:pos x="T6" y="T7"/>
                </a:cxn>
                <a:cxn ang="0">
                  <a:pos x="T8" y="T9"/>
                </a:cxn>
                <a:cxn ang="0">
                  <a:pos x="T10" y="T11"/>
                </a:cxn>
              </a:cxnLst>
              <a:rect l="0" t="0" r="r" b="b"/>
              <a:pathLst>
                <a:path w="24" h="70">
                  <a:moveTo>
                    <a:pt x="10" y="70"/>
                  </a:moveTo>
                  <a:lnTo>
                    <a:pt x="24" y="33"/>
                  </a:lnTo>
                  <a:lnTo>
                    <a:pt x="17" y="6"/>
                  </a:lnTo>
                  <a:lnTo>
                    <a:pt x="0" y="0"/>
                  </a:lnTo>
                  <a:lnTo>
                    <a:pt x="0" y="40"/>
                  </a:lnTo>
                  <a:lnTo>
                    <a:pt x="1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3">
              <a:extLst>
                <a:ext uri="{FF2B5EF4-FFF2-40B4-BE49-F238E27FC236}">
                  <a16:creationId xmlns:a16="http://schemas.microsoft.com/office/drawing/2014/main" id="{D732B9E6-8B58-43E0-9E98-5AD7A22F8676}"/>
                </a:ext>
              </a:extLst>
            </p:cNvPr>
            <p:cNvSpPr>
              <a:spLocks/>
            </p:cNvSpPr>
            <p:nvPr/>
          </p:nvSpPr>
          <p:spPr bwMode="auto">
            <a:xfrm>
              <a:off x="2159000" y="3276600"/>
              <a:ext cx="61913" cy="71438"/>
            </a:xfrm>
            <a:custGeom>
              <a:avLst/>
              <a:gdLst>
                <a:gd name="T0" fmla="*/ 106 w 193"/>
                <a:gd name="T1" fmla="*/ 76 h 223"/>
                <a:gd name="T2" fmla="*/ 58 w 193"/>
                <a:gd name="T3" fmla="*/ 0 h 223"/>
                <a:gd name="T4" fmla="*/ 28 w 193"/>
                <a:gd name="T5" fmla="*/ 10 h 223"/>
                <a:gd name="T6" fmla="*/ 39 w 193"/>
                <a:gd name="T7" fmla="*/ 37 h 223"/>
                <a:gd name="T8" fmla="*/ 2 w 193"/>
                <a:gd name="T9" fmla="*/ 30 h 223"/>
                <a:gd name="T10" fmla="*/ 12 w 193"/>
                <a:gd name="T11" fmla="*/ 67 h 223"/>
                <a:gd name="T12" fmla="*/ 56 w 193"/>
                <a:gd name="T13" fmla="*/ 89 h 223"/>
                <a:gd name="T14" fmla="*/ 99 w 193"/>
                <a:gd name="T15" fmla="*/ 86 h 223"/>
                <a:gd name="T16" fmla="*/ 83 w 193"/>
                <a:gd name="T17" fmla="*/ 120 h 223"/>
                <a:gd name="T18" fmla="*/ 56 w 193"/>
                <a:gd name="T19" fmla="*/ 123 h 223"/>
                <a:gd name="T20" fmla="*/ 47 w 193"/>
                <a:gd name="T21" fmla="*/ 146 h 223"/>
                <a:gd name="T22" fmla="*/ 83 w 193"/>
                <a:gd name="T23" fmla="*/ 150 h 223"/>
                <a:gd name="T24" fmla="*/ 84 w 193"/>
                <a:gd name="T25" fmla="*/ 166 h 223"/>
                <a:gd name="T26" fmla="*/ 37 w 193"/>
                <a:gd name="T27" fmla="*/ 163 h 223"/>
                <a:gd name="T28" fmla="*/ 0 w 193"/>
                <a:gd name="T29" fmla="*/ 196 h 223"/>
                <a:gd name="T30" fmla="*/ 24 w 193"/>
                <a:gd name="T31" fmla="*/ 223 h 223"/>
                <a:gd name="T32" fmla="*/ 67 w 193"/>
                <a:gd name="T33" fmla="*/ 222 h 223"/>
                <a:gd name="T34" fmla="*/ 90 w 193"/>
                <a:gd name="T35" fmla="*/ 205 h 223"/>
                <a:gd name="T36" fmla="*/ 137 w 193"/>
                <a:gd name="T37" fmla="*/ 189 h 223"/>
                <a:gd name="T38" fmla="*/ 144 w 193"/>
                <a:gd name="T39" fmla="*/ 209 h 223"/>
                <a:gd name="T40" fmla="*/ 193 w 193"/>
                <a:gd name="T41" fmla="*/ 165 h 223"/>
                <a:gd name="T42" fmla="*/ 150 w 193"/>
                <a:gd name="T43" fmla="*/ 135 h 223"/>
                <a:gd name="T44" fmla="*/ 160 w 193"/>
                <a:gd name="T45" fmla="*/ 98 h 223"/>
                <a:gd name="T46" fmla="*/ 106 w 193"/>
                <a:gd name="T47" fmla="*/ 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3">
                  <a:moveTo>
                    <a:pt x="106" y="76"/>
                  </a:moveTo>
                  <a:lnTo>
                    <a:pt x="58" y="0"/>
                  </a:lnTo>
                  <a:lnTo>
                    <a:pt x="28" y="10"/>
                  </a:lnTo>
                  <a:lnTo>
                    <a:pt x="39" y="37"/>
                  </a:lnTo>
                  <a:lnTo>
                    <a:pt x="2" y="30"/>
                  </a:lnTo>
                  <a:lnTo>
                    <a:pt x="12" y="67"/>
                  </a:lnTo>
                  <a:lnTo>
                    <a:pt x="56" y="89"/>
                  </a:lnTo>
                  <a:lnTo>
                    <a:pt x="99" y="86"/>
                  </a:lnTo>
                  <a:lnTo>
                    <a:pt x="83" y="120"/>
                  </a:lnTo>
                  <a:lnTo>
                    <a:pt x="56" y="123"/>
                  </a:lnTo>
                  <a:lnTo>
                    <a:pt x="47" y="146"/>
                  </a:lnTo>
                  <a:lnTo>
                    <a:pt x="83" y="150"/>
                  </a:lnTo>
                  <a:lnTo>
                    <a:pt x="84" y="166"/>
                  </a:lnTo>
                  <a:lnTo>
                    <a:pt x="37" y="163"/>
                  </a:lnTo>
                  <a:lnTo>
                    <a:pt x="0" y="196"/>
                  </a:lnTo>
                  <a:lnTo>
                    <a:pt x="24" y="223"/>
                  </a:lnTo>
                  <a:lnTo>
                    <a:pt x="67" y="222"/>
                  </a:lnTo>
                  <a:lnTo>
                    <a:pt x="90" y="205"/>
                  </a:lnTo>
                  <a:lnTo>
                    <a:pt x="137" y="189"/>
                  </a:lnTo>
                  <a:lnTo>
                    <a:pt x="144" y="209"/>
                  </a:lnTo>
                  <a:lnTo>
                    <a:pt x="193" y="165"/>
                  </a:lnTo>
                  <a:lnTo>
                    <a:pt x="150" y="135"/>
                  </a:lnTo>
                  <a:lnTo>
                    <a:pt x="160" y="98"/>
                  </a:lnTo>
                  <a:lnTo>
                    <a:pt x="106"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4">
              <a:extLst>
                <a:ext uri="{FF2B5EF4-FFF2-40B4-BE49-F238E27FC236}">
                  <a16:creationId xmlns:a16="http://schemas.microsoft.com/office/drawing/2014/main" id="{14621493-11A9-4104-AA71-D3CFED672FFA}"/>
                </a:ext>
              </a:extLst>
            </p:cNvPr>
            <p:cNvSpPr>
              <a:spLocks/>
            </p:cNvSpPr>
            <p:nvPr/>
          </p:nvSpPr>
          <p:spPr bwMode="auto">
            <a:xfrm>
              <a:off x="2603500" y="2551113"/>
              <a:ext cx="25400" cy="46038"/>
            </a:xfrm>
            <a:custGeom>
              <a:avLst/>
              <a:gdLst>
                <a:gd name="T0" fmla="*/ 26 w 79"/>
                <a:gd name="T1" fmla="*/ 143 h 143"/>
                <a:gd name="T2" fmla="*/ 50 w 79"/>
                <a:gd name="T3" fmla="*/ 90 h 143"/>
                <a:gd name="T4" fmla="*/ 79 w 79"/>
                <a:gd name="T5" fmla="*/ 63 h 143"/>
                <a:gd name="T6" fmla="*/ 75 w 79"/>
                <a:gd name="T7" fmla="*/ 0 h 143"/>
                <a:gd name="T8" fmla="*/ 32 w 79"/>
                <a:gd name="T9" fmla="*/ 4 h 143"/>
                <a:gd name="T10" fmla="*/ 19 w 79"/>
                <a:gd name="T11" fmla="*/ 47 h 143"/>
                <a:gd name="T12" fmla="*/ 39 w 79"/>
                <a:gd name="T13" fmla="*/ 80 h 143"/>
                <a:gd name="T14" fmla="*/ 0 w 79"/>
                <a:gd name="T15" fmla="*/ 130 h 143"/>
                <a:gd name="T16" fmla="*/ 26 w 79"/>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43">
                  <a:moveTo>
                    <a:pt x="26" y="143"/>
                  </a:moveTo>
                  <a:lnTo>
                    <a:pt x="50" y="90"/>
                  </a:lnTo>
                  <a:lnTo>
                    <a:pt x="79" y="63"/>
                  </a:lnTo>
                  <a:lnTo>
                    <a:pt x="75" y="0"/>
                  </a:lnTo>
                  <a:lnTo>
                    <a:pt x="32" y="4"/>
                  </a:lnTo>
                  <a:lnTo>
                    <a:pt x="19" y="47"/>
                  </a:lnTo>
                  <a:lnTo>
                    <a:pt x="39" y="80"/>
                  </a:lnTo>
                  <a:lnTo>
                    <a:pt x="0" y="130"/>
                  </a:lnTo>
                  <a:lnTo>
                    <a:pt x="26"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5">
              <a:extLst>
                <a:ext uri="{FF2B5EF4-FFF2-40B4-BE49-F238E27FC236}">
                  <a16:creationId xmlns:a16="http://schemas.microsoft.com/office/drawing/2014/main" id="{643CC035-1A8D-4ABE-BBEB-547EAC9A381F}"/>
                </a:ext>
              </a:extLst>
            </p:cNvPr>
            <p:cNvSpPr>
              <a:spLocks/>
            </p:cNvSpPr>
            <p:nvPr/>
          </p:nvSpPr>
          <p:spPr bwMode="auto">
            <a:xfrm>
              <a:off x="2638425" y="2532063"/>
              <a:ext cx="17463" cy="39688"/>
            </a:xfrm>
            <a:custGeom>
              <a:avLst/>
              <a:gdLst>
                <a:gd name="T0" fmla="*/ 40 w 54"/>
                <a:gd name="T1" fmla="*/ 109 h 126"/>
                <a:gd name="T2" fmla="*/ 54 w 54"/>
                <a:gd name="T3" fmla="*/ 82 h 126"/>
                <a:gd name="T4" fmla="*/ 49 w 54"/>
                <a:gd name="T5" fmla="*/ 22 h 126"/>
                <a:gd name="T6" fmla="*/ 22 w 54"/>
                <a:gd name="T7" fmla="*/ 0 h 126"/>
                <a:gd name="T8" fmla="*/ 12 w 54"/>
                <a:gd name="T9" fmla="*/ 23 h 126"/>
                <a:gd name="T10" fmla="*/ 0 w 54"/>
                <a:gd name="T11" fmla="*/ 89 h 126"/>
                <a:gd name="T12" fmla="*/ 7 w 54"/>
                <a:gd name="T13" fmla="*/ 126 h 126"/>
                <a:gd name="T14" fmla="*/ 40 w 54"/>
                <a:gd name="T15" fmla="*/ 109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26">
                  <a:moveTo>
                    <a:pt x="40" y="109"/>
                  </a:moveTo>
                  <a:lnTo>
                    <a:pt x="54" y="82"/>
                  </a:lnTo>
                  <a:lnTo>
                    <a:pt x="49" y="22"/>
                  </a:lnTo>
                  <a:lnTo>
                    <a:pt x="22" y="0"/>
                  </a:lnTo>
                  <a:lnTo>
                    <a:pt x="12" y="23"/>
                  </a:lnTo>
                  <a:lnTo>
                    <a:pt x="0" y="89"/>
                  </a:lnTo>
                  <a:lnTo>
                    <a:pt x="7" y="126"/>
                  </a:lnTo>
                  <a:lnTo>
                    <a:pt x="40"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a:extLst>
                <a:ext uri="{FF2B5EF4-FFF2-40B4-BE49-F238E27FC236}">
                  <a16:creationId xmlns:a16="http://schemas.microsoft.com/office/drawing/2014/main" id="{776503EC-210F-47F7-B4E3-5C2C67716BF5}"/>
                </a:ext>
              </a:extLst>
            </p:cNvPr>
            <p:cNvSpPr>
              <a:spLocks/>
            </p:cNvSpPr>
            <p:nvPr/>
          </p:nvSpPr>
          <p:spPr bwMode="auto">
            <a:xfrm>
              <a:off x="2660650" y="2533650"/>
              <a:ext cx="7938" cy="12700"/>
            </a:xfrm>
            <a:custGeom>
              <a:avLst/>
              <a:gdLst>
                <a:gd name="T0" fmla="*/ 4 w 27"/>
                <a:gd name="T1" fmla="*/ 40 h 40"/>
                <a:gd name="T2" fmla="*/ 27 w 27"/>
                <a:gd name="T3" fmla="*/ 0 h 40"/>
                <a:gd name="T4" fmla="*/ 0 w 27"/>
                <a:gd name="T5" fmla="*/ 6 h 40"/>
                <a:gd name="T6" fmla="*/ 4 w 27"/>
                <a:gd name="T7" fmla="*/ 40 h 40"/>
              </a:gdLst>
              <a:ahLst/>
              <a:cxnLst>
                <a:cxn ang="0">
                  <a:pos x="T0" y="T1"/>
                </a:cxn>
                <a:cxn ang="0">
                  <a:pos x="T2" y="T3"/>
                </a:cxn>
                <a:cxn ang="0">
                  <a:pos x="T4" y="T5"/>
                </a:cxn>
                <a:cxn ang="0">
                  <a:pos x="T6" y="T7"/>
                </a:cxn>
              </a:cxnLst>
              <a:rect l="0" t="0" r="r" b="b"/>
              <a:pathLst>
                <a:path w="27" h="40">
                  <a:moveTo>
                    <a:pt x="4" y="40"/>
                  </a:moveTo>
                  <a:lnTo>
                    <a:pt x="27" y="0"/>
                  </a:lnTo>
                  <a:lnTo>
                    <a:pt x="0" y="6"/>
                  </a:lnTo>
                  <a:lnTo>
                    <a:pt x="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7">
              <a:extLst>
                <a:ext uri="{FF2B5EF4-FFF2-40B4-BE49-F238E27FC236}">
                  <a16:creationId xmlns:a16="http://schemas.microsoft.com/office/drawing/2014/main" id="{4FB6D1D8-3CF1-4379-AA88-2119312FC146}"/>
                </a:ext>
              </a:extLst>
            </p:cNvPr>
            <p:cNvSpPr>
              <a:spLocks/>
            </p:cNvSpPr>
            <p:nvPr/>
          </p:nvSpPr>
          <p:spPr bwMode="auto">
            <a:xfrm>
              <a:off x="2646363" y="2506663"/>
              <a:ext cx="14288" cy="22225"/>
            </a:xfrm>
            <a:custGeom>
              <a:avLst/>
              <a:gdLst>
                <a:gd name="T0" fmla="*/ 49 w 49"/>
                <a:gd name="T1" fmla="*/ 26 h 66"/>
                <a:gd name="T2" fmla="*/ 26 w 49"/>
                <a:gd name="T3" fmla="*/ 0 h 66"/>
                <a:gd name="T4" fmla="*/ 0 w 49"/>
                <a:gd name="T5" fmla="*/ 47 h 66"/>
                <a:gd name="T6" fmla="*/ 24 w 49"/>
                <a:gd name="T7" fmla="*/ 66 h 66"/>
                <a:gd name="T8" fmla="*/ 49 w 49"/>
                <a:gd name="T9" fmla="*/ 26 h 66"/>
              </a:gdLst>
              <a:ahLst/>
              <a:cxnLst>
                <a:cxn ang="0">
                  <a:pos x="T0" y="T1"/>
                </a:cxn>
                <a:cxn ang="0">
                  <a:pos x="T2" y="T3"/>
                </a:cxn>
                <a:cxn ang="0">
                  <a:pos x="T4" y="T5"/>
                </a:cxn>
                <a:cxn ang="0">
                  <a:pos x="T6" y="T7"/>
                </a:cxn>
                <a:cxn ang="0">
                  <a:pos x="T8" y="T9"/>
                </a:cxn>
              </a:cxnLst>
              <a:rect l="0" t="0" r="r" b="b"/>
              <a:pathLst>
                <a:path w="49" h="66">
                  <a:moveTo>
                    <a:pt x="49" y="26"/>
                  </a:moveTo>
                  <a:lnTo>
                    <a:pt x="26" y="0"/>
                  </a:lnTo>
                  <a:lnTo>
                    <a:pt x="0" y="47"/>
                  </a:lnTo>
                  <a:lnTo>
                    <a:pt x="24" y="66"/>
                  </a:lnTo>
                  <a:lnTo>
                    <a:pt x="49"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F5B41AB1-B7FC-4F78-99FF-64B5D0E3A05E}"/>
                </a:ext>
              </a:extLst>
            </p:cNvPr>
            <p:cNvSpPr>
              <a:spLocks/>
            </p:cNvSpPr>
            <p:nvPr/>
          </p:nvSpPr>
          <p:spPr bwMode="auto">
            <a:xfrm>
              <a:off x="2500313" y="2816225"/>
              <a:ext cx="14288" cy="11113"/>
            </a:xfrm>
            <a:custGeom>
              <a:avLst/>
              <a:gdLst>
                <a:gd name="T0" fmla="*/ 41 w 47"/>
                <a:gd name="T1" fmla="*/ 0 h 33"/>
                <a:gd name="T2" fmla="*/ 0 w 47"/>
                <a:gd name="T3" fmla="*/ 21 h 33"/>
                <a:gd name="T4" fmla="*/ 47 w 47"/>
                <a:gd name="T5" fmla="*/ 33 h 33"/>
                <a:gd name="T6" fmla="*/ 41 w 47"/>
                <a:gd name="T7" fmla="*/ 0 h 33"/>
              </a:gdLst>
              <a:ahLst/>
              <a:cxnLst>
                <a:cxn ang="0">
                  <a:pos x="T0" y="T1"/>
                </a:cxn>
                <a:cxn ang="0">
                  <a:pos x="T2" y="T3"/>
                </a:cxn>
                <a:cxn ang="0">
                  <a:pos x="T4" y="T5"/>
                </a:cxn>
                <a:cxn ang="0">
                  <a:pos x="T6" y="T7"/>
                </a:cxn>
              </a:cxnLst>
              <a:rect l="0" t="0" r="r" b="b"/>
              <a:pathLst>
                <a:path w="47" h="33">
                  <a:moveTo>
                    <a:pt x="41" y="0"/>
                  </a:moveTo>
                  <a:lnTo>
                    <a:pt x="0" y="21"/>
                  </a:lnTo>
                  <a:lnTo>
                    <a:pt x="47" y="33"/>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00C208BD-6272-43F6-B258-AA709FEEF7D4}"/>
                </a:ext>
              </a:extLst>
            </p:cNvPr>
            <p:cNvSpPr>
              <a:spLocks/>
            </p:cNvSpPr>
            <p:nvPr/>
          </p:nvSpPr>
          <p:spPr bwMode="auto">
            <a:xfrm>
              <a:off x="2486025" y="2835275"/>
              <a:ext cx="14288" cy="7938"/>
            </a:xfrm>
            <a:custGeom>
              <a:avLst/>
              <a:gdLst>
                <a:gd name="T0" fmla="*/ 20 w 43"/>
                <a:gd name="T1" fmla="*/ 27 h 27"/>
                <a:gd name="T2" fmla="*/ 43 w 43"/>
                <a:gd name="T3" fmla="*/ 0 h 27"/>
                <a:gd name="T4" fmla="*/ 0 w 43"/>
                <a:gd name="T5" fmla="*/ 11 h 27"/>
                <a:gd name="T6" fmla="*/ 20 w 43"/>
                <a:gd name="T7" fmla="*/ 27 h 27"/>
              </a:gdLst>
              <a:ahLst/>
              <a:cxnLst>
                <a:cxn ang="0">
                  <a:pos x="T0" y="T1"/>
                </a:cxn>
                <a:cxn ang="0">
                  <a:pos x="T2" y="T3"/>
                </a:cxn>
                <a:cxn ang="0">
                  <a:pos x="T4" y="T5"/>
                </a:cxn>
                <a:cxn ang="0">
                  <a:pos x="T6" y="T7"/>
                </a:cxn>
              </a:cxnLst>
              <a:rect l="0" t="0" r="r" b="b"/>
              <a:pathLst>
                <a:path w="43" h="27">
                  <a:moveTo>
                    <a:pt x="20" y="27"/>
                  </a:moveTo>
                  <a:lnTo>
                    <a:pt x="43" y="0"/>
                  </a:lnTo>
                  <a:lnTo>
                    <a:pt x="0" y="11"/>
                  </a:lnTo>
                  <a:lnTo>
                    <a:pt x="2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0">
              <a:extLst>
                <a:ext uri="{FF2B5EF4-FFF2-40B4-BE49-F238E27FC236}">
                  <a16:creationId xmlns:a16="http://schemas.microsoft.com/office/drawing/2014/main" id="{DDFDED3C-29D1-432F-B13A-CCEF894578C4}"/>
                </a:ext>
              </a:extLst>
            </p:cNvPr>
            <p:cNvSpPr>
              <a:spLocks/>
            </p:cNvSpPr>
            <p:nvPr/>
          </p:nvSpPr>
          <p:spPr bwMode="auto">
            <a:xfrm>
              <a:off x="2501900" y="2792413"/>
              <a:ext cx="25400" cy="22225"/>
            </a:xfrm>
            <a:custGeom>
              <a:avLst/>
              <a:gdLst>
                <a:gd name="T0" fmla="*/ 76 w 76"/>
                <a:gd name="T1" fmla="*/ 0 h 71"/>
                <a:gd name="T2" fmla="*/ 36 w 76"/>
                <a:gd name="T3" fmla="*/ 1 h 71"/>
                <a:gd name="T4" fmla="*/ 2 w 76"/>
                <a:gd name="T5" fmla="*/ 31 h 71"/>
                <a:gd name="T6" fmla="*/ 0 w 76"/>
                <a:gd name="T7" fmla="*/ 71 h 71"/>
                <a:gd name="T8" fmla="*/ 63 w 76"/>
                <a:gd name="T9" fmla="*/ 23 h 71"/>
                <a:gd name="T10" fmla="*/ 76 w 76"/>
                <a:gd name="T11" fmla="*/ 0 h 71"/>
              </a:gdLst>
              <a:ahLst/>
              <a:cxnLst>
                <a:cxn ang="0">
                  <a:pos x="T0" y="T1"/>
                </a:cxn>
                <a:cxn ang="0">
                  <a:pos x="T2" y="T3"/>
                </a:cxn>
                <a:cxn ang="0">
                  <a:pos x="T4" y="T5"/>
                </a:cxn>
                <a:cxn ang="0">
                  <a:pos x="T6" y="T7"/>
                </a:cxn>
                <a:cxn ang="0">
                  <a:pos x="T8" y="T9"/>
                </a:cxn>
                <a:cxn ang="0">
                  <a:pos x="T10" y="T11"/>
                </a:cxn>
              </a:cxnLst>
              <a:rect l="0" t="0" r="r" b="b"/>
              <a:pathLst>
                <a:path w="76" h="71">
                  <a:moveTo>
                    <a:pt x="76" y="0"/>
                  </a:moveTo>
                  <a:lnTo>
                    <a:pt x="36" y="1"/>
                  </a:lnTo>
                  <a:lnTo>
                    <a:pt x="2" y="31"/>
                  </a:lnTo>
                  <a:lnTo>
                    <a:pt x="0" y="71"/>
                  </a:lnTo>
                  <a:lnTo>
                    <a:pt x="63" y="23"/>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1">
              <a:extLst>
                <a:ext uri="{FF2B5EF4-FFF2-40B4-BE49-F238E27FC236}">
                  <a16:creationId xmlns:a16="http://schemas.microsoft.com/office/drawing/2014/main" id="{0EA0D4BC-D9FB-46B6-8044-A3C57CD2E7EF}"/>
                </a:ext>
              </a:extLst>
            </p:cNvPr>
            <p:cNvSpPr>
              <a:spLocks/>
            </p:cNvSpPr>
            <p:nvPr/>
          </p:nvSpPr>
          <p:spPr bwMode="auto">
            <a:xfrm>
              <a:off x="2593975" y="2576513"/>
              <a:ext cx="66675" cy="112713"/>
            </a:xfrm>
            <a:custGeom>
              <a:avLst/>
              <a:gdLst>
                <a:gd name="T0" fmla="*/ 100 w 209"/>
                <a:gd name="T1" fmla="*/ 152 h 355"/>
                <a:gd name="T2" fmla="*/ 127 w 209"/>
                <a:gd name="T3" fmla="*/ 156 h 355"/>
                <a:gd name="T4" fmla="*/ 130 w 209"/>
                <a:gd name="T5" fmla="*/ 179 h 355"/>
                <a:gd name="T6" fmla="*/ 123 w 209"/>
                <a:gd name="T7" fmla="*/ 255 h 355"/>
                <a:gd name="T8" fmla="*/ 88 w 209"/>
                <a:gd name="T9" fmla="*/ 332 h 355"/>
                <a:gd name="T10" fmla="*/ 124 w 209"/>
                <a:gd name="T11" fmla="*/ 355 h 355"/>
                <a:gd name="T12" fmla="*/ 141 w 209"/>
                <a:gd name="T13" fmla="*/ 308 h 355"/>
                <a:gd name="T14" fmla="*/ 170 w 209"/>
                <a:gd name="T15" fmla="*/ 265 h 355"/>
                <a:gd name="T16" fmla="*/ 170 w 209"/>
                <a:gd name="T17" fmla="*/ 195 h 355"/>
                <a:gd name="T18" fmla="*/ 187 w 209"/>
                <a:gd name="T19" fmla="*/ 168 h 355"/>
                <a:gd name="T20" fmla="*/ 200 w 209"/>
                <a:gd name="T21" fmla="*/ 185 h 355"/>
                <a:gd name="T22" fmla="*/ 209 w 209"/>
                <a:gd name="T23" fmla="*/ 158 h 355"/>
                <a:gd name="T24" fmla="*/ 152 w 209"/>
                <a:gd name="T25" fmla="*/ 129 h 355"/>
                <a:gd name="T26" fmla="*/ 156 w 209"/>
                <a:gd name="T27" fmla="*/ 105 h 355"/>
                <a:gd name="T28" fmla="*/ 179 w 209"/>
                <a:gd name="T29" fmla="*/ 92 h 355"/>
                <a:gd name="T30" fmla="*/ 156 w 209"/>
                <a:gd name="T31" fmla="*/ 45 h 355"/>
                <a:gd name="T32" fmla="*/ 185 w 209"/>
                <a:gd name="T33" fmla="*/ 25 h 355"/>
                <a:gd name="T34" fmla="*/ 161 w 209"/>
                <a:gd name="T35" fmla="*/ 6 h 355"/>
                <a:gd name="T36" fmla="*/ 131 w 209"/>
                <a:gd name="T37" fmla="*/ 20 h 355"/>
                <a:gd name="T38" fmla="*/ 111 w 209"/>
                <a:gd name="T39" fmla="*/ 0 h 355"/>
                <a:gd name="T40" fmla="*/ 95 w 209"/>
                <a:gd name="T41" fmla="*/ 23 h 355"/>
                <a:gd name="T42" fmla="*/ 82 w 209"/>
                <a:gd name="T43" fmla="*/ 70 h 355"/>
                <a:gd name="T44" fmla="*/ 95 w 209"/>
                <a:gd name="T45" fmla="*/ 93 h 355"/>
                <a:gd name="T46" fmla="*/ 89 w 209"/>
                <a:gd name="T47" fmla="*/ 113 h 355"/>
                <a:gd name="T48" fmla="*/ 72 w 209"/>
                <a:gd name="T49" fmla="*/ 93 h 355"/>
                <a:gd name="T50" fmla="*/ 3 w 209"/>
                <a:gd name="T51" fmla="*/ 113 h 355"/>
                <a:gd name="T52" fmla="*/ 0 w 209"/>
                <a:gd name="T53" fmla="*/ 147 h 355"/>
                <a:gd name="T54" fmla="*/ 63 w 209"/>
                <a:gd name="T55" fmla="*/ 202 h 355"/>
                <a:gd name="T56" fmla="*/ 100 w 209"/>
                <a:gd name="T57" fmla="*/ 15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355">
                  <a:moveTo>
                    <a:pt x="100" y="152"/>
                  </a:moveTo>
                  <a:lnTo>
                    <a:pt x="127" y="156"/>
                  </a:lnTo>
                  <a:lnTo>
                    <a:pt x="130" y="179"/>
                  </a:lnTo>
                  <a:lnTo>
                    <a:pt x="123" y="255"/>
                  </a:lnTo>
                  <a:lnTo>
                    <a:pt x="88" y="332"/>
                  </a:lnTo>
                  <a:lnTo>
                    <a:pt x="124" y="355"/>
                  </a:lnTo>
                  <a:lnTo>
                    <a:pt x="141" y="308"/>
                  </a:lnTo>
                  <a:lnTo>
                    <a:pt x="170" y="265"/>
                  </a:lnTo>
                  <a:lnTo>
                    <a:pt x="170" y="195"/>
                  </a:lnTo>
                  <a:lnTo>
                    <a:pt x="187" y="168"/>
                  </a:lnTo>
                  <a:lnTo>
                    <a:pt x="200" y="185"/>
                  </a:lnTo>
                  <a:lnTo>
                    <a:pt x="209" y="158"/>
                  </a:lnTo>
                  <a:lnTo>
                    <a:pt x="152" y="129"/>
                  </a:lnTo>
                  <a:lnTo>
                    <a:pt x="156" y="105"/>
                  </a:lnTo>
                  <a:lnTo>
                    <a:pt x="179" y="92"/>
                  </a:lnTo>
                  <a:lnTo>
                    <a:pt x="156" y="45"/>
                  </a:lnTo>
                  <a:lnTo>
                    <a:pt x="185" y="25"/>
                  </a:lnTo>
                  <a:lnTo>
                    <a:pt x="161" y="6"/>
                  </a:lnTo>
                  <a:lnTo>
                    <a:pt x="131" y="20"/>
                  </a:lnTo>
                  <a:lnTo>
                    <a:pt x="111" y="0"/>
                  </a:lnTo>
                  <a:lnTo>
                    <a:pt x="95" y="23"/>
                  </a:lnTo>
                  <a:lnTo>
                    <a:pt x="82" y="70"/>
                  </a:lnTo>
                  <a:lnTo>
                    <a:pt x="95" y="93"/>
                  </a:lnTo>
                  <a:lnTo>
                    <a:pt x="89" y="113"/>
                  </a:lnTo>
                  <a:lnTo>
                    <a:pt x="72" y="93"/>
                  </a:lnTo>
                  <a:lnTo>
                    <a:pt x="3" y="113"/>
                  </a:lnTo>
                  <a:lnTo>
                    <a:pt x="0" y="147"/>
                  </a:lnTo>
                  <a:lnTo>
                    <a:pt x="63" y="202"/>
                  </a:lnTo>
                  <a:lnTo>
                    <a:pt x="100"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2">
              <a:extLst>
                <a:ext uri="{FF2B5EF4-FFF2-40B4-BE49-F238E27FC236}">
                  <a16:creationId xmlns:a16="http://schemas.microsoft.com/office/drawing/2014/main" id="{903F1580-CCFA-4816-89D2-596B392B751E}"/>
                </a:ext>
              </a:extLst>
            </p:cNvPr>
            <p:cNvSpPr>
              <a:spLocks/>
            </p:cNvSpPr>
            <p:nvPr/>
          </p:nvSpPr>
          <p:spPr bwMode="auto">
            <a:xfrm>
              <a:off x="2141538" y="3402013"/>
              <a:ext cx="47625" cy="57150"/>
            </a:xfrm>
            <a:custGeom>
              <a:avLst/>
              <a:gdLst>
                <a:gd name="T0" fmla="*/ 60 w 149"/>
                <a:gd name="T1" fmla="*/ 174 h 182"/>
                <a:gd name="T2" fmla="*/ 93 w 149"/>
                <a:gd name="T3" fmla="*/ 182 h 182"/>
                <a:gd name="T4" fmla="*/ 110 w 149"/>
                <a:gd name="T5" fmla="*/ 152 h 182"/>
                <a:gd name="T6" fmla="*/ 149 w 149"/>
                <a:gd name="T7" fmla="*/ 122 h 182"/>
                <a:gd name="T8" fmla="*/ 132 w 149"/>
                <a:gd name="T9" fmla="*/ 77 h 182"/>
                <a:gd name="T10" fmla="*/ 132 w 149"/>
                <a:gd name="T11" fmla="*/ 37 h 182"/>
                <a:gd name="T12" fmla="*/ 106 w 149"/>
                <a:gd name="T13" fmla="*/ 0 h 182"/>
                <a:gd name="T14" fmla="*/ 76 w 149"/>
                <a:gd name="T15" fmla="*/ 27 h 182"/>
                <a:gd name="T16" fmla="*/ 55 w 149"/>
                <a:gd name="T17" fmla="*/ 53 h 182"/>
                <a:gd name="T18" fmla="*/ 29 w 149"/>
                <a:gd name="T19" fmla="*/ 34 h 182"/>
                <a:gd name="T20" fmla="*/ 0 w 149"/>
                <a:gd name="T21" fmla="*/ 101 h 182"/>
                <a:gd name="T22" fmla="*/ 3 w 149"/>
                <a:gd name="T23" fmla="*/ 140 h 182"/>
                <a:gd name="T24" fmla="*/ 16 w 149"/>
                <a:gd name="T25" fmla="*/ 120 h 182"/>
                <a:gd name="T26" fmla="*/ 42 w 149"/>
                <a:gd name="T27" fmla="*/ 90 h 182"/>
                <a:gd name="T28" fmla="*/ 72 w 149"/>
                <a:gd name="T29" fmla="*/ 90 h 182"/>
                <a:gd name="T30" fmla="*/ 53 w 149"/>
                <a:gd name="T31" fmla="*/ 143 h 182"/>
                <a:gd name="T32" fmla="*/ 60 w 149"/>
                <a:gd name="T33"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82">
                  <a:moveTo>
                    <a:pt x="60" y="174"/>
                  </a:moveTo>
                  <a:lnTo>
                    <a:pt x="93" y="182"/>
                  </a:lnTo>
                  <a:lnTo>
                    <a:pt x="110" y="152"/>
                  </a:lnTo>
                  <a:lnTo>
                    <a:pt x="149" y="122"/>
                  </a:lnTo>
                  <a:lnTo>
                    <a:pt x="132" y="77"/>
                  </a:lnTo>
                  <a:lnTo>
                    <a:pt x="132" y="37"/>
                  </a:lnTo>
                  <a:lnTo>
                    <a:pt x="106" y="0"/>
                  </a:lnTo>
                  <a:lnTo>
                    <a:pt x="76" y="27"/>
                  </a:lnTo>
                  <a:lnTo>
                    <a:pt x="55" y="53"/>
                  </a:lnTo>
                  <a:lnTo>
                    <a:pt x="29" y="34"/>
                  </a:lnTo>
                  <a:lnTo>
                    <a:pt x="0" y="101"/>
                  </a:lnTo>
                  <a:lnTo>
                    <a:pt x="3" y="140"/>
                  </a:lnTo>
                  <a:lnTo>
                    <a:pt x="16" y="120"/>
                  </a:lnTo>
                  <a:lnTo>
                    <a:pt x="42" y="90"/>
                  </a:lnTo>
                  <a:lnTo>
                    <a:pt x="72" y="90"/>
                  </a:lnTo>
                  <a:lnTo>
                    <a:pt x="53" y="143"/>
                  </a:lnTo>
                  <a:lnTo>
                    <a:pt x="60"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3">
              <a:extLst>
                <a:ext uri="{FF2B5EF4-FFF2-40B4-BE49-F238E27FC236}">
                  <a16:creationId xmlns:a16="http://schemas.microsoft.com/office/drawing/2014/main" id="{A9F38964-5C82-4BD5-9A09-6ACAFC32A46B}"/>
                </a:ext>
              </a:extLst>
            </p:cNvPr>
            <p:cNvSpPr>
              <a:spLocks/>
            </p:cNvSpPr>
            <p:nvPr/>
          </p:nvSpPr>
          <p:spPr bwMode="auto">
            <a:xfrm>
              <a:off x="2614613" y="4216400"/>
              <a:ext cx="55563" cy="33338"/>
            </a:xfrm>
            <a:custGeom>
              <a:avLst/>
              <a:gdLst>
                <a:gd name="T0" fmla="*/ 101 w 174"/>
                <a:gd name="T1" fmla="*/ 13 h 102"/>
                <a:gd name="T2" fmla="*/ 84 w 174"/>
                <a:gd name="T3" fmla="*/ 0 h 102"/>
                <a:gd name="T4" fmla="*/ 14 w 174"/>
                <a:gd name="T5" fmla="*/ 53 h 102"/>
                <a:gd name="T6" fmla="*/ 0 w 174"/>
                <a:gd name="T7" fmla="*/ 63 h 102"/>
                <a:gd name="T8" fmla="*/ 44 w 174"/>
                <a:gd name="T9" fmla="*/ 63 h 102"/>
                <a:gd name="T10" fmla="*/ 121 w 174"/>
                <a:gd name="T11" fmla="*/ 102 h 102"/>
                <a:gd name="T12" fmla="*/ 144 w 174"/>
                <a:gd name="T13" fmla="*/ 95 h 102"/>
                <a:gd name="T14" fmla="*/ 168 w 174"/>
                <a:gd name="T15" fmla="*/ 72 h 102"/>
                <a:gd name="T16" fmla="*/ 174 w 174"/>
                <a:gd name="T17" fmla="*/ 49 h 102"/>
                <a:gd name="T18" fmla="*/ 157 w 174"/>
                <a:gd name="T19" fmla="*/ 25 h 102"/>
                <a:gd name="T20" fmla="*/ 101 w 174"/>
                <a:gd name="T21" fmla="*/ 1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102">
                  <a:moveTo>
                    <a:pt x="101" y="13"/>
                  </a:moveTo>
                  <a:lnTo>
                    <a:pt x="84" y="0"/>
                  </a:lnTo>
                  <a:lnTo>
                    <a:pt x="14" y="53"/>
                  </a:lnTo>
                  <a:lnTo>
                    <a:pt x="0" y="63"/>
                  </a:lnTo>
                  <a:lnTo>
                    <a:pt x="44" y="63"/>
                  </a:lnTo>
                  <a:lnTo>
                    <a:pt x="121" y="102"/>
                  </a:lnTo>
                  <a:lnTo>
                    <a:pt x="144" y="95"/>
                  </a:lnTo>
                  <a:lnTo>
                    <a:pt x="168" y="72"/>
                  </a:lnTo>
                  <a:lnTo>
                    <a:pt x="174" y="49"/>
                  </a:lnTo>
                  <a:lnTo>
                    <a:pt x="157" y="25"/>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5">
              <a:extLst>
                <a:ext uri="{FF2B5EF4-FFF2-40B4-BE49-F238E27FC236}">
                  <a16:creationId xmlns:a16="http://schemas.microsoft.com/office/drawing/2014/main" id="{6D789B45-ED88-4F3D-9C32-30ED70B6F87A}"/>
                </a:ext>
              </a:extLst>
            </p:cNvPr>
            <p:cNvSpPr>
              <a:spLocks/>
            </p:cNvSpPr>
            <p:nvPr/>
          </p:nvSpPr>
          <p:spPr bwMode="auto">
            <a:xfrm>
              <a:off x="2057400" y="3133725"/>
              <a:ext cx="20638" cy="14288"/>
            </a:xfrm>
            <a:custGeom>
              <a:avLst/>
              <a:gdLst>
                <a:gd name="T0" fmla="*/ 30 w 63"/>
                <a:gd name="T1" fmla="*/ 0 h 47"/>
                <a:gd name="T2" fmla="*/ 3 w 63"/>
                <a:gd name="T3" fmla="*/ 4 h 47"/>
                <a:gd name="T4" fmla="*/ 0 w 63"/>
                <a:gd name="T5" fmla="*/ 28 h 47"/>
                <a:gd name="T6" fmla="*/ 23 w 63"/>
                <a:gd name="T7" fmla="*/ 40 h 47"/>
                <a:gd name="T8" fmla="*/ 46 w 63"/>
                <a:gd name="T9" fmla="*/ 47 h 47"/>
                <a:gd name="T10" fmla="*/ 63 w 63"/>
                <a:gd name="T11" fmla="*/ 17 h 47"/>
                <a:gd name="T12" fmla="*/ 30 w 6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63" h="47">
                  <a:moveTo>
                    <a:pt x="30" y="0"/>
                  </a:moveTo>
                  <a:lnTo>
                    <a:pt x="3" y="4"/>
                  </a:lnTo>
                  <a:lnTo>
                    <a:pt x="0" y="28"/>
                  </a:lnTo>
                  <a:lnTo>
                    <a:pt x="23" y="40"/>
                  </a:lnTo>
                  <a:lnTo>
                    <a:pt x="46" y="47"/>
                  </a:lnTo>
                  <a:lnTo>
                    <a:pt x="63" y="17"/>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9">
              <a:extLst>
                <a:ext uri="{FF2B5EF4-FFF2-40B4-BE49-F238E27FC236}">
                  <a16:creationId xmlns:a16="http://schemas.microsoft.com/office/drawing/2014/main" id="{B10E748D-D994-4CFF-8C88-D0880247A095}"/>
                </a:ext>
              </a:extLst>
            </p:cNvPr>
            <p:cNvSpPr>
              <a:spLocks/>
            </p:cNvSpPr>
            <p:nvPr/>
          </p:nvSpPr>
          <p:spPr bwMode="auto">
            <a:xfrm>
              <a:off x="2170113" y="2919413"/>
              <a:ext cx="768350" cy="1417638"/>
            </a:xfrm>
            <a:custGeom>
              <a:avLst/>
              <a:gdLst>
                <a:gd name="T0" fmla="*/ 1971 w 2422"/>
                <a:gd name="T1" fmla="*/ 3120 h 4462"/>
                <a:gd name="T2" fmla="*/ 1851 w 2422"/>
                <a:gd name="T3" fmla="*/ 2723 h 4462"/>
                <a:gd name="T4" fmla="*/ 1744 w 2422"/>
                <a:gd name="T5" fmla="*/ 2651 h 4462"/>
                <a:gd name="T6" fmla="*/ 1835 w 2422"/>
                <a:gd name="T7" fmla="*/ 2435 h 4462"/>
                <a:gd name="T8" fmla="*/ 1493 w 2422"/>
                <a:gd name="T9" fmla="*/ 2229 h 4462"/>
                <a:gd name="T10" fmla="*/ 1393 w 2422"/>
                <a:gd name="T11" fmla="*/ 1814 h 4462"/>
                <a:gd name="T12" fmla="*/ 1311 w 2422"/>
                <a:gd name="T13" fmla="*/ 1643 h 4462"/>
                <a:gd name="T14" fmla="*/ 954 w 2422"/>
                <a:gd name="T15" fmla="*/ 1490 h 4462"/>
                <a:gd name="T16" fmla="*/ 889 w 2422"/>
                <a:gd name="T17" fmla="*/ 1438 h 4462"/>
                <a:gd name="T18" fmla="*/ 1018 w 2422"/>
                <a:gd name="T19" fmla="*/ 1287 h 4462"/>
                <a:gd name="T20" fmla="*/ 1071 w 2422"/>
                <a:gd name="T21" fmla="*/ 1163 h 4462"/>
                <a:gd name="T22" fmla="*/ 1284 w 2422"/>
                <a:gd name="T23" fmla="*/ 554 h 4462"/>
                <a:gd name="T24" fmla="*/ 821 w 2422"/>
                <a:gd name="T25" fmla="*/ 548 h 4462"/>
                <a:gd name="T26" fmla="*/ 519 w 2422"/>
                <a:gd name="T27" fmla="*/ 644 h 4462"/>
                <a:gd name="T28" fmla="*/ 522 w 2422"/>
                <a:gd name="T29" fmla="*/ 584 h 4462"/>
                <a:gd name="T30" fmla="*/ 607 w 2422"/>
                <a:gd name="T31" fmla="*/ 434 h 4462"/>
                <a:gd name="T32" fmla="*/ 923 w 2422"/>
                <a:gd name="T33" fmla="*/ 83 h 4462"/>
                <a:gd name="T34" fmla="*/ 527 w 2422"/>
                <a:gd name="T35" fmla="*/ 76 h 4462"/>
                <a:gd name="T36" fmla="*/ 301 w 2422"/>
                <a:gd name="T37" fmla="*/ 132 h 4462"/>
                <a:gd name="T38" fmla="*/ 273 w 2422"/>
                <a:gd name="T39" fmla="*/ 335 h 4462"/>
                <a:gd name="T40" fmla="*/ 247 w 2422"/>
                <a:gd name="T41" fmla="*/ 454 h 4462"/>
                <a:gd name="T42" fmla="*/ 176 w 2422"/>
                <a:gd name="T43" fmla="*/ 663 h 4462"/>
                <a:gd name="T44" fmla="*/ 234 w 2422"/>
                <a:gd name="T45" fmla="*/ 789 h 4462"/>
                <a:gd name="T46" fmla="*/ 102 w 2422"/>
                <a:gd name="T47" fmla="*/ 986 h 4462"/>
                <a:gd name="T48" fmla="*/ 78 w 2422"/>
                <a:gd name="T49" fmla="*/ 1089 h 4462"/>
                <a:gd name="T50" fmla="*/ 247 w 2422"/>
                <a:gd name="T51" fmla="*/ 1111 h 4462"/>
                <a:gd name="T52" fmla="*/ 252 w 2422"/>
                <a:gd name="T53" fmla="*/ 1250 h 4462"/>
                <a:gd name="T54" fmla="*/ 190 w 2422"/>
                <a:gd name="T55" fmla="*/ 1483 h 4462"/>
                <a:gd name="T56" fmla="*/ 123 w 2422"/>
                <a:gd name="T57" fmla="*/ 1855 h 4462"/>
                <a:gd name="T58" fmla="*/ 230 w 2422"/>
                <a:gd name="T59" fmla="*/ 1477 h 4462"/>
                <a:gd name="T60" fmla="*/ 347 w 2422"/>
                <a:gd name="T61" fmla="*/ 1502 h 4462"/>
                <a:gd name="T62" fmla="*/ 430 w 2422"/>
                <a:gd name="T63" fmla="*/ 1491 h 4462"/>
                <a:gd name="T64" fmla="*/ 357 w 2422"/>
                <a:gd name="T65" fmla="*/ 1973 h 4462"/>
                <a:gd name="T66" fmla="*/ 430 w 2422"/>
                <a:gd name="T67" fmla="*/ 2195 h 4462"/>
                <a:gd name="T68" fmla="*/ 556 w 2422"/>
                <a:gd name="T69" fmla="*/ 2067 h 4462"/>
                <a:gd name="T70" fmla="*/ 831 w 2422"/>
                <a:gd name="T71" fmla="*/ 1972 h 4462"/>
                <a:gd name="T72" fmla="*/ 845 w 2422"/>
                <a:gd name="T73" fmla="*/ 2108 h 4462"/>
                <a:gd name="T74" fmla="*/ 939 w 2422"/>
                <a:gd name="T75" fmla="*/ 2443 h 4462"/>
                <a:gd name="T76" fmla="*/ 1033 w 2422"/>
                <a:gd name="T77" fmla="*/ 2538 h 4462"/>
                <a:gd name="T78" fmla="*/ 1046 w 2422"/>
                <a:gd name="T79" fmla="*/ 2842 h 4462"/>
                <a:gd name="T80" fmla="*/ 827 w 2422"/>
                <a:gd name="T81" fmla="*/ 2885 h 4462"/>
                <a:gd name="T82" fmla="*/ 409 w 2422"/>
                <a:gd name="T83" fmla="*/ 3134 h 4462"/>
                <a:gd name="T84" fmla="*/ 632 w 2422"/>
                <a:gd name="T85" fmla="*/ 3085 h 4462"/>
                <a:gd name="T86" fmla="*/ 435 w 2422"/>
                <a:gd name="T87" fmla="*/ 3505 h 4462"/>
                <a:gd name="T88" fmla="*/ 353 w 2422"/>
                <a:gd name="T89" fmla="*/ 3659 h 4462"/>
                <a:gd name="T90" fmla="*/ 600 w 2422"/>
                <a:gd name="T91" fmla="*/ 3717 h 4462"/>
                <a:gd name="T92" fmla="*/ 1110 w 2422"/>
                <a:gd name="T93" fmla="*/ 3652 h 4462"/>
                <a:gd name="T94" fmla="*/ 755 w 2422"/>
                <a:gd name="T95" fmla="*/ 3871 h 4462"/>
                <a:gd name="T96" fmla="*/ 421 w 2422"/>
                <a:gd name="T97" fmla="*/ 4163 h 4462"/>
                <a:gd name="T98" fmla="*/ 331 w 2422"/>
                <a:gd name="T99" fmla="*/ 4446 h 4462"/>
                <a:gd name="T100" fmla="*/ 773 w 2422"/>
                <a:gd name="T101" fmla="*/ 4335 h 4462"/>
                <a:gd name="T102" fmla="*/ 1211 w 2422"/>
                <a:gd name="T103" fmla="*/ 4176 h 4462"/>
                <a:gd name="T104" fmla="*/ 1461 w 2422"/>
                <a:gd name="T105" fmla="*/ 4074 h 4462"/>
                <a:gd name="T106" fmla="*/ 1617 w 2422"/>
                <a:gd name="T107" fmla="*/ 4062 h 4462"/>
                <a:gd name="T108" fmla="*/ 2292 w 2422"/>
                <a:gd name="T109" fmla="*/ 3927 h 4462"/>
                <a:gd name="T110" fmla="*/ 2058 w 2422"/>
                <a:gd name="T111" fmla="*/ 3833 h 4462"/>
                <a:gd name="T112" fmla="*/ 2106 w 2422"/>
                <a:gd name="T113" fmla="*/ 3613 h 4462"/>
                <a:gd name="T114" fmla="*/ 2265 w 2422"/>
                <a:gd name="T115" fmla="*/ 3492 h 4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22" h="4462">
                  <a:moveTo>
                    <a:pt x="2351" y="3110"/>
                  </a:moveTo>
                  <a:lnTo>
                    <a:pt x="2314" y="3051"/>
                  </a:lnTo>
                  <a:lnTo>
                    <a:pt x="2170" y="3025"/>
                  </a:lnTo>
                  <a:lnTo>
                    <a:pt x="2103" y="3013"/>
                  </a:lnTo>
                  <a:lnTo>
                    <a:pt x="2060" y="3020"/>
                  </a:lnTo>
                  <a:lnTo>
                    <a:pt x="2013" y="3030"/>
                  </a:lnTo>
                  <a:lnTo>
                    <a:pt x="2001" y="3066"/>
                  </a:lnTo>
                  <a:lnTo>
                    <a:pt x="1988" y="3113"/>
                  </a:lnTo>
                  <a:lnTo>
                    <a:pt x="1971" y="3120"/>
                  </a:lnTo>
                  <a:lnTo>
                    <a:pt x="1914" y="3098"/>
                  </a:lnTo>
                  <a:lnTo>
                    <a:pt x="1887" y="3064"/>
                  </a:lnTo>
                  <a:lnTo>
                    <a:pt x="1914" y="3004"/>
                  </a:lnTo>
                  <a:lnTo>
                    <a:pt x="1956" y="2964"/>
                  </a:lnTo>
                  <a:lnTo>
                    <a:pt x="1980" y="2927"/>
                  </a:lnTo>
                  <a:lnTo>
                    <a:pt x="1972" y="2841"/>
                  </a:lnTo>
                  <a:lnTo>
                    <a:pt x="1945" y="2795"/>
                  </a:lnTo>
                  <a:lnTo>
                    <a:pt x="1897" y="2746"/>
                  </a:lnTo>
                  <a:lnTo>
                    <a:pt x="1851" y="2723"/>
                  </a:lnTo>
                  <a:lnTo>
                    <a:pt x="1827" y="2690"/>
                  </a:lnTo>
                  <a:lnTo>
                    <a:pt x="1787" y="2693"/>
                  </a:lnTo>
                  <a:lnTo>
                    <a:pt x="1747" y="2691"/>
                  </a:lnTo>
                  <a:lnTo>
                    <a:pt x="1720" y="2668"/>
                  </a:lnTo>
                  <a:lnTo>
                    <a:pt x="1680" y="2668"/>
                  </a:lnTo>
                  <a:lnTo>
                    <a:pt x="1638" y="2672"/>
                  </a:lnTo>
                  <a:lnTo>
                    <a:pt x="1647" y="2652"/>
                  </a:lnTo>
                  <a:lnTo>
                    <a:pt x="1690" y="2654"/>
                  </a:lnTo>
                  <a:lnTo>
                    <a:pt x="1744" y="2651"/>
                  </a:lnTo>
                  <a:lnTo>
                    <a:pt x="1794" y="2680"/>
                  </a:lnTo>
                  <a:lnTo>
                    <a:pt x="1837" y="2680"/>
                  </a:lnTo>
                  <a:lnTo>
                    <a:pt x="1854" y="2693"/>
                  </a:lnTo>
                  <a:lnTo>
                    <a:pt x="1917" y="2682"/>
                  </a:lnTo>
                  <a:lnTo>
                    <a:pt x="1951" y="2719"/>
                  </a:lnTo>
                  <a:lnTo>
                    <a:pt x="1931" y="2665"/>
                  </a:lnTo>
                  <a:lnTo>
                    <a:pt x="1856" y="2593"/>
                  </a:lnTo>
                  <a:lnTo>
                    <a:pt x="1808" y="2471"/>
                  </a:lnTo>
                  <a:lnTo>
                    <a:pt x="1835" y="2435"/>
                  </a:lnTo>
                  <a:lnTo>
                    <a:pt x="1775" y="2395"/>
                  </a:lnTo>
                  <a:lnTo>
                    <a:pt x="1740" y="2319"/>
                  </a:lnTo>
                  <a:lnTo>
                    <a:pt x="1663" y="2250"/>
                  </a:lnTo>
                  <a:lnTo>
                    <a:pt x="1613" y="2214"/>
                  </a:lnTo>
                  <a:lnTo>
                    <a:pt x="1586" y="2187"/>
                  </a:lnTo>
                  <a:lnTo>
                    <a:pt x="1556" y="2187"/>
                  </a:lnTo>
                  <a:lnTo>
                    <a:pt x="1546" y="2204"/>
                  </a:lnTo>
                  <a:lnTo>
                    <a:pt x="1513" y="2209"/>
                  </a:lnTo>
                  <a:lnTo>
                    <a:pt x="1493" y="2229"/>
                  </a:lnTo>
                  <a:lnTo>
                    <a:pt x="1513" y="2178"/>
                  </a:lnTo>
                  <a:lnTo>
                    <a:pt x="1533" y="2142"/>
                  </a:lnTo>
                  <a:lnTo>
                    <a:pt x="1505" y="2108"/>
                  </a:lnTo>
                  <a:lnTo>
                    <a:pt x="1488" y="2086"/>
                  </a:lnTo>
                  <a:lnTo>
                    <a:pt x="1448" y="2069"/>
                  </a:lnTo>
                  <a:lnTo>
                    <a:pt x="1458" y="2049"/>
                  </a:lnTo>
                  <a:lnTo>
                    <a:pt x="1427" y="1980"/>
                  </a:lnTo>
                  <a:lnTo>
                    <a:pt x="1414" y="1864"/>
                  </a:lnTo>
                  <a:lnTo>
                    <a:pt x="1393" y="1814"/>
                  </a:lnTo>
                  <a:lnTo>
                    <a:pt x="1359" y="1799"/>
                  </a:lnTo>
                  <a:lnTo>
                    <a:pt x="1373" y="1772"/>
                  </a:lnTo>
                  <a:lnTo>
                    <a:pt x="1406" y="1754"/>
                  </a:lnTo>
                  <a:lnTo>
                    <a:pt x="1368" y="1675"/>
                  </a:lnTo>
                  <a:lnTo>
                    <a:pt x="1368" y="1675"/>
                  </a:lnTo>
                  <a:lnTo>
                    <a:pt x="1342" y="1663"/>
                  </a:lnTo>
                  <a:lnTo>
                    <a:pt x="1323" y="1651"/>
                  </a:lnTo>
                  <a:lnTo>
                    <a:pt x="1316" y="1647"/>
                  </a:lnTo>
                  <a:lnTo>
                    <a:pt x="1311" y="1643"/>
                  </a:lnTo>
                  <a:lnTo>
                    <a:pt x="1311" y="1643"/>
                  </a:lnTo>
                  <a:lnTo>
                    <a:pt x="1237" y="1537"/>
                  </a:lnTo>
                  <a:lnTo>
                    <a:pt x="1180" y="1514"/>
                  </a:lnTo>
                  <a:lnTo>
                    <a:pt x="1133" y="1498"/>
                  </a:lnTo>
                  <a:lnTo>
                    <a:pt x="1100" y="1462"/>
                  </a:lnTo>
                  <a:lnTo>
                    <a:pt x="1063" y="1442"/>
                  </a:lnTo>
                  <a:lnTo>
                    <a:pt x="1026" y="1440"/>
                  </a:lnTo>
                  <a:lnTo>
                    <a:pt x="980" y="1483"/>
                  </a:lnTo>
                  <a:lnTo>
                    <a:pt x="954" y="1490"/>
                  </a:lnTo>
                  <a:lnTo>
                    <a:pt x="883" y="1483"/>
                  </a:lnTo>
                  <a:lnTo>
                    <a:pt x="833" y="1468"/>
                  </a:lnTo>
                  <a:lnTo>
                    <a:pt x="796" y="1454"/>
                  </a:lnTo>
                  <a:lnTo>
                    <a:pt x="746" y="1449"/>
                  </a:lnTo>
                  <a:lnTo>
                    <a:pt x="700" y="1455"/>
                  </a:lnTo>
                  <a:lnTo>
                    <a:pt x="700" y="1439"/>
                  </a:lnTo>
                  <a:lnTo>
                    <a:pt x="776" y="1432"/>
                  </a:lnTo>
                  <a:lnTo>
                    <a:pt x="857" y="1431"/>
                  </a:lnTo>
                  <a:lnTo>
                    <a:pt x="889" y="1438"/>
                  </a:lnTo>
                  <a:lnTo>
                    <a:pt x="936" y="1416"/>
                  </a:lnTo>
                  <a:lnTo>
                    <a:pt x="959" y="1386"/>
                  </a:lnTo>
                  <a:lnTo>
                    <a:pt x="969" y="1357"/>
                  </a:lnTo>
                  <a:lnTo>
                    <a:pt x="1006" y="1360"/>
                  </a:lnTo>
                  <a:lnTo>
                    <a:pt x="1048" y="1360"/>
                  </a:lnTo>
                  <a:lnTo>
                    <a:pt x="1062" y="1340"/>
                  </a:lnTo>
                  <a:lnTo>
                    <a:pt x="1065" y="1323"/>
                  </a:lnTo>
                  <a:lnTo>
                    <a:pt x="1055" y="1299"/>
                  </a:lnTo>
                  <a:lnTo>
                    <a:pt x="1018" y="1287"/>
                  </a:lnTo>
                  <a:lnTo>
                    <a:pt x="1025" y="1267"/>
                  </a:lnTo>
                  <a:lnTo>
                    <a:pt x="998" y="1250"/>
                  </a:lnTo>
                  <a:lnTo>
                    <a:pt x="958" y="1254"/>
                  </a:lnTo>
                  <a:lnTo>
                    <a:pt x="928" y="1274"/>
                  </a:lnTo>
                  <a:lnTo>
                    <a:pt x="921" y="1258"/>
                  </a:lnTo>
                  <a:lnTo>
                    <a:pt x="961" y="1220"/>
                  </a:lnTo>
                  <a:lnTo>
                    <a:pt x="1032" y="1244"/>
                  </a:lnTo>
                  <a:lnTo>
                    <a:pt x="1057" y="1200"/>
                  </a:lnTo>
                  <a:lnTo>
                    <a:pt x="1071" y="1163"/>
                  </a:lnTo>
                  <a:lnTo>
                    <a:pt x="1116" y="1133"/>
                  </a:lnTo>
                  <a:lnTo>
                    <a:pt x="1120" y="1090"/>
                  </a:lnTo>
                  <a:lnTo>
                    <a:pt x="1170" y="1057"/>
                  </a:lnTo>
                  <a:lnTo>
                    <a:pt x="1179" y="990"/>
                  </a:lnTo>
                  <a:lnTo>
                    <a:pt x="1224" y="896"/>
                  </a:lnTo>
                  <a:lnTo>
                    <a:pt x="1237" y="804"/>
                  </a:lnTo>
                  <a:lnTo>
                    <a:pt x="1300" y="720"/>
                  </a:lnTo>
                  <a:lnTo>
                    <a:pt x="1306" y="614"/>
                  </a:lnTo>
                  <a:lnTo>
                    <a:pt x="1284" y="554"/>
                  </a:lnTo>
                  <a:lnTo>
                    <a:pt x="1244" y="541"/>
                  </a:lnTo>
                  <a:lnTo>
                    <a:pt x="1168" y="538"/>
                  </a:lnTo>
                  <a:lnTo>
                    <a:pt x="1095" y="546"/>
                  </a:lnTo>
                  <a:lnTo>
                    <a:pt x="1055" y="526"/>
                  </a:lnTo>
                  <a:lnTo>
                    <a:pt x="995" y="543"/>
                  </a:lnTo>
                  <a:lnTo>
                    <a:pt x="961" y="561"/>
                  </a:lnTo>
                  <a:lnTo>
                    <a:pt x="921" y="547"/>
                  </a:lnTo>
                  <a:lnTo>
                    <a:pt x="868" y="528"/>
                  </a:lnTo>
                  <a:lnTo>
                    <a:pt x="821" y="548"/>
                  </a:lnTo>
                  <a:lnTo>
                    <a:pt x="795" y="569"/>
                  </a:lnTo>
                  <a:lnTo>
                    <a:pt x="762" y="579"/>
                  </a:lnTo>
                  <a:lnTo>
                    <a:pt x="715" y="583"/>
                  </a:lnTo>
                  <a:lnTo>
                    <a:pt x="702" y="596"/>
                  </a:lnTo>
                  <a:lnTo>
                    <a:pt x="632" y="610"/>
                  </a:lnTo>
                  <a:lnTo>
                    <a:pt x="649" y="630"/>
                  </a:lnTo>
                  <a:lnTo>
                    <a:pt x="596" y="673"/>
                  </a:lnTo>
                  <a:lnTo>
                    <a:pt x="572" y="677"/>
                  </a:lnTo>
                  <a:lnTo>
                    <a:pt x="519" y="644"/>
                  </a:lnTo>
                  <a:lnTo>
                    <a:pt x="529" y="634"/>
                  </a:lnTo>
                  <a:lnTo>
                    <a:pt x="549" y="638"/>
                  </a:lnTo>
                  <a:lnTo>
                    <a:pt x="583" y="630"/>
                  </a:lnTo>
                  <a:lnTo>
                    <a:pt x="615" y="613"/>
                  </a:lnTo>
                  <a:lnTo>
                    <a:pt x="632" y="546"/>
                  </a:lnTo>
                  <a:lnTo>
                    <a:pt x="615" y="547"/>
                  </a:lnTo>
                  <a:lnTo>
                    <a:pt x="565" y="567"/>
                  </a:lnTo>
                  <a:lnTo>
                    <a:pt x="526" y="597"/>
                  </a:lnTo>
                  <a:lnTo>
                    <a:pt x="522" y="584"/>
                  </a:lnTo>
                  <a:lnTo>
                    <a:pt x="565" y="534"/>
                  </a:lnTo>
                  <a:lnTo>
                    <a:pt x="650" y="501"/>
                  </a:lnTo>
                  <a:lnTo>
                    <a:pt x="668" y="523"/>
                  </a:lnTo>
                  <a:lnTo>
                    <a:pt x="721" y="453"/>
                  </a:lnTo>
                  <a:lnTo>
                    <a:pt x="704" y="446"/>
                  </a:lnTo>
                  <a:lnTo>
                    <a:pt x="614" y="474"/>
                  </a:lnTo>
                  <a:lnTo>
                    <a:pt x="604" y="457"/>
                  </a:lnTo>
                  <a:lnTo>
                    <a:pt x="557" y="448"/>
                  </a:lnTo>
                  <a:lnTo>
                    <a:pt x="607" y="434"/>
                  </a:lnTo>
                  <a:lnTo>
                    <a:pt x="630" y="437"/>
                  </a:lnTo>
                  <a:lnTo>
                    <a:pt x="683" y="384"/>
                  </a:lnTo>
                  <a:lnTo>
                    <a:pt x="686" y="360"/>
                  </a:lnTo>
                  <a:lnTo>
                    <a:pt x="730" y="340"/>
                  </a:lnTo>
                  <a:lnTo>
                    <a:pt x="759" y="293"/>
                  </a:lnTo>
                  <a:lnTo>
                    <a:pt x="861" y="203"/>
                  </a:lnTo>
                  <a:lnTo>
                    <a:pt x="928" y="162"/>
                  </a:lnTo>
                  <a:lnTo>
                    <a:pt x="957" y="89"/>
                  </a:lnTo>
                  <a:lnTo>
                    <a:pt x="923" y="83"/>
                  </a:lnTo>
                  <a:lnTo>
                    <a:pt x="910" y="59"/>
                  </a:lnTo>
                  <a:lnTo>
                    <a:pt x="917" y="23"/>
                  </a:lnTo>
                  <a:lnTo>
                    <a:pt x="893" y="0"/>
                  </a:lnTo>
                  <a:lnTo>
                    <a:pt x="770" y="35"/>
                  </a:lnTo>
                  <a:lnTo>
                    <a:pt x="721" y="68"/>
                  </a:lnTo>
                  <a:lnTo>
                    <a:pt x="671" y="38"/>
                  </a:lnTo>
                  <a:lnTo>
                    <a:pt x="590" y="69"/>
                  </a:lnTo>
                  <a:lnTo>
                    <a:pt x="550" y="89"/>
                  </a:lnTo>
                  <a:lnTo>
                    <a:pt x="527" y="76"/>
                  </a:lnTo>
                  <a:lnTo>
                    <a:pt x="497" y="54"/>
                  </a:lnTo>
                  <a:lnTo>
                    <a:pt x="473" y="54"/>
                  </a:lnTo>
                  <a:lnTo>
                    <a:pt x="463" y="74"/>
                  </a:lnTo>
                  <a:lnTo>
                    <a:pt x="427" y="44"/>
                  </a:lnTo>
                  <a:lnTo>
                    <a:pt x="396" y="25"/>
                  </a:lnTo>
                  <a:lnTo>
                    <a:pt x="363" y="38"/>
                  </a:lnTo>
                  <a:lnTo>
                    <a:pt x="347" y="38"/>
                  </a:lnTo>
                  <a:lnTo>
                    <a:pt x="341" y="78"/>
                  </a:lnTo>
                  <a:lnTo>
                    <a:pt x="301" y="132"/>
                  </a:lnTo>
                  <a:lnTo>
                    <a:pt x="298" y="169"/>
                  </a:lnTo>
                  <a:lnTo>
                    <a:pt x="305" y="204"/>
                  </a:lnTo>
                  <a:lnTo>
                    <a:pt x="362" y="234"/>
                  </a:lnTo>
                  <a:lnTo>
                    <a:pt x="362" y="253"/>
                  </a:lnTo>
                  <a:lnTo>
                    <a:pt x="315" y="224"/>
                  </a:lnTo>
                  <a:lnTo>
                    <a:pt x="282" y="244"/>
                  </a:lnTo>
                  <a:lnTo>
                    <a:pt x="253" y="271"/>
                  </a:lnTo>
                  <a:lnTo>
                    <a:pt x="279" y="318"/>
                  </a:lnTo>
                  <a:lnTo>
                    <a:pt x="273" y="335"/>
                  </a:lnTo>
                  <a:lnTo>
                    <a:pt x="243" y="318"/>
                  </a:lnTo>
                  <a:lnTo>
                    <a:pt x="219" y="325"/>
                  </a:lnTo>
                  <a:lnTo>
                    <a:pt x="219" y="345"/>
                  </a:lnTo>
                  <a:lnTo>
                    <a:pt x="264" y="381"/>
                  </a:lnTo>
                  <a:lnTo>
                    <a:pt x="297" y="437"/>
                  </a:lnTo>
                  <a:lnTo>
                    <a:pt x="284" y="450"/>
                  </a:lnTo>
                  <a:lnTo>
                    <a:pt x="244" y="424"/>
                  </a:lnTo>
                  <a:lnTo>
                    <a:pt x="234" y="437"/>
                  </a:lnTo>
                  <a:lnTo>
                    <a:pt x="247" y="454"/>
                  </a:lnTo>
                  <a:lnTo>
                    <a:pt x="174" y="452"/>
                  </a:lnTo>
                  <a:lnTo>
                    <a:pt x="133" y="452"/>
                  </a:lnTo>
                  <a:lnTo>
                    <a:pt x="105" y="482"/>
                  </a:lnTo>
                  <a:lnTo>
                    <a:pt x="151" y="544"/>
                  </a:lnTo>
                  <a:lnTo>
                    <a:pt x="125" y="548"/>
                  </a:lnTo>
                  <a:lnTo>
                    <a:pt x="111" y="569"/>
                  </a:lnTo>
                  <a:lnTo>
                    <a:pt x="172" y="644"/>
                  </a:lnTo>
                  <a:lnTo>
                    <a:pt x="213" y="660"/>
                  </a:lnTo>
                  <a:lnTo>
                    <a:pt x="176" y="663"/>
                  </a:lnTo>
                  <a:lnTo>
                    <a:pt x="119" y="631"/>
                  </a:lnTo>
                  <a:lnTo>
                    <a:pt x="92" y="644"/>
                  </a:lnTo>
                  <a:lnTo>
                    <a:pt x="107" y="711"/>
                  </a:lnTo>
                  <a:lnTo>
                    <a:pt x="150" y="770"/>
                  </a:lnTo>
                  <a:lnTo>
                    <a:pt x="187" y="720"/>
                  </a:lnTo>
                  <a:lnTo>
                    <a:pt x="187" y="747"/>
                  </a:lnTo>
                  <a:lnTo>
                    <a:pt x="256" y="722"/>
                  </a:lnTo>
                  <a:lnTo>
                    <a:pt x="180" y="770"/>
                  </a:lnTo>
                  <a:lnTo>
                    <a:pt x="234" y="789"/>
                  </a:lnTo>
                  <a:lnTo>
                    <a:pt x="230" y="806"/>
                  </a:lnTo>
                  <a:lnTo>
                    <a:pt x="177" y="816"/>
                  </a:lnTo>
                  <a:lnTo>
                    <a:pt x="158" y="843"/>
                  </a:lnTo>
                  <a:lnTo>
                    <a:pt x="205" y="896"/>
                  </a:lnTo>
                  <a:lnTo>
                    <a:pt x="165" y="876"/>
                  </a:lnTo>
                  <a:lnTo>
                    <a:pt x="118" y="906"/>
                  </a:lnTo>
                  <a:lnTo>
                    <a:pt x="178" y="936"/>
                  </a:lnTo>
                  <a:lnTo>
                    <a:pt x="115" y="944"/>
                  </a:lnTo>
                  <a:lnTo>
                    <a:pt x="102" y="986"/>
                  </a:lnTo>
                  <a:lnTo>
                    <a:pt x="132" y="1025"/>
                  </a:lnTo>
                  <a:lnTo>
                    <a:pt x="127" y="1062"/>
                  </a:lnTo>
                  <a:lnTo>
                    <a:pt x="100" y="1065"/>
                  </a:lnTo>
                  <a:lnTo>
                    <a:pt x="67" y="1057"/>
                  </a:lnTo>
                  <a:lnTo>
                    <a:pt x="3" y="1070"/>
                  </a:lnTo>
                  <a:lnTo>
                    <a:pt x="0" y="1093"/>
                  </a:lnTo>
                  <a:lnTo>
                    <a:pt x="50" y="1117"/>
                  </a:lnTo>
                  <a:lnTo>
                    <a:pt x="76" y="1108"/>
                  </a:lnTo>
                  <a:lnTo>
                    <a:pt x="78" y="1089"/>
                  </a:lnTo>
                  <a:lnTo>
                    <a:pt x="130" y="1096"/>
                  </a:lnTo>
                  <a:lnTo>
                    <a:pt x="81" y="1112"/>
                  </a:lnTo>
                  <a:lnTo>
                    <a:pt x="77" y="1152"/>
                  </a:lnTo>
                  <a:lnTo>
                    <a:pt x="117" y="1176"/>
                  </a:lnTo>
                  <a:lnTo>
                    <a:pt x="148" y="1211"/>
                  </a:lnTo>
                  <a:lnTo>
                    <a:pt x="185" y="1215"/>
                  </a:lnTo>
                  <a:lnTo>
                    <a:pt x="200" y="1188"/>
                  </a:lnTo>
                  <a:lnTo>
                    <a:pt x="247" y="1155"/>
                  </a:lnTo>
                  <a:lnTo>
                    <a:pt x="247" y="1111"/>
                  </a:lnTo>
                  <a:lnTo>
                    <a:pt x="283" y="1084"/>
                  </a:lnTo>
                  <a:lnTo>
                    <a:pt x="317" y="1042"/>
                  </a:lnTo>
                  <a:lnTo>
                    <a:pt x="410" y="928"/>
                  </a:lnTo>
                  <a:lnTo>
                    <a:pt x="289" y="1087"/>
                  </a:lnTo>
                  <a:lnTo>
                    <a:pt x="303" y="1120"/>
                  </a:lnTo>
                  <a:lnTo>
                    <a:pt x="291" y="1147"/>
                  </a:lnTo>
                  <a:lnTo>
                    <a:pt x="301" y="1167"/>
                  </a:lnTo>
                  <a:lnTo>
                    <a:pt x="247" y="1210"/>
                  </a:lnTo>
                  <a:lnTo>
                    <a:pt x="252" y="1250"/>
                  </a:lnTo>
                  <a:lnTo>
                    <a:pt x="235" y="1244"/>
                  </a:lnTo>
                  <a:lnTo>
                    <a:pt x="238" y="1274"/>
                  </a:lnTo>
                  <a:lnTo>
                    <a:pt x="188" y="1284"/>
                  </a:lnTo>
                  <a:lnTo>
                    <a:pt x="188" y="1321"/>
                  </a:lnTo>
                  <a:lnTo>
                    <a:pt x="226" y="1364"/>
                  </a:lnTo>
                  <a:lnTo>
                    <a:pt x="209" y="1400"/>
                  </a:lnTo>
                  <a:lnTo>
                    <a:pt x="182" y="1440"/>
                  </a:lnTo>
                  <a:lnTo>
                    <a:pt x="160" y="1490"/>
                  </a:lnTo>
                  <a:lnTo>
                    <a:pt x="190" y="1483"/>
                  </a:lnTo>
                  <a:lnTo>
                    <a:pt x="177" y="1547"/>
                  </a:lnTo>
                  <a:lnTo>
                    <a:pt x="155" y="1577"/>
                  </a:lnTo>
                  <a:lnTo>
                    <a:pt x="161" y="1600"/>
                  </a:lnTo>
                  <a:lnTo>
                    <a:pt x="195" y="1589"/>
                  </a:lnTo>
                  <a:lnTo>
                    <a:pt x="195" y="1612"/>
                  </a:lnTo>
                  <a:lnTo>
                    <a:pt x="162" y="1693"/>
                  </a:lnTo>
                  <a:lnTo>
                    <a:pt x="129" y="1760"/>
                  </a:lnTo>
                  <a:lnTo>
                    <a:pt x="110" y="1810"/>
                  </a:lnTo>
                  <a:lnTo>
                    <a:pt x="123" y="1855"/>
                  </a:lnTo>
                  <a:lnTo>
                    <a:pt x="160" y="1855"/>
                  </a:lnTo>
                  <a:lnTo>
                    <a:pt x="194" y="1839"/>
                  </a:lnTo>
                  <a:lnTo>
                    <a:pt x="213" y="1775"/>
                  </a:lnTo>
                  <a:lnTo>
                    <a:pt x="223" y="1722"/>
                  </a:lnTo>
                  <a:lnTo>
                    <a:pt x="242" y="1626"/>
                  </a:lnTo>
                  <a:lnTo>
                    <a:pt x="267" y="1589"/>
                  </a:lnTo>
                  <a:lnTo>
                    <a:pt x="277" y="1539"/>
                  </a:lnTo>
                  <a:lnTo>
                    <a:pt x="254" y="1509"/>
                  </a:lnTo>
                  <a:lnTo>
                    <a:pt x="230" y="1477"/>
                  </a:lnTo>
                  <a:lnTo>
                    <a:pt x="246" y="1430"/>
                  </a:lnTo>
                  <a:lnTo>
                    <a:pt x="259" y="1440"/>
                  </a:lnTo>
                  <a:lnTo>
                    <a:pt x="342" y="1323"/>
                  </a:lnTo>
                  <a:lnTo>
                    <a:pt x="338" y="1353"/>
                  </a:lnTo>
                  <a:lnTo>
                    <a:pt x="286" y="1459"/>
                  </a:lnTo>
                  <a:lnTo>
                    <a:pt x="287" y="1492"/>
                  </a:lnTo>
                  <a:lnTo>
                    <a:pt x="314" y="1519"/>
                  </a:lnTo>
                  <a:lnTo>
                    <a:pt x="327" y="1495"/>
                  </a:lnTo>
                  <a:lnTo>
                    <a:pt x="347" y="1502"/>
                  </a:lnTo>
                  <a:lnTo>
                    <a:pt x="380" y="1492"/>
                  </a:lnTo>
                  <a:lnTo>
                    <a:pt x="386" y="1459"/>
                  </a:lnTo>
                  <a:lnTo>
                    <a:pt x="385" y="1385"/>
                  </a:lnTo>
                  <a:lnTo>
                    <a:pt x="416" y="1471"/>
                  </a:lnTo>
                  <a:lnTo>
                    <a:pt x="497" y="1478"/>
                  </a:lnTo>
                  <a:lnTo>
                    <a:pt x="577" y="1527"/>
                  </a:lnTo>
                  <a:lnTo>
                    <a:pt x="493" y="1488"/>
                  </a:lnTo>
                  <a:lnTo>
                    <a:pt x="460" y="1504"/>
                  </a:lnTo>
                  <a:lnTo>
                    <a:pt x="430" y="1491"/>
                  </a:lnTo>
                  <a:lnTo>
                    <a:pt x="391" y="1565"/>
                  </a:lnTo>
                  <a:lnTo>
                    <a:pt x="391" y="1615"/>
                  </a:lnTo>
                  <a:lnTo>
                    <a:pt x="415" y="1670"/>
                  </a:lnTo>
                  <a:lnTo>
                    <a:pt x="419" y="1697"/>
                  </a:lnTo>
                  <a:lnTo>
                    <a:pt x="459" y="1716"/>
                  </a:lnTo>
                  <a:lnTo>
                    <a:pt x="445" y="1770"/>
                  </a:lnTo>
                  <a:lnTo>
                    <a:pt x="427" y="1790"/>
                  </a:lnTo>
                  <a:lnTo>
                    <a:pt x="377" y="1917"/>
                  </a:lnTo>
                  <a:lnTo>
                    <a:pt x="357" y="1973"/>
                  </a:lnTo>
                  <a:lnTo>
                    <a:pt x="379" y="2046"/>
                  </a:lnTo>
                  <a:lnTo>
                    <a:pt x="369" y="2056"/>
                  </a:lnTo>
                  <a:lnTo>
                    <a:pt x="349" y="2012"/>
                  </a:lnTo>
                  <a:lnTo>
                    <a:pt x="325" y="2007"/>
                  </a:lnTo>
                  <a:lnTo>
                    <a:pt x="302" y="2040"/>
                  </a:lnTo>
                  <a:lnTo>
                    <a:pt x="312" y="2073"/>
                  </a:lnTo>
                  <a:lnTo>
                    <a:pt x="362" y="2106"/>
                  </a:lnTo>
                  <a:lnTo>
                    <a:pt x="386" y="2172"/>
                  </a:lnTo>
                  <a:lnTo>
                    <a:pt x="430" y="2195"/>
                  </a:lnTo>
                  <a:lnTo>
                    <a:pt x="430" y="2172"/>
                  </a:lnTo>
                  <a:lnTo>
                    <a:pt x="400" y="2145"/>
                  </a:lnTo>
                  <a:lnTo>
                    <a:pt x="392" y="2093"/>
                  </a:lnTo>
                  <a:lnTo>
                    <a:pt x="452" y="2071"/>
                  </a:lnTo>
                  <a:lnTo>
                    <a:pt x="489" y="2147"/>
                  </a:lnTo>
                  <a:lnTo>
                    <a:pt x="516" y="2161"/>
                  </a:lnTo>
                  <a:lnTo>
                    <a:pt x="562" y="2164"/>
                  </a:lnTo>
                  <a:lnTo>
                    <a:pt x="589" y="2127"/>
                  </a:lnTo>
                  <a:lnTo>
                    <a:pt x="556" y="2067"/>
                  </a:lnTo>
                  <a:lnTo>
                    <a:pt x="575" y="2044"/>
                  </a:lnTo>
                  <a:lnTo>
                    <a:pt x="583" y="2070"/>
                  </a:lnTo>
                  <a:lnTo>
                    <a:pt x="616" y="2107"/>
                  </a:lnTo>
                  <a:lnTo>
                    <a:pt x="682" y="2086"/>
                  </a:lnTo>
                  <a:lnTo>
                    <a:pt x="712" y="2049"/>
                  </a:lnTo>
                  <a:lnTo>
                    <a:pt x="722" y="2066"/>
                  </a:lnTo>
                  <a:lnTo>
                    <a:pt x="785" y="2063"/>
                  </a:lnTo>
                  <a:lnTo>
                    <a:pt x="811" y="2019"/>
                  </a:lnTo>
                  <a:lnTo>
                    <a:pt x="831" y="1972"/>
                  </a:lnTo>
                  <a:lnTo>
                    <a:pt x="848" y="1998"/>
                  </a:lnTo>
                  <a:lnTo>
                    <a:pt x="898" y="2008"/>
                  </a:lnTo>
                  <a:lnTo>
                    <a:pt x="935" y="2015"/>
                  </a:lnTo>
                  <a:lnTo>
                    <a:pt x="961" y="2030"/>
                  </a:lnTo>
                  <a:lnTo>
                    <a:pt x="991" y="2020"/>
                  </a:lnTo>
                  <a:lnTo>
                    <a:pt x="965" y="2044"/>
                  </a:lnTo>
                  <a:lnTo>
                    <a:pt x="901" y="2038"/>
                  </a:lnTo>
                  <a:lnTo>
                    <a:pt x="866" y="2065"/>
                  </a:lnTo>
                  <a:lnTo>
                    <a:pt x="845" y="2108"/>
                  </a:lnTo>
                  <a:lnTo>
                    <a:pt x="817" y="2152"/>
                  </a:lnTo>
                  <a:lnTo>
                    <a:pt x="790" y="2244"/>
                  </a:lnTo>
                  <a:lnTo>
                    <a:pt x="818" y="2348"/>
                  </a:lnTo>
                  <a:lnTo>
                    <a:pt x="838" y="2387"/>
                  </a:lnTo>
                  <a:lnTo>
                    <a:pt x="871" y="2400"/>
                  </a:lnTo>
                  <a:lnTo>
                    <a:pt x="905" y="2373"/>
                  </a:lnTo>
                  <a:lnTo>
                    <a:pt x="898" y="2409"/>
                  </a:lnTo>
                  <a:lnTo>
                    <a:pt x="926" y="2463"/>
                  </a:lnTo>
                  <a:lnTo>
                    <a:pt x="939" y="2443"/>
                  </a:lnTo>
                  <a:lnTo>
                    <a:pt x="961" y="2412"/>
                  </a:lnTo>
                  <a:lnTo>
                    <a:pt x="965" y="2429"/>
                  </a:lnTo>
                  <a:lnTo>
                    <a:pt x="995" y="2412"/>
                  </a:lnTo>
                  <a:lnTo>
                    <a:pt x="1012" y="2382"/>
                  </a:lnTo>
                  <a:lnTo>
                    <a:pt x="1028" y="2405"/>
                  </a:lnTo>
                  <a:lnTo>
                    <a:pt x="988" y="2439"/>
                  </a:lnTo>
                  <a:lnTo>
                    <a:pt x="999" y="2465"/>
                  </a:lnTo>
                  <a:lnTo>
                    <a:pt x="1039" y="2515"/>
                  </a:lnTo>
                  <a:lnTo>
                    <a:pt x="1033" y="2538"/>
                  </a:lnTo>
                  <a:lnTo>
                    <a:pt x="1003" y="2542"/>
                  </a:lnTo>
                  <a:lnTo>
                    <a:pt x="974" y="2568"/>
                  </a:lnTo>
                  <a:lnTo>
                    <a:pt x="980" y="2631"/>
                  </a:lnTo>
                  <a:lnTo>
                    <a:pt x="1024" y="2634"/>
                  </a:lnTo>
                  <a:lnTo>
                    <a:pt x="987" y="2648"/>
                  </a:lnTo>
                  <a:lnTo>
                    <a:pt x="961" y="2711"/>
                  </a:lnTo>
                  <a:lnTo>
                    <a:pt x="968" y="2771"/>
                  </a:lnTo>
                  <a:lnTo>
                    <a:pt x="999" y="2817"/>
                  </a:lnTo>
                  <a:lnTo>
                    <a:pt x="1046" y="2842"/>
                  </a:lnTo>
                  <a:lnTo>
                    <a:pt x="1019" y="2860"/>
                  </a:lnTo>
                  <a:lnTo>
                    <a:pt x="979" y="2840"/>
                  </a:lnTo>
                  <a:lnTo>
                    <a:pt x="968" y="2787"/>
                  </a:lnTo>
                  <a:lnTo>
                    <a:pt x="922" y="2825"/>
                  </a:lnTo>
                  <a:lnTo>
                    <a:pt x="909" y="2848"/>
                  </a:lnTo>
                  <a:lnTo>
                    <a:pt x="976" y="2887"/>
                  </a:lnTo>
                  <a:lnTo>
                    <a:pt x="899" y="2871"/>
                  </a:lnTo>
                  <a:lnTo>
                    <a:pt x="869" y="2855"/>
                  </a:lnTo>
                  <a:lnTo>
                    <a:pt x="827" y="2885"/>
                  </a:lnTo>
                  <a:lnTo>
                    <a:pt x="773" y="2869"/>
                  </a:lnTo>
                  <a:lnTo>
                    <a:pt x="726" y="2849"/>
                  </a:lnTo>
                  <a:lnTo>
                    <a:pt x="629" y="2904"/>
                  </a:lnTo>
                  <a:lnTo>
                    <a:pt x="594" y="2931"/>
                  </a:lnTo>
                  <a:lnTo>
                    <a:pt x="597" y="2983"/>
                  </a:lnTo>
                  <a:lnTo>
                    <a:pt x="557" y="3023"/>
                  </a:lnTo>
                  <a:lnTo>
                    <a:pt x="521" y="3041"/>
                  </a:lnTo>
                  <a:lnTo>
                    <a:pt x="488" y="3047"/>
                  </a:lnTo>
                  <a:lnTo>
                    <a:pt x="409" y="3134"/>
                  </a:lnTo>
                  <a:lnTo>
                    <a:pt x="425" y="3148"/>
                  </a:lnTo>
                  <a:lnTo>
                    <a:pt x="464" y="3114"/>
                  </a:lnTo>
                  <a:lnTo>
                    <a:pt x="508" y="3133"/>
                  </a:lnTo>
                  <a:lnTo>
                    <a:pt x="528" y="3120"/>
                  </a:lnTo>
                  <a:lnTo>
                    <a:pt x="538" y="3086"/>
                  </a:lnTo>
                  <a:lnTo>
                    <a:pt x="538" y="3086"/>
                  </a:lnTo>
                  <a:lnTo>
                    <a:pt x="608" y="3073"/>
                  </a:lnTo>
                  <a:lnTo>
                    <a:pt x="640" y="3055"/>
                  </a:lnTo>
                  <a:lnTo>
                    <a:pt x="632" y="3085"/>
                  </a:lnTo>
                  <a:lnTo>
                    <a:pt x="638" y="3129"/>
                  </a:lnTo>
                  <a:lnTo>
                    <a:pt x="668" y="3152"/>
                  </a:lnTo>
                  <a:lnTo>
                    <a:pt x="659" y="3215"/>
                  </a:lnTo>
                  <a:lnTo>
                    <a:pt x="700" y="3218"/>
                  </a:lnTo>
                  <a:lnTo>
                    <a:pt x="654" y="3318"/>
                  </a:lnTo>
                  <a:lnTo>
                    <a:pt x="614" y="3388"/>
                  </a:lnTo>
                  <a:lnTo>
                    <a:pt x="545" y="3422"/>
                  </a:lnTo>
                  <a:lnTo>
                    <a:pt x="484" y="3465"/>
                  </a:lnTo>
                  <a:lnTo>
                    <a:pt x="435" y="3505"/>
                  </a:lnTo>
                  <a:lnTo>
                    <a:pt x="365" y="3510"/>
                  </a:lnTo>
                  <a:lnTo>
                    <a:pt x="328" y="3540"/>
                  </a:lnTo>
                  <a:lnTo>
                    <a:pt x="313" y="3563"/>
                  </a:lnTo>
                  <a:lnTo>
                    <a:pt x="279" y="3560"/>
                  </a:lnTo>
                  <a:lnTo>
                    <a:pt x="283" y="3570"/>
                  </a:lnTo>
                  <a:lnTo>
                    <a:pt x="343" y="3580"/>
                  </a:lnTo>
                  <a:lnTo>
                    <a:pt x="310" y="3613"/>
                  </a:lnTo>
                  <a:lnTo>
                    <a:pt x="310" y="3639"/>
                  </a:lnTo>
                  <a:lnTo>
                    <a:pt x="353" y="3659"/>
                  </a:lnTo>
                  <a:lnTo>
                    <a:pt x="371" y="3706"/>
                  </a:lnTo>
                  <a:lnTo>
                    <a:pt x="420" y="3705"/>
                  </a:lnTo>
                  <a:lnTo>
                    <a:pt x="440" y="3671"/>
                  </a:lnTo>
                  <a:lnTo>
                    <a:pt x="507" y="3648"/>
                  </a:lnTo>
                  <a:lnTo>
                    <a:pt x="556" y="3605"/>
                  </a:lnTo>
                  <a:lnTo>
                    <a:pt x="556" y="3637"/>
                  </a:lnTo>
                  <a:lnTo>
                    <a:pt x="649" y="3640"/>
                  </a:lnTo>
                  <a:lnTo>
                    <a:pt x="554" y="3697"/>
                  </a:lnTo>
                  <a:lnTo>
                    <a:pt x="600" y="3717"/>
                  </a:lnTo>
                  <a:lnTo>
                    <a:pt x="677" y="3719"/>
                  </a:lnTo>
                  <a:lnTo>
                    <a:pt x="726" y="3676"/>
                  </a:lnTo>
                  <a:lnTo>
                    <a:pt x="781" y="3732"/>
                  </a:lnTo>
                  <a:lnTo>
                    <a:pt x="844" y="3801"/>
                  </a:lnTo>
                  <a:lnTo>
                    <a:pt x="921" y="3784"/>
                  </a:lnTo>
                  <a:lnTo>
                    <a:pt x="977" y="3726"/>
                  </a:lnTo>
                  <a:lnTo>
                    <a:pt x="1027" y="3719"/>
                  </a:lnTo>
                  <a:lnTo>
                    <a:pt x="1069" y="3673"/>
                  </a:lnTo>
                  <a:lnTo>
                    <a:pt x="1110" y="3652"/>
                  </a:lnTo>
                  <a:lnTo>
                    <a:pt x="1172" y="3602"/>
                  </a:lnTo>
                  <a:lnTo>
                    <a:pt x="1199" y="3569"/>
                  </a:lnTo>
                  <a:lnTo>
                    <a:pt x="1192" y="3598"/>
                  </a:lnTo>
                  <a:lnTo>
                    <a:pt x="1110" y="3679"/>
                  </a:lnTo>
                  <a:lnTo>
                    <a:pt x="1094" y="3738"/>
                  </a:lnTo>
                  <a:lnTo>
                    <a:pt x="995" y="3800"/>
                  </a:lnTo>
                  <a:lnTo>
                    <a:pt x="975" y="3889"/>
                  </a:lnTo>
                  <a:lnTo>
                    <a:pt x="909" y="3896"/>
                  </a:lnTo>
                  <a:lnTo>
                    <a:pt x="755" y="3871"/>
                  </a:lnTo>
                  <a:lnTo>
                    <a:pt x="622" y="3892"/>
                  </a:lnTo>
                  <a:lnTo>
                    <a:pt x="609" y="3935"/>
                  </a:lnTo>
                  <a:lnTo>
                    <a:pt x="619" y="3956"/>
                  </a:lnTo>
                  <a:lnTo>
                    <a:pt x="669" y="3942"/>
                  </a:lnTo>
                  <a:lnTo>
                    <a:pt x="616" y="3986"/>
                  </a:lnTo>
                  <a:lnTo>
                    <a:pt x="576" y="3962"/>
                  </a:lnTo>
                  <a:lnTo>
                    <a:pt x="542" y="3966"/>
                  </a:lnTo>
                  <a:lnTo>
                    <a:pt x="515" y="4129"/>
                  </a:lnTo>
                  <a:lnTo>
                    <a:pt x="421" y="4163"/>
                  </a:lnTo>
                  <a:lnTo>
                    <a:pt x="342" y="4300"/>
                  </a:lnTo>
                  <a:lnTo>
                    <a:pt x="236" y="4361"/>
                  </a:lnTo>
                  <a:lnTo>
                    <a:pt x="223" y="4383"/>
                  </a:lnTo>
                  <a:lnTo>
                    <a:pt x="184" y="4381"/>
                  </a:lnTo>
                  <a:lnTo>
                    <a:pt x="170" y="4425"/>
                  </a:lnTo>
                  <a:lnTo>
                    <a:pt x="214" y="4460"/>
                  </a:lnTo>
                  <a:lnTo>
                    <a:pt x="217" y="4423"/>
                  </a:lnTo>
                  <a:lnTo>
                    <a:pt x="264" y="4407"/>
                  </a:lnTo>
                  <a:lnTo>
                    <a:pt x="331" y="4446"/>
                  </a:lnTo>
                  <a:lnTo>
                    <a:pt x="371" y="4462"/>
                  </a:lnTo>
                  <a:lnTo>
                    <a:pt x="380" y="4436"/>
                  </a:lnTo>
                  <a:lnTo>
                    <a:pt x="363" y="4389"/>
                  </a:lnTo>
                  <a:lnTo>
                    <a:pt x="455" y="4332"/>
                  </a:lnTo>
                  <a:lnTo>
                    <a:pt x="479" y="4282"/>
                  </a:lnTo>
                  <a:lnTo>
                    <a:pt x="556" y="4274"/>
                  </a:lnTo>
                  <a:lnTo>
                    <a:pt x="646" y="4304"/>
                  </a:lnTo>
                  <a:lnTo>
                    <a:pt x="723" y="4313"/>
                  </a:lnTo>
                  <a:lnTo>
                    <a:pt x="773" y="4335"/>
                  </a:lnTo>
                  <a:lnTo>
                    <a:pt x="819" y="4325"/>
                  </a:lnTo>
                  <a:lnTo>
                    <a:pt x="814" y="4216"/>
                  </a:lnTo>
                  <a:lnTo>
                    <a:pt x="848" y="4139"/>
                  </a:lnTo>
                  <a:lnTo>
                    <a:pt x="861" y="4169"/>
                  </a:lnTo>
                  <a:lnTo>
                    <a:pt x="898" y="4175"/>
                  </a:lnTo>
                  <a:lnTo>
                    <a:pt x="974" y="4118"/>
                  </a:lnTo>
                  <a:lnTo>
                    <a:pt x="1101" y="4127"/>
                  </a:lnTo>
                  <a:lnTo>
                    <a:pt x="1147" y="4200"/>
                  </a:lnTo>
                  <a:lnTo>
                    <a:pt x="1211" y="4176"/>
                  </a:lnTo>
                  <a:lnTo>
                    <a:pt x="1271" y="4185"/>
                  </a:lnTo>
                  <a:lnTo>
                    <a:pt x="1284" y="4198"/>
                  </a:lnTo>
                  <a:lnTo>
                    <a:pt x="1321" y="4152"/>
                  </a:lnTo>
                  <a:lnTo>
                    <a:pt x="1280" y="4125"/>
                  </a:lnTo>
                  <a:lnTo>
                    <a:pt x="1297" y="4098"/>
                  </a:lnTo>
                  <a:lnTo>
                    <a:pt x="1347" y="4118"/>
                  </a:lnTo>
                  <a:lnTo>
                    <a:pt x="1397" y="4125"/>
                  </a:lnTo>
                  <a:lnTo>
                    <a:pt x="1410" y="4108"/>
                  </a:lnTo>
                  <a:lnTo>
                    <a:pt x="1461" y="4074"/>
                  </a:lnTo>
                  <a:lnTo>
                    <a:pt x="1469" y="4054"/>
                  </a:lnTo>
                  <a:lnTo>
                    <a:pt x="1456" y="4035"/>
                  </a:lnTo>
                  <a:lnTo>
                    <a:pt x="1429" y="4011"/>
                  </a:lnTo>
                  <a:lnTo>
                    <a:pt x="1476" y="4011"/>
                  </a:lnTo>
                  <a:lnTo>
                    <a:pt x="1520" y="4067"/>
                  </a:lnTo>
                  <a:lnTo>
                    <a:pt x="1546" y="4080"/>
                  </a:lnTo>
                  <a:lnTo>
                    <a:pt x="1570" y="4050"/>
                  </a:lnTo>
                  <a:lnTo>
                    <a:pt x="1583" y="4059"/>
                  </a:lnTo>
                  <a:lnTo>
                    <a:pt x="1617" y="4062"/>
                  </a:lnTo>
                  <a:lnTo>
                    <a:pt x="1630" y="4096"/>
                  </a:lnTo>
                  <a:lnTo>
                    <a:pt x="1687" y="4118"/>
                  </a:lnTo>
                  <a:lnTo>
                    <a:pt x="1717" y="4068"/>
                  </a:lnTo>
                  <a:lnTo>
                    <a:pt x="1873" y="4070"/>
                  </a:lnTo>
                  <a:lnTo>
                    <a:pt x="1911" y="4096"/>
                  </a:lnTo>
                  <a:lnTo>
                    <a:pt x="2080" y="4035"/>
                  </a:lnTo>
                  <a:lnTo>
                    <a:pt x="2173" y="4018"/>
                  </a:lnTo>
                  <a:lnTo>
                    <a:pt x="2189" y="3954"/>
                  </a:lnTo>
                  <a:lnTo>
                    <a:pt x="2292" y="3927"/>
                  </a:lnTo>
                  <a:lnTo>
                    <a:pt x="2315" y="3900"/>
                  </a:lnTo>
                  <a:lnTo>
                    <a:pt x="2304" y="3831"/>
                  </a:lnTo>
                  <a:lnTo>
                    <a:pt x="2324" y="3801"/>
                  </a:lnTo>
                  <a:lnTo>
                    <a:pt x="2294" y="3797"/>
                  </a:lnTo>
                  <a:lnTo>
                    <a:pt x="2227" y="3818"/>
                  </a:lnTo>
                  <a:lnTo>
                    <a:pt x="2192" y="3835"/>
                  </a:lnTo>
                  <a:lnTo>
                    <a:pt x="2125" y="3825"/>
                  </a:lnTo>
                  <a:lnTo>
                    <a:pt x="2091" y="3796"/>
                  </a:lnTo>
                  <a:lnTo>
                    <a:pt x="2058" y="3833"/>
                  </a:lnTo>
                  <a:lnTo>
                    <a:pt x="2041" y="3816"/>
                  </a:lnTo>
                  <a:lnTo>
                    <a:pt x="2080" y="3779"/>
                  </a:lnTo>
                  <a:lnTo>
                    <a:pt x="2037" y="3747"/>
                  </a:lnTo>
                  <a:lnTo>
                    <a:pt x="2087" y="3766"/>
                  </a:lnTo>
                  <a:lnTo>
                    <a:pt x="2114" y="3743"/>
                  </a:lnTo>
                  <a:lnTo>
                    <a:pt x="2127" y="3696"/>
                  </a:lnTo>
                  <a:lnTo>
                    <a:pt x="2153" y="3669"/>
                  </a:lnTo>
                  <a:lnTo>
                    <a:pt x="2156" y="3642"/>
                  </a:lnTo>
                  <a:lnTo>
                    <a:pt x="2106" y="3613"/>
                  </a:lnTo>
                  <a:lnTo>
                    <a:pt x="2126" y="3603"/>
                  </a:lnTo>
                  <a:lnTo>
                    <a:pt x="2166" y="3607"/>
                  </a:lnTo>
                  <a:lnTo>
                    <a:pt x="2183" y="3580"/>
                  </a:lnTo>
                  <a:lnTo>
                    <a:pt x="2203" y="3592"/>
                  </a:lnTo>
                  <a:lnTo>
                    <a:pt x="2238" y="3596"/>
                  </a:lnTo>
                  <a:lnTo>
                    <a:pt x="2275" y="3586"/>
                  </a:lnTo>
                  <a:lnTo>
                    <a:pt x="2285" y="3552"/>
                  </a:lnTo>
                  <a:lnTo>
                    <a:pt x="2265" y="3535"/>
                  </a:lnTo>
                  <a:lnTo>
                    <a:pt x="2265" y="3492"/>
                  </a:lnTo>
                  <a:lnTo>
                    <a:pt x="2301" y="3472"/>
                  </a:lnTo>
                  <a:lnTo>
                    <a:pt x="2341" y="3479"/>
                  </a:lnTo>
                  <a:lnTo>
                    <a:pt x="2390" y="3395"/>
                  </a:lnTo>
                  <a:lnTo>
                    <a:pt x="2410" y="3315"/>
                  </a:lnTo>
                  <a:lnTo>
                    <a:pt x="2422" y="3242"/>
                  </a:lnTo>
                  <a:lnTo>
                    <a:pt x="2351" y="3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0">
              <a:extLst>
                <a:ext uri="{FF2B5EF4-FFF2-40B4-BE49-F238E27FC236}">
                  <a16:creationId xmlns:a16="http://schemas.microsoft.com/office/drawing/2014/main" id="{80A9D25A-8269-4639-85F8-64D883C4E58D}"/>
                </a:ext>
              </a:extLst>
            </p:cNvPr>
            <p:cNvSpPr>
              <a:spLocks/>
            </p:cNvSpPr>
            <p:nvPr/>
          </p:nvSpPr>
          <p:spPr bwMode="auto">
            <a:xfrm>
              <a:off x="2322513" y="3806825"/>
              <a:ext cx="53975" cy="44450"/>
            </a:xfrm>
            <a:custGeom>
              <a:avLst/>
              <a:gdLst>
                <a:gd name="T0" fmla="*/ 11 w 167"/>
                <a:gd name="T1" fmla="*/ 111 h 140"/>
                <a:gd name="T2" fmla="*/ 98 w 167"/>
                <a:gd name="T3" fmla="*/ 140 h 140"/>
                <a:gd name="T4" fmla="*/ 121 w 167"/>
                <a:gd name="T5" fmla="*/ 123 h 140"/>
                <a:gd name="T6" fmla="*/ 137 w 167"/>
                <a:gd name="T7" fmla="*/ 86 h 140"/>
                <a:gd name="T8" fmla="*/ 167 w 167"/>
                <a:gd name="T9" fmla="*/ 46 h 140"/>
                <a:gd name="T10" fmla="*/ 137 w 167"/>
                <a:gd name="T11" fmla="*/ 49 h 140"/>
                <a:gd name="T12" fmla="*/ 107 w 167"/>
                <a:gd name="T13" fmla="*/ 27 h 140"/>
                <a:gd name="T14" fmla="*/ 84 w 167"/>
                <a:gd name="T15" fmla="*/ 0 h 140"/>
                <a:gd name="T16" fmla="*/ 4 w 167"/>
                <a:gd name="T17" fmla="*/ 11 h 140"/>
                <a:gd name="T18" fmla="*/ 10 w 167"/>
                <a:gd name="T19" fmla="*/ 54 h 140"/>
                <a:gd name="T20" fmla="*/ 20 w 167"/>
                <a:gd name="T21" fmla="*/ 64 h 140"/>
                <a:gd name="T22" fmla="*/ 0 w 167"/>
                <a:gd name="T23" fmla="*/ 71 h 140"/>
                <a:gd name="T24" fmla="*/ 11 w 167"/>
                <a:gd name="T25" fmla="*/ 11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40">
                  <a:moveTo>
                    <a:pt x="11" y="111"/>
                  </a:moveTo>
                  <a:lnTo>
                    <a:pt x="98" y="140"/>
                  </a:lnTo>
                  <a:lnTo>
                    <a:pt x="121" y="123"/>
                  </a:lnTo>
                  <a:lnTo>
                    <a:pt x="137" y="86"/>
                  </a:lnTo>
                  <a:lnTo>
                    <a:pt x="167" y="46"/>
                  </a:lnTo>
                  <a:lnTo>
                    <a:pt x="137" y="49"/>
                  </a:lnTo>
                  <a:lnTo>
                    <a:pt x="107" y="27"/>
                  </a:lnTo>
                  <a:lnTo>
                    <a:pt x="84" y="0"/>
                  </a:lnTo>
                  <a:lnTo>
                    <a:pt x="4" y="11"/>
                  </a:lnTo>
                  <a:lnTo>
                    <a:pt x="10" y="54"/>
                  </a:lnTo>
                  <a:lnTo>
                    <a:pt x="20" y="64"/>
                  </a:lnTo>
                  <a:lnTo>
                    <a:pt x="0" y="71"/>
                  </a:lnTo>
                  <a:lnTo>
                    <a:pt x="1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2A8FA42-EDAC-46CB-90F9-689974F1FA83}"/>
                </a:ext>
              </a:extLst>
            </p:cNvPr>
            <p:cNvSpPr>
              <a:spLocks/>
            </p:cNvSpPr>
            <p:nvPr/>
          </p:nvSpPr>
          <p:spPr bwMode="auto">
            <a:xfrm>
              <a:off x="2252663" y="3440113"/>
              <a:ext cx="25400" cy="42863"/>
            </a:xfrm>
            <a:custGeom>
              <a:avLst/>
              <a:gdLst>
                <a:gd name="T0" fmla="*/ 72 w 84"/>
                <a:gd name="T1" fmla="*/ 123 h 133"/>
                <a:gd name="T2" fmla="*/ 84 w 84"/>
                <a:gd name="T3" fmla="*/ 83 h 133"/>
                <a:gd name="T4" fmla="*/ 64 w 84"/>
                <a:gd name="T5" fmla="*/ 30 h 133"/>
                <a:gd name="T6" fmla="*/ 54 w 84"/>
                <a:gd name="T7" fmla="*/ 0 h 133"/>
                <a:gd name="T8" fmla="*/ 27 w 84"/>
                <a:gd name="T9" fmla="*/ 0 h 133"/>
                <a:gd name="T10" fmla="*/ 7 w 84"/>
                <a:gd name="T11" fmla="*/ 30 h 133"/>
                <a:gd name="T12" fmla="*/ 0 w 84"/>
                <a:gd name="T13" fmla="*/ 70 h 133"/>
                <a:gd name="T14" fmla="*/ 15 w 84"/>
                <a:gd name="T15" fmla="*/ 110 h 133"/>
                <a:gd name="T16" fmla="*/ 55 w 84"/>
                <a:gd name="T17" fmla="*/ 133 h 133"/>
                <a:gd name="T18" fmla="*/ 72 w 84"/>
                <a:gd name="T19" fmla="*/ 12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33">
                  <a:moveTo>
                    <a:pt x="72" y="123"/>
                  </a:moveTo>
                  <a:lnTo>
                    <a:pt x="84" y="83"/>
                  </a:lnTo>
                  <a:lnTo>
                    <a:pt x="64" y="30"/>
                  </a:lnTo>
                  <a:lnTo>
                    <a:pt x="54" y="0"/>
                  </a:lnTo>
                  <a:lnTo>
                    <a:pt x="27" y="0"/>
                  </a:lnTo>
                  <a:lnTo>
                    <a:pt x="7" y="30"/>
                  </a:lnTo>
                  <a:lnTo>
                    <a:pt x="0" y="70"/>
                  </a:lnTo>
                  <a:lnTo>
                    <a:pt x="15" y="110"/>
                  </a:lnTo>
                  <a:lnTo>
                    <a:pt x="55" y="133"/>
                  </a:lnTo>
                  <a:lnTo>
                    <a:pt x="72"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9000B2DE-39CE-4722-94A9-A2F127FA0CC8}"/>
                </a:ext>
              </a:extLst>
            </p:cNvPr>
            <p:cNvSpPr>
              <a:spLocks/>
            </p:cNvSpPr>
            <p:nvPr/>
          </p:nvSpPr>
          <p:spPr bwMode="auto">
            <a:xfrm>
              <a:off x="2163763" y="3232150"/>
              <a:ext cx="6350" cy="6350"/>
            </a:xfrm>
            <a:custGeom>
              <a:avLst/>
              <a:gdLst>
                <a:gd name="T0" fmla="*/ 0 w 20"/>
                <a:gd name="T1" fmla="*/ 13 h 20"/>
                <a:gd name="T2" fmla="*/ 20 w 20"/>
                <a:gd name="T3" fmla="*/ 20 h 20"/>
                <a:gd name="T4" fmla="*/ 16 w 20"/>
                <a:gd name="T5" fmla="*/ 0 h 20"/>
                <a:gd name="T6" fmla="*/ 0 w 20"/>
                <a:gd name="T7" fmla="*/ 13 h 20"/>
              </a:gdLst>
              <a:ahLst/>
              <a:cxnLst>
                <a:cxn ang="0">
                  <a:pos x="T0" y="T1"/>
                </a:cxn>
                <a:cxn ang="0">
                  <a:pos x="T2" y="T3"/>
                </a:cxn>
                <a:cxn ang="0">
                  <a:pos x="T4" y="T5"/>
                </a:cxn>
                <a:cxn ang="0">
                  <a:pos x="T6" y="T7"/>
                </a:cxn>
              </a:cxnLst>
              <a:rect l="0" t="0" r="r" b="b"/>
              <a:pathLst>
                <a:path w="20" h="20">
                  <a:moveTo>
                    <a:pt x="0" y="13"/>
                  </a:moveTo>
                  <a:lnTo>
                    <a:pt x="20" y="20"/>
                  </a:lnTo>
                  <a:lnTo>
                    <a:pt x="16"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988D859D-A489-47E5-A94D-041D9B12A147}"/>
                </a:ext>
              </a:extLst>
            </p:cNvPr>
            <p:cNvSpPr>
              <a:spLocks/>
            </p:cNvSpPr>
            <p:nvPr/>
          </p:nvSpPr>
          <p:spPr bwMode="auto">
            <a:xfrm>
              <a:off x="2146300" y="3211513"/>
              <a:ext cx="17463" cy="17463"/>
            </a:xfrm>
            <a:custGeom>
              <a:avLst/>
              <a:gdLst>
                <a:gd name="T0" fmla="*/ 54 w 54"/>
                <a:gd name="T1" fmla="*/ 43 h 56"/>
                <a:gd name="T2" fmla="*/ 54 w 54"/>
                <a:gd name="T3" fmla="*/ 23 h 56"/>
                <a:gd name="T4" fmla="*/ 34 w 54"/>
                <a:gd name="T5" fmla="*/ 0 h 56"/>
                <a:gd name="T6" fmla="*/ 0 w 54"/>
                <a:gd name="T7" fmla="*/ 7 h 56"/>
                <a:gd name="T8" fmla="*/ 3 w 54"/>
                <a:gd name="T9" fmla="*/ 37 h 56"/>
                <a:gd name="T10" fmla="*/ 30 w 54"/>
                <a:gd name="T11" fmla="*/ 56 h 56"/>
                <a:gd name="T12" fmla="*/ 54 w 54"/>
                <a:gd name="T13" fmla="*/ 43 h 56"/>
              </a:gdLst>
              <a:ahLst/>
              <a:cxnLst>
                <a:cxn ang="0">
                  <a:pos x="T0" y="T1"/>
                </a:cxn>
                <a:cxn ang="0">
                  <a:pos x="T2" y="T3"/>
                </a:cxn>
                <a:cxn ang="0">
                  <a:pos x="T4" y="T5"/>
                </a:cxn>
                <a:cxn ang="0">
                  <a:pos x="T6" y="T7"/>
                </a:cxn>
                <a:cxn ang="0">
                  <a:pos x="T8" y="T9"/>
                </a:cxn>
                <a:cxn ang="0">
                  <a:pos x="T10" y="T11"/>
                </a:cxn>
                <a:cxn ang="0">
                  <a:pos x="T12" y="T13"/>
                </a:cxn>
              </a:cxnLst>
              <a:rect l="0" t="0" r="r" b="b"/>
              <a:pathLst>
                <a:path w="54" h="56">
                  <a:moveTo>
                    <a:pt x="54" y="43"/>
                  </a:moveTo>
                  <a:lnTo>
                    <a:pt x="54" y="23"/>
                  </a:lnTo>
                  <a:lnTo>
                    <a:pt x="34" y="0"/>
                  </a:lnTo>
                  <a:lnTo>
                    <a:pt x="0" y="7"/>
                  </a:lnTo>
                  <a:lnTo>
                    <a:pt x="3" y="37"/>
                  </a:lnTo>
                  <a:lnTo>
                    <a:pt x="30" y="56"/>
                  </a:lnTo>
                  <a:lnTo>
                    <a:pt x="5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E13AE862-7603-4810-A79F-F09B4A39FB85}"/>
                </a:ext>
              </a:extLst>
            </p:cNvPr>
            <p:cNvSpPr>
              <a:spLocks/>
            </p:cNvSpPr>
            <p:nvPr/>
          </p:nvSpPr>
          <p:spPr bwMode="auto">
            <a:xfrm>
              <a:off x="2181225" y="3365500"/>
              <a:ext cx="36513" cy="55563"/>
            </a:xfrm>
            <a:custGeom>
              <a:avLst/>
              <a:gdLst>
                <a:gd name="T0" fmla="*/ 77 w 119"/>
                <a:gd name="T1" fmla="*/ 129 h 173"/>
                <a:gd name="T2" fmla="*/ 84 w 119"/>
                <a:gd name="T3" fmla="*/ 84 h 173"/>
                <a:gd name="T4" fmla="*/ 119 w 119"/>
                <a:gd name="T5" fmla="*/ 24 h 173"/>
                <a:gd name="T6" fmla="*/ 116 w 119"/>
                <a:gd name="T7" fmla="*/ 0 h 173"/>
                <a:gd name="T8" fmla="*/ 80 w 119"/>
                <a:gd name="T9" fmla="*/ 34 h 173"/>
                <a:gd name="T10" fmla="*/ 37 w 119"/>
                <a:gd name="T11" fmla="*/ 84 h 173"/>
                <a:gd name="T12" fmla="*/ 54 w 119"/>
                <a:gd name="T13" fmla="*/ 87 h 173"/>
                <a:gd name="T14" fmla="*/ 0 w 119"/>
                <a:gd name="T15" fmla="*/ 126 h 173"/>
                <a:gd name="T16" fmla="*/ 17 w 119"/>
                <a:gd name="T17" fmla="*/ 152 h 173"/>
                <a:gd name="T18" fmla="*/ 15 w 119"/>
                <a:gd name="T19" fmla="*/ 161 h 173"/>
                <a:gd name="T20" fmla="*/ 38 w 119"/>
                <a:gd name="T21" fmla="*/ 173 h 173"/>
                <a:gd name="T22" fmla="*/ 77 w 119"/>
                <a:gd name="T23" fmla="*/ 12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173">
                  <a:moveTo>
                    <a:pt x="77" y="129"/>
                  </a:moveTo>
                  <a:lnTo>
                    <a:pt x="84" y="84"/>
                  </a:lnTo>
                  <a:lnTo>
                    <a:pt x="119" y="24"/>
                  </a:lnTo>
                  <a:lnTo>
                    <a:pt x="116" y="0"/>
                  </a:lnTo>
                  <a:lnTo>
                    <a:pt x="80" y="34"/>
                  </a:lnTo>
                  <a:lnTo>
                    <a:pt x="37" y="84"/>
                  </a:lnTo>
                  <a:lnTo>
                    <a:pt x="54" y="87"/>
                  </a:lnTo>
                  <a:lnTo>
                    <a:pt x="0" y="126"/>
                  </a:lnTo>
                  <a:lnTo>
                    <a:pt x="17" y="152"/>
                  </a:lnTo>
                  <a:lnTo>
                    <a:pt x="15" y="161"/>
                  </a:lnTo>
                  <a:lnTo>
                    <a:pt x="38" y="173"/>
                  </a:lnTo>
                  <a:lnTo>
                    <a:pt x="77"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AA93DC7-B421-4542-943F-DC8A55FF4D80}"/>
                </a:ext>
              </a:extLst>
            </p:cNvPr>
            <p:cNvSpPr>
              <a:spLocks/>
            </p:cNvSpPr>
            <p:nvPr/>
          </p:nvSpPr>
          <p:spPr bwMode="auto">
            <a:xfrm>
              <a:off x="2049463" y="3213100"/>
              <a:ext cx="11113" cy="19050"/>
            </a:xfrm>
            <a:custGeom>
              <a:avLst/>
              <a:gdLst>
                <a:gd name="T0" fmla="*/ 0 w 33"/>
                <a:gd name="T1" fmla="*/ 60 h 60"/>
                <a:gd name="T2" fmla="*/ 33 w 33"/>
                <a:gd name="T3" fmla="*/ 16 h 60"/>
                <a:gd name="T4" fmla="*/ 10 w 33"/>
                <a:gd name="T5" fmla="*/ 0 h 60"/>
                <a:gd name="T6" fmla="*/ 0 w 33"/>
                <a:gd name="T7" fmla="*/ 60 h 60"/>
              </a:gdLst>
              <a:ahLst/>
              <a:cxnLst>
                <a:cxn ang="0">
                  <a:pos x="T0" y="T1"/>
                </a:cxn>
                <a:cxn ang="0">
                  <a:pos x="T2" y="T3"/>
                </a:cxn>
                <a:cxn ang="0">
                  <a:pos x="T4" y="T5"/>
                </a:cxn>
                <a:cxn ang="0">
                  <a:pos x="T6" y="T7"/>
                </a:cxn>
              </a:cxnLst>
              <a:rect l="0" t="0" r="r" b="b"/>
              <a:pathLst>
                <a:path w="33" h="60">
                  <a:moveTo>
                    <a:pt x="0" y="60"/>
                  </a:moveTo>
                  <a:lnTo>
                    <a:pt x="33" y="16"/>
                  </a:lnTo>
                  <a:lnTo>
                    <a:pt x="1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DBEA557B-6528-4DFC-8C3E-9E818336C6B1}"/>
                </a:ext>
              </a:extLst>
            </p:cNvPr>
            <p:cNvSpPr>
              <a:spLocks/>
            </p:cNvSpPr>
            <p:nvPr/>
          </p:nvSpPr>
          <p:spPr bwMode="auto">
            <a:xfrm>
              <a:off x="2109788" y="3295650"/>
              <a:ext cx="14288" cy="12700"/>
            </a:xfrm>
            <a:custGeom>
              <a:avLst/>
              <a:gdLst>
                <a:gd name="T0" fmla="*/ 0 w 43"/>
                <a:gd name="T1" fmla="*/ 30 h 40"/>
                <a:gd name="T2" fmla="*/ 17 w 43"/>
                <a:gd name="T3" fmla="*/ 40 h 40"/>
                <a:gd name="T4" fmla="*/ 29 w 43"/>
                <a:gd name="T5" fmla="*/ 23 h 40"/>
                <a:gd name="T6" fmla="*/ 43 w 43"/>
                <a:gd name="T7" fmla="*/ 0 h 40"/>
                <a:gd name="T8" fmla="*/ 19 w 43"/>
                <a:gd name="T9" fmla="*/ 3 h 40"/>
                <a:gd name="T10" fmla="*/ 0 w 43"/>
                <a:gd name="T11" fmla="*/ 30 h 40"/>
              </a:gdLst>
              <a:ahLst/>
              <a:cxnLst>
                <a:cxn ang="0">
                  <a:pos x="T0" y="T1"/>
                </a:cxn>
                <a:cxn ang="0">
                  <a:pos x="T2" y="T3"/>
                </a:cxn>
                <a:cxn ang="0">
                  <a:pos x="T4" y="T5"/>
                </a:cxn>
                <a:cxn ang="0">
                  <a:pos x="T6" y="T7"/>
                </a:cxn>
                <a:cxn ang="0">
                  <a:pos x="T8" y="T9"/>
                </a:cxn>
                <a:cxn ang="0">
                  <a:pos x="T10" y="T11"/>
                </a:cxn>
              </a:cxnLst>
              <a:rect l="0" t="0" r="r" b="b"/>
              <a:pathLst>
                <a:path w="43" h="40">
                  <a:moveTo>
                    <a:pt x="0" y="30"/>
                  </a:moveTo>
                  <a:lnTo>
                    <a:pt x="17" y="40"/>
                  </a:lnTo>
                  <a:lnTo>
                    <a:pt x="29" y="23"/>
                  </a:lnTo>
                  <a:lnTo>
                    <a:pt x="43" y="0"/>
                  </a:lnTo>
                  <a:lnTo>
                    <a:pt x="19" y="3"/>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58C742EC-2135-4ACC-9D0D-B28DAAA47EE4}"/>
                </a:ext>
              </a:extLst>
            </p:cNvPr>
            <p:cNvSpPr>
              <a:spLocks/>
            </p:cNvSpPr>
            <p:nvPr/>
          </p:nvSpPr>
          <p:spPr bwMode="auto">
            <a:xfrm>
              <a:off x="2174875" y="3371850"/>
              <a:ext cx="12700" cy="14288"/>
            </a:xfrm>
            <a:custGeom>
              <a:avLst/>
              <a:gdLst>
                <a:gd name="T0" fmla="*/ 41 w 41"/>
                <a:gd name="T1" fmla="*/ 0 h 47"/>
                <a:gd name="T2" fmla="*/ 11 w 41"/>
                <a:gd name="T3" fmla="*/ 20 h 47"/>
                <a:gd name="T4" fmla="*/ 0 w 41"/>
                <a:gd name="T5" fmla="*/ 47 h 47"/>
                <a:gd name="T6" fmla="*/ 34 w 41"/>
                <a:gd name="T7" fmla="*/ 26 h 47"/>
                <a:gd name="T8" fmla="*/ 41 w 41"/>
                <a:gd name="T9" fmla="*/ 0 h 47"/>
              </a:gdLst>
              <a:ahLst/>
              <a:cxnLst>
                <a:cxn ang="0">
                  <a:pos x="T0" y="T1"/>
                </a:cxn>
                <a:cxn ang="0">
                  <a:pos x="T2" y="T3"/>
                </a:cxn>
                <a:cxn ang="0">
                  <a:pos x="T4" y="T5"/>
                </a:cxn>
                <a:cxn ang="0">
                  <a:pos x="T6" y="T7"/>
                </a:cxn>
                <a:cxn ang="0">
                  <a:pos x="T8" y="T9"/>
                </a:cxn>
              </a:cxnLst>
              <a:rect l="0" t="0" r="r" b="b"/>
              <a:pathLst>
                <a:path w="41" h="47">
                  <a:moveTo>
                    <a:pt x="41" y="0"/>
                  </a:moveTo>
                  <a:lnTo>
                    <a:pt x="11" y="20"/>
                  </a:lnTo>
                  <a:lnTo>
                    <a:pt x="0" y="47"/>
                  </a:lnTo>
                  <a:lnTo>
                    <a:pt x="34" y="26"/>
                  </a:lnTo>
                  <a:lnTo>
                    <a:pt x="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84ACC30-F1C3-412D-9E70-3D6DB080BFD6}"/>
                </a:ext>
              </a:extLst>
            </p:cNvPr>
            <p:cNvSpPr>
              <a:spLocks/>
            </p:cNvSpPr>
            <p:nvPr/>
          </p:nvSpPr>
          <p:spPr bwMode="auto">
            <a:xfrm>
              <a:off x="2047875" y="3151188"/>
              <a:ext cx="25400" cy="58738"/>
            </a:xfrm>
            <a:custGeom>
              <a:avLst/>
              <a:gdLst>
                <a:gd name="T0" fmla="*/ 83 w 83"/>
                <a:gd name="T1" fmla="*/ 27 h 183"/>
                <a:gd name="T2" fmla="*/ 43 w 83"/>
                <a:gd name="T3" fmla="*/ 0 h 183"/>
                <a:gd name="T4" fmla="*/ 2 w 83"/>
                <a:gd name="T5" fmla="*/ 4 h 183"/>
                <a:gd name="T6" fmla="*/ 0 w 83"/>
                <a:gd name="T7" fmla="*/ 67 h 183"/>
                <a:gd name="T8" fmla="*/ 7 w 83"/>
                <a:gd name="T9" fmla="*/ 124 h 183"/>
                <a:gd name="T10" fmla="*/ 20 w 83"/>
                <a:gd name="T11" fmla="*/ 156 h 183"/>
                <a:gd name="T12" fmla="*/ 51 w 83"/>
                <a:gd name="T13" fmla="*/ 183 h 183"/>
                <a:gd name="T14" fmla="*/ 67 w 83"/>
                <a:gd name="T15" fmla="*/ 139 h 183"/>
                <a:gd name="T16" fmla="*/ 44 w 83"/>
                <a:gd name="T17" fmla="*/ 73 h 183"/>
                <a:gd name="T18" fmla="*/ 73 w 83"/>
                <a:gd name="T19" fmla="*/ 57 h 183"/>
                <a:gd name="T20" fmla="*/ 83 w 83"/>
                <a:gd name="T21" fmla="*/ 2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3">
                  <a:moveTo>
                    <a:pt x="83" y="27"/>
                  </a:moveTo>
                  <a:lnTo>
                    <a:pt x="43" y="0"/>
                  </a:lnTo>
                  <a:lnTo>
                    <a:pt x="2" y="4"/>
                  </a:lnTo>
                  <a:lnTo>
                    <a:pt x="0" y="67"/>
                  </a:lnTo>
                  <a:lnTo>
                    <a:pt x="7" y="124"/>
                  </a:lnTo>
                  <a:lnTo>
                    <a:pt x="20" y="156"/>
                  </a:lnTo>
                  <a:lnTo>
                    <a:pt x="51" y="183"/>
                  </a:lnTo>
                  <a:lnTo>
                    <a:pt x="67" y="139"/>
                  </a:lnTo>
                  <a:lnTo>
                    <a:pt x="44" y="73"/>
                  </a:lnTo>
                  <a:lnTo>
                    <a:pt x="73" y="57"/>
                  </a:lnTo>
                  <a:lnTo>
                    <a:pt x="8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3EEAE511-D38A-4BB2-A639-3E7ED0ADB983}"/>
                </a:ext>
              </a:extLst>
            </p:cNvPr>
            <p:cNvSpPr>
              <a:spLocks/>
            </p:cNvSpPr>
            <p:nvPr/>
          </p:nvSpPr>
          <p:spPr bwMode="auto">
            <a:xfrm>
              <a:off x="2039938" y="3101975"/>
              <a:ext cx="39688" cy="31750"/>
            </a:xfrm>
            <a:custGeom>
              <a:avLst/>
              <a:gdLst>
                <a:gd name="T0" fmla="*/ 73 w 127"/>
                <a:gd name="T1" fmla="*/ 50 h 99"/>
                <a:gd name="T2" fmla="*/ 76 w 127"/>
                <a:gd name="T3" fmla="*/ 77 h 99"/>
                <a:gd name="T4" fmla="*/ 123 w 127"/>
                <a:gd name="T5" fmla="*/ 99 h 99"/>
                <a:gd name="T6" fmla="*/ 120 w 127"/>
                <a:gd name="T7" fmla="*/ 59 h 99"/>
                <a:gd name="T8" fmla="*/ 110 w 127"/>
                <a:gd name="T9" fmla="*/ 60 h 99"/>
                <a:gd name="T10" fmla="*/ 103 w 127"/>
                <a:gd name="T11" fmla="*/ 33 h 99"/>
                <a:gd name="T12" fmla="*/ 120 w 127"/>
                <a:gd name="T13" fmla="*/ 37 h 99"/>
                <a:gd name="T14" fmla="*/ 127 w 127"/>
                <a:gd name="T15" fmla="*/ 3 h 99"/>
                <a:gd name="T16" fmla="*/ 76 w 127"/>
                <a:gd name="T17" fmla="*/ 0 h 99"/>
                <a:gd name="T18" fmla="*/ 0 w 127"/>
                <a:gd name="T19" fmla="*/ 11 h 99"/>
                <a:gd name="T20" fmla="*/ 16 w 127"/>
                <a:gd name="T21" fmla="*/ 40 h 99"/>
                <a:gd name="T22" fmla="*/ 73 w 127"/>
                <a:gd name="T2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99">
                  <a:moveTo>
                    <a:pt x="73" y="50"/>
                  </a:moveTo>
                  <a:lnTo>
                    <a:pt x="76" y="77"/>
                  </a:lnTo>
                  <a:lnTo>
                    <a:pt x="123" y="99"/>
                  </a:lnTo>
                  <a:lnTo>
                    <a:pt x="120" y="59"/>
                  </a:lnTo>
                  <a:lnTo>
                    <a:pt x="110" y="60"/>
                  </a:lnTo>
                  <a:lnTo>
                    <a:pt x="103" y="33"/>
                  </a:lnTo>
                  <a:lnTo>
                    <a:pt x="120" y="37"/>
                  </a:lnTo>
                  <a:lnTo>
                    <a:pt x="127" y="3"/>
                  </a:lnTo>
                  <a:lnTo>
                    <a:pt x="76" y="0"/>
                  </a:lnTo>
                  <a:lnTo>
                    <a:pt x="0" y="11"/>
                  </a:lnTo>
                  <a:lnTo>
                    <a:pt x="16" y="40"/>
                  </a:lnTo>
                  <a:lnTo>
                    <a:pt x="73"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4338CE8B-8E5F-42D3-B897-71B36FB9531B}"/>
                </a:ext>
              </a:extLst>
            </p:cNvPr>
            <p:cNvSpPr>
              <a:spLocks/>
            </p:cNvSpPr>
            <p:nvPr/>
          </p:nvSpPr>
          <p:spPr bwMode="auto">
            <a:xfrm>
              <a:off x="2079625" y="2957513"/>
              <a:ext cx="95250" cy="125413"/>
            </a:xfrm>
            <a:custGeom>
              <a:avLst/>
              <a:gdLst>
                <a:gd name="T0" fmla="*/ 0 w 300"/>
                <a:gd name="T1" fmla="*/ 370 h 394"/>
                <a:gd name="T2" fmla="*/ 36 w 300"/>
                <a:gd name="T3" fmla="*/ 394 h 394"/>
                <a:gd name="T4" fmla="*/ 90 w 300"/>
                <a:gd name="T5" fmla="*/ 370 h 394"/>
                <a:gd name="T6" fmla="*/ 105 w 300"/>
                <a:gd name="T7" fmla="*/ 320 h 394"/>
                <a:gd name="T8" fmla="*/ 109 w 300"/>
                <a:gd name="T9" fmla="*/ 297 h 394"/>
                <a:gd name="T10" fmla="*/ 139 w 300"/>
                <a:gd name="T11" fmla="*/ 300 h 394"/>
                <a:gd name="T12" fmla="*/ 166 w 300"/>
                <a:gd name="T13" fmla="*/ 302 h 394"/>
                <a:gd name="T14" fmla="*/ 202 w 300"/>
                <a:gd name="T15" fmla="*/ 276 h 394"/>
                <a:gd name="T16" fmla="*/ 211 w 300"/>
                <a:gd name="T17" fmla="*/ 256 h 394"/>
                <a:gd name="T18" fmla="*/ 205 w 300"/>
                <a:gd name="T19" fmla="*/ 227 h 394"/>
                <a:gd name="T20" fmla="*/ 171 w 300"/>
                <a:gd name="T21" fmla="*/ 220 h 394"/>
                <a:gd name="T22" fmla="*/ 208 w 300"/>
                <a:gd name="T23" fmla="*/ 196 h 394"/>
                <a:gd name="T24" fmla="*/ 238 w 300"/>
                <a:gd name="T25" fmla="*/ 163 h 394"/>
                <a:gd name="T26" fmla="*/ 274 w 300"/>
                <a:gd name="T27" fmla="*/ 159 h 394"/>
                <a:gd name="T28" fmla="*/ 300 w 300"/>
                <a:gd name="T29" fmla="*/ 112 h 394"/>
                <a:gd name="T30" fmla="*/ 290 w 300"/>
                <a:gd name="T31" fmla="*/ 96 h 394"/>
                <a:gd name="T32" fmla="*/ 244 w 300"/>
                <a:gd name="T33" fmla="*/ 143 h 394"/>
                <a:gd name="T34" fmla="*/ 237 w 300"/>
                <a:gd name="T35" fmla="*/ 120 h 394"/>
                <a:gd name="T36" fmla="*/ 284 w 300"/>
                <a:gd name="T37" fmla="*/ 80 h 394"/>
                <a:gd name="T38" fmla="*/ 266 w 300"/>
                <a:gd name="T39" fmla="*/ 3 h 394"/>
                <a:gd name="T40" fmla="*/ 242 w 300"/>
                <a:gd name="T41" fmla="*/ 0 h 394"/>
                <a:gd name="T42" fmla="*/ 236 w 300"/>
                <a:gd name="T43" fmla="*/ 27 h 394"/>
                <a:gd name="T44" fmla="*/ 207 w 300"/>
                <a:gd name="T45" fmla="*/ 44 h 394"/>
                <a:gd name="T46" fmla="*/ 120 w 300"/>
                <a:gd name="T47" fmla="*/ 111 h 394"/>
                <a:gd name="T48" fmla="*/ 114 w 300"/>
                <a:gd name="T49" fmla="*/ 137 h 394"/>
                <a:gd name="T50" fmla="*/ 114 w 300"/>
                <a:gd name="T51" fmla="*/ 171 h 394"/>
                <a:gd name="T52" fmla="*/ 104 w 300"/>
                <a:gd name="T53" fmla="*/ 147 h 394"/>
                <a:gd name="T54" fmla="*/ 64 w 300"/>
                <a:gd name="T55" fmla="*/ 141 h 394"/>
                <a:gd name="T56" fmla="*/ 61 w 300"/>
                <a:gd name="T57" fmla="*/ 157 h 394"/>
                <a:gd name="T58" fmla="*/ 41 w 300"/>
                <a:gd name="T59" fmla="*/ 134 h 394"/>
                <a:gd name="T60" fmla="*/ 1 w 300"/>
                <a:gd name="T61" fmla="*/ 188 h 394"/>
                <a:gd name="T62" fmla="*/ 12 w 300"/>
                <a:gd name="T63" fmla="*/ 248 h 394"/>
                <a:gd name="T64" fmla="*/ 49 w 300"/>
                <a:gd name="T65" fmla="*/ 248 h 394"/>
                <a:gd name="T66" fmla="*/ 22 w 300"/>
                <a:gd name="T67" fmla="*/ 268 h 394"/>
                <a:gd name="T68" fmla="*/ 32 w 300"/>
                <a:gd name="T69" fmla="*/ 288 h 394"/>
                <a:gd name="T70" fmla="*/ 59 w 300"/>
                <a:gd name="T71" fmla="*/ 300 h 394"/>
                <a:gd name="T72" fmla="*/ 33 w 300"/>
                <a:gd name="T73" fmla="*/ 347 h 394"/>
                <a:gd name="T74" fmla="*/ 0 w 300"/>
                <a:gd name="T75" fmla="*/ 37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94">
                  <a:moveTo>
                    <a:pt x="0" y="370"/>
                  </a:moveTo>
                  <a:lnTo>
                    <a:pt x="36" y="394"/>
                  </a:lnTo>
                  <a:lnTo>
                    <a:pt x="90" y="370"/>
                  </a:lnTo>
                  <a:lnTo>
                    <a:pt x="105" y="320"/>
                  </a:lnTo>
                  <a:lnTo>
                    <a:pt x="109" y="297"/>
                  </a:lnTo>
                  <a:lnTo>
                    <a:pt x="139" y="300"/>
                  </a:lnTo>
                  <a:lnTo>
                    <a:pt x="166" y="302"/>
                  </a:lnTo>
                  <a:lnTo>
                    <a:pt x="202" y="276"/>
                  </a:lnTo>
                  <a:lnTo>
                    <a:pt x="211" y="256"/>
                  </a:lnTo>
                  <a:lnTo>
                    <a:pt x="205" y="227"/>
                  </a:lnTo>
                  <a:lnTo>
                    <a:pt x="171" y="220"/>
                  </a:lnTo>
                  <a:lnTo>
                    <a:pt x="208" y="196"/>
                  </a:lnTo>
                  <a:lnTo>
                    <a:pt x="238" y="163"/>
                  </a:lnTo>
                  <a:lnTo>
                    <a:pt x="274" y="159"/>
                  </a:lnTo>
                  <a:lnTo>
                    <a:pt x="300" y="112"/>
                  </a:lnTo>
                  <a:lnTo>
                    <a:pt x="290" y="96"/>
                  </a:lnTo>
                  <a:lnTo>
                    <a:pt x="244" y="143"/>
                  </a:lnTo>
                  <a:lnTo>
                    <a:pt x="237" y="120"/>
                  </a:lnTo>
                  <a:lnTo>
                    <a:pt x="284" y="80"/>
                  </a:lnTo>
                  <a:lnTo>
                    <a:pt x="266" y="3"/>
                  </a:lnTo>
                  <a:lnTo>
                    <a:pt x="242" y="0"/>
                  </a:lnTo>
                  <a:lnTo>
                    <a:pt x="236" y="27"/>
                  </a:lnTo>
                  <a:lnTo>
                    <a:pt x="207" y="44"/>
                  </a:lnTo>
                  <a:lnTo>
                    <a:pt x="120" y="111"/>
                  </a:lnTo>
                  <a:lnTo>
                    <a:pt x="114" y="137"/>
                  </a:lnTo>
                  <a:lnTo>
                    <a:pt x="114" y="171"/>
                  </a:lnTo>
                  <a:lnTo>
                    <a:pt x="104" y="147"/>
                  </a:lnTo>
                  <a:lnTo>
                    <a:pt x="64" y="141"/>
                  </a:lnTo>
                  <a:lnTo>
                    <a:pt x="61" y="157"/>
                  </a:lnTo>
                  <a:lnTo>
                    <a:pt x="41" y="134"/>
                  </a:lnTo>
                  <a:lnTo>
                    <a:pt x="1" y="188"/>
                  </a:lnTo>
                  <a:lnTo>
                    <a:pt x="12" y="248"/>
                  </a:lnTo>
                  <a:lnTo>
                    <a:pt x="49" y="248"/>
                  </a:lnTo>
                  <a:lnTo>
                    <a:pt x="22" y="268"/>
                  </a:lnTo>
                  <a:lnTo>
                    <a:pt x="32" y="288"/>
                  </a:lnTo>
                  <a:lnTo>
                    <a:pt x="59" y="300"/>
                  </a:lnTo>
                  <a:lnTo>
                    <a:pt x="33" y="347"/>
                  </a:lnTo>
                  <a:lnTo>
                    <a:pt x="0"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982">
            <a:extLst>
              <a:ext uri="{FF2B5EF4-FFF2-40B4-BE49-F238E27FC236}">
                <a16:creationId xmlns:a16="http://schemas.microsoft.com/office/drawing/2014/main" id="{766A8392-2DE2-416D-BE52-43703DE065FE}"/>
              </a:ext>
            </a:extLst>
          </p:cNvPr>
          <p:cNvGrpSpPr/>
          <p:nvPr/>
        </p:nvGrpSpPr>
        <p:grpSpPr>
          <a:xfrm>
            <a:off x="4748354" y="2327387"/>
            <a:ext cx="431800" cy="617538"/>
            <a:chOff x="1770063" y="3497263"/>
            <a:chExt cx="431800" cy="617538"/>
          </a:xfrm>
          <a:solidFill>
            <a:schemeClr val="tx1"/>
          </a:solidFill>
        </p:grpSpPr>
        <p:sp>
          <p:nvSpPr>
            <p:cNvPr id="59" name="Freeform 182">
              <a:extLst>
                <a:ext uri="{FF2B5EF4-FFF2-40B4-BE49-F238E27FC236}">
                  <a16:creationId xmlns:a16="http://schemas.microsoft.com/office/drawing/2014/main" id="{5A2DF187-01A8-48AF-A1FB-43643B59BA79}"/>
                </a:ext>
              </a:extLst>
            </p:cNvPr>
            <p:cNvSpPr>
              <a:spLocks/>
            </p:cNvSpPr>
            <p:nvPr/>
          </p:nvSpPr>
          <p:spPr bwMode="auto">
            <a:xfrm>
              <a:off x="1824038" y="3668713"/>
              <a:ext cx="11113" cy="15875"/>
            </a:xfrm>
            <a:custGeom>
              <a:avLst/>
              <a:gdLst>
                <a:gd name="T0" fmla="*/ 31 w 34"/>
                <a:gd name="T1" fmla="*/ 49 h 49"/>
                <a:gd name="T2" fmla="*/ 34 w 34"/>
                <a:gd name="T3" fmla="*/ 7 h 49"/>
                <a:gd name="T4" fmla="*/ 0 w 34"/>
                <a:gd name="T5" fmla="*/ 0 h 49"/>
                <a:gd name="T6" fmla="*/ 1 w 34"/>
                <a:gd name="T7" fmla="*/ 33 h 49"/>
                <a:gd name="T8" fmla="*/ 31 w 34"/>
                <a:gd name="T9" fmla="*/ 49 h 49"/>
              </a:gdLst>
              <a:ahLst/>
              <a:cxnLst>
                <a:cxn ang="0">
                  <a:pos x="T0" y="T1"/>
                </a:cxn>
                <a:cxn ang="0">
                  <a:pos x="T2" y="T3"/>
                </a:cxn>
                <a:cxn ang="0">
                  <a:pos x="T4" y="T5"/>
                </a:cxn>
                <a:cxn ang="0">
                  <a:pos x="T6" y="T7"/>
                </a:cxn>
                <a:cxn ang="0">
                  <a:pos x="T8" y="T9"/>
                </a:cxn>
              </a:cxnLst>
              <a:rect l="0" t="0" r="r" b="b"/>
              <a:pathLst>
                <a:path w="34" h="49">
                  <a:moveTo>
                    <a:pt x="31" y="49"/>
                  </a:moveTo>
                  <a:lnTo>
                    <a:pt x="34" y="7"/>
                  </a:lnTo>
                  <a:lnTo>
                    <a:pt x="0" y="0"/>
                  </a:lnTo>
                  <a:lnTo>
                    <a:pt x="1" y="33"/>
                  </a:lnTo>
                  <a:lnTo>
                    <a:pt x="31"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3">
              <a:extLst>
                <a:ext uri="{FF2B5EF4-FFF2-40B4-BE49-F238E27FC236}">
                  <a16:creationId xmlns:a16="http://schemas.microsoft.com/office/drawing/2014/main" id="{79F555CC-7634-4687-9A1C-EBB2F1807BE7}"/>
                </a:ext>
              </a:extLst>
            </p:cNvPr>
            <p:cNvSpPr>
              <a:spLocks/>
            </p:cNvSpPr>
            <p:nvPr/>
          </p:nvSpPr>
          <p:spPr bwMode="auto">
            <a:xfrm>
              <a:off x="1790700" y="3724275"/>
              <a:ext cx="26988" cy="15875"/>
            </a:xfrm>
            <a:custGeom>
              <a:avLst/>
              <a:gdLst>
                <a:gd name="T0" fmla="*/ 0 w 87"/>
                <a:gd name="T1" fmla="*/ 14 h 50"/>
                <a:gd name="T2" fmla="*/ 70 w 87"/>
                <a:gd name="T3" fmla="*/ 50 h 50"/>
                <a:gd name="T4" fmla="*/ 87 w 87"/>
                <a:gd name="T5" fmla="*/ 6 h 50"/>
                <a:gd name="T6" fmla="*/ 67 w 87"/>
                <a:gd name="T7" fmla="*/ 0 h 50"/>
                <a:gd name="T8" fmla="*/ 0 w 87"/>
                <a:gd name="T9" fmla="*/ 14 h 50"/>
              </a:gdLst>
              <a:ahLst/>
              <a:cxnLst>
                <a:cxn ang="0">
                  <a:pos x="T0" y="T1"/>
                </a:cxn>
                <a:cxn ang="0">
                  <a:pos x="T2" y="T3"/>
                </a:cxn>
                <a:cxn ang="0">
                  <a:pos x="T4" y="T5"/>
                </a:cxn>
                <a:cxn ang="0">
                  <a:pos x="T6" y="T7"/>
                </a:cxn>
                <a:cxn ang="0">
                  <a:pos x="T8" y="T9"/>
                </a:cxn>
              </a:cxnLst>
              <a:rect l="0" t="0" r="r" b="b"/>
              <a:pathLst>
                <a:path w="87" h="50">
                  <a:moveTo>
                    <a:pt x="0" y="14"/>
                  </a:moveTo>
                  <a:lnTo>
                    <a:pt x="70" y="50"/>
                  </a:lnTo>
                  <a:lnTo>
                    <a:pt x="87" y="6"/>
                  </a:lnTo>
                  <a:lnTo>
                    <a:pt x="67"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4">
              <a:extLst>
                <a:ext uri="{FF2B5EF4-FFF2-40B4-BE49-F238E27FC236}">
                  <a16:creationId xmlns:a16="http://schemas.microsoft.com/office/drawing/2014/main" id="{7A94A8F8-3269-442B-8D24-9EEC918D5DD5}"/>
                </a:ext>
              </a:extLst>
            </p:cNvPr>
            <p:cNvSpPr>
              <a:spLocks/>
            </p:cNvSpPr>
            <p:nvPr/>
          </p:nvSpPr>
          <p:spPr bwMode="auto">
            <a:xfrm>
              <a:off x="1770063" y="3497263"/>
              <a:ext cx="431800" cy="617538"/>
            </a:xfrm>
            <a:custGeom>
              <a:avLst/>
              <a:gdLst>
                <a:gd name="T0" fmla="*/ 1276 w 1360"/>
                <a:gd name="T1" fmla="*/ 722 h 1942"/>
                <a:gd name="T2" fmla="*/ 1287 w 1360"/>
                <a:gd name="T3" fmla="*/ 716 h 1942"/>
                <a:gd name="T4" fmla="*/ 1360 w 1360"/>
                <a:gd name="T5" fmla="*/ 654 h 1942"/>
                <a:gd name="T6" fmla="*/ 1124 w 1360"/>
                <a:gd name="T7" fmla="*/ 635 h 1942"/>
                <a:gd name="T8" fmla="*/ 841 w 1360"/>
                <a:gd name="T9" fmla="*/ 635 h 1942"/>
                <a:gd name="T10" fmla="*/ 799 w 1360"/>
                <a:gd name="T11" fmla="*/ 318 h 1942"/>
                <a:gd name="T12" fmla="*/ 920 w 1360"/>
                <a:gd name="T13" fmla="*/ 191 h 1942"/>
                <a:gd name="T14" fmla="*/ 1005 w 1360"/>
                <a:gd name="T15" fmla="*/ 85 h 1942"/>
                <a:gd name="T16" fmla="*/ 886 w 1360"/>
                <a:gd name="T17" fmla="*/ 57 h 1942"/>
                <a:gd name="T18" fmla="*/ 866 w 1360"/>
                <a:gd name="T19" fmla="*/ 110 h 1942"/>
                <a:gd name="T20" fmla="*/ 712 w 1360"/>
                <a:gd name="T21" fmla="*/ 81 h 1942"/>
                <a:gd name="T22" fmla="*/ 604 w 1360"/>
                <a:gd name="T23" fmla="*/ 235 h 1942"/>
                <a:gd name="T24" fmla="*/ 494 w 1360"/>
                <a:gd name="T25" fmla="*/ 358 h 1942"/>
                <a:gd name="T26" fmla="*/ 632 w 1360"/>
                <a:gd name="T27" fmla="*/ 451 h 1942"/>
                <a:gd name="T28" fmla="*/ 564 w 1360"/>
                <a:gd name="T29" fmla="*/ 607 h 1942"/>
                <a:gd name="T30" fmla="*/ 396 w 1360"/>
                <a:gd name="T31" fmla="*/ 586 h 1942"/>
                <a:gd name="T32" fmla="*/ 323 w 1360"/>
                <a:gd name="T33" fmla="*/ 550 h 1942"/>
                <a:gd name="T34" fmla="*/ 147 w 1360"/>
                <a:gd name="T35" fmla="*/ 635 h 1942"/>
                <a:gd name="T36" fmla="*/ 148 w 1360"/>
                <a:gd name="T37" fmla="*/ 717 h 1942"/>
                <a:gd name="T38" fmla="*/ 245 w 1360"/>
                <a:gd name="T39" fmla="*/ 776 h 1942"/>
                <a:gd name="T40" fmla="*/ 159 w 1360"/>
                <a:gd name="T41" fmla="*/ 903 h 1942"/>
                <a:gd name="T42" fmla="*/ 131 w 1360"/>
                <a:gd name="T43" fmla="*/ 1026 h 1942"/>
                <a:gd name="T44" fmla="*/ 250 w 1360"/>
                <a:gd name="T45" fmla="*/ 1021 h 1942"/>
                <a:gd name="T46" fmla="*/ 454 w 1360"/>
                <a:gd name="T47" fmla="*/ 1059 h 1942"/>
                <a:gd name="T48" fmla="*/ 338 w 1360"/>
                <a:gd name="T49" fmla="*/ 1171 h 1942"/>
                <a:gd name="T50" fmla="*/ 296 w 1360"/>
                <a:gd name="T51" fmla="*/ 1300 h 1942"/>
                <a:gd name="T52" fmla="*/ 225 w 1360"/>
                <a:gd name="T53" fmla="*/ 1420 h 1942"/>
                <a:gd name="T54" fmla="*/ 357 w 1360"/>
                <a:gd name="T55" fmla="*/ 1386 h 1942"/>
                <a:gd name="T56" fmla="*/ 450 w 1360"/>
                <a:gd name="T57" fmla="*/ 1339 h 1942"/>
                <a:gd name="T58" fmla="*/ 555 w 1360"/>
                <a:gd name="T59" fmla="*/ 1414 h 1942"/>
                <a:gd name="T60" fmla="*/ 258 w 1360"/>
                <a:gd name="T61" fmla="*/ 1450 h 1942"/>
                <a:gd name="T62" fmla="*/ 199 w 1360"/>
                <a:gd name="T63" fmla="*/ 1580 h 1942"/>
                <a:gd name="T64" fmla="*/ 132 w 1360"/>
                <a:gd name="T65" fmla="*/ 1567 h 1942"/>
                <a:gd name="T66" fmla="*/ 15 w 1360"/>
                <a:gd name="T67" fmla="*/ 1575 h 1942"/>
                <a:gd name="T68" fmla="*/ 147 w 1360"/>
                <a:gd name="T69" fmla="*/ 1653 h 1942"/>
                <a:gd name="T70" fmla="*/ 117 w 1360"/>
                <a:gd name="T71" fmla="*/ 1693 h 1942"/>
                <a:gd name="T72" fmla="*/ 115 w 1360"/>
                <a:gd name="T73" fmla="*/ 1809 h 1942"/>
                <a:gd name="T74" fmla="*/ 228 w 1360"/>
                <a:gd name="T75" fmla="*/ 1792 h 1942"/>
                <a:gd name="T76" fmla="*/ 119 w 1360"/>
                <a:gd name="T77" fmla="*/ 1903 h 1942"/>
                <a:gd name="T78" fmla="*/ 288 w 1360"/>
                <a:gd name="T79" fmla="*/ 1818 h 1942"/>
                <a:gd name="T80" fmla="*/ 218 w 1360"/>
                <a:gd name="T81" fmla="*/ 1881 h 1942"/>
                <a:gd name="T82" fmla="*/ 283 w 1360"/>
                <a:gd name="T83" fmla="*/ 1927 h 1942"/>
                <a:gd name="T84" fmla="*/ 462 w 1360"/>
                <a:gd name="T85" fmla="*/ 1919 h 1942"/>
                <a:gd name="T86" fmla="*/ 575 w 1360"/>
                <a:gd name="T87" fmla="*/ 1845 h 1942"/>
                <a:gd name="T88" fmla="*/ 608 w 1360"/>
                <a:gd name="T89" fmla="*/ 1789 h 1942"/>
                <a:gd name="T90" fmla="*/ 650 w 1360"/>
                <a:gd name="T91" fmla="*/ 1781 h 1942"/>
                <a:gd name="T92" fmla="*/ 778 w 1360"/>
                <a:gd name="T93" fmla="*/ 1730 h 1942"/>
                <a:gd name="T94" fmla="*/ 1009 w 1360"/>
                <a:gd name="T95" fmla="*/ 1632 h 1942"/>
                <a:gd name="T96" fmla="*/ 1133 w 1360"/>
                <a:gd name="T97" fmla="*/ 1597 h 1942"/>
                <a:gd name="T98" fmla="*/ 1192 w 1360"/>
                <a:gd name="T99" fmla="*/ 1524 h 1942"/>
                <a:gd name="T100" fmla="*/ 1319 w 1360"/>
                <a:gd name="T101" fmla="*/ 1248 h 1942"/>
                <a:gd name="T102" fmla="*/ 1235 w 1360"/>
                <a:gd name="T103" fmla="*/ 850 h 1942"/>
                <a:gd name="T104" fmla="*/ 1235 w 1360"/>
                <a:gd name="T105" fmla="*/ 712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1942">
                  <a:moveTo>
                    <a:pt x="1261" y="721"/>
                  </a:moveTo>
                  <a:lnTo>
                    <a:pt x="1261" y="721"/>
                  </a:lnTo>
                  <a:lnTo>
                    <a:pt x="1269" y="722"/>
                  </a:lnTo>
                  <a:lnTo>
                    <a:pt x="1276" y="722"/>
                  </a:lnTo>
                  <a:lnTo>
                    <a:pt x="1280" y="722"/>
                  </a:lnTo>
                  <a:lnTo>
                    <a:pt x="1283" y="719"/>
                  </a:lnTo>
                  <a:lnTo>
                    <a:pt x="1286" y="717"/>
                  </a:lnTo>
                  <a:lnTo>
                    <a:pt x="1287" y="716"/>
                  </a:lnTo>
                  <a:lnTo>
                    <a:pt x="1288" y="714"/>
                  </a:lnTo>
                  <a:lnTo>
                    <a:pt x="1315" y="697"/>
                  </a:lnTo>
                  <a:lnTo>
                    <a:pt x="1337" y="677"/>
                  </a:lnTo>
                  <a:lnTo>
                    <a:pt x="1360" y="654"/>
                  </a:lnTo>
                  <a:lnTo>
                    <a:pt x="1257" y="650"/>
                  </a:lnTo>
                  <a:lnTo>
                    <a:pt x="1228" y="638"/>
                  </a:lnTo>
                  <a:lnTo>
                    <a:pt x="1164" y="663"/>
                  </a:lnTo>
                  <a:lnTo>
                    <a:pt x="1124" y="635"/>
                  </a:lnTo>
                  <a:lnTo>
                    <a:pt x="1058" y="498"/>
                  </a:lnTo>
                  <a:lnTo>
                    <a:pt x="991" y="504"/>
                  </a:lnTo>
                  <a:lnTo>
                    <a:pt x="921" y="623"/>
                  </a:lnTo>
                  <a:lnTo>
                    <a:pt x="841" y="635"/>
                  </a:lnTo>
                  <a:lnTo>
                    <a:pt x="734" y="519"/>
                  </a:lnTo>
                  <a:lnTo>
                    <a:pt x="731" y="441"/>
                  </a:lnTo>
                  <a:lnTo>
                    <a:pt x="804" y="410"/>
                  </a:lnTo>
                  <a:lnTo>
                    <a:pt x="799" y="318"/>
                  </a:lnTo>
                  <a:lnTo>
                    <a:pt x="837" y="280"/>
                  </a:lnTo>
                  <a:lnTo>
                    <a:pt x="887" y="276"/>
                  </a:lnTo>
                  <a:lnTo>
                    <a:pt x="922" y="247"/>
                  </a:lnTo>
                  <a:lnTo>
                    <a:pt x="920" y="191"/>
                  </a:lnTo>
                  <a:lnTo>
                    <a:pt x="946" y="176"/>
                  </a:lnTo>
                  <a:lnTo>
                    <a:pt x="932" y="169"/>
                  </a:lnTo>
                  <a:lnTo>
                    <a:pt x="949" y="119"/>
                  </a:lnTo>
                  <a:lnTo>
                    <a:pt x="1005" y="85"/>
                  </a:lnTo>
                  <a:lnTo>
                    <a:pt x="1018" y="62"/>
                  </a:lnTo>
                  <a:lnTo>
                    <a:pt x="948" y="0"/>
                  </a:lnTo>
                  <a:lnTo>
                    <a:pt x="928" y="57"/>
                  </a:lnTo>
                  <a:lnTo>
                    <a:pt x="886" y="57"/>
                  </a:lnTo>
                  <a:lnTo>
                    <a:pt x="899" y="140"/>
                  </a:lnTo>
                  <a:lnTo>
                    <a:pt x="873" y="192"/>
                  </a:lnTo>
                  <a:lnTo>
                    <a:pt x="833" y="190"/>
                  </a:lnTo>
                  <a:lnTo>
                    <a:pt x="866" y="110"/>
                  </a:lnTo>
                  <a:lnTo>
                    <a:pt x="812" y="51"/>
                  </a:lnTo>
                  <a:lnTo>
                    <a:pt x="762" y="68"/>
                  </a:lnTo>
                  <a:lnTo>
                    <a:pt x="772" y="91"/>
                  </a:lnTo>
                  <a:lnTo>
                    <a:pt x="712" y="81"/>
                  </a:lnTo>
                  <a:lnTo>
                    <a:pt x="693" y="124"/>
                  </a:lnTo>
                  <a:lnTo>
                    <a:pt x="643" y="142"/>
                  </a:lnTo>
                  <a:lnTo>
                    <a:pt x="594" y="196"/>
                  </a:lnTo>
                  <a:lnTo>
                    <a:pt x="604" y="235"/>
                  </a:lnTo>
                  <a:lnTo>
                    <a:pt x="617" y="265"/>
                  </a:lnTo>
                  <a:lnTo>
                    <a:pt x="547" y="292"/>
                  </a:lnTo>
                  <a:lnTo>
                    <a:pt x="515" y="326"/>
                  </a:lnTo>
                  <a:lnTo>
                    <a:pt x="494" y="358"/>
                  </a:lnTo>
                  <a:lnTo>
                    <a:pt x="551" y="392"/>
                  </a:lnTo>
                  <a:lnTo>
                    <a:pt x="615" y="374"/>
                  </a:lnTo>
                  <a:lnTo>
                    <a:pt x="665" y="384"/>
                  </a:lnTo>
                  <a:lnTo>
                    <a:pt x="632" y="451"/>
                  </a:lnTo>
                  <a:lnTo>
                    <a:pt x="579" y="451"/>
                  </a:lnTo>
                  <a:lnTo>
                    <a:pt x="539" y="494"/>
                  </a:lnTo>
                  <a:lnTo>
                    <a:pt x="566" y="548"/>
                  </a:lnTo>
                  <a:lnTo>
                    <a:pt x="564" y="607"/>
                  </a:lnTo>
                  <a:lnTo>
                    <a:pt x="544" y="605"/>
                  </a:lnTo>
                  <a:lnTo>
                    <a:pt x="493" y="575"/>
                  </a:lnTo>
                  <a:lnTo>
                    <a:pt x="437" y="552"/>
                  </a:lnTo>
                  <a:lnTo>
                    <a:pt x="396" y="586"/>
                  </a:lnTo>
                  <a:lnTo>
                    <a:pt x="411" y="626"/>
                  </a:lnTo>
                  <a:lnTo>
                    <a:pt x="367" y="609"/>
                  </a:lnTo>
                  <a:lnTo>
                    <a:pt x="363" y="579"/>
                  </a:lnTo>
                  <a:lnTo>
                    <a:pt x="323" y="550"/>
                  </a:lnTo>
                  <a:lnTo>
                    <a:pt x="283" y="557"/>
                  </a:lnTo>
                  <a:lnTo>
                    <a:pt x="213" y="545"/>
                  </a:lnTo>
                  <a:lnTo>
                    <a:pt x="204" y="610"/>
                  </a:lnTo>
                  <a:lnTo>
                    <a:pt x="147" y="635"/>
                  </a:lnTo>
                  <a:lnTo>
                    <a:pt x="161" y="687"/>
                  </a:lnTo>
                  <a:lnTo>
                    <a:pt x="195" y="697"/>
                  </a:lnTo>
                  <a:lnTo>
                    <a:pt x="205" y="731"/>
                  </a:lnTo>
                  <a:lnTo>
                    <a:pt x="148" y="717"/>
                  </a:lnTo>
                  <a:lnTo>
                    <a:pt x="141" y="767"/>
                  </a:lnTo>
                  <a:lnTo>
                    <a:pt x="166" y="803"/>
                  </a:lnTo>
                  <a:lnTo>
                    <a:pt x="191" y="783"/>
                  </a:lnTo>
                  <a:lnTo>
                    <a:pt x="245" y="776"/>
                  </a:lnTo>
                  <a:lnTo>
                    <a:pt x="248" y="806"/>
                  </a:lnTo>
                  <a:lnTo>
                    <a:pt x="269" y="822"/>
                  </a:lnTo>
                  <a:lnTo>
                    <a:pt x="179" y="846"/>
                  </a:lnTo>
                  <a:lnTo>
                    <a:pt x="159" y="903"/>
                  </a:lnTo>
                  <a:lnTo>
                    <a:pt x="113" y="920"/>
                  </a:lnTo>
                  <a:lnTo>
                    <a:pt x="73" y="970"/>
                  </a:lnTo>
                  <a:lnTo>
                    <a:pt x="117" y="1006"/>
                  </a:lnTo>
                  <a:lnTo>
                    <a:pt x="131" y="1026"/>
                  </a:lnTo>
                  <a:lnTo>
                    <a:pt x="177" y="1029"/>
                  </a:lnTo>
                  <a:lnTo>
                    <a:pt x="185" y="1063"/>
                  </a:lnTo>
                  <a:lnTo>
                    <a:pt x="211" y="1061"/>
                  </a:lnTo>
                  <a:lnTo>
                    <a:pt x="250" y="1021"/>
                  </a:lnTo>
                  <a:lnTo>
                    <a:pt x="252" y="1072"/>
                  </a:lnTo>
                  <a:lnTo>
                    <a:pt x="275" y="1092"/>
                  </a:lnTo>
                  <a:lnTo>
                    <a:pt x="408" y="1090"/>
                  </a:lnTo>
                  <a:lnTo>
                    <a:pt x="454" y="1059"/>
                  </a:lnTo>
                  <a:lnTo>
                    <a:pt x="448" y="1096"/>
                  </a:lnTo>
                  <a:lnTo>
                    <a:pt x="472" y="1146"/>
                  </a:lnTo>
                  <a:lnTo>
                    <a:pt x="395" y="1133"/>
                  </a:lnTo>
                  <a:lnTo>
                    <a:pt x="338" y="1171"/>
                  </a:lnTo>
                  <a:lnTo>
                    <a:pt x="303" y="1253"/>
                  </a:lnTo>
                  <a:lnTo>
                    <a:pt x="340" y="1250"/>
                  </a:lnTo>
                  <a:lnTo>
                    <a:pt x="346" y="1266"/>
                  </a:lnTo>
                  <a:lnTo>
                    <a:pt x="296" y="1300"/>
                  </a:lnTo>
                  <a:lnTo>
                    <a:pt x="271" y="1367"/>
                  </a:lnTo>
                  <a:lnTo>
                    <a:pt x="155" y="1425"/>
                  </a:lnTo>
                  <a:lnTo>
                    <a:pt x="165" y="1447"/>
                  </a:lnTo>
                  <a:lnTo>
                    <a:pt x="225" y="1420"/>
                  </a:lnTo>
                  <a:lnTo>
                    <a:pt x="281" y="1419"/>
                  </a:lnTo>
                  <a:lnTo>
                    <a:pt x="274" y="1404"/>
                  </a:lnTo>
                  <a:lnTo>
                    <a:pt x="297" y="1400"/>
                  </a:lnTo>
                  <a:lnTo>
                    <a:pt x="357" y="1386"/>
                  </a:lnTo>
                  <a:lnTo>
                    <a:pt x="391" y="1372"/>
                  </a:lnTo>
                  <a:lnTo>
                    <a:pt x="437" y="1309"/>
                  </a:lnTo>
                  <a:lnTo>
                    <a:pt x="470" y="1292"/>
                  </a:lnTo>
                  <a:lnTo>
                    <a:pt x="450" y="1339"/>
                  </a:lnTo>
                  <a:lnTo>
                    <a:pt x="441" y="1375"/>
                  </a:lnTo>
                  <a:lnTo>
                    <a:pt x="478" y="1385"/>
                  </a:lnTo>
                  <a:lnTo>
                    <a:pt x="541" y="1398"/>
                  </a:lnTo>
                  <a:lnTo>
                    <a:pt x="555" y="1414"/>
                  </a:lnTo>
                  <a:lnTo>
                    <a:pt x="478" y="1401"/>
                  </a:lnTo>
                  <a:lnTo>
                    <a:pt x="424" y="1411"/>
                  </a:lnTo>
                  <a:lnTo>
                    <a:pt x="334" y="1446"/>
                  </a:lnTo>
                  <a:lnTo>
                    <a:pt x="258" y="1450"/>
                  </a:lnTo>
                  <a:lnTo>
                    <a:pt x="225" y="1460"/>
                  </a:lnTo>
                  <a:lnTo>
                    <a:pt x="218" y="1516"/>
                  </a:lnTo>
                  <a:lnTo>
                    <a:pt x="172" y="1537"/>
                  </a:lnTo>
                  <a:lnTo>
                    <a:pt x="199" y="1580"/>
                  </a:lnTo>
                  <a:lnTo>
                    <a:pt x="246" y="1600"/>
                  </a:lnTo>
                  <a:lnTo>
                    <a:pt x="179" y="1603"/>
                  </a:lnTo>
                  <a:lnTo>
                    <a:pt x="149" y="1593"/>
                  </a:lnTo>
                  <a:lnTo>
                    <a:pt x="132" y="1567"/>
                  </a:lnTo>
                  <a:lnTo>
                    <a:pt x="92" y="1601"/>
                  </a:lnTo>
                  <a:lnTo>
                    <a:pt x="112" y="1554"/>
                  </a:lnTo>
                  <a:lnTo>
                    <a:pt x="39" y="1572"/>
                  </a:lnTo>
                  <a:lnTo>
                    <a:pt x="15" y="1575"/>
                  </a:lnTo>
                  <a:lnTo>
                    <a:pt x="0" y="1619"/>
                  </a:lnTo>
                  <a:lnTo>
                    <a:pt x="16" y="1644"/>
                  </a:lnTo>
                  <a:lnTo>
                    <a:pt x="97" y="1648"/>
                  </a:lnTo>
                  <a:lnTo>
                    <a:pt x="147" y="1653"/>
                  </a:lnTo>
                  <a:lnTo>
                    <a:pt x="187" y="1653"/>
                  </a:lnTo>
                  <a:lnTo>
                    <a:pt x="194" y="1666"/>
                  </a:lnTo>
                  <a:lnTo>
                    <a:pt x="144" y="1683"/>
                  </a:lnTo>
                  <a:lnTo>
                    <a:pt x="117" y="1693"/>
                  </a:lnTo>
                  <a:lnTo>
                    <a:pt x="61" y="1733"/>
                  </a:lnTo>
                  <a:lnTo>
                    <a:pt x="21" y="1777"/>
                  </a:lnTo>
                  <a:lnTo>
                    <a:pt x="84" y="1773"/>
                  </a:lnTo>
                  <a:lnTo>
                    <a:pt x="115" y="1809"/>
                  </a:lnTo>
                  <a:lnTo>
                    <a:pt x="138" y="1792"/>
                  </a:lnTo>
                  <a:lnTo>
                    <a:pt x="210" y="1759"/>
                  </a:lnTo>
                  <a:lnTo>
                    <a:pt x="244" y="1779"/>
                  </a:lnTo>
                  <a:lnTo>
                    <a:pt x="228" y="1792"/>
                  </a:lnTo>
                  <a:lnTo>
                    <a:pt x="158" y="1816"/>
                  </a:lnTo>
                  <a:lnTo>
                    <a:pt x="129" y="1879"/>
                  </a:lnTo>
                  <a:lnTo>
                    <a:pt x="79" y="1899"/>
                  </a:lnTo>
                  <a:lnTo>
                    <a:pt x="119" y="1903"/>
                  </a:lnTo>
                  <a:lnTo>
                    <a:pt x="151" y="1876"/>
                  </a:lnTo>
                  <a:lnTo>
                    <a:pt x="181" y="1843"/>
                  </a:lnTo>
                  <a:lnTo>
                    <a:pt x="218" y="1838"/>
                  </a:lnTo>
                  <a:lnTo>
                    <a:pt x="288" y="1818"/>
                  </a:lnTo>
                  <a:lnTo>
                    <a:pt x="265" y="1841"/>
                  </a:lnTo>
                  <a:lnTo>
                    <a:pt x="308" y="1848"/>
                  </a:lnTo>
                  <a:lnTo>
                    <a:pt x="242" y="1881"/>
                  </a:lnTo>
                  <a:lnTo>
                    <a:pt x="218" y="1881"/>
                  </a:lnTo>
                  <a:lnTo>
                    <a:pt x="186" y="1908"/>
                  </a:lnTo>
                  <a:lnTo>
                    <a:pt x="223" y="1918"/>
                  </a:lnTo>
                  <a:lnTo>
                    <a:pt x="223" y="1942"/>
                  </a:lnTo>
                  <a:lnTo>
                    <a:pt x="283" y="1927"/>
                  </a:lnTo>
                  <a:lnTo>
                    <a:pt x="302" y="1910"/>
                  </a:lnTo>
                  <a:lnTo>
                    <a:pt x="325" y="1920"/>
                  </a:lnTo>
                  <a:lnTo>
                    <a:pt x="419" y="1933"/>
                  </a:lnTo>
                  <a:lnTo>
                    <a:pt x="462" y="1919"/>
                  </a:lnTo>
                  <a:lnTo>
                    <a:pt x="499" y="1909"/>
                  </a:lnTo>
                  <a:lnTo>
                    <a:pt x="521" y="1876"/>
                  </a:lnTo>
                  <a:lnTo>
                    <a:pt x="558" y="1875"/>
                  </a:lnTo>
                  <a:lnTo>
                    <a:pt x="575" y="1845"/>
                  </a:lnTo>
                  <a:lnTo>
                    <a:pt x="632" y="1848"/>
                  </a:lnTo>
                  <a:lnTo>
                    <a:pt x="622" y="1818"/>
                  </a:lnTo>
                  <a:lnTo>
                    <a:pt x="627" y="1791"/>
                  </a:lnTo>
                  <a:lnTo>
                    <a:pt x="608" y="1789"/>
                  </a:lnTo>
                  <a:lnTo>
                    <a:pt x="617" y="1752"/>
                  </a:lnTo>
                  <a:lnTo>
                    <a:pt x="640" y="1754"/>
                  </a:lnTo>
                  <a:lnTo>
                    <a:pt x="664" y="1734"/>
                  </a:lnTo>
                  <a:lnTo>
                    <a:pt x="650" y="1781"/>
                  </a:lnTo>
                  <a:lnTo>
                    <a:pt x="681" y="1808"/>
                  </a:lnTo>
                  <a:lnTo>
                    <a:pt x="714" y="1778"/>
                  </a:lnTo>
                  <a:lnTo>
                    <a:pt x="757" y="1770"/>
                  </a:lnTo>
                  <a:lnTo>
                    <a:pt x="778" y="1730"/>
                  </a:lnTo>
                  <a:lnTo>
                    <a:pt x="814" y="1740"/>
                  </a:lnTo>
                  <a:lnTo>
                    <a:pt x="843" y="1700"/>
                  </a:lnTo>
                  <a:lnTo>
                    <a:pt x="910" y="1663"/>
                  </a:lnTo>
                  <a:lnTo>
                    <a:pt x="1009" y="1632"/>
                  </a:lnTo>
                  <a:lnTo>
                    <a:pt x="1029" y="1588"/>
                  </a:lnTo>
                  <a:lnTo>
                    <a:pt x="1053" y="1572"/>
                  </a:lnTo>
                  <a:lnTo>
                    <a:pt x="1066" y="1622"/>
                  </a:lnTo>
                  <a:lnTo>
                    <a:pt x="1133" y="1597"/>
                  </a:lnTo>
                  <a:lnTo>
                    <a:pt x="1199" y="1614"/>
                  </a:lnTo>
                  <a:lnTo>
                    <a:pt x="1242" y="1606"/>
                  </a:lnTo>
                  <a:lnTo>
                    <a:pt x="1199" y="1547"/>
                  </a:lnTo>
                  <a:lnTo>
                    <a:pt x="1192" y="1524"/>
                  </a:lnTo>
                  <a:lnTo>
                    <a:pt x="1222" y="1524"/>
                  </a:lnTo>
                  <a:lnTo>
                    <a:pt x="1234" y="1474"/>
                  </a:lnTo>
                  <a:lnTo>
                    <a:pt x="1290" y="1324"/>
                  </a:lnTo>
                  <a:lnTo>
                    <a:pt x="1319" y="1248"/>
                  </a:lnTo>
                  <a:lnTo>
                    <a:pt x="1274" y="1056"/>
                  </a:lnTo>
                  <a:lnTo>
                    <a:pt x="1257" y="976"/>
                  </a:lnTo>
                  <a:lnTo>
                    <a:pt x="1287" y="916"/>
                  </a:lnTo>
                  <a:lnTo>
                    <a:pt x="1235" y="850"/>
                  </a:lnTo>
                  <a:lnTo>
                    <a:pt x="1218" y="744"/>
                  </a:lnTo>
                  <a:lnTo>
                    <a:pt x="1228" y="707"/>
                  </a:lnTo>
                  <a:lnTo>
                    <a:pt x="1228" y="707"/>
                  </a:lnTo>
                  <a:lnTo>
                    <a:pt x="1235" y="712"/>
                  </a:lnTo>
                  <a:lnTo>
                    <a:pt x="1246" y="716"/>
                  </a:lnTo>
                  <a:lnTo>
                    <a:pt x="1261" y="721"/>
                  </a:lnTo>
                  <a:lnTo>
                    <a:pt x="1261" y="72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62" name="Freeform 240">
            <a:extLst>
              <a:ext uri="{FF2B5EF4-FFF2-40B4-BE49-F238E27FC236}">
                <a16:creationId xmlns:a16="http://schemas.microsoft.com/office/drawing/2014/main" id="{3D7E7D42-2C3F-4B0D-8172-AAC9768E974A}"/>
              </a:ext>
            </a:extLst>
          </p:cNvPr>
          <p:cNvSpPr>
            <a:spLocks/>
          </p:cNvSpPr>
          <p:nvPr/>
        </p:nvSpPr>
        <p:spPr bwMode="auto">
          <a:xfrm>
            <a:off x="5589729" y="4073637"/>
            <a:ext cx="0" cy="1588"/>
          </a:xfrm>
          <a:custGeom>
            <a:avLst/>
            <a:gdLst>
              <a:gd name="T0" fmla="*/ 2 w 3"/>
              <a:gd name="T1" fmla="*/ 5 h 5"/>
              <a:gd name="T2" fmla="*/ 0 w 3"/>
              <a:gd name="T3" fmla="*/ 2 h 5"/>
              <a:gd name="T4" fmla="*/ 3 w 3"/>
              <a:gd name="T5" fmla="*/ 0 h 5"/>
              <a:gd name="T6" fmla="*/ 2 w 3"/>
              <a:gd name="T7" fmla="*/ 5 h 5"/>
            </a:gdLst>
            <a:ahLst/>
            <a:cxnLst>
              <a:cxn ang="0">
                <a:pos x="T0" y="T1"/>
              </a:cxn>
              <a:cxn ang="0">
                <a:pos x="T2" y="T3"/>
              </a:cxn>
              <a:cxn ang="0">
                <a:pos x="T4" y="T5"/>
              </a:cxn>
              <a:cxn ang="0">
                <a:pos x="T6" y="T7"/>
              </a:cxn>
            </a:cxnLst>
            <a:rect l="0" t="0" r="r" b="b"/>
            <a:pathLst>
              <a:path w="3" h="5">
                <a:moveTo>
                  <a:pt x="2" y="5"/>
                </a:moveTo>
                <a:lnTo>
                  <a:pt x="0" y="2"/>
                </a:lnTo>
                <a:lnTo>
                  <a:pt x="3" y="0"/>
                </a:lnTo>
                <a:lnTo>
                  <a:pt x="2" y="5"/>
                </a:lnTo>
                <a:close/>
              </a:path>
            </a:pathLst>
          </a:custGeom>
          <a:solidFill>
            <a:srgbClr val="9E2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3" name="Group 986">
            <a:extLst>
              <a:ext uri="{FF2B5EF4-FFF2-40B4-BE49-F238E27FC236}">
                <a16:creationId xmlns:a16="http://schemas.microsoft.com/office/drawing/2014/main" id="{064BF49F-AFC9-4B69-AA35-875F8BE45BA2}"/>
              </a:ext>
            </a:extLst>
          </p:cNvPr>
          <p:cNvGrpSpPr/>
          <p:nvPr/>
        </p:nvGrpSpPr>
        <p:grpSpPr>
          <a:xfrm>
            <a:off x="4864241" y="4030774"/>
            <a:ext cx="1309688" cy="952500"/>
            <a:chOff x="1885950" y="5200650"/>
            <a:chExt cx="1309688" cy="952500"/>
          </a:xfrm>
          <a:solidFill>
            <a:schemeClr val="accent3"/>
          </a:solidFill>
        </p:grpSpPr>
        <p:sp>
          <p:nvSpPr>
            <p:cNvPr id="64" name="Freeform 241">
              <a:extLst>
                <a:ext uri="{FF2B5EF4-FFF2-40B4-BE49-F238E27FC236}">
                  <a16:creationId xmlns:a16="http://schemas.microsoft.com/office/drawing/2014/main" id="{3C854131-F8C2-4676-9A58-1C68831A7133}"/>
                </a:ext>
              </a:extLst>
            </p:cNvPr>
            <p:cNvSpPr>
              <a:spLocks/>
            </p:cNvSpPr>
            <p:nvPr/>
          </p:nvSpPr>
          <p:spPr bwMode="auto">
            <a:xfrm>
              <a:off x="2908300" y="5819775"/>
              <a:ext cx="30163" cy="20638"/>
            </a:xfrm>
            <a:custGeom>
              <a:avLst/>
              <a:gdLst>
                <a:gd name="T0" fmla="*/ 37 w 94"/>
                <a:gd name="T1" fmla="*/ 30 h 69"/>
                <a:gd name="T2" fmla="*/ 17 w 94"/>
                <a:gd name="T3" fmla="*/ 0 h 69"/>
                <a:gd name="T4" fmla="*/ 0 w 94"/>
                <a:gd name="T5" fmla="*/ 37 h 69"/>
                <a:gd name="T6" fmla="*/ 14 w 94"/>
                <a:gd name="T7" fmla="*/ 60 h 69"/>
                <a:gd name="T8" fmla="*/ 37 w 94"/>
                <a:gd name="T9" fmla="*/ 47 h 69"/>
                <a:gd name="T10" fmla="*/ 77 w 94"/>
                <a:gd name="T11" fmla="*/ 49 h 69"/>
                <a:gd name="T12" fmla="*/ 94 w 94"/>
                <a:gd name="T13" fmla="*/ 69 h 69"/>
                <a:gd name="T14" fmla="*/ 87 w 94"/>
                <a:gd name="T15" fmla="*/ 32 h 69"/>
                <a:gd name="T16" fmla="*/ 37 w 94"/>
                <a:gd name="T17"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69">
                  <a:moveTo>
                    <a:pt x="37" y="30"/>
                  </a:moveTo>
                  <a:lnTo>
                    <a:pt x="17" y="0"/>
                  </a:lnTo>
                  <a:lnTo>
                    <a:pt x="0" y="37"/>
                  </a:lnTo>
                  <a:lnTo>
                    <a:pt x="14" y="60"/>
                  </a:lnTo>
                  <a:lnTo>
                    <a:pt x="37" y="47"/>
                  </a:lnTo>
                  <a:lnTo>
                    <a:pt x="77" y="49"/>
                  </a:lnTo>
                  <a:lnTo>
                    <a:pt x="94" y="69"/>
                  </a:lnTo>
                  <a:lnTo>
                    <a:pt x="87" y="32"/>
                  </a:lnTo>
                  <a:lnTo>
                    <a:pt x="3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42">
              <a:extLst>
                <a:ext uri="{FF2B5EF4-FFF2-40B4-BE49-F238E27FC236}">
                  <a16:creationId xmlns:a16="http://schemas.microsoft.com/office/drawing/2014/main" id="{E7E237AB-DA08-4D0A-AEB9-3EB03CB24E95}"/>
                </a:ext>
              </a:extLst>
            </p:cNvPr>
            <p:cNvSpPr>
              <a:spLocks/>
            </p:cNvSpPr>
            <p:nvPr/>
          </p:nvSpPr>
          <p:spPr bwMode="auto">
            <a:xfrm>
              <a:off x="2892425" y="5775325"/>
              <a:ext cx="42863" cy="41275"/>
            </a:xfrm>
            <a:custGeom>
              <a:avLst/>
              <a:gdLst>
                <a:gd name="T0" fmla="*/ 74 w 133"/>
                <a:gd name="T1" fmla="*/ 120 h 127"/>
                <a:gd name="T2" fmla="*/ 130 w 133"/>
                <a:gd name="T3" fmla="*/ 26 h 127"/>
                <a:gd name="T4" fmla="*/ 133 w 133"/>
                <a:gd name="T5" fmla="*/ 0 h 127"/>
                <a:gd name="T6" fmla="*/ 77 w 133"/>
                <a:gd name="T7" fmla="*/ 4 h 127"/>
                <a:gd name="T8" fmla="*/ 23 w 133"/>
                <a:gd name="T9" fmla="*/ 44 h 127"/>
                <a:gd name="T10" fmla="*/ 0 w 133"/>
                <a:gd name="T11" fmla="*/ 94 h 127"/>
                <a:gd name="T12" fmla="*/ 18 w 133"/>
                <a:gd name="T13" fmla="*/ 118 h 127"/>
                <a:gd name="T14" fmla="*/ 50 w 133"/>
                <a:gd name="T15" fmla="*/ 107 h 127"/>
                <a:gd name="T16" fmla="*/ 61 w 133"/>
                <a:gd name="T17" fmla="*/ 127 h 127"/>
                <a:gd name="T18" fmla="*/ 74 w 133"/>
                <a:gd name="T19" fmla="*/ 1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7">
                  <a:moveTo>
                    <a:pt x="74" y="120"/>
                  </a:moveTo>
                  <a:lnTo>
                    <a:pt x="130" y="26"/>
                  </a:lnTo>
                  <a:lnTo>
                    <a:pt x="133" y="0"/>
                  </a:lnTo>
                  <a:lnTo>
                    <a:pt x="77" y="4"/>
                  </a:lnTo>
                  <a:lnTo>
                    <a:pt x="23" y="44"/>
                  </a:lnTo>
                  <a:lnTo>
                    <a:pt x="0" y="94"/>
                  </a:lnTo>
                  <a:lnTo>
                    <a:pt x="18" y="118"/>
                  </a:lnTo>
                  <a:lnTo>
                    <a:pt x="50" y="107"/>
                  </a:lnTo>
                  <a:lnTo>
                    <a:pt x="61" y="127"/>
                  </a:lnTo>
                  <a:lnTo>
                    <a:pt x="74"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3">
              <a:extLst>
                <a:ext uri="{FF2B5EF4-FFF2-40B4-BE49-F238E27FC236}">
                  <a16:creationId xmlns:a16="http://schemas.microsoft.com/office/drawing/2014/main" id="{34627449-A5A2-4F30-9067-585588CDEA1D}"/>
                </a:ext>
              </a:extLst>
            </p:cNvPr>
            <p:cNvSpPr>
              <a:spLocks/>
            </p:cNvSpPr>
            <p:nvPr/>
          </p:nvSpPr>
          <p:spPr bwMode="auto">
            <a:xfrm>
              <a:off x="3003550" y="5667375"/>
              <a:ext cx="107950" cy="93663"/>
            </a:xfrm>
            <a:custGeom>
              <a:avLst/>
              <a:gdLst>
                <a:gd name="T0" fmla="*/ 309 w 340"/>
                <a:gd name="T1" fmla="*/ 99 h 295"/>
                <a:gd name="T2" fmla="*/ 256 w 340"/>
                <a:gd name="T3" fmla="*/ 103 h 295"/>
                <a:gd name="T4" fmla="*/ 249 w 340"/>
                <a:gd name="T5" fmla="*/ 82 h 295"/>
                <a:gd name="T6" fmla="*/ 269 w 340"/>
                <a:gd name="T7" fmla="*/ 49 h 295"/>
                <a:gd name="T8" fmla="*/ 236 w 340"/>
                <a:gd name="T9" fmla="*/ 66 h 295"/>
                <a:gd name="T10" fmla="*/ 239 w 340"/>
                <a:gd name="T11" fmla="*/ 50 h 295"/>
                <a:gd name="T12" fmla="*/ 285 w 340"/>
                <a:gd name="T13" fmla="*/ 12 h 295"/>
                <a:gd name="T14" fmla="*/ 278 w 340"/>
                <a:gd name="T15" fmla="*/ 0 h 295"/>
                <a:gd name="T16" fmla="*/ 166 w 340"/>
                <a:gd name="T17" fmla="*/ 43 h 295"/>
                <a:gd name="T18" fmla="*/ 119 w 340"/>
                <a:gd name="T19" fmla="*/ 67 h 295"/>
                <a:gd name="T20" fmla="*/ 53 w 340"/>
                <a:gd name="T21" fmla="*/ 115 h 295"/>
                <a:gd name="T22" fmla="*/ 0 w 340"/>
                <a:gd name="T23" fmla="*/ 142 h 295"/>
                <a:gd name="T24" fmla="*/ 8 w 340"/>
                <a:gd name="T25" fmla="*/ 217 h 295"/>
                <a:gd name="T26" fmla="*/ 38 w 340"/>
                <a:gd name="T27" fmla="*/ 224 h 295"/>
                <a:gd name="T28" fmla="*/ 40 w 340"/>
                <a:gd name="T29" fmla="*/ 180 h 295"/>
                <a:gd name="T30" fmla="*/ 90 w 340"/>
                <a:gd name="T31" fmla="*/ 174 h 295"/>
                <a:gd name="T32" fmla="*/ 120 w 340"/>
                <a:gd name="T33" fmla="*/ 197 h 295"/>
                <a:gd name="T34" fmla="*/ 118 w 340"/>
                <a:gd name="T35" fmla="*/ 246 h 295"/>
                <a:gd name="T36" fmla="*/ 171 w 340"/>
                <a:gd name="T37" fmla="*/ 263 h 295"/>
                <a:gd name="T38" fmla="*/ 205 w 340"/>
                <a:gd name="T39" fmla="*/ 282 h 295"/>
                <a:gd name="T40" fmla="*/ 205 w 340"/>
                <a:gd name="T41" fmla="*/ 295 h 295"/>
                <a:gd name="T42" fmla="*/ 274 w 340"/>
                <a:gd name="T43" fmla="*/ 269 h 295"/>
                <a:gd name="T44" fmla="*/ 294 w 340"/>
                <a:gd name="T45" fmla="*/ 228 h 295"/>
                <a:gd name="T46" fmla="*/ 314 w 340"/>
                <a:gd name="T47" fmla="*/ 192 h 295"/>
                <a:gd name="T48" fmla="*/ 340 w 340"/>
                <a:gd name="T49" fmla="*/ 145 h 295"/>
                <a:gd name="T50" fmla="*/ 333 w 340"/>
                <a:gd name="T51" fmla="*/ 105 h 295"/>
                <a:gd name="T52" fmla="*/ 309 w 340"/>
                <a:gd name="T53" fmla="*/ 9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0" h="295">
                  <a:moveTo>
                    <a:pt x="309" y="99"/>
                  </a:moveTo>
                  <a:lnTo>
                    <a:pt x="256" y="103"/>
                  </a:lnTo>
                  <a:lnTo>
                    <a:pt x="249" y="82"/>
                  </a:lnTo>
                  <a:lnTo>
                    <a:pt x="269" y="49"/>
                  </a:lnTo>
                  <a:lnTo>
                    <a:pt x="236" y="66"/>
                  </a:lnTo>
                  <a:lnTo>
                    <a:pt x="239" y="50"/>
                  </a:lnTo>
                  <a:lnTo>
                    <a:pt x="285" y="12"/>
                  </a:lnTo>
                  <a:lnTo>
                    <a:pt x="278" y="0"/>
                  </a:lnTo>
                  <a:lnTo>
                    <a:pt x="166" y="43"/>
                  </a:lnTo>
                  <a:lnTo>
                    <a:pt x="119" y="67"/>
                  </a:lnTo>
                  <a:lnTo>
                    <a:pt x="53" y="115"/>
                  </a:lnTo>
                  <a:lnTo>
                    <a:pt x="0" y="142"/>
                  </a:lnTo>
                  <a:lnTo>
                    <a:pt x="8" y="217"/>
                  </a:lnTo>
                  <a:lnTo>
                    <a:pt x="38" y="224"/>
                  </a:lnTo>
                  <a:lnTo>
                    <a:pt x="40" y="180"/>
                  </a:lnTo>
                  <a:lnTo>
                    <a:pt x="90" y="174"/>
                  </a:lnTo>
                  <a:lnTo>
                    <a:pt x="120" y="197"/>
                  </a:lnTo>
                  <a:lnTo>
                    <a:pt x="118" y="246"/>
                  </a:lnTo>
                  <a:lnTo>
                    <a:pt x="171" y="263"/>
                  </a:lnTo>
                  <a:lnTo>
                    <a:pt x="205" y="282"/>
                  </a:lnTo>
                  <a:lnTo>
                    <a:pt x="205" y="295"/>
                  </a:lnTo>
                  <a:lnTo>
                    <a:pt x="274" y="269"/>
                  </a:lnTo>
                  <a:lnTo>
                    <a:pt x="294" y="228"/>
                  </a:lnTo>
                  <a:lnTo>
                    <a:pt x="314" y="192"/>
                  </a:lnTo>
                  <a:lnTo>
                    <a:pt x="340" y="145"/>
                  </a:lnTo>
                  <a:lnTo>
                    <a:pt x="333" y="105"/>
                  </a:lnTo>
                  <a:lnTo>
                    <a:pt x="309"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44">
              <a:extLst>
                <a:ext uri="{FF2B5EF4-FFF2-40B4-BE49-F238E27FC236}">
                  <a16:creationId xmlns:a16="http://schemas.microsoft.com/office/drawing/2014/main" id="{05715E9F-485A-41FE-B0A4-956EC8966E6D}"/>
                </a:ext>
              </a:extLst>
            </p:cNvPr>
            <p:cNvSpPr>
              <a:spLocks/>
            </p:cNvSpPr>
            <p:nvPr/>
          </p:nvSpPr>
          <p:spPr bwMode="auto">
            <a:xfrm>
              <a:off x="3135313" y="5661025"/>
              <a:ext cx="60325" cy="33338"/>
            </a:xfrm>
            <a:custGeom>
              <a:avLst/>
              <a:gdLst>
                <a:gd name="T0" fmla="*/ 186 w 190"/>
                <a:gd name="T1" fmla="*/ 46 h 107"/>
                <a:gd name="T2" fmla="*/ 122 w 190"/>
                <a:gd name="T3" fmla="*/ 0 h 107"/>
                <a:gd name="T4" fmla="*/ 0 w 190"/>
                <a:gd name="T5" fmla="*/ 17 h 107"/>
                <a:gd name="T6" fmla="*/ 6 w 190"/>
                <a:gd name="T7" fmla="*/ 48 h 107"/>
                <a:gd name="T8" fmla="*/ 26 w 190"/>
                <a:gd name="T9" fmla="*/ 48 h 107"/>
                <a:gd name="T10" fmla="*/ 30 w 190"/>
                <a:gd name="T11" fmla="*/ 81 h 107"/>
                <a:gd name="T12" fmla="*/ 113 w 190"/>
                <a:gd name="T13" fmla="*/ 76 h 107"/>
                <a:gd name="T14" fmla="*/ 150 w 190"/>
                <a:gd name="T15" fmla="*/ 107 h 107"/>
                <a:gd name="T16" fmla="*/ 190 w 190"/>
                <a:gd name="T17" fmla="*/ 82 h 107"/>
                <a:gd name="T18" fmla="*/ 186 w 190"/>
                <a:gd name="T19" fmla="*/ 4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07">
                  <a:moveTo>
                    <a:pt x="186" y="46"/>
                  </a:moveTo>
                  <a:lnTo>
                    <a:pt x="122" y="0"/>
                  </a:lnTo>
                  <a:lnTo>
                    <a:pt x="0" y="17"/>
                  </a:lnTo>
                  <a:lnTo>
                    <a:pt x="6" y="48"/>
                  </a:lnTo>
                  <a:lnTo>
                    <a:pt x="26" y="48"/>
                  </a:lnTo>
                  <a:lnTo>
                    <a:pt x="30" y="81"/>
                  </a:lnTo>
                  <a:lnTo>
                    <a:pt x="113" y="76"/>
                  </a:lnTo>
                  <a:lnTo>
                    <a:pt x="150" y="107"/>
                  </a:lnTo>
                  <a:lnTo>
                    <a:pt x="190" y="82"/>
                  </a:lnTo>
                  <a:lnTo>
                    <a:pt x="186"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45">
              <a:extLst>
                <a:ext uri="{FF2B5EF4-FFF2-40B4-BE49-F238E27FC236}">
                  <a16:creationId xmlns:a16="http://schemas.microsoft.com/office/drawing/2014/main" id="{4EA491B7-9259-4FE3-B1F6-46C227BA7925}"/>
                </a:ext>
              </a:extLst>
            </p:cNvPr>
            <p:cNvSpPr>
              <a:spLocks/>
            </p:cNvSpPr>
            <p:nvPr/>
          </p:nvSpPr>
          <p:spPr bwMode="auto">
            <a:xfrm>
              <a:off x="1885950" y="5200650"/>
              <a:ext cx="1203325" cy="952500"/>
            </a:xfrm>
            <a:custGeom>
              <a:avLst/>
              <a:gdLst>
                <a:gd name="T0" fmla="*/ 3760 w 3792"/>
                <a:gd name="T1" fmla="*/ 681 h 3004"/>
                <a:gd name="T2" fmla="*/ 3752 w 3792"/>
                <a:gd name="T3" fmla="*/ 585 h 3004"/>
                <a:gd name="T4" fmla="*/ 3742 w 3792"/>
                <a:gd name="T5" fmla="*/ 545 h 3004"/>
                <a:gd name="T6" fmla="*/ 3704 w 3792"/>
                <a:gd name="T7" fmla="*/ 498 h 3004"/>
                <a:gd name="T8" fmla="*/ 3481 w 3792"/>
                <a:gd name="T9" fmla="*/ 537 h 3004"/>
                <a:gd name="T10" fmla="*/ 3318 w 3792"/>
                <a:gd name="T11" fmla="*/ 512 h 3004"/>
                <a:gd name="T12" fmla="*/ 3137 w 3792"/>
                <a:gd name="T13" fmla="*/ 368 h 3004"/>
                <a:gd name="T14" fmla="*/ 2941 w 3792"/>
                <a:gd name="T15" fmla="*/ 409 h 3004"/>
                <a:gd name="T16" fmla="*/ 2553 w 3792"/>
                <a:gd name="T17" fmla="*/ 320 h 3004"/>
                <a:gd name="T18" fmla="*/ 2369 w 3792"/>
                <a:gd name="T19" fmla="*/ 205 h 3004"/>
                <a:gd name="T20" fmla="*/ 2302 w 3792"/>
                <a:gd name="T21" fmla="*/ 140 h 3004"/>
                <a:gd name="T22" fmla="*/ 2281 w 3792"/>
                <a:gd name="T23" fmla="*/ 146 h 3004"/>
                <a:gd name="T24" fmla="*/ 2255 w 3792"/>
                <a:gd name="T25" fmla="*/ 159 h 3004"/>
                <a:gd name="T26" fmla="*/ 2223 w 3792"/>
                <a:gd name="T27" fmla="*/ 155 h 3004"/>
                <a:gd name="T28" fmla="*/ 2071 w 3792"/>
                <a:gd name="T29" fmla="*/ 175 h 3004"/>
                <a:gd name="T30" fmla="*/ 1901 w 3792"/>
                <a:gd name="T31" fmla="*/ 143 h 3004"/>
                <a:gd name="T32" fmla="*/ 1755 w 3792"/>
                <a:gd name="T33" fmla="*/ 138 h 3004"/>
                <a:gd name="T34" fmla="*/ 1655 w 3792"/>
                <a:gd name="T35" fmla="*/ 126 h 3004"/>
                <a:gd name="T36" fmla="*/ 1372 w 3792"/>
                <a:gd name="T37" fmla="*/ 128 h 3004"/>
                <a:gd name="T38" fmla="*/ 1077 w 3792"/>
                <a:gd name="T39" fmla="*/ 61 h 3004"/>
                <a:gd name="T40" fmla="*/ 987 w 3792"/>
                <a:gd name="T41" fmla="*/ 78 h 3004"/>
                <a:gd name="T42" fmla="*/ 527 w 3792"/>
                <a:gd name="T43" fmla="*/ 3 h 3004"/>
                <a:gd name="T44" fmla="*/ 454 w 3792"/>
                <a:gd name="T45" fmla="*/ 7 h 3004"/>
                <a:gd name="T46" fmla="*/ 301 w 3792"/>
                <a:gd name="T47" fmla="*/ 95 h 3004"/>
                <a:gd name="T48" fmla="*/ 322 w 3792"/>
                <a:gd name="T49" fmla="*/ 140 h 3004"/>
                <a:gd name="T50" fmla="*/ 295 w 3792"/>
                <a:gd name="T51" fmla="*/ 148 h 3004"/>
                <a:gd name="T52" fmla="*/ 136 w 3792"/>
                <a:gd name="T53" fmla="*/ 173 h 3004"/>
                <a:gd name="T54" fmla="*/ 56 w 3792"/>
                <a:gd name="T55" fmla="*/ 233 h 3004"/>
                <a:gd name="T56" fmla="*/ 23 w 3792"/>
                <a:gd name="T57" fmla="*/ 342 h 3004"/>
                <a:gd name="T58" fmla="*/ 94 w 3792"/>
                <a:gd name="T59" fmla="*/ 396 h 3004"/>
                <a:gd name="T60" fmla="*/ 118 w 3792"/>
                <a:gd name="T61" fmla="*/ 521 h 3004"/>
                <a:gd name="T62" fmla="*/ 149 w 3792"/>
                <a:gd name="T63" fmla="*/ 604 h 3004"/>
                <a:gd name="T64" fmla="*/ 227 w 3792"/>
                <a:gd name="T65" fmla="*/ 703 h 3004"/>
                <a:gd name="T66" fmla="*/ 370 w 3792"/>
                <a:gd name="T67" fmla="*/ 711 h 3004"/>
                <a:gd name="T68" fmla="*/ 467 w 3792"/>
                <a:gd name="T69" fmla="*/ 746 h 3004"/>
                <a:gd name="T70" fmla="*/ 677 w 3792"/>
                <a:gd name="T71" fmla="*/ 729 h 3004"/>
                <a:gd name="T72" fmla="*/ 928 w 3792"/>
                <a:gd name="T73" fmla="*/ 856 h 3004"/>
                <a:gd name="T74" fmla="*/ 740 w 3792"/>
                <a:gd name="T75" fmla="*/ 1100 h 3004"/>
                <a:gd name="T76" fmla="*/ 730 w 3792"/>
                <a:gd name="T77" fmla="*/ 1412 h 3004"/>
                <a:gd name="T78" fmla="*/ 627 w 3792"/>
                <a:gd name="T79" fmla="*/ 1797 h 3004"/>
                <a:gd name="T80" fmla="*/ 711 w 3792"/>
                <a:gd name="T81" fmla="*/ 2195 h 3004"/>
                <a:gd name="T82" fmla="*/ 569 w 3792"/>
                <a:gd name="T83" fmla="*/ 2449 h 3004"/>
                <a:gd name="T84" fmla="*/ 647 w 3792"/>
                <a:gd name="T85" fmla="*/ 2570 h 3004"/>
                <a:gd name="T86" fmla="*/ 787 w 3792"/>
                <a:gd name="T87" fmla="*/ 2573 h 3004"/>
                <a:gd name="T88" fmla="*/ 926 w 3792"/>
                <a:gd name="T89" fmla="*/ 2794 h 3004"/>
                <a:gd name="T90" fmla="*/ 1014 w 3792"/>
                <a:gd name="T91" fmla="*/ 2942 h 3004"/>
                <a:gd name="T92" fmla="*/ 1128 w 3792"/>
                <a:gd name="T93" fmla="*/ 2981 h 3004"/>
                <a:gd name="T94" fmla="*/ 1283 w 3792"/>
                <a:gd name="T95" fmla="*/ 2823 h 3004"/>
                <a:gd name="T96" fmla="*/ 1509 w 3792"/>
                <a:gd name="T97" fmla="*/ 2735 h 3004"/>
                <a:gd name="T98" fmla="*/ 1922 w 3792"/>
                <a:gd name="T99" fmla="*/ 2735 h 3004"/>
                <a:gd name="T100" fmla="*/ 2185 w 3792"/>
                <a:gd name="T101" fmla="*/ 2733 h 3004"/>
                <a:gd name="T102" fmla="*/ 2280 w 3792"/>
                <a:gd name="T103" fmla="*/ 2583 h 3004"/>
                <a:gd name="T104" fmla="*/ 2372 w 3792"/>
                <a:gd name="T105" fmla="*/ 2419 h 3004"/>
                <a:gd name="T106" fmla="*/ 2578 w 3792"/>
                <a:gd name="T107" fmla="*/ 2417 h 3004"/>
                <a:gd name="T108" fmla="*/ 2617 w 3792"/>
                <a:gd name="T109" fmla="*/ 2251 h 3004"/>
                <a:gd name="T110" fmla="*/ 2692 w 3792"/>
                <a:gd name="T111" fmla="*/ 2088 h 3004"/>
                <a:gd name="T112" fmla="*/ 2868 w 3792"/>
                <a:gd name="T113" fmla="*/ 1970 h 3004"/>
                <a:gd name="T114" fmla="*/ 2780 w 3792"/>
                <a:gd name="T115" fmla="*/ 1901 h 3004"/>
                <a:gd name="T116" fmla="*/ 2715 w 3792"/>
                <a:gd name="T117" fmla="*/ 1722 h 3004"/>
                <a:gd name="T118" fmla="*/ 3031 w 3792"/>
                <a:gd name="T119" fmla="*/ 1211 h 3004"/>
                <a:gd name="T120" fmla="*/ 3061 w 3792"/>
                <a:gd name="T121" fmla="*/ 1204 h 3004"/>
                <a:gd name="T122" fmla="*/ 3279 w 3792"/>
                <a:gd name="T123" fmla="*/ 1027 h 3004"/>
                <a:gd name="T124" fmla="*/ 3604 w 3792"/>
                <a:gd name="T125" fmla="*/ 821 h 3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92" h="3004">
                  <a:moveTo>
                    <a:pt x="3727" y="761"/>
                  </a:moveTo>
                  <a:lnTo>
                    <a:pt x="3746" y="717"/>
                  </a:lnTo>
                  <a:lnTo>
                    <a:pt x="3760" y="681"/>
                  </a:lnTo>
                  <a:lnTo>
                    <a:pt x="3719" y="641"/>
                  </a:lnTo>
                  <a:lnTo>
                    <a:pt x="3728" y="602"/>
                  </a:lnTo>
                  <a:lnTo>
                    <a:pt x="3752" y="585"/>
                  </a:lnTo>
                  <a:lnTo>
                    <a:pt x="3775" y="590"/>
                  </a:lnTo>
                  <a:lnTo>
                    <a:pt x="3792" y="564"/>
                  </a:lnTo>
                  <a:lnTo>
                    <a:pt x="3742" y="545"/>
                  </a:lnTo>
                  <a:lnTo>
                    <a:pt x="3754" y="495"/>
                  </a:lnTo>
                  <a:lnTo>
                    <a:pt x="3722" y="476"/>
                  </a:lnTo>
                  <a:lnTo>
                    <a:pt x="3704" y="498"/>
                  </a:lnTo>
                  <a:lnTo>
                    <a:pt x="3621" y="502"/>
                  </a:lnTo>
                  <a:lnTo>
                    <a:pt x="3544" y="543"/>
                  </a:lnTo>
                  <a:lnTo>
                    <a:pt x="3481" y="537"/>
                  </a:lnTo>
                  <a:lnTo>
                    <a:pt x="3414" y="508"/>
                  </a:lnTo>
                  <a:lnTo>
                    <a:pt x="3344" y="501"/>
                  </a:lnTo>
                  <a:lnTo>
                    <a:pt x="3318" y="512"/>
                  </a:lnTo>
                  <a:lnTo>
                    <a:pt x="3258" y="499"/>
                  </a:lnTo>
                  <a:lnTo>
                    <a:pt x="3234" y="437"/>
                  </a:lnTo>
                  <a:lnTo>
                    <a:pt x="3137" y="368"/>
                  </a:lnTo>
                  <a:lnTo>
                    <a:pt x="3040" y="362"/>
                  </a:lnTo>
                  <a:lnTo>
                    <a:pt x="2997" y="412"/>
                  </a:lnTo>
                  <a:lnTo>
                    <a:pt x="2941" y="409"/>
                  </a:lnTo>
                  <a:lnTo>
                    <a:pt x="2824" y="403"/>
                  </a:lnTo>
                  <a:lnTo>
                    <a:pt x="2700" y="342"/>
                  </a:lnTo>
                  <a:lnTo>
                    <a:pt x="2553" y="320"/>
                  </a:lnTo>
                  <a:lnTo>
                    <a:pt x="2493" y="267"/>
                  </a:lnTo>
                  <a:lnTo>
                    <a:pt x="2369" y="242"/>
                  </a:lnTo>
                  <a:lnTo>
                    <a:pt x="2369" y="205"/>
                  </a:lnTo>
                  <a:lnTo>
                    <a:pt x="2334" y="163"/>
                  </a:lnTo>
                  <a:lnTo>
                    <a:pt x="2302" y="163"/>
                  </a:lnTo>
                  <a:lnTo>
                    <a:pt x="2302" y="140"/>
                  </a:lnTo>
                  <a:lnTo>
                    <a:pt x="2291" y="137"/>
                  </a:lnTo>
                  <a:lnTo>
                    <a:pt x="2290" y="147"/>
                  </a:lnTo>
                  <a:lnTo>
                    <a:pt x="2281" y="146"/>
                  </a:lnTo>
                  <a:lnTo>
                    <a:pt x="2278" y="137"/>
                  </a:lnTo>
                  <a:lnTo>
                    <a:pt x="2260" y="156"/>
                  </a:lnTo>
                  <a:lnTo>
                    <a:pt x="2255" y="159"/>
                  </a:lnTo>
                  <a:lnTo>
                    <a:pt x="2236" y="154"/>
                  </a:lnTo>
                  <a:lnTo>
                    <a:pt x="2241" y="145"/>
                  </a:lnTo>
                  <a:lnTo>
                    <a:pt x="2223" y="155"/>
                  </a:lnTo>
                  <a:lnTo>
                    <a:pt x="2187" y="188"/>
                  </a:lnTo>
                  <a:lnTo>
                    <a:pt x="2101" y="191"/>
                  </a:lnTo>
                  <a:lnTo>
                    <a:pt x="2071" y="175"/>
                  </a:lnTo>
                  <a:lnTo>
                    <a:pt x="2015" y="155"/>
                  </a:lnTo>
                  <a:lnTo>
                    <a:pt x="1964" y="139"/>
                  </a:lnTo>
                  <a:lnTo>
                    <a:pt x="1901" y="143"/>
                  </a:lnTo>
                  <a:lnTo>
                    <a:pt x="1842" y="154"/>
                  </a:lnTo>
                  <a:lnTo>
                    <a:pt x="1792" y="140"/>
                  </a:lnTo>
                  <a:lnTo>
                    <a:pt x="1755" y="138"/>
                  </a:lnTo>
                  <a:lnTo>
                    <a:pt x="1725" y="98"/>
                  </a:lnTo>
                  <a:lnTo>
                    <a:pt x="1705" y="95"/>
                  </a:lnTo>
                  <a:lnTo>
                    <a:pt x="1655" y="126"/>
                  </a:lnTo>
                  <a:lnTo>
                    <a:pt x="1611" y="116"/>
                  </a:lnTo>
                  <a:lnTo>
                    <a:pt x="1518" y="134"/>
                  </a:lnTo>
                  <a:lnTo>
                    <a:pt x="1372" y="128"/>
                  </a:lnTo>
                  <a:lnTo>
                    <a:pt x="1215" y="96"/>
                  </a:lnTo>
                  <a:lnTo>
                    <a:pt x="1128" y="84"/>
                  </a:lnTo>
                  <a:lnTo>
                    <a:pt x="1077" y="61"/>
                  </a:lnTo>
                  <a:lnTo>
                    <a:pt x="1067" y="51"/>
                  </a:lnTo>
                  <a:lnTo>
                    <a:pt x="1037" y="45"/>
                  </a:lnTo>
                  <a:lnTo>
                    <a:pt x="987" y="78"/>
                  </a:lnTo>
                  <a:lnTo>
                    <a:pt x="651" y="85"/>
                  </a:lnTo>
                  <a:lnTo>
                    <a:pt x="557" y="39"/>
                  </a:lnTo>
                  <a:lnTo>
                    <a:pt x="527" y="3"/>
                  </a:lnTo>
                  <a:lnTo>
                    <a:pt x="484" y="0"/>
                  </a:lnTo>
                  <a:lnTo>
                    <a:pt x="477" y="20"/>
                  </a:lnTo>
                  <a:lnTo>
                    <a:pt x="454" y="7"/>
                  </a:lnTo>
                  <a:lnTo>
                    <a:pt x="404" y="17"/>
                  </a:lnTo>
                  <a:lnTo>
                    <a:pt x="341" y="65"/>
                  </a:lnTo>
                  <a:lnTo>
                    <a:pt x="301" y="95"/>
                  </a:lnTo>
                  <a:lnTo>
                    <a:pt x="312" y="130"/>
                  </a:lnTo>
                  <a:lnTo>
                    <a:pt x="342" y="120"/>
                  </a:lnTo>
                  <a:lnTo>
                    <a:pt x="322" y="140"/>
                  </a:lnTo>
                  <a:lnTo>
                    <a:pt x="342" y="167"/>
                  </a:lnTo>
                  <a:lnTo>
                    <a:pt x="299" y="170"/>
                  </a:lnTo>
                  <a:lnTo>
                    <a:pt x="295" y="148"/>
                  </a:lnTo>
                  <a:lnTo>
                    <a:pt x="252" y="158"/>
                  </a:lnTo>
                  <a:lnTo>
                    <a:pt x="193" y="192"/>
                  </a:lnTo>
                  <a:lnTo>
                    <a:pt x="136" y="173"/>
                  </a:lnTo>
                  <a:lnTo>
                    <a:pt x="103" y="213"/>
                  </a:lnTo>
                  <a:lnTo>
                    <a:pt x="96" y="233"/>
                  </a:lnTo>
                  <a:lnTo>
                    <a:pt x="56" y="233"/>
                  </a:lnTo>
                  <a:lnTo>
                    <a:pt x="3" y="313"/>
                  </a:lnTo>
                  <a:lnTo>
                    <a:pt x="0" y="357"/>
                  </a:lnTo>
                  <a:lnTo>
                    <a:pt x="23" y="342"/>
                  </a:lnTo>
                  <a:lnTo>
                    <a:pt x="43" y="365"/>
                  </a:lnTo>
                  <a:lnTo>
                    <a:pt x="41" y="399"/>
                  </a:lnTo>
                  <a:lnTo>
                    <a:pt x="94" y="396"/>
                  </a:lnTo>
                  <a:lnTo>
                    <a:pt x="78" y="465"/>
                  </a:lnTo>
                  <a:lnTo>
                    <a:pt x="138" y="461"/>
                  </a:lnTo>
                  <a:lnTo>
                    <a:pt x="118" y="521"/>
                  </a:lnTo>
                  <a:lnTo>
                    <a:pt x="153" y="540"/>
                  </a:lnTo>
                  <a:lnTo>
                    <a:pt x="186" y="587"/>
                  </a:lnTo>
                  <a:lnTo>
                    <a:pt x="149" y="604"/>
                  </a:lnTo>
                  <a:lnTo>
                    <a:pt x="140" y="716"/>
                  </a:lnTo>
                  <a:lnTo>
                    <a:pt x="143" y="778"/>
                  </a:lnTo>
                  <a:lnTo>
                    <a:pt x="227" y="703"/>
                  </a:lnTo>
                  <a:lnTo>
                    <a:pt x="290" y="662"/>
                  </a:lnTo>
                  <a:lnTo>
                    <a:pt x="340" y="662"/>
                  </a:lnTo>
                  <a:lnTo>
                    <a:pt x="370" y="711"/>
                  </a:lnTo>
                  <a:lnTo>
                    <a:pt x="364" y="758"/>
                  </a:lnTo>
                  <a:lnTo>
                    <a:pt x="398" y="778"/>
                  </a:lnTo>
                  <a:lnTo>
                    <a:pt x="467" y="746"/>
                  </a:lnTo>
                  <a:lnTo>
                    <a:pt x="574" y="749"/>
                  </a:lnTo>
                  <a:lnTo>
                    <a:pt x="604" y="785"/>
                  </a:lnTo>
                  <a:lnTo>
                    <a:pt x="677" y="729"/>
                  </a:lnTo>
                  <a:lnTo>
                    <a:pt x="840" y="750"/>
                  </a:lnTo>
                  <a:lnTo>
                    <a:pt x="855" y="813"/>
                  </a:lnTo>
                  <a:lnTo>
                    <a:pt x="928" y="856"/>
                  </a:lnTo>
                  <a:lnTo>
                    <a:pt x="883" y="939"/>
                  </a:lnTo>
                  <a:lnTo>
                    <a:pt x="800" y="1009"/>
                  </a:lnTo>
                  <a:lnTo>
                    <a:pt x="740" y="1100"/>
                  </a:lnTo>
                  <a:lnTo>
                    <a:pt x="731" y="1179"/>
                  </a:lnTo>
                  <a:lnTo>
                    <a:pt x="766" y="1281"/>
                  </a:lnTo>
                  <a:lnTo>
                    <a:pt x="730" y="1412"/>
                  </a:lnTo>
                  <a:lnTo>
                    <a:pt x="748" y="1538"/>
                  </a:lnTo>
                  <a:lnTo>
                    <a:pt x="596" y="1681"/>
                  </a:lnTo>
                  <a:lnTo>
                    <a:pt x="627" y="1797"/>
                  </a:lnTo>
                  <a:lnTo>
                    <a:pt x="694" y="1900"/>
                  </a:lnTo>
                  <a:lnTo>
                    <a:pt x="646" y="2112"/>
                  </a:lnTo>
                  <a:lnTo>
                    <a:pt x="711" y="2195"/>
                  </a:lnTo>
                  <a:lnTo>
                    <a:pt x="704" y="2222"/>
                  </a:lnTo>
                  <a:lnTo>
                    <a:pt x="615" y="2325"/>
                  </a:lnTo>
                  <a:lnTo>
                    <a:pt x="569" y="2449"/>
                  </a:lnTo>
                  <a:lnTo>
                    <a:pt x="581" y="2565"/>
                  </a:lnTo>
                  <a:lnTo>
                    <a:pt x="637" y="2548"/>
                  </a:lnTo>
                  <a:lnTo>
                    <a:pt x="647" y="2570"/>
                  </a:lnTo>
                  <a:lnTo>
                    <a:pt x="670" y="2540"/>
                  </a:lnTo>
                  <a:lnTo>
                    <a:pt x="701" y="2567"/>
                  </a:lnTo>
                  <a:lnTo>
                    <a:pt x="787" y="2573"/>
                  </a:lnTo>
                  <a:lnTo>
                    <a:pt x="915" y="2691"/>
                  </a:lnTo>
                  <a:lnTo>
                    <a:pt x="899" y="2771"/>
                  </a:lnTo>
                  <a:lnTo>
                    <a:pt x="926" y="2794"/>
                  </a:lnTo>
                  <a:lnTo>
                    <a:pt x="919" y="2830"/>
                  </a:lnTo>
                  <a:lnTo>
                    <a:pt x="987" y="2939"/>
                  </a:lnTo>
                  <a:lnTo>
                    <a:pt x="1014" y="2942"/>
                  </a:lnTo>
                  <a:lnTo>
                    <a:pt x="1057" y="2955"/>
                  </a:lnTo>
                  <a:lnTo>
                    <a:pt x="1077" y="2971"/>
                  </a:lnTo>
                  <a:lnTo>
                    <a:pt x="1128" y="2981"/>
                  </a:lnTo>
                  <a:lnTo>
                    <a:pt x="1161" y="3004"/>
                  </a:lnTo>
                  <a:lnTo>
                    <a:pt x="1187" y="2947"/>
                  </a:lnTo>
                  <a:lnTo>
                    <a:pt x="1283" y="2823"/>
                  </a:lnTo>
                  <a:lnTo>
                    <a:pt x="1406" y="2820"/>
                  </a:lnTo>
                  <a:lnTo>
                    <a:pt x="1469" y="2779"/>
                  </a:lnTo>
                  <a:lnTo>
                    <a:pt x="1509" y="2735"/>
                  </a:lnTo>
                  <a:lnTo>
                    <a:pt x="1688" y="2744"/>
                  </a:lnTo>
                  <a:lnTo>
                    <a:pt x="1792" y="2760"/>
                  </a:lnTo>
                  <a:lnTo>
                    <a:pt x="1922" y="2735"/>
                  </a:lnTo>
                  <a:lnTo>
                    <a:pt x="1992" y="2768"/>
                  </a:lnTo>
                  <a:lnTo>
                    <a:pt x="2115" y="2706"/>
                  </a:lnTo>
                  <a:lnTo>
                    <a:pt x="2185" y="2733"/>
                  </a:lnTo>
                  <a:lnTo>
                    <a:pt x="2215" y="2713"/>
                  </a:lnTo>
                  <a:lnTo>
                    <a:pt x="2244" y="2633"/>
                  </a:lnTo>
                  <a:lnTo>
                    <a:pt x="2280" y="2583"/>
                  </a:lnTo>
                  <a:lnTo>
                    <a:pt x="2283" y="2499"/>
                  </a:lnTo>
                  <a:lnTo>
                    <a:pt x="2356" y="2476"/>
                  </a:lnTo>
                  <a:lnTo>
                    <a:pt x="2372" y="2419"/>
                  </a:lnTo>
                  <a:lnTo>
                    <a:pt x="2442" y="2425"/>
                  </a:lnTo>
                  <a:lnTo>
                    <a:pt x="2528" y="2404"/>
                  </a:lnTo>
                  <a:lnTo>
                    <a:pt x="2578" y="2417"/>
                  </a:lnTo>
                  <a:lnTo>
                    <a:pt x="2592" y="2394"/>
                  </a:lnTo>
                  <a:lnTo>
                    <a:pt x="2565" y="2351"/>
                  </a:lnTo>
                  <a:lnTo>
                    <a:pt x="2617" y="2251"/>
                  </a:lnTo>
                  <a:lnTo>
                    <a:pt x="2630" y="2190"/>
                  </a:lnTo>
                  <a:lnTo>
                    <a:pt x="2676" y="2130"/>
                  </a:lnTo>
                  <a:lnTo>
                    <a:pt x="2692" y="2088"/>
                  </a:lnTo>
                  <a:lnTo>
                    <a:pt x="2759" y="2067"/>
                  </a:lnTo>
                  <a:lnTo>
                    <a:pt x="2821" y="1990"/>
                  </a:lnTo>
                  <a:lnTo>
                    <a:pt x="2868" y="1970"/>
                  </a:lnTo>
                  <a:lnTo>
                    <a:pt x="2845" y="1943"/>
                  </a:lnTo>
                  <a:lnTo>
                    <a:pt x="2827" y="1907"/>
                  </a:lnTo>
                  <a:lnTo>
                    <a:pt x="2780" y="1901"/>
                  </a:lnTo>
                  <a:lnTo>
                    <a:pt x="2720" y="1768"/>
                  </a:lnTo>
                  <a:lnTo>
                    <a:pt x="2682" y="1743"/>
                  </a:lnTo>
                  <a:lnTo>
                    <a:pt x="2715" y="1722"/>
                  </a:lnTo>
                  <a:lnTo>
                    <a:pt x="2714" y="1626"/>
                  </a:lnTo>
                  <a:lnTo>
                    <a:pt x="2975" y="1256"/>
                  </a:lnTo>
                  <a:lnTo>
                    <a:pt x="3031" y="1211"/>
                  </a:lnTo>
                  <a:lnTo>
                    <a:pt x="3024" y="1231"/>
                  </a:lnTo>
                  <a:lnTo>
                    <a:pt x="3037" y="1248"/>
                  </a:lnTo>
                  <a:lnTo>
                    <a:pt x="3061" y="1204"/>
                  </a:lnTo>
                  <a:lnTo>
                    <a:pt x="3011" y="1165"/>
                  </a:lnTo>
                  <a:lnTo>
                    <a:pt x="3066" y="1095"/>
                  </a:lnTo>
                  <a:lnTo>
                    <a:pt x="3279" y="1027"/>
                  </a:lnTo>
                  <a:lnTo>
                    <a:pt x="3422" y="979"/>
                  </a:lnTo>
                  <a:lnTo>
                    <a:pt x="3511" y="866"/>
                  </a:lnTo>
                  <a:lnTo>
                    <a:pt x="3604" y="821"/>
                  </a:lnTo>
                  <a:lnTo>
                    <a:pt x="3727" y="7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9" name="Freeform 246">
            <a:extLst>
              <a:ext uri="{FF2B5EF4-FFF2-40B4-BE49-F238E27FC236}">
                <a16:creationId xmlns:a16="http://schemas.microsoft.com/office/drawing/2014/main" id="{9266B762-C13A-4E87-8851-CB63977F1F72}"/>
              </a:ext>
            </a:extLst>
          </p:cNvPr>
          <p:cNvSpPr>
            <a:spLocks/>
          </p:cNvSpPr>
          <p:nvPr/>
        </p:nvSpPr>
        <p:spPr bwMode="auto">
          <a:xfrm>
            <a:off x="5891355" y="4162538"/>
            <a:ext cx="34925" cy="30163"/>
          </a:xfrm>
          <a:custGeom>
            <a:avLst/>
            <a:gdLst>
              <a:gd name="T0" fmla="*/ 110 w 110"/>
              <a:gd name="T1" fmla="*/ 82 h 93"/>
              <a:gd name="T2" fmla="*/ 84 w 110"/>
              <a:gd name="T3" fmla="*/ 93 h 93"/>
              <a:gd name="T4" fmla="*/ 24 w 110"/>
              <a:gd name="T5" fmla="*/ 80 h 93"/>
              <a:gd name="T6" fmla="*/ 0 w 110"/>
              <a:gd name="T7" fmla="*/ 18 h 93"/>
              <a:gd name="T8" fmla="*/ 63 w 110"/>
              <a:gd name="T9" fmla="*/ 0 h 93"/>
              <a:gd name="T10" fmla="*/ 110 w 110"/>
              <a:gd name="T11" fmla="*/ 37 h 93"/>
              <a:gd name="T12" fmla="*/ 110 w 110"/>
              <a:gd name="T13" fmla="*/ 82 h 93"/>
            </a:gdLst>
            <a:ahLst/>
            <a:cxnLst>
              <a:cxn ang="0">
                <a:pos x="T0" y="T1"/>
              </a:cxn>
              <a:cxn ang="0">
                <a:pos x="T2" y="T3"/>
              </a:cxn>
              <a:cxn ang="0">
                <a:pos x="T4" y="T5"/>
              </a:cxn>
              <a:cxn ang="0">
                <a:pos x="T6" y="T7"/>
              </a:cxn>
              <a:cxn ang="0">
                <a:pos x="T8" y="T9"/>
              </a:cxn>
              <a:cxn ang="0">
                <a:pos x="T10" y="T11"/>
              </a:cxn>
              <a:cxn ang="0">
                <a:pos x="T12" y="T13"/>
              </a:cxn>
            </a:cxnLst>
            <a:rect l="0" t="0" r="r" b="b"/>
            <a:pathLst>
              <a:path w="110" h="93">
                <a:moveTo>
                  <a:pt x="110" y="82"/>
                </a:moveTo>
                <a:lnTo>
                  <a:pt x="84" y="93"/>
                </a:lnTo>
                <a:lnTo>
                  <a:pt x="24" y="80"/>
                </a:lnTo>
                <a:lnTo>
                  <a:pt x="0" y="18"/>
                </a:lnTo>
                <a:lnTo>
                  <a:pt x="63" y="0"/>
                </a:lnTo>
                <a:lnTo>
                  <a:pt x="110" y="37"/>
                </a:lnTo>
                <a:lnTo>
                  <a:pt x="110" y="82"/>
                </a:lnTo>
                <a:close/>
              </a:path>
            </a:pathLst>
          </a:custGeom>
          <a:solidFill>
            <a:srgbClr val="13131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249">
            <a:extLst>
              <a:ext uri="{FF2B5EF4-FFF2-40B4-BE49-F238E27FC236}">
                <a16:creationId xmlns:a16="http://schemas.microsoft.com/office/drawing/2014/main" id="{0A2B6C8F-0EC7-41AE-B734-641A0DB0D2F7}"/>
              </a:ext>
            </a:extLst>
          </p:cNvPr>
          <p:cNvSpPr>
            <a:spLocks/>
          </p:cNvSpPr>
          <p:nvPr/>
        </p:nvSpPr>
        <p:spPr bwMode="auto">
          <a:xfrm>
            <a:off x="6899416" y="4206987"/>
            <a:ext cx="14288" cy="12700"/>
          </a:xfrm>
          <a:custGeom>
            <a:avLst/>
            <a:gdLst>
              <a:gd name="T0" fmla="*/ 36 w 46"/>
              <a:gd name="T1" fmla="*/ 38 h 42"/>
              <a:gd name="T2" fmla="*/ 15 w 46"/>
              <a:gd name="T3" fmla="*/ 42 h 42"/>
              <a:gd name="T4" fmla="*/ 0 w 46"/>
              <a:gd name="T5" fmla="*/ 23 h 42"/>
              <a:gd name="T6" fmla="*/ 5 w 46"/>
              <a:gd name="T7" fmla="*/ 2 h 42"/>
              <a:gd name="T8" fmla="*/ 36 w 46"/>
              <a:gd name="T9" fmla="*/ 0 h 42"/>
              <a:gd name="T10" fmla="*/ 46 w 46"/>
              <a:gd name="T11" fmla="*/ 13 h 42"/>
              <a:gd name="T12" fmla="*/ 36 w 46"/>
              <a:gd name="T13" fmla="*/ 38 h 42"/>
            </a:gdLst>
            <a:ahLst/>
            <a:cxnLst>
              <a:cxn ang="0">
                <a:pos x="T0" y="T1"/>
              </a:cxn>
              <a:cxn ang="0">
                <a:pos x="T2" y="T3"/>
              </a:cxn>
              <a:cxn ang="0">
                <a:pos x="T4" y="T5"/>
              </a:cxn>
              <a:cxn ang="0">
                <a:pos x="T6" y="T7"/>
              </a:cxn>
              <a:cxn ang="0">
                <a:pos x="T8" y="T9"/>
              </a:cxn>
              <a:cxn ang="0">
                <a:pos x="T10" y="T11"/>
              </a:cxn>
              <a:cxn ang="0">
                <a:pos x="T12" y="T13"/>
              </a:cxn>
            </a:cxnLst>
            <a:rect l="0" t="0" r="r" b="b"/>
            <a:pathLst>
              <a:path w="46" h="42">
                <a:moveTo>
                  <a:pt x="36" y="38"/>
                </a:moveTo>
                <a:lnTo>
                  <a:pt x="15" y="42"/>
                </a:lnTo>
                <a:lnTo>
                  <a:pt x="0" y="23"/>
                </a:lnTo>
                <a:lnTo>
                  <a:pt x="5" y="2"/>
                </a:lnTo>
                <a:lnTo>
                  <a:pt x="36" y="0"/>
                </a:lnTo>
                <a:lnTo>
                  <a:pt x="46" y="13"/>
                </a:lnTo>
                <a:lnTo>
                  <a:pt x="36" y="38"/>
                </a:lnTo>
                <a:close/>
              </a:path>
            </a:pathLst>
          </a:custGeom>
          <a:solidFill>
            <a:srgbClr val="9E2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50">
            <a:extLst>
              <a:ext uri="{FF2B5EF4-FFF2-40B4-BE49-F238E27FC236}">
                <a16:creationId xmlns:a16="http://schemas.microsoft.com/office/drawing/2014/main" id="{7EAF3372-358F-4BB0-8637-5AECCD45F6F3}"/>
              </a:ext>
            </a:extLst>
          </p:cNvPr>
          <p:cNvSpPr>
            <a:spLocks/>
          </p:cNvSpPr>
          <p:nvPr/>
        </p:nvSpPr>
        <p:spPr bwMode="auto">
          <a:xfrm>
            <a:off x="6948629" y="3995850"/>
            <a:ext cx="12700" cy="15875"/>
          </a:xfrm>
          <a:custGeom>
            <a:avLst/>
            <a:gdLst>
              <a:gd name="T0" fmla="*/ 32 w 39"/>
              <a:gd name="T1" fmla="*/ 40 h 48"/>
              <a:gd name="T2" fmla="*/ 14 w 39"/>
              <a:gd name="T3" fmla="*/ 48 h 48"/>
              <a:gd name="T4" fmla="*/ 0 w 39"/>
              <a:gd name="T5" fmla="*/ 39 h 48"/>
              <a:gd name="T6" fmla="*/ 3 w 39"/>
              <a:gd name="T7" fmla="*/ 18 h 48"/>
              <a:gd name="T8" fmla="*/ 27 w 39"/>
              <a:gd name="T9" fmla="*/ 0 h 48"/>
              <a:gd name="T10" fmla="*/ 39 w 39"/>
              <a:gd name="T11" fmla="*/ 7 h 48"/>
              <a:gd name="T12" fmla="*/ 32 w 39"/>
              <a:gd name="T13" fmla="*/ 40 h 48"/>
            </a:gdLst>
            <a:ahLst/>
            <a:cxnLst>
              <a:cxn ang="0">
                <a:pos x="T0" y="T1"/>
              </a:cxn>
              <a:cxn ang="0">
                <a:pos x="T2" y="T3"/>
              </a:cxn>
              <a:cxn ang="0">
                <a:pos x="T4" y="T5"/>
              </a:cxn>
              <a:cxn ang="0">
                <a:pos x="T6" y="T7"/>
              </a:cxn>
              <a:cxn ang="0">
                <a:pos x="T8" y="T9"/>
              </a:cxn>
              <a:cxn ang="0">
                <a:pos x="T10" y="T11"/>
              </a:cxn>
              <a:cxn ang="0">
                <a:pos x="T12" y="T13"/>
              </a:cxn>
            </a:cxnLst>
            <a:rect l="0" t="0" r="r" b="b"/>
            <a:pathLst>
              <a:path w="39" h="48">
                <a:moveTo>
                  <a:pt x="32" y="40"/>
                </a:moveTo>
                <a:lnTo>
                  <a:pt x="14" y="48"/>
                </a:lnTo>
                <a:lnTo>
                  <a:pt x="0" y="39"/>
                </a:lnTo>
                <a:lnTo>
                  <a:pt x="3" y="18"/>
                </a:lnTo>
                <a:lnTo>
                  <a:pt x="27" y="0"/>
                </a:lnTo>
                <a:lnTo>
                  <a:pt x="39" y="7"/>
                </a:lnTo>
                <a:lnTo>
                  <a:pt x="32" y="40"/>
                </a:lnTo>
                <a:close/>
              </a:path>
            </a:pathLst>
          </a:custGeom>
          <a:solidFill>
            <a:srgbClr val="9E20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51">
            <a:extLst>
              <a:ext uri="{FF2B5EF4-FFF2-40B4-BE49-F238E27FC236}">
                <a16:creationId xmlns:a16="http://schemas.microsoft.com/office/drawing/2014/main" id="{565BDB6A-FC53-464F-BA9D-73269546C6F0}"/>
              </a:ext>
            </a:extLst>
          </p:cNvPr>
          <p:cNvSpPr>
            <a:spLocks/>
          </p:cNvSpPr>
          <p:nvPr/>
        </p:nvSpPr>
        <p:spPr bwMode="auto">
          <a:xfrm>
            <a:off x="6477142" y="4014900"/>
            <a:ext cx="17463" cy="9525"/>
          </a:xfrm>
          <a:custGeom>
            <a:avLst/>
            <a:gdLst>
              <a:gd name="T0" fmla="*/ 11 w 55"/>
              <a:gd name="T1" fmla="*/ 10 h 33"/>
              <a:gd name="T2" fmla="*/ 0 w 55"/>
              <a:gd name="T3" fmla="*/ 33 h 33"/>
              <a:gd name="T4" fmla="*/ 55 w 55"/>
              <a:gd name="T5" fmla="*/ 18 h 33"/>
              <a:gd name="T6" fmla="*/ 41 w 55"/>
              <a:gd name="T7" fmla="*/ 0 h 33"/>
              <a:gd name="T8" fmla="*/ 11 w 55"/>
              <a:gd name="T9" fmla="*/ 10 h 33"/>
            </a:gdLst>
            <a:ahLst/>
            <a:cxnLst>
              <a:cxn ang="0">
                <a:pos x="T0" y="T1"/>
              </a:cxn>
              <a:cxn ang="0">
                <a:pos x="T2" y="T3"/>
              </a:cxn>
              <a:cxn ang="0">
                <a:pos x="T4" y="T5"/>
              </a:cxn>
              <a:cxn ang="0">
                <a:pos x="T6" y="T7"/>
              </a:cxn>
              <a:cxn ang="0">
                <a:pos x="T8" y="T9"/>
              </a:cxn>
            </a:cxnLst>
            <a:rect l="0" t="0" r="r" b="b"/>
            <a:pathLst>
              <a:path w="55" h="33">
                <a:moveTo>
                  <a:pt x="11" y="10"/>
                </a:moveTo>
                <a:lnTo>
                  <a:pt x="0" y="33"/>
                </a:lnTo>
                <a:lnTo>
                  <a:pt x="55" y="18"/>
                </a:lnTo>
                <a:lnTo>
                  <a:pt x="41" y="0"/>
                </a:lnTo>
                <a:lnTo>
                  <a:pt x="11" y="10"/>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3" name="Group 991">
            <a:extLst>
              <a:ext uri="{FF2B5EF4-FFF2-40B4-BE49-F238E27FC236}">
                <a16:creationId xmlns:a16="http://schemas.microsoft.com/office/drawing/2014/main" id="{838F2C3C-8AA4-40E3-A747-AF46D9885699}"/>
              </a:ext>
            </a:extLst>
          </p:cNvPr>
          <p:cNvGrpSpPr/>
          <p:nvPr/>
        </p:nvGrpSpPr>
        <p:grpSpPr>
          <a:xfrm>
            <a:off x="6410467" y="3570399"/>
            <a:ext cx="1114425" cy="1341438"/>
            <a:chOff x="3432175" y="4740275"/>
            <a:chExt cx="1114425" cy="1341438"/>
          </a:xfrm>
          <a:solidFill>
            <a:srgbClr val="CCCCCC"/>
          </a:solidFill>
        </p:grpSpPr>
        <p:sp>
          <p:nvSpPr>
            <p:cNvPr id="74" name="Freeform 247">
              <a:extLst>
                <a:ext uri="{FF2B5EF4-FFF2-40B4-BE49-F238E27FC236}">
                  <a16:creationId xmlns:a16="http://schemas.microsoft.com/office/drawing/2014/main" id="{4ADC2626-26C3-44EC-822D-560B7613401A}"/>
                </a:ext>
              </a:extLst>
            </p:cNvPr>
            <p:cNvSpPr>
              <a:spLocks/>
            </p:cNvSpPr>
            <p:nvPr/>
          </p:nvSpPr>
          <p:spPr bwMode="auto">
            <a:xfrm>
              <a:off x="3544888" y="5532438"/>
              <a:ext cx="160338" cy="285750"/>
            </a:xfrm>
            <a:custGeom>
              <a:avLst/>
              <a:gdLst>
                <a:gd name="T0" fmla="*/ 459 w 507"/>
                <a:gd name="T1" fmla="*/ 105 h 900"/>
                <a:gd name="T2" fmla="*/ 432 w 507"/>
                <a:gd name="T3" fmla="*/ 26 h 900"/>
                <a:gd name="T4" fmla="*/ 395 w 507"/>
                <a:gd name="T5" fmla="*/ 26 h 900"/>
                <a:gd name="T6" fmla="*/ 335 w 507"/>
                <a:gd name="T7" fmla="*/ 0 h 900"/>
                <a:gd name="T8" fmla="*/ 318 w 507"/>
                <a:gd name="T9" fmla="*/ 0 h 900"/>
                <a:gd name="T10" fmla="*/ 305 w 507"/>
                <a:gd name="T11" fmla="*/ 34 h 900"/>
                <a:gd name="T12" fmla="*/ 263 w 507"/>
                <a:gd name="T13" fmla="*/ 64 h 900"/>
                <a:gd name="T14" fmla="*/ 196 w 507"/>
                <a:gd name="T15" fmla="*/ 104 h 900"/>
                <a:gd name="T16" fmla="*/ 173 w 507"/>
                <a:gd name="T17" fmla="*/ 154 h 900"/>
                <a:gd name="T18" fmla="*/ 110 w 507"/>
                <a:gd name="T19" fmla="*/ 148 h 900"/>
                <a:gd name="T20" fmla="*/ 56 w 507"/>
                <a:gd name="T21" fmla="*/ 122 h 900"/>
                <a:gd name="T22" fmla="*/ 32 w 507"/>
                <a:gd name="T23" fmla="*/ 86 h 900"/>
                <a:gd name="T24" fmla="*/ 62 w 507"/>
                <a:gd name="T25" fmla="*/ 39 h 900"/>
                <a:gd name="T26" fmla="*/ 42 w 507"/>
                <a:gd name="T27" fmla="*/ 22 h 900"/>
                <a:gd name="T28" fmla="*/ 29 w 507"/>
                <a:gd name="T29" fmla="*/ 69 h 900"/>
                <a:gd name="T30" fmla="*/ 2 w 507"/>
                <a:gd name="T31" fmla="*/ 86 h 900"/>
                <a:gd name="T32" fmla="*/ 20 w 507"/>
                <a:gd name="T33" fmla="*/ 162 h 900"/>
                <a:gd name="T34" fmla="*/ 0 w 507"/>
                <a:gd name="T35" fmla="*/ 205 h 900"/>
                <a:gd name="T36" fmla="*/ 14 w 507"/>
                <a:gd name="T37" fmla="*/ 272 h 900"/>
                <a:gd name="T38" fmla="*/ 28 w 507"/>
                <a:gd name="T39" fmla="*/ 242 h 900"/>
                <a:gd name="T40" fmla="*/ 78 w 507"/>
                <a:gd name="T41" fmla="*/ 274 h 900"/>
                <a:gd name="T42" fmla="*/ 108 w 507"/>
                <a:gd name="T43" fmla="*/ 331 h 900"/>
                <a:gd name="T44" fmla="*/ 89 w 507"/>
                <a:gd name="T45" fmla="*/ 373 h 900"/>
                <a:gd name="T46" fmla="*/ 109 w 507"/>
                <a:gd name="T47" fmla="*/ 403 h 900"/>
                <a:gd name="T48" fmla="*/ 82 w 507"/>
                <a:gd name="T49" fmla="*/ 470 h 900"/>
                <a:gd name="T50" fmla="*/ 127 w 507"/>
                <a:gd name="T51" fmla="*/ 506 h 900"/>
                <a:gd name="T52" fmla="*/ 113 w 507"/>
                <a:gd name="T53" fmla="*/ 549 h 900"/>
                <a:gd name="T54" fmla="*/ 61 w 507"/>
                <a:gd name="T55" fmla="*/ 703 h 900"/>
                <a:gd name="T56" fmla="*/ 102 w 507"/>
                <a:gd name="T57" fmla="*/ 756 h 900"/>
                <a:gd name="T58" fmla="*/ 105 w 507"/>
                <a:gd name="T59" fmla="*/ 835 h 900"/>
                <a:gd name="T60" fmla="*/ 126 w 507"/>
                <a:gd name="T61" fmla="*/ 851 h 900"/>
                <a:gd name="T62" fmla="*/ 99 w 507"/>
                <a:gd name="T63" fmla="*/ 851 h 900"/>
                <a:gd name="T64" fmla="*/ 110 w 507"/>
                <a:gd name="T65" fmla="*/ 885 h 900"/>
                <a:gd name="T66" fmla="*/ 137 w 507"/>
                <a:gd name="T67" fmla="*/ 875 h 900"/>
                <a:gd name="T68" fmla="*/ 173 w 507"/>
                <a:gd name="T69" fmla="*/ 900 h 900"/>
                <a:gd name="T70" fmla="*/ 219 w 507"/>
                <a:gd name="T71" fmla="*/ 890 h 900"/>
                <a:gd name="T72" fmla="*/ 259 w 507"/>
                <a:gd name="T73" fmla="*/ 887 h 900"/>
                <a:gd name="T74" fmla="*/ 286 w 507"/>
                <a:gd name="T75" fmla="*/ 860 h 900"/>
                <a:gd name="T76" fmla="*/ 289 w 507"/>
                <a:gd name="T77" fmla="*/ 797 h 900"/>
                <a:gd name="T78" fmla="*/ 345 w 507"/>
                <a:gd name="T79" fmla="*/ 760 h 900"/>
                <a:gd name="T80" fmla="*/ 378 w 507"/>
                <a:gd name="T81" fmla="*/ 792 h 900"/>
                <a:gd name="T82" fmla="*/ 409 w 507"/>
                <a:gd name="T83" fmla="*/ 826 h 900"/>
                <a:gd name="T84" fmla="*/ 452 w 507"/>
                <a:gd name="T85" fmla="*/ 759 h 900"/>
                <a:gd name="T86" fmla="*/ 451 w 507"/>
                <a:gd name="T87" fmla="*/ 650 h 900"/>
                <a:gd name="T88" fmla="*/ 477 w 507"/>
                <a:gd name="T89" fmla="*/ 539 h 900"/>
                <a:gd name="T90" fmla="*/ 502 w 507"/>
                <a:gd name="T91" fmla="*/ 444 h 900"/>
                <a:gd name="T92" fmla="*/ 459 w 507"/>
                <a:gd name="T93" fmla="*/ 407 h 900"/>
                <a:gd name="T94" fmla="*/ 471 w 507"/>
                <a:gd name="T95" fmla="*/ 360 h 900"/>
                <a:gd name="T96" fmla="*/ 504 w 507"/>
                <a:gd name="T97" fmla="*/ 330 h 900"/>
                <a:gd name="T98" fmla="*/ 507 w 507"/>
                <a:gd name="T99" fmla="*/ 241 h 900"/>
                <a:gd name="T100" fmla="*/ 456 w 507"/>
                <a:gd name="T101" fmla="*/ 158 h 900"/>
                <a:gd name="T102" fmla="*/ 459 w 507"/>
                <a:gd name="T103" fmla="*/ 105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7" h="900">
                  <a:moveTo>
                    <a:pt x="459" y="105"/>
                  </a:moveTo>
                  <a:lnTo>
                    <a:pt x="432" y="26"/>
                  </a:lnTo>
                  <a:lnTo>
                    <a:pt x="395" y="26"/>
                  </a:lnTo>
                  <a:lnTo>
                    <a:pt x="335" y="0"/>
                  </a:lnTo>
                  <a:lnTo>
                    <a:pt x="318" y="0"/>
                  </a:lnTo>
                  <a:lnTo>
                    <a:pt x="305" y="34"/>
                  </a:lnTo>
                  <a:lnTo>
                    <a:pt x="263" y="64"/>
                  </a:lnTo>
                  <a:lnTo>
                    <a:pt x="196" y="104"/>
                  </a:lnTo>
                  <a:lnTo>
                    <a:pt x="173" y="154"/>
                  </a:lnTo>
                  <a:lnTo>
                    <a:pt x="110" y="148"/>
                  </a:lnTo>
                  <a:lnTo>
                    <a:pt x="56" y="122"/>
                  </a:lnTo>
                  <a:lnTo>
                    <a:pt x="32" y="86"/>
                  </a:lnTo>
                  <a:lnTo>
                    <a:pt x="62" y="39"/>
                  </a:lnTo>
                  <a:lnTo>
                    <a:pt x="42" y="22"/>
                  </a:lnTo>
                  <a:lnTo>
                    <a:pt x="29" y="69"/>
                  </a:lnTo>
                  <a:lnTo>
                    <a:pt x="2" y="86"/>
                  </a:lnTo>
                  <a:lnTo>
                    <a:pt x="20" y="162"/>
                  </a:lnTo>
                  <a:lnTo>
                    <a:pt x="0" y="205"/>
                  </a:lnTo>
                  <a:lnTo>
                    <a:pt x="14" y="272"/>
                  </a:lnTo>
                  <a:lnTo>
                    <a:pt x="28" y="242"/>
                  </a:lnTo>
                  <a:lnTo>
                    <a:pt x="78" y="274"/>
                  </a:lnTo>
                  <a:lnTo>
                    <a:pt x="108" y="331"/>
                  </a:lnTo>
                  <a:lnTo>
                    <a:pt x="89" y="373"/>
                  </a:lnTo>
                  <a:lnTo>
                    <a:pt x="109" y="403"/>
                  </a:lnTo>
                  <a:lnTo>
                    <a:pt x="82" y="470"/>
                  </a:lnTo>
                  <a:lnTo>
                    <a:pt x="127" y="506"/>
                  </a:lnTo>
                  <a:lnTo>
                    <a:pt x="113" y="549"/>
                  </a:lnTo>
                  <a:lnTo>
                    <a:pt x="61" y="703"/>
                  </a:lnTo>
                  <a:lnTo>
                    <a:pt x="102" y="756"/>
                  </a:lnTo>
                  <a:lnTo>
                    <a:pt x="105" y="835"/>
                  </a:lnTo>
                  <a:lnTo>
                    <a:pt x="126" y="851"/>
                  </a:lnTo>
                  <a:lnTo>
                    <a:pt x="99" y="851"/>
                  </a:lnTo>
                  <a:lnTo>
                    <a:pt x="110" y="885"/>
                  </a:lnTo>
                  <a:lnTo>
                    <a:pt x="137" y="875"/>
                  </a:lnTo>
                  <a:lnTo>
                    <a:pt x="173" y="900"/>
                  </a:lnTo>
                  <a:lnTo>
                    <a:pt x="219" y="890"/>
                  </a:lnTo>
                  <a:lnTo>
                    <a:pt x="259" y="887"/>
                  </a:lnTo>
                  <a:lnTo>
                    <a:pt x="286" y="860"/>
                  </a:lnTo>
                  <a:lnTo>
                    <a:pt x="289" y="797"/>
                  </a:lnTo>
                  <a:lnTo>
                    <a:pt x="345" y="760"/>
                  </a:lnTo>
                  <a:lnTo>
                    <a:pt x="378" y="792"/>
                  </a:lnTo>
                  <a:lnTo>
                    <a:pt x="409" y="826"/>
                  </a:lnTo>
                  <a:lnTo>
                    <a:pt x="452" y="759"/>
                  </a:lnTo>
                  <a:lnTo>
                    <a:pt x="451" y="650"/>
                  </a:lnTo>
                  <a:lnTo>
                    <a:pt x="477" y="539"/>
                  </a:lnTo>
                  <a:lnTo>
                    <a:pt x="502" y="444"/>
                  </a:lnTo>
                  <a:lnTo>
                    <a:pt x="459" y="407"/>
                  </a:lnTo>
                  <a:lnTo>
                    <a:pt x="471" y="360"/>
                  </a:lnTo>
                  <a:lnTo>
                    <a:pt x="504" y="330"/>
                  </a:lnTo>
                  <a:lnTo>
                    <a:pt x="507" y="241"/>
                  </a:lnTo>
                  <a:lnTo>
                    <a:pt x="456" y="158"/>
                  </a:lnTo>
                  <a:lnTo>
                    <a:pt x="459" y="10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48">
              <a:extLst>
                <a:ext uri="{FF2B5EF4-FFF2-40B4-BE49-F238E27FC236}">
                  <a16:creationId xmlns:a16="http://schemas.microsoft.com/office/drawing/2014/main" id="{E08B025B-852F-4CB6-9391-0FBB5C0E8D9F}"/>
                </a:ext>
              </a:extLst>
            </p:cNvPr>
            <p:cNvSpPr>
              <a:spLocks/>
            </p:cNvSpPr>
            <p:nvPr/>
          </p:nvSpPr>
          <p:spPr bwMode="auto">
            <a:xfrm>
              <a:off x="3432175" y="4740275"/>
              <a:ext cx="1114425" cy="1195388"/>
            </a:xfrm>
            <a:custGeom>
              <a:avLst/>
              <a:gdLst>
                <a:gd name="T0" fmla="*/ 3242 w 3513"/>
                <a:gd name="T1" fmla="*/ 2628 h 3761"/>
                <a:gd name="T2" fmla="*/ 2756 w 3513"/>
                <a:gd name="T3" fmla="*/ 2371 h 3761"/>
                <a:gd name="T4" fmla="*/ 2788 w 3513"/>
                <a:gd name="T5" fmla="*/ 2188 h 3761"/>
                <a:gd name="T6" fmla="*/ 2658 w 3513"/>
                <a:gd name="T7" fmla="*/ 2166 h 3761"/>
                <a:gd name="T8" fmla="*/ 2457 w 3513"/>
                <a:gd name="T9" fmla="*/ 2121 h 3761"/>
                <a:gd name="T10" fmla="*/ 2045 w 3513"/>
                <a:gd name="T11" fmla="*/ 1507 h 3761"/>
                <a:gd name="T12" fmla="*/ 1641 w 3513"/>
                <a:gd name="T13" fmla="*/ 1086 h 3761"/>
                <a:gd name="T14" fmla="*/ 1626 w 3513"/>
                <a:gd name="T15" fmla="*/ 821 h 3761"/>
                <a:gd name="T16" fmla="*/ 1784 w 3513"/>
                <a:gd name="T17" fmla="*/ 663 h 3761"/>
                <a:gd name="T18" fmla="*/ 2044 w 3513"/>
                <a:gd name="T19" fmla="*/ 615 h 3761"/>
                <a:gd name="T20" fmla="*/ 1988 w 3513"/>
                <a:gd name="T21" fmla="*/ 510 h 3761"/>
                <a:gd name="T22" fmla="*/ 2026 w 3513"/>
                <a:gd name="T23" fmla="*/ 239 h 3761"/>
                <a:gd name="T24" fmla="*/ 1566 w 3513"/>
                <a:gd name="T25" fmla="*/ 0 h 3761"/>
                <a:gd name="T26" fmla="*/ 1072 w 3513"/>
                <a:gd name="T27" fmla="*/ 89 h 3761"/>
                <a:gd name="T28" fmla="*/ 975 w 3513"/>
                <a:gd name="T29" fmla="*/ 369 h 3761"/>
                <a:gd name="T30" fmla="*/ 778 w 3513"/>
                <a:gd name="T31" fmla="*/ 347 h 3761"/>
                <a:gd name="T32" fmla="*/ 636 w 3513"/>
                <a:gd name="T33" fmla="*/ 501 h 3761"/>
                <a:gd name="T34" fmla="*/ 613 w 3513"/>
                <a:gd name="T35" fmla="*/ 491 h 3761"/>
                <a:gd name="T36" fmla="*/ 603 w 3513"/>
                <a:gd name="T37" fmla="*/ 478 h 3761"/>
                <a:gd name="T38" fmla="*/ 595 w 3513"/>
                <a:gd name="T39" fmla="*/ 417 h 3761"/>
                <a:gd name="T40" fmla="*/ 504 w 3513"/>
                <a:gd name="T41" fmla="*/ 525 h 3761"/>
                <a:gd name="T42" fmla="*/ 537 w 3513"/>
                <a:gd name="T43" fmla="*/ 434 h 3761"/>
                <a:gd name="T44" fmla="*/ 451 w 3513"/>
                <a:gd name="T45" fmla="*/ 314 h 3761"/>
                <a:gd name="T46" fmla="*/ 192 w 3513"/>
                <a:gd name="T47" fmla="*/ 442 h 3761"/>
                <a:gd name="T48" fmla="*/ 108 w 3513"/>
                <a:gd name="T49" fmla="*/ 749 h 3761"/>
                <a:gd name="T50" fmla="*/ 80 w 3513"/>
                <a:gd name="T51" fmla="*/ 1014 h 3761"/>
                <a:gd name="T52" fmla="*/ 230 w 3513"/>
                <a:gd name="T53" fmla="*/ 1239 h 3761"/>
                <a:gd name="T54" fmla="*/ 264 w 3513"/>
                <a:gd name="T55" fmla="*/ 1367 h 3761"/>
                <a:gd name="T56" fmla="*/ 463 w 3513"/>
                <a:gd name="T57" fmla="*/ 1233 h 3761"/>
                <a:gd name="T58" fmla="*/ 729 w 3513"/>
                <a:gd name="T59" fmla="*/ 1204 h 3761"/>
                <a:gd name="T60" fmla="*/ 1021 w 3513"/>
                <a:gd name="T61" fmla="*/ 1430 h 3761"/>
                <a:gd name="T62" fmla="*/ 1088 w 3513"/>
                <a:gd name="T63" fmla="*/ 1805 h 3761"/>
                <a:gd name="T64" fmla="*/ 1179 w 3513"/>
                <a:gd name="T65" fmla="*/ 1894 h 3761"/>
                <a:gd name="T66" fmla="*/ 1266 w 3513"/>
                <a:gd name="T67" fmla="*/ 2025 h 3761"/>
                <a:gd name="T68" fmla="*/ 1494 w 3513"/>
                <a:gd name="T69" fmla="*/ 2152 h 3761"/>
                <a:gd name="T70" fmla="*/ 1907 w 3513"/>
                <a:gd name="T71" fmla="*/ 2454 h 3761"/>
                <a:gd name="T72" fmla="*/ 2225 w 3513"/>
                <a:gd name="T73" fmla="*/ 2637 h 3761"/>
                <a:gd name="T74" fmla="*/ 2366 w 3513"/>
                <a:gd name="T75" fmla="*/ 2693 h 3761"/>
                <a:gd name="T76" fmla="*/ 2531 w 3513"/>
                <a:gd name="T77" fmla="*/ 2937 h 3761"/>
                <a:gd name="T78" fmla="*/ 2770 w 3513"/>
                <a:gd name="T79" fmla="*/ 3246 h 3761"/>
                <a:gd name="T80" fmla="*/ 2759 w 3513"/>
                <a:gd name="T81" fmla="*/ 3426 h 3761"/>
                <a:gd name="T82" fmla="*/ 2700 w 3513"/>
                <a:gd name="T83" fmla="*/ 3573 h 3761"/>
                <a:gd name="T84" fmla="*/ 2712 w 3513"/>
                <a:gd name="T85" fmla="*/ 3761 h 3761"/>
                <a:gd name="T86" fmla="*/ 2815 w 3513"/>
                <a:gd name="T87" fmla="*/ 3664 h 3761"/>
                <a:gd name="T88" fmla="*/ 3038 w 3513"/>
                <a:gd name="T89" fmla="*/ 3304 h 3761"/>
                <a:gd name="T90" fmla="*/ 3059 w 3513"/>
                <a:gd name="T91" fmla="*/ 3095 h 3761"/>
                <a:gd name="T92" fmla="*/ 2943 w 3513"/>
                <a:gd name="T93" fmla="*/ 2820 h 3761"/>
                <a:gd name="T94" fmla="*/ 3152 w 3513"/>
                <a:gd name="T95" fmla="*/ 2745 h 3761"/>
                <a:gd name="T96" fmla="*/ 3471 w 3513"/>
                <a:gd name="T97" fmla="*/ 2961 h 3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13" h="3761">
                  <a:moveTo>
                    <a:pt x="3470" y="2782"/>
                  </a:moveTo>
                  <a:lnTo>
                    <a:pt x="3392" y="2716"/>
                  </a:lnTo>
                  <a:lnTo>
                    <a:pt x="3349" y="2667"/>
                  </a:lnTo>
                  <a:lnTo>
                    <a:pt x="3242" y="2628"/>
                  </a:lnTo>
                  <a:lnTo>
                    <a:pt x="3133" y="2517"/>
                  </a:lnTo>
                  <a:lnTo>
                    <a:pt x="2973" y="2448"/>
                  </a:lnTo>
                  <a:lnTo>
                    <a:pt x="2816" y="2386"/>
                  </a:lnTo>
                  <a:lnTo>
                    <a:pt x="2756" y="2371"/>
                  </a:lnTo>
                  <a:lnTo>
                    <a:pt x="2722" y="2301"/>
                  </a:lnTo>
                  <a:lnTo>
                    <a:pt x="2728" y="2265"/>
                  </a:lnTo>
                  <a:lnTo>
                    <a:pt x="2761" y="2221"/>
                  </a:lnTo>
                  <a:lnTo>
                    <a:pt x="2788" y="2188"/>
                  </a:lnTo>
                  <a:lnTo>
                    <a:pt x="2747" y="2118"/>
                  </a:lnTo>
                  <a:lnTo>
                    <a:pt x="2710" y="2119"/>
                  </a:lnTo>
                  <a:lnTo>
                    <a:pt x="2673" y="2132"/>
                  </a:lnTo>
                  <a:lnTo>
                    <a:pt x="2658" y="2166"/>
                  </a:lnTo>
                  <a:lnTo>
                    <a:pt x="2634" y="2159"/>
                  </a:lnTo>
                  <a:lnTo>
                    <a:pt x="2631" y="2136"/>
                  </a:lnTo>
                  <a:lnTo>
                    <a:pt x="2544" y="2190"/>
                  </a:lnTo>
                  <a:lnTo>
                    <a:pt x="2457" y="2121"/>
                  </a:lnTo>
                  <a:lnTo>
                    <a:pt x="2337" y="2052"/>
                  </a:lnTo>
                  <a:lnTo>
                    <a:pt x="2232" y="1941"/>
                  </a:lnTo>
                  <a:lnTo>
                    <a:pt x="2127" y="1749"/>
                  </a:lnTo>
                  <a:lnTo>
                    <a:pt x="2045" y="1507"/>
                  </a:lnTo>
                  <a:lnTo>
                    <a:pt x="1941" y="1448"/>
                  </a:lnTo>
                  <a:lnTo>
                    <a:pt x="1776" y="1310"/>
                  </a:lnTo>
                  <a:lnTo>
                    <a:pt x="1665" y="1189"/>
                  </a:lnTo>
                  <a:lnTo>
                    <a:pt x="1641" y="1086"/>
                  </a:lnTo>
                  <a:lnTo>
                    <a:pt x="1644" y="994"/>
                  </a:lnTo>
                  <a:lnTo>
                    <a:pt x="1683" y="940"/>
                  </a:lnTo>
                  <a:lnTo>
                    <a:pt x="1683" y="893"/>
                  </a:lnTo>
                  <a:lnTo>
                    <a:pt x="1626" y="821"/>
                  </a:lnTo>
                  <a:lnTo>
                    <a:pt x="1621" y="767"/>
                  </a:lnTo>
                  <a:lnTo>
                    <a:pt x="1652" y="701"/>
                  </a:lnTo>
                  <a:lnTo>
                    <a:pt x="1684" y="697"/>
                  </a:lnTo>
                  <a:lnTo>
                    <a:pt x="1784" y="663"/>
                  </a:lnTo>
                  <a:lnTo>
                    <a:pt x="1887" y="606"/>
                  </a:lnTo>
                  <a:lnTo>
                    <a:pt x="1937" y="623"/>
                  </a:lnTo>
                  <a:lnTo>
                    <a:pt x="1990" y="595"/>
                  </a:lnTo>
                  <a:lnTo>
                    <a:pt x="2044" y="615"/>
                  </a:lnTo>
                  <a:lnTo>
                    <a:pt x="2073" y="619"/>
                  </a:lnTo>
                  <a:lnTo>
                    <a:pt x="2086" y="585"/>
                  </a:lnTo>
                  <a:lnTo>
                    <a:pt x="2068" y="549"/>
                  </a:lnTo>
                  <a:lnTo>
                    <a:pt x="1988" y="510"/>
                  </a:lnTo>
                  <a:lnTo>
                    <a:pt x="2024" y="457"/>
                  </a:lnTo>
                  <a:lnTo>
                    <a:pt x="2018" y="425"/>
                  </a:lnTo>
                  <a:lnTo>
                    <a:pt x="1960" y="364"/>
                  </a:lnTo>
                  <a:lnTo>
                    <a:pt x="2026" y="239"/>
                  </a:lnTo>
                  <a:lnTo>
                    <a:pt x="1914" y="183"/>
                  </a:lnTo>
                  <a:lnTo>
                    <a:pt x="1687" y="176"/>
                  </a:lnTo>
                  <a:lnTo>
                    <a:pt x="1634" y="92"/>
                  </a:lnTo>
                  <a:lnTo>
                    <a:pt x="1566" y="0"/>
                  </a:lnTo>
                  <a:lnTo>
                    <a:pt x="1331" y="51"/>
                  </a:lnTo>
                  <a:lnTo>
                    <a:pt x="1260" y="122"/>
                  </a:lnTo>
                  <a:lnTo>
                    <a:pt x="1149" y="88"/>
                  </a:lnTo>
                  <a:lnTo>
                    <a:pt x="1072" y="89"/>
                  </a:lnTo>
                  <a:lnTo>
                    <a:pt x="1110" y="165"/>
                  </a:lnTo>
                  <a:lnTo>
                    <a:pt x="1100" y="212"/>
                  </a:lnTo>
                  <a:lnTo>
                    <a:pt x="994" y="302"/>
                  </a:lnTo>
                  <a:lnTo>
                    <a:pt x="975" y="369"/>
                  </a:lnTo>
                  <a:lnTo>
                    <a:pt x="955" y="365"/>
                  </a:lnTo>
                  <a:lnTo>
                    <a:pt x="895" y="326"/>
                  </a:lnTo>
                  <a:lnTo>
                    <a:pt x="838" y="313"/>
                  </a:lnTo>
                  <a:lnTo>
                    <a:pt x="778" y="347"/>
                  </a:lnTo>
                  <a:lnTo>
                    <a:pt x="678" y="328"/>
                  </a:lnTo>
                  <a:lnTo>
                    <a:pt x="654" y="362"/>
                  </a:lnTo>
                  <a:lnTo>
                    <a:pt x="667" y="491"/>
                  </a:lnTo>
                  <a:lnTo>
                    <a:pt x="636" y="501"/>
                  </a:lnTo>
                  <a:lnTo>
                    <a:pt x="636" y="501"/>
                  </a:lnTo>
                  <a:lnTo>
                    <a:pt x="631" y="499"/>
                  </a:lnTo>
                  <a:lnTo>
                    <a:pt x="620" y="495"/>
                  </a:lnTo>
                  <a:lnTo>
                    <a:pt x="613" y="491"/>
                  </a:lnTo>
                  <a:lnTo>
                    <a:pt x="607" y="488"/>
                  </a:lnTo>
                  <a:lnTo>
                    <a:pt x="604" y="483"/>
                  </a:lnTo>
                  <a:lnTo>
                    <a:pt x="603" y="481"/>
                  </a:lnTo>
                  <a:lnTo>
                    <a:pt x="603" y="478"/>
                  </a:lnTo>
                  <a:lnTo>
                    <a:pt x="603" y="478"/>
                  </a:lnTo>
                  <a:lnTo>
                    <a:pt x="602" y="415"/>
                  </a:lnTo>
                  <a:lnTo>
                    <a:pt x="599" y="412"/>
                  </a:lnTo>
                  <a:lnTo>
                    <a:pt x="595" y="417"/>
                  </a:lnTo>
                  <a:lnTo>
                    <a:pt x="571" y="433"/>
                  </a:lnTo>
                  <a:lnTo>
                    <a:pt x="548" y="495"/>
                  </a:lnTo>
                  <a:lnTo>
                    <a:pt x="507" y="558"/>
                  </a:lnTo>
                  <a:lnTo>
                    <a:pt x="504" y="525"/>
                  </a:lnTo>
                  <a:lnTo>
                    <a:pt x="468" y="499"/>
                  </a:lnTo>
                  <a:lnTo>
                    <a:pt x="485" y="487"/>
                  </a:lnTo>
                  <a:lnTo>
                    <a:pt x="525" y="486"/>
                  </a:lnTo>
                  <a:lnTo>
                    <a:pt x="537" y="434"/>
                  </a:lnTo>
                  <a:lnTo>
                    <a:pt x="596" y="410"/>
                  </a:lnTo>
                  <a:lnTo>
                    <a:pt x="525" y="350"/>
                  </a:lnTo>
                  <a:lnTo>
                    <a:pt x="470" y="281"/>
                  </a:lnTo>
                  <a:lnTo>
                    <a:pt x="451" y="314"/>
                  </a:lnTo>
                  <a:lnTo>
                    <a:pt x="415" y="321"/>
                  </a:lnTo>
                  <a:lnTo>
                    <a:pt x="352" y="431"/>
                  </a:lnTo>
                  <a:lnTo>
                    <a:pt x="282" y="451"/>
                  </a:lnTo>
                  <a:lnTo>
                    <a:pt x="192" y="442"/>
                  </a:lnTo>
                  <a:lnTo>
                    <a:pt x="76" y="502"/>
                  </a:lnTo>
                  <a:lnTo>
                    <a:pt x="50" y="572"/>
                  </a:lnTo>
                  <a:lnTo>
                    <a:pt x="77" y="636"/>
                  </a:lnTo>
                  <a:lnTo>
                    <a:pt x="108" y="749"/>
                  </a:lnTo>
                  <a:lnTo>
                    <a:pt x="33" y="842"/>
                  </a:lnTo>
                  <a:lnTo>
                    <a:pt x="0" y="911"/>
                  </a:lnTo>
                  <a:lnTo>
                    <a:pt x="64" y="981"/>
                  </a:lnTo>
                  <a:lnTo>
                    <a:pt x="80" y="1014"/>
                  </a:lnTo>
                  <a:lnTo>
                    <a:pt x="72" y="1084"/>
                  </a:lnTo>
                  <a:lnTo>
                    <a:pt x="53" y="1183"/>
                  </a:lnTo>
                  <a:lnTo>
                    <a:pt x="156" y="1225"/>
                  </a:lnTo>
                  <a:lnTo>
                    <a:pt x="230" y="1239"/>
                  </a:lnTo>
                  <a:lnTo>
                    <a:pt x="256" y="1304"/>
                  </a:lnTo>
                  <a:lnTo>
                    <a:pt x="287" y="1315"/>
                  </a:lnTo>
                  <a:lnTo>
                    <a:pt x="291" y="1340"/>
                  </a:lnTo>
                  <a:lnTo>
                    <a:pt x="264" y="1367"/>
                  </a:lnTo>
                  <a:lnTo>
                    <a:pt x="285" y="1410"/>
                  </a:lnTo>
                  <a:lnTo>
                    <a:pt x="345" y="1397"/>
                  </a:lnTo>
                  <a:lnTo>
                    <a:pt x="390" y="1350"/>
                  </a:lnTo>
                  <a:lnTo>
                    <a:pt x="463" y="1233"/>
                  </a:lnTo>
                  <a:lnTo>
                    <a:pt x="506" y="1186"/>
                  </a:lnTo>
                  <a:lnTo>
                    <a:pt x="609" y="1175"/>
                  </a:lnTo>
                  <a:lnTo>
                    <a:pt x="662" y="1194"/>
                  </a:lnTo>
                  <a:lnTo>
                    <a:pt x="729" y="1204"/>
                  </a:lnTo>
                  <a:lnTo>
                    <a:pt x="834" y="1292"/>
                  </a:lnTo>
                  <a:lnTo>
                    <a:pt x="937" y="1318"/>
                  </a:lnTo>
                  <a:lnTo>
                    <a:pt x="1011" y="1343"/>
                  </a:lnTo>
                  <a:lnTo>
                    <a:pt x="1021" y="1430"/>
                  </a:lnTo>
                  <a:lnTo>
                    <a:pt x="1039" y="1523"/>
                  </a:lnTo>
                  <a:lnTo>
                    <a:pt x="1093" y="1689"/>
                  </a:lnTo>
                  <a:lnTo>
                    <a:pt x="1111" y="1761"/>
                  </a:lnTo>
                  <a:lnTo>
                    <a:pt x="1088" y="1805"/>
                  </a:lnTo>
                  <a:lnTo>
                    <a:pt x="1094" y="1821"/>
                  </a:lnTo>
                  <a:lnTo>
                    <a:pt x="1135" y="1814"/>
                  </a:lnTo>
                  <a:lnTo>
                    <a:pt x="1195" y="1847"/>
                  </a:lnTo>
                  <a:lnTo>
                    <a:pt x="1179" y="1894"/>
                  </a:lnTo>
                  <a:lnTo>
                    <a:pt x="1233" y="1909"/>
                  </a:lnTo>
                  <a:lnTo>
                    <a:pt x="1286" y="1955"/>
                  </a:lnTo>
                  <a:lnTo>
                    <a:pt x="1249" y="1985"/>
                  </a:lnTo>
                  <a:lnTo>
                    <a:pt x="1266" y="2025"/>
                  </a:lnTo>
                  <a:lnTo>
                    <a:pt x="1296" y="1999"/>
                  </a:lnTo>
                  <a:lnTo>
                    <a:pt x="1376" y="1984"/>
                  </a:lnTo>
                  <a:lnTo>
                    <a:pt x="1453" y="2070"/>
                  </a:lnTo>
                  <a:lnTo>
                    <a:pt x="1494" y="2152"/>
                  </a:lnTo>
                  <a:lnTo>
                    <a:pt x="1558" y="2206"/>
                  </a:lnTo>
                  <a:lnTo>
                    <a:pt x="1679" y="2341"/>
                  </a:lnTo>
                  <a:lnTo>
                    <a:pt x="1843" y="2462"/>
                  </a:lnTo>
                  <a:lnTo>
                    <a:pt x="1907" y="2454"/>
                  </a:lnTo>
                  <a:lnTo>
                    <a:pt x="1970" y="2490"/>
                  </a:lnTo>
                  <a:lnTo>
                    <a:pt x="2064" y="2467"/>
                  </a:lnTo>
                  <a:lnTo>
                    <a:pt x="2148" y="2575"/>
                  </a:lnTo>
                  <a:lnTo>
                    <a:pt x="2225" y="2637"/>
                  </a:lnTo>
                  <a:lnTo>
                    <a:pt x="2282" y="2647"/>
                  </a:lnTo>
                  <a:lnTo>
                    <a:pt x="2255" y="2704"/>
                  </a:lnTo>
                  <a:lnTo>
                    <a:pt x="2282" y="2723"/>
                  </a:lnTo>
                  <a:lnTo>
                    <a:pt x="2366" y="2693"/>
                  </a:lnTo>
                  <a:lnTo>
                    <a:pt x="2424" y="2789"/>
                  </a:lnTo>
                  <a:lnTo>
                    <a:pt x="2420" y="2825"/>
                  </a:lnTo>
                  <a:lnTo>
                    <a:pt x="2457" y="2901"/>
                  </a:lnTo>
                  <a:lnTo>
                    <a:pt x="2531" y="2937"/>
                  </a:lnTo>
                  <a:lnTo>
                    <a:pt x="2618" y="2919"/>
                  </a:lnTo>
                  <a:lnTo>
                    <a:pt x="2674" y="2988"/>
                  </a:lnTo>
                  <a:lnTo>
                    <a:pt x="2709" y="3111"/>
                  </a:lnTo>
                  <a:lnTo>
                    <a:pt x="2770" y="3246"/>
                  </a:lnTo>
                  <a:lnTo>
                    <a:pt x="2808" y="3305"/>
                  </a:lnTo>
                  <a:lnTo>
                    <a:pt x="2811" y="3349"/>
                  </a:lnTo>
                  <a:lnTo>
                    <a:pt x="2803" y="3409"/>
                  </a:lnTo>
                  <a:lnTo>
                    <a:pt x="2759" y="3426"/>
                  </a:lnTo>
                  <a:lnTo>
                    <a:pt x="2706" y="3449"/>
                  </a:lnTo>
                  <a:lnTo>
                    <a:pt x="2692" y="3479"/>
                  </a:lnTo>
                  <a:lnTo>
                    <a:pt x="2723" y="3526"/>
                  </a:lnTo>
                  <a:lnTo>
                    <a:pt x="2700" y="3573"/>
                  </a:lnTo>
                  <a:lnTo>
                    <a:pt x="2634" y="3596"/>
                  </a:lnTo>
                  <a:lnTo>
                    <a:pt x="2634" y="3626"/>
                  </a:lnTo>
                  <a:lnTo>
                    <a:pt x="2669" y="3722"/>
                  </a:lnTo>
                  <a:lnTo>
                    <a:pt x="2712" y="3761"/>
                  </a:lnTo>
                  <a:lnTo>
                    <a:pt x="2765" y="3741"/>
                  </a:lnTo>
                  <a:lnTo>
                    <a:pt x="2765" y="3741"/>
                  </a:lnTo>
                  <a:lnTo>
                    <a:pt x="2815" y="3664"/>
                  </a:lnTo>
                  <a:lnTo>
                    <a:pt x="2815" y="3664"/>
                  </a:lnTo>
                  <a:lnTo>
                    <a:pt x="2943" y="3527"/>
                  </a:lnTo>
                  <a:lnTo>
                    <a:pt x="2945" y="3430"/>
                  </a:lnTo>
                  <a:lnTo>
                    <a:pt x="2942" y="3355"/>
                  </a:lnTo>
                  <a:lnTo>
                    <a:pt x="3038" y="3304"/>
                  </a:lnTo>
                  <a:lnTo>
                    <a:pt x="3105" y="3293"/>
                  </a:lnTo>
                  <a:lnTo>
                    <a:pt x="3107" y="3240"/>
                  </a:lnTo>
                  <a:lnTo>
                    <a:pt x="3087" y="3157"/>
                  </a:lnTo>
                  <a:lnTo>
                    <a:pt x="3059" y="3095"/>
                  </a:lnTo>
                  <a:lnTo>
                    <a:pt x="2962" y="3036"/>
                  </a:lnTo>
                  <a:lnTo>
                    <a:pt x="2902" y="2984"/>
                  </a:lnTo>
                  <a:lnTo>
                    <a:pt x="2967" y="2873"/>
                  </a:lnTo>
                  <a:lnTo>
                    <a:pt x="2943" y="2820"/>
                  </a:lnTo>
                  <a:lnTo>
                    <a:pt x="3015" y="2736"/>
                  </a:lnTo>
                  <a:lnTo>
                    <a:pt x="3142" y="2715"/>
                  </a:lnTo>
                  <a:lnTo>
                    <a:pt x="3176" y="2732"/>
                  </a:lnTo>
                  <a:lnTo>
                    <a:pt x="3152" y="2745"/>
                  </a:lnTo>
                  <a:lnTo>
                    <a:pt x="3156" y="2785"/>
                  </a:lnTo>
                  <a:lnTo>
                    <a:pt x="3323" y="2813"/>
                  </a:lnTo>
                  <a:lnTo>
                    <a:pt x="3367" y="2912"/>
                  </a:lnTo>
                  <a:lnTo>
                    <a:pt x="3471" y="2961"/>
                  </a:lnTo>
                  <a:lnTo>
                    <a:pt x="3488" y="2904"/>
                  </a:lnTo>
                  <a:lnTo>
                    <a:pt x="3513" y="2842"/>
                  </a:lnTo>
                  <a:lnTo>
                    <a:pt x="3470" y="278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252">
              <a:extLst>
                <a:ext uri="{FF2B5EF4-FFF2-40B4-BE49-F238E27FC236}">
                  <a16:creationId xmlns:a16="http://schemas.microsoft.com/office/drawing/2014/main" id="{587BB78F-470D-41A0-AAB9-DA82B1D135A1}"/>
                </a:ext>
              </a:extLst>
            </p:cNvPr>
            <p:cNvSpPr>
              <a:spLocks/>
            </p:cNvSpPr>
            <p:nvPr/>
          </p:nvSpPr>
          <p:spPr bwMode="auto">
            <a:xfrm>
              <a:off x="3740150" y="5319713"/>
              <a:ext cx="38100" cy="28575"/>
            </a:xfrm>
            <a:custGeom>
              <a:avLst/>
              <a:gdLst>
                <a:gd name="T0" fmla="*/ 73 w 120"/>
                <a:gd name="T1" fmla="*/ 27 h 87"/>
                <a:gd name="T2" fmla="*/ 0 w 120"/>
                <a:gd name="T3" fmla="*/ 34 h 87"/>
                <a:gd name="T4" fmla="*/ 20 w 120"/>
                <a:gd name="T5" fmla="*/ 63 h 87"/>
                <a:gd name="T6" fmla="*/ 73 w 120"/>
                <a:gd name="T7" fmla="*/ 57 h 87"/>
                <a:gd name="T8" fmla="*/ 87 w 120"/>
                <a:gd name="T9" fmla="*/ 87 h 87"/>
                <a:gd name="T10" fmla="*/ 110 w 120"/>
                <a:gd name="T11" fmla="*/ 82 h 87"/>
                <a:gd name="T12" fmla="*/ 97 w 120"/>
                <a:gd name="T13" fmla="*/ 53 h 87"/>
                <a:gd name="T14" fmla="*/ 117 w 120"/>
                <a:gd name="T15" fmla="*/ 47 h 87"/>
                <a:gd name="T16" fmla="*/ 120 w 120"/>
                <a:gd name="T17" fmla="*/ 27 h 87"/>
                <a:gd name="T18" fmla="*/ 109 w 120"/>
                <a:gd name="T19" fmla="*/ 0 h 87"/>
                <a:gd name="T20" fmla="*/ 73 w 120"/>
                <a:gd name="T21" fmla="*/ 2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87">
                  <a:moveTo>
                    <a:pt x="73" y="27"/>
                  </a:moveTo>
                  <a:lnTo>
                    <a:pt x="0" y="34"/>
                  </a:lnTo>
                  <a:lnTo>
                    <a:pt x="20" y="63"/>
                  </a:lnTo>
                  <a:lnTo>
                    <a:pt x="73" y="57"/>
                  </a:lnTo>
                  <a:lnTo>
                    <a:pt x="87" y="87"/>
                  </a:lnTo>
                  <a:lnTo>
                    <a:pt x="110" y="82"/>
                  </a:lnTo>
                  <a:lnTo>
                    <a:pt x="97" y="53"/>
                  </a:lnTo>
                  <a:lnTo>
                    <a:pt x="117" y="47"/>
                  </a:lnTo>
                  <a:lnTo>
                    <a:pt x="120" y="27"/>
                  </a:lnTo>
                  <a:lnTo>
                    <a:pt x="109" y="0"/>
                  </a:lnTo>
                  <a:lnTo>
                    <a:pt x="73"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253">
              <a:extLst>
                <a:ext uri="{FF2B5EF4-FFF2-40B4-BE49-F238E27FC236}">
                  <a16:creationId xmlns:a16="http://schemas.microsoft.com/office/drawing/2014/main" id="{3E2D442D-2014-4A8B-ACF5-120E31662B65}"/>
                </a:ext>
              </a:extLst>
            </p:cNvPr>
            <p:cNvSpPr>
              <a:spLocks/>
            </p:cNvSpPr>
            <p:nvPr/>
          </p:nvSpPr>
          <p:spPr bwMode="auto">
            <a:xfrm>
              <a:off x="4194175" y="5853113"/>
              <a:ext cx="15875" cy="17463"/>
            </a:xfrm>
            <a:custGeom>
              <a:avLst/>
              <a:gdLst>
                <a:gd name="T0" fmla="*/ 14 w 47"/>
                <a:gd name="T1" fmla="*/ 0 h 53"/>
                <a:gd name="T2" fmla="*/ 0 w 47"/>
                <a:gd name="T3" fmla="*/ 13 h 53"/>
                <a:gd name="T4" fmla="*/ 27 w 47"/>
                <a:gd name="T5" fmla="*/ 53 h 53"/>
                <a:gd name="T6" fmla="*/ 47 w 47"/>
                <a:gd name="T7" fmla="*/ 11 h 53"/>
                <a:gd name="T8" fmla="*/ 14 w 47"/>
                <a:gd name="T9" fmla="*/ 0 h 53"/>
              </a:gdLst>
              <a:ahLst/>
              <a:cxnLst>
                <a:cxn ang="0">
                  <a:pos x="T0" y="T1"/>
                </a:cxn>
                <a:cxn ang="0">
                  <a:pos x="T2" y="T3"/>
                </a:cxn>
                <a:cxn ang="0">
                  <a:pos x="T4" y="T5"/>
                </a:cxn>
                <a:cxn ang="0">
                  <a:pos x="T6" y="T7"/>
                </a:cxn>
                <a:cxn ang="0">
                  <a:pos x="T8" y="T9"/>
                </a:cxn>
              </a:cxnLst>
              <a:rect l="0" t="0" r="r" b="b"/>
              <a:pathLst>
                <a:path w="47" h="53">
                  <a:moveTo>
                    <a:pt x="14" y="0"/>
                  </a:moveTo>
                  <a:lnTo>
                    <a:pt x="0" y="13"/>
                  </a:lnTo>
                  <a:lnTo>
                    <a:pt x="27" y="53"/>
                  </a:lnTo>
                  <a:lnTo>
                    <a:pt x="47" y="11"/>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54">
              <a:extLst>
                <a:ext uri="{FF2B5EF4-FFF2-40B4-BE49-F238E27FC236}">
                  <a16:creationId xmlns:a16="http://schemas.microsoft.com/office/drawing/2014/main" id="{D0932CBB-DF4A-49F7-967B-FD6D097456B2}"/>
                </a:ext>
              </a:extLst>
            </p:cNvPr>
            <p:cNvSpPr>
              <a:spLocks/>
            </p:cNvSpPr>
            <p:nvPr/>
          </p:nvSpPr>
          <p:spPr bwMode="auto">
            <a:xfrm>
              <a:off x="3883025" y="6049963"/>
              <a:ext cx="19050" cy="17463"/>
            </a:xfrm>
            <a:custGeom>
              <a:avLst/>
              <a:gdLst>
                <a:gd name="T0" fmla="*/ 0 w 57"/>
                <a:gd name="T1" fmla="*/ 14 h 54"/>
                <a:gd name="T2" fmla="*/ 27 w 57"/>
                <a:gd name="T3" fmla="*/ 54 h 54"/>
                <a:gd name="T4" fmla="*/ 57 w 57"/>
                <a:gd name="T5" fmla="*/ 34 h 54"/>
                <a:gd name="T6" fmla="*/ 14 w 57"/>
                <a:gd name="T7" fmla="*/ 0 h 54"/>
                <a:gd name="T8" fmla="*/ 0 w 57"/>
                <a:gd name="T9" fmla="*/ 14 h 54"/>
              </a:gdLst>
              <a:ahLst/>
              <a:cxnLst>
                <a:cxn ang="0">
                  <a:pos x="T0" y="T1"/>
                </a:cxn>
                <a:cxn ang="0">
                  <a:pos x="T2" y="T3"/>
                </a:cxn>
                <a:cxn ang="0">
                  <a:pos x="T4" y="T5"/>
                </a:cxn>
                <a:cxn ang="0">
                  <a:pos x="T6" y="T7"/>
                </a:cxn>
                <a:cxn ang="0">
                  <a:pos x="T8" y="T9"/>
                </a:cxn>
              </a:cxnLst>
              <a:rect l="0" t="0" r="r" b="b"/>
              <a:pathLst>
                <a:path w="57" h="54">
                  <a:moveTo>
                    <a:pt x="0" y="14"/>
                  </a:moveTo>
                  <a:lnTo>
                    <a:pt x="27" y="54"/>
                  </a:lnTo>
                  <a:lnTo>
                    <a:pt x="57" y="34"/>
                  </a:lnTo>
                  <a:lnTo>
                    <a:pt x="14" y="0"/>
                  </a:lnTo>
                  <a:lnTo>
                    <a:pt x="0" y="1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55">
              <a:extLst>
                <a:ext uri="{FF2B5EF4-FFF2-40B4-BE49-F238E27FC236}">
                  <a16:creationId xmlns:a16="http://schemas.microsoft.com/office/drawing/2014/main" id="{C423FB60-44AD-4D9D-A1B5-B0C7055363F5}"/>
                </a:ext>
              </a:extLst>
            </p:cNvPr>
            <p:cNvSpPr>
              <a:spLocks/>
            </p:cNvSpPr>
            <p:nvPr/>
          </p:nvSpPr>
          <p:spPr bwMode="auto">
            <a:xfrm>
              <a:off x="3963988" y="5888038"/>
              <a:ext cx="296863" cy="193675"/>
            </a:xfrm>
            <a:custGeom>
              <a:avLst/>
              <a:gdLst>
                <a:gd name="T0" fmla="*/ 911 w 935"/>
                <a:gd name="T1" fmla="*/ 0 h 612"/>
                <a:gd name="T2" fmla="*/ 885 w 935"/>
                <a:gd name="T3" fmla="*/ 23 h 612"/>
                <a:gd name="T4" fmla="*/ 828 w 935"/>
                <a:gd name="T5" fmla="*/ 28 h 612"/>
                <a:gd name="T6" fmla="*/ 796 w 935"/>
                <a:gd name="T7" fmla="*/ 51 h 612"/>
                <a:gd name="T8" fmla="*/ 712 w 935"/>
                <a:gd name="T9" fmla="*/ 42 h 612"/>
                <a:gd name="T10" fmla="*/ 642 w 935"/>
                <a:gd name="T11" fmla="*/ 79 h 612"/>
                <a:gd name="T12" fmla="*/ 556 w 935"/>
                <a:gd name="T13" fmla="*/ 99 h 612"/>
                <a:gd name="T14" fmla="*/ 486 w 935"/>
                <a:gd name="T15" fmla="*/ 80 h 612"/>
                <a:gd name="T16" fmla="*/ 409 w 935"/>
                <a:gd name="T17" fmla="*/ 108 h 612"/>
                <a:gd name="T18" fmla="*/ 339 w 935"/>
                <a:gd name="T19" fmla="*/ 115 h 612"/>
                <a:gd name="T20" fmla="*/ 309 w 935"/>
                <a:gd name="T21" fmla="*/ 69 h 612"/>
                <a:gd name="T22" fmla="*/ 269 w 935"/>
                <a:gd name="T23" fmla="*/ 66 h 612"/>
                <a:gd name="T24" fmla="*/ 228 w 935"/>
                <a:gd name="T25" fmla="*/ 43 h 612"/>
                <a:gd name="T26" fmla="*/ 179 w 935"/>
                <a:gd name="T27" fmla="*/ 90 h 612"/>
                <a:gd name="T28" fmla="*/ 149 w 935"/>
                <a:gd name="T29" fmla="*/ 100 h 612"/>
                <a:gd name="T30" fmla="*/ 119 w 935"/>
                <a:gd name="T31" fmla="*/ 64 h 612"/>
                <a:gd name="T32" fmla="*/ 108 w 935"/>
                <a:gd name="T33" fmla="*/ 43 h 612"/>
                <a:gd name="T34" fmla="*/ 78 w 935"/>
                <a:gd name="T35" fmla="*/ 38 h 612"/>
                <a:gd name="T36" fmla="*/ 79 w 935"/>
                <a:gd name="T37" fmla="*/ 71 h 612"/>
                <a:gd name="T38" fmla="*/ 42 w 935"/>
                <a:gd name="T39" fmla="*/ 88 h 612"/>
                <a:gd name="T40" fmla="*/ 0 w 935"/>
                <a:gd name="T41" fmla="*/ 152 h 612"/>
                <a:gd name="T42" fmla="*/ 27 w 935"/>
                <a:gd name="T43" fmla="*/ 244 h 612"/>
                <a:gd name="T44" fmla="*/ 140 w 935"/>
                <a:gd name="T45" fmla="*/ 263 h 612"/>
                <a:gd name="T46" fmla="*/ 164 w 935"/>
                <a:gd name="T47" fmla="*/ 286 h 612"/>
                <a:gd name="T48" fmla="*/ 274 w 935"/>
                <a:gd name="T49" fmla="*/ 338 h 612"/>
                <a:gd name="T50" fmla="*/ 406 w 935"/>
                <a:gd name="T51" fmla="*/ 440 h 612"/>
                <a:gd name="T52" fmla="*/ 523 w 935"/>
                <a:gd name="T53" fmla="*/ 442 h 612"/>
                <a:gd name="T54" fmla="*/ 616 w 935"/>
                <a:gd name="T55" fmla="*/ 534 h 612"/>
                <a:gd name="T56" fmla="*/ 690 w 935"/>
                <a:gd name="T57" fmla="*/ 563 h 612"/>
                <a:gd name="T58" fmla="*/ 763 w 935"/>
                <a:gd name="T59" fmla="*/ 589 h 612"/>
                <a:gd name="T60" fmla="*/ 803 w 935"/>
                <a:gd name="T61" fmla="*/ 612 h 612"/>
                <a:gd name="T62" fmla="*/ 830 w 935"/>
                <a:gd name="T63" fmla="*/ 598 h 612"/>
                <a:gd name="T64" fmla="*/ 810 w 935"/>
                <a:gd name="T65" fmla="*/ 543 h 612"/>
                <a:gd name="T66" fmla="*/ 859 w 935"/>
                <a:gd name="T67" fmla="*/ 479 h 612"/>
                <a:gd name="T68" fmla="*/ 871 w 935"/>
                <a:gd name="T69" fmla="*/ 406 h 612"/>
                <a:gd name="T70" fmla="*/ 828 w 935"/>
                <a:gd name="T71" fmla="*/ 350 h 612"/>
                <a:gd name="T72" fmla="*/ 828 w 935"/>
                <a:gd name="T73" fmla="*/ 350 h 612"/>
                <a:gd name="T74" fmla="*/ 823 w 935"/>
                <a:gd name="T75" fmla="*/ 273 h 612"/>
                <a:gd name="T76" fmla="*/ 823 w 935"/>
                <a:gd name="T77" fmla="*/ 273 h 612"/>
                <a:gd name="T78" fmla="*/ 826 w 935"/>
                <a:gd name="T79" fmla="*/ 265 h 612"/>
                <a:gd name="T80" fmla="*/ 832 w 935"/>
                <a:gd name="T81" fmla="*/ 250 h 612"/>
                <a:gd name="T82" fmla="*/ 851 w 935"/>
                <a:gd name="T83" fmla="*/ 208 h 612"/>
                <a:gd name="T84" fmla="*/ 879 w 935"/>
                <a:gd name="T85" fmla="*/ 150 h 612"/>
                <a:gd name="T86" fmla="*/ 932 w 935"/>
                <a:gd name="T87" fmla="*/ 57 h 612"/>
                <a:gd name="T88" fmla="*/ 922 w 935"/>
                <a:gd name="T89" fmla="*/ 20 h 612"/>
                <a:gd name="T90" fmla="*/ 935 w 935"/>
                <a:gd name="T91" fmla="*/ 0 h 612"/>
                <a:gd name="T92" fmla="*/ 911 w 935"/>
                <a:gd name="T93"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5" h="612">
                  <a:moveTo>
                    <a:pt x="911" y="0"/>
                  </a:moveTo>
                  <a:lnTo>
                    <a:pt x="885" y="23"/>
                  </a:lnTo>
                  <a:lnTo>
                    <a:pt x="828" y="28"/>
                  </a:lnTo>
                  <a:lnTo>
                    <a:pt x="796" y="51"/>
                  </a:lnTo>
                  <a:lnTo>
                    <a:pt x="712" y="42"/>
                  </a:lnTo>
                  <a:lnTo>
                    <a:pt x="642" y="79"/>
                  </a:lnTo>
                  <a:lnTo>
                    <a:pt x="556" y="99"/>
                  </a:lnTo>
                  <a:lnTo>
                    <a:pt x="486" y="80"/>
                  </a:lnTo>
                  <a:lnTo>
                    <a:pt x="409" y="108"/>
                  </a:lnTo>
                  <a:lnTo>
                    <a:pt x="339" y="115"/>
                  </a:lnTo>
                  <a:lnTo>
                    <a:pt x="309" y="69"/>
                  </a:lnTo>
                  <a:lnTo>
                    <a:pt x="269" y="66"/>
                  </a:lnTo>
                  <a:lnTo>
                    <a:pt x="228" y="43"/>
                  </a:lnTo>
                  <a:lnTo>
                    <a:pt x="179" y="90"/>
                  </a:lnTo>
                  <a:lnTo>
                    <a:pt x="149" y="100"/>
                  </a:lnTo>
                  <a:lnTo>
                    <a:pt x="119" y="64"/>
                  </a:lnTo>
                  <a:lnTo>
                    <a:pt x="108" y="43"/>
                  </a:lnTo>
                  <a:lnTo>
                    <a:pt x="78" y="38"/>
                  </a:lnTo>
                  <a:lnTo>
                    <a:pt x="79" y="71"/>
                  </a:lnTo>
                  <a:lnTo>
                    <a:pt x="42" y="88"/>
                  </a:lnTo>
                  <a:lnTo>
                    <a:pt x="0" y="152"/>
                  </a:lnTo>
                  <a:lnTo>
                    <a:pt x="27" y="244"/>
                  </a:lnTo>
                  <a:lnTo>
                    <a:pt x="140" y="263"/>
                  </a:lnTo>
                  <a:lnTo>
                    <a:pt x="164" y="286"/>
                  </a:lnTo>
                  <a:lnTo>
                    <a:pt x="274" y="338"/>
                  </a:lnTo>
                  <a:lnTo>
                    <a:pt x="406" y="440"/>
                  </a:lnTo>
                  <a:lnTo>
                    <a:pt x="523" y="442"/>
                  </a:lnTo>
                  <a:lnTo>
                    <a:pt x="616" y="534"/>
                  </a:lnTo>
                  <a:lnTo>
                    <a:pt x="690" y="563"/>
                  </a:lnTo>
                  <a:lnTo>
                    <a:pt x="763" y="589"/>
                  </a:lnTo>
                  <a:lnTo>
                    <a:pt x="803" y="612"/>
                  </a:lnTo>
                  <a:lnTo>
                    <a:pt x="830" y="598"/>
                  </a:lnTo>
                  <a:lnTo>
                    <a:pt x="810" y="543"/>
                  </a:lnTo>
                  <a:lnTo>
                    <a:pt x="859" y="479"/>
                  </a:lnTo>
                  <a:lnTo>
                    <a:pt x="871" y="406"/>
                  </a:lnTo>
                  <a:lnTo>
                    <a:pt x="828" y="350"/>
                  </a:lnTo>
                  <a:lnTo>
                    <a:pt x="828" y="350"/>
                  </a:lnTo>
                  <a:lnTo>
                    <a:pt x="823" y="273"/>
                  </a:lnTo>
                  <a:lnTo>
                    <a:pt x="823" y="273"/>
                  </a:lnTo>
                  <a:lnTo>
                    <a:pt x="826" y="265"/>
                  </a:lnTo>
                  <a:lnTo>
                    <a:pt x="832" y="250"/>
                  </a:lnTo>
                  <a:lnTo>
                    <a:pt x="851" y="208"/>
                  </a:lnTo>
                  <a:lnTo>
                    <a:pt x="879" y="150"/>
                  </a:lnTo>
                  <a:lnTo>
                    <a:pt x="932" y="57"/>
                  </a:lnTo>
                  <a:lnTo>
                    <a:pt x="922" y="20"/>
                  </a:lnTo>
                  <a:lnTo>
                    <a:pt x="935" y="0"/>
                  </a:lnTo>
                  <a:lnTo>
                    <a:pt x="91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80" name="Freeform 256">
            <a:extLst>
              <a:ext uri="{FF2B5EF4-FFF2-40B4-BE49-F238E27FC236}">
                <a16:creationId xmlns:a16="http://schemas.microsoft.com/office/drawing/2014/main" id="{9E54003F-B2A2-42D3-8F5A-8D9B78DDE827}"/>
              </a:ext>
            </a:extLst>
          </p:cNvPr>
          <p:cNvSpPr>
            <a:spLocks/>
          </p:cNvSpPr>
          <p:nvPr/>
        </p:nvSpPr>
        <p:spPr bwMode="auto">
          <a:xfrm>
            <a:off x="6899416" y="4206987"/>
            <a:ext cx="14288" cy="12700"/>
          </a:xfrm>
          <a:custGeom>
            <a:avLst/>
            <a:gdLst>
              <a:gd name="T0" fmla="*/ 46 w 46"/>
              <a:gd name="T1" fmla="*/ 13 h 42"/>
              <a:gd name="T2" fmla="*/ 36 w 46"/>
              <a:gd name="T3" fmla="*/ 38 h 42"/>
              <a:gd name="T4" fmla="*/ 15 w 46"/>
              <a:gd name="T5" fmla="*/ 42 h 42"/>
              <a:gd name="T6" fmla="*/ 0 w 46"/>
              <a:gd name="T7" fmla="*/ 23 h 42"/>
              <a:gd name="T8" fmla="*/ 5 w 46"/>
              <a:gd name="T9" fmla="*/ 2 h 42"/>
              <a:gd name="T10" fmla="*/ 36 w 46"/>
              <a:gd name="T11" fmla="*/ 0 h 42"/>
              <a:gd name="T12" fmla="*/ 46 w 46"/>
              <a:gd name="T13" fmla="*/ 13 h 42"/>
            </a:gdLst>
            <a:ahLst/>
            <a:cxnLst>
              <a:cxn ang="0">
                <a:pos x="T0" y="T1"/>
              </a:cxn>
              <a:cxn ang="0">
                <a:pos x="T2" y="T3"/>
              </a:cxn>
              <a:cxn ang="0">
                <a:pos x="T4" y="T5"/>
              </a:cxn>
              <a:cxn ang="0">
                <a:pos x="T6" y="T7"/>
              </a:cxn>
              <a:cxn ang="0">
                <a:pos x="T8" y="T9"/>
              </a:cxn>
              <a:cxn ang="0">
                <a:pos x="T10" y="T11"/>
              </a:cxn>
              <a:cxn ang="0">
                <a:pos x="T12" y="T13"/>
              </a:cxn>
            </a:cxnLst>
            <a:rect l="0" t="0" r="r" b="b"/>
            <a:pathLst>
              <a:path w="46" h="42">
                <a:moveTo>
                  <a:pt x="46" y="13"/>
                </a:moveTo>
                <a:lnTo>
                  <a:pt x="36" y="38"/>
                </a:lnTo>
                <a:lnTo>
                  <a:pt x="15" y="42"/>
                </a:lnTo>
                <a:lnTo>
                  <a:pt x="0" y="23"/>
                </a:lnTo>
                <a:lnTo>
                  <a:pt x="5" y="2"/>
                </a:lnTo>
                <a:lnTo>
                  <a:pt x="36" y="0"/>
                </a:lnTo>
                <a:lnTo>
                  <a:pt x="46" y="13"/>
                </a:lnTo>
                <a:close/>
              </a:path>
            </a:pathLst>
          </a:custGeom>
          <a:solidFill>
            <a:srgbClr val="D91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57">
            <a:extLst>
              <a:ext uri="{FF2B5EF4-FFF2-40B4-BE49-F238E27FC236}">
                <a16:creationId xmlns:a16="http://schemas.microsoft.com/office/drawing/2014/main" id="{BA6D573A-9518-4E5C-9639-DE0364435A3A}"/>
              </a:ext>
            </a:extLst>
          </p:cNvPr>
          <p:cNvSpPr>
            <a:spLocks/>
          </p:cNvSpPr>
          <p:nvPr/>
        </p:nvSpPr>
        <p:spPr bwMode="auto">
          <a:xfrm>
            <a:off x="6948629" y="3995850"/>
            <a:ext cx="12700" cy="15875"/>
          </a:xfrm>
          <a:custGeom>
            <a:avLst/>
            <a:gdLst>
              <a:gd name="T0" fmla="*/ 39 w 39"/>
              <a:gd name="T1" fmla="*/ 7 h 48"/>
              <a:gd name="T2" fmla="*/ 32 w 39"/>
              <a:gd name="T3" fmla="*/ 40 h 48"/>
              <a:gd name="T4" fmla="*/ 14 w 39"/>
              <a:gd name="T5" fmla="*/ 48 h 48"/>
              <a:gd name="T6" fmla="*/ 0 w 39"/>
              <a:gd name="T7" fmla="*/ 39 h 48"/>
              <a:gd name="T8" fmla="*/ 3 w 39"/>
              <a:gd name="T9" fmla="*/ 18 h 48"/>
              <a:gd name="T10" fmla="*/ 27 w 39"/>
              <a:gd name="T11" fmla="*/ 0 h 48"/>
              <a:gd name="T12" fmla="*/ 39 w 39"/>
              <a:gd name="T13" fmla="*/ 7 h 48"/>
            </a:gdLst>
            <a:ahLst/>
            <a:cxnLst>
              <a:cxn ang="0">
                <a:pos x="T0" y="T1"/>
              </a:cxn>
              <a:cxn ang="0">
                <a:pos x="T2" y="T3"/>
              </a:cxn>
              <a:cxn ang="0">
                <a:pos x="T4" y="T5"/>
              </a:cxn>
              <a:cxn ang="0">
                <a:pos x="T6" y="T7"/>
              </a:cxn>
              <a:cxn ang="0">
                <a:pos x="T8" y="T9"/>
              </a:cxn>
              <a:cxn ang="0">
                <a:pos x="T10" y="T11"/>
              </a:cxn>
              <a:cxn ang="0">
                <a:pos x="T12" y="T13"/>
              </a:cxn>
            </a:cxnLst>
            <a:rect l="0" t="0" r="r" b="b"/>
            <a:pathLst>
              <a:path w="39" h="48">
                <a:moveTo>
                  <a:pt x="39" y="7"/>
                </a:moveTo>
                <a:lnTo>
                  <a:pt x="32" y="40"/>
                </a:lnTo>
                <a:lnTo>
                  <a:pt x="14" y="48"/>
                </a:lnTo>
                <a:lnTo>
                  <a:pt x="0" y="39"/>
                </a:lnTo>
                <a:lnTo>
                  <a:pt x="3" y="18"/>
                </a:lnTo>
                <a:lnTo>
                  <a:pt x="27" y="0"/>
                </a:lnTo>
                <a:lnTo>
                  <a:pt x="39" y="7"/>
                </a:lnTo>
                <a:close/>
              </a:path>
            </a:pathLst>
          </a:custGeom>
          <a:solidFill>
            <a:srgbClr val="D91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2" name="Group 994">
            <a:extLst>
              <a:ext uri="{FF2B5EF4-FFF2-40B4-BE49-F238E27FC236}">
                <a16:creationId xmlns:a16="http://schemas.microsoft.com/office/drawing/2014/main" id="{C6C202B8-AEFC-49F8-AD05-54DA19547AA2}"/>
              </a:ext>
            </a:extLst>
          </p:cNvPr>
          <p:cNvGrpSpPr/>
          <p:nvPr/>
        </p:nvGrpSpPr>
        <p:grpSpPr>
          <a:xfrm>
            <a:off x="7105791" y="4973749"/>
            <a:ext cx="46038" cy="26988"/>
            <a:chOff x="4127500" y="6143625"/>
            <a:chExt cx="46038" cy="26988"/>
          </a:xfrm>
          <a:solidFill>
            <a:schemeClr val="accent6">
              <a:lumMod val="75000"/>
            </a:schemeClr>
          </a:solidFill>
        </p:grpSpPr>
        <p:sp>
          <p:nvSpPr>
            <p:cNvPr id="83" name="Freeform 258">
              <a:extLst>
                <a:ext uri="{FF2B5EF4-FFF2-40B4-BE49-F238E27FC236}">
                  <a16:creationId xmlns:a16="http://schemas.microsoft.com/office/drawing/2014/main" id="{EE290A55-0B01-477F-8394-2C305CC778D1}"/>
                </a:ext>
              </a:extLst>
            </p:cNvPr>
            <p:cNvSpPr>
              <a:spLocks/>
            </p:cNvSpPr>
            <p:nvPr/>
          </p:nvSpPr>
          <p:spPr bwMode="auto">
            <a:xfrm>
              <a:off x="4127500" y="6143625"/>
              <a:ext cx="17463" cy="12700"/>
            </a:xfrm>
            <a:custGeom>
              <a:avLst/>
              <a:gdLst>
                <a:gd name="T0" fmla="*/ 57 w 57"/>
                <a:gd name="T1" fmla="*/ 24 h 44"/>
                <a:gd name="T2" fmla="*/ 27 w 57"/>
                <a:gd name="T3" fmla="*/ 44 h 44"/>
                <a:gd name="T4" fmla="*/ 0 w 57"/>
                <a:gd name="T5" fmla="*/ 4 h 44"/>
                <a:gd name="T6" fmla="*/ 46 w 57"/>
                <a:gd name="T7" fmla="*/ 0 h 44"/>
                <a:gd name="T8" fmla="*/ 57 w 57"/>
                <a:gd name="T9" fmla="*/ 24 h 44"/>
              </a:gdLst>
              <a:ahLst/>
              <a:cxnLst>
                <a:cxn ang="0">
                  <a:pos x="T0" y="T1"/>
                </a:cxn>
                <a:cxn ang="0">
                  <a:pos x="T2" y="T3"/>
                </a:cxn>
                <a:cxn ang="0">
                  <a:pos x="T4" y="T5"/>
                </a:cxn>
                <a:cxn ang="0">
                  <a:pos x="T6" y="T7"/>
                </a:cxn>
                <a:cxn ang="0">
                  <a:pos x="T8" y="T9"/>
                </a:cxn>
              </a:cxnLst>
              <a:rect l="0" t="0" r="r" b="b"/>
              <a:pathLst>
                <a:path w="57" h="44">
                  <a:moveTo>
                    <a:pt x="57" y="24"/>
                  </a:moveTo>
                  <a:lnTo>
                    <a:pt x="27" y="44"/>
                  </a:lnTo>
                  <a:lnTo>
                    <a:pt x="0" y="4"/>
                  </a:lnTo>
                  <a:lnTo>
                    <a:pt x="46" y="0"/>
                  </a:lnTo>
                  <a:lnTo>
                    <a:pt x="57"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259">
              <a:extLst>
                <a:ext uri="{FF2B5EF4-FFF2-40B4-BE49-F238E27FC236}">
                  <a16:creationId xmlns:a16="http://schemas.microsoft.com/office/drawing/2014/main" id="{035E54D6-ADA7-4508-83C9-A2DAB5D6CEC6}"/>
                </a:ext>
              </a:extLst>
            </p:cNvPr>
            <p:cNvSpPr>
              <a:spLocks/>
            </p:cNvSpPr>
            <p:nvPr/>
          </p:nvSpPr>
          <p:spPr bwMode="auto">
            <a:xfrm>
              <a:off x="4141788" y="6154738"/>
              <a:ext cx="31750" cy="15875"/>
            </a:xfrm>
            <a:custGeom>
              <a:avLst/>
              <a:gdLst>
                <a:gd name="T0" fmla="*/ 69 w 97"/>
                <a:gd name="T1" fmla="*/ 0 h 53"/>
                <a:gd name="T2" fmla="*/ 33 w 97"/>
                <a:gd name="T3" fmla="*/ 0 h 53"/>
                <a:gd name="T4" fmla="*/ 0 w 97"/>
                <a:gd name="T5" fmla="*/ 14 h 53"/>
                <a:gd name="T6" fmla="*/ 30 w 97"/>
                <a:gd name="T7" fmla="*/ 50 h 53"/>
                <a:gd name="T8" fmla="*/ 43 w 97"/>
                <a:gd name="T9" fmla="*/ 53 h 53"/>
                <a:gd name="T10" fmla="*/ 80 w 97"/>
                <a:gd name="T11" fmla="*/ 50 h 53"/>
                <a:gd name="T12" fmla="*/ 97 w 97"/>
                <a:gd name="T13" fmla="*/ 23 h 53"/>
                <a:gd name="T14" fmla="*/ 69 w 97"/>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53">
                  <a:moveTo>
                    <a:pt x="69" y="0"/>
                  </a:moveTo>
                  <a:lnTo>
                    <a:pt x="33" y="0"/>
                  </a:lnTo>
                  <a:lnTo>
                    <a:pt x="0" y="14"/>
                  </a:lnTo>
                  <a:lnTo>
                    <a:pt x="30" y="50"/>
                  </a:lnTo>
                  <a:lnTo>
                    <a:pt x="43" y="53"/>
                  </a:lnTo>
                  <a:lnTo>
                    <a:pt x="80" y="50"/>
                  </a:lnTo>
                  <a:lnTo>
                    <a:pt x="97" y="23"/>
                  </a:lnTo>
                  <a:lnTo>
                    <a:pt x="6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5" name="Group 995">
            <a:extLst>
              <a:ext uri="{FF2B5EF4-FFF2-40B4-BE49-F238E27FC236}">
                <a16:creationId xmlns:a16="http://schemas.microsoft.com/office/drawing/2014/main" id="{7FC54B94-3BF5-4E2F-B57A-B48CEE44B428}"/>
              </a:ext>
            </a:extLst>
          </p:cNvPr>
          <p:cNvGrpSpPr/>
          <p:nvPr/>
        </p:nvGrpSpPr>
        <p:grpSpPr>
          <a:xfrm>
            <a:off x="5291280" y="3003662"/>
            <a:ext cx="1374775" cy="1339850"/>
            <a:chOff x="2312988" y="4173538"/>
            <a:chExt cx="1374775" cy="1339850"/>
          </a:xfrm>
          <a:solidFill>
            <a:schemeClr val="tx2"/>
          </a:solidFill>
        </p:grpSpPr>
        <p:grpSp>
          <p:nvGrpSpPr>
            <p:cNvPr id="86" name="Group 1082">
              <a:extLst>
                <a:ext uri="{FF2B5EF4-FFF2-40B4-BE49-F238E27FC236}">
                  <a16:creationId xmlns:a16="http://schemas.microsoft.com/office/drawing/2014/main" id="{F18410C2-20B4-4082-AD54-D784AB04E242}"/>
                </a:ext>
              </a:extLst>
            </p:cNvPr>
            <p:cNvGrpSpPr/>
            <p:nvPr/>
          </p:nvGrpSpPr>
          <p:grpSpPr>
            <a:xfrm>
              <a:off x="2312988" y="4173538"/>
              <a:ext cx="1246188" cy="1198563"/>
              <a:chOff x="2312988" y="4173538"/>
              <a:chExt cx="1246188" cy="1198563"/>
            </a:xfrm>
            <a:grpFill/>
          </p:grpSpPr>
          <p:sp>
            <p:nvSpPr>
              <p:cNvPr id="88" name="Freeform 261">
                <a:extLst>
                  <a:ext uri="{FF2B5EF4-FFF2-40B4-BE49-F238E27FC236}">
                    <a16:creationId xmlns:a16="http://schemas.microsoft.com/office/drawing/2014/main" id="{94F7FEF7-A433-490C-848F-5763496FD8DD}"/>
                  </a:ext>
                </a:extLst>
              </p:cNvPr>
              <p:cNvSpPr>
                <a:spLocks/>
              </p:cNvSpPr>
              <p:nvPr/>
            </p:nvSpPr>
            <p:spPr bwMode="auto">
              <a:xfrm>
                <a:off x="2646363" y="4870450"/>
                <a:ext cx="12700" cy="15875"/>
              </a:xfrm>
              <a:custGeom>
                <a:avLst/>
                <a:gdLst>
                  <a:gd name="T0" fmla="*/ 24 w 38"/>
                  <a:gd name="T1" fmla="*/ 23 h 49"/>
                  <a:gd name="T2" fmla="*/ 38 w 38"/>
                  <a:gd name="T3" fmla="*/ 49 h 49"/>
                  <a:gd name="T4" fmla="*/ 1 w 38"/>
                  <a:gd name="T5" fmla="*/ 23 h 49"/>
                  <a:gd name="T6" fmla="*/ 0 w 38"/>
                  <a:gd name="T7" fmla="*/ 0 h 49"/>
                  <a:gd name="T8" fmla="*/ 24 w 38"/>
                  <a:gd name="T9" fmla="*/ 23 h 49"/>
                </a:gdLst>
                <a:ahLst/>
                <a:cxnLst>
                  <a:cxn ang="0">
                    <a:pos x="T0" y="T1"/>
                  </a:cxn>
                  <a:cxn ang="0">
                    <a:pos x="T2" y="T3"/>
                  </a:cxn>
                  <a:cxn ang="0">
                    <a:pos x="T4" y="T5"/>
                  </a:cxn>
                  <a:cxn ang="0">
                    <a:pos x="T6" y="T7"/>
                  </a:cxn>
                  <a:cxn ang="0">
                    <a:pos x="T8" y="T9"/>
                  </a:cxn>
                </a:cxnLst>
                <a:rect l="0" t="0" r="r" b="b"/>
                <a:pathLst>
                  <a:path w="38" h="49">
                    <a:moveTo>
                      <a:pt x="24" y="23"/>
                    </a:moveTo>
                    <a:lnTo>
                      <a:pt x="38" y="49"/>
                    </a:lnTo>
                    <a:lnTo>
                      <a:pt x="1" y="23"/>
                    </a:lnTo>
                    <a:lnTo>
                      <a:pt x="0" y="0"/>
                    </a:lnTo>
                    <a:lnTo>
                      <a:pt x="2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62">
                <a:extLst>
                  <a:ext uri="{FF2B5EF4-FFF2-40B4-BE49-F238E27FC236}">
                    <a16:creationId xmlns:a16="http://schemas.microsoft.com/office/drawing/2014/main" id="{2BDC81F5-3AD4-498A-B70B-93885BABBFF1}"/>
                  </a:ext>
                </a:extLst>
              </p:cNvPr>
              <p:cNvSpPr>
                <a:spLocks/>
              </p:cNvSpPr>
              <p:nvPr/>
            </p:nvSpPr>
            <p:spPr bwMode="auto">
              <a:xfrm>
                <a:off x="2312988" y="4173538"/>
                <a:ext cx="1246188" cy="1198563"/>
              </a:xfrm>
              <a:custGeom>
                <a:avLst/>
                <a:gdLst>
                  <a:gd name="T0" fmla="*/ 3773 w 3923"/>
                  <a:gd name="T1" fmla="*/ 862 h 3774"/>
                  <a:gd name="T2" fmla="*/ 3285 w 3923"/>
                  <a:gd name="T3" fmla="*/ 741 h 3774"/>
                  <a:gd name="T4" fmla="*/ 2940 w 3923"/>
                  <a:gd name="T5" fmla="*/ 545 h 3774"/>
                  <a:gd name="T6" fmla="*/ 2672 w 3923"/>
                  <a:gd name="T7" fmla="*/ 381 h 3774"/>
                  <a:gd name="T8" fmla="*/ 2367 w 3923"/>
                  <a:gd name="T9" fmla="*/ 138 h 3774"/>
                  <a:gd name="T10" fmla="*/ 2178 w 3923"/>
                  <a:gd name="T11" fmla="*/ 10 h 3774"/>
                  <a:gd name="T12" fmla="*/ 1916 w 3923"/>
                  <a:gd name="T13" fmla="*/ 146 h 3774"/>
                  <a:gd name="T14" fmla="*/ 1922 w 3923"/>
                  <a:gd name="T15" fmla="*/ 388 h 3774"/>
                  <a:gd name="T16" fmla="*/ 1508 w 3923"/>
                  <a:gd name="T17" fmla="*/ 631 h 3774"/>
                  <a:gd name="T18" fmla="*/ 1515 w 3923"/>
                  <a:gd name="T19" fmla="*/ 740 h 3774"/>
                  <a:gd name="T20" fmla="*/ 1196 w 3923"/>
                  <a:gd name="T21" fmla="*/ 777 h 3774"/>
                  <a:gd name="T22" fmla="*/ 1058 w 3923"/>
                  <a:gd name="T23" fmla="*/ 648 h 3774"/>
                  <a:gd name="T24" fmla="*/ 845 w 3923"/>
                  <a:gd name="T25" fmla="*/ 617 h 3774"/>
                  <a:gd name="T26" fmla="*/ 954 w 3923"/>
                  <a:gd name="T27" fmla="*/ 858 h 3774"/>
                  <a:gd name="T28" fmla="*/ 986 w 3923"/>
                  <a:gd name="T29" fmla="*/ 1156 h 3774"/>
                  <a:gd name="T30" fmla="*/ 749 w 3923"/>
                  <a:gd name="T31" fmla="*/ 1119 h 3774"/>
                  <a:gd name="T32" fmla="*/ 432 w 3923"/>
                  <a:gd name="T33" fmla="*/ 1062 h 3774"/>
                  <a:gd name="T34" fmla="*/ 283 w 3923"/>
                  <a:gd name="T35" fmla="*/ 1110 h 3774"/>
                  <a:gd name="T36" fmla="*/ 47 w 3923"/>
                  <a:gd name="T37" fmla="*/ 1181 h 3774"/>
                  <a:gd name="T38" fmla="*/ 60 w 3923"/>
                  <a:gd name="T39" fmla="*/ 1244 h 3774"/>
                  <a:gd name="T40" fmla="*/ 85 w 3923"/>
                  <a:gd name="T41" fmla="*/ 1287 h 3774"/>
                  <a:gd name="T42" fmla="*/ 105 w 3923"/>
                  <a:gd name="T43" fmla="*/ 1330 h 3774"/>
                  <a:gd name="T44" fmla="*/ 36 w 3923"/>
                  <a:gd name="T45" fmla="*/ 1427 h 3774"/>
                  <a:gd name="T46" fmla="*/ 246 w 3923"/>
                  <a:gd name="T47" fmla="*/ 1462 h 3774"/>
                  <a:gd name="T48" fmla="*/ 457 w 3923"/>
                  <a:gd name="T49" fmla="*/ 1540 h 3774"/>
                  <a:gd name="T50" fmla="*/ 617 w 3923"/>
                  <a:gd name="T51" fmla="*/ 1628 h 3774"/>
                  <a:gd name="T52" fmla="*/ 709 w 3923"/>
                  <a:gd name="T53" fmla="*/ 1737 h 3774"/>
                  <a:gd name="T54" fmla="*/ 888 w 3923"/>
                  <a:gd name="T55" fmla="*/ 1778 h 3774"/>
                  <a:gd name="T56" fmla="*/ 860 w 3923"/>
                  <a:gd name="T57" fmla="*/ 1944 h 3774"/>
                  <a:gd name="T58" fmla="*/ 1092 w 3923"/>
                  <a:gd name="T59" fmla="*/ 2200 h 3774"/>
                  <a:gd name="T60" fmla="*/ 1104 w 3923"/>
                  <a:gd name="T61" fmla="*/ 2370 h 3774"/>
                  <a:gd name="T62" fmla="*/ 1250 w 3923"/>
                  <a:gd name="T63" fmla="*/ 2627 h 3774"/>
                  <a:gd name="T64" fmla="*/ 1163 w 3923"/>
                  <a:gd name="T65" fmla="*/ 2549 h 3774"/>
                  <a:gd name="T66" fmla="*/ 1103 w 3923"/>
                  <a:gd name="T67" fmla="*/ 2837 h 3774"/>
                  <a:gd name="T68" fmla="*/ 1076 w 3923"/>
                  <a:gd name="T69" fmla="*/ 3007 h 3774"/>
                  <a:gd name="T70" fmla="*/ 989 w 3923"/>
                  <a:gd name="T71" fmla="*/ 3394 h 3774"/>
                  <a:gd name="T72" fmla="*/ 1355 w 3923"/>
                  <a:gd name="T73" fmla="*/ 3573 h 3774"/>
                  <a:gd name="T74" fmla="*/ 1792 w 3923"/>
                  <a:gd name="T75" fmla="*/ 3599 h 3774"/>
                  <a:gd name="T76" fmla="*/ 2069 w 3923"/>
                  <a:gd name="T77" fmla="*/ 3739 h 3774"/>
                  <a:gd name="T78" fmla="*/ 2377 w 3923"/>
                  <a:gd name="T79" fmla="*/ 3707 h 3774"/>
                  <a:gd name="T80" fmla="*/ 2334 w 3923"/>
                  <a:gd name="T81" fmla="*/ 3588 h 3774"/>
                  <a:gd name="T82" fmla="*/ 2615 w 3923"/>
                  <a:gd name="T83" fmla="*/ 3316 h 3774"/>
                  <a:gd name="T84" fmla="*/ 2939 w 3923"/>
                  <a:gd name="T85" fmla="*/ 3346 h 3774"/>
                  <a:gd name="T86" fmla="*/ 3450 w 3923"/>
                  <a:gd name="T87" fmla="*/ 3447 h 3774"/>
                  <a:gd name="T88" fmla="*/ 3669 w 3923"/>
                  <a:gd name="T89" fmla="*/ 3245 h 3774"/>
                  <a:gd name="T90" fmla="*/ 3668 w 3923"/>
                  <a:gd name="T91" fmla="*/ 3235 h 3774"/>
                  <a:gd name="T92" fmla="*/ 3678 w 3923"/>
                  <a:gd name="T93" fmla="*/ 3227 h 3774"/>
                  <a:gd name="T94" fmla="*/ 3696 w 3923"/>
                  <a:gd name="T95" fmla="*/ 3230 h 3774"/>
                  <a:gd name="T96" fmla="*/ 3792 w 3923"/>
                  <a:gd name="T97" fmla="*/ 3200 h 3774"/>
                  <a:gd name="T98" fmla="*/ 3779 w 3923"/>
                  <a:gd name="T99" fmla="*/ 3089 h 3774"/>
                  <a:gd name="T100" fmla="*/ 3603 w 3923"/>
                  <a:gd name="T101" fmla="*/ 2799 h 3774"/>
                  <a:gd name="T102" fmla="*/ 3600 w 3923"/>
                  <a:gd name="T103" fmla="*/ 2421 h 3774"/>
                  <a:gd name="T104" fmla="*/ 3514 w 3923"/>
                  <a:gd name="T105" fmla="*/ 2125 h 3774"/>
                  <a:gd name="T106" fmla="*/ 3281 w 3923"/>
                  <a:gd name="T107" fmla="*/ 2208 h 3774"/>
                  <a:gd name="T108" fmla="*/ 3415 w 3923"/>
                  <a:gd name="T109" fmla="*/ 1852 h 3774"/>
                  <a:gd name="T110" fmla="*/ 3573 w 3923"/>
                  <a:gd name="T111" fmla="*/ 1601 h 3774"/>
                  <a:gd name="T112" fmla="*/ 3756 w 3923"/>
                  <a:gd name="T113" fmla="*/ 1265 h 3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3774">
                    <a:moveTo>
                      <a:pt x="3785" y="1092"/>
                    </a:moveTo>
                    <a:lnTo>
                      <a:pt x="3861" y="985"/>
                    </a:lnTo>
                    <a:lnTo>
                      <a:pt x="3923" y="930"/>
                    </a:lnTo>
                    <a:lnTo>
                      <a:pt x="3907" y="905"/>
                    </a:lnTo>
                    <a:lnTo>
                      <a:pt x="3773" y="862"/>
                    </a:lnTo>
                    <a:lnTo>
                      <a:pt x="3713" y="870"/>
                    </a:lnTo>
                    <a:lnTo>
                      <a:pt x="3626" y="833"/>
                    </a:lnTo>
                    <a:lnTo>
                      <a:pt x="3486" y="826"/>
                    </a:lnTo>
                    <a:lnTo>
                      <a:pt x="3372" y="710"/>
                    </a:lnTo>
                    <a:lnTo>
                      <a:pt x="3285" y="741"/>
                    </a:lnTo>
                    <a:lnTo>
                      <a:pt x="3238" y="731"/>
                    </a:lnTo>
                    <a:lnTo>
                      <a:pt x="3205" y="692"/>
                    </a:lnTo>
                    <a:lnTo>
                      <a:pt x="3105" y="706"/>
                    </a:lnTo>
                    <a:lnTo>
                      <a:pt x="2994" y="641"/>
                    </a:lnTo>
                    <a:lnTo>
                      <a:pt x="2940" y="545"/>
                    </a:lnTo>
                    <a:lnTo>
                      <a:pt x="2926" y="446"/>
                    </a:lnTo>
                    <a:lnTo>
                      <a:pt x="2896" y="426"/>
                    </a:lnTo>
                    <a:lnTo>
                      <a:pt x="2833" y="512"/>
                    </a:lnTo>
                    <a:lnTo>
                      <a:pt x="2727" y="487"/>
                    </a:lnTo>
                    <a:lnTo>
                      <a:pt x="2672" y="381"/>
                    </a:lnTo>
                    <a:lnTo>
                      <a:pt x="2617" y="268"/>
                    </a:lnTo>
                    <a:lnTo>
                      <a:pt x="2498" y="273"/>
                    </a:lnTo>
                    <a:lnTo>
                      <a:pt x="2448" y="244"/>
                    </a:lnTo>
                    <a:lnTo>
                      <a:pt x="2420" y="158"/>
                    </a:lnTo>
                    <a:lnTo>
                      <a:pt x="2367" y="138"/>
                    </a:lnTo>
                    <a:lnTo>
                      <a:pt x="2273" y="169"/>
                    </a:lnTo>
                    <a:lnTo>
                      <a:pt x="2260" y="112"/>
                    </a:lnTo>
                    <a:lnTo>
                      <a:pt x="2233" y="63"/>
                    </a:lnTo>
                    <a:lnTo>
                      <a:pt x="2238" y="0"/>
                    </a:lnTo>
                    <a:lnTo>
                      <a:pt x="2178" y="10"/>
                    </a:lnTo>
                    <a:lnTo>
                      <a:pt x="2069" y="31"/>
                    </a:lnTo>
                    <a:lnTo>
                      <a:pt x="2009" y="42"/>
                    </a:lnTo>
                    <a:lnTo>
                      <a:pt x="1962" y="66"/>
                    </a:lnTo>
                    <a:lnTo>
                      <a:pt x="1906" y="129"/>
                    </a:lnTo>
                    <a:lnTo>
                      <a:pt x="1916" y="146"/>
                    </a:lnTo>
                    <a:lnTo>
                      <a:pt x="1924" y="275"/>
                    </a:lnTo>
                    <a:lnTo>
                      <a:pt x="1909" y="305"/>
                    </a:lnTo>
                    <a:lnTo>
                      <a:pt x="1915" y="349"/>
                    </a:lnTo>
                    <a:lnTo>
                      <a:pt x="1949" y="374"/>
                    </a:lnTo>
                    <a:lnTo>
                      <a:pt x="1922" y="388"/>
                    </a:lnTo>
                    <a:lnTo>
                      <a:pt x="1863" y="458"/>
                    </a:lnTo>
                    <a:lnTo>
                      <a:pt x="1770" y="526"/>
                    </a:lnTo>
                    <a:lnTo>
                      <a:pt x="1697" y="546"/>
                    </a:lnTo>
                    <a:lnTo>
                      <a:pt x="1614" y="567"/>
                    </a:lnTo>
                    <a:lnTo>
                      <a:pt x="1508" y="631"/>
                    </a:lnTo>
                    <a:lnTo>
                      <a:pt x="1482" y="684"/>
                    </a:lnTo>
                    <a:lnTo>
                      <a:pt x="1479" y="717"/>
                    </a:lnTo>
                    <a:lnTo>
                      <a:pt x="1525" y="723"/>
                    </a:lnTo>
                    <a:lnTo>
                      <a:pt x="1609" y="749"/>
                    </a:lnTo>
                    <a:lnTo>
                      <a:pt x="1515" y="740"/>
                    </a:lnTo>
                    <a:lnTo>
                      <a:pt x="1473" y="770"/>
                    </a:lnTo>
                    <a:lnTo>
                      <a:pt x="1416" y="808"/>
                    </a:lnTo>
                    <a:lnTo>
                      <a:pt x="1309" y="812"/>
                    </a:lnTo>
                    <a:lnTo>
                      <a:pt x="1262" y="805"/>
                    </a:lnTo>
                    <a:lnTo>
                      <a:pt x="1196" y="777"/>
                    </a:lnTo>
                    <a:lnTo>
                      <a:pt x="1133" y="797"/>
                    </a:lnTo>
                    <a:lnTo>
                      <a:pt x="1090" y="778"/>
                    </a:lnTo>
                    <a:lnTo>
                      <a:pt x="1048" y="717"/>
                    </a:lnTo>
                    <a:lnTo>
                      <a:pt x="1072" y="684"/>
                    </a:lnTo>
                    <a:lnTo>
                      <a:pt x="1058" y="648"/>
                    </a:lnTo>
                    <a:lnTo>
                      <a:pt x="998" y="655"/>
                    </a:lnTo>
                    <a:lnTo>
                      <a:pt x="958" y="672"/>
                    </a:lnTo>
                    <a:lnTo>
                      <a:pt x="905" y="633"/>
                    </a:lnTo>
                    <a:lnTo>
                      <a:pt x="865" y="626"/>
                    </a:lnTo>
                    <a:lnTo>
                      <a:pt x="845" y="617"/>
                    </a:lnTo>
                    <a:lnTo>
                      <a:pt x="845" y="639"/>
                    </a:lnTo>
                    <a:lnTo>
                      <a:pt x="892" y="703"/>
                    </a:lnTo>
                    <a:lnTo>
                      <a:pt x="909" y="775"/>
                    </a:lnTo>
                    <a:lnTo>
                      <a:pt x="949" y="808"/>
                    </a:lnTo>
                    <a:lnTo>
                      <a:pt x="954" y="858"/>
                    </a:lnTo>
                    <a:lnTo>
                      <a:pt x="975" y="1061"/>
                    </a:lnTo>
                    <a:lnTo>
                      <a:pt x="1006" y="1116"/>
                    </a:lnTo>
                    <a:lnTo>
                      <a:pt x="1029" y="1136"/>
                    </a:lnTo>
                    <a:lnTo>
                      <a:pt x="1016" y="1163"/>
                    </a:lnTo>
                    <a:lnTo>
                      <a:pt x="986" y="1156"/>
                    </a:lnTo>
                    <a:lnTo>
                      <a:pt x="933" y="1150"/>
                    </a:lnTo>
                    <a:lnTo>
                      <a:pt x="906" y="1104"/>
                    </a:lnTo>
                    <a:lnTo>
                      <a:pt x="856" y="1114"/>
                    </a:lnTo>
                    <a:lnTo>
                      <a:pt x="797" y="1152"/>
                    </a:lnTo>
                    <a:lnTo>
                      <a:pt x="749" y="1119"/>
                    </a:lnTo>
                    <a:lnTo>
                      <a:pt x="696" y="1142"/>
                    </a:lnTo>
                    <a:lnTo>
                      <a:pt x="636" y="1176"/>
                    </a:lnTo>
                    <a:lnTo>
                      <a:pt x="563" y="1097"/>
                    </a:lnTo>
                    <a:lnTo>
                      <a:pt x="536" y="1061"/>
                    </a:lnTo>
                    <a:lnTo>
                      <a:pt x="432" y="1062"/>
                    </a:lnTo>
                    <a:lnTo>
                      <a:pt x="385" y="1043"/>
                    </a:lnTo>
                    <a:lnTo>
                      <a:pt x="372" y="1066"/>
                    </a:lnTo>
                    <a:lnTo>
                      <a:pt x="362" y="1109"/>
                    </a:lnTo>
                    <a:lnTo>
                      <a:pt x="319" y="1100"/>
                    </a:lnTo>
                    <a:lnTo>
                      <a:pt x="283" y="1110"/>
                    </a:lnTo>
                    <a:lnTo>
                      <a:pt x="283" y="1133"/>
                    </a:lnTo>
                    <a:lnTo>
                      <a:pt x="233" y="1113"/>
                    </a:lnTo>
                    <a:lnTo>
                      <a:pt x="186" y="1127"/>
                    </a:lnTo>
                    <a:lnTo>
                      <a:pt x="112" y="1124"/>
                    </a:lnTo>
                    <a:lnTo>
                      <a:pt x="47" y="1181"/>
                    </a:lnTo>
                    <a:lnTo>
                      <a:pt x="17" y="1209"/>
                    </a:lnTo>
                    <a:lnTo>
                      <a:pt x="0" y="1226"/>
                    </a:lnTo>
                    <a:lnTo>
                      <a:pt x="4" y="1258"/>
                    </a:lnTo>
                    <a:lnTo>
                      <a:pt x="31" y="1271"/>
                    </a:lnTo>
                    <a:lnTo>
                      <a:pt x="60" y="1244"/>
                    </a:lnTo>
                    <a:lnTo>
                      <a:pt x="80" y="1261"/>
                    </a:lnTo>
                    <a:lnTo>
                      <a:pt x="117" y="1253"/>
                    </a:lnTo>
                    <a:lnTo>
                      <a:pt x="161" y="1300"/>
                    </a:lnTo>
                    <a:lnTo>
                      <a:pt x="131" y="1300"/>
                    </a:lnTo>
                    <a:lnTo>
                      <a:pt x="85" y="1287"/>
                    </a:lnTo>
                    <a:lnTo>
                      <a:pt x="65" y="1275"/>
                    </a:lnTo>
                    <a:lnTo>
                      <a:pt x="44" y="1291"/>
                    </a:lnTo>
                    <a:lnTo>
                      <a:pt x="51" y="1367"/>
                    </a:lnTo>
                    <a:lnTo>
                      <a:pt x="71" y="1340"/>
                    </a:lnTo>
                    <a:lnTo>
                      <a:pt x="105" y="1330"/>
                    </a:lnTo>
                    <a:lnTo>
                      <a:pt x="151" y="1363"/>
                    </a:lnTo>
                    <a:lnTo>
                      <a:pt x="131" y="1387"/>
                    </a:lnTo>
                    <a:lnTo>
                      <a:pt x="75" y="1387"/>
                    </a:lnTo>
                    <a:lnTo>
                      <a:pt x="26" y="1410"/>
                    </a:lnTo>
                    <a:lnTo>
                      <a:pt x="36" y="1427"/>
                    </a:lnTo>
                    <a:lnTo>
                      <a:pt x="96" y="1439"/>
                    </a:lnTo>
                    <a:lnTo>
                      <a:pt x="119" y="1453"/>
                    </a:lnTo>
                    <a:lnTo>
                      <a:pt x="133" y="1513"/>
                    </a:lnTo>
                    <a:lnTo>
                      <a:pt x="186" y="1505"/>
                    </a:lnTo>
                    <a:lnTo>
                      <a:pt x="246" y="1462"/>
                    </a:lnTo>
                    <a:lnTo>
                      <a:pt x="286" y="1475"/>
                    </a:lnTo>
                    <a:lnTo>
                      <a:pt x="313" y="1511"/>
                    </a:lnTo>
                    <a:lnTo>
                      <a:pt x="370" y="1521"/>
                    </a:lnTo>
                    <a:lnTo>
                      <a:pt x="417" y="1543"/>
                    </a:lnTo>
                    <a:lnTo>
                      <a:pt x="457" y="1540"/>
                    </a:lnTo>
                    <a:lnTo>
                      <a:pt x="524" y="1625"/>
                    </a:lnTo>
                    <a:lnTo>
                      <a:pt x="560" y="1622"/>
                    </a:lnTo>
                    <a:lnTo>
                      <a:pt x="587" y="1591"/>
                    </a:lnTo>
                    <a:lnTo>
                      <a:pt x="607" y="1631"/>
                    </a:lnTo>
                    <a:lnTo>
                      <a:pt x="617" y="1628"/>
                    </a:lnTo>
                    <a:lnTo>
                      <a:pt x="641" y="1601"/>
                    </a:lnTo>
                    <a:lnTo>
                      <a:pt x="694" y="1637"/>
                    </a:lnTo>
                    <a:lnTo>
                      <a:pt x="748" y="1657"/>
                    </a:lnTo>
                    <a:lnTo>
                      <a:pt x="697" y="1690"/>
                    </a:lnTo>
                    <a:lnTo>
                      <a:pt x="709" y="1737"/>
                    </a:lnTo>
                    <a:lnTo>
                      <a:pt x="784" y="1739"/>
                    </a:lnTo>
                    <a:lnTo>
                      <a:pt x="845" y="1722"/>
                    </a:lnTo>
                    <a:lnTo>
                      <a:pt x="898" y="1751"/>
                    </a:lnTo>
                    <a:lnTo>
                      <a:pt x="915" y="1785"/>
                    </a:lnTo>
                    <a:lnTo>
                      <a:pt x="888" y="1778"/>
                    </a:lnTo>
                    <a:lnTo>
                      <a:pt x="848" y="1765"/>
                    </a:lnTo>
                    <a:lnTo>
                      <a:pt x="809" y="1808"/>
                    </a:lnTo>
                    <a:lnTo>
                      <a:pt x="859" y="1828"/>
                    </a:lnTo>
                    <a:lnTo>
                      <a:pt x="820" y="1908"/>
                    </a:lnTo>
                    <a:lnTo>
                      <a:pt x="860" y="1944"/>
                    </a:lnTo>
                    <a:lnTo>
                      <a:pt x="918" y="2037"/>
                    </a:lnTo>
                    <a:lnTo>
                      <a:pt x="925" y="2063"/>
                    </a:lnTo>
                    <a:lnTo>
                      <a:pt x="1062" y="2165"/>
                    </a:lnTo>
                    <a:lnTo>
                      <a:pt x="1109" y="2168"/>
                    </a:lnTo>
                    <a:lnTo>
                      <a:pt x="1092" y="2200"/>
                    </a:lnTo>
                    <a:lnTo>
                      <a:pt x="1129" y="2220"/>
                    </a:lnTo>
                    <a:lnTo>
                      <a:pt x="1180" y="2290"/>
                    </a:lnTo>
                    <a:lnTo>
                      <a:pt x="1150" y="2306"/>
                    </a:lnTo>
                    <a:lnTo>
                      <a:pt x="1133" y="2343"/>
                    </a:lnTo>
                    <a:lnTo>
                      <a:pt x="1104" y="2370"/>
                    </a:lnTo>
                    <a:lnTo>
                      <a:pt x="1107" y="2403"/>
                    </a:lnTo>
                    <a:lnTo>
                      <a:pt x="1178" y="2446"/>
                    </a:lnTo>
                    <a:lnTo>
                      <a:pt x="1187" y="2489"/>
                    </a:lnTo>
                    <a:lnTo>
                      <a:pt x="1223" y="2541"/>
                    </a:lnTo>
                    <a:lnTo>
                      <a:pt x="1250" y="2627"/>
                    </a:lnTo>
                    <a:lnTo>
                      <a:pt x="1260" y="2687"/>
                    </a:lnTo>
                    <a:lnTo>
                      <a:pt x="1282" y="2716"/>
                    </a:lnTo>
                    <a:lnTo>
                      <a:pt x="1253" y="2694"/>
                    </a:lnTo>
                    <a:lnTo>
                      <a:pt x="1231" y="2635"/>
                    </a:lnTo>
                    <a:lnTo>
                      <a:pt x="1163" y="2549"/>
                    </a:lnTo>
                    <a:lnTo>
                      <a:pt x="1157" y="2498"/>
                    </a:lnTo>
                    <a:lnTo>
                      <a:pt x="1141" y="2498"/>
                    </a:lnTo>
                    <a:lnTo>
                      <a:pt x="1135" y="2519"/>
                    </a:lnTo>
                    <a:lnTo>
                      <a:pt x="1136" y="2585"/>
                    </a:lnTo>
                    <a:lnTo>
                      <a:pt x="1103" y="2837"/>
                    </a:lnTo>
                    <a:lnTo>
                      <a:pt x="1125" y="2843"/>
                    </a:lnTo>
                    <a:lnTo>
                      <a:pt x="1138" y="2874"/>
                    </a:lnTo>
                    <a:lnTo>
                      <a:pt x="1118" y="2899"/>
                    </a:lnTo>
                    <a:lnTo>
                      <a:pt x="1100" y="2852"/>
                    </a:lnTo>
                    <a:lnTo>
                      <a:pt x="1076" y="3007"/>
                    </a:lnTo>
                    <a:lnTo>
                      <a:pt x="1029" y="3231"/>
                    </a:lnTo>
                    <a:lnTo>
                      <a:pt x="982" y="3345"/>
                    </a:lnTo>
                    <a:lnTo>
                      <a:pt x="957" y="3371"/>
                    </a:lnTo>
                    <a:lnTo>
                      <a:pt x="957" y="3394"/>
                    </a:lnTo>
                    <a:lnTo>
                      <a:pt x="989" y="3394"/>
                    </a:lnTo>
                    <a:lnTo>
                      <a:pt x="1024" y="3436"/>
                    </a:lnTo>
                    <a:lnTo>
                      <a:pt x="1024" y="3473"/>
                    </a:lnTo>
                    <a:lnTo>
                      <a:pt x="1148" y="3498"/>
                    </a:lnTo>
                    <a:lnTo>
                      <a:pt x="1208" y="3551"/>
                    </a:lnTo>
                    <a:lnTo>
                      <a:pt x="1355" y="3573"/>
                    </a:lnTo>
                    <a:lnTo>
                      <a:pt x="1479" y="3634"/>
                    </a:lnTo>
                    <a:lnTo>
                      <a:pt x="1596" y="3640"/>
                    </a:lnTo>
                    <a:lnTo>
                      <a:pt x="1652" y="3643"/>
                    </a:lnTo>
                    <a:lnTo>
                      <a:pt x="1695" y="3593"/>
                    </a:lnTo>
                    <a:lnTo>
                      <a:pt x="1792" y="3599"/>
                    </a:lnTo>
                    <a:lnTo>
                      <a:pt x="1889" y="3668"/>
                    </a:lnTo>
                    <a:lnTo>
                      <a:pt x="1952" y="3650"/>
                    </a:lnTo>
                    <a:lnTo>
                      <a:pt x="1999" y="3687"/>
                    </a:lnTo>
                    <a:lnTo>
                      <a:pt x="1999" y="3732"/>
                    </a:lnTo>
                    <a:lnTo>
                      <a:pt x="2069" y="3739"/>
                    </a:lnTo>
                    <a:lnTo>
                      <a:pt x="2136" y="3768"/>
                    </a:lnTo>
                    <a:lnTo>
                      <a:pt x="2199" y="3774"/>
                    </a:lnTo>
                    <a:lnTo>
                      <a:pt x="2276" y="3733"/>
                    </a:lnTo>
                    <a:lnTo>
                      <a:pt x="2359" y="3729"/>
                    </a:lnTo>
                    <a:lnTo>
                      <a:pt x="2377" y="3707"/>
                    </a:lnTo>
                    <a:lnTo>
                      <a:pt x="2362" y="3663"/>
                    </a:lnTo>
                    <a:lnTo>
                      <a:pt x="2374" y="3613"/>
                    </a:lnTo>
                    <a:lnTo>
                      <a:pt x="2364" y="3570"/>
                    </a:lnTo>
                    <a:lnTo>
                      <a:pt x="2361" y="3603"/>
                    </a:lnTo>
                    <a:lnTo>
                      <a:pt x="2334" y="3588"/>
                    </a:lnTo>
                    <a:lnTo>
                      <a:pt x="2361" y="3551"/>
                    </a:lnTo>
                    <a:lnTo>
                      <a:pt x="2387" y="3444"/>
                    </a:lnTo>
                    <a:lnTo>
                      <a:pt x="2503" y="3403"/>
                    </a:lnTo>
                    <a:lnTo>
                      <a:pt x="2559" y="3369"/>
                    </a:lnTo>
                    <a:lnTo>
                      <a:pt x="2615" y="3316"/>
                    </a:lnTo>
                    <a:lnTo>
                      <a:pt x="2672" y="3299"/>
                    </a:lnTo>
                    <a:lnTo>
                      <a:pt x="2749" y="3338"/>
                    </a:lnTo>
                    <a:lnTo>
                      <a:pt x="2816" y="3350"/>
                    </a:lnTo>
                    <a:lnTo>
                      <a:pt x="2866" y="3393"/>
                    </a:lnTo>
                    <a:lnTo>
                      <a:pt x="2939" y="3346"/>
                    </a:lnTo>
                    <a:lnTo>
                      <a:pt x="3056" y="3395"/>
                    </a:lnTo>
                    <a:lnTo>
                      <a:pt x="3080" y="3434"/>
                    </a:lnTo>
                    <a:lnTo>
                      <a:pt x="3220" y="3493"/>
                    </a:lnTo>
                    <a:lnTo>
                      <a:pt x="3354" y="3488"/>
                    </a:lnTo>
                    <a:lnTo>
                      <a:pt x="3450" y="3447"/>
                    </a:lnTo>
                    <a:lnTo>
                      <a:pt x="3519" y="3340"/>
                    </a:lnTo>
                    <a:lnTo>
                      <a:pt x="3596" y="3300"/>
                    </a:lnTo>
                    <a:lnTo>
                      <a:pt x="3676" y="3243"/>
                    </a:lnTo>
                    <a:lnTo>
                      <a:pt x="3676" y="3243"/>
                    </a:lnTo>
                    <a:lnTo>
                      <a:pt x="3669" y="3245"/>
                    </a:lnTo>
                    <a:lnTo>
                      <a:pt x="3667" y="3244"/>
                    </a:lnTo>
                    <a:lnTo>
                      <a:pt x="3666" y="3244"/>
                    </a:lnTo>
                    <a:lnTo>
                      <a:pt x="3666" y="3244"/>
                    </a:lnTo>
                    <a:lnTo>
                      <a:pt x="3668" y="3235"/>
                    </a:lnTo>
                    <a:lnTo>
                      <a:pt x="3668" y="3235"/>
                    </a:lnTo>
                    <a:lnTo>
                      <a:pt x="3669" y="3232"/>
                    </a:lnTo>
                    <a:lnTo>
                      <a:pt x="3671" y="3230"/>
                    </a:lnTo>
                    <a:lnTo>
                      <a:pt x="3675" y="3228"/>
                    </a:lnTo>
                    <a:lnTo>
                      <a:pt x="3678" y="3227"/>
                    </a:lnTo>
                    <a:lnTo>
                      <a:pt x="3678" y="3227"/>
                    </a:lnTo>
                    <a:lnTo>
                      <a:pt x="3683" y="3227"/>
                    </a:lnTo>
                    <a:lnTo>
                      <a:pt x="3687" y="3225"/>
                    </a:lnTo>
                    <a:lnTo>
                      <a:pt x="3697" y="3227"/>
                    </a:lnTo>
                    <a:lnTo>
                      <a:pt x="3697" y="3227"/>
                    </a:lnTo>
                    <a:lnTo>
                      <a:pt x="3696" y="3230"/>
                    </a:lnTo>
                    <a:lnTo>
                      <a:pt x="3701" y="3227"/>
                    </a:lnTo>
                    <a:lnTo>
                      <a:pt x="3737" y="3215"/>
                    </a:lnTo>
                    <a:lnTo>
                      <a:pt x="3748" y="3192"/>
                    </a:lnTo>
                    <a:lnTo>
                      <a:pt x="3778" y="3182"/>
                    </a:lnTo>
                    <a:lnTo>
                      <a:pt x="3792" y="3200"/>
                    </a:lnTo>
                    <a:lnTo>
                      <a:pt x="3808" y="3195"/>
                    </a:lnTo>
                    <a:lnTo>
                      <a:pt x="3787" y="3152"/>
                    </a:lnTo>
                    <a:lnTo>
                      <a:pt x="3814" y="3125"/>
                    </a:lnTo>
                    <a:lnTo>
                      <a:pt x="3810" y="3100"/>
                    </a:lnTo>
                    <a:lnTo>
                      <a:pt x="3779" y="3089"/>
                    </a:lnTo>
                    <a:lnTo>
                      <a:pt x="3753" y="3024"/>
                    </a:lnTo>
                    <a:lnTo>
                      <a:pt x="3679" y="3010"/>
                    </a:lnTo>
                    <a:lnTo>
                      <a:pt x="3576" y="2968"/>
                    </a:lnTo>
                    <a:lnTo>
                      <a:pt x="3595" y="2869"/>
                    </a:lnTo>
                    <a:lnTo>
                      <a:pt x="3603" y="2799"/>
                    </a:lnTo>
                    <a:lnTo>
                      <a:pt x="3587" y="2766"/>
                    </a:lnTo>
                    <a:lnTo>
                      <a:pt x="3523" y="2696"/>
                    </a:lnTo>
                    <a:lnTo>
                      <a:pt x="3556" y="2627"/>
                    </a:lnTo>
                    <a:lnTo>
                      <a:pt x="3631" y="2534"/>
                    </a:lnTo>
                    <a:lnTo>
                      <a:pt x="3600" y="2421"/>
                    </a:lnTo>
                    <a:lnTo>
                      <a:pt x="3573" y="2357"/>
                    </a:lnTo>
                    <a:lnTo>
                      <a:pt x="3599" y="2287"/>
                    </a:lnTo>
                    <a:lnTo>
                      <a:pt x="3524" y="2122"/>
                    </a:lnTo>
                    <a:lnTo>
                      <a:pt x="3521" y="2119"/>
                    </a:lnTo>
                    <a:lnTo>
                      <a:pt x="3514" y="2125"/>
                    </a:lnTo>
                    <a:lnTo>
                      <a:pt x="3442" y="2101"/>
                    </a:lnTo>
                    <a:lnTo>
                      <a:pt x="3383" y="2132"/>
                    </a:lnTo>
                    <a:lnTo>
                      <a:pt x="3347" y="2134"/>
                    </a:lnTo>
                    <a:lnTo>
                      <a:pt x="3301" y="2204"/>
                    </a:lnTo>
                    <a:lnTo>
                      <a:pt x="3281" y="2208"/>
                    </a:lnTo>
                    <a:lnTo>
                      <a:pt x="3285" y="2098"/>
                    </a:lnTo>
                    <a:lnTo>
                      <a:pt x="3327" y="2041"/>
                    </a:lnTo>
                    <a:lnTo>
                      <a:pt x="3333" y="1982"/>
                    </a:lnTo>
                    <a:lnTo>
                      <a:pt x="3406" y="1898"/>
                    </a:lnTo>
                    <a:lnTo>
                      <a:pt x="3415" y="1852"/>
                    </a:lnTo>
                    <a:lnTo>
                      <a:pt x="3469" y="1815"/>
                    </a:lnTo>
                    <a:lnTo>
                      <a:pt x="3484" y="1765"/>
                    </a:lnTo>
                    <a:lnTo>
                      <a:pt x="3593" y="1697"/>
                    </a:lnTo>
                    <a:lnTo>
                      <a:pt x="3570" y="1661"/>
                    </a:lnTo>
                    <a:lnTo>
                      <a:pt x="3573" y="1601"/>
                    </a:lnTo>
                    <a:lnTo>
                      <a:pt x="3622" y="1598"/>
                    </a:lnTo>
                    <a:lnTo>
                      <a:pt x="3657" y="1617"/>
                    </a:lnTo>
                    <a:lnTo>
                      <a:pt x="3703" y="1570"/>
                    </a:lnTo>
                    <a:lnTo>
                      <a:pt x="3688" y="1457"/>
                    </a:lnTo>
                    <a:lnTo>
                      <a:pt x="3756" y="1265"/>
                    </a:lnTo>
                    <a:lnTo>
                      <a:pt x="3785" y="109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263">
                <a:extLst>
                  <a:ext uri="{FF2B5EF4-FFF2-40B4-BE49-F238E27FC236}">
                    <a16:creationId xmlns:a16="http://schemas.microsoft.com/office/drawing/2014/main" id="{5B363223-4E04-4A90-BF8A-486124B28329}"/>
                  </a:ext>
                </a:extLst>
              </p:cNvPr>
              <p:cNvSpPr>
                <a:spLocks/>
              </p:cNvSpPr>
              <p:nvPr/>
            </p:nvSpPr>
            <p:spPr bwMode="auto">
              <a:xfrm>
                <a:off x="2647950" y="4902200"/>
                <a:ext cx="19050" cy="20638"/>
              </a:xfrm>
              <a:custGeom>
                <a:avLst/>
                <a:gdLst>
                  <a:gd name="T0" fmla="*/ 63 w 63"/>
                  <a:gd name="T1" fmla="*/ 39 h 65"/>
                  <a:gd name="T2" fmla="*/ 37 w 63"/>
                  <a:gd name="T3" fmla="*/ 0 h 65"/>
                  <a:gd name="T4" fmla="*/ 0 w 63"/>
                  <a:gd name="T5" fmla="*/ 3 h 65"/>
                  <a:gd name="T6" fmla="*/ 51 w 63"/>
                  <a:gd name="T7" fmla="*/ 65 h 65"/>
                  <a:gd name="T8" fmla="*/ 63 w 63"/>
                  <a:gd name="T9" fmla="*/ 39 h 65"/>
                </a:gdLst>
                <a:ahLst/>
                <a:cxnLst>
                  <a:cxn ang="0">
                    <a:pos x="T0" y="T1"/>
                  </a:cxn>
                  <a:cxn ang="0">
                    <a:pos x="T2" y="T3"/>
                  </a:cxn>
                  <a:cxn ang="0">
                    <a:pos x="T4" y="T5"/>
                  </a:cxn>
                  <a:cxn ang="0">
                    <a:pos x="T6" y="T7"/>
                  </a:cxn>
                  <a:cxn ang="0">
                    <a:pos x="T8" y="T9"/>
                  </a:cxn>
                </a:cxnLst>
                <a:rect l="0" t="0" r="r" b="b"/>
                <a:pathLst>
                  <a:path w="63" h="65">
                    <a:moveTo>
                      <a:pt x="63" y="39"/>
                    </a:moveTo>
                    <a:lnTo>
                      <a:pt x="37" y="0"/>
                    </a:lnTo>
                    <a:lnTo>
                      <a:pt x="0" y="3"/>
                    </a:lnTo>
                    <a:lnTo>
                      <a:pt x="51" y="65"/>
                    </a:lnTo>
                    <a:lnTo>
                      <a:pt x="6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7" name="Freeform 264">
              <a:extLst>
                <a:ext uri="{FF2B5EF4-FFF2-40B4-BE49-F238E27FC236}">
                  <a16:creationId xmlns:a16="http://schemas.microsoft.com/office/drawing/2014/main" id="{3C5C4D8B-4194-44FD-BD27-12A06D7487E3}"/>
                </a:ext>
              </a:extLst>
            </p:cNvPr>
            <p:cNvSpPr>
              <a:spLocks/>
            </p:cNvSpPr>
            <p:nvPr/>
          </p:nvSpPr>
          <p:spPr bwMode="auto">
            <a:xfrm>
              <a:off x="3594100" y="5294313"/>
              <a:ext cx="93663" cy="219075"/>
            </a:xfrm>
            <a:custGeom>
              <a:avLst/>
              <a:gdLst>
                <a:gd name="T0" fmla="*/ 252 w 293"/>
                <a:gd name="T1" fmla="*/ 176 h 691"/>
                <a:gd name="T2" fmla="*/ 262 w 293"/>
                <a:gd name="T3" fmla="*/ 129 h 691"/>
                <a:gd name="T4" fmla="*/ 256 w 293"/>
                <a:gd name="T5" fmla="*/ 0 h 691"/>
                <a:gd name="T6" fmla="*/ 224 w 293"/>
                <a:gd name="T7" fmla="*/ 10 h 691"/>
                <a:gd name="T8" fmla="*/ 200 w 293"/>
                <a:gd name="T9" fmla="*/ 74 h 691"/>
                <a:gd name="T10" fmla="*/ 212 w 293"/>
                <a:gd name="T11" fmla="*/ 124 h 691"/>
                <a:gd name="T12" fmla="*/ 188 w 293"/>
                <a:gd name="T13" fmla="*/ 147 h 691"/>
                <a:gd name="T14" fmla="*/ 148 w 293"/>
                <a:gd name="T15" fmla="*/ 127 h 691"/>
                <a:gd name="T16" fmla="*/ 105 w 293"/>
                <a:gd name="T17" fmla="*/ 161 h 691"/>
                <a:gd name="T18" fmla="*/ 92 w 293"/>
                <a:gd name="T19" fmla="*/ 197 h 691"/>
                <a:gd name="T20" fmla="*/ 29 w 293"/>
                <a:gd name="T21" fmla="*/ 231 h 691"/>
                <a:gd name="T22" fmla="*/ 33 w 293"/>
                <a:gd name="T23" fmla="*/ 301 h 691"/>
                <a:gd name="T24" fmla="*/ 3 w 293"/>
                <a:gd name="T25" fmla="*/ 308 h 691"/>
                <a:gd name="T26" fmla="*/ 0 w 293"/>
                <a:gd name="T27" fmla="*/ 348 h 691"/>
                <a:gd name="T28" fmla="*/ 20 w 293"/>
                <a:gd name="T29" fmla="*/ 390 h 691"/>
                <a:gd name="T30" fmla="*/ 34 w 293"/>
                <a:gd name="T31" fmla="*/ 424 h 691"/>
                <a:gd name="T32" fmla="*/ 34 w 293"/>
                <a:gd name="T33" fmla="*/ 470 h 691"/>
                <a:gd name="T34" fmla="*/ 44 w 293"/>
                <a:gd name="T35" fmla="*/ 480 h 691"/>
                <a:gd name="T36" fmla="*/ 41 w 293"/>
                <a:gd name="T37" fmla="*/ 509 h 691"/>
                <a:gd name="T38" fmla="*/ 28 w 293"/>
                <a:gd name="T39" fmla="*/ 529 h 691"/>
                <a:gd name="T40" fmla="*/ 64 w 293"/>
                <a:gd name="T41" fmla="*/ 546 h 691"/>
                <a:gd name="T42" fmla="*/ 86 w 293"/>
                <a:gd name="T43" fmla="*/ 556 h 691"/>
                <a:gd name="T44" fmla="*/ 62 w 293"/>
                <a:gd name="T45" fmla="*/ 613 h 691"/>
                <a:gd name="T46" fmla="*/ 96 w 293"/>
                <a:gd name="T47" fmla="*/ 639 h 691"/>
                <a:gd name="T48" fmla="*/ 126 w 293"/>
                <a:gd name="T49" fmla="*/ 652 h 691"/>
                <a:gd name="T50" fmla="*/ 129 w 293"/>
                <a:gd name="T51" fmla="*/ 669 h 691"/>
                <a:gd name="T52" fmla="*/ 153 w 293"/>
                <a:gd name="T53" fmla="*/ 675 h 691"/>
                <a:gd name="T54" fmla="*/ 179 w 293"/>
                <a:gd name="T55" fmla="*/ 691 h 691"/>
                <a:gd name="T56" fmla="*/ 183 w 293"/>
                <a:gd name="T57" fmla="*/ 671 h 691"/>
                <a:gd name="T58" fmla="*/ 209 w 293"/>
                <a:gd name="T59" fmla="*/ 611 h 691"/>
                <a:gd name="T60" fmla="*/ 238 w 293"/>
                <a:gd name="T61" fmla="*/ 538 h 691"/>
                <a:gd name="T62" fmla="*/ 248 w 293"/>
                <a:gd name="T63" fmla="*/ 492 h 691"/>
                <a:gd name="T64" fmla="*/ 284 w 293"/>
                <a:gd name="T65" fmla="*/ 401 h 691"/>
                <a:gd name="T66" fmla="*/ 293 w 293"/>
                <a:gd name="T67" fmla="*/ 262 h 691"/>
                <a:gd name="T68" fmla="*/ 252 w 293"/>
                <a:gd name="T69" fmla="*/ 17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3" h="691">
                  <a:moveTo>
                    <a:pt x="252" y="176"/>
                  </a:moveTo>
                  <a:lnTo>
                    <a:pt x="262" y="129"/>
                  </a:lnTo>
                  <a:lnTo>
                    <a:pt x="256" y="0"/>
                  </a:lnTo>
                  <a:lnTo>
                    <a:pt x="224" y="10"/>
                  </a:lnTo>
                  <a:lnTo>
                    <a:pt x="200" y="74"/>
                  </a:lnTo>
                  <a:lnTo>
                    <a:pt x="212" y="124"/>
                  </a:lnTo>
                  <a:lnTo>
                    <a:pt x="188" y="147"/>
                  </a:lnTo>
                  <a:lnTo>
                    <a:pt x="148" y="127"/>
                  </a:lnTo>
                  <a:lnTo>
                    <a:pt x="105" y="161"/>
                  </a:lnTo>
                  <a:lnTo>
                    <a:pt x="92" y="197"/>
                  </a:lnTo>
                  <a:lnTo>
                    <a:pt x="29" y="231"/>
                  </a:lnTo>
                  <a:lnTo>
                    <a:pt x="33" y="301"/>
                  </a:lnTo>
                  <a:lnTo>
                    <a:pt x="3" y="308"/>
                  </a:lnTo>
                  <a:lnTo>
                    <a:pt x="0" y="348"/>
                  </a:lnTo>
                  <a:lnTo>
                    <a:pt x="20" y="390"/>
                  </a:lnTo>
                  <a:lnTo>
                    <a:pt x="34" y="424"/>
                  </a:lnTo>
                  <a:lnTo>
                    <a:pt x="34" y="470"/>
                  </a:lnTo>
                  <a:lnTo>
                    <a:pt x="44" y="480"/>
                  </a:lnTo>
                  <a:lnTo>
                    <a:pt x="41" y="509"/>
                  </a:lnTo>
                  <a:lnTo>
                    <a:pt x="28" y="529"/>
                  </a:lnTo>
                  <a:lnTo>
                    <a:pt x="64" y="546"/>
                  </a:lnTo>
                  <a:lnTo>
                    <a:pt x="86" y="556"/>
                  </a:lnTo>
                  <a:lnTo>
                    <a:pt x="62" y="613"/>
                  </a:lnTo>
                  <a:lnTo>
                    <a:pt x="96" y="639"/>
                  </a:lnTo>
                  <a:lnTo>
                    <a:pt x="126" y="652"/>
                  </a:lnTo>
                  <a:lnTo>
                    <a:pt x="129" y="669"/>
                  </a:lnTo>
                  <a:lnTo>
                    <a:pt x="153" y="675"/>
                  </a:lnTo>
                  <a:lnTo>
                    <a:pt x="179" y="691"/>
                  </a:lnTo>
                  <a:lnTo>
                    <a:pt x="183" y="671"/>
                  </a:lnTo>
                  <a:lnTo>
                    <a:pt x="209" y="611"/>
                  </a:lnTo>
                  <a:lnTo>
                    <a:pt x="238" y="538"/>
                  </a:lnTo>
                  <a:lnTo>
                    <a:pt x="248" y="492"/>
                  </a:lnTo>
                  <a:lnTo>
                    <a:pt x="284" y="401"/>
                  </a:lnTo>
                  <a:lnTo>
                    <a:pt x="293" y="262"/>
                  </a:lnTo>
                  <a:lnTo>
                    <a:pt x="252" y="17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1" name="Group 997">
            <a:extLst>
              <a:ext uri="{FF2B5EF4-FFF2-40B4-BE49-F238E27FC236}">
                <a16:creationId xmlns:a16="http://schemas.microsoft.com/office/drawing/2014/main" id="{95BEA2D5-D184-48E9-A9DC-E293561F9107}"/>
              </a:ext>
            </a:extLst>
          </p:cNvPr>
          <p:cNvGrpSpPr/>
          <p:nvPr/>
        </p:nvGrpSpPr>
        <p:grpSpPr>
          <a:xfrm>
            <a:off x="6059629" y="2613138"/>
            <a:ext cx="381000" cy="428625"/>
            <a:chOff x="3081338" y="3783013"/>
            <a:chExt cx="381000" cy="428625"/>
          </a:xfrm>
          <a:solidFill>
            <a:schemeClr val="accent3"/>
          </a:solidFill>
        </p:grpSpPr>
        <p:sp>
          <p:nvSpPr>
            <p:cNvPr id="92" name="Freeform 282">
              <a:extLst>
                <a:ext uri="{FF2B5EF4-FFF2-40B4-BE49-F238E27FC236}">
                  <a16:creationId xmlns:a16="http://schemas.microsoft.com/office/drawing/2014/main" id="{98753E97-1C32-45DF-8532-5E9EAC2548F7}"/>
                </a:ext>
              </a:extLst>
            </p:cNvPr>
            <p:cNvSpPr>
              <a:spLocks/>
            </p:cNvSpPr>
            <p:nvPr/>
          </p:nvSpPr>
          <p:spPr bwMode="auto">
            <a:xfrm>
              <a:off x="3216275" y="3833813"/>
              <a:ext cx="22225" cy="41275"/>
            </a:xfrm>
            <a:custGeom>
              <a:avLst/>
              <a:gdLst>
                <a:gd name="T0" fmla="*/ 50 w 66"/>
                <a:gd name="T1" fmla="*/ 130 h 130"/>
                <a:gd name="T2" fmla="*/ 0 w 66"/>
                <a:gd name="T3" fmla="*/ 130 h 130"/>
                <a:gd name="T4" fmla="*/ 5 w 66"/>
                <a:gd name="T5" fmla="*/ 51 h 130"/>
                <a:gd name="T6" fmla="*/ 35 w 66"/>
                <a:gd name="T7" fmla="*/ 11 h 130"/>
                <a:gd name="T8" fmla="*/ 62 w 66"/>
                <a:gd name="T9" fmla="*/ 0 h 130"/>
                <a:gd name="T10" fmla="*/ 66 w 66"/>
                <a:gd name="T11" fmla="*/ 37 h 130"/>
                <a:gd name="T12" fmla="*/ 56 w 66"/>
                <a:gd name="T13" fmla="*/ 70 h 130"/>
                <a:gd name="T14" fmla="*/ 50 w 66"/>
                <a:gd name="T15" fmla="*/ 130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30">
                  <a:moveTo>
                    <a:pt x="50" y="130"/>
                  </a:moveTo>
                  <a:lnTo>
                    <a:pt x="0" y="130"/>
                  </a:lnTo>
                  <a:lnTo>
                    <a:pt x="5" y="51"/>
                  </a:lnTo>
                  <a:lnTo>
                    <a:pt x="35" y="11"/>
                  </a:lnTo>
                  <a:lnTo>
                    <a:pt x="62" y="0"/>
                  </a:lnTo>
                  <a:lnTo>
                    <a:pt x="66" y="37"/>
                  </a:lnTo>
                  <a:lnTo>
                    <a:pt x="56" y="70"/>
                  </a:lnTo>
                  <a:lnTo>
                    <a:pt x="50" y="13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83">
              <a:extLst>
                <a:ext uri="{FF2B5EF4-FFF2-40B4-BE49-F238E27FC236}">
                  <a16:creationId xmlns:a16="http://schemas.microsoft.com/office/drawing/2014/main" id="{6958757A-348A-439E-947B-9497818E4A94}"/>
                </a:ext>
              </a:extLst>
            </p:cNvPr>
            <p:cNvSpPr>
              <a:spLocks/>
            </p:cNvSpPr>
            <p:nvPr/>
          </p:nvSpPr>
          <p:spPr bwMode="auto">
            <a:xfrm>
              <a:off x="3240088" y="3808413"/>
              <a:ext cx="34925" cy="30163"/>
            </a:xfrm>
            <a:custGeom>
              <a:avLst/>
              <a:gdLst>
                <a:gd name="T0" fmla="*/ 30 w 110"/>
                <a:gd name="T1" fmla="*/ 67 h 94"/>
                <a:gd name="T2" fmla="*/ 54 w 110"/>
                <a:gd name="T3" fmla="*/ 40 h 94"/>
                <a:gd name="T4" fmla="*/ 110 w 110"/>
                <a:gd name="T5" fmla="*/ 7 h 94"/>
                <a:gd name="T6" fmla="*/ 94 w 110"/>
                <a:gd name="T7" fmla="*/ 0 h 94"/>
                <a:gd name="T8" fmla="*/ 30 w 110"/>
                <a:gd name="T9" fmla="*/ 33 h 94"/>
                <a:gd name="T10" fmla="*/ 0 w 110"/>
                <a:gd name="T11" fmla="*/ 63 h 94"/>
                <a:gd name="T12" fmla="*/ 11 w 110"/>
                <a:gd name="T13" fmla="*/ 94 h 94"/>
                <a:gd name="T14" fmla="*/ 30 w 110"/>
                <a:gd name="T15" fmla="*/ 67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94">
                  <a:moveTo>
                    <a:pt x="30" y="67"/>
                  </a:moveTo>
                  <a:lnTo>
                    <a:pt x="54" y="40"/>
                  </a:lnTo>
                  <a:lnTo>
                    <a:pt x="110" y="7"/>
                  </a:lnTo>
                  <a:lnTo>
                    <a:pt x="94" y="0"/>
                  </a:lnTo>
                  <a:lnTo>
                    <a:pt x="30" y="33"/>
                  </a:lnTo>
                  <a:lnTo>
                    <a:pt x="0" y="63"/>
                  </a:lnTo>
                  <a:lnTo>
                    <a:pt x="11" y="94"/>
                  </a:lnTo>
                  <a:lnTo>
                    <a:pt x="30" y="6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284">
              <a:extLst>
                <a:ext uri="{FF2B5EF4-FFF2-40B4-BE49-F238E27FC236}">
                  <a16:creationId xmlns:a16="http://schemas.microsoft.com/office/drawing/2014/main" id="{DA5EB0EF-038C-4AE1-95CE-A48D389AB254}"/>
                </a:ext>
              </a:extLst>
            </p:cNvPr>
            <p:cNvSpPr>
              <a:spLocks/>
            </p:cNvSpPr>
            <p:nvPr/>
          </p:nvSpPr>
          <p:spPr bwMode="auto">
            <a:xfrm>
              <a:off x="3275013" y="3792538"/>
              <a:ext cx="44450" cy="15875"/>
            </a:xfrm>
            <a:custGeom>
              <a:avLst/>
              <a:gdLst>
                <a:gd name="T0" fmla="*/ 53 w 140"/>
                <a:gd name="T1" fmla="*/ 46 h 51"/>
                <a:gd name="T2" fmla="*/ 73 w 140"/>
                <a:gd name="T3" fmla="*/ 30 h 51"/>
                <a:gd name="T4" fmla="*/ 113 w 140"/>
                <a:gd name="T5" fmla="*/ 16 h 51"/>
                <a:gd name="T6" fmla="*/ 140 w 140"/>
                <a:gd name="T7" fmla="*/ 13 h 51"/>
                <a:gd name="T8" fmla="*/ 137 w 140"/>
                <a:gd name="T9" fmla="*/ 0 h 51"/>
                <a:gd name="T10" fmla="*/ 90 w 140"/>
                <a:gd name="T11" fmla="*/ 6 h 51"/>
                <a:gd name="T12" fmla="*/ 0 w 140"/>
                <a:gd name="T13" fmla="*/ 28 h 51"/>
                <a:gd name="T14" fmla="*/ 21 w 140"/>
                <a:gd name="T15" fmla="*/ 51 h 51"/>
                <a:gd name="T16" fmla="*/ 53 w 140"/>
                <a:gd name="T17"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51">
                  <a:moveTo>
                    <a:pt x="53" y="46"/>
                  </a:moveTo>
                  <a:lnTo>
                    <a:pt x="73" y="30"/>
                  </a:lnTo>
                  <a:lnTo>
                    <a:pt x="113" y="16"/>
                  </a:lnTo>
                  <a:lnTo>
                    <a:pt x="140" y="13"/>
                  </a:lnTo>
                  <a:lnTo>
                    <a:pt x="137" y="0"/>
                  </a:lnTo>
                  <a:lnTo>
                    <a:pt x="90" y="6"/>
                  </a:lnTo>
                  <a:lnTo>
                    <a:pt x="0" y="28"/>
                  </a:lnTo>
                  <a:lnTo>
                    <a:pt x="21" y="51"/>
                  </a:lnTo>
                  <a:lnTo>
                    <a:pt x="53" y="4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285">
              <a:extLst>
                <a:ext uri="{FF2B5EF4-FFF2-40B4-BE49-F238E27FC236}">
                  <a16:creationId xmlns:a16="http://schemas.microsoft.com/office/drawing/2014/main" id="{475AD2D2-5CD3-49CB-AB02-5A83C601B853}"/>
                </a:ext>
              </a:extLst>
            </p:cNvPr>
            <p:cNvSpPr>
              <a:spLocks/>
            </p:cNvSpPr>
            <p:nvPr/>
          </p:nvSpPr>
          <p:spPr bwMode="auto">
            <a:xfrm>
              <a:off x="3325813" y="3789363"/>
              <a:ext cx="42863" cy="9525"/>
            </a:xfrm>
            <a:custGeom>
              <a:avLst/>
              <a:gdLst>
                <a:gd name="T0" fmla="*/ 83 w 136"/>
                <a:gd name="T1" fmla="*/ 33 h 33"/>
                <a:gd name="T2" fmla="*/ 136 w 136"/>
                <a:gd name="T3" fmla="*/ 0 h 33"/>
                <a:gd name="T4" fmla="*/ 109 w 136"/>
                <a:gd name="T5" fmla="*/ 6 h 33"/>
                <a:gd name="T6" fmla="*/ 67 w 136"/>
                <a:gd name="T7" fmla="*/ 10 h 33"/>
                <a:gd name="T8" fmla="*/ 17 w 136"/>
                <a:gd name="T9" fmla="*/ 11 h 33"/>
                <a:gd name="T10" fmla="*/ 0 w 136"/>
                <a:gd name="T11" fmla="*/ 31 h 33"/>
                <a:gd name="T12" fmla="*/ 40 w 136"/>
                <a:gd name="T13" fmla="*/ 27 h 33"/>
                <a:gd name="T14" fmla="*/ 83 w 136"/>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3">
                  <a:moveTo>
                    <a:pt x="83" y="33"/>
                  </a:moveTo>
                  <a:lnTo>
                    <a:pt x="136" y="0"/>
                  </a:lnTo>
                  <a:lnTo>
                    <a:pt x="109" y="6"/>
                  </a:lnTo>
                  <a:lnTo>
                    <a:pt x="67" y="10"/>
                  </a:lnTo>
                  <a:lnTo>
                    <a:pt x="17" y="11"/>
                  </a:lnTo>
                  <a:lnTo>
                    <a:pt x="0" y="31"/>
                  </a:lnTo>
                  <a:lnTo>
                    <a:pt x="40" y="27"/>
                  </a:lnTo>
                  <a:lnTo>
                    <a:pt x="83" y="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286">
              <a:extLst>
                <a:ext uri="{FF2B5EF4-FFF2-40B4-BE49-F238E27FC236}">
                  <a16:creationId xmlns:a16="http://schemas.microsoft.com/office/drawing/2014/main" id="{E040DF38-B53C-4E5A-BE1D-97B57DCE8187}"/>
                </a:ext>
              </a:extLst>
            </p:cNvPr>
            <p:cNvSpPr>
              <a:spLocks/>
            </p:cNvSpPr>
            <p:nvPr/>
          </p:nvSpPr>
          <p:spPr bwMode="auto">
            <a:xfrm>
              <a:off x="3373438" y="3783013"/>
              <a:ext cx="23813" cy="12700"/>
            </a:xfrm>
            <a:custGeom>
              <a:avLst/>
              <a:gdLst>
                <a:gd name="T0" fmla="*/ 74 w 74"/>
                <a:gd name="T1" fmla="*/ 0 h 38"/>
                <a:gd name="T2" fmla="*/ 17 w 74"/>
                <a:gd name="T3" fmla="*/ 8 h 38"/>
                <a:gd name="T4" fmla="*/ 0 w 74"/>
                <a:gd name="T5" fmla="*/ 38 h 38"/>
                <a:gd name="T6" fmla="*/ 44 w 74"/>
                <a:gd name="T7" fmla="*/ 16 h 38"/>
                <a:gd name="T8" fmla="*/ 74 w 74"/>
                <a:gd name="T9" fmla="*/ 0 h 38"/>
              </a:gdLst>
              <a:ahLst/>
              <a:cxnLst>
                <a:cxn ang="0">
                  <a:pos x="T0" y="T1"/>
                </a:cxn>
                <a:cxn ang="0">
                  <a:pos x="T2" y="T3"/>
                </a:cxn>
                <a:cxn ang="0">
                  <a:pos x="T4" y="T5"/>
                </a:cxn>
                <a:cxn ang="0">
                  <a:pos x="T6" y="T7"/>
                </a:cxn>
                <a:cxn ang="0">
                  <a:pos x="T8" y="T9"/>
                </a:cxn>
              </a:cxnLst>
              <a:rect l="0" t="0" r="r" b="b"/>
              <a:pathLst>
                <a:path w="74" h="38">
                  <a:moveTo>
                    <a:pt x="74" y="0"/>
                  </a:moveTo>
                  <a:lnTo>
                    <a:pt x="17" y="8"/>
                  </a:lnTo>
                  <a:lnTo>
                    <a:pt x="0" y="38"/>
                  </a:lnTo>
                  <a:lnTo>
                    <a:pt x="44" y="16"/>
                  </a:lnTo>
                  <a:lnTo>
                    <a:pt x="74"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87">
              <a:extLst>
                <a:ext uri="{FF2B5EF4-FFF2-40B4-BE49-F238E27FC236}">
                  <a16:creationId xmlns:a16="http://schemas.microsoft.com/office/drawing/2014/main" id="{7573010A-67F3-4502-BA6E-5157EF215169}"/>
                </a:ext>
              </a:extLst>
            </p:cNvPr>
            <p:cNvSpPr>
              <a:spLocks/>
            </p:cNvSpPr>
            <p:nvPr/>
          </p:nvSpPr>
          <p:spPr bwMode="auto">
            <a:xfrm>
              <a:off x="3081338" y="3803650"/>
              <a:ext cx="381000" cy="407988"/>
            </a:xfrm>
            <a:custGeom>
              <a:avLst/>
              <a:gdLst>
                <a:gd name="T0" fmla="*/ 1175 w 1201"/>
                <a:gd name="T1" fmla="*/ 108 h 1285"/>
                <a:gd name="T2" fmla="*/ 1128 w 1201"/>
                <a:gd name="T3" fmla="*/ 68 h 1285"/>
                <a:gd name="T4" fmla="*/ 1016 w 1201"/>
                <a:gd name="T5" fmla="*/ 0 h 1285"/>
                <a:gd name="T6" fmla="*/ 850 w 1201"/>
                <a:gd name="T7" fmla="*/ 37 h 1285"/>
                <a:gd name="T8" fmla="*/ 645 w 1201"/>
                <a:gd name="T9" fmla="*/ 195 h 1285"/>
                <a:gd name="T10" fmla="*/ 643 w 1201"/>
                <a:gd name="T11" fmla="*/ 291 h 1285"/>
                <a:gd name="T12" fmla="*/ 690 w 1201"/>
                <a:gd name="T13" fmla="*/ 310 h 1285"/>
                <a:gd name="T14" fmla="*/ 681 w 1201"/>
                <a:gd name="T15" fmla="*/ 421 h 1285"/>
                <a:gd name="T16" fmla="*/ 718 w 1201"/>
                <a:gd name="T17" fmla="*/ 426 h 1285"/>
                <a:gd name="T18" fmla="*/ 651 w 1201"/>
                <a:gd name="T19" fmla="*/ 451 h 1285"/>
                <a:gd name="T20" fmla="*/ 600 w 1201"/>
                <a:gd name="T21" fmla="*/ 514 h 1285"/>
                <a:gd name="T22" fmla="*/ 682 w 1201"/>
                <a:gd name="T23" fmla="*/ 523 h 1285"/>
                <a:gd name="T24" fmla="*/ 632 w 1201"/>
                <a:gd name="T25" fmla="*/ 540 h 1285"/>
                <a:gd name="T26" fmla="*/ 564 w 1201"/>
                <a:gd name="T27" fmla="*/ 449 h 1285"/>
                <a:gd name="T28" fmla="*/ 594 w 1201"/>
                <a:gd name="T29" fmla="*/ 375 h 1285"/>
                <a:gd name="T30" fmla="*/ 553 w 1201"/>
                <a:gd name="T31" fmla="*/ 283 h 1285"/>
                <a:gd name="T32" fmla="*/ 483 w 1201"/>
                <a:gd name="T33" fmla="*/ 266 h 1285"/>
                <a:gd name="T34" fmla="*/ 429 w 1201"/>
                <a:gd name="T35" fmla="*/ 284 h 1285"/>
                <a:gd name="T36" fmla="*/ 395 w 1201"/>
                <a:gd name="T37" fmla="*/ 525 h 1285"/>
                <a:gd name="T38" fmla="*/ 311 w 1201"/>
                <a:gd name="T39" fmla="*/ 759 h 1285"/>
                <a:gd name="T40" fmla="*/ 263 w 1201"/>
                <a:gd name="T41" fmla="*/ 733 h 1285"/>
                <a:gd name="T42" fmla="*/ 311 w 1201"/>
                <a:gd name="T43" fmla="*/ 828 h 1285"/>
                <a:gd name="T44" fmla="*/ 395 w 1201"/>
                <a:gd name="T45" fmla="*/ 837 h 1285"/>
                <a:gd name="T46" fmla="*/ 468 w 1201"/>
                <a:gd name="T47" fmla="*/ 827 h 1285"/>
                <a:gd name="T48" fmla="*/ 431 w 1201"/>
                <a:gd name="T49" fmla="*/ 867 h 1285"/>
                <a:gd name="T50" fmla="*/ 311 w 1201"/>
                <a:gd name="T51" fmla="*/ 865 h 1285"/>
                <a:gd name="T52" fmla="*/ 229 w 1201"/>
                <a:gd name="T53" fmla="*/ 902 h 1285"/>
                <a:gd name="T54" fmla="*/ 269 w 1201"/>
                <a:gd name="T55" fmla="*/ 942 h 1285"/>
                <a:gd name="T56" fmla="*/ 202 w 1201"/>
                <a:gd name="T57" fmla="*/ 949 h 1285"/>
                <a:gd name="T58" fmla="*/ 283 w 1201"/>
                <a:gd name="T59" fmla="*/ 1021 h 1285"/>
                <a:gd name="T60" fmla="*/ 203 w 1201"/>
                <a:gd name="T61" fmla="*/ 999 h 1285"/>
                <a:gd name="T62" fmla="*/ 174 w 1201"/>
                <a:gd name="T63" fmla="*/ 945 h 1285"/>
                <a:gd name="T64" fmla="*/ 187 w 1201"/>
                <a:gd name="T65" fmla="*/ 921 h 1285"/>
                <a:gd name="T66" fmla="*/ 199 w 1201"/>
                <a:gd name="T67" fmla="*/ 902 h 1285"/>
                <a:gd name="T68" fmla="*/ 154 w 1201"/>
                <a:gd name="T69" fmla="*/ 860 h 1285"/>
                <a:gd name="T70" fmla="*/ 216 w 1201"/>
                <a:gd name="T71" fmla="*/ 871 h 1285"/>
                <a:gd name="T72" fmla="*/ 260 w 1201"/>
                <a:gd name="T73" fmla="*/ 882 h 1285"/>
                <a:gd name="T74" fmla="*/ 281 w 1201"/>
                <a:gd name="T75" fmla="*/ 808 h 1285"/>
                <a:gd name="T76" fmla="*/ 221 w 1201"/>
                <a:gd name="T77" fmla="*/ 796 h 1285"/>
                <a:gd name="T78" fmla="*/ 145 w 1201"/>
                <a:gd name="T79" fmla="*/ 873 h 1285"/>
                <a:gd name="T80" fmla="*/ 83 w 1201"/>
                <a:gd name="T81" fmla="*/ 927 h 1285"/>
                <a:gd name="T82" fmla="*/ 139 w 1201"/>
                <a:gd name="T83" fmla="*/ 980 h 1285"/>
                <a:gd name="T84" fmla="*/ 168 w 1201"/>
                <a:gd name="T85" fmla="*/ 1035 h 1285"/>
                <a:gd name="T86" fmla="*/ 129 w 1201"/>
                <a:gd name="T87" fmla="*/ 1009 h 1285"/>
                <a:gd name="T88" fmla="*/ 56 w 1201"/>
                <a:gd name="T89" fmla="*/ 1000 h 1285"/>
                <a:gd name="T90" fmla="*/ 224 w 1201"/>
                <a:gd name="T91" fmla="*/ 1125 h 1285"/>
                <a:gd name="T92" fmla="*/ 556 w 1201"/>
                <a:gd name="T93" fmla="*/ 1006 h 1285"/>
                <a:gd name="T94" fmla="*/ 750 w 1201"/>
                <a:gd name="T95" fmla="*/ 1047 h 1285"/>
                <a:gd name="T96" fmla="*/ 691 w 1201"/>
                <a:gd name="T97" fmla="*/ 1207 h 1285"/>
                <a:gd name="T98" fmla="*/ 865 w 1201"/>
                <a:gd name="T99" fmla="*/ 1272 h 1285"/>
                <a:gd name="T100" fmla="*/ 896 w 1201"/>
                <a:gd name="T101" fmla="*/ 1019 h 1285"/>
                <a:gd name="T102" fmla="*/ 993 w 1201"/>
                <a:gd name="T103" fmla="*/ 719 h 1285"/>
                <a:gd name="T104" fmla="*/ 1108 w 1201"/>
                <a:gd name="T105" fmla="*/ 463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1" h="1285">
                  <a:moveTo>
                    <a:pt x="1146" y="290"/>
                  </a:moveTo>
                  <a:lnTo>
                    <a:pt x="1201" y="113"/>
                  </a:lnTo>
                  <a:lnTo>
                    <a:pt x="1175" y="108"/>
                  </a:lnTo>
                  <a:lnTo>
                    <a:pt x="1161" y="84"/>
                  </a:lnTo>
                  <a:lnTo>
                    <a:pt x="1174" y="71"/>
                  </a:lnTo>
                  <a:lnTo>
                    <a:pt x="1128" y="68"/>
                  </a:lnTo>
                  <a:lnTo>
                    <a:pt x="1090" y="42"/>
                  </a:lnTo>
                  <a:lnTo>
                    <a:pt x="1060" y="8"/>
                  </a:lnTo>
                  <a:lnTo>
                    <a:pt x="1016" y="0"/>
                  </a:lnTo>
                  <a:lnTo>
                    <a:pt x="947" y="13"/>
                  </a:lnTo>
                  <a:lnTo>
                    <a:pt x="907" y="40"/>
                  </a:lnTo>
                  <a:lnTo>
                    <a:pt x="850" y="37"/>
                  </a:lnTo>
                  <a:lnTo>
                    <a:pt x="753" y="51"/>
                  </a:lnTo>
                  <a:lnTo>
                    <a:pt x="684" y="102"/>
                  </a:lnTo>
                  <a:lnTo>
                    <a:pt x="645" y="195"/>
                  </a:lnTo>
                  <a:lnTo>
                    <a:pt x="633" y="265"/>
                  </a:lnTo>
                  <a:lnTo>
                    <a:pt x="623" y="275"/>
                  </a:lnTo>
                  <a:lnTo>
                    <a:pt x="643" y="291"/>
                  </a:lnTo>
                  <a:lnTo>
                    <a:pt x="707" y="297"/>
                  </a:lnTo>
                  <a:lnTo>
                    <a:pt x="730" y="307"/>
                  </a:lnTo>
                  <a:lnTo>
                    <a:pt x="690" y="310"/>
                  </a:lnTo>
                  <a:lnTo>
                    <a:pt x="667" y="371"/>
                  </a:lnTo>
                  <a:lnTo>
                    <a:pt x="661" y="401"/>
                  </a:lnTo>
                  <a:lnTo>
                    <a:pt x="681" y="421"/>
                  </a:lnTo>
                  <a:lnTo>
                    <a:pt x="708" y="421"/>
                  </a:lnTo>
                  <a:lnTo>
                    <a:pt x="743" y="413"/>
                  </a:lnTo>
                  <a:lnTo>
                    <a:pt x="718" y="426"/>
                  </a:lnTo>
                  <a:lnTo>
                    <a:pt x="728" y="454"/>
                  </a:lnTo>
                  <a:lnTo>
                    <a:pt x="678" y="434"/>
                  </a:lnTo>
                  <a:lnTo>
                    <a:pt x="651" y="451"/>
                  </a:lnTo>
                  <a:lnTo>
                    <a:pt x="631" y="464"/>
                  </a:lnTo>
                  <a:lnTo>
                    <a:pt x="581" y="474"/>
                  </a:lnTo>
                  <a:lnTo>
                    <a:pt x="600" y="514"/>
                  </a:lnTo>
                  <a:lnTo>
                    <a:pt x="619" y="528"/>
                  </a:lnTo>
                  <a:lnTo>
                    <a:pt x="655" y="533"/>
                  </a:lnTo>
                  <a:lnTo>
                    <a:pt x="682" y="523"/>
                  </a:lnTo>
                  <a:lnTo>
                    <a:pt x="728" y="460"/>
                  </a:lnTo>
                  <a:lnTo>
                    <a:pt x="689" y="533"/>
                  </a:lnTo>
                  <a:lnTo>
                    <a:pt x="632" y="540"/>
                  </a:lnTo>
                  <a:lnTo>
                    <a:pt x="572" y="504"/>
                  </a:lnTo>
                  <a:lnTo>
                    <a:pt x="557" y="474"/>
                  </a:lnTo>
                  <a:lnTo>
                    <a:pt x="564" y="449"/>
                  </a:lnTo>
                  <a:lnTo>
                    <a:pt x="531" y="418"/>
                  </a:lnTo>
                  <a:lnTo>
                    <a:pt x="564" y="378"/>
                  </a:lnTo>
                  <a:lnTo>
                    <a:pt x="594" y="375"/>
                  </a:lnTo>
                  <a:lnTo>
                    <a:pt x="610" y="325"/>
                  </a:lnTo>
                  <a:lnTo>
                    <a:pt x="560" y="301"/>
                  </a:lnTo>
                  <a:lnTo>
                    <a:pt x="553" y="283"/>
                  </a:lnTo>
                  <a:lnTo>
                    <a:pt x="546" y="259"/>
                  </a:lnTo>
                  <a:lnTo>
                    <a:pt x="506" y="273"/>
                  </a:lnTo>
                  <a:lnTo>
                    <a:pt x="483" y="266"/>
                  </a:lnTo>
                  <a:lnTo>
                    <a:pt x="479" y="244"/>
                  </a:lnTo>
                  <a:lnTo>
                    <a:pt x="446" y="244"/>
                  </a:lnTo>
                  <a:lnTo>
                    <a:pt x="429" y="284"/>
                  </a:lnTo>
                  <a:lnTo>
                    <a:pt x="407" y="336"/>
                  </a:lnTo>
                  <a:lnTo>
                    <a:pt x="417" y="420"/>
                  </a:lnTo>
                  <a:lnTo>
                    <a:pt x="395" y="525"/>
                  </a:lnTo>
                  <a:lnTo>
                    <a:pt x="300" y="646"/>
                  </a:lnTo>
                  <a:lnTo>
                    <a:pt x="267" y="716"/>
                  </a:lnTo>
                  <a:lnTo>
                    <a:pt x="311" y="759"/>
                  </a:lnTo>
                  <a:lnTo>
                    <a:pt x="384" y="752"/>
                  </a:lnTo>
                  <a:lnTo>
                    <a:pt x="314" y="773"/>
                  </a:lnTo>
                  <a:lnTo>
                    <a:pt x="263" y="733"/>
                  </a:lnTo>
                  <a:lnTo>
                    <a:pt x="228" y="766"/>
                  </a:lnTo>
                  <a:lnTo>
                    <a:pt x="274" y="803"/>
                  </a:lnTo>
                  <a:lnTo>
                    <a:pt x="311" y="828"/>
                  </a:lnTo>
                  <a:lnTo>
                    <a:pt x="345" y="845"/>
                  </a:lnTo>
                  <a:lnTo>
                    <a:pt x="375" y="845"/>
                  </a:lnTo>
                  <a:lnTo>
                    <a:pt x="395" y="837"/>
                  </a:lnTo>
                  <a:lnTo>
                    <a:pt x="428" y="807"/>
                  </a:lnTo>
                  <a:lnTo>
                    <a:pt x="411" y="844"/>
                  </a:lnTo>
                  <a:lnTo>
                    <a:pt x="468" y="827"/>
                  </a:lnTo>
                  <a:lnTo>
                    <a:pt x="441" y="851"/>
                  </a:lnTo>
                  <a:lnTo>
                    <a:pt x="478" y="851"/>
                  </a:lnTo>
                  <a:lnTo>
                    <a:pt x="431" y="867"/>
                  </a:lnTo>
                  <a:lnTo>
                    <a:pt x="391" y="847"/>
                  </a:lnTo>
                  <a:lnTo>
                    <a:pt x="334" y="865"/>
                  </a:lnTo>
                  <a:lnTo>
                    <a:pt x="311" y="865"/>
                  </a:lnTo>
                  <a:lnTo>
                    <a:pt x="279" y="889"/>
                  </a:lnTo>
                  <a:lnTo>
                    <a:pt x="265" y="912"/>
                  </a:lnTo>
                  <a:lnTo>
                    <a:pt x="229" y="902"/>
                  </a:lnTo>
                  <a:lnTo>
                    <a:pt x="205" y="915"/>
                  </a:lnTo>
                  <a:lnTo>
                    <a:pt x="219" y="935"/>
                  </a:lnTo>
                  <a:lnTo>
                    <a:pt x="269" y="942"/>
                  </a:lnTo>
                  <a:lnTo>
                    <a:pt x="265" y="955"/>
                  </a:lnTo>
                  <a:lnTo>
                    <a:pt x="235" y="949"/>
                  </a:lnTo>
                  <a:lnTo>
                    <a:pt x="202" y="949"/>
                  </a:lnTo>
                  <a:lnTo>
                    <a:pt x="190" y="969"/>
                  </a:lnTo>
                  <a:lnTo>
                    <a:pt x="279" y="988"/>
                  </a:lnTo>
                  <a:lnTo>
                    <a:pt x="283" y="1021"/>
                  </a:lnTo>
                  <a:lnTo>
                    <a:pt x="273" y="1018"/>
                  </a:lnTo>
                  <a:lnTo>
                    <a:pt x="220" y="1002"/>
                  </a:lnTo>
                  <a:lnTo>
                    <a:pt x="203" y="999"/>
                  </a:lnTo>
                  <a:lnTo>
                    <a:pt x="193" y="1009"/>
                  </a:lnTo>
                  <a:lnTo>
                    <a:pt x="177" y="968"/>
                  </a:lnTo>
                  <a:lnTo>
                    <a:pt x="174" y="945"/>
                  </a:lnTo>
                  <a:lnTo>
                    <a:pt x="124" y="925"/>
                  </a:lnTo>
                  <a:lnTo>
                    <a:pt x="148" y="899"/>
                  </a:lnTo>
                  <a:lnTo>
                    <a:pt x="187" y="921"/>
                  </a:lnTo>
                  <a:lnTo>
                    <a:pt x="183" y="939"/>
                  </a:lnTo>
                  <a:lnTo>
                    <a:pt x="197" y="925"/>
                  </a:lnTo>
                  <a:lnTo>
                    <a:pt x="199" y="902"/>
                  </a:lnTo>
                  <a:lnTo>
                    <a:pt x="216" y="878"/>
                  </a:lnTo>
                  <a:lnTo>
                    <a:pt x="196" y="891"/>
                  </a:lnTo>
                  <a:lnTo>
                    <a:pt x="154" y="860"/>
                  </a:lnTo>
                  <a:lnTo>
                    <a:pt x="163" y="837"/>
                  </a:lnTo>
                  <a:lnTo>
                    <a:pt x="201" y="824"/>
                  </a:lnTo>
                  <a:lnTo>
                    <a:pt x="216" y="871"/>
                  </a:lnTo>
                  <a:lnTo>
                    <a:pt x="239" y="891"/>
                  </a:lnTo>
                  <a:lnTo>
                    <a:pt x="246" y="891"/>
                  </a:lnTo>
                  <a:lnTo>
                    <a:pt x="260" y="882"/>
                  </a:lnTo>
                  <a:lnTo>
                    <a:pt x="267" y="853"/>
                  </a:lnTo>
                  <a:lnTo>
                    <a:pt x="263" y="831"/>
                  </a:lnTo>
                  <a:lnTo>
                    <a:pt x="281" y="808"/>
                  </a:lnTo>
                  <a:lnTo>
                    <a:pt x="274" y="803"/>
                  </a:lnTo>
                  <a:lnTo>
                    <a:pt x="254" y="823"/>
                  </a:lnTo>
                  <a:lnTo>
                    <a:pt x="221" y="796"/>
                  </a:lnTo>
                  <a:lnTo>
                    <a:pt x="171" y="816"/>
                  </a:lnTo>
                  <a:lnTo>
                    <a:pt x="142" y="843"/>
                  </a:lnTo>
                  <a:lnTo>
                    <a:pt x="145" y="873"/>
                  </a:lnTo>
                  <a:lnTo>
                    <a:pt x="142" y="896"/>
                  </a:lnTo>
                  <a:lnTo>
                    <a:pt x="112" y="913"/>
                  </a:lnTo>
                  <a:lnTo>
                    <a:pt x="83" y="927"/>
                  </a:lnTo>
                  <a:lnTo>
                    <a:pt x="79" y="950"/>
                  </a:lnTo>
                  <a:lnTo>
                    <a:pt x="109" y="987"/>
                  </a:lnTo>
                  <a:lnTo>
                    <a:pt x="139" y="980"/>
                  </a:lnTo>
                  <a:lnTo>
                    <a:pt x="151" y="980"/>
                  </a:lnTo>
                  <a:lnTo>
                    <a:pt x="185" y="1021"/>
                  </a:lnTo>
                  <a:lnTo>
                    <a:pt x="168" y="1035"/>
                  </a:lnTo>
                  <a:lnTo>
                    <a:pt x="139" y="1035"/>
                  </a:lnTo>
                  <a:lnTo>
                    <a:pt x="147" y="1007"/>
                  </a:lnTo>
                  <a:lnTo>
                    <a:pt x="129" y="1009"/>
                  </a:lnTo>
                  <a:lnTo>
                    <a:pt x="118" y="1012"/>
                  </a:lnTo>
                  <a:lnTo>
                    <a:pt x="92" y="994"/>
                  </a:lnTo>
                  <a:lnTo>
                    <a:pt x="56" y="1000"/>
                  </a:lnTo>
                  <a:lnTo>
                    <a:pt x="0" y="1033"/>
                  </a:lnTo>
                  <a:lnTo>
                    <a:pt x="137" y="1126"/>
                  </a:lnTo>
                  <a:lnTo>
                    <a:pt x="224" y="1125"/>
                  </a:lnTo>
                  <a:lnTo>
                    <a:pt x="327" y="1074"/>
                  </a:lnTo>
                  <a:lnTo>
                    <a:pt x="406" y="1000"/>
                  </a:lnTo>
                  <a:lnTo>
                    <a:pt x="556" y="1006"/>
                  </a:lnTo>
                  <a:lnTo>
                    <a:pt x="613" y="1038"/>
                  </a:lnTo>
                  <a:lnTo>
                    <a:pt x="703" y="1035"/>
                  </a:lnTo>
                  <a:lnTo>
                    <a:pt x="750" y="1047"/>
                  </a:lnTo>
                  <a:lnTo>
                    <a:pt x="777" y="1104"/>
                  </a:lnTo>
                  <a:lnTo>
                    <a:pt x="748" y="1160"/>
                  </a:lnTo>
                  <a:lnTo>
                    <a:pt x="691" y="1207"/>
                  </a:lnTo>
                  <a:lnTo>
                    <a:pt x="719" y="1266"/>
                  </a:lnTo>
                  <a:lnTo>
                    <a:pt x="779" y="1285"/>
                  </a:lnTo>
                  <a:lnTo>
                    <a:pt x="865" y="1272"/>
                  </a:lnTo>
                  <a:lnTo>
                    <a:pt x="828" y="1222"/>
                  </a:lnTo>
                  <a:lnTo>
                    <a:pt x="840" y="1126"/>
                  </a:lnTo>
                  <a:lnTo>
                    <a:pt x="896" y="1019"/>
                  </a:lnTo>
                  <a:lnTo>
                    <a:pt x="851" y="903"/>
                  </a:lnTo>
                  <a:lnTo>
                    <a:pt x="850" y="774"/>
                  </a:lnTo>
                  <a:lnTo>
                    <a:pt x="993" y="719"/>
                  </a:lnTo>
                  <a:lnTo>
                    <a:pt x="1079" y="639"/>
                  </a:lnTo>
                  <a:lnTo>
                    <a:pt x="1139" y="549"/>
                  </a:lnTo>
                  <a:lnTo>
                    <a:pt x="1108" y="463"/>
                  </a:lnTo>
                  <a:lnTo>
                    <a:pt x="1153" y="420"/>
                  </a:lnTo>
                  <a:lnTo>
                    <a:pt x="1146" y="29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8" name="Group 1000">
            <a:extLst>
              <a:ext uri="{FF2B5EF4-FFF2-40B4-BE49-F238E27FC236}">
                <a16:creationId xmlns:a16="http://schemas.microsoft.com/office/drawing/2014/main" id="{504F1A09-99BA-4B51-93FC-DB798E59C6D2}"/>
              </a:ext>
            </a:extLst>
          </p:cNvPr>
          <p:cNvGrpSpPr/>
          <p:nvPr/>
        </p:nvGrpSpPr>
        <p:grpSpPr>
          <a:xfrm>
            <a:off x="6323155" y="2376600"/>
            <a:ext cx="860425" cy="1158875"/>
            <a:chOff x="3344863" y="3546475"/>
            <a:chExt cx="860425" cy="1158875"/>
          </a:xfrm>
          <a:solidFill>
            <a:schemeClr val="accent3"/>
          </a:solidFill>
        </p:grpSpPr>
        <p:sp>
          <p:nvSpPr>
            <p:cNvPr id="99" name="Freeform 292">
              <a:extLst>
                <a:ext uri="{FF2B5EF4-FFF2-40B4-BE49-F238E27FC236}">
                  <a16:creationId xmlns:a16="http://schemas.microsoft.com/office/drawing/2014/main" id="{B8143833-4815-401E-9EA5-5B1C603C715E}"/>
                </a:ext>
              </a:extLst>
            </p:cNvPr>
            <p:cNvSpPr>
              <a:spLocks/>
            </p:cNvSpPr>
            <p:nvPr/>
          </p:nvSpPr>
          <p:spPr bwMode="auto">
            <a:xfrm>
              <a:off x="4081463" y="3681413"/>
              <a:ext cx="69850" cy="58738"/>
            </a:xfrm>
            <a:custGeom>
              <a:avLst/>
              <a:gdLst>
                <a:gd name="T0" fmla="*/ 30 w 217"/>
                <a:gd name="T1" fmla="*/ 63 h 181"/>
                <a:gd name="T2" fmla="*/ 0 w 217"/>
                <a:gd name="T3" fmla="*/ 39 h 181"/>
                <a:gd name="T4" fmla="*/ 22 w 217"/>
                <a:gd name="T5" fmla="*/ 0 h 181"/>
                <a:gd name="T6" fmla="*/ 74 w 217"/>
                <a:gd name="T7" fmla="*/ 73 h 181"/>
                <a:gd name="T8" fmla="*/ 107 w 217"/>
                <a:gd name="T9" fmla="*/ 105 h 181"/>
                <a:gd name="T10" fmla="*/ 167 w 217"/>
                <a:gd name="T11" fmla="*/ 112 h 181"/>
                <a:gd name="T12" fmla="*/ 204 w 217"/>
                <a:gd name="T13" fmla="*/ 107 h 181"/>
                <a:gd name="T14" fmla="*/ 197 w 217"/>
                <a:gd name="T15" fmla="*/ 121 h 181"/>
                <a:gd name="T16" fmla="*/ 217 w 217"/>
                <a:gd name="T17" fmla="*/ 181 h 181"/>
                <a:gd name="T18" fmla="*/ 181 w 217"/>
                <a:gd name="T19" fmla="*/ 157 h 181"/>
                <a:gd name="T20" fmla="*/ 137 w 217"/>
                <a:gd name="T21" fmla="*/ 148 h 181"/>
                <a:gd name="T22" fmla="*/ 104 w 217"/>
                <a:gd name="T23" fmla="*/ 172 h 181"/>
                <a:gd name="T24" fmla="*/ 70 w 217"/>
                <a:gd name="T25" fmla="*/ 148 h 181"/>
                <a:gd name="T26" fmla="*/ 70 w 217"/>
                <a:gd name="T27" fmla="*/ 148 h 181"/>
                <a:gd name="T28" fmla="*/ 68 w 217"/>
                <a:gd name="T29" fmla="*/ 147 h 181"/>
                <a:gd name="T30" fmla="*/ 60 w 217"/>
                <a:gd name="T31" fmla="*/ 143 h 181"/>
                <a:gd name="T32" fmla="*/ 54 w 217"/>
                <a:gd name="T33" fmla="*/ 136 h 181"/>
                <a:gd name="T34" fmla="*/ 51 w 217"/>
                <a:gd name="T35" fmla="*/ 133 h 181"/>
                <a:gd name="T36" fmla="*/ 50 w 217"/>
                <a:gd name="T37" fmla="*/ 128 h 181"/>
                <a:gd name="T38" fmla="*/ 50 w 217"/>
                <a:gd name="T39" fmla="*/ 128 h 181"/>
                <a:gd name="T40" fmla="*/ 53 w 217"/>
                <a:gd name="T41" fmla="*/ 98 h 181"/>
                <a:gd name="T42" fmla="*/ 54 w 217"/>
                <a:gd name="T43" fmla="*/ 76 h 181"/>
                <a:gd name="T44" fmla="*/ 30 w 217"/>
                <a:gd name="T45" fmla="*/ 6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7" h="181">
                  <a:moveTo>
                    <a:pt x="30" y="63"/>
                  </a:moveTo>
                  <a:lnTo>
                    <a:pt x="0" y="39"/>
                  </a:lnTo>
                  <a:lnTo>
                    <a:pt x="22" y="0"/>
                  </a:lnTo>
                  <a:lnTo>
                    <a:pt x="74" y="73"/>
                  </a:lnTo>
                  <a:lnTo>
                    <a:pt x="107" y="105"/>
                  </a:lnTo>
                  <a:lnTo>
                    <a:pt x="167" y="112"/>
                  </a:lnTo>
                  <a:lnTo>
                    <a:pt x="204" y="107"/>
                  </a:lnTo>
                  <a:lnTo>
                    <a:pt x="197" y="121"/>
                  </a:lnTo>
                  <a:lnTo>
                    <a:pt x="217" y="181"/>
                  </a:lnTo>
                  <a:lnTo>
                    <a:pt x="181" y="157"/>
                  </a:lnTo>
                  <a:lnTo>
                    <a:pt x="137" y="148"/>
                  </a:lnTo>
                  <a:lnTo>
                    <a:pt x="104" y="172"/>
                  </a:lnTo>
                  <a:lnTo>
                    <a:pt x="70" y="148"/>
                  </a:lnTo>
                  <a:lnTo>
                    <a:pt x="70" y="148"/>
                  </a:lnTo>
                  <a:lnTo>
                    <a:pt x="68" y="147"/>
                  </a:lnTo>
                  <a:lnTo>
                    <a:pt x="60" y="143"/>
                  </a:lnTo>
                  <a:lnTo>
                    <a:pt x="54" y="136"/>
                  </a:lnTo>
                  <a:lnTo>
                    <a:pt x="51" y="133"/>
                  </a:lnTo>
                  <a:lnTo>
                    <a:pt x="50" y="128"/>
                  </a:lnTo>
                  <a:lnTo>
                    <a:pt x="50" y="128"/>
                  </a:lnTo>
                  <a:lnTo>
                    <a:pt x="53" y="98"/>
                  </a:lnTo>
                  <a:lnTo>
                    <a:pt x="54" y="76"/>
                  </a:lnTo>
                  <a:lnTo>
                    <a:pt x="3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3">
              <a:extLst>
                <a:ext uri="{FF2B5EF4-FFF2-40B4-BE49-F238E27FC236}">
                  <a16:creationId xmlns:a16="http://schemas.microsoft.com/office/drawing/2014/main" id="{4A4BC3A4-87A3-4013-B942-80C7982B6FB8}"/>
                </a:ext>
              </a:extLst>
            </p:cNvPr>
            <p:cNvSpPr>
              <a:spLocks/>
            </p:cNvSpPr>
            <p:nvPr/>
          </p:nvSpPr>
          <p:spPr bwMode="auto">
            <a:xfrm>
              <a:off x="4017963" y="3595688"/>
              <a:ext cx="52388" cy="71438"/>
            </a:xfrm>
            <a:custGeom>
              <a:avLst/>
              <a:gdLst>
                <a:gd name="T0" fmla="*/ 0 w 167"/>
                <a:gd name="T1" fmla="*/ 183 h 223"/>
                <a:gd name="T2" fmla="*/ 43 w 167"/>
                <a:gd name="T3" fmla="*/ 219 h 223"/>
                <a:gd name="T4" fmla="*/ 43 w 167"/>
                <a:gd name="T5" fmla="*/ 219 h 223"/>
                <a:gd name="T6" fmla="*/ 44 w 167"/>
                <a:gd name="T7" fmla="*/ 221 h 223"/>
                <a:gd name="T8" fmla="*/ 47 w 167"/>
                <a:gd name="T9" fmla="*/ 223 h 223"/>
                <a:gd name="T10" fmla="*/ 51 w 167"/>
                <a:gd name="T11" fmla="*/ 223 h 223"/>
                <a:gd name="T12" fmla="*/ 53 w 167"/>
                <a:gd name="T13" fmla="*/ 223 h 223"/>
                <a:gd name="T14" fmla="*/ 56 w 167"/>
                <a:gd name="T15" fmla="*/ 222 h 223"/>
                <a:gd name="T16" fmla="*/ 60 w 167"/>
                <a:gd name="T17" fmla="*/ 219 h 223"/>
                <a:gd name="T18" fmla="*/ 60 w 167"/>
                <a:gd name="T19" fmla="*/ 219 h 223"/>
                <a:gd name="T20" fmla="*/ 70 w 167"/>
                <a:gd name="T21" fmla="*/ 208 h 223"/>
                <a:gd name="T22" fmla="*/ 80 w 167"/>
                <a:gd name="T23" fmla="*/ 193 h 223"/>
                <a:gd name="T24" fmla="*/ 93 w 167"/>
                <a:gd name="T25" fmla="*/ 175 h 223"/>
                <a:gd name="T26" fmla="*/ 120 w 167"/>
                <a:gd name="T27" fmla="*/ 179 h 223"/>
                <a:gd name="T28" fmla="*/ 147 w 167"/>
                <a:gd name="T29" fmla="*/ 192 h 223"/>
                <a:gd name="T30" fmla="*/ 167 w 167"/>
                <a:gd name="T31" fmla="*/ 175 h 223"/>
                <a:gd name="T32" fmla="*/ 145 w 167"/>
                <a:gd name="T33" fmla="*/ 135 h 223"/>
                <a:gd name="T34" fmla="*/ 125 w 167"/>
                <a:gd name="T35" fmla="*/ 125 h 223"/>
                <a:gd name="T36" fmla="*/ 142 w 167"/>
                <a:gd name="T37" fmla="*/ 102 h 223"/>
                <a:gd name="T38" fmla="*/ 149 w 167"/>
                <a:gd name="T39" fmla="*/ 82 h 223"/>
                <a:gd name="T40" fmla="*/ 132 w 167"/>
                <a:gd name="T41" fmla="*/ 59 h 223"/>
                <a:gd name="T42" fmla="*/ 92 w 167"/>
                <a:gd name="T43" fmla="*/ 63 h 223"/>
                <a:gd name="T44" fmla="*/ 72 w 167"/>
                <a:gd name="T45" fmla="*/ 46 h 223"/>
                <a:gd name="T46" fmla="*/ 72 w 167"/>
                <a:gd name="T47" fmla="*/ 9 h 223"/>
                <a:gd name="T48" fmla="*/ 25 w 167"/>
                <a:gd name="T49" fmla="*/ 0 h 223"/>
                <a:gd name="T50" fmla="*/ 8 w 167"/>
                <a:gd name="T51" fmla="*/ 24 h 223"/>
                <a:gd name="T52" fmla="*/ 12 w 167"/>
                <a:gd name="T53" fmla="*/ 51 h 223"/>
                <a:gd name="T54" fmla="*/ 55 w 167"/>
                <a:gd name="T55" fmla="*/ 56 h 223"/>
                <a:gd name="T56" fmla="*/ 102 w 167"/>
                <a:gd name="T57" fmla="*/ 86 h 223"/>
                <a:gd name="T58" fmla="*/ 99 w 167"/>
                <a:gd name="T59" fmla="*/ 110 h 223"/>
                <a:gd name="T60" fmla="*/ 69 w 167"/>
                <a:gd name="T61" fmla="*/ 120 h 223"/>
                <a:gd name="T62" fmla="*/ 35 w 167"/>
                <a:gd name="T63" fmla="*/ 90 h 223"/>
                <a:gd name="T64" fmla="*/ 15 w 167"/>
                <a:gd name="T65" fmla="*/ 103 h 223"/>
                <a:gd name="T66" fmla="*/ 30 w 167"/>
                <a:gd name="T67" fmla="*/ 133 h 223"/>
                <a:gd name="T68" fmla="*/ 13 w 167"/>
                <a:gd name="T69" fmla="*/ 153 h 223"/>
                <a:gd name="T70" fmla="*/ 0 w 167"/>
                <a:gd name="T71" fmla="*/ 18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 h="223">
                  <a:moveTo>
                    <a:pt x="0" y="183"/>
                  </a:moveTo>
                  <a:lnTo>
                    <a:pt x="43" y="219"/>
                  </a:lnTo>
                  <a:lnTo>
                    <a:pt x="43" y="219"/>
                  </a:lnTo>
                  <a:lnTo>
                    <a:pt x="44" y="221"/>
                  </a:lnTo>
                  <a:lnTo>
                    <a:pt x="47" y="223"/>
                  </a:lnTo>
                  <a:lnTo>
                    <a:pt x="51" y="223"/>
                  </a:lnTo>
                  <a:lnTo>
                    <a:pt x="53" y="223"/>
                  </a:lnTo>
                  <a:lnTo>
                    <a:pt x="56" y="222"/>
                  </a:lnTo>
                  <a:lnTo>
                    <a:pt x="60" y="219"/>
                  </a:lnTo>
                  <a:lnTo>
                    <a:pt x="60" y="219"/>
                  </a:lnTo>
                  <a:lnTo>
                    <a:pt x="70" y="208"/>
                  </a:lnTo>
                  <a:lnTo>
                    <a:pt x="80" y="193"/>
                  </a:lnTo>
                  <a:lnTo>
                    <a:pt x="93" y="175"/>
                  </a:lnTo>
                  <a:lnTo>
                    <a:pt x="120" y="179"/>
                  </a:lnTo>
                  <a:lnTo>
                    <a:pt x="147" y="192"/>
                  </a:lnTo>
                  <a:lnTo>
                    <a:pt x="167" y="175"/>
                  </a:lnTo>
                  <a:lnTo>
                    <a:pt x="145" y="135"/>
                  </a:lnTo>
                  <a:lnTo>
                    <a:pt x="125" y="125"/>
                  </a:lnTo>
                  <a:lnTo>
                    <a:pt x="142" y="102"/>
                  </a:lnTo>
                  <a:lnTo>
                    <a:pt x="149" y="82"/>
                  </a:lnTo>
                  <a:lnTo>
                    <a:pt x="132" y="59"/>
                  </a:lnTo>
                  <a:lnTo>
                    <a:pt x="92" y="63"/>
                  </a:lnTo>
                  <a:lnTo>
                    <a:pt x="72" y="46"/>
                  </a:lnTo>
                  <a:lnTo>
                    <a:pt x="72" y="9"/>
                  </a:lnTo>
                  <a:lnTo>
                    <a:pt x="25" y="0"/>
                  </a:lnTo>
                  <a:lnTo>
                    <a:pt x="8" y="24"/>
                  </a:lnTo>
                  <a:lnTo>
                    <a:pt x="12" y="51"/>
                  </a:lnTo>
                  <a:lnTo>
                    <a:pt x="55" y="56"/>
                  </a:lnTo>
                  <a:lnTo>
                    <a:pt x="102" y="86"/>
                  </a:lnTo>
                  <a:lnTo>
                    <a:pt x="99" y="110"/>
                  </a:lnTo>
                  <a:lnTo>
                    <a:pt x="69" y="120"/>
                  </a:lnTo>
                  <a:lnTo>
                    <a:pt x="35" y="90"/>
                  </a:lnTo>
                  <a:lnTo>
                    <a:pt x="15" y="103"/>
                  </a:lnTo>
                  <a:lnTo>
                    <a:pt x="30" y="133"/>
                  </a:lnTo>
                  <a:lnTo>
                    <a:pt x="13" y="153"/>
                  </a:lnTo>
                  <a:lnTo>
                    <a:pt x="0"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4">
              <a:extLst>
                <a:ext uri="{FF2B5EF4-FFF2-40B4-BE49-F238E27FC236}">
                  <a16:creationId xmlns:a16="http://schemas.microsoft.com/office/drawing/2014/main" id="{4F5435A5-1556-4F47-B7DC-709E4CC49B6A}"/>
                </a:ext>
              </a:extLst>
            </p:cNvPr>
            <p:cNvSpPr>
              <a:spLocks/>
            </p:cNvSpPr>
            <p:nvPr/>
          </p:nvSpPr>
          <p:spPr bwMode="auto">
            <a:xfrm>
              <a:off x="3817938" y="3621088"/>
              <a:ext cx="22225" cy="23813"/>
            </a:xfrm>
            <a:custGeom>
              <a:avLst/>
              <a:gdLst>
                <a:gd name="T0" fmla="*/ 62 w 69"/>
                <a:gd name="T1" fmla="*/ 64 h 74"/>
                <a:gd name="T2" fmla="*/ 69 w 69"/>
                <a:gd name="T3" fmla="*/ 37 h 74"/>
                <a:gd name="T4" fmla="*/ 26 w 69"/>
                <a:gd name="T5" fmla="*/ 0 h 74"/>
                <a:gd name="T6" fmla="*/ 2 w 69"/>
                <a:gd name="T7" fmla="*/ 5 h 74"/>
                <a:gd name="T8" fmla="*/ 0 w 69"/>
                <a:gd name="T9" fmla="*/ 57 h 74"/>
                <a:gd name="T10" fmla="*/ 30 w 69"/>
                <a:gd name="T11" fmla="*/ 74 h 74"/>
                <a:gd name="T12" fmla="*/ 62 w 69"/>
                <a:gd name="T13" fmla="*/ 64 h 74"/>
              </a:gdLst>
              <a:ahLst/>
              <a:cxnLst>
                <a:cxn ang="0">
                  <a:pos x="T0" y="T1"/>
                </a:cxn>
                <a:cxn ang="0">
                  <a:pos x="T2" y="T3"/>
                </a:cxn>
                <a:cxn ang="0">
                  <a:pos x="T4" y="T5"/>
                </a:cxn>
                <a:cxn ang="0">
                  <a:pos x="T6" y="T7"/>
                </a:cxn>
                <a:cxn ang="0">
                  <a:pos x="T8" y="T9"/>
                </a:cxn>
                <a:cxn ang="0">
                  <a:pos x="T10" y="T11"/>
                </a:cxn>
                <a:cxn ang="0">
                  <a:pos x="T12" y="T13"/>
                </a:cxn>
              </a:cxnLst>
              <a:rect l="0" t="0" r="r" b="b"/>
              <a:pathLst>
                <a:path w="69" h="74">
                  <a:moveTo>
                    <a:pt x="62" y="64"/>
                  </a:moveTo>
                  <a:lnTo>
                    <a:pt x="69" y="37"/>
                  </a:lnTo>
                  <a:lnTo>
                    <a:pt x="26" y="0"/>
                  </a:lnTo>
                  <a:lnTo>
                    <a:pt x="2" y="5"/>
                  </a:lnTo>
                  <a:lnTo>
                    <a:pt x="0" y="57"/>
                  </a:lnTo>
                  <a:lnTo>
                    <a:pt x="30" y="74"/>
                  </a:lnTo>
                  <a:lnTo>
                    <a:pt x="6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95">
              <a:extLst>
                <a:ext uri="{FF2B5EF4-FFF2-40B4-BE49-F238E27FC236}">
                  <a16:creationId xmlns:a16="http://schemas.microsoft.com/office/drawing/2014/main" id="{CFAF39D2-F4EB-4CF7-9C5B-EA59B5649392}"/>
                </a:ext>
              </a:extLst>
            </p:cNvPr>
            <p:cNvSpPr>
              <a:spLocks/>
            </p:cNvSpPr>
            <p:nvPr/>
          </p:nvSpPr>
          <p:spPr bwMode="auto">
            <a:xfrm>
              <a:off x="3575050" y="3589338"/>
              <a:ext cx="14288" cy="17463"/>
            </a:xfrm>
            <a:custGeom>
              <a:avLst/>
              <a:gdLst>
                <a:gd name="T0" fmla="*/ 8 w 42"/>
                <a:gd name="T1" fmla="*/ 0 h 54"/>
                <a:gd name="T2" fmla="*/ 0 w 42"/>
                <a:gd name="T3" fmla="*/ 27 h 54"/>
                <a:gd name="T4" fmla="*/ 23 w 42"/>
                <a:gd name="T5" fmla="*/ 54 h 54"/>
                <a:gd name="T6" fmla="*/ 42 w 42"/>
                <a:gd name="T7" fmla="*/ 34 h 54"/>
                <a:gd name="T8" fmla="*/ 42 w 42"/>
                <a:gd name="T9" fmla="*/ 34 h 54"/>
                <a:gd name="T10" fmla="*/ 35 w 42"/>
                <a:gd name="T11" fmla="*/ 0 h 54"/>
                <a:gd name="T12" fmla="*/ 35 w 42"/>
                <a:gd name="T13" fmla="*/ 0 h 54"/>
                <a:gd name="T14" fmla="*/ 8 w 42"/>
                <a:gd name="T15" fmla="*/ 0 h 54"/>
                <a:gd name="T16" fmla="*/ 8 w 4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54">
                  <a:moveTo>
                    <a:pt x="8" y="0"/>
                  </a:moveTo>
                  <a:lnTo>
                    <a:pt x="0" y="27"/>
                  </a:lnTo>
                  <a:lnTo>
                    <a:pt x="23" y="54"/>
                  </a:lnTo>
                  <a:lnTo>
                    <a:pt x="42" y="34"/>
                  </a:lnTo>
                  <a:lnTo>
                    <a:pt x="42" y="34"/>
                  </a:lnTo>
                  <a:lnTo>
                    <a:pt x="35" y="0"/>
                  </a:lnTo>
                  <a:lnTo>
                    <a:pt x="35" y="0"/>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6">
              <a:extLst>
                <a:ext uri="{FF2B5EF4-FFF2-40B4-BE49-F238E27FC236}">
                  <a16:creationId xmlns:a16="http://schemas.microsoft.com/office/drawing/2014/main" id="{8EC7CD1A-89C1-41BF-9632-D6EB99995849}"/>
                </a:ext>
              </a:extLst>
            </p:cNvPr>
            <p:cNvSpPr>
              <a:spLocks/>
            </p:cNvSpPr>
            <p:nvPr/>
          </p:nvSpPr>
          <p:spPr bwMode="auto">
            <a:xfrm>
              <a:off x="3567113" y="3605213"/>
              <a:ext cx="9525" cy="12700"/>
            </a:xfrm>
            <a:custGeom>
              <a:avLst/>
              <a:gdLst>
                <a:gd name="T0" fmla="*/ 17 w 27"/>
                <a:gd name="T1" fmla="*/ 41 h 41"/>
                <a:gd name="T2" fmla="*/ 27 w 27"/>
                <a:gd name="T3" fmla="*/ 20 h 41"/>
                <a:gd name="T4" fmla="*/ 0 w 27"/>
                <a:gd name="T5" fmla="*/ 0 h 41"/>
                <a:gd name="T6" fmla="*/ 17 w 27"/>
                <a:gd name="T7" fmla="*/ 41 h 41"/>
              </a:gdLst>
              <a:ahLst/>
              <a:cxnLst>
                <a:cxn ang="0">
                  <a:pos x="T0" y="T1"/>
                </a:cxn>
                <a:cxn ang="0">
                  <a:pos x="T2" y="T3"/>
                </a:cxn>
                <a:cxn ang="0">
                  <a:pos x="T4" y="T5"/>
                </a:cxn>
                <a:cxn ang="0">
                  <a:pos x="T6" y="T7"/>
                </a:cxn>
              </a:cxnLst>
              <a:rect l="0" t="0" r="r" b="b"/>
              <a:pathLst>
                <a:path w="27" h="41">
                  <a:moveTo>
                    <a:pt x="17" y="41"/>
                  </a:moveTo>
                  <a:lnTo>
                    <a:pt x="27" y="20"/>
                  </a:lnTo>
                  <a:lnTo>
                    <a:pt x="0" y="0"/>
                  </a:lnTo>
                  <a:lnTo>
                    <a:pt x="17"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7">
              <a:extLst>
                <a:ext uri="{FF2B5EF4-FFF2-40B4-BE49-F238E27FC236}">
                  <a16:creationId xmlns:a16="http://schemas.microsoft.com/office/drawing/2014/main" id="{B049270C-94B1-4789-8011-4EA6E028FE38}"/>
                </a:ext>
              </a:extLst>
            </p:cNvPr>
            <p:cNvSpPr>
              <a:spLocks/>
            </p:cNvSpPr>
            <p:nvPr/>
          </p:nvSpPr>
          <p:spPr bwMode="auto">
            <a:xfrm>
              <a:off x="3587750" y="3611563"/>
              <a:ext cx="7938" cy="11113"/>
            </a:xfrm>
            <a:custGeom>
              <a:avLst/>
              <a:gdLst>
                <a:gd name="T0" fmla="*/ 23 w 23"/>
                <a:gd name="T1" fmla="*/ 0 h 37"/>
                <a:gd name="T2" fmla="*/ 0 w 23"/>
                <a:gd name="T3" fmla="*/ 7 h 37"/>
                <a:gd name="T4" fmla="*/ 3 w 23"/>
                <a:gd name="T5" fmla="*/ 37 h 37"/>
                <a:gd name="T6" fmla="*/ 23 w 23"/>
                <a:gd name="T7" fmla="*/ 0 h 37"/>
              </a:gdLst>
              <a:ahLst/>
              <a:cxnLst>
                <a:cxn ang="0">
                  <a:pos x="T0" y="T1"/>
                </a:cxn>
                <a:cxn ang="0">
                  <a:pos x="T2" y="T3"/>
                </a:cxn>
                <a:cxn ang="0">
                  <a:pos x="T4" y="T5"/>
                </a:cxn>
                <a:cxn ang="0">
                  <a:pos x="T6" y="T7"/>
                </a:cxn>
              </a:cxnLst>
              <a:rect l="0" t="0" r="r" b="b"/>
              <a:pathLst>
                <a:path w="23" h="37">
                  <a:moveTo>
                    <a:pt x="23" y="0"/>
                  </a:moveTo>
                  <a:lnTo>
                    <a:pt x="0" y="7"/>
                  </a:lnTo>
                  <a:lnTo>
                    <a:pt x="3" y="3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8">
              <a:extLst>
                <a:ext uri="{FF2B5EF4-FFF2-40B4-BE49-F238E27FC236}">
                  <a16:creationId xmlns:a16="http://schemas.microsoft.com/office/drawing/2014/main" id="{0A35FB8A-9953-4C43-A975-F2B5EA8F327A}"/>
                </a:ext>
              </a:extLst>
            </p:cNvPr>
            <p:cNvSpPr>
              <a:spLocks/>
            </p:cNvSpPr>
            <p:nvPr/>
          </p:nvSpPr>
          <p:spPr bwMode="auto">
            <a:xfrm>
              <a:off x="3413125" y="3768725"/>
              <a:ext cx="22225" cy="15875"/>
            </a:xfrm>
            <a:custGeom>
              <a:avLst/>
              <a:gdLst>
                <a:gd name="T0" fmla="*/ 39 w 69"/>
                <a:gd name="T1" fmla="*/ 20 h 47"/>
                <a:gd name="T2" fmla="*/ 69 w 69"/>
                <a:gd name="T3" fmla="*/ 13 h 47"/>
                <a:gd name="T4" fmla="*/ 56 w 69"/>
                <a:gd name="T5" fmla="*/ 0 h 47"/>
                <a:gd name="T6" fmla="*/ 16 w 69"/>
                <a:gd name="T7" fmla="*/ 0 h 47"/>
                <a:gd name="T8" fmla="*/ 0 w 69"/>
                <a:gd name="T9" fmla="*/ 27 h 47"/>
                <a:gd name="T10" fmla="*/ 17 w 69"/>
                <a:gd name="T11" fmla="*/ 47 h 47"/>
                <a:gd name="T12" fmla="*/ 39 w 69"/>
                <a:gd name="T13" fmla="*/ 20 h 47"/>
              </a:gdLst>
              <a:ahLst/>
              <a:cxnLst>
                <a:cxn ang="0">
                  <a:pos x="T0" y="T1"/>
                </a:cxn>
                <a:cxn ang="0">
                  <a:pos x="T2" y="T3"/>
                </a:cxn>
                <a:cxn ang="0">
                  <a:pos x="T4" y="T5"/>
                </a:cxn>
                <a:cxn ang="0">
                  <a:pos x="T6" y="T7"/>
                </a:cxn>
                <a:cxn ang="0">
                  <a:pos x="T8" y="T9"/>
                </a:cxn>
                <a:cxn ang="0">
                  <a:pos x="T10" y="T11"/>
                </a:cxn>
                <a:cxn ang="0">
                  <a:pos x="T12" y="T13"/>
                </a:cxn>
              </a:cxnLst>
              <a:rect l="0" t="0" r="r" b="b"/>
              <a:pathLst>
                <a:path w="69" h="47">
                  <a:moveTo>
                    <a:pt x="39" y="20"/>
                  </a:moveTo>
                  <a:lnTo>
                    <a:pt x="69" y="13"/>
                  </a:lnTo>
                  <a:lnTo>
                    <a:pt x="56" y="0"/>
                  </a:lnTo>
                  <a:lnTo>
                    <a:pt x="16" y="0"/>
                  </a:lnTo>
                  <a:lnTo>
                    <a:pt x="0" y="27"/>
                  </a:lnTo>
                  <a:lnTo>
                    <a:pt x="17" y="47"/>
                  </a:lnTo>
                  <a:lnTo>
                    <a:pt x="3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99">
              <a:extLst>
                <a:ext uri="{FF2B5EF4-FFF2-40B4-BE49-F238E27FC236}">
                  <a16:creationId xmlns:a16="http://schemas.microsoft.com/office/drawing/2014/main" id="{F23F196E-B823-405D-8FB6-99F6B5C77A50}"/>
                </a:ext>
              </a:extLst>
            </p:cNvPr>
            <p:cNvSpPr>
              <a:spLocks/>
            </p:cNvSpPr>
            <p:nvPr/>
          </p:nvSpPr>
          <p:spPr bwMode="auto">
            <a:xfrm>
              <a:off x="3441700" y="3751263"/>
              <a:ext cx="23813" cy="11113"/>
            </a:xfrm>
            <a:custGeom>
              <a:avLst/>
              <a:gdLst>
                <a:gd name="T0" fmla="*/ 72 w 72"/>
                <a:gd name="T1" fmla="*/ 0 h 38"/>
                <a:gd name="T2" fmla="*/ 40 w 72"/>
                <a:gd name="T3" fmla="*/ 14 h 38"/>
                <a:gd name="T4" fmla="*/ 0 w 72"/>
                <a:gd name="T5" fmla="*/ 38 h 38"/>
                <a:gd name="T6" fmla="*/ 60 w 72"/>
                <a:gd name="T7" fmla="*/ 17 h 38"/>
                <a:gd name="T8" fmla="*/ 72 w 72"/>
                <a:gd name="T9" fmla="*/ 0 h 38"/>
              </a:gdLst>
              <a:ahLst/>
              <a:cxnLst>
                <a:cxn ang="0">
                  <a:pos x="T0" y="T1"/>
                </a:cxn>
                <a:cxn ang="0">
                  <a:pos x="T2" y="T3"/>
                </a:cxn>
                <a:cxn ang="0">
                  <a:pos x="T4" y="T5"/>
                </a:cxn>
                <a:cxn ang="0">
                  <a:pos x="T6" y="T7"/>
                </a:cxn>
                <a:cxn ang="0">
                  <a:pos x="T8" y="T9"/>
                </a:cxn>
              </a:cxnLst>
              <a:rect l="0" t="0" r="r" b="b"/>
              <a:pathLst>
                <a:path w="72" h="38">
                  <a:moveTo>
                    <a:pt x="72" y="0"/>
                  </a:moveTo>
                  <a:lnTo>
                    <a:pt x="40" y="14"/>
                  </a:lnTo>
                  <a:lnTo>
                    <a:pt x="0" y="38"/>
                  </a:lnTo>
                  <a:lnTo>
                    <a:pt x="60" y="17"/>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00">
              <a:extLst>
                <a:ext uri="{FF2B5EF4-FFF2-40B4-BE49-F238E27FC236}">
                  <a16:creationId xmlns:a16="http://schemas.microsoft.com/office/drawing/2014/main" id="{A6C22C71-AA76-4E8F-B588-E7406E0800FC}"/>
                </a:ext>
              </a:extLst>
            </p:cNvPr>
            <p:cNvSpPr>
              <a:spLocks/>
            </p:cNvSpPr>
            <p:nvPr/>
          </p:nvSpPr>
          <p:spPr bwMode="auto">
            <a:xfrm>
              <a:off x="3476625" y="3744913"/>
              <a:ext cx="19050" cy="4763"/>
            </a:xfrm>
            <a:custGeom>
              <a:avLst/>
              <a:gdLst>
                <a:gd name="T0" fmla="*/ 57 w 57"/>
                <a:gd name="T1" fmla="*/ 0 h 13"/>
                <a:gd name="T2" fmla="*/ 0 w 57"/>
                <a:gd name="T3" fmla="*/ 6 h 13"/>
                <a:gd name="T4" fmla="*/ 47 w 57"/>
                <a:gd name="T5" fmla="*/ 13 h 13"/>
                <a:gd name="T6" fmla="*/ 57 w 57"/>
                <a:gd name="T7" fmla="*/ 0 h 13"/>
              </a:gdLst>
              <a:ahLst/>
              <a:cxnLst>
                <a:cxn ang="0">
                  <a:pos x="T0" y="T1"/>
                </a:cxn>
                <a:cxn ang="0">
                  <a:pos x="T2" y="T3"/>
                </a:cxn>
                <a:cxn ang="0">
                  <a:pos x="T4" y="T5"/>
                </a:cxn>
                <a:cxn ang="0">
                  <a:pos x="T6" y="T7"/>
                </a:cxn>
              </a:cxnLst>
              <a:rect l="0" t="0" r="r" b="b"/>
              <a:pathLst>
                <a:path w="57" h="13">
                  <a:moveTo>
                    <a:pt x="57" y="0"/>
                  </a:moveTo>
                  <a:lnTo>
                    <a:pt x="0" y="6"/>
                  </a:lnTo>
                  <a:lnTo>
                    <a:pt x="47" y="13"/>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DE0CD199-FE43-4A7C-AEAF-ECBE67EC21A3}"/>
                </a:ext>
              </a:extLst>
            </p:cNvPr>
            <p:cNvSpPr>
              <a:spLocks/>
            </p:cNvSpPr>
            <p:nvPr/>
          </p:nvSpPr>
          <p:spPr bwMode="auto">
            <a:xfrm>
              <a:off x="3509963" y="3743325"/>
              <a:ext cx="15875" cy="3175"/>
            </a:xfrm>
            <a:custGeom>
              <a:avLst/>
              <a:gdLst>
                <a:gd name="T0" fmla="*/ 27 w 51"/>
                <a:gd name="T1" fmla="*/ 0 h 13"/>
                <a:gd name="T2" fmla="*/ 0 w 51"/>
                <a:gd name="T3" fmla="*/ 13 h 13"/>
                <a:gd name="T4" fmla="*/ 51 w 51"/>
                <a:gd name="T5" fmla="*/ 6 h 13"/>
                <a:gd name="T6" fmla="*/ 27 w 51"/>
                <a:gd name="T7" fmla="*/ 0 h 13"/>
              </a:gdLst>
              <a:ahLst/>
              <a:cxnLst>
                <a:cxn ang="0">
                  <a:pos x="T0" y="T1"/>
                </a:cxn>
                <a:cxn ang="0">
                  <a:pos x="T2" y="T3"/>
                </a:cxn>
                <a:cxn ang="0">
                  <a:pos x="T4" y="T5"/>
                </a:cxn>
                <a:cxn ang="0">
                  <a:pos x="T6" y="T7"/>
                </a:cxn>
              </a:cxnLst>
              <a:rect l="0" t="0" r="r" b="b"/>
              <a:pathLst>
                <a:path w="51" h="13">
                  <a:moveTo>
                    <a:pt x="27" y="0"/>
                  </a:moveTo>
                  <a:lnTo>
                    <a:pt x="0" y="13"/>
                  </a:lnTo>
                  <a:lnTo>
                    <a:pt x="51" y="6"/>
                  </a:lnTo>
                  <a:lnTo>
                    <a:pt x="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02">
              <a:extLst>
                <a:ext uri="{FF2B5EF4-FFF2-40B4-BE49-F238E27FC236}">
                  <a16:creationId xmlns:a16="http://schemas.microsoft.com/office/drawing/2014/main" id="{78BAB0D7-25FB-4FFC-A856-13ED6FB3A5C5}"/>
                </a:ext>
              </a:extLst>
            </p:cNvPr>
            <p:cNvSpPr>
              <a:spLocks/>
            </p:cNvSpPr>
            <p:nvPr/>
          </p:nvSpPr>
          <p:spPr bwMode="auto">
            <a:xfrm>
              <a:off x="3344863" y="3546475"/>
              <a:ext cx="860425" cy="1158875"/>
            </a:xfrm>
            <a:custGeom>
              <a:avLst/>
              <a:gdLst>
                <a:gd name="T0" fmla="*/ 2632 w 2711"/>
                <a:gd name="T1" fmla="*/ 1437 h 3652"/>
                <a:gd name="T2" fmla="*/ 2546 w 2711"/>
                <a:gd name="T3" fmla="*/ 839 h 3652"/>
                <a:gd name="T4" fmla="*/ 2470 w 2711"/>
                <a:gd name="T5" fmla="*/ 664 h 3652"/>
                <a:gd name="T6" fmla="*/ 2287 w 2711"/>
                <a:gd name="T7" fmla="*/ 580 h 3652"/>
                <a:gd name="T8" fmla="*/ 2316 w 2711"/>
                <a:gd name="T9" fmla="*/ 490 h 3652"/>
                <a:gd name="T10" fmla="*/ 2232 w 2711"/>
                <a:gd name="T11" fmla="*/ 461 h 3652"/>
                <a:gd name="T12" fmla="*/ 2117 w 2711"/>
                <a:gd name="T13" fmla="*/ 349 h 3652"/>
                <a:gd name="T14" fmla="*/ 1985 w 2711"/>
                <a:gd name="T15" fmla="*/ 344 h 3652"/>
                <a:gd name="T16" fmla="*/ 1934 w 2711"/>
                <a:gd name="T17" fmla="*/ 350 h 3652"/>
                <a:gd name="T18" fmla="*/ 1920 w 2711"/>
                <a:gd name="T19" fmla="*/ 291 h 3652"/>
                <a:gd name="T20" fmla="*/ 1815 w 2711"/>
                <a:gd name="T21" fmla="*/ 408 h 3652"/>
                <a:gd name="T22" fmla="*/ 1616 w 2711"/>
                <a:gd name="T23" fmla="*/ 496 h 3652"/>
                <a:gd name="T24" fmla="*/ 1430 w 2711"/>
                <a:gd name="T25" fmla="*/ 568 h 3652"/>
                <a:gd name="T26" fmla="*/ 1462 w 2711"/>
                <a:gd name="T27" fmla="*/ 422 h 3652"/>
                <a:gd name="T28" fmla="*/ 1371 w 2711"/>
                <a:gd name="T29" fmla="*/ 359 h 3652"/>
                <a:gd name="T30" fmla="*/ 1210 w 2711"/>
                <a:gd name="T31" fmla="*/ 278 h 3652"/>
                <a:gd name="T32" fmla="*/ 1176 w 2711"/>
                <a:gd name="T33" fmla="*/ 145 h 3652"/>
                <a:gd name="T34" fmla="*/ 1010 w 2711"/>
                <a:gd name="T35" fmla="*/ 133 h 3652"/>
                <a:gd name="T36" fmla="*/ 782 w 2711"/>
                <a:gd name="T37" fmla="*/ 88 h 3652"/>
                <a:gd name="T38" fmla="*/ 718 w 2711"/>
                <a:gd name="T39" fmla="*/ 6 h 3652"/>
                <a:gd name="T40" fmla="*/ 695 w 2711"/>
                <a:gd name="T41" fmla="*/ 136 h 3652"/>
                <a:gd name="T42" fmla="*/ 792 w 2711"/>
                <a:gd name="T43" fmla="*/ 102 h 3652"/>
                <a:gd name="T44" fmla="*/ 874 w 2711"/>
                <a:gd name="T45" fmla="*/ 228 h 3652"/>
                <a:gd name="T46" fmla="*/ 817 w 2711"/>
                <a:gd name="T47" fmla="*/ 301 h 3652"/>
                <a:gd name="T48" fmla="*/ 851 w 2711"/>
                <a:gd name="T49" fmla="*/ 334 h 3652"/>
                <a:gd name="T50" fmla="*/ 902 w 2711"/>
                <a:gd name="T51" fmla="*/ 446 h 3652"/>
                <a:gd name="T52" fmla="*/ 859 w 2711"/>
                <a:gd name="T53" fmla="*/ 500 h 3652"/>
                <a:gd name="T54" fmla="*/ 1000 w 2711"/>
                <a:gd name="T55" fmla="*/ 604 h 3652"/>
                <a:gd name="T56" fmla="*/ 1124 w 2711"/>
                <a:gd name="T57" fmla="*/ 749 h 3652"/>
                <a:gd name="T58" fmla="*/ 984 w 2711"/>
                <a:gd name="T59" fmla="*/ 621 h 3652"/>
                <a:gd name="T60" fmla="*/ 728 w 2711"/>
                <a:gd name="T61" fmla="*/ 707 h 3652"/>
                <a:gd name="T62" fmla="*/ 752 w 2711"/>
                <a:gd name="T63" fmla="*/ 799 h 3652"/>
                <a:gd name="T64" fmla="*/ 709 w 2711"/>
                <a:gd name="T65" fmla="*/ 794 h 3652"/>
                <a:gd name="T66" fmla="*/ 627 w 2711"/>
                <a:gd name="T67" fmla="*/ 678 h 3652"/>
                <a:gd name="T68" fmla="*/ 325 w 2711"/>
                <a:gd name="T69" fmla="*/ 767 h 3652"/>
                <a:gd name="T70" fmla="*/ 379 w 2711"/>
                <a:gd name="T71" fmla="*/ 843 h 3652"/>
                <a:gd name="T72" fmla="*/ 442 w 2711"/>
                <a:gd name="T73" fmla="*/ 898 h 3652"/>
                <a:gd name="T74" fmla="*/ 373 w 2711"/>
                <a:gd name="T75" fmla="*/ 925 h 3652"/>
                <a:gd name="T76" fmla="*/ 311 w 2711"/>
                <a:gd name="T77" fmla="*/ 1361 h 3652"/>
                <a:gd name="T78" fmla="*/ 23 w 2711"/>
                <a:gd name="T79" fmla="*/ 1715 h 3652"/>
                <a:gd name="T80" fmla="*/ 37 w 2711"/>
                <a:gd name="T81" fmla="*/ 2084 h 3652"/>
                <a:gd name="T82" fmla="*/ 74 w 2711"/>
                <a:gd name="T83" fmla="*/ 2379 h 3652"/>
                <a:gd name="T84" fmla="*/ 237 w 2711"/>
                <a:gd name="T85" fmla="*/ 2803 h 3652"/>
                <a:gd name="T86" fmla="*/ 658 w 2711"/>
                <a:gd name="T87" fmla="*/ 2882 h 3652"/>
                <a:gd name="T88" fmla="*/ 507 w 2711"/>
                <a:gd name="T89" fmla="*/ 3242 h 3652"/>
                <a:gd name="T90" fmla="*/ 621 w 2711"/>
                <a:gd name="T91" fmla="*/ 3562 h 3652"/>
                <a:gd name="T92" fmla="*/ 847 w 2711"/>
                <a:gd name="T93" fmla="*/ 3510 h 3652"/>
                <a:gd name="T94" fmla="*/ 1034 w 2711"/>
                <a:gd name="T95" fmla="*/ 3499 h 3652"/>
                <a:gd name="T96" fmla="*/ 1180 w 2711"/>
                <a:gd name="T97" fmla="*/ 3556 h 3652"/>
                <a:gd name="T98" fmla="*/ 1372 w 2711"/>
                <a:gd name="T99" fmla="*/ 3568 h 3652"/>
                <a:gd name="T100" fmla="*/ 1726 w 2711"/>
                <a:gd name="T101" fmla="*/ 3516 h 3652"/>
                <a:gd name="T102" fmla="*/ 2122 w 2711"/>
                <a:gd name="T103" fmla="*/ 3481 h 3652"/>
                <a:gd name="T104" fmla="*/ 2248 w 2711"/>
                <a:gd name="T105" fmla="*/ 3206 h 3652"/>
                <a:gd name="T106" fmla="*/ 2227 w 2711"/>
                <a:gd name="T107" fmla="*/ 2923 h 3652"/>
                <a:gd name="T108" fmla="*/ 1961 w 2711"/>
                <a:gd name="T109" fmla="*/ 2504 h 3652"/>
                <a:gd name="T110" fmla="*/ 1929 w 2711"/>
                <a:gd name="T111" fmla="*/ 2319 h 3652"/>
                <a:gd name="T112" fmla="*/ 2362 w 2711"/>
                <a:gd name="T113" fmla="*/ 2076 h 3652"/>
                <a:gd name="T114" fmla="*/ 2642 w 2711"/>
                <a:gd name="T115" fmla="*/ 2056 h 3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3652">
                  <a:moveTo>
                    <a:pt x="2711" y="1803"/>
                  </a:moveTo>
                  <a:lnTo>
                    <a:pt x="2634" y="1657"/>
                  </a:lnTo>
                  <a:lnTo>
                    <a:pt x="2602" y="1538"/>
                  </a:lnTo>
                  <a:lnTo>
                    <a:pt x="2632" y="1437"/>
                  </a:lnTo>
                  <a:lnTo>
                    <a:pt x="2577" y="1322"/>
                  </a:lnTo>
                  <a:lnTo>
                    <a:pt x="2590" y="1180"/>
                  </a:lnTo>
                  <a:lnTo>
                    <a:pt x="2455" y="1067"/>
                  </a:lnTo>
                  <a:lnTo>
                    <a:pt x="2546" y="839"/>
                  </a:lnTo>
                  <a:lnTo>
                    <a:pt x="2541" y="671"/>
                  </a:lnTo>
                  <a:lnTo>
                    <a:pt x="2524" y="668"/>
                  </a:lnTo>
                  <a:lnTo>
                    <a:pt x="2497" y="641"/>
                  </a:lnTo>
                  <a:lnTo>
                    <a:pt x="2470" y="664"/>
                  </a:lnTo>
                  <a:lnTo>
                    <a:pt x="2454" y="624"/>
                  </a:lnTo>
                  <a:lnTo>
                    <a:pt x="2424" y="622"/>
                  </a:lnTo>
                  <a:lnTo>
                    <a:pt x="2380" y="625"/>
                  </a:lnTo>
                  <a:lnTo>
                    <a:pt x="2287" y="580"/>
                  </a:lnTo>
                  <a:lnTo>
                    <a:pt x="2316" y="563"/>
                  </a:lnTo>
                  <a:lnTo>
                    <a:pt x="2329" y="536"/>
                  </a:lnTo>
                  <a:lnTo>
                    <a:pt x="2295" y="500"/>
                  </a:lnTo>
                  <a:lnTo>
                    <a:pt x="2316" y="490"/>
                  </a:lnTo>
                  <a:lnTo>
                    <a:pt x="2292" y="481"/>
                  </a:lnTo>
                  <a:lnTo>
                    <a:pt x="2279" y="441"/>
                  </a:lnTo>
                  <a:lnTo>
                    <a:pt x="2242" y="437"/>
                  </a:lnTo>
                  <a:lnTo>
                    <a:pt x="2232" y="461"/>
                  </a:lnTo>
                  <a:lnTo>
                    <a:pt x="2205" y="422"/>
                  </a:lnTo>
                  <a:lnTo>
                    <a:pt x="2175" y="425"/>
                  </a:lnTo>
                  <a:lnTo>
                    <a:pt x="2158" y="405"/>
                  </a:lnTo>
                  <a:lnTo>
                    <a:pt x="2117" y="349"/>
                  </a:lnTo>
                  <a:lnTo>
                    <a:pt x="2074" y="302"/>
                  </a:lnTo>
                  <a:lnTo>
                    <a:pt x="2054" y="310"/>
                  </a:lnTo>
                  <a:lnTo>
                    <a:pt x="2044" y="334"/>
                  </a:lnTo>
                  <a:lnTo>
                    <a:pt x="1985" y="344"/>
                  </a:lnTo>
                  <a:lnTo>
                    <a:pt x="1931" y="407"/>
                  </a:lnTo>
                  <a:lnTo>
                    <a:pt x="1908" y="390"/>
                  </a:lnTo>
                  <a:lnTo>
                    <a:pt x="1904" y="367"/>
                  </a:lnTo>
                  <a:lnTo>
                    <a:pt x="1934" y="350"/>
                  </a:lnTo>
                  <a:lnTo>
                    <a:pt x="1947" y="305"/>
                  </a:lnTo>
                  <a:lnTo>
                    <a:pt x="2017" y="307"/>
                  </a:lnTo>
                  <a:lnTo>
                    <a:pt x="2017" y="290"/>
                  </a:lnTo>
                  <a:lnTo>
                    <a:pt x="1920" y="291"/>
                  </a:lnTo>
                  <a:lnTo>
                    <a:pt x="1861" y="358"/>
                  </a:lnTo>
                  <a:lnTo>
                    <a:pt x="1851" y="408"/>
                  </a:lnTo>
                  <a:lnTo>
                    <a:pt x="1805" y="435"/>
                  </a:lnTo>
                  <a:lnTo>
                    <a:pt x="1815" y="408"/>
                  </a:lnTo>
                  <a:lnTo>
                    <a:pt x="1778" y="395"/>
                  </a:lnTo>
                  <a:lnTo>
                    <a:pt x="1661" y="463"/>
                  </a:lnTo>
                  <a:lnTo>
                    <a:pt x="1659" y="500"/>
                  </a:lnTo>
                  <a:lnTo>
                    <a:pt x="1616" y="496"/>
                  </a:lnTo>
                  <a:lnTo>
                    <a:pt x="1629" y="553"/>
                  </a:lnTo>
                  <a:lnTo>
                    <a:pt x="1546" y="513"/>
                  </a:lnTo>
                  <a:lnTo>
                    <a:pt x="1470" y="527"/>
                  </a:lnTo>
                  <a:lnTo>
                    <a:pt x="1430" y="568"/>
                  </a:lnTo>
                  <a:lnTo>
                    <a:pt x="1406" y="561"/>
                  </a:lnTo>
                  <a:lnTo>
                    <a:pt x="1392" y="468"/>
                  </a:lnTo>
                  <a:lnTo>
                    <a:pt x="1439" y="442"/>
                  </a:lnTo>
                  <a:lnTo>
                    <a:pt x="1462" y="422"/>
                  </a:lnTo>
                  <a:lnTo>
                    <a:pt x="1504" y="338"/>
                  </a:lnTo>
                  <a:lnTo>
                    <a:pt x="1498" y="311"/>
                  </a:lnTo>
                  <a:lnTo>
                    <a:pt x="1404" y="332"/>
                  </a:lnTo>
                  <a:lnTo>
                    <a:pt x="1371" y="359"/>
                  </a:lnTo>
                  <a:lnTo>
                    <a:pt x="1307" y="307"/>
                  </a:lnTo>
                  <a:lnTo>
                    <a:pt x="1260" y="277"/>
                  </a:lnTo>
                  <a:lnTo>
                    <a:pt x="1231" y="330"/>
                  </a:lnTo>
                  <a:lnTo>
                    <a:pt x="1210" y="278"/>
                  </a:lnTo>
                  <a:lnTo>
                    <a:pt x="1133" y="261"/>
                  </a:lnTo>
                  <a:lnTo>
                    <a:pt x="1173" y="211"/>
                  </a:lnTo>
                  <a:lnTo>
                    <a:pt x="1179" y="175"/>
                  </a:lnTo>
                  <a:lnTo>
                    <a:pt x="1176" y="145"/>
                  </a:lnTo>
                  <a:lnTo>
                    <a:pt x="1156" y="112"/>
                  </a:lnTo>
                  <a:lnTo>
                    <a:pt x="1129" y="115"/>
                  </a:lnTo>
                  <a:lnTo>
                    <a:pt x="1075" y="96"/>
                  </a:lnTo>
                  <a:lnTo>
                    <a:pt x="1010" y="133"/>
                  </a:lnTo>
                  <a:lnTo>
                    <a:pt x="1029" y="100"/>
                  </a:lnTo>
                  <a:lnTo>
                    <a:pt x="933" y="129"/>
                  </a:lnTo>
                  <a:lnTo>
                    <a:pt x="822" y="75"/>
                  </a:lnTo>
                  <a:lnTo>
                    <a:pt x="782" y="88"/>
                  </a:lnTo>
                  <a:lnTo>
                    <a:pt x="759" y="100"/>
                  </a:lnTo>
                  <a:lnTo>
                    <a:pt x="725" y="66"/>
                  </a:lnTo>
                  <a:lnTo>
                    <a:pt x="718" y="29"/>
                  </a:lnTo>
                  <a:lnTo>
                    <a:pt x="718" y="6"/>
                  </a:lnTo>
                  <a:lnTo>
                    <a:pt x="698" y="0"/>
                  </a:lnTo>
                  <a:lnTo>
                    <a:pt x="685" y="46"/>
                  </a:lnTo>
                  <a:lnTo>
                    <a:pt x="685" y="100"/>
                  </a:lnTo>
                  <a:lnTo>
                    <a:pt x="695" y="136"/>
                  </a:lnTo>
                  <a:lnTo>
                    <a:pt x="702" y="126"/>
                  </a:lnTo>
                  <a:lnTo>
                    <a:pt x="709" y="90"/>
                  </a:lnTo>
                  <a:lnTo>
                    <a:pt x="752" y="110"/>
                  </a:lnTo>
                  <a:lnTo>
                    <a:pt x="792" y="102"/>
                  </a:lnTo>
                  <a:lnTo>
                    <a:pt x="816" y="125"/>
                  </a:lnTo>
                  <a:lnTo>
                    <a:pt x="832" y="162"/>
                  </a:lnTo>
                  <a:lnTo>
                    <a:pt x="836" y="191"/>
                  </a:lnTo>
                  <a:lnTo>
                    <a:pt x="874" y="228"/>
                  </a:lnTo>
                  <a:lnTo>
                    <a:pt x="907" y="253"/>
                  </a:lnTo>
                  <a:lnTo>
                    <a:pt x="887" y="293"/>
                  </a:lnTo>
                  <a:lnTo>
                    <a:pt x="850" y="291"/>
                  </a:lnTo>
                  <a:lnTo>
                    <a:pt x="817" y="301"/>
                  </a:lnTo>
                  <a:lnTo>
                    <a:pt x="795" y="331"/>
                  </a:lnTo>
                  <a:lnTo>
                    <a:pt x="805" y="367"/>
                  </a:lnTo>
                  <a:lnTo>
                    <a:pt x="841" y="357"/>
                  </a:lnTo>
                  <a:lnTo>
                    <a:pt x="851" y="334"/>
                  </a:lnTo>
                  <a:lnTo>
                    <a:pt x="878" y="360"/>
                  </a:lnTo>
                  <a:lnTo>
                    <a:pt x="831" y="404"/>
                  </a:lnTo>
                  <a:lnTo>
                    <a:pt x="842" y="444"/>
                  </a:lnTo>
                  <a:lnTo>
                    <a:pt x="902" y="446"/>
                  </a:lnTo>
                  <a:lnTo>
                    <a:pt x="913" y="483"/>
                  </a:lnTo>
                  <a:lnTo>
                    <a:pt x="906" y="500"/>
                  </a:lnTo>
                  <a:lnTo>
                    <a:pt x="896" y="520"/>
                  </a:lnTo>
                  <a:lnTo>
                    <a:pt x="859" y="500"/>
                  </a:lnTo>
                  <a:lnTo>
                    <a:pt x="852" y="510"/>
                  </a:lnTo>
                  <a:lnTo>
                    <a:pt x="849" y="553"/>
                  </a:lnTo>
                  <a:lnTo>
                    <a:pt x="929" y="589"/>
                  </a:lnTo>
                  <a:lnTo>
                    <a:pt x="1000" y="604"/>
                  </a:lnTo>
                  <a:lnTo>
                    <a:pt x="1046" y="621"/>
                  </a:lnTo>
                  <a:lnTo>
                    <a:pt x="1084" y="667"/>
                  </a:lnTo>
                  <a:lnTo>
                    <a:pt x="1085" y="718"/>
                  </a:lnTo>
                  <a:lnTo>
                    <a:pt x="1124" y="749"/>
                  </a:lnTo>
                  <a:lnTo>
                    <a:pt x="1195" y="783"/>
                  </a:lnTo>
                  <a:lnTo>
                    <a:pt x="1121" y="774"/>
                  </a:lnTo>
                  <a:lnTo>
                    <a:pt x="1044" y="678"/>
                  </a:lnTo>
                  <a:lnTo>
                    <a:pt x="984" y="621"/>
                  </a:lnTo>
                  <a:lnTo>
                    <a:pt x="900" y="612"/>
                  </a:lnTo>
                  <a:lnTo>
                    <a:pt x="790" y="600"/>
                  </a:lnTo>
                  <a:lnTo>
                    <a:pt x="740" y="647"/>
                  </a:lnTo>
                  <a:lnTo>
                    <a:pt x="728" y="707"/>
                  </a:lnTo>
                  <a:lnTo>
                    <a:pt x="748" y="773"/>
                  </a:lnTo>
                  <a:lnTo>
                    <a:pt x="776" y="799"/>
                  </a:lnTo>
                  <a:lnTo>
                    <a:pt x="749" y="823"/>
                  </a:lnTo>
                  <a:lnTo>
                    <a:pt x="752" y="799"/>
                  </a:lnTo>
                  <a:lnTo>
                    <a:pt x="721" y="747"/>
                  </a:lnTo>
                  <a:lnTo>
                    <a:pt x="668" y="734"/>
                  </a:lnTo>
                  <a:lnTo>
                    <a:pt x="665" y="757"/>
                  </a:lnTo>
                  <a:lnTo>
                    <a:pt x="709" y="794"/>
                  </a:lnTo>
                  <a:lnTo>
                    <a:pt x="689" y="823"/>
                  </a:lnTo>
                  <a:lnTo>
                    <a:pt x="639" y="817"/>
                  </a:lnTo>
                  <a:lnTo>
                    <a:pt x="614" y="708"/>
                  </a:lnTo>
                  <a:lnTo>
                    <a:pt x="627" y="678"/>
                  </a:lnTo>
                  <a:lnTo>
                    <a:pt x="391" y="687"/>
                  </a:lnTo>
                  <a:lnTo>
                    <a:pt x="341" y="747"/>
                  </a:lnTo>
                  <a:lnTo>
                    <a:pt x="349" y="774"/>
                  </a:lnTo>
                  <a:lnTo>
                    <a:pt x="325" y="767"/>
                  </a:lnTo>
                  <a:lnTo>
                    <a:pt x="302" y="790"/>
                  </a:lnTo>
                  <a:lnTo>
                    <a:pt x="305" y="844"/>
                  </a:lnTo>
                  <a:lnTo>
                    <a:pt x="335" y="849"/>
                  </a:lnTo>
                  <a:lnTo>
                    <a:pt x="379" y="843"/>
                  </a:lnTo>
                  <a:lnTo>
                    <a:pt x="419" y="839"/>
                  </a:lnTo>
                  <a:lnTo>
                    <a:pt x="446" y="885"/>
                  </a:lnTo>
                  <a:lnTo>
                    <a:pt x="470" y="932"/>
                  </a:lnTo>
                  <a:lnTo>
                    <a:pt x="442" y="898"/>
                  </a:lnTo>
                  <a:lnTo>
                    <a:pt x="416" y="875"/>
                  </a:lnTo>
                  <a:lnTo>
                    <a:pt x="389" y="873"/>
                  </a:lnTo>
                  <a:lnTo>
                    <a:pt x="372" y="893"/>
                  </a:lnTo>
                  <a:lnTo>
                    <a:pt x="373" y="925"/>
                  </a:lnTo>
                  <a:lnTo>
                    <a:pt x="318" y="1102"/>
                  </a:lnTo>
                  <a:lnTo>
                    <a:pt x="325" y="1232"/>
                  </a:lnTo>
                  <a:lnTo>
                    <a:pt x="280" y="1275"/>
                  </a:lnTo>
                  <a:lnTo>
                    <a:pt x="311" y="1361"/>
                  </a:lnTo>
                  <a:lnTo>
                    <a:pt x="251" y="1451"/>
                  </a:lnTo>
                  <a:lnTo>
                    <a:pt x="165" y="1531"/>
                  </a:lnTo>
                  <a:lnTo>
                    <a:pt x="22" y="1586"/>
                  </a:lnTo>
                  <a:lnTo>
                    <a:pt x="23" y="1715"/>
                  </a:lnTo>
                  <a:lnTo>
                    <a:pt x="68" y="1831"/>
                  </a:lnTo>
                  <a:lnTo>
                    <a:pt x="12" y="1938"/>
                  </a:lnTo>
                  <a:lnTo>
                    <a:pt x="0" y="2034"/>
                  </a:lnTo>
                  <a:lnTo>
                    <a:pt x="37" y="2084"/>
                  </a:lnTo>
                  <a:lnTo>
                    <a:pt x="71" y="2146"/>
                  </a:lnTo>
                  <a:lnTo>
                    <a:pt x="115" y="2160"/>
                  </a:lnTo>
                  <a:lnTo>
                    <a:pt x="115" y="2266"/>
                  </a:lnTo>
                  <a:lnTo>
                    <a:pt x="74" y="2379"/>
                  </a:lnTo>
                  <a:lnTo>
                    <a:pt x="84" y="2462"/>
                  </a:lnTo>
                  <a:lnTo>
                    <a:pt x="132" y="2574"/>
                  </a:lnTo>
                  <a:lnTo>
                    <a:pt x="123" y="2687"/>
                  </a:lnTo>
                  <a:lnTo>
                    <a:pt x="237" y="2803"/>
                  </a:lnTo>
                  <a:lnTo>
                    <a:pt x="377" y="2810"/>
                  </a:lnTo>
                  <a:lnTo>
                    <a:pt x="464" y="2847"/>
                  </a:lnTo>
                  <a:lnTo>
                    <a:pt x="524" y="2839"/>
                  </a:lnTo>
                  <a:lnTo>
                    <a:pt x="658" y="2882"/>
                  </a:lnTo>
                  <a:lnTo>
                    <a:pt x="674" y="2907"/>
                  </a:lnTo>
                  <a:lnTo>
                    <a:pt x="612" y="2962"/>
                  </a:lnTo>
                  <a:lnTo>
                    <a:pt x="536" y="3069"/>
                  </a:lnTo>
                  <a:lnTo>
                    <a:pt x="507" y="3242"/>
                  </a:lnTo>
                  <a:lnTo>
                    <a:pt x="439" y="3434"/>
                  </a:lnTo>
                  <a:lnTo>
                    <a:pt x="454" y="3547"/>
                  </a:lnTo>
                  <a:lnTo>
                    <a:pt x="527" y="3537"/>
                  </a:lnTo>
                  <a:lnTo>
                    <a:pt x="621" y="3562"/>
                  </a:lnTo>
                  <a:lnTo>
                    <a:pt x="683" y="3528"/>
                  </a:lnTo>
                  <a:lnTo>
                    <a:pt x="763" y="3541"/>
                  </a:lnTo>
                  <a:lnTo>
                    <a:pt x="813" y="3481"/>
                  </a:lnTo>
                  <a:lnTo>
                    <a:pt x="847" y="3510"/>
                  </a:lnTo>
                  <a:lnTo>
                    <a:pt x="924" y="3460"/>
                  </a:lnTo>
                  <a:lnTo>
                    <a:pt x="981" y="3479"/>
                  </a:lnTo>
                  <a:lnTo>
                    <a:pt x="998" y="3442"/>
                  </a:lnTo>
                  <a:lnTo>
                    <a:pt x="1034" y="3499"/>
                  </a:lnTo>
                  <a:lnTo>
                    <a:pt x="1089" y="3512"/>
                  </a:lnTo>
                  <a:lnTo>
                    <a:pt x="1129" y="3511"/>
                  </a:lnTo>
                  <a:lnTo>
                    <a:pt x="1171" y="3512"/>
                  </a:lnTo>
                  <a:lnTo>
                    <a:pt x="1180" y="3556"/>
                  </a:lnTo>
                  <a:lnTo>
                    <a:pt x="1275" y="3648"/>
                  </a:lnTo>
                  <a:lnTo>
                    <a:pt x="1336" y="3652"/>
                  </a:lnTo>
                  <a:lnTo>
                    <a:pt x="1381" y="3602"/>
                  </a:lnTo>
                  <a:lnTo>
                    <a:pt x="1372" y="3568"/>
                  </a:lnTo>
                  <a:lnTo>
                    <a:pt x="1451" y="3553"/>
                  </a:lnTo>
                  <a:lnTo>
                    <a:pt x="1550" y="3615"/>
                  </a:lnTo>
                  <a:lnTo>
                    <a:pt x="1674" y="3591"/>
                  </a:lnTo>
                  <a:lnTo>
                    <a:pt x="1726" y="3516"/>
                  </a:lnTo>
                  <a:lnTo>
                    <a:pt x="1922" y="3522"/>
                  </a:lnTo>
                  <a:lnTo>
                    <a:pt x="1992" y="3487"/>
                  </a:lnTo>
                  <a:lnTo>
                    <a:pt x="2148" y="3551"/>
                  </a:lnTo>
                  <a:lnTo>
                    <a:pt x="2122" y="3481"/>
                  </a:lnTo>
                  <a:lnTo>
                    <a:pt x="2147" y="3428"/>
                  </a:lnTo>
                  <a:lnTo>
                    <a:pt x="2063" y="3309"/>
                  </a:lnTo>
                  <a:lnTo>
                    <a:pt x="2186" y="3206"/>
                  </a:lnTo>
                  <a:lnTo>
                    <a:pt x="2248" y="3206"/>
                  </a:lnTo>
                  <a:lnTo>
                    <a:pt x="2261" y="3117"/>
                  </a:lnTo>
                  <a:lnTo>
                    <a:pt x="2358" y="3045"/>
                  </a:lnTo>
                  <a:lnTo>
                    <a:pt x="2334" y="3001"/>
                  </a:lnTo>
                  <a:lnTo>
                    <a:pt x="2227" y="2923"/>
                  </a:lnTo>
                  <a:lnTo>
                    <a:pt x="2204" y="2834"/>
                  </a:lnTo>
                  <a:lnTo>
                    <a:pt x="2097" y="2774"/>
                  </a:lnTo>
                  <a:lnTo>
                    <a:pt x="1981" y="2650"/>
                  </a:lnTo>
                  <a:lnTo>
                    <a:pt x="1961" y="2504"/>
                  </a:lnTo>
                  <a:lnTo>
                    <a:pt x="1868" y="2377"/>
                  </a:lnTo>
                  <a:lnTo>
                    <a:pt x="1849" y="2293"/>
                  </a:lnTo>
                  <a:lnTo>
                    <a:pt x="1888" y="2244"/>
                  </a:lnTo>
                  <a:lnTo>
                    <a:pt x="1929" y="2319"/>
                  </a:lnTo>
                  <a:lnTo>
                    <a:pt x="1969" y="2283"/>
                  </a:lnTo>
                  <a:lnTo>
                    <a:pt x="2136" y="2206"/>
                  </a:lnTo>
                  <a:lnTo>
                    <a:pt x="2203" y="2196"/>
                  </a:lnTo>
                  <a:lnTo>
                    <a:pt x="2362" y="2076"/>
                  </a:lnTo>
                  <a:lnTo>
                    <a:pt x="2464" y="2048"/>
                  </a:lnTo>
                  <a:lnTo>
                    <a:pt x="2441" y="1974"/>
                  </a:lnTo>
                  <a:lnTo>
                    <a:pt x="2516" y="1964"/>
                  </a:lnTo>
                  <a:lnTo>
                    <a:pt x="2642" y="2056"/>
                  </a:lnTo>
                  <a:lnTo>
                    <a:pt x="2668" y="1971"/>
                  </a:lnTo>
                  <a:lnTo>
                    <a:pt x="2711" y="1864"/>
                  </a:lnTo>
                  <a:lnTo>
                    <a:pt x="2711" y="18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6">
            <a:extLst>
              <a:ext uri="{FF2B5EF4-FFF2-40B4-BE49-F238E27FC236}">
                <a16:creationId xmlns:a16="http://schemas.microsoft.com/office/drawing/2014/main" id="{69BB077C-A5CA-4AED-9EFD-08B2BF5FCABD}"/>
              </a:ext>
            </a:extLst>
          </p:cNvPr>
          <p:cNvSpPr>
            <a:spLocks/>
          </p:cNvSpPr>
          <p:nvPr/>
        </p:nvSpPr>
        <p:spPr bwMode="auto">
          <a:xfrm>
            <a:off x="6308867" y="3132249"/>
            <a:ext cx="55563" cy="107950"/>
          </a:xfrm>
          <a:custGeom>
            <a:avLst/>
            <a:gdLst>
              <a:gd name="T0" fmla="*/ 176 w 176"/>
              <a:gd name="T1" fmla="*/ 195 h 339"/>
              <a:gd name="T2" fmla="*/ 167 w 176"/>
              <a:gd name="T3" fmla="*/ 308 h 339"/>
              <a:gd name="T4" fmla="*/ 80 w 176"/>
              <a:gd name="T5" fmla="*/ 339 h 339"/>
              <a:gd name="T6" fmla="*/ 33 w 176"/>
              <a:gd name="T7" fmla="*/ 329 h 339"/>
              <a:gd name="T8" fmla="*/ 0 w 176"/>
              <a:gd name="T9" fmla="*/ 290 h 339"/>
              <a:gd name="T10" fmla="*/ 2 w 176"/>
              <a:gd name="T11" fmla="*/ 196 h 339"/>
              <a:gd name="T12" fmla="*/ 34 w 176"/>
              <a:gd name="T13" fmla="*/ 80 h 339"/>
              <a:gd name="T14" fmla="*/ 118 w 176"/>
              <a:gd name="T15" fmla="*/ 0 h 339"/>
              <a:gd name="T16" fmla="*/ 128 w 176"/>
              <a:gd name="T17" fmla="*/ 83 h 339"/>
              <a:gd name="T18" fmla="*/ 176 w 176"/>
              <a:gd name="T19" fmla="*/ 195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39">
                <a:moveTo>
                  <a:pt x="176" y="195"/>
                </a:moveTo>
                <a:lnTo>
                  <a:pt x="167" y="308"/>
                </a:lnTo>
                <a:lnTo>
                  <a:pt x="80" y="339"/>
                </a:lnTo>
                <a:lnTo>
                  <a:pt x="33" y="329"/>
                </a:lnTo>
                <a:lnTo>
                  <a:pt x="0" y="290"/>
                </a:lnTo>
                <a:lnTo>
                  <a:pt x="2" y="196"/>
                </a:lnTo>
                <a:lnTo>
                  <a:pt x="34" y="80"/>
                </a:lnTo>
                <a:lnTo>
                  <a:pt x="118" y="0"/>
                </a:lnTo>
                <a:lnTo>
                  <a:pt x="128" y="83"/>
                </a:lnTo>
                <a:lnTo>
                  <a:pt x="176" y="195"/>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07">
            <a:extLst>
              <a:ext uri="{FF2B5EF4-FFF2-40B4-BE49-F238E27FC236}">
                <a16:creationId xmlns:a16="http://schemas.microsoft.com/office/drawing/2014/main" id="{F9C2E26F-7BF3-452E-B02C-C8F4C879F4A7}"/>
              </a:ext>
            </a:extLst>
          </p:cNvPr>
          <p:cNvSpPr>
            <a:spLocks/>
          </p:cNvSpPr>
          <p:nvPr/>
        </p:nvSpPr>
        <p:spPr bwMode="auto">
          <a:xfrm>
            <a:off x="6000892" y="2951275"/>
            <a:ext cx="358775" cy="277813"/>
          </a:xfrm>
          <a:custGeom>
            <a:avLst/>
            <a:gdLst>
              <a:gd name="T0" fmla="*/ 1131 w 1131"/>
              <a:gd name="T1" fmla="*/ 454 h 871"/>
              <a:gd name="T2" fmla="*/ 1090 w 1131"/>
              <a:gd name="T3" fmla="*/ 567 h 871"/>
              <a:gd name="T4" fmla="*/ 1006 w 1131"/>
              <a:gd name="T5" fmla="*/ 647 h 871"/>
              <a:gd name="T6" fmla="*/ 974 w 1131"/>
              <a:gd name="T7" fmla="*/ 763 h 871"/>
              <a:gd name="T8" fmla="*/ 972 w 1131"/>
              <a:gd name="T9" fmla="*/ 857 h 871"/>
              <a:gd name="T10" fmla="*/ 872 w 1131"/>
              <a:gd name="T11" fmla="*/ 871 h 871"/>
              <a:gd name="T12" fmla="*/ 761 w 1131"/>
              <a:gd name="T13" fmla="*/ 806 h 871"/>
              <a:gd name="T14" fmla="*/ 707 w 1131"/>
              <a:gd name="T15" fmla="*/ 710 h 871"/>
              <a:gd name="T16" fmla="*/ 693 w 1131"/>
              <a:gd name="T17" fmla="*/ 611 h 871"/>
              <a:gd name="T18" fmla="*/ 663 w 1131"/>
              <a:gd name="T19" fmla="*/ 591 h 871"/>
              <a:gd name="T20" fmla="*/ 600 w 1131"/>
              <a:gd name="T21" fmla="*/ 677 h 871"/>
              <a:gd name="T22" fmla="*/ 494 w 1131"/>
              <a:gd name="T23" fmla="*/ 652 h 871"/>
              <a:gd name="T24" fmla="*/ 439 w 1131"/>
              <a:gd name="T25" fmla="*/ 546 h 871"/>
              <a:gd name="T26" fmla="*/ 384 w 1131"/>
              <a:gd name="T27" fmla="*/ 433 h 871"/>
              <a:gd name="T28" fmla="*/ 265 w 1131"/>
              <a:gd name="T29" fmla="*/ 438 h 871"/>
              <a:gd name="T30" fmla="*/ 215 w 1131"/>
              <a:gd name="T31" fmla="*/ 409 h 871"/>
              <a:gd name="T32" fmla="*/ 187 w 1131"/>
              <a:gd name="T33" fmla="*/ 323 h 871"/>
              <a:gd name="T34" fmla="*/ 134 w 1131"/>
              <a:gd name="T35" fmla="*/ 303 h 871"/>
              <a:gd name="T36" fmla="*/ 40 w 1131"/>
              <a:gd name="T37" fmla="*/ 334 h 871"/>
              <a:gd name="T38" fmla="*/ 27 w 1131"/>
              <a:gd name="T39" fmla="*/ 277 h 871"/>
              <a:gd name="T40" fmla="*/ 0 w 1131"/>
              <a:gd name="T41" fmla="*/ 228 h 871"/>
              <a:gd name="T42" fmla="*/ 5 w 1131"/>
              <a:gd name="T43" fmla="*/ 165 h 871"/>
              <a:gd name="T44" fmla="*/ 95 w 1131"/>
              <a:gd name="T45" fmla="*/ 111 h 871"/>
              <a:gd name="T46" fmla="*/ 188 w 1131"/>
              <a:gd name="T47" fmla="*/ 33 h 871"/>
              <a:gd name="T48" fmla="*/ 325 w 1131"/>
              <a:gd name="T49" fmla="*/ 126 h 871"/>
              <a:gd name="T50" fmla="*/ 412 w 1131"/>
              <a:gd name="T51" fmla="*/ 125 h 871"/>
              <a:gd name="T52" fmla="*/ 515 w 1131"/>
              <a:gd name="T53" fmla="*/ 74 h 871"/>
              <a:gd name="T54" fmla="*/ 594 w 1131"/>
              <a:gd name="T55" fmla="*/ 0 h 871"/>
              <a:gd name="T56" fmla="*/ 744 w 1131"/>
              <a:gd name="T57" fmla="*/ 6 h 871"/>
              <a:gd name="T58" fmla="*/ 801 w 1131"/>
              <a:gd name="T59" fmla="*/ 38 h 871"/>
              <a:gd name="T60" fmla="*/ 891 w 1131"/>
              <a:gd name="T61" fmla="*/ 35 h 871"/>
              <a:gd name="T62" fmla="*/ 938 w 1131"/>
              <a:gd name="T63" fmla="*/ 47 h 871"/>
              <a:gd name="T64" fmla="*/ 965 w 1131"/>
              <a:gd name="T65" fmla="*/ 104 h 871"/>
              <a:gd name="T66" fmla="*/ 936 w 1131"/>
              <a:gd name="T67" fmla="*/ 160 h 871"/>
              <a:gd name="T68" fmla="*/ 879 w 1131"/>
              <a:gd name="T69" fmla="*/ 207 h 871"/>
              <a:gd name="T70" fmla="*/ 907 w 1131"/>
              <a:gd name="T71" fmla="*/ 266 h 871"/>
              <a:gd name="T72" fmla="*/ 967 w 1131"/>
              <a:gd name="T73" fmla="*/ 285 h 871"/>
              <a:gd name="T74" fmla="*/ 1053 w 1131"/>
              <a:gd name="T75" fmla="*/ 272 h 871"/>
              <a:gd name="T76" fmla="*/ 1087 w 1131"/>
              <a:gd name="T77" fmla="*/ 334 h 871"/>
              <a:gd name="T78" fmla="*/ 1131 w 1131"/>
              <a:gd name="T79" fmla="*/ 348 h 871"/>
              <a:gd name="T80" fmla="*/ 1131 w 1131"/>
              <a:gd name="T81" fmla="*/ 454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1" h="871">
                <a:moveTo>
                  <a:pt x="1131" y="454"/>
                </a:moveTo>
                <a:lnTo>
                  <a:pt x="1090" y="567"/>
                </a:lnTo>
                <a:lnTo>
                  <a:pt x="1006" y="647"/>
                </a:lnTo>
                <a:lnTo>
                  <a:pt x="974" y="763"/>
                </a:lnTo>
                <a:lnTo>
                  <a:pt x="972" y="857"/>
                </a:lnTo>
                <a:lnTo>
                  <a:pt x="872" y="871"/>
                </a:lnTo>
                <a:lnTo>
                  <a:pt x="761" y="806"/>
                </a:lnTo>
                <a:lnTo>
                  <a:pt x="707" y="710"/>
                </a:lnTo>
                <a:lnTo>
                  <a:pt x="693" y="611"/>
                </a:lnTo>
                <a:lnTo>
                  <a:pt x="663" y="591"/>
                </a:lnTo>
                <a:lnTo>
                  <a:pt x="600" y="677"/>
                </a:lnTo>
                <a:lnTo>
                  <a:pt x="494" y="652"/>
                </a:lnTo>
                <a:lnTo>
                  <a:pt x="439" y="546"/>
                </a:lnTo>
                <a:lnTo>
                  <a:pt x="384" y="433"/>
                </a:lnTo>
                <a:lnTo>
                  <a:pt x="265" y="438"/>
                </a:lnTo>
                <a:lnTo>
                  <a:pt x="215" y="409"/>
                </a:lnTo>
                <a:lnTo>
                  <a:pt x="187" y="323"/>
                </a:lnTo>
                <a:lnTo>
                  <a:pt x="134" y="303"/>
                </a:lnTo>
                <a:lnTo>
                  <a:pt x="40" y="334"/>
                </a:lnTo>
                <a:lnTo>
                  <a:pt x="27" y="277"/>
                </a:lnTo>
                <a:lnTo>
                  <a:pt x="0" y="228"/>
                </a:lnTo>
                <a:lnTo>
                  <a:pt x="5" y="165"/>
                </a:lnTo>
                <a:lnTo>
                  <a:pt x="95" y="111"/>
                </a:lnTo>
                <a:lnTo>
                  <a:pt x="188" y="33"/>
                </a:lnTo>
                <a:lnTo>
                  <a:pt x="325" y="126"/>
                </a:lnTo>
                <a:lnTo>
                  <a:pt x="412" y="125"/>
                </a:lnTo>
                <a:lnTo>
                  <a:pt x="515" y="74"/>
                </a:lnTo>
                <a:lnTo>
                  <a:pt x="594" y="0"/>
                </a:lnTo>
                <a:lnTo>
                  <a:pt x="744" y="6"/>
                </a:lnTo>
                <a:lnTo>
                  <a:pt x="801" y="38"/>
                </a:lnTo>
                <a:lnTo>
                  <a:pt x="891" y="35"/>
                </a:lnTo>
                <a:lnTo>
                  <a:pt x="938" y="47"/>
                </a:lnTo>
                <a:lnTo>
                  <a:pt x="965" y="104"/>
                </a:lnTo>
                <a:lnTo>
                  <a:pt x="936" y="160"/>
                </a:lnTo>
                <a:lnTo>
                  <a:pt x="879" y="207"/>
                </a:lnTo>
                <a:lnTo>
                  <a:pt x="907" y="266"/>
                </a:lnTo>
                <a:lnTo>
                  <a:pt x="967" y="285"/>
                </a:lnTo>
                <a:lnTo>
                  <a:pt x="1053" y="272"/>
                </a:lnTo>
                <a:lnTo>
                  <a:pt x="1087" y="334"/>
                </a:lnTo>
                <a:lnTo>
                  <a:pt x="1131" y="348"/>
                </a:lnTo>
                <a:lnTo>
                  <a:pt x="1131" y="454"/>
                </a:lnTo>
                <a:close/>
              </a:path>
            </a:pathLst>
          </a:custGeom>
          <a:solidFill>
            <a:srgbClr val="CCCCCC"/>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08">
            <a:extLst>
              <a:ext uri="{FF2B5EF4-FFF2-40B4-BE49-F238E27FC236}">
                <a16:creationId xmlns:a16="http://schemas.microsoft.com/office/drawing/2014/main" id="{11319B37-79D0-4DE7-B93B-BCA1FBE5B0B3}"/>
              </a:ext>
            </a:extLst>
          </p:cNvPr>
          <p:cNvSpPr>
            <a:spLocks/>
          </p:cNvSpPr>
          <p:nvPr/>
        </p:nvSpPr>
        <p:spPr bwMode="auto">
          <a:xfrm>
            <a:off x="6332680" y="3475149"/>
            <a:ext cx="430213" cy="255588"/>
          </a:xfrm>
          <a:custGeom>
            <a:avLst/>
            <a:gdLst>
              <a:gd name="T0" fmla="*/ 1284 w 1352"/>
              <a:gd name="T1" fmla="*/ 344 h 804"/>
              <a:gd name="T2" fmla="*/ 1202 w 1352"/>
              <a:gd name="T3" fmla="*/ 432 h 804"/>
              <a:gd name="T4" fmla="*/ 1150 w 1352"/>
              <a:gd name="T5" fmla="*/ 310 h 804"/>
              <a:gd name="T6" fmla="*/ 1053 w 1352"/>
              <a:gd name="T7" fmla="*/ 274 h 804"/>
              <a:gd name="T8" fmla="*/ 1105 w 1352"/>
              <a:gd name="T9" fmla="*/ 100 h 804"/>
              <a:gd name="T10" fmla="*/ 945 w 1352"/>
              <a:gd name="T11" fmla="*/ 79 h 804"/>
              <a:gd name="T12" fmla="*/ 815 w 1352"/>
              <a:gd name="T13" fmla="*/ 50 h 804"/>
              <a:gd name="T14" fmla="*/ 731 w 1352"/>
              <a:gd name="T15" fmla="*/ 81 h 804"/>
              <a:gd name="T16" fmla="*/ 589 w 1352"/>
              <a:gd name="T17" fmla="*/ 102 h 804"/>
              <a:gd name="T18" fmla="*/ 422 w 1352"/>
              <a:gd name="T19" fmla="*/ 87 h 804"/>
              <a:gd name="T20" fmla="*/ 341 w 1352"/>
              <a:gd name="T21" fmla="*/ 115 h 804"/>
              <a:gd name="T22" fmla="*/ 289 w 1352"/>
              <a:gd name="T23" fmla="*/ 178 h 804"/>
              <a:gd name="T24" fmla="*/ 203 w 1352"/>
              <a:gd name="T25" fmla="*/ 282 h 804"/>
              <a:gd name="T26" fmla="*/ 134 w 1352"/>
              <a:gd name="T27" fmla="*/ 369 h 804"/>
              <a:gd name="T28" fmla="*/ 52 w 1352"/>
              <a:gd name="T29" fmla="*/ 499 h 804"/>
              <a:gd name="T30" fmla="*/ 4 w 1352"/>
              <a:gd name="T31" fmla="*/ 615 h 804"/>
              <a:gd name="T32" fmla="*/ 20 w 1352"/>
              <a:gd name="T33" fmla="*/ 721 h 804"/>
              <a:gd name="T34" fmla="*/ 55 w 1352"/>
              <a:gd name="T35" fmla="*/ 651 h 804"/>
              <a:gd name="T36" fmla="*/ 72 w 1352"/>
              <a:gd name="T37" fmla="*/ 618 h 804"/>
              <a:gd name="T38" fmla="*/ 144 w 1352"/>
              <a:gd name="T39" fmla="*/ 561 h 804"/>
              <a:gd name="T40" fmla="*/ 249 w 1352"/>
              <a:gd name="T41" fmla="*/ 629 h 804"/>
              <a:gd name="T42" fmla="*/ 243 w 1352"/>
              <a:gd name="T43" fmla="*/ 639 h 804"/>
              <a:gd name="T44" fmla="*/ 434 w 1352"/>
              <a:gd name="T45" fmla="*/ 744 h 804"/>
              <a:gd name="T46" fmla="*/ 594 w 1352"/>
              <a:gd name="T47" fmla="*/ 733 h 804"/>
              <a:gd name="T48" fmla="*/ 693 w 1352"/>
              <a:gd name="T49" fmla="*/ 616 h 804"/>
              <a:gd name="T50" fmla="*/ 767 w 1352"/>
              <a:gd name="T51" fmla="*/ 652 h 804"/>
              <a:gd name="T52" fmla="*/ 844 w 1352"/>
              <a:gd name="T53" fmla="*/ 710 h 804"/>
              <a:gd name="T54" fmla="*/ 844 w 1352"/>
              <a:gd name="T55" fmla="*/ 717 h 804"/>
              <a:gd name="T56" fmla="*/ 845 w 1352"/>
              <a:gd name="T57" fmla="*/ 780 h 804"/>
              <a:gd name="T58" fmla="*/ 845 w 1352"/>
              <a:gd name="T59" fmla="*/ 783 h 804"/>
              <a:gd name="T60" fmla="*/ 849 w 1352"/>
              <a:gd name="T61" fmla="*/ 790 h 804"/>
              <a:gd name="T62" fmla="*/ 862 w 1352"/>
              <a:gd name="T63" fmla="*/ 797 h 804"/>
              <a:gd name="T64" fmla="*/ 878 w 1352"/>
              <a:gd name="T65" fmla="*/ 803 h 804"/>
              <a:gd name="T66" fmla="*/ 896 w 1352"/>
              <a:gd name="T67" fmla="*/ 664 h 804"/>
              <a:gd name="T68" fmla="*/ 1020 w 1352"/>
              <a:gd name="T69" fmla="*/ 649 h 804"/>
              <a:gd name="T70" fmla="*/ 1137 w 1352"/>
              <a:gd name="T71" fmla="*/ 628 h 804"/>
              <a:gd name="T72" fmla="*/ 1217 w 1352"/>
              <a:gd name="T73" fmla="*/ 671 h 804"/>
              <a:gd name="T74" fmla="*/ 1342 w 1352"/>
              <a:gd name="T75" fmla="*/ 514 h 804"/>
              <a:gd name="T76" fmla="*/ 1314 w 1352"/>
              <a:gd name="T77" fmla="*/ 391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2" h="804">
                <a:moveTo>
                  <a:pt x="1314" y="391"/>
                </a:moveTo>
                <a:lnTo>
                  <a:pt x="1284" y="344"/>
                </a:lnTo>
                <a:lnTo>
                  <a:pt x="1254" y="381"/>
                </a:lnTo>
                <a:lnTo>
                  <a:pt x="1202" y="432"/>
                </a:lnTo>
                <a:lnTo>
                  <a:pt x="1174" y="392"/>
                </a:lnTo>
                <a:lnTo>
                  <a:pt x="1150" y="310"/>
                </a:lnTo>
                <a:lnTo>
                  <a:pt x="1073" y="313"/>
                </a:lnTo>
                <a:lnTo>
                  <a:pt x="1053" y="274"/>
                </a:lnTo>
                <a:lnTo>
                  <a:pt x="1082" y="241"/>
                </a:lnTo>
                <a:lnTo>
                  <a:pt x="1105" y="100"/>
                </a:lnTo>
                <a:lnTo>
                  <a:pt x="1019" y="101"/>
                </a:lnTo>
                <a:lnTo>
                  <a:pt x="945" y="79"/>
                </a:lnTo>
                <a:lnTo>
                  <a:pt x="892" y="0"/>
                </a:lnTo>
                <a:lnTo>
                  <a:pt x="815" y="50"/>
                </a:lnTo>
                <a:lnTo>
                  <a:pt x="781" y="21"/>
                </a:lnTo>
                <a:lnTo>
                  <a:pt x="731" y="81"/>
                </a:lnTo>
                <a:lnTo>
                  <a:pt x="651" y="68"/>
                </a:lnTo>
                <a:lnTo>
                  <a:pt x="589" y="102"/>
                </a:lnTo>
                <a:lnTo>
                  <a:pt x="495" y="77"/>
                </a:lnTo>
                <a:lnTo>
                  <a:pt x="422" y="87"/>
                </a:lnTo>
                <a:lnTo>
                  <a:pt x="376" y="134"/>
                </a:lnTo>
                <a:lnTo>
                  <a:pt x="341" y="115"/>
                </a:lnTo>
                <a:lnTo>
                  <a:pt x="292" y="118"/>
                </a:lnTo>
                <a:lnTo>
                  <a:pt x="289" y="178"/>
                </a:lnTo>
                <a:lnTo>
                  <a:pt x="312" y="214"/>
                </a:lnTo>
                <a:lnTo>
                  <a:pt x="203" y="282"/>
                </a:lnTo>
                <a:lnTo>
                  <a:pt x="188" y="332"/>
                </a:lnTo>
                <a:lnTo>
                  <a:pt x="134" y="369"/>
                </a:lnTo>
                <a:lnTo>
                  <a:pt x="125" y="415"/>
                </a:lnTo>
                <a:lnTo>
                  <a:pt x="52" y="499"/>
                </a:lnTo>
                <a:lnTo>
                  <a:pt x="46" y="558"/>
                </a:lnTo>
                <a:lnTo>
                  <a:pt x="4" y="615"/>
                </a:lnTo>
                <a:lnTo>
                  <a:pt x="0" y="725"/>
                </a:lnTo>
                <a:lnTo>
                  <a:pt x="20" y="721"/>
                </a:lnTo>
                <a:lnTo>
                  <a:pt x="66" y="651"/>
                </a:lnTo>
                <a:lnTo>
                  <a:pt x="55" y="651"/>
                </a:lnTo>
                <a:lnTo>
                  <a:pt x="34" y="673"/>
                </a:lnTo>
                <a:lnTo>
                  <a:pt x="72" y="618"/>
                </a:lnTo>
                <a:lnTo>
                  <a:pt x="97" y="578"/>
                </a:lnTo>
                <a:lnTo>
                  <a:pt x="144" y="561"/>
                </a:lnTo>
                <a:lnTo>
                  <a:pt x="220" y="573"/>
                </a:lnTo>
                <a:lnTo>
                  <a:pt x="249" y="629"/>
                </a:lnTo>
                <a:lnTo>
                  <a:pt x="240" y="636"/>
                </a:lnTo>
                <a:lnTo>
                  <a:pt x="243" y="639"/>
                </a:lnTo>
                <a:lnTo>
                  <a:pt x="318" y="804"/>
                </a:lnTo>
                <a:lnTo>
                  <a:pt x="434" y="744"/>
                </a:lnTo>
                <a:lnTo>
                  <a:pt x="524" y="753"/>
                </a:lnTo>
                <a:lnTo>
                  <a:pt x="594" y="733"/>
                </a:lnTo>
                <a:lnTo>
                  <a:pt x="657" y="623"/>
                </a:lnTo>
                <a:lnTo>
                  <a:pt x="693" y="616"/>
                </a:lnTo>
                <a:lnTo>
                  <a:pt x="712" y="583"/>
                </a:lnTo>
                <a:lnTo>
                  <a:pt x="767" y="652"/>
                </a:lnTo>
                <a:lnTo>
                  <a:pt x="838" y="712"/>
                </a:lnTo>
                <a:lnTo>
                  <a:pt x="844" y="710"/>
                </a:lnTo>
                <a:lnTo>
                  <a:pt x="841" y="714"/>
                </a:lnTo>
                <a:lnTo>
                  <a:pt x="844" y="717"/>
                </a:lnTo>
                <a:lnTo>
                  <a:pt x="844" y="717"/>
                </a:lnTo>
                <a:lnTo>
                  <a:pt x="845" y="780"/>
                </a:lnTo>
                <a:lnTo>
                  <a:pt x="845" y="780"/>
                </a:lnTo>
                <a:lnTo>
                  <a:pt x="845" y="783"/>
                </a:lnTo>
                <a:lnTo>
                  <a:pt x="846" y="785"/>
                </a:lnTo>
                <a:lnTo>
                  <a:pt x="849" y="790"/>
                </a:lnTo>
                <a:lnTo>
                  <a:pt x="855" y="793"/>
                </a:lnTo>
                <a:lnTo>
                  <a:pt x="862" y="797"/>
                </a:lnTo>
                <a:lnTo>
                  <a:pt x="873" y="801"/>
                </a:lnTo>
                <a:lnTo>
                  <a:pt x="878" y="803"/>
                </a:lnTo>
                <a:lnTo>
                  <a:pt x="909" y="793"/>
                </a:lnTo>
                <a:lnTo>
                  <a:pt x="896" y="664"/>
                </a:lnTo>
                <a:lnTo>
                  <a:pt x="920" y="630"/>
                </a:lnTo>
                <a:lnTo>
                  <a:pt x="1020" y="649"/>
                </a:lnTo>
                <a:lnTo>
                  <a:pt x="1080" y="615"/>
                </a:lnTo>
                <a:lnTo>
                  <a:pt x="1137" y="628"/>
                </a:lnTo>
                <a:lnTo>
                  <a:pt x="1197" y="667"/>
                </a:lnTo>
                <a:lnTo>
                  <a:pt x="1217" y="671"/>
                </a:lnTo>
                <a:lnTo>
                  <a:pt x="1236" y="604"/>
                </a:lnTo>
                <a:lnTo>
                  <a:pt x="1342" y="514"/>
                </a:lnTo>
                <a:lnTo>
                  <a:pt x="1352" y="467"/>
                </a:lnTo>
                <a:lnTo>
                  <a:pt x="1314" y="39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09">
            <a:extLst>
              <a:ext uri="{FF2B5EF4-FFF2-40B4-BE49-F238E27FC236}">
                <a16:creationId xmlns:a16="http://schemas.microsoft.com/office/drawing/2014/main" id="{99BFF5CF-A3C2-4A78-A317-3A584A512BDE}"/>
              </a:ext>
            </a:extLst>
          </p:cNvPr>
          <p:cNvSpPr>
            <a:spLocks/>
          </p:cNvSpPr>
          <p:nvPr/>
        </p:nvSpPr>
        <p:spPr bwMode="auto">
          <a:xfrm>
            <a:off x="6667642" y="3551350"/>
            <a:ext cx="30163" cy="23813"/>
          </a:xfrm>
          <a:custGeom>
            <a:avLst/>
            <a:gdLst>
              <a:gd name="T0" fmla="*/ 97 w 97"/>
              <a:gd name="T1" fmla="*/ 69 h 72"/>
              <a:gd name="T2" fmla="*/ 20 w 97"/>
              <a:gd name="T3" fmla="*/ 72 h 72"/>
              <a:gd name="T4" fmla="*/ 0 w 97"/>
              <a:gd name="T5" fmla="*/ 33 h 72"/>
              <a:gd name="T6" fmla="*/ 29 w 97"/>
              <a:gd name="T7" fmla="*/ 0 h 72"/>
              <a:gd name="T8" fmla="*/ 97 w 97"/>
              <a:gd name="T9" fmla="*/ 69 h 72"/>
            </a:gdLst>
            <a:ahLst/>
            <a:cxnLst>
              <a:cxn ang="0">
                <a:pos x="T0" y="T1"/>
              </a:cxn>
              <a:cxn ang="0">
                <a:pos x="T2" y="T3"/>
              </a:cxn>
              <a:cxn ang="0">
                <a:pos x="T4" y="T5"/>
              </a:cxn>
              <a:cxn ang="0">
                <a:pos x="T6" y="T7"/>
              </a:cxn>
              <a:cxn ang="0">
                <a:pos x="T8" y="T9"/>
              </a:cxn>
            </a:cxnLst>
            <a:rect l="0" t="0" r="r" b="b"/>
            <a:pathLst>
              <a:path w="97" h="72">
                <a:moveTo>
                  <a:pt x="97" y="69"/>
                </a:moveTo>
                <a:lnTo>
                  <a:pt x="20" y="72"/>
                </a:lnTo>
                <a:lnTo>
                  <a:pt x="0" y="33"/>
                </a:lnTo>
                <a:lnTo>
                  <a:pt x="29" y="0"/>
                </a:lnTo>
                <a:lnTo>
                  <a:pt x="97" y="69"/>
                </a:lnTo>
                <a:close/>
              </a:path>
            </a:pathLst>
          </a:custGeom>
          <a:solidFill>
            <a:srgbClr val="56AE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10">
            <a:extLst>
              <a:ext uri="{FF2B5EF4-FFF2-40B4-BE49-F238E27FC236}">
                <a16:creationId xmlns:a16="http://schemas.microsoft.com/office/drawing/2014/main" id="{819AECF7-9DC8-4A47-84F1-EFA65B4EE7EE}"/>
              </a:ext>
            </a:extLst>
          </p:cNvPr>
          <p:cNvSpPr>
            <a:spLocks/>
          </p:cNvSpPr>
          <p:nvPr/>
        </p:nvSpPr>
        <p:spPr bwMode="auto">
          <a:xfrm>
            <a:off x="6677166" y="3294174"/>
            <a:ext cx="704850" cy="369888"/>
          </a:xfrm>
          <a:custGeom>
            <a:avLst/>
            <a:gdLst>
              <a:gd name="T0" fmla="*/ 2166 w 2220"/>
              <a:gd name="T1" fmla="*/ 482 h 1162"/>
              <a:gd name="T2" fmla="*/ 2124 w 2220"/>
              <a:gd name="T3" fmla="*/ 457 h 1162"/>
              <a:gd name="T4" fmla="*/ 2082 w 2220"/>
              <a:gd name="T5" fmla="*/ 517 h 1162"/>
              <a:gd name="T6" fmla="*/ 2053 w 2220"/>
              <a:gd name="T7" fmla="*/ 757 h 1162"/>
              <a:gd name="T8" fmla="*/ 1909 w 2220"/>
              <a:gd name="T9" fmla="*/ 1016 h 1162"/>
              <a:gd name="T10" fmla="*/ 1784 w 2220"/>
              <a:gd name="T11" fmla="*/ 1017 h 1162"/>
              <a:gd name="T12" fmla="*/ 1607 w 2220"/>
              <a:gd name="T13" fmla="*/ 1045 h 1162"/>
              <a:gd name="T14" fmla="*/ 1186 w 2220"/>
              <a:gd name="T15" fmla="*/ 1110 h 1162"/>
              <a:gd name="T16" fmla="*/ 847 w 2220"/>
              <a:gd name="T17" fmla="*/ 1047 h 1162"/>
              <a:gd name="T18" fmla="*/ 726 w 2220"/>
              <a:gd name="T19" fmla="*/ 871 h 1162"/>
              <a:gd name="T20" fmla="*/ 420 w 2220"/>
              <a:gd name="T21" fmla="*/ 993 h 1162"/>
              <a:gd name="T22" fmla="*/ 232 w 2220"/>
              <a:gd name="T23" fmla="*/ 960 h 1162"/>
              <a:gd name="T24" fmla="*/ 172 w 2220"/>
              <a:gd name="T25" fmla="*/ 950 h 1162"/>
              <a:gd name="T26" fmla="*/ 92 w 2220"/>
              <a:gd name="T27" fmla="*/ 961 h 1162"/>
              <a:gd name="T28" fmla="*/ 0 w 2220"/>
              <a:gd name="T29" fmla="*/ 810 h 1162"/>
              <a:gd name="T30" fmla="*/ 66 w 2220"/>
              <a:gd name="T31" fmla="*/ 665 h 1162"/>
              <a:gd name="T32" fmla="*/ 222 w 2220"/>
              <a:gd name="T33" fmla="*/ 761 h 1162"/>
              <a:gd name="T34" fmla="*/ 258 w 2220"/>
              <a:gd name="T35" fmla="*/ 677 h 1162"/>
              <a:gd name="T36" fmla="*/ 436 w 2220"/>
              <a:gd name="T37" fmla="*/ 724 h 1162"/>
              <a:gd name="T38" fmla="*/ 612 w 2220"/>
              <a:gd name="T39" fmla="*/ 625 h 1162"/>
              <a:gd name="T40" fmla="*/ 878 w 2220"/>
              <a:gd name="T41" fmla="*/ 596 h 1162"/>
              <a:gd name="T42" fmla="*/ 1008 w 2220"/>
              <a:gd name="T43" fmla="*/ 590 h 1162"/>
              <a:gd name="T44" fmla="*/ 949 w 2220"/>
              <a:gd name="T45" fmla="*/ 418 h 1162"/>
              <a:gd name="T46" fmla="*/ 1134 w 2220"/>
              <a:gd name="T47" fmla="*/ 315 h 1162"/>
              <a:gd name="T48" fmla="*/ 1244 w 2220"/>
              <a:gd name="T49" fmla="*/ 154 h 1162"/>
              <a:gd name="T50" fmla="*/ 1391 w 2220"/>
              <a:gd name="T51" fmla="*/ 192 h 1162"/>
              <a:gd name="T52" fmla="*/ 1492 w 2220"/>
              <a:gd name="T53" fmla="*/ 200 h 1162"/>
              <a:gd name="T54" fmla="*/ 1612 w 2220"/>
              <a:gd name="T55" fmla="*/ 115 h 1162"/>
              <a:gd name="T56" fmla="*/ 1646 w 2220"/>
              <a:gd name="T57" fmla="*/ 0 h 1162"/>
              <a:gd name="T58" fmla="*/ 1824 w 2220"/>
              <a:gd name="T59" fmla="*/ 34 h 1162"/>
              <a:gd name="T60" fmla="*/ 2052 w 2220"/>
              <a:gd name="T61" fmla="*/ 85 h 1162"/>
              <a:gd name="T62" fmla="*/ 2137 w 2220"/>
              <a:gd name="T63" fmla="*/ 186 h 1162"/>
              <a:gd name="T64" fmla="*/ 2205 w 2220"/>
              <a:gd name="T65" fmla="*/ 4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0" h="1162">
                <a:moveTo>
                  <a:pt x="2220" y="495"/>
                </a:moveTo>
                <a:lnTo>
                  <a:pt x="2166" y="482"/>
                </a:lnTo>
                <a:lnTo>
                  <a:pt x="2133" y="501"/>
                </a:lnTo>
                <a:lnTo>
                  <a:pt x="2124" y="457"/>
                </a:lnTo>
                <a:lnTo>
                  <a:pt x="2093" y="486"/>
                </a:lnTo>
                <a:lnTo>
                  <a:pt x="2082" y="517"/>
                </a:lnTo>
                <a:lnTo>
                  <a:pt x="2086" y="528"/>
                </a:lnTo>
                <a:lnTo>
                  <a:pt x="2053" y="757"/>
                </a:lnTo>
                <a:lnTo>
                  <a:pt x="1917" y="913"/>
                </a:lnTo>
                <a:lnTo>
                  <a:pt x="1909" y="1016"/>
                </a:lnTo>
                <a:lnTo>
                  <a:pt x="1869" y="1056"/>
                </a:lnTo>
                <a:lnTo>
                  <a:pt x="1784" y="1017"/>
                </a:lnTo>
                <a:lnTo>
                  <a:pt x="1710" y="1044"/>
                </a:lnTo>
                <a:lnTo>
                  <a:pt x="1607" y="1045"/>
                </a:lnTo>
                <a:lnTo>
                  <a:pt x="1457" y="1162"/>
                </a:lnTo>
                <a:lnTo>
                  <a:pt x="1186" y="1110"/>
                </a:lnTo>
                <a:lnTo>
                  <a:pt x="1074" y="1054"/>
                </a:lnTo>
                <a:lnTo>
                  <a:pt x="847" y="1047"/>
                </a:lnTo>
                <a:lnTo>
                  <a:pt x="794" y="963"/>
                </a:lnTo>
                <a:lnTo>
                  <a:pt x="726" y="871"/>
                </a:lnTo>
                <a:lnTo>
                  <a:pt x="491" y="922"/>
                </a:lnTo>
                <a:lnTo>
                  <a:pt x="420" y="993"/>
                </a:lnTo>
                <a:lnTo>
                  <a:pt x="309" y="959"/>
                </a:lnTo>
                <a:lnTo>
                  <a:pt x="232" y="960"/>
                </a:lnTo>
                <a:lnTo>
                  <a:pt x="202" y="913"/>
                </a:lnTo>
                <a:lnTo>
                  <a:pt x="172" y="950"/>
                </a:lnTo>
                <a:lnTo>
                  <a:pt x="120" y="1001"/>
                </a:lnTo>
                <a:lnTo>
                  <a:pt x="92" y="961"/>
                </a:lnTo>
                <a:lnTo>
                  <a:pt x="68" y="879"/>
                </a:lnTo>
                <a:lnTo>
                  <a:pt x="0" y="810"/>
                </a:lnTo>
                <a:lnTo>
                  <a:pt x="23" y="669"/>
                </a:lnTo>
                <a:lnTo>
                  <a:pt x="66" y="665"/>
                </a:lnTo>
                <a:lnTo>
                  <a:pt x="161" y="757"/>
                </a:lnTo>
                <a:lnTo>
                  <a:pt x="222" y="761"/>
                </a:lnTo>
                <a:lnTo>
                  <a:pt x="267" y="711"/>
                </a:lnTo>
                <a:lnTo>
                  <a:pt x="258" y="677"/>
                </a:lnTo>
                <a:lnTo>
                  <a:pt x="337" y="662"/>
                </a:lnTo>
                <a:lnTo>
                  <a:pt x="436" y="724"/>
                </a:lnTo>
                <a:lnTo>
                  <a:pt x="560" y="700"/>
                </a:lnTo>
                <a:lnTo>
                  <a:pt x="612" y="625"/>
                </a:lnTo>
                <a:lnTo>
                  <a:pt x="808" y="631"/>
                </a:lnTo>
                <a:lnTo>
                  <a:pt x="878" y="596"/>
                </a:lnTo>
                <a:lnTo>
                  <a:pt x="1034" y="660"/>
                </a:lnTo>
                <a:lnTo>
                  <a:pt x="1008" y="590"/>
                </a:lnTo>
                <a:lnTo>
                  <a:pt x="1033" y="537"/>
                </a:lnTo>
                <a:lnTo>
                  <a:pt x="949" y="418"/>
                </a:lnTo>
                <a:lnTo>
                  <a:pt x="1072" y="315"/>
                </a:lnTo>
                <a:lnTo>
                  <a:pt x="1134" y="315"/>
                </a:lnTo>
                <a:lnTo>
                  <a:pt x="1147" y="226"/>
                </a:lnTo>
                <a:lnTo>
                  <a:pt x="1244" y="154"/>
                </a:lnTo>
                <a:lnTo>
                  <a:pt x="1306" y="185"/>
                </a:lnTo>
                <a:lnTo>
                  <a:pt x="1391" y="192"/>
                </a:lnTo>
                <a:lnTo>
                  <a:pt x="1431" y="223"/>
                </a:lnTo>
                <a:lnTo>
                  <a:pt x="1492" y="200"/>
                </a:lnTo>
                <a:lnTo>
                  <a:pt x="1492" y="143"/>
                </a:lnTo>
                <a:lnTo>
                  <a:pt x="1612" y="115"/>
                </a:lnTo>
                <a:lnTo>
                  <a:pt x="1589" y="5"/>
                </a:lnTo>
                <a:lnTo>
                  <a:pt x="1646" y="0"/>
                </a:lnTo>
                <a:lnTo>
                  <a:pt x="1710" y="53"/>
                </a:lnTo>
                <a:lnTo>
                  <a:pt x="1824" y="34"/>
                </a:lnTo>
                <a:lnTo>
                  <a:pt x="1967" y="90"/>
                </a:lnTo>
                <a:lnTo>
                  <a:pt x="2052" y="85"/>
                </a:lnTo>
                <a:lnTo>
                  <a:pt x="2154" y="89"/>
                </a:lnTo>
                <a:lnTo>
                  <a:pt x="2137" y="186"/>
                </a:lnTo>
                <a:lnTo>
                  <a:pt x="2165" y="367"/>
                </a:lnTo>
                <a:lnTo>
                  <a:pt x="2205" y="411"/>
                </a:lnTo>
                <a:lnTo>
                  <a:pt x="2220" y="49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311">
            <a:extLst>
              <a:ext uri="{FF2B5EF4-FFF2-40B4-BE49-F238E27FC236}">
                <a16:creationId xmlns:a16="http://schemas.microsoft.com/office/drawing/2014/main" id="{3DE0588C-CF56-416E-99EE-9B20F374EC0A}"/>
              </a:ext>
            </a:extLst>
          </p:cNvPr>
          <p:cNvSpPr>
            <a:spLocks/>
          </p:cNvSpPr>
          <p:nvPr/>
        </p:nvSpPr>
        <p:spPr bwMode="auto">
          <a:xfrm>
            <a:off x="6910529" y="2998900"/>
            <a:ext cx="628650" cy="366713"/>
          </a:xfrm>
          <a:custGeom>
            <a:avLst/>
            <a:gdLst>
              <a:gd name="T0" fmla="*/ 1984 w 1984"/>
              <a:gd name="T1" fmla="*/ 675 h 1156"/>
              <a:gd name="T2" fmla="*/ 1963 w 1984"/>
              <a:gd name="T3" fmla="*/ 702 h 1156"/>
              <a:gd name="T4" fmla="*/ 1834 w 1984"/>
              <a:gd name="T5" fmla="*/ 730 h 1156"/>
              <a:gd name="T6" fmla="*/ 1777 w 1984"/>
              <a:gd name="T7" fmla="*/ 823 h 1156"/>
              <a:gd name="T8" fmla="*/ 1667 w 1984"/>
              <a:gd name="T9" fmla="*/ 900 h 1156"/>
              <a:gd name="T10" fmla="*/ 1609 w 1984"/>
              <a:gd name="T11" fmla="*/ 936 h 1156"/>
              <a:gd name="T12" fmla="*/ 1472 w 1984"/>
              <a:gd name="T13" fmla="*/ 933 h 1156"/>
              <a:gd name="T14" fmla="*/ 1419 w 1984"/>
              <a:gd name="T15" fmla="*/ 1022 h 1156"/>
              <a:gd name="T16" fmla="*/ 1317 w 1984"/>
              <a:gd name="T17" fmla="*/ 1018 h 1156"/>
              <a:gd name="T18" fmla="*/ 1232 w 1984"/>
              <a:gd name="T19" fmla="*/ 1023 h 1156"/>
              <a:gd name="T20" fmla="*/ 1089 w 1984"/>
              <a:gd name="T21" fmla="*/ 967 h 1156"/>
              <a:gd name="T22" fmla="*/ 975 w 1984"/>
              <a:gd name="T23" fmla="*/ 986 h 1156"/>
              <a:gd name="T24" fmla="*/ 911 w 1984"/>
              <a:gd name="T25" fmla="*/ 933 h 1156"/>
              <a:gd name="T26" fmla="*/ 854 w 1984"/>
              <a:gd name="T27" fmla="*/ 938 h 1156"/>
              <a:gd name="T28" fmla="*/ 877 w 1984"/>
              <a:gd name="T29" fmla="*/ 1048 h 1156"/>
              <a:gd name="T30" fmla="*/ 757 w 1984"/>
              <a:gd name="T31" fmla="*/ 1076 h 1156"/>
              <a:gd name="T32" fmla="*/ 757 w 1984"/>
              <a:gd name="T33" fmla="*/ 1133 h 1156"/>
              <a:gd name="T34" fmla="*/ 696 w 1984"/>
              <a:gd name="T35" fmla="*/ 1156 h 1156"/>
              <a:gd name="T36" fmla="*/ 656 w 1984"/>
              <a:gd name="T37" fmla="*/ 1125 h 1156"/>
              <a:gd name="T38" fmla="*/ 571 w 1984"/>
              <a:gd name="T39" fmla="*/ 1118 h 1156"/>
              <a:gd name="T40" fmla="*/ 509 w 1984"/>
              <a:gd name="T41" fmla="*/ 1087 h 1156"/>
              <a:gd name="T42" fmla="*/ 485 w 1984"/>
              <a:gd name="T43" fmla="*/ 1043 h 1156"/>
              <a:gd name="T44" fmla="*/ 378 w 1984"/>
              <a:gd name="T45" fmla="*/ 965 h 1156"/>
              <a:gd name="T46" fmla="*/ 355 w 1984"/>
              <a:gd name="T47" fmla="*/ 876 h 1156"/>
              <a:gd name="T48" fmla="*/ 248 w 1984"/>
              <a:gd name="T49" fmla="*/ 816 h 1156"/>
              <a:gd name="T50" fmla="*/ 132 w 1984"/>
              <a:gd name="T51" fmla="*/ 692 h 1156"/>
              <a:gd name="T52" fmla="*/ 112 w 1984"/>
              <a:gd name="T53" fmla="*/ 546 h 1156"/>
              <a:gd name="T54" fmla="*/ 19 w 1984"/>
              <a:gd name="T55" fmla="*/ 419 h 1156"/>
              <a:gd name="T56" fmla="*/ 0 w 1984"/>
              <a:gd name="T57" fmla="*/ 335 h 1156"/>
              <a:gd name="T58" fmla="*/ 39 w 1984"/>
              <a:gd name="T59" fmla="*/ 286 h 1156"/>
              <a:gd name="T60" fmla="*/ 80 w 1984"/>
              <a:gd name="T61" fmla="*/ 361 h 1156"/>
              <a:gd name="T62" fmla="*/ 120 w 1984"/>
              <a:gd name="T63" fmla="*/ 325 h 1156"/>
              <a:gd name="T64" fmla="*/ 287 w 1984"/>
              <a:gd name="T65" fmla="*/ 248 h 1156"/>
              <a:gd name="T66" fmla="*/ 354 w 1984"/>
              <a:gd name="T67" fmla="*/ 238 h 1156"/>
              <a:gd name="T68" fmla="*/ 513 w 1984"/>
              <a:gd name="T69" fmla="*/ 118 h 1156"/>
              <a:gd name="T70" fmla="*/ 615 w 1984"/>
              <a:gd name="T71" fmla="*/ 90 h 1156"/>
              <a:gd name="T72" fmla="*/ 592 w 1984"/>
              <a:gd name="T73" fmla="*/ 16 h 1156"/>
              <a:gd name="T74" fmla="*/ 667 w 1984"/>
              <a:gd name="T75" fmla="*/ 6 h 1156"/>
              <a:gd name="T76" fmla="*/ 793 w 1984"/>
              <a:gd name="T77" fmla="*/ 98 h 1156"/>
              <a:gd name="T78" fmla="*/ 836 w 1984"/>
              <a:gd name="T79" fmla="*/ 71 h 1156"/>
              <a:gd name="T80" fmla="*/ 868 w 1984"/>
              <a:gd name="T81" fmla="*/ 0 h 1156"/>
              <a:gd name="T82" fmla="*/ 935 w 1984"/>
              <a:gd name="T83" fmla="*/ 12 h 1156"/>
              <a:gd name="T84" fmla="*/ 967 w 1984"/>
              <a:gd name="T85" fmla="*/ 172 h 1156"/>
              <a:gd name="T86" fmla="*/ 1007 w 1984"/>
              <a:gd name="T87" fmla="*/ 179 h 1156"/>
              <a:gd name="T88" fmla="*/ 1077 w 1984"/>
              <a:gd name="T89" fmla="*/ 148 h 1156"/>
              <a:gd name="T90" fmla="*/ 1154 w 1984"/>
              <a:gd name="T91" fmla="*/ 223 h 1156"/>
              <a:gd name="T92" fmla="*/ 1278 w 1984"/>
              <a:gd name="T93" fmla="*/ 199 h 1156"/>
              <a:gd name="T94" fmla="*/ 1252 w 1984"/>
              <a:gd name="T95" fmla="*/ 302 h 1156"/>
              <a:gd name="T96" fmla="*/ 1351 w 1984"/>
              <a:gd name="T97" fmla="*/ 402 h 1156"/>
              <a:gd name="T98" fmla="*/ 1421 w 1984"/>
              <a:gd name="T99" fmla="*/ 384 h 1156"/>
              <a:gd name="T100" fmla="*/ 1381 w 1984"/>
              <a:gd name="T101" fmla="*/ 301 h 1156"/>
              <a:gd name="T102" fmla="*/ 1420 w 1984"/>
              <a:gd name="T103" fmla="*/ 256 h 1156"/>
              <a:gd name="T104" fmla="*/ 1511 w 1984"/>
              <a:gd name="T105" fmla="*/ 325 h 1156"/>
              <a:gd name="T106" fmla="*/ 1648 w 1984"/>
              <a:gd name="T107" fmla="*/ 320 h 1156"/>
              <a:gd name="T108" fmla="*/ 1688 w 1984"/>
              <a:gd name="T109" fmla="*/ 311 h 1156"/>
              <a:gd name="T110" fmla="*/ 1720 w 1984"/>
              <a:gd name="T111" fmla="*/ 470 h 1156"/>
              <a:gd name="T112" fmla="*/ 1782 w 1984"/>
              <a:gd name="T113" fmla="*/ 442 h 1156"/>
              <a:gd name="T114" fmla="*/ 1912 w 1984"/>
              <a:gd name="T115" fmla="*/ 535 h 1156"/>
              <a:gd name="T116" fmla="*/ 1913 w 1984"/>
              <a:gd name="T117" fmla="*/ 623 h 1156"/>
              <a:gd name="T118" fmla="*/ 1980 w 1984"/>
              <a:gd name="T119" fmla="*/ 657 h 1156"/>
              <a:gd name="T120" fmla="*/ 1984 w 1984"/>
              <a:gd name="T121" fmla="*/ 675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84" h="1156">
                <a:moveTo>
                  <a:pt x="1984" y="675"/>
                </a:moveTo>
                <a:lnTo>
                  <a:pt x="1963" y="702"/>
                </a:lnTo>
                <a:lnTo>
                  <a:pt x="1834" y="730"/>
                </a:lnTo>
                <a:lnTo>
                  <a:pt x="1777" y="823"/>
                </a:lnTo>
                <a:lnTo>
                  <a:pt x="1667" y="900"/>
                </a:lnTo>
                <a:lnTo>
                  <a:pt x="1609" y="936"/>
                </a:lnTo>
                <a:lnTo>
                  <a:pt x="1472" y="933"/>
                </a:lnTo>
                <a:lnTo>
                  <a:pt x="1419" y="1022"/>
                </a:lnTo>
                <a:lnTo>
                  <a:pt x="1317" y="1018"/>
                </a:lnTo>
                <a:lnTo>
                  <a:pt x="1232" y="1023"/>
                </a:lnTo>
                <a:lnTo>
                  <a:pt x="1089" y="967"/>
                </a:lnTo>
                <a:lnTo>
                  <a:pt x="975" y="986"/>
                </a:lnTo>
                <a:lnTo>
                  <a:pt x="911" y="933"/>
                </a:lnTo>
                <a:lnTo>
                  <a:pt x="854" y="938"/>
                </a:lnTo>
                <a:lnTo>
                  <a:pt x="877" y="1048"/>
                </a:lnTo>
                <a:lnTo>
                  <a:pt x="757" y="1076"/>
                </a:lnTo>
                <a:lnTo>
                  <a:pt x="757" y="1133"/>
                </a:lnTo>
                <a:lnTo>
                  <a:pt x="696" y="1156"/>
                </a:lnTo>
                <a:lnTo>
                  <a:pt x="656" y="1125"/>
                </a:lnTo>
                <a:lnTo>
                  <a:pt x="571" y="1118"/>
                </a:lnTo>
                <a:lnTo>
                  <a:pt x="509" y="1087"/>
                </a:lnTo>
                <a:lnTo>
                  <a:pt x="485" y="1043"/>
                </a:lnTo>
                <a:lnTo>
                  <a:pt x="378" y="965"/>
                </a:lnTo>
                <a:lnTo>
                  <a:pt x="355" y="876"/>
                </a:lnTo>
                <a:lnTo>
                  <a:pt x="248" y="816"/>
                </a:lnTo>
                <a:lnTo>
                  <a:pt x="132" y="692"/>
                </a:lnTo>
                <a:lnTo>
                  <a:pt x="112" y="546"/>
                </a:lnTo>
                <a:lnTo>
                  <a:pt x="19" y="419"/>
                </a:lnTo>
                <a:lnTo>
                  <a:pt x="0" y="335"/>
                </a:lnTo>
                <a:lnTo>
                  <a:pt x="39" y="286"/>
                </a:lnTo>
                <a:lnTo>
                  <a:pt x="80" y="361"/>
                </a:lnTo>
                <a:lnTo>
                  <a:pt x="120" y="325"/>
                </a:lnTo>
                <a:lnTo>
                  <a:pt x="287" y="248"/>
                </a:lnTo>
                <a:lnTo>
                  <a:pt x="354" y="238"/>
                </a:lnTo>
                <a:lnTo>
                  <a:pt x="513" y="118"/>
                </a:lnTo>
                <a:lnTo>
                  <a:pt x="615" y="90"/>
                </a:lnTo>
                <a:lnTo>
                  <a:pt x="592" y="16"/>
                </a:lnTo>
                <a:lnTo>
                  <a:pt x="667" y="6"/>
                </a:lnTo>
                <a:lnTo>
                  <a:pt x="793" y="98"/>
                </a:lnTo>
                <a:lnTo>
                  <a:pt x="836" y="71"/>
                </a:lnTo>
                <a:lnTo>
                  <a:pt x="868" y="0"/>
                </a:lnTo>
                <a:lnTo>
                  <a:pt x="935" y="12"/>
                </a:lnTo>
                <a:lnTo>
                  <a:pt x="967" y="172"/>
                </a:lnTo>
                <a:lnTo>
                  <a:pt x="1007" y="179"/>
                </a:lnTo>
                <a:lnTo>
                  <a:pt x="1077" y="148"/>
                </a:lnTo>
                <a:lnTo>
                  <a:pt x="1154" y="223"/>
                </a:lnTo>
                <a:lnTo>
                  <a:pt x="1278" y="199"/>
                </a:lnTo>
                <a:lnTo>
                  <a:pt x="1252" y="302"/>
                </a:lnTo>
                <a:lnTo>
                  <a:pt x="1351" y="402"/>
                </a:lnTo>
                <a:lnTo>
                  <a:pt x="1421" y="384"/>
                </a:lnTo>
                <a:lnTo>
                  <a:pt x="1381" y="301"/>
                </a:lnTo>
                <a:lnTo>
                  <a:pt x="1420" y="256"/>
                </a:lnTo>
                <a:lnTo>
                  <a:pt x="1511" y="325"/>
                </a:lnTo>
                <a:lnTo>
                  <a:pt x="1648" y="320"/>
                </a:lnTo>
                <a:lnTo>
                  <a:pt x="1688" y="311"/>
                </a:lnTo>
                <a:lnTo>
                  <a:pt x="1720" y="470"/>
                </a:lnTo>
                <a:lnTo>
                  <a:pt x="1782" y="442"/>
                </a:lnTo>
                <a:lnTo>
                  <a:pt x="1912" y="535"/>
                </a:lnTo>
                <a:lnTo>
                  <a:pt x="1913" y="623"/>
                </a:lnTo>
                <a:lnTo>
                  <a:pt x="1980" y="657"/>
                </a:lnTo>
                <a:lnTo>
                  <a:pt x="1984" y="67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ZoneTexte 116">
            <a:extLst>
              <a:ext uri="{FF2B5EF4-FFF2-40B4-BE49-F238E27FC236}">
                <a16:creationId xmlns:a16="http://schemas.microsoft.com/office/drawing/2014/main" id="{D30551B9-B696-4BBF-9164-2EF124019EE2}"/>
              </a:ext>
            </a:extLst>
          </p:cNvPr>
          <p:cNvSpPr txBox="1"/>
          <p:nvPr/>
        </p:nvSpPr>
        <p:spPr>
          <a:xfrm>
            <a:off x="302443" y="1879673"/>
            <a:ext cx="3502604" cy="954107"/>
          </a:xfrm>
          <a:prstGeom prst="rect">
            <a:avLst/>
          </a:prstGeom>
          <a:noFill/>
        </p:spPr>
        <p:txBody>
          <a:bodyPr wrap="square" rtlCol="0">
            <a:spAutoFit/>
          </a:bodyPr>
          <a:lstStyle/>
          <a:p>
            <a:pPr algn="r"/>
            <a:r>
              <a:rPr lang="fr-FR" sz="1400" b="1"/>
              <a:t>Royaume-Uni</a:t>
            </a:r>
          </a:p>
          <a:p>
            <a:pPr algn="r"/>
            <a:r>
              <a:rPr lang="fr-FR" sz="1400"/>
              <a:t>1 client et 1 équipe local de consulting</a:t>
            </a:r>
          </a:p>
          <a:p>
            <a:pPr algn="r"/>
            <a:r>
              <a:rPr lang="fr-FR" sz="1400"/>
              <a:t>Marché stratégique</a:t>
            </a:r>
          </a:p>
          <a:p>
            <a:pPr algn="r"/>
            <a:r>
              <a:rPr lang="fr-FR" sz="1400"/>
              <a:t>Objectif d’ouvrir 1 entité locale</a:t>
            </a:r>
          </a:p>
        </p:txBody>
      </p:sp>
      <p:sp>
        <p:nvSpPr>
          <p:cNvPr id="119" name="ZoneTexte 118">
            <a:extLst>
              <a:ext uri="{FF2B5EF4-FFF2-40B4-BE49-F238E27FC236}">
                <a16:creationId xmlns:a16="http://schemas.microsoft.com/office/drawing/2014/main" id="{4299A3E9-5667-437B-8505-E19E863F3B8A}"/>
              </a:ext>
            </a:extLst>
          </p:cNvPr>
          <p:cNvSpPr txBox="1"/>
          <p:nvPr/>
        </p:nvSpPr>
        <p:spPr>
          <a:xfrm>
            <a:off x="7910561" y="1751082"/>
            <a:ext cx="3655744" cy="954107"/>
          </a:xfrm>
          <a:prstGeom prst="rect">
            <a:avLst/>
          </a:prstGeom>
          <a:noFill/>
        </p:spPr>
        <p:txBody>
          <a:bodyPr wrap="none" rtlCol="0">
            <a:spAutoFit/>
          </a:bodyPr>
          <a:lstStyle/>
          <a:p>
            <a:r>
              <a:rPr lang="fr-FR" sz="1400" b="1"/>
              <a:t>Luxembourg</a:t>
            </a:r>
          </a:p>
          <a:p>
            <a:r>
              <a:rPr lang="fr-FR" sz="1400"/>
              <a:t>4 clients et 5 consultants en local</a:t>
            </a:r>
          </a:p>
          <a:p>
            <a:r>
              <a:rPr lang="fr-FR" sz="1400"/>
              <a:t>Marché stratégique</a:t>
            </a:r>
          </a:p>
          <a:p>
            <a:r>
              <a:rPr lang="fr-FR" sz="1400"/>
              <a:t>1 entité locale : JUMP Consulting Luxembourg</a:t>
            </a:r>
          </a:p>
        </p:txBody>
      </p:sp>
      <p:sp>
        <p:nvSpPr>
          <p:cNvPr id="120" name="ZoneTexte 119">
            <a:extLst>
              <a:ext uri="{FF2B5EF4-FFF2-40B4-BE49-F238E27FC236}">
                <a16:creationId xmlns:a16="http://schemas.microsoft.com/office/drawing/2014/main" id="{FCA955F9-0A59-4C54-8DFA-8B7B2B15B559}"/>
              </a:ext>
            </a:extLst>
          </p:cNvPr>
          <p:cNvSpPr txBox="1"/>
          <p:nvPr/>
        </p:nvSpPr>
        <p:spPr>
          <a:xfrm>
            <a:off x="720774" y="3419011"/>
            <a:ext cx="3268332" cy="954107"/>
          </a:xfrm>
          <a:prstGeom prst="rect">
            <a:avLst/>
          </a:prstGeom>
          <a:noFill/>
        </p:spPr>
        <p:txBody>
          <a:bodyPr wrap="none" rtlCol="0">
            <a:spAutoFit/>
          </a:bodyPr>
          <a:lstStyle/>
          <a:p>
            <a:pPr algn="r"/>
            <a:r>
              <a:rPr lang="fr-FR" sz="1400" b="1"/>
              <a:t>France</a:t>
            </a:r>
          </a:p>
          <a:p>
            <a:pPr algn="r"/>
            <a:r>
              <a:rPr lang="fr-FR" sz="1400"/>
              <a:t>Siège social</a:t>
            </a:r>
          </a:p>
          <a:p>
            <a:pPr algn="r"/>
            <a:r>
              <a:rPr lang="fr-FR" sz="1400"/>
              <a:t>30 clients</a:t>
            </a:r>
          </a:p>
          <a:p>
            <a:pPr algn="r"/>
            <a:r>
              <a:rPr lang="fr-FR" sz="1400"/>
              <a:t>Marché historique et stratégique de JUMP</a:t>
            </a:r>
          </a:p>
        </p:txBody>
      </p:sp>
      <p:sp>
        <p:nvSpPr>
          <p:cNvPr id="121" name="ZoneTexte 120">
            <a:extLst>
              <a:ext uri="{FF2B5EF4-FFF2-40B4-BE49-F238E27FC236}">
                <a16:creationId xmlns:a16="http://schemas.microsoft.com/office/drawing/2014/main" id="{61C8144A-3A39-449B-B807-995CFE647F8F}"/>
              </a:ext>
            </a:extLst>
          </p:cNvPr>
          <p:cNvSpPr txBox="1"/>
          <p:nvPr/>
        </p:nvSpPr>
        <p:spPr>
          <a:xfrm>
            <a:off x="8265056" y="3170330"/>
            <a:ext cx="3508974" cy="954107"/>
          </a:xfrm>
          <a:prstGeom prst="rect">
            <a:avLst/>
          </a:prstGeom>
          <a:noFill/>
        </p:spPr>
        <p:txBody>
          <a:bodyPr wrap="none" rtlCol="0">
            <a:spAutoFit/>
          </a:bodyPr>
          <a:lstStyle/>
          <a:p>
            <a:r>
              <a:rPr lang="fr-FR" sz="1400" b="1"/>
              <a:t>Suisse</a:t>
            </a:r>
          </a:p>
          <a:p>
            <a:r>
              <a:rPr lang="fr-FR" sz="1400"/>
              <a:t>3 entités de clients</a:t>
            </a:r>
          </a:p>
          <a:p>
            <a:r>
              <a:rPr lang="fr-FR" sz="1400"/>
              <a:t>Marché stratégique et prioritaire pour JUMP</a:t>
            </a:r>
          </a:p>
          <a:p>
            <a:r>
              <a:rPr lang="fr-FR" sz="1400"/>
              <a:t>Objectif d’ouvrir 1 entité locale</a:t>
            </a:r>
          </a:p>
        </p:txBody>
      </p:sp>
      <p:sp>
        <p:nvSpPr>
          <p:cNvPr id="123" name="ZoneTexte 122">
            <a:extLst>
              <a:ext uri="{FF2B5EF4-FFF2-40B4-BE49-F238E27FC236}">
                <a16:creationId xmlns:a16="http://schemas.microsoft.com/office/drawing/2014/main" id="{CDB8CF4E-C302-42BC-A7D9-DFB209660F93}"/>
              </a:ext>
            </a:extLst>
          </p:cNvPr>
          <p:cNvSpPr txBox="1"/>
          <p:nvPr/>
        </p:nvSpPr>
        <p:spPr>
          <a:xfrm>
            <a:off x="3680908" y="5773871"/>
            <a:ext cx="5666295" cy="523220"/>
          </a:xfrm>
          <a:prstGeom prst="rect">
            <a:avLst/>
          </a:prstGeom>
          <a:noFill/>
        </p:spPr>
        <p:txBody>
          <a:bodyPr wrap="none" rtlCol="0">
            <a:spAutoFit/>
          </a:bodyPr>
          <a:lstStyle/>
          <a:p>
            <a:r>
              <a:rPr lang="fr-FR" sz="1400" b="1"/>
              <a:t>+ A travers le monde</a:t>
            </a:r>
          </a:p>
          <a:p>
            <a:r>
              <a:rPr lang="fr-FR" sz="1400"/>
              <a:t>Utilisateurs de l’application JUMP en EAU, Singapour, Russie, Monaco, etc.</a:t>
            </a:r>
          </a:p>
        </p:txBody>
      </p:sp>
      <p:grpSp>
        <p:nvGrpSpPr>
          <p:cNvPr id="124" name="Group 35">
            <a:extLst>
              <a:ext uri="{FF2B5EF4-FFF2-40B4-BE49-F238E27FC236}">
                <a16:creationId xmlns:a16="http://schemas.microsoft.com/office/drawing/2014/main" id="{2934FF30-6480-464C-9E78-2E2B4018B89D}"/>
              </a:ext>
            </a:extLst>
          </p:cNvPr>
          <p:cNvGrpSpPr>
            <a:grpSpLocks noChangeAspect="1"/>
          </p:cNvGrpSpPr>
          <p:nvPr/>
        </p:nvGrpSpPr>
        <p:grpSpPr>
          <a:xfrm rot="16200000">
            <a:off x="4365118" y="3120588"/>
            <a:ext cx="920461" cy="1620098"/>
            <a:chOff x="4381388" y="1557338"/>
            <a:chExt cx="1676624" cy="2846784"/>
          </a:xfrm>
        </p:grpSpPr>
        <p:sp>
          <p:nvSpPr>
            <p:cNvPr id="125" name="Freeform 51">
              <a:extLst>
                <a:ext uri="{FF2B5EF4-FFF2-40B4-BE49-F238E27FC236}">
                  <a16:creationId xmlns:a16="http://schemas.microsoft.com/office/drawing/2014/main" id="{865E53D1-CA3E-4116-BAB0-1DC41C25081A}"/>
                </a:ext>
              </a:extLst>
            </p:cNvPr>
            <p:cNvSpPr/>
            <p:nvPr/>
          </p:nvSpPr>
          <p:spPr>
            <a:xfrm rot="10800000">
              <a:off x="4381388" y="1557338"/>
              <a:ext cx="1676624" cy="2846784"/>
            </a:xfrm>
            <a:custGeom>
              <a:avLst/>
              <a:gdLst>
                <a:gd name="connsiteX0" fmla="*/ 838312 w 1676624"/>
                <a:gd name="connsiteY0" fmla="*/ 2846784 h 2846784"/>
                <a:gd name="connsiteX1" fmla="*/ 4328 w 1676624"/>
                <a:gd name="connsiteY1" fmla="*/ 2094185 h 2846784"/>
                <a:gd name="connsiteX2" fmla="*/ 4038 w 1676624"/>
                <a:gd name="connsiteY2" fmla="*/ 2088431 h 2846784"/>
                <a:gd name="connsiteX3" fmla="*/ 1 w 1676624"/>
                <a:gd name="connsiteY3" fmla="*/ 2088431 h 2846784"/>
                <a:gd name="connsiteX4" fmla="*/ 3586 w 1676624"/>
                <a:gd name="connsiteY4" fmla="*/ 2079483 h 2846784"/>
                <a:gd name="connsiteX5" fmla="*/ 0 w 1676624"/>
                <a:gd name="connsiteY5" fmla="*/ 2008472 h 2846784"/>
                <a:gd name="connsiteX6" fmla="*/ 245536 w 1676624"/>
                <a:gd name="connsiteY6" fmla="*/ 1415696 h 2846784"/>
                <a:gd name="connsiteX7" fmla="*/ 281355 w 1676624"/>
                <a:gd name="connsiteY7" fmla="*/ 1386143 h 2846784"/>
                <a:gd name="connsiteX8" fmla="*/ 836677 w 1676624"/>
                <a:gd name="connsiteY8" fmla="*/ 0 h 2846784"/>
                <a:gd name="connsiteX9" fmla="*/ 1390385 w 1676624"/>
                <a:gd name="connsiteY9" fmla="*/ 1382113 h 2846784"/>
                <a:gd name="connsiteX10" fmla="*/ 1431088 w 1676624"/>
                <a:gd name="connsiteY10" fmla="*/ 1415696 h 2846784"/>
                <a:gd name="connsiteX11" fmla="*/ 1676624 w 1676624"/>
                <a:gd name="connsiteY11" fmla="*/ 2008472 h 2846784"/>
                <a:gd name="connsiteX12" fmla="*/ 1672672 w 1676624"/>
                <a:gd name="connsiteY12" fmla="*/ 2086732 h 2846784"/>
                <a:gd name="connsiteX13" fmla="*/ 1673353 w 1676624"/>
                <a:gd name="connsiteY13" fmla="*/ 2088431 h 2846784"/>
                <a:gd name="connsiteX14" fmla="*/ 1672587 w 1676624"/>
                <a:gd name="connsiteY14" fmla="*/ 2088431 h 2846784"/>
                <a:gd name="connsiteX15" fmla="*/ 1672296 w 1676624"/>
                <a:gd name="connsiteY15" fmla="*/ 2094185 h 2846784"/>
                <a:gd name="connsiteX16" fmla="*/ 838312 w 1676624"/>
                <a:gd name="connsiteY16" fmla="*/ 2846784 h 284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76624" h="2846784">
                  <a:moveTo>
                    <a:pt x="838312" y="2846784"/>
                  </a:moveTo>
                  <a:cubicBezTo>
                    <a:pt x="404262" y="2846784"/>
                    <a:pt x="47258" y="2516909"/>
                    <a:pt x="4328" y="2094185"/>
                  </a:cubicBezTo>
                  <a:lnTo>
                    <a:pt x="4038" y="2088431"/>
                  </a:lnTo>
                  <a:lnTo>
                    <a:pt x="1" y="2088431"/>
                  </a:lnTo>
                  <a:lnTo>
                    <a:pt x="3586" y="2079483"/>
                  </a:lnTo>
                  <a:lnTo>
                    <a:pt x="0" y="2008472"/>
                  </a:lnTo>
                  <a:cubicBezTo>
                    <a:pt x="0" y="1776979"/>
                    <a:pt x="93831" y="1567401"/>
                    <a:pt x="245536" y="1415696"/>
                  </a:cubicBezTo>
                  <a:lnTo>
                    <a:pt x="281355" y="1386143"/>
                  </a:lnTo>
                  <a:lnTo>
                    <a:pt x="836677" y="0"/>
                  </a:lnTo>
                  <a:lnTo>
                    <a:pt x="1390385" y="1382113"/>
                  </a:lnTo>
                  <a:lnTo>
                    <a:pt x="1431088" y="1415696"/>
                  </a:lnTo>
                  <a:cubicBezTo>
                    <a:pt x="1582793" y="1567401"/>
                    <a:pt x="1676624" y="1776979"/>
                    <a:pt x="1676624" y="2008472"/>
                  </a:cubicBezTo>
                  <a:lnTo>
                    <a:pt x="1672672" y="2086732"/>
                  </a:lnTo>
                  <a:lnTo>
                    <a:pt x="1673353" y="2088431"/>
                  </a:lnTo>
                  <a:lnTo>
                    <a:pt x="1672587" y="2088431"/>
                  </a:lnTo>
                  <a:lnTo>
                    <a:pt x="1672296" y="2094185"/>
                  </a:lnTo>
                  <a:cubicBezTo>
                    <a:pt x="1629366" y="2516909"/>
                    <a:pt x="1272363" y="2846784"/>
                    <a:pt x="838312" y="2846784"/>
                  </a:cubicBezTo>
                  <a:close/>
                </a:path>
              </a:pathLst>
            </a:custGeom>
            <a:solidFill>
              <a:srgbClr val="9B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52">
              <a:extLst>
                <a:ext uri="{FF2B5EF4-FFF2-40B4-BE49-F238E27FC236}">
                  <a16:creationId xmlns:a16="http://schemas.microsoft.com/office/drawing/2014/main" id="{0F1968B9-A7D8-4B88-9772-9A1B113107B7}"/>
                </a:ext>
              </a:extLst>
            </p:cNvPr>
            <p:cNvSpPr/>
            <p:nvPr/>
          </p:nvSpPr>
          <p:spPr>
            <a:xfrm>
              <a:off x="4553191" y="1729140"/>
              <a:ext cx="1333017" cy="13330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53">
              <a:extLst>
                <a:ext uri="{FF2B5EF4-FFF2-40B4-BE49-F238E27FC236}">
                  <a16:creationId xmlns:a16="http://schemas.microsoft.com/office/drawing/2014/main" id="{04F37292-79DA-4770-ACCA-8F4E02082FCC}"/>
                </a:ext>
              </a:extLst>
            </p:cNvPr>
            <p:cNvSpPr/>
            <p:nvPr/>
          </p:nvSpPr>
          <p:spPr>
            <a:xfrm rot="5400000">
              <a:off x="4707782" y="1845545"/>
              <a:ext cx="1023859" cy="1100205"/>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34">
            <a:extLst>
              <a:ext uri="{FF2B5EF4-FFF2-40B4-BE49-F238E27FC236}">
                <a16:creationId xmlns:a16="http://schemas.microsoft.com/office/drawing/2014/main" id="{F515F404-953F-4B90-9B38-D50F60B80568}"/>
              </a:ext>
            </a:extLst>
          </p:cNvPr>
          <p:cNvGrpSpPr>
            <a:grpSpLocks noChangeAspect="1"/>
          </p:cNvGrpSpPr>
          <p:nvPr/>
        </p:nvGrpSpPr>
        <p:grpSpPr>
          <a:xfrm rot="16200000">
            <a:off x="4133958" y="1843363"/>
            <a:ext cx="645516" cy="1096038"/>
            <a:chOff x="4381388" y="1557338"/>
            <a:chExt cx="1676624" cy="2846784"/>
          </a:xfrm>
        </p:grpSpPr>
        <p:sp>
          <p:nvSpPr>
            <p:cNvPr id="130" name="Freeform 55">
              <a:extLst>
                <a:ext uri="{FF2B5EF4-FFF2-40B4-BE49-F238E27FC236}">
                  <a16:creationId xmlns:a16="http://schemas.microsoft.com/office/drawing/2014/main" id="{74A2B050-C63F-4E87-804A-F1E6FCC488C8}"/>
                </a:ext>
              </a:extLst>
            </p:cNvPr>
            <p:cNvSpPr/>
            <p:nvPr/>
          </p:nvSpPr>
          <p:spPr>
            <a:xfrm rot="10800000">
              <a:off x="4381388" y="1557338"/>
              <a:ext cx="1676624" cy="2846784"/>
            </a:xfrm>
            <a:custGeom>
              <a:avLst/>
              <a:gdLst>
                <a:gd name="connsiteX0" fmla="*/ 838312 w 1676624"/>
                <a:gd name="connsiteY0" fmla="*/ 2846784 h 2846784"/>
                <a:gd name="connsiteX1" fmla="*/ 4328 w 1676624"/>
                <a:gd name="connsiteY1" fmla="*/ 2094185 h 2846784"/>
                <a:gd name="connsiteX2" fmla="*/ 4038 w 1676624"/>
                <a:gd name="connsiteY2" fmla="*/ 2088431 h 2846784"/>
                <a:gd name="connsiteX3" fmla="*/ 1 w 1676624"/>
                <a:gd name="connsiteY3" fmla="*/ 2088431 h 2846784"/>
                <a:gd name="connsiteX4" fmla="*/ 3586 w 1676624"/>
                <a:gd name="connsiteY4" fmla="*/ 2079483 h 2846784"/>
                <a:gd name="connsiteX5" fmla="*/ 0 w 1676624"/>
                <a:gd name="connsiteY5" fmla="*/ 2008472 h 2846784"/>
                <a:gd name="connsiteX6" fmla="*/ 245536 w 1676624"/>
                <a:gd name="connsiteY6" fmla="*/ 1415696 h 2846784"/>
                <a:gd name="connsiteX7" fmla="*/ 281355 w 1676624"/>
                <a:gd name="connsiteY7" fmla="*/ 1386143 h 2846784"/>
                <a:gd name="connsiteX8" fmla="*/ 836677 w 1676624"/>
                <a:gd name="connsiteY8" fmla="*/ 0 h 2846784"/>
                <a:gd name="connsiteX9" fmla="*/ 1390385 w 1676624"/>
                <a:gd name="connsiteY9" fmla="*/ 1382113 h 2846784"/>
                <a:gd name="connsiteX10" fmla="*/ 1431088 w 1676624"/>
                <a:gd name="connsiteY10" fmla="*/ 1415696 h 2846784"/>
                <a:gd name="connsiteX11" fmla="*/ 1676624 w 1676624"/>
                <a:gd name="connsiteY11" fmla="*/ 2008472 h 2846784"/>
                <a:gd name="connsiteX12" fmla="*/ 1672672 w 1676624"/>
                <a:gd name="connsiteY12" fmla="*/ 2086732 h 2846784"/>
                <a:gd name="connsiteX13" fmla="*/ 1673353 w 1676624"/>
                <a:gd name="connsiteY13" fmla="*/ 2088431 h 2846784"/>
                <a:gd name="connsiteX14" fmla="*/ 1672587 w 1676624"/>
                <a:gd name="connsiteY14" fmla="*/ 2088431 h 2846784"/>
                <a:gd name="connsiteX15" fmla="*/ 1672296 w 1676624"/>
                <a:gd name="connsiteY15" fmla="*/ 2094185 h 2846784"/>
                <a:gd name="connsiteX16" fmla="*/ 838312 w 1676624"/>
                <a:gd name="connsiteY16" fmla="*/ 2846784 h 284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76624" h="2846784">
                  <a:moveTo>
                    <a:pt x="838312" y="2846784"/>
                  </a:moveTo>
                  <a:cubicBezTo>
                    <a:pt x="404262" y="2846784"/>
                    <a:pt x="47258" y="2516909"/>
                    <a:pt x="4328" y="2094185"/>
                  </a:cubicBezTo>
                  <a:lnTo>
                    <a:pt x="4038" y="2088431"/>
                  </a:lnTo>
                  <a:lnTo>
                    <a:pt x="1" y="2088431"/>
                  </a:lnTo>
                  <a:lnTo>
                    <a:pt x="3586" y="2079483"/>
                  </a:lnTo>
                  <a:lnTo>
                    <a:pt x="0" y="2008472"/>
                  </a:lnTo>
                  <a:cubicBezTo>
                    <a:pt x="0" y="1776979"/>
                    <a:pt x="93831" y="1567401"/>
                    <a:pt x="245536" y="1415696"/>
                  </a:cubicBezTo>
                  <a:lnTo>
                    <a:pt x="281355" y="1386143"/>
                  </a:lnTo>
                  <a:lnTo>
                    <a:pt x="836677" y="0"/>
                  </a:lnTo>
                  <a:lnTo>
                    <a:pt x="1390385" y="1382113"/>
                  </a:lnTo>
                  <a:lnTo>
                    <a:pt x="1431088" y="1415696"/>
                  </a:lnTo>
                  <a:cubicBezTo>
                    <a:pt x="1582793" y="1567401"/>
                    <a:pt x="1676624" y="1776979"/>
                    <a:pt x="1676624" y="2008472"/>
                  </a:cubicBezTo>
                  <a:lnTo>
                    <a:pt x="1672672" y="2086732"/>
                  </a:lnTo>
                  <a:lnTo>
                    <a:pt x="1673353" y="2088431"/>
                  </a:lnTo>
                  <a:lnTo>
                    <a:pt x="1672587" y="2088431"/>
                  </a:lnTo>
                  <a:lnTo>
                    <a:pt x="1672296" y="2094185"/>
                  </a:lnTo>
                  <a:cubicBezTo>
                    <a:pt x="1629366" y="2516909"/>
                    <a:pt x="1272363" y="2846784"/>
                    <a:pt x="838312" y="284678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56">
              <a:extLst>
                <a:ext uri="{FF2B5EF4-FFF2-40B4-BE49-F238E27FC236}">
                  <a16:creationId xmlns:a16="http://schemas.microsoft.com/office/drawing/2014/main" id="{3CB3998A-02B1-4271-B219-0EFDD3D15A0B}"/>
                </a:ext>
              </a:extLst>
            </p:cNvPr>
            <p:cNvSpPr/>
            <p:nvPr/>
          </p:nvSpPr>
          <p:spPr>
            <a:xfrm>
              <a:off x="4553191" y="1729140"/>
              <a:ext cx="1333017" cy="13330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57">
              <a:extLst>
                <a:ext uri="{FF2B5EF4-FFF2-40B4-BE49-F238E27FC236}">
                  <a16:creationId xmlns:a16="http://schemas.microsoft.com/office/drawing/2014/main" id="{FEA29907-FB52-4953-B71D-4AE5E9788588}"/>
                </a:ext>
              </a:extLst>
            </p:cNvPr>
            <p:cNvSpPr>
              <a:spLocks noChangeAspect="1"/>
            </p:cNvSpPr>
            <p:nvPr/>
          </p:nvSpPr>
          <p:spPr>
            <a:xfrm rot="5400000">
              <a:off x="4689037" y="1864975"/>
              <a:ext cx="1061346" cy="1061346"/>
            </a:xfrm>
            <a:prstGeom prst="ellipse">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34">
            <a:extLst>
              <a:ext uri="{FF2B5EF4-FFF2-40B4-BE49-F238E27FC236}">
                <a16:creationId xmlns:a16="http://schemas.microsoft.com/office/drawing/2014/main" id="{BB2472D0-BE21-4D01-AE51-87E22F9C735E}"/>
              </a:ext>
            </a:extLst>
          </p:cNvPr>
          <p:cNvGrpSpPr>
            <a:grpSpLocks noChangeAspect="1"/>
          </p:cNvGrpSpPr>
          <p:nvPr/>
        </p:nvGrpSpPr>
        <p:grpSpPr>
          <a:xfrm rot="5400000">
            <a:off x="7012873" y="2960205"/>
            <a:ext cx="776778" cy="1318912"/>
            <a:chOff x="4381388" y="1557338"/>
            <a:chExt cx="1676624" cy="2846784"/>
          </a:xfrm>
        </p:grpSpPr>
        <p:sp>
          <p:nvSpPr>
            <p:cNvPr id="135" name="Freeform 55">
              <a:extLst>
                <a:ext uri="{FF2B5EF4-FFF2-40B4-BE49-F238E27FC236}">
                  <a16:creationId xmlns:a16="http://schemas.microsoft.com/office/drawing/2014/main" id="{AC1D3061-0E9B-4858-A2CD-0FA376CB22F0}"/>
                </a:ext>
              </a:extLst>
            </p:cNvPr>
            <p:cNvSpPr/>
            <p:nvPr/>
          </p:nvSpPr>
          <p:spPr>
            <a:xfrm rot="10800000">
              <a:off x="4381388" y="1557338"/>
              <a:ext cx="1676624" cy="2846784"/>
            </a:xfrm>
            <a:custGeom>
              <a:avLst/>
              <a:gdLst>
                <a:gd name="connsiteX0" fmla="*/ 838312 w 1676624"/>
                <a:gd name="connsiteY0" fmla="*/ 2846784 h 2846784"/>
                <a:gd name="connsiteX1" fmla="*/ 4328 w 1676624"/>
                <a:gd name="connsiteY1" fmla="*/ 2094185 h 2846784"/>
                <a:gd name="connsiteX2" fmla="*/ 4038 w 1676624"/>
                <a:gd name="connsiteY2" fmla="*/ 2088431 h 2846784"/>
                <a:gd name="connsiteX3" fmla="*/ 1 w 1676624"/>
                <a:gd name="connsiteY3" fmla="*/ 2088431 h 2846784"/>
                <a:gd name="connsiteX4" fmla="*/ 3586 w 1676624"/>
                <a:gd name="connsiteY4" fmla="*/ 2079483 h 2846784"/>
                <a:gd name="connsiteX5" fmla="*/ 0 w 1676624"/>
                <a:gd name="connsiteY5" fmla="*/ 2008472 h 2846784"/>
                <a:gd name="connsiteX6" fmla="*/ 245536 w 1676624"/>
                <a:gd name="connsiteY6" fmla="*/ 1415696 h 2846784"/>
                <a:gd name="connsiteX7" fmla="*/ 281355 w 1676624"/>
                <a:gd name="connsiteY7" fmla="*/ 1386143 h 2846784"/>
                <a:gd name="connsiteX8" fmla="*/ 836677 w 1676624"/>
                <a:gd name="connsiteY8" fmla="*/ 0 h 2846784"/>
                <a:gd name="connsiteX9" fmla="*/ 1390385 w 1676624"/>
                <a:gd name="connsiteY9" fmla="*/ 1382113 h 2846784"/>
                <a:gd name="connsiteX10" fmla="*/ 1431088 w 1676624"/>
                <a:gd name="connsiteY10" fmla="*/ 1415696 h 2846784"/>
                <a:gd name="connsiteX11" fmla="*/ 1676624 w 1676624"/>
                <a:gd name="connsiteY11" fmla="*/ 2008472 h 2846784"/>
                <a:gd name="connsiteX12" fmla="*/ 1672672 w 1676624"/>
                <a:gd name="connsiteY12" fmla="*/ 2086732 h 2846784"/>
                <a:gd name="connsiteX13" fmla="*/ 1673353 w 1676624"/>
                <a:gd name="connsiteY13" fmla="*/ 2088431 h 2846784"/>
                <a:gd name="connsiteX14" fmla="*/ 1672587 w 1676624"/>
                <a:gd name="connsiteY14" fmla="*/ 2088431 h 2846784"/>
                <a:gd name="connsiteX15" fmla="*/ 1672296 w 1676624"/>
                <a:gd name="connsiteY15" fmla="*/ 2094185 h 2846784"/>
                <a:gd name="connsiteX16" fmla="*/ 838312 w 1676624"/>
                <a:gd name="connsiteY16" fmla="*/ 2846784 h 284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76624" h="2846784">
                  <a:moveTo>
                    <a:pt x="838312" y="2846784"/>
                  </a:moveTo>
                  <a:cubicBezTo>
                    <a:pt x="404262" y="2846784"/>
                    <a:pt x="47258" y="2516909"/>
                    <a:pt x="4328" y="2094185"/>
                  </a:cubicBezTo>
                  <a:lnTo>
                    <a:pt x="4038" y="2088431"/>
                  </a:lnTo>
                  <a:lnTo>
                    <a:pt x="1" y="2088431"/>
                  </a:lnTo>
                  <a:lnTo>
                    <a:pt x="3586" y="2079483"/>
                  </a:lnTo>
                  <a:lnTo>
                    <a:pt x="0" y="2008472"/>
                  </a:lnTo>
                  <a:cubicBezTo>
                    <a:pt x="0" y="1776979"/>
                    <a:pt x="93831" y="1567401"/>
                    <a:pt x="245536" y="1415696"/>
                  </a:cubicBezTo>
                  <a:lnTo>
                    <a:pt x="281355" y="1386143"/>
                  </a:lnTo>
                  <a:lnTo>
                    <a:pt x="836677" y="0"/>
                  </a:lnTo>
                  <a:lnTo>
                    <a:pt x="1390385" y="1382113"/>
                  </a:lnTo>
                  <a:lnTo>
                    <a:pt x="1431088" y="1415696"/>
                  </a:lnTo>
                  <a:cubicBezTo>
                    <a:pt x="1582793" y="1567401"/>
                    <a:pt x="1676624" y="1776979"/>
                    <a:pt x="1676624" y="2008472"/>
                  </a:cubicBezTo>
                  <a:lnTo>
                    <a:pt x="1672672" y="2086732"/>
                  </a:lnTo>
                  <a:lnTo>
                    <a:pt x="1673353" y="2088431"/>
                  </a:lnTo>
                  <a:lnTo>
                    <a:pt x="1672587" y="2088431"/>
                  </a:lnTo>
                  <a:lnTo>
                    <a:pt x="1672296" y="2094185"/>
                  </a:lnTo>
                  <a:cubicBezTo>
                    <a:pt x="1629366" y="2516909"/>
                    <a:pt x="1272363" y="2846784"/>
                    <a:pt x="838312" y="2846784"/>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56">
              <a:extLst>
                <a:ext uri="{FF2B5EF4-FFF2-40B4-BE49-F238E27FC236}">
                  <a16:creationId xmlns:a16="http://schemas.microsoft.com/office/drawing/2014/main" id="{75733704-B156-4737-BFA7-B616B57C419C}"/>
                </a:ext>
              </a:extLst>
            </p:cNvPr>
            <p:cNvSpPr/>
            <p:nvPr/>
          </p:nvSpPr>
          <p:spPr>
            <a:xfrm>
              <a:off x="4553191" y="1729140"/>
              <a:ext cx="1333017" cy="13330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57">
              <a:extLst>
                <a:ext uri="{FF2B5EF4-FFF2-40B4-BE49-F238E27FC236}">
                  <a16:creationId xmlns:a16="http://schemas.microsoft.com/office/drawing/2014/main" id="{3E1AB71C-96F3-4E97-9334-18CB30B94293}"/>
                </a:ext>
              </a:extLst>
            </p:cNvPr>
            <p:cNvSpPr/>
            <p:nvPr/>
          </p:nvSpPr>
          <p:spPr>
            <a:xfrm>
              <a:off x="4689039" y="1864975"/>
              <a:ext cx="1061345" cy="1061345"/>
            </a:xfrm>
            <a:prstGeom prst="ellipse">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34">
            <a:extLst>
              <a:ext uri="{FF2B5EF4-FFF2-40B4-BE49-F238E27FC236}">
                <a16:creationId xmlns:a16="http://schemas.microsoft.com/office/drawing/2014/main" id="{53A52045-E8A9-47B9-A32B-2D4186B2E65A}"/>
              </a:ext>
            </a:extLst>
          </p:cNvPr>
          <p:cNvGrpSpPr>
            <a:grpSpLocks noChangeAspect="1"/>
          </p:cNvGrpSpPr>
          <p:nvPr/>
        </p:nvGrpSpPr>
        <p:grpSpPr>
          <a:xfrm rot="2638364">
            <a:off x="6451884" y="1626495"/>
            <a:ext cx="1040628" cy="1766909"/>
            <a:chOff x="4381388" y="1557338"/>
            <a:chExt cx="1676624" cy="2846784"/>
          </a:xfrm>
        </p:grpSpPr>
        <p:sp>
          <p:nvSpPr>
            <p:cNvPr id="140" name="Freeform 55">
              <a:extLst>
                <a:ext uri="{FF2B5EF4-FFF2-40B4-BE49-F238E27FC236}">
                  <a16:creationId xmlns:a16="http://schemas.microsoft.com/office/drawing/2014/main" id="{9C74042F-D409-4DC8-8464-098001016B6A}"/>
                </a:ext>
              </a:extLst>
            </p:cNvPr>
            <p:cNvSpPr/>
            <p:nvPr/>
          </p:nvSpPr>
          <p:spPr>
            <a:xfrm rot="10800000">
              <a:off x="4381388" y="1557338"/>
              <a:ext cx="1676624" cy="2846784"/>
            </a:xfrm>
            <a:custGeom>
              <a:avLst/>
              <a:gdLst>
                <a:gd name="connsiteX0" fmla="*/ 838312 w 1676624"/>
                <a:gd name="connsiteY0" fmla="*/ 2846784 h 2846784"/>
                <a:gd name="connsiteX1" fmla="*/ 4328 w 1676624"/>
                <a:gd name="connsiteY1" fmla="*/ 2094185 h 2846784"/>
                <a:gd name="connsiteX2" fmla="*/ 4038 w 1676624"/>
                <a:gd name="connsiteY2" fmla="*/ 2088431 h 2846784"/>
                <a:gd name="connsiteX3" fmla="*/ 1 w 1676624"/>
                <a:gd name="connsiteY3" fmla="*/ 2088431 h 2846784"/>
                <a:gd name="connsiteX4" fmla="*/ 3586 w 1676624"/>
                <a:gd name="connsiteY4" fmla="*/ 2079483 h 2846784"/>
                <a:gd name="connsiteX5" fmla="*/ 0 w 1676624"/>
                <a:gd name="connsiteY5" fmla="*/ 2008472 h 2846784"/>
                <a:gd name="connsiteX6" fmla="*/ 245536 w 1676624"/>
                <a:gd name="connsiteY6" fmla="*/ 1415696 h 2846784"/>
                <a:gd name="connsiteX7" fmla="*/ 281355 w 1676624"/>
                <a:gd name="connsiteY7" fmla="*/ 1386143 h 2846784"/>
                <a:gd name="connsiteX8" fmla="*/ 836677 w 1676624"/>
                <a:gd name="connsiteY8" fmla="*/ 0 h 2846784"/>
                <a:gd name="connsiteX9" fmla="*/ 1390385 w 1676624"/>
                <a:gd name="connsiteY9" fmla="*/ 1382113 h 2846784"/>
                <a:gd name="connsiteX10" fmla="*/ 1431088 w 1676624"/>
                <a:gd name="connsiteY10" fmla="*/ 1415696 h 2846784"/>
                <a:gd name="connsiteX11" fmla="*/ 1676624 w 1676624"/>
                <a:gd name="connsiteY11" fmla="*/ 2008472 h 2846784"/>
                <a:gd name="connsiteX12" fmla="*/ 1672672 w 1676624"/>
                <a:gd name="connsiteY12" fmla="*/ 2086732 h 2846784"/>
                <a:gd name="connsiteX13" fmla="*/ 1673353 w 1676624"/>
                <a:gd name="connsiteY13" fmla="*/ 2088431 h 2846784"/>
                <a:gd name="connsiteX14" fmla="*/ 1672587 w 1676624"/>
                <a:gd name="connsiteY14" fmla="*/ 2088431 h 2846784"/>
                <a:gd name="connsiteX15" fmla="*/ 1672296 w 1676624"/>
                <a:gd name="connsiteY15" fmla="*/ 2094185 h 2846784"/>
                <a:gd name="connsiteX16" fmla="*/ 838312 w 1676624"/>
                <a:gd name="connsiteY16" fmla="*/ 2846784 h 284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76624" h="2846784">
                  <a:moveTo>
                    <a:pt x="838312" y="2846784"/>
                  </a:moveTo>
                  <a:cubicBezTo>
                    <a:pt x="404262" y="2846784"/>
                    <a:pt x="47258" y="2516909"/>
                    <a:pt x="4328" y="2094185"/>
                  </a:cubicBezTo>
                  <a:lnTo>
                    <a:pt x="4038" y="2088431"/>
                  </a:lnTo>
                  <a:lnTo>
                    <a:pt x="1" y="2088431"/>
                  </a:lnTo>
                  <a:lnTo>
                    <a:pt x="3586" y="2079483"/>
                  </a:lnTo>
                  <a:lnTo>
                    <a:pt x="0" y="2008472"/>
                  </a:lnTo>
                  <a:cubicBezTo>
                    <a:pt x="0" y="1776979"/>
                    <a:pt x="93831" y="1567401"/>
                    <a:pt x="245536" y="1415696"/>
                  </a:cubicBezTo>
                  <a:lnTo>
                    <a:pt x="281355" y="1386143"/>
                  </a:lnTo>
                  <a:lnTo>
                    <a:pt x="836677" y="0"/>
                  </a:lnTo>
                  <a:lnTo>
                    <a:pt x="1390385" y="1382113"/>
                  </a:lnTo>
                  <a:lnTo>
                    <a:pt x="1431088" y="1415696"/>
                  </a:lnTo>
                  <a:cubicBezTo>
                    <a:pt x="1582793" y="1567401"/>
                    <a:pt x="1676624" y="1776979"/>
                    <a:pt x="1676624" y="2008472"/>
                  </a:cubicBezTo>
                  <a:lnTo>
                    <a:pt x="1672672" y="2086732"/>
                  </a:lnTo>
                  <a:lnTo>
                    <a:pt x="1673353" y="2088431"/>
                  </a:lnTo>
                  <a:lnTo>
                    <a:pt x="1672587" y="2088431"/>
                  </a:lnTo>
                  <a:lnTo>
                    <a:pt x="1672296" y="2094185"/>
                  </a:lnTo>
                  <a:cubicBezTo>
                    <a:pt x="1629366" y="2516909"/>
                    <a:pt x="1272363" y="2846784"/>
                    <a:pt x="838312" y="2846784"/>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56">
              <a:extLst>
                <a:ext uri="{FF2B5EF4-FFF2-40B4-BE49-F238E27FC236}">
                  <a16:creationId xmlns:a16="http://schemas.microsoft.com/office/drawing/2014/main" id="{B49FF6D4-16B1-45F5-AF52-975A8249B822}"/>
                </a:ext>
              </a:extLst>
            </p:cNvPr>
            <p:cNvSpPr/>
            <p:nvPr/>
          </p:nvSpPr>
          <p:spPr>
            <a:xfrm>
              <a:off x="4553191" y="1729140"/>
              <a:ext cx="1333017" cy="13330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57">
              <a:extLst>
                <a:ext uri="{FF2B5EF4-FFF2-40B4-BE49-F238E27FC236}">
                  <a16:creationId xmlns:a16="http://schemas.microsoft.com/office/drawing/2014/main" id="{94BF15B2-8571-403A-88DB-3F1D011ABDB9}"/>
                </a:ext>
              </a:extLst>
            </p:cNvPr>
            <p:cNvSpPr/>
            <p:nvPr/>
          </p:nvSpPr>
          <p:spPr>
            <a:xfrm rot="18961636">
              <a:off x="4689039" y="1864975"/>
              <a:ext cx="1061346" cy="1061344"/>
            </a:xfrm>
            <a:prstGeom prst="ellipse">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13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algn="just"/>
            <a:r>
              <a:rPr lang="fr-FR" err="1"/>
              <a:t>Dolphin</a:t>
            </a:r>
            <a:r>
              <a:rPr lang="fr-FR"/>
              <a:t> est un </a:t>
            </a:r>
            <a:r>
              <a:rPr lang="fr-FR" b="1" err="1"/>
              <a:t>serious-game</a:t>
            </a:r>
            <a:r>
              <a:rPr lang="fr-FR" b="1"/>
              <a:t> compétitif</a:t>
            </a:r>
            <a:r>
              <a:rPr lang="fr-FR"/>
              <a:t> sur le développement d’une fonction </a:t>
            </a:r>
            <a:r>
              <a:rPr lang="fr-FR" b="1"/>
              <a:t>d’optimisation de portefeuille </a:t>
            </a:r>
            <a:r>
              <a:rPr lang="fr-FR"/>
              <a:t>à l’image de ce que font les </a:t>
            </a:r>
            <a:r>
              <a:rPr lang="fr-FR" err="1"/>
              <a:t>robo-advisors</a:t>
            </a:r>
            <a:r>
              <a:rPr lang="fr-FR"/>
              <a:t> des FinTech</a:t>
            </a:r>
          </a:p>
          <a:p>
            <a:pPr algn="just"/>
            <a:r>
              <a:rPr lang="fr-FR"/>
              <a:t>Ce sujet ne nécessite pas d'importantes connaissances en finance de marché</a:t>
            </a:r>
          </a:p>
        </p:txBody>
      </p:sp>
      <p:sp>
        <p:nvSpPr>
          <p:cNvPr id="6" name="Titre 5"/>
          <p:cNvSpPr>
            <a:spLocks noGrp="1"/>
          </p:cNvSpPr>
          <p:nvPr>
            <p:ph type="title"/>
          </p:nvPr>
        </p:nvSpPr>
        <p:spPr/>
        <p:txBody>
          <a:bodyPr>
            <a:normAutofit fontScale="90000"/>
          </a:bodyPr>
          <a:lstStyle/>
          <a:p>
            <a:r>
              <a:rPr lang="fr-FR"/>
              <a:t>1. Introduction : Présentation du sujet</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6</a:t>
            </a:fld>
            <a:endParaRPr lang="fr-FR"/>
          </a:p>
        </p:txBody>
      </p:sp>
    </p:spTree>
    <p:extLst>
      <p:ext uri="{BB962C8B-B14F-4D97-AF65-F5344CB8AC3E}">
        <p14:creationId xmlns:p14="http://schemas.microsoft.com/office/powerpoint/2010/main" val="427284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Objectif du projet </a:t>
            </a:r>
            <a:r>
              <a:rPr lang="fr-FR" b="1" u="sng" err="1"/>
              <a:t>Dolphin</a:t>
            </a:r>
            <a:endParaRPr lang="fr-FR" b="1" u="sng"/>
          </a:p>
          <a:p>
            <a:pPr algn="just"/>
            <a:r>
              <a:rPr lang="fr-FR"/>
              <a:t>Concevoir un programme créant un portefeuille optimisé selon le ratio de Sharpe (présenté par la suite) comme le ferait un gestionnaire ou un robot </a:t>
            </a:r>
            <a:r>
              <a:rPr lang="fr-FR" err="1"/>
              <a:t>advisor</a:t>
            </a:r>
            <a:endParaRPr lang="fr-FR"/>
          </a:p>
          <a:p>
            <a:pPr algn="just"/>
            <a:r>
              <a:rPr lang="fr-FR"/>
              <a:t>Pour cela, vous vous appuierez sur un serveur d’application JUMP hébergé sur Internet</a:t>
            </a:r>
          </a:p>
          <a:p>
            <a:pPr algn="just"/>
            <a:r>
              <a:rPr lang="fr-FR"/>
              <a:t>Ce serveur vous exposera des API REST JSON vous donnant tous les services nécessaires pour écrire votre programme</a:t>
            </a:r>
          </a:p>
          <a:p>
            <a:pPr algn="just"/>
            <a:r>
              <a:rPr lang="fr-FR"/>
              <a:t>Vous pouvez développer votre solution dans le langage de votre choix (Java, </a:t>
            </a:r>
            <a:r>
              <a:rPr lang="fr-FR" err="1"/>
              <a:t>Kotlin</a:t>
            </a:r>
            <a:r>
              <a:rPr lang="fr-FR"/>
              <a:t>, C#, Swift, Ruby…)</a:t>
            </a:r>
          </a:p>
          <a:p>
            <a:pPr algn="just"/>
            <a:r>
              <a:rPr lang="fr-FR"/>
              <a:t>Dans la suite de cette présentation, des notions financières utiles au projet seront présentées</a:t>
            </a:r>
          </a:p>
          <a:p>
            <a:pPr algn="just"/>
            <a:endParaRPr lang="fr-FR"/>
          </a:p>
        </p:txBody>
      </p:sp>
      <p:sp>
        <p:nvSpPr>
          <p:cNvPr id="6" name="Titre 5"/>
          <p:cNvSpPr>
            <a:spLocks noGrp="1"/>
          </p:cNvSpPr>
          <p:nvPr>
            <p:ph type="title"/>
          </p:nvPr>
        </p:nvSpPr>
        <p:spPr/>
        <p:txBody>
          <a:bodyPr>
            <a:normAutofit fontScale="90000"/>
          </a:bodyPr>
          <a:lstStyle/>
          <a:p>
            <a:r>
              <a:rPr lang="fr-FR"/>
              <a:t>1. Introduction : Présentation du sujet</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7</a:t>
            </a:fld>
            <a:endParaRPr lang="fr-FR"/>
          </a:p>
        </p:txBody>
      </p:sp>
    </p:spTree>
    <p:extLst>
      <p:ext uri="{BB962C8B-B14F-4D97-AF65-F5344CB8AC3E}">
        <p14:creationId xmlns:p14="http://schemas.microsoft.com/office/powerpoint/2010/main" val="113360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a:bodyPr>
          <a:lstStyle/>
          <a:p>
            <a:pPr marL="0" indent="0" algn="just">
              <a:buNone/>
            </a:pPr>
            <a:r>
              <a:rPr lang="fr-FR" b="1" u="sng"/>
              <a:t>Objectif du projet </a:t>
            </a:r>
            <a:r>
              <a:rPr lang="fr-FR" b="1" u="sng" err="1"/>
              <a:t>Dolphin</a:t>
            </a:r>
            <a:endParaRPr lang="fr-FR" b="1" u="sng"/>
          </a:p>
          <a:p>
            <a:pPr algn="just"/>
            <a:r>
              <a:rPr lang="fr-FR"/>
              <a:t>Il vous sera donc remis suite à votre inscription</a:t>
            </a:r>
          </a:p>
          <a:p>
            <a:pPr lvl="1" algn="just"/>
            <a:r>
              <a:rPr lang="fr-FR">
                <a:solidFill>
                  <a:schemeClr val="tx1"/>
                </a:solidFill>
              </a:rPr>
              <a:t>Le lien vers le serveur d’application proposant les API</a:t>
            </a:r>
          </a:p>
          <a:p>
            <a:pPr lvl="1" algn="just"/>
            <a:r>
              <a:rPr lang="fr-FR">
                <a:solidFill>
                  <a:schemeClr val="tx1"/>
                </a:solidFill>
              </a:rPr>
              <a:t>Le lien vous permettant de télécharger</a:t>
            </a:r>
          </a:p>
          <a:p>
            <a:pPr lvl="2" algn="just"/>
            <a:r>
              <a:rPr lang="fr-FR"/>
              <a:t>Une documentation présentant en détail le sujet et les API à utiliser</a:t>
            </a:r>
          </a:p>
          <a:p>
            <a:pPr lvl="2" algn="just"/>
            <a:r>
              <a:rPr lang="fr-FR"/>
              <a:t>Une documentation des API REST mis à votre disposition</a:t>
            </a:r>
          </a:p>
          <a:p>
            <a:pPr lvl="2" algn="just"/>
            <a:r>
              <a:rPr lang="fr-FR"/>
              <a:t>Un code exemple Java pour vous inspirer</a:t>
            </a:r>
          </a:p>
          <a:p>
            <a:pPr marL="0" indent="0" algn="just">
              <a:buNone/>
            </a:pPr>
            <a:endParaRPr lang="fr-FR"/>
          </a:p>
        </p:txBody>
      </p:sp>
      <p:sp>
        <p:nvSpPr>
          <p:cNvPr id="6" name="Titre 5"/>
          <p:cNvSpPr>
            <a:spLocks noGrp="1"/>
          </p:cNvSpPr>
          <p:nvPr>
            <p:ph type="title"/>
          </p:nvPr>
        </p:nvSpPr>
        <p:spPr/>
        <p:txBody>
          <a:bodyPr>
            <a:normAutofit fontScale="90000"/>
          </a:bodyPr>
          <a:lstStyle/>
          <a:p>
            <a:r>
              <a:rPr lang="fr-FR"/>
              <a:t>1. Introduction : Présentation du sujet</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8</a:t>
            </a:fld>
            <a:endParaRPr lang="fr-FR"/>
          </a:p>
        </p:txBody>
      </p:sp>
    </p:spTree>
    <p:extLst>
      <p:ext uri="{BB962C8B-B14F-4D97-AF65-F5344CB8AC3E}">
        <p14:creationId xmlns:p14="http://schemas.microsoft.com/office/powerpoint/2010/main" val="376932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199" y="1154023"/>
            <a:ext cx="11249025" cy="5148736"/>
          </a:xfrm>
        </p:spPr>
        <p:txBody>
          <a:bodyPr>
            <a:normAutofit/>
          </a:bodyPr>
          <a:lstStyle/>
          <a:p>
            <a:pPr marL="0" indent="0" algn="just">
              <a:buNone/>
            </a:pPr>
            <a:r>
              <a:rPr lang="fr-FR" b="1" u="sng"/>
              <a:t>Dates clés</a:t>
            </a:r>
          </a:p>
          <a:p>
            <a:pPr algn="just"/>
            <a:r>
              <a:rPr lang="fr-FR"/>
              <a:t>Aujourd’hui : </a:t>
            </a:r>
            <a:r>
              <a:rPr lang="fr-FR" err="1"/>
              <a:t>Kickoff</a:t>
            </a:r>
            <a:r>
              <a:rPr lang="fr-FR"/>
              <a:t> du projet</a:t>
            </a:r>
          </a:p>
          <a:p>
            <a:pPr algn="just"/>
            <a:r>
              <a:rPr lang="fr-FR"/>
              <a:t>A partir du ~01/10 : </a:t>
            </a:r>
          </a:p>
          <a:p>
            <a:pPr lvl="1" algn="just"/>
            <a:r>
              <a:rPr lang="fr-FR">
                <a:solidFill>
                  <a:schemeClr val="tx1"/>
                </a:solidFill>
              </a:rPr>
              <a:t>Chaque groupe d’étudiants communique par mail à </a:t>
            </a:r>
            <a:r>
              <a:rPr lang="fr-FR">
                <a:solidFill>
                  <a:schemeClr val="tx1"/>
                </a:solidFill>
                <a:hlinkClick r:id="rId3"/>
              </a:rPr>
              <a:t>dolphin@jump-informatique.com</a:t>
            </a:r>
            <a:r>
              <a:rPr lang="fr-FR">
                <a:solidFill>
                  <a:schemeClr val="tx1"/>
                </a:solidFill>
              </a:rPr>
              <a:t> ses membres et le lien du dépôt GitHub public de son projet </a:t>
            </a:r>
            <a:r>
              <a:rPr lang="fr-FR" err="1">
                <a:solidFill>
                  <a:schemeClr val="tx1"/>
                </a:solidFill>
              </a:rPr>
              <a:t>Dolphin</a:t>
            </a:r>
            <a:endParaRPr lang="fr-FR">
              <a:solidFill>
                <a:schemeClr val="tx1"/>
              </a:solidFill>
            </a:endParaRPr>
          </a:p>
          <a:p>
            <a:pPr lvl="1" algn="just"/>
            <a:r>
              <a:rPr lang="fr-FR">
                <a:solidFill>
                  <a:schemeClr val="tx1"/>
                </a:solidFill>
              </a:rPr>
              <a:t>En retour, JUMP communique les identifiants du groupe concerné au serveur de test </a:t>
            </a:r>
            <a:r>
              <a:rPr lang="fr-FR" err="1">
                <a:solidFill>
                  <a:schemeClr val="tx1"/>
                </a:solidFill>
              </a:rPr>
              <a:t>Dolphin</a:t>
            </a:r>
            <a:r>
              <a:rPr lang="fr-FR">
                <a:solidFill>
                  <a:schemeClr val="tx1"/>
                </a:solidFill>
              </a:rPr>
              <a:t>.</a:t>
            </a:r>
          </a:p>
          <a:p>
            <a:pPr algn="just"/>
            <a:r>
              <a:rPr lang="fr-FR"/>
              <a:t>Lundi 25/11 à 10h :</a:t>
            </a:r>
          </a:p>
          <a:p>
            <a:pPr lvl="1" algn="just"/>
            <a:r>
              <a:rPr lang="fr-FR">
                <a:solidFill>
                  <a:schemeClr val="tx1"/>
                </a:solidFill>
              </a:rPr>
              <a:t>Fermeture du serveur : date limite pour avoir rempli les portefeuilles de réponse </a:t>
            </a:r>
          </a:p>
          <a:p>
            <a:pPr lvl="1" algn="just"/>
            <a:r>
              <a:rPr lang="fr-FR">
                <a:solidFill>
                  <a:schemeClr val="tx1"/>
                </a:solidFill>
              </a:rPr>
              <a:t>Les </a:t>
            </a:r>
            <a:r>
              <a:rPr lang="fr-FR" err="1">
                <a:solidFill>
                  <a:schemeClr val="tx1"/>
                </a:solidFill>
              </a:rPr>
              <a:t>commits</a:t>
            </a:r>
            <a:r>
              <a:rPr lang="fr-FR">
                <a:solidFill>
                  <a:schemeClr val="tx1"/>
                </a:solidFill>
              </a:rPr>
              <a:t> réalisés après cette date ne seront plus pris en compte</a:t>
            </a:r>
          </a:p>
          <a:p>
            <a:pPr algn="just"/>
            <a:r>
              <a:rPr lang="fr-FR"/>
              <a:t>Mardi 26/11 :</a:t>
            </a:r>
          </a:p>
          <a:p>
            <a:pPr lvl="1" algn="just"/>
            <a:r>
              <a:rPr lang="fr-FR">
                <a:solidFill>
                  <a:schemeClr val="tx1"/>
                </a:solidFill>
              </a:rPr>
              <a:t>Soutenances par groupes pour que chaque groupe puisse présenter sa solution et le code réalisé</a:t>
            </a:r>
          </a:p>
        </p:txBody>
      </p:sp>
      <p:sp>
        <p:nvSpPr>
          <p:cNvPr id="6" name="Titre 5"/>
          <p:cNvSpPr>
            <a:spLocks noGrp="1"/>
          </p:cNvSpPr>
          <p:nvPr>
            <p:ph type="title"/>
          </p:nvPr>
        </p:nvSpPr>
        <p:spPr/>
        <p:txBody>
          <a:bodyPr>
            <a:normAutofit fontScale="90000"/>
          </a:bodyPr>
          <a:lstStyle/>
          <a:p>
            <a:r>
              <a:rPr lang="fr-FR"/>
              <a:t>1. Introduction : Présentation du sujet</a:t>
            </a:r>
          </a:p>
        </p:txBody>
      </p:sp>
      <p:sp>
        <p:nvSpPr>
          <p:cNvPr id="5" name="Espace réservé du numéro de diapositive 4"/>
          <p:cNvSpPr>
            <a:spLocks noGrp="1"/>
          </p:cNvSpPr>
          <p:nvPr>
            <p:ph type="sldNum" sz="quarter" idx="12"/>
          </p:nvPr>
        </p:nvSpPr>
        <p:spPr/>
        <p:txBody>
          <a:bodyPr/>
          <a:lstStyle/>
          <a:p>
            <a:r>
              <a:rPr lang="fr-FR"/>
              <a:t> Page n°</a:t>
            </a:r>
            <a:fld id="{8557E854-F654-45C0-B954-398BDEE89FC2}" type="slidenum">
              <a:rPr lang="fr-FR" smtClean="0"/>
              <a:pPr/>
              <a:t>9</a:t>
            </a:fld>
            <a:endParaRPr lang="fr-FR"/>
          </a:p>
        </p:txBody>
      </p:sp>
    </p:spTree>
    <p:extLst>
      <p:ext uri="{BB962C8B-B14F-4D97-AF65-F5344CB8AC3E}">
        <p14:creationId xmlns:p14="http://schemas.microsoft.com/office/powerpoint/2010/main" val="2978558554"/>
      </p:ext>
    </p:extLst>
  </p:cSld>
  <p:clrMapOvr>
    <a:masterClrMapping/>
  </p:clrMapOvr>
</p:sld>
</file>

<file path=ppt/theme/theme1.xml><?xml version="1.0" encoding="utf-8"?>
<a:theme xmlns:a="http://schemas.openxmlformats.org/drawingml/2006/main" name="Thème PPT Jump">
  <a:themeElements>
    <a:clrScheme name="Thème JUMP">
      <a:dk1>
        <a:srgbClr val="000000"/>
      </a:dk1>
      <a:lt1>
        <a:srgbClr val="FFFFFF"/>
      </a:lt1>
      <a:dk2>
        <a:srgbClr val="9B2A2E"/>
      </a:dk2>
      <a:lt2>
        <a:srgbClr val="CCCCCC"/>
      </a:lt2>
      <a:accent1>
        <a:srgbClr val="9B2A2E"/>
      </a:accent1>
      <a:accent2>
        <a:srgbClr val="252525"/>
      </a:accent2>
      <a:accent3>
        <a:srgbClr val="CCCCCC"/>
      </a:accent3>
      <a:accent4>
        <a:srgbClr val="F4F4F4"/>
      </a:accent4>
      <a:accent5>
        <a:srgbClr val="CD9496"/>
      </a:accent5>
      <a:accent6>
        <a:srgbClr val="505859"/>
      </a:accent6>
      <a:hlink>
        <a:srgbClr val="000000"/>
      </a:hlink>
      <a:folHlink>
        <a:srgbClr val="9B2A2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 PPT Jump" id="{64CE389A-A97C-4F59-813C-F6592C9DDCD9}" vid="{92B6F72D-4094-49DF-9EBE-7679B911FD0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Theme JAMS">
    <a:dk1>
      <a:srgbClr val="000000"/>
    </a:dk1>
    <a:lt1>
      <a:srgbClr val="FFFFFF"/>
    </a:lt1>
    <a:dk2>
      <a:srgbClr val="000000"/>
    </a:dk2>
    <a:lt2>
      <a:srgbClr val="9B2A2E"/>
    </a:lt2>
    <a:accent1>
      <a:srgbClr val="DCAAAA"/>
    </a:accent1>
    <a:accent2>
      <a:srgbClr val="DCAAAA"/>
    </a:accent2>
    <a:accent3>
      <a:srgbClr val="FFFFFF"/>
    </a:accent3>
    <a:accent4>
      <a:srgbClr val="000000"/>
    </a:accent4>
    <a:accent5>
      <a:srgbClr val="C97B7B"/>
    </a:accent5>
    <a:accent6>
      <a:srgbClr val="E9C9C9"/>
    </a:accent6>
    <a:hlink>
      <a:srgbClr val="C00000"/>
    </a:hlink>
    <a:folHlink>
      <a:srgbClr val="E9C9C9"/>
    </a:folHlink>
  </a:clrScheme>
  <a:fontScheme name="Pixel">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C875EFE6C9C94CB1563C3E31A3C8B6" ma:contentTypeVersion="2" ma:contentTypeDescription="Crée un document." ma:contentTypeScope="" ma:versionID="aa1e61a88a9cfc26588ab2c3be5e3588">
  <xsd:schema xmlns:xsd="http://www.w3.org/2001/XMLSchema" xmlns:xs="http://www.w3.org/2001/XMLSchema" xmlns:p="http://schemas.microsoft.com/office/2006/metadata/properties" xmlns:ns2="6e967fe1-6a4b-46a2-9c5f-9389fdb2e55a" targetNamespace="http://schemas.microsoft.com/office/2006/metadata/properties" ma:root="true" ma:fieldsID="8c14e9917951acb58994a9860fc66ff8" ns2:_="">
    <xsd:import namespace="6e967fe1-6a4b-46a2-9c5f-9389fdb2e55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67fe1-6a4b-46a2-9c5f-9389fdb2e5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65BC75-85B4-4116-902E-439E3EAFAA7F}">
  <ds:schemaRefs>
    <ds:schemaRef ds:uri="http://schemas.microsoft.com/sharepoint/v3/contenttype/forms"/>
  </ds:schemaRefs>
</ds:datastoreItem>
</file>

<file path=customXml/itemProps2.xml><?xml version="1.0" encoding="utf-8"?>
<ds:datastoreItem xmlns:ds="http://schemas.openxmlformats.org/officeDocument/2006/customXml" ds:itemID="{66CE660B-5218-471D-B894-B570AA58EECE}">
  <ds:schemaRefs>
    <ds:schemaRef ds:uri="6e967fe1-6a4b-46a2-9c5f-9389fdb2e5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611C4-5DE3-41C0-8FFB-4ED3DE18BC86}">
  <ds:schemaRefs>
    <ds:schemaRef ds:uri="6e967fe1-6a4b-46a2-9c5f-9389fdb2e5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34</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Thème PPT Jump</vt:lpstr>
      <vt:lpstr>Projet DOLPHIN</vt:lpstr>
      <vt:lpstr>Plan</vt:lpstr>
      <vt:lpstr>1. Introduction : Emmanuel Fougeras - Adnan Aita</vt:lpstr>
      <vt:lpstr>1. Introduction : Présentation de JUMP</vt:lpstr>
      <vt:lpstr>JUMP en Europe</vt:lpstr>
      <vt:lpstr>1. Introduction : Présentation du sujet</vt:lpstr>
      <vt:lpstr>1. Introduction : Présentation du sujet</vt:lpstr>
      <vt:lpstr>1. Introduction : Présentation du sujet</vt:lpstr>
      <vt:lpstr>1. Introduction : Présentation du sujet</vt:lpstr>
      <vt:lpstr>2. Rappel des bases</vt:lpstr>
      <vt:lpstr>2. Rappel des bases</vt:lpstr>
      <vt:lpstr>2. Rappel des bases</vt:lpstr>
      <vt:lpstr>2. Rappel des bases</vt:lpstr>
      <vt:lpstr>2. Rappel des bases</vt:lpstr>
      <vt:lpstr>2. Rappel des bases</vt:lpstr>
      <vt:lpstr>3. Notions financières pour le projet Dolphin</vt:lpstr>
      <vt:lpstr>2.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3. Notions financières pour le projet Dolphin</vt:lpstr>
      <vt:lpstr>4. Lancement du projet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DOLPHIN</dc:title>
  <dc:creator>Adnan Aita</dc:creator>
  <cp:revision>1</cp:revision>
  <dcterms:modified xsi:type="dcterms:W3CDTF">2019-10-01T09:08:30Z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0x0101008CC875EFE6C9C94CB1563C3E31A3C8B6</vt:lpwstr>
  </property>
</Properties>
</file>