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59" r:id="rId5"/>
    <p:sldId id="262" r:id="rId6"/>
    <p:sldId id="266" r:id="rId7"/>
    <p:sldId id="267" r:id="rId8"/>
    <p:sldId id="268" r:id="rId9"/>
    <p:sldId id="264" r:id="rId10"/>
    <p:sldId id="269" r:id="rId11"/>
    <p:sldId id="265" r:id="rId12"/>
    <p:sldId id="261" r:id="rId13"/>
    <p:sldId id="258" r:id="rId14"/>
    <p:sldId id="26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12D7D53-6151-41C9-9B65-33737DF3487A}"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8437CC-0624-476D-BA47-F109C8D3DF47}" type="slidenum">
              <a:rPr lang="en-US" smtClean="0"/>
              <a:t>‹#›</a:t>
            </a:fld>
            <a:endParaRPr lang="en-US"/>
          </a:p>
        </p:txBody>
      </p:sp>
    </p:spTree>
    <p:extLst>
      <p:ext uri="{BB962C8B-B14F-4D97-AF65-F5344CB8AC3E}">
        <p14:creationId xmlns:p14="http://schemas.microsoft.com/office/powerpoint/2010/main" val="3964964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2D7D53-6151-41C9-9B65-33737DF3487A}"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8437CC-0624-476D-BA47-F109C8D3DF47}" type="slidenum">
              <a:rPr lang="en-US" smtClean="0"/>
              <a:t>‹#›</a:t>
            </a:fld>
            <a:endParaRPr lang="en-US"/>
          </a:p>
        </p:txBody>
      </p:sp>
    </p:spTree>
    <p:extLst>
      <p:ext uri="{BB962C8B-B14F-4D97-AF65-F5344CB8AC3E}">
        <p14:creationId xmlns:p14="http://schemas.microsoft.com/office/powerpoint/2010/main" val="2826833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2D7D53-6151-41C9-9B65-33737DF3487A}"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8437CC-0624-476D-BA47-F109C8D3DF47}" type="slidenum">
              <a:rPr lang="en-US" smtClean="0"/>
              <a:t>‹#›</a:t>
            </a:fld>
            <a:endParaRPr lang="en-US"/>
          </a:p>
        </p:txBody>
      </p:sp>
    </p:spTree>
    <p:extLst>
      <p:ext uri="{BB962C8B-B14F-4D97-AF65-F5344CB8AC3E}">
        <p14:creationId xmlns:p14="http://schemas.microsoft.com/office/powerpoint/2010/main" val="2483626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2D7D53-6151-41C9-9B65-33737DF3487A}"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8437CC-0624-476D-BA47-F109C8D3DF47}" type="slidenum">
              <a:rPr lang="en-US" smtClean="0"/>
              <a:t>‹#›</a:t>
            </a:fld>
            <a:endParaRPr lang="en-US"/>
          </a:p>
        </p:txBody>
      </p:sp>
    </p:spTree>
    <p:extLst>
      <p:ext uri="{BB962C8B-B14F-4D97-AF65-F5344CB8AC3E}">
        <p14:creationId xmlns:p14="http://schemas.microsoft.com/office/powerpoint/2010/main" val="1473560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12D7D53-6151-41C9-9B65-33737DF3487A}"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8437CC-0624-476D-BA47-F109C8D3DF47}" type="slidenum">
              <a:rPr lang="en-US" smtClean="0"/>
              <a:t>‹#›</a:t>
            </a:fld>
            <a:endParaRPr lang="en-US"/>
          </a:p>
        </p:txBody>
      </p:sp>
    </p:spTree>
    <p:extLst>
      <p:ext uri="{BB962C8B-B14F-4D97-AF65-F5344CB8AC3E}">
        <p14:creationId xmlns:p14="http://schemas.microsoft.com/office/powerpoint/2010/main" val="544431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12D7D53-6151-41C9-9B65-33737DF3487A}" type="datetimeFigureOut">
              <a:rPr lang="en-US" smtClean="0"/>
              <a:t>12/15/2015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8437CC-0624-476D-BA47-F109C8D3DF47}" type="slidenum">
              <a:rPr lang="en-US" smtClean="0"/>
              <a:t>‹#›</a:t>
            </a:fld>
            <a:endParaRPr lang="en-US"/>
          </a:p>
        </p:txBody>
      </p:sp>
    </p:spTree>
    <p:extLst>
      <p:ext uri="{BB962C8B-B14F-4D97-AF65-F5344CB8AC3E}">
        <p14:creationId xmlns:p14="http://schemas.microsoft.com/office/powerpoint/2010/main" val="1517241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12D7D53-6151-41C9-9B65-33737DF3487A}" type="datetimeFigureOut">
              <a:rPr lang="en-US" smtClean="0"/>
              <a:t>12/15/2015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8437CC-0624-476D-BA47-F109C8D3DF47}" type="slidenum">
              <a:rPr lang="en-US" smtClean="0"/>
              <a:t>‹#›</a:t>
            </a:fld>
            <a:endParaRPr lang="en-US"/>
          </a:p>
        </p:txBody>
      </p:sp>
    </p:spTree>
    <p:extLst>
      <p:ext uri="{BB962C8B-B14F-4D97-AF65-F5344CB8AC3E}">
        <p14:creationId xmlns:p14="http://schemas.microsoft.com/office/powerpoint/2010/main" val="256847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2D7D53-6151-41C9-9B65-33737DF3487A}" type="datetimeFigureOut">
              <a:rPr lang="en-US" smtClean="0"/>
              <a:t>12/15/2015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8437CC-0624-476D-BA47-F109C8D3DF47}" type="slidenum">
              <a:rPr lang="en-US" smtClean="0"/>
              <a:t>‹#›</a:t>
            </a:fld>
            <a:endParaRPr lang="en-US"/>
          </a:p>
        </p:txBody>
      </p:sp>
    </p:spTree>
    <p:extLst>
      <p:ext uri="{BB962C8B-B14F-4D97-AF65-F5344CB8AC3E}">
        <p14:creationId xmlns:p14="http://schemas.microsoft.com/office/powerpoint/2010/main" val="1576132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2D7D53-6151-41C9-9B65-33737DF3487A}" type="datetimeFigureOut">
              <a:rPr lang="en-US" smtClean="0"/>
              <a:t>12/15/2015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8437CC-0624-476D-BA47-F109C8D3DF47}" type="slidenum">
              <a:rPr lang="en-US" smtClean="0"/>
              <a:t>‹#›</a:t>
            </a:fld>
            <a:endParaRPr lang="en-US"/>
          </a:p>
        </p:txBody>
      </p:sp>
    </p:spTree>
    <p:extLst>
      <p:ext uri="{BB962C8B-B14F-4D97-AF65-F5344CB8AC3E}">
        <p14:creationId xmlns:p14="http://schemas.microsoft.com/office/powerpoint/2010/main" val="2605636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12D7D53-6151-41C9-9B65-33737DF3487A}" type="datetimeFigureOut">
              <a:rPr lang="en-US" smtClean="0"/>
              <a:t>12/15/2015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8437CC-0624-476D-BA47-F109C8D3DF47}" type="slidenum">
              <a:rPr lang="en-US" smtClean="0"/>
              <a:t>‹#›</a:t>
            </a:fld>
            <a:endParaRPr lang="en-US"/>
          </a:p>
        </p:txBody>
      </p:sp>
    </p:spTree>
    <p:extLst>
      <p:ext uri="{BB962C8B-B14F-4D97-AF65-F5344CB8AC3E}">
        <p14:creationId xmlns:p14="http://schemas.microsoft.com/office/powerpoint/2010/main" val="1291834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12D7D53-6151-41C9-9B65-33737DF3487A}" type="datetimeFigureOut">
              <a:rPr lang="en-US" smtClean="0"/>
              <a:t>12/15/2015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8437CC-0624-476D-BA47-F109C8D3DF47}" type="slidenum">
              <a:rPr lang="en-US" smtClean="0"/>
              <a:t>‹#›</a:t>
            </a:fld>
            <a:endParaRPr lang="en-US"/>
          </a:p>
        </p:txBody>
      </p:sp>
    </p:spTree>
    <p:extLst>
      <p:ext uri="{BB962C8B-B14F-4D97-AF65-F5344CB8AC3E}">
        <p14:creationId xmlns:p14="http://schemas.microsoft.com/office/powerpoint/2010/main" val="13970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2D7D53-6151-41C9-9B65-33737DF3487A}" type="datetimeFigureOut">
              <a:rPr lang="en-US" smtClean="0"/>
              <a:t>12/15/2015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8437CC-0624-476D-BA47-F109C8D3DF47}" type="slidenum">
              <a:rPr lang="en-US" smtClean="0"/>
              <a:t>‹#›</a:t>
            </a:fld>
            <a:endParaRPr lang="en-US"/>
          </a:p>
        </p:txBody>
      </p:sp>
    </p:spTree>
    <p:extLst>
      <p:ext uri="{BB962C8B-B14F-4D97-AF65-F5344CB8AC3E}">
        <p14:creationId xmlns:p14="http://schemas.microsoft.com/office/powerpoint/2010/main" val="12820939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hgoodrow@microsoft.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Azure RBAC – Custom Roles</a:t>
            </a:r>
            <a:endParaRPr lang="en-US" dirty="0"/>
          </a:p>
        </p:txBody>
      </p:sp>
      <p:sp>
        <p:nvSpPr>
          <p:cNvPr id="3" name="Subtitle 2"/>
          <p:cNvSpPr>
            <a:spLocks noGrp="1"/>
          </p:cNvSpPr>
          <p:nvPr>
            <p:ph type="subTitle" idx="1"/>
          </p:nvPr>
        </p:nvSpPr>
        <p:spPr/>
        <p:txBody>
          <a:bodyPr>
            <a:normAutofit lnSpcReduction="10000"/>
          </a:bodyPr>
          <a:lstStyle/>
          <a:p>
            <a:r>
              <a:rPr lang="en-US" dirty="0" smtClean="0"/>
              <a:t>Henry Goodrow </a:t>
            </a:r>
          </a:p>
          <a:p>
            <a:r>
              <a:rPr lang="en-US" dirty="0" smtClean="0"/>
              <a:t>Cloud Solutions Architect (CSA)</a:t>
            </a:r>
          </a:p>
          <a:p>
            <a:r>
              <a:rPr lang="en-US" dirty="0" smtClean="0">
                <a:hlinkClick r:id="rId2"/>
              </a:rPr>
              <a:t>hgoodrow@microsoft.com</a:t>
            </a:r>
            <a:endParaRPr lang="en-US" dirty="0" smtClean="0"/>
          </a:p>
          <a:p>
            <a:r>
              <a:rPr lang="en-US" dirty="0" smtClean="0"/>
              <a:t>Twitter - @</a:t>
            </a:r>
            <a:r>
              <a:rPr lang="en-US" dirty="0" err="1" smtClean="0"/>
              <a:t>hgoodrow</a:t>
            </a:r>
            <a:endParaRPr lang="en-US" dirty="0"/>
          </a:p>
        </p:txBody>
      </p:sp>
    </p:spTree>
    <p:extLst>
      <p:ext uri="{BB962C8B-B14F-4D97-AF65-F5344CB8AC3E}">
        <p14:creationId xmlns:p14="http://schemas.microsoft.com/office/powerpoint/2010/main" val="360845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and Assigning the Custom Role</a:t>
            </a:r>
            <a:endParaRPr lang="en-US" dirty="0"/>
          </a:p>
        </p:txBody>
      </p:sp>
      <p:sp>
        <p:nvSpPr>
          <p:cNvPr id="3" name="Content Placeholder 2"/>
          <p:cNvSpPr>
            <a:spLocks noGrp="1"/>
          </p:cNvSpPr>
          <p:nvPr>
            <p:ph idx="1"/>
          </p:nvPr>
        </p:nvSpPr>
        <p:spPr>
          <a:xfrm>
            <a:off x="838200" y="1557771"/>
            <a:ext cx="10515600" cy="4351338"/>
          </a:xfrm>
        </p:spPr>
        <p:txBody>
          <a:bodyPr>
            <a:noAutofit/>
          </a:bodyPr>
          <a:lstStyle/>
          <a:p>
            <a:pPr marL="0" indent="0">
              <a:buNone/>
            </a:pPr>
            <a:r>
              <a:rPr lang="en-US" b="1" dirty="0" smtClean="0"/>
              <a:t>Role Definition</a:t>
            </a:r>
            <a:endParaRPr lang="en-US" b="1" dirty="0"/>
          </a:p>
          <a:p>
            <a:pPr marL="0" indent="0">
              <a:buNone/>
            </a:pPr>
            <a:r>
              <a:rPr lang="en-US" dirty="0" smtClean="0"/>
              <a:t>New-</a:t>
            </a:r>
            <a:r>
              <a:rPr lang="en-US" dirty="0" err="1" smtClean="0"/>
              <a:t>AzureRmRoleDefinition</a:t>
            </a:r>
            <a:r>
              <a:rPr lang="en-US" dirty="0" smtClean="0"/>
              <a:t> </a:t>
            </a:r>
            <a:r>
              <a:rPr lang="en-US" dirty="0"/>
              <a:t>-</a:t>
            </a:r>
            <a:r>
              <a:rPr lang="en-US" dirty="0" err="1"/>
              <a:t>InputFile</a:t>
            </a:r>
            <a:r>
              <a:rPr lang="en-US" dirty="0"/>
              <a:t> C:\Temp\roleDefinition.json </a:t>
            </a:r>
            <a:endParaRPr lang="en-US" dirty="0" smtClean="0"/>
          </a:p>
          <a:p>
            <a:pPr marL="0" indent="0">
              <a:buNone/>
            </a:pPr>
            <a:endParaRPr lang="en-US" dirty="0" smtClean="0"/>
          </a:p>
          <a:p>
            <a:pPr marL="0" indent="0">
              <a:buNone/>
            </a:pPr>
            <a:r>
              <a:rPr lang="en-US" b="1" dirty="0" smtClean="0"/>
              <a:t>Role Assignment</a:t>
            </a:r>
          </a:p>
          <a:p>
            <a:pPr marL="0" indent="0">
              <a:buNone/>
            </a:pPr>
            <a:r>
              <a:rPr lang="en-US" dirty="0" smtClean="0"/>
              <a:t>New-</a:t>
            </a:r>
            <a:r>
              <a:rPr lang="en-US" dirty="0" err="1" smtClean="0"/>
              <a:t>AzureRmRoleAssignment</a:t>
            </a:r>
            <a:r>
              <a:rPr lang="en-US" dirty="0" smtClean="0"/>
              <a:t> -</a:t>
            </a:r>
            <a:r>
              <a:rPr lang="en-US" dirty="0" err="1" smtClean="0"/>
              <a:t>ResourceGroupName</a:t>
            </a:r>
            <a:r>
              <a:rPr lang="en-US" dirty="0" smtClean="0"/>
              <a:t> &lt;</a:t>
            </a:r>
            <a:r>
              <a:rPr lang="en-US" dirty="0" err="1" smtClean="0"/>
              <a:t>rgname</a:t>
            </a:r>
            <a:r>
              <a:rPr lang="en-US" dirty="0" smtClean="0"/>
              <a:t>&gt; -</a:t>
            </a:r>
            <a:r>
              <a:rPr lang="en-US" dirty="0" err="1" smtClean="0"/>
              <a:t>SignInName</a:t>
            </a:r>
            <a:r>
              <a:rPr lang="en-US" dirty="0" smtClean="0"/>
              <a:t> &lt;id&gt; -</a:t>
            </a:r>
            <a:r>
              <a:rPr lang="en-US" dirty="0" err="1" smtClean="0"/>
              <a:t>RoleDefinitionName</a:t>
            </a:r>
            <a:r>
              <a:rPr lang="en-US" dirty="0" smtClean="0"/>
              <a:t> &lt;custom </a:t>
            </a:r>
            <a:r>
              <a:rPr lang="en-US" dirty="0" err="1" smtClean="0"/>
              <a:t>rolename</a:t>
            </a:r>
            <a:r>
              <a:rPr lang="en-US" dirty="0" smtClean="0"/>
              <a:t>&gt;</a:t>
            </a:r>
            <a:endParaRPr lang="en-US" dirty="0"/>
          </a:p>
        </p:txBody>
      </p:sp>
    </p:spTree>
    <p:extLst>
      <p:ext uri="{BB962C8B-B14F-4D97-AF65-F5344CB8AC3E}">
        <p14:creationId xmlns:p14="http://schemas.microsoft.com/office/powerpoint/2010/main" val="1436322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of built-in roles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72910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 Network Contributor</a:t>
            </a:r>
            <a:endParaRPr lang="en-US" dirty="0"/>
          </a:p>
        </p:txBody>
      </p:sp>
      <p:sp>
        <p:nvSpPr>
          <p:cNvPr id="3" name="Content Placeholder 2"/>
          <p:cNvSpPr>
            <a:spLocks noGrp="1"/>
          </p:cNvSpPr>
          <p:nvPr>
            <p:ph idx="1"/>
          </p:nvPr>
        </p:nvSpPr>
        <p:spPr/>
        <p:txBody>
          <a:bodyPr>
            <a:noAutofit/>
          </a:bodyPr>
          <a:lstStyle/>
          <a:p>
            <a:pPr marL="0" indent="0">
              <a:buNone/>
            </a:pPr>
            <a:r>
              <a:rPr lang="en-US" sz="800" dirty="0" smtClean="0"/>
              <a:t>{</a:t>
            </a:r>
          </a:p>
          <a:p>
            <a:pPr marL="0" indent="0">
              <a:buNone/>
            </a:pPr>
            <a:r>
              <a:rPr lang="en-US" sz="800" dirty="0" smtClean="0"/>
              <a:t>        "Name":  "Classic Network Contributor",</a:t>
            </a:r>
          </a:p>
          <a:p>
            <a:pPr marL="0" indent="0">
              <a:buNone/>
            </a:pPr>
            <a:r>
              <a:rPr lang="en-US" sz="800" dirty="0" smtClean="0"/>
              <a:t>        "Id":  "b34d265f-36f7-4a0d-a4d4-e158ca92e90f",</a:t>
            </a:r>
          </a:p>
          <a:p>
            <a:pPr marL="0" indent="0">
              <a:buNone/>
            </a:pPr>
            <a:r>
              <a:rPr lang="en-US" sz="800" dirty="0" smtClean="0"/>
              <a:t>        "</a:t>
            </a:r>
            <a:r>
              <a:rPr lang="en-US" sz="800" dirty="0" err="1" smtClean="0"/>
              <a:t>IsCustom</a:t>
            </a:r>
            <a:r>
              <a:rPr lang="en-US" sz="800" dirty="0" smtClean="0"/>
              <a:t>":  false,</a:t>
            </a:r>
          </a:p>
          <a:p>
            <a:pPr marL="0" indent="0">
              <a:buNone/>
            </a:pPr>
            <a:r>
              <a:rPr lang="en-US" sz="800" dirty="0" smtClean="0"/>
              <a:t>        "Description":  "Lets you manage classic networks, but not access to them.",</a:t>
            </a:r>
          </a:p>
          <a:p>
            <a:pPr marL="0" indent="0">
              <a:buNone/>
            </a:pPr>
            <a:r>
              <a:rPr lang="en-US" sz="800" dirty="0" smtClean="0"/>
              <a:t>        "Actions":  [</a:t>
            </a:r>
          </a:p>
          <a:p>
            <a:pPr marL="0" indent="0">
              <a:buNone/>
            </a:pPr>
            <a:r>
              <a:rPr lang="en-US" sz="800" dirty="0" smtClean="0"/>
              <a:t>                        "</a:t>
            </a:r>
            <a:r>
              <a:rPr lang="en-US" sz="800" dirty="0" err="1" smtClean="0"/>
              <a:t>Microsoft.Authorization</a:t>
            </a:r>
            <a:r>
              <a:rPr lang="en-US" sz="800" dirty="0" smtClean="0"/>
              <a:t>/*/read",</a:t>
            </a:r>
          </a:p>
          <a:p>
            <a:pPr marL="0" indent="0">
              <a:buNone/>
            </a:pPr>
            <a:r>
              <a:rPr lang="en-US" sz="800" dirty="0" smtClean="0"/>
              <a:t>                        "</a:t>
            </a:r>
            <a:r>
              <a:rPr lang="en-US" sz="800" dirty="0" err="1" smtClean="0"/>
              <a:t>Microsoft.ClassicNetwork</a:t>
            </a:r>
            <a:r>
              <a:rPr lang="en-US" sz="800" dirty="0" smtClean="0"/>
              <a:t>/*",</a:t>
            </a:r>
          </a:p>
          <a:p>
            <a:pPr marL="0" indent="0">
              <a:buNone/>
            </a:pPr>
            <a:r>
              <a:rPr lang="en-US" sz="800" dirty="0" smtClean="0"/>
              <a:t>                        "</a:t>
            </a:r>
            <a:r>
              <a:rPr lang="en-US" sz="800" dirty="0" err="1" smtClean="0"/>
              <a:t>Microsoft.Insights</a:t>
            </a:r>
            <a:r>
              <a:rPr lang="en-US" sz="800" dirty="0" smtClean="0"/>
              <a:t>/</a:t>
            </a:r>
            <a:r>
              <a:rPr lang="en-US" sz="800" dirty="0" err="1" smtClean="0"/>
              <a:t>alertRules</a:t>
            </a:r>
            <a:r>
              <a:rPr lang="en-US" sz="800" dirty="0" smtClean="0"/>
              <a:t>/*",</a:t>
            </a:r>
          </a:p>
          <a:p>
            <a:pPr marL="0" indent="0">
              <a:buNone/>
            </a:pPr>
            <a:r>
              <a:rPr lang="en-US" sz="800" dirty="0" smtClean="0"/>
              <a:t>                        "</a:t>
            </a:r>
            <a:r>
              <a:rPr lang="en-US" sz="800" dirty="0" err="1" smtClean="0"/>
              <a:t>Microsoft.Resources</a:t>
            </a:r>
            <a:r>
              <a:rPr lang="en-US" sz="800" dirty="0" smtClean="0"/>
              <a:t>/deployments/*",</a:t>
            </a:r>
          </a:p>
          <a:p>
            <a:pPr marL="0" indent="0">
              <a:buNone/>
            </a:pPr>
            <a:r>
              <a:rPr lang="en-US" sz="800" dirty="0" smtClean="0"/>
              <a:t>                        "</a:t>
            </a:r>
            <a:r>
              <a:rPr lang="en-US" sz="800" dirty="0" err="1" smtClean="0"/>
              <a:t>Microsoft.Resources</a:t>
            </a:r>
            <a:r>
              <a:rPr lang="en-US" sz="800" dirty="0" smtClean="0"/>
              <a:t>/subscriptions/</a:t>
            </a:r>
            <a:r>
              <a:rPr lang="en-US" sz="800" dirty="0" err="1" smtClean="0"/>
              <a:t>resourceGroups</a:t>
            </a:r>
            <a:r>
              <a:rPr lang="en-US" sz="800" dirty="0" smtClean="0"/>
              <a:t>/read",</a:t>
            </a:r>
          </a:p>
          <a:p>
            <a:pPr marL="0" indent="0">
              <a:buNone/>
            </a:pPr>
            <a:r>
              <a:rPr lang="en-US" sz="800" dirty="0" smtClean="0"/>
              <a:t>                        "</a:t>
            </a:r>
            <a:r>
              <a:rPr lang="en-US" sz="800" dirty="0" err="1" smtClean="0"/>
              <a:t>Microsoft.Support</a:t>
            </a:r>
            <a:r>
              <a:rPr lang="en-US" sz="800" dirty="0" smtClean="0"/>
              <a:t>/*"</a:t>
            </a:r>
          </a:p>
          <a:p>
            <a:pPr marL="0" indent="0">
              <a:buNone/>
            </a:pPr>
            <a:r>
              <a:rPr lang="en-US" sz="800" dirty="0" smtClean="0"/>
              <a:t>                    ],</a:t>
            </a:r>
          </a:p>
          <a:p>
            <a:pPr marL="0" indent="0">
              <a:buNone/>
            </a:pPr>
            <a:r>
              <a:rPr lang="en-US" sz="800" dirty="0" smtClean="0"/>
              <a:t>        "</a:t>
            </a:r>
            <a:r>
              <a:rPr lang="en-US" sz="800" dirty="0" err="1" smtClean="0"/>
              <a:t>NotActions</a:t>
            </a:r>
            <a:r>
              <a:rPr lang="en-US" sz="800" dirty="0" smtClean="0"/>
              <a:t>":  [</a:t>
            </a:r>
          </a:p>
          <a:p>
            <a:pPr marL="0" indent="0">
              <a:buNone/>
            </a:pPr>
            <a:endParaRPr lang="en-US" sz="800" dirty="0" smtClean="0"/>
          </a:p>
          <a:p>
            <a:pPr marL="0" indent="0">
              <a:buNone/>
            </a:pPr>
            <a:r>
              <a:rPr lang="en-US" sz="800" dirty="0" smtClean="0"/>
              <a:t>                       ],</a:t>
            </a:r>
          </a:p>
          <a:p>
            <a:pPr marL="0" indent="0">
              <a:buNone/>
            </a:pPr>
            <a:r>
              <a:rPr lang="en-US" sz="800" dirty="0" smtClean="0"/>
              <a:t>        "</a:t>
            </a:r>
            <a:r>
              <a:rPr lang="en-US" sz="800" dirty="0" err="1" smtClean="0"/>
              <a:t>AssignableScopes</a:t>
            </a:r>
            <a:r>
              <a:rPr lang="en-US" sz="800" dirty="0" smtClean="0"/>
              <a:t>":  [</a:t>
            </a:r>
          </a:p>
          <a:p>
            <a:pPr marL="0" indent="0">
              <a:buNone/>
            </a:pPr>
            <a:r>
              <a:rPr lang="en-US" sz="800" dirty="0" smtClean="0"/>
              <a:t>                                 "/"</a:t>
            </a:r>
          </a:p>
          <a:p>
            <a:pPr marL="0" indent="0">
              <a:buNone/>
            </a:pPr>
            <a:r>
              <a:rPr lang="en-US" sz="800" dirty="0" smtClean="0"/>
              <a:t>                             ]</a:t>
            </a:r>
          </a:p>
          <a:p>
            <a:pPr marL="0" indent="0">
              <a:buNone/>
            </a:pPr>
            <a:r>
              <a:rPr lang="en-US" sz="800" dirty="0" smtClean="0"/>
              <a:t>    },</a:t>
            </a:r>
            <a:endParaRPr lang="en-US" sz="800" dirty="0"/>
          </a:p>
        </p:txBody>
      </p:sp>
    </p:spTree>
    <p:extLst>
      <p:ext uri="{BB962C8B-B14F-4D97-AF65-F5344CB8AC3E}">
        <p14:creationId xmlns:p14="http://schemas.microsoft.com/office/powerpoint/2010/main" val="2030735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DNS Zone Contributor</a:t>
            </a:r>
            <a:endParaRPr lang="en-US" dirty="0"/>
          </a:p>
        </p:txBody>
      </p:sp>
      <p:sp>
        <p:nvSpPr>
          <p:cNvPr id="3" name="Content Placeholder 2"/>
          <p:cNvSpPr>
            <a:spLocks noGrp="1"/>
          </p:cNvSpPr>
          <p:nvPr>
            <p:ph idx="1"/>
          </p:nvPr>
        </p:nvSpPr>
        <p:spPr/>
        <p:txBody>
          <a:bodyPr>
            <a:noAutofit/>
          </a:bodyPr>
          <a:lstStyle/>
          <a:p>
            <a:pPr marL="0" indent="0">
              <a:buNone/>
            </a:pPr>
            <a:r>
              <a:rPr lang="en-US" sz="800" dirty="0" smtClean="0"/>
              <a:t>{</a:t>
            </a:r>
          </a:p>
          <a:p>
            <a:pPr marL="0" indent="0">
              <a:buNone/>
            </a:pPr>
            <a:r>
              <a:rPr lang="en-US" sz="800" dirty="0" smtClean="0"/>
              <a:t>        "Name":  "DNS Zone Contributor",</a:t>
            </a:r>
          </a:p>
          <a:p>
            <a:pPr marL="0" indent="0">
              <a:buNone/>
            </a:pPr>
            <a:r>
              <a:rPr lang="en-US" sz="800" dirty="0" smtClean="0"/>
              <a:t>        "Id":  "befefa01-2a29-4197-83a8-272ff33ce314",</a:t>
            </a:r>
          </a:p>
          <a:p>
            <a:pPr marL="0" indent="0">
              <a:buNone/>
            </a:pPr>
            <a:r>
              <a:rPr lang="en-US" sz="800" dirty="0" smtClean="0"/>
              <a:t>        "</a:t>
            </a:r>
            <a:r>
              <a:rPr lang="en-US" sz="800" dirty="0" err="1" smtClean="0"/>
              <a:t>IsCustom</a:t>
            </a:r>
            <a:r>
              <a:rPr lang="en-US" sz="800" dirty="0" smtClean="0"/>
              <a:t>":  false,</a:t>
            </a:r>
          </a:p>
          <a:p>
            <a:pPr marL="0" indent="0">
              <a:buNone/>
            </a:pPr>
            <a:r>
              <a:rPr lang="en-US" sz="800" dirty="0" smtClean="0"/>
              <a:t>        "Description":  "Lets you manage DNS zones and record sets in Azure DNS, but does not let you control who has access to them.",</a:t>
            </a:r>
          </a:p>
          <a:p>
            <a:pPr marL="0" indent="0">
              <a:buNone/>
            </a:pPr>
            <a:r>
              <a:rPr lang="en-US" sz="800" dirty="0" smtClean="0"/>
              <a:t>        "Actions":  [</a:t>
            </a:r>
          </a:p>
          <a:p>
            <a:pPr marL="0" indent="0">
              <a:buNone/>
            </a:pPr>
            <a:r>
              <a:rPr lang="en-US" sz="800" dirty="0" smtClean="0"/>
              <a:t>                        "</a:t>
            </a:r>
            <a:r>
              <a:rPr lang="en-US" sz="800" dirty="0" err="1" smtClean="0"/>
              <a:t>Microsoft.Authorization</a:t>
            </a:r>
            <a:r>
              <a:rPr lang="en-US" sz="800" dirty="0" smtClean="0"/>
              <a:t>/*/read",</a:t>
            </a:r>
          </a:p>
          <a:p>
            <a:pPr marL="0" indent="0">
              <a:buNone/>
            </a:pPr>
            <a:r>
              <a:rPr lang="en-US" sz="800" dirty="0" smtClean="0"/>
              <a:t>                        "</a:t>
            </a:r>
            <a:r>
              <a:rPr lang="en-US" sz="800" dirty="0" err="1" smtClean="0"/>
              <a:t>Microsoft.Insights</a:t>
            </a:r>
            <a:r>
              <a:rPr lang="en-US" sz="800" dirty="0" smtClean="0"/>
              <a:t>/</a:t>
            </a:r>
            <a:r>
              <a:rPr lang="en-US" sz="800" dirty="0" err="1" smtClean="0"/>
              <a:t>alertRules</a:t>
            </a:r>
            <a:r>
              <a:rPr lang="en-US" sz="800" dirty="0" smtClean="0"/>
              <a:t>/*",</a:t>
            </a:r>
          </a:p>
          <a:p>
            <a:pPr marL="0" indent="0">
              <a:buNone/>
            </a:pPr>
            <a:r>
              <a:rPr lang="en-US" sz="800" dirty="0" smtClean="0"/>
              <a:t>                        "</a:t>
            </a:r>
            <a:r>
              <a:rPr lang="en-US" sz="800" dirty="0" err="1" smtClean="0"/>
              <a:t>Microsoft.Network</a:t>
            </a:r>
            <a:r>
              <a:rPr lang="en-US" sz="800" dirty="0" smtClean="0"/>
              <a:t>/</a:t>
            </a:r>
            <a:r>
              <a:rPr lang="en-US" sz="800" dirty="0" err="1" smtClean="0"/>
              <a:t>dnsZones</a:t>
            </a:r>
            <a:r>
              <a:rPr lang="en-US" sz="800" dirty="0" smtClean="0"/>
              <a:t>/*",</a:t>
            </a:r>
          </a:p>
          <a:p>
            <a:pPr marL="0" indent="0">
              <a:buNone/>
            </a:pPr>
            <a:r>
              <a:rPr lang="en-US" sz="800" dirty="0" smtClean="0"/>
              <a:t>                        "</a:t>
            </a:r>
            <a:r>
              <a:rPr lang="en-US" sz="800" dirty="0" err="1" smtClean="0"/>
              <a:t>Microsoft.Resources</a:t>
            </a:r>
            <a:r>
              <a:rPr lang="en-US" sz="800" dirty="0" smtClean="0"/>
              <a:t>/deployments/*",</a:t>
            </a:r>
          </a:p>
          <a:p>
            <a:pPr marL="0" indent="0">
              <a:buNone/>
            </a:pPr>
            <a:r>
              <a:rPr lang="en-US" sz="800" dirty="0" smtClean="0"/>
              <a:t>                        "</a:t>
            </a:r>
            <a:r>
              <a:rPr lang="en-US" sz="800" dirty="0" err="1" smtClean="0"/>
              <a:t>Microsoft.Resources</a:t>
            </a:r>
            <a:r>
              <a:rPr lang="en-US" sz="800" dirty="0" smtClean="0"/>
              <a:t>/subscriptions/</a:t>
            </a:r>
            <a:r>
              <a:rPr lang="en-US" sz="800" dirty="0" err="1" smtClean="0"/>
              <a:t>resourceGroups</a:t>
            </a:r>
            <a:r>
              <a:rPr lang="en-US" sz="800" dirty="0" smtClean="0"/>
              <a:t>/read",</a:t>
            </a:r>
          </a:p>
          <a:p>
            <a:pPr marL="0" indent="0">
              <a:buNone/>
            </a:pPr>
            <a:r>
              <a:rPr lang="en-US" sz="800" dirty="0" smtClean="0"/>
              <a:t>                        "</a:t>
            </a:r>
            <a:r>
              <a:rPr lang="en-US" sz="800" dirty="0" err="1" smtClean="0"/>
              <a:t>Microsoft.Support</a:t>
            </a:r>
            <a:r>
              <a:rPr lang="en-US" sz="800" dirty="0" smtClean="0"/>
              <a:t>/*"</a:t>
            </a:r>
          </a:p>
          <a:p>
            <a:pPr marL="0" indent="0">
              <a:buNone/>
            </a:pPr>
            <a:r>
              <a:rPr lang="en-US" sz="800" dirty="0" smtClean="0"/>
              <a:t>                    ],</a:t>
            </a:r>
          </a:p>
          <a:p>
            <a:pPr marL="0" indent="0">
              <a:buNone/>
            </a:pPr>
            <a:r>
              <a:rPr lang="en-US" sz="800" dirty="0" smtClean="0"/>
              <a:t>        "</a:t>
            </a:r>
            <a:r>
              <a:rPr lang="en-US" sz="800" dirty="0" err="1" smtClean="0"/>
              <a:t>NotActions</a:t>
            </a:r>
            <a:r>
              <a:rPr lang="en-US" sz="800" dirty="0" smtClean="0"/>
              <a:t>":  [</a:t>
            </a:r>
          </a:p>
          <a:p>
            <a:pPr marL="0" indent="0">
              <a:buNone/>
            </a:pPr>
            <a:endParaRPr lang="en-US" sz="800" dirty="0" smtClean="0"/>
          </a:p>
          <a:p>
            <a:pPr marL="0" indent="0">
              <a:buNone/>
            </a:pPr>
            <a:r>
              <a:rPr lang="en-US" sz="800" dirty="0" smtClean="0"/>
              <a:t>                       ],</a:t>
            </a:r>
          </a:p>
          <a:p>
            <a:pPr marL="0" indent="0">
              <a:buNone/>
            </a:pPr>
            <a:r>
              <a:rPr lang="en-US" sz="800" dirty="0" smtClean="0"/>
              <a:t>        "</a:t>
            </a:r>
            <a:r>
              <a:rPr lang="en-US" sz="800" dirty="0" err="1" smtClean="0"/>
              <a:t>AssignableScopes</a:t>
            </a:r>
            <a:r>
              <a:rPr lang="en-US" sz="800" dirty="0" smtClean="0"/>
              <a:t>":  [</a:t>
            </a:r>
          </a:p>
          <a:p>
            <a:pPr marL="0" indent="0">
              <a:buNone/>
            </a:pPr>
            <a:r>
              <a:rPr lang="en-US" sz="800" dirty="0" smtClean="0"/>
              <a:t>                                 "/"</a:t>
            </a:r>
          </a:p>
          <a:p>
            <a:pPr marL="0" indent="0">
              <a:buNone/>
            </a:pPr>
            <a:r>
              <a:rPr lang="en-US" sz="800" dirty="0" smtClean="0"/>
              <a:t>                             ]</a:t>
            </a:r>
          </a:p>
          <a:p>
            <a:pPr marL="0" indent="0">
              <a:buNone/>
            </a:pPr>
            <a:r>
              <a:rPr lang="en-US" sz="800" dirty="0" smtClean="0"/>
              <a:t>    },</a:t>
            </a:r>
            <a:endParaRPr lang="en-US" sz="800" dirty="0"/>
          </a:p>
        </p:txBody>
      </p:sp>
    </p:spTree>
    <p:extLst>
      <p:ext uri="{BB962C8B-B14F-4D97-AF65-F5344CB8AC3E}">
        <p14:creationId xmlns:p14="http://schemas.microsoft.com/office/powerpoint/2010/main" val="3174296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Manager</a:t>
            </a:r>
            <a:endParaRPr lang="en-US" dirty="0"/>
          </a:p>
        </p:txBody>
      </p:sp>
      <p:sp>
        <p:nvSpPr>
          <p:cNvPr id="3" name="Content Placeholder 2"/>
          <p:cNvSpPr>
            <a:spLocks noGrp="1"/>
          </p:cNvSpPr>
          <p:nvPr>
            <p:ph idx="1"/>
          </p:nvPr>
        </p:nvSpPr>
        <p:spPr>
          <a:xfrm>
            <a:off x="838200" y="1354570"/>
            <a:ext cx="10515600" cy="4351338"/>
          </a:xfrm>
        </p:spPr>
        <p:txBody>
          <a:bodyPr>
            <a:noAutofit/>
          </a:bodyPr>
          <a:lstStyle/>
          <a:p>
            <a:pPr marL="0" indent="0">
              <a:buNone/>
            </a:pPr>
            <a:r>
              <a:rPr lang="en-US" sz="800" dirty="0" smtClean="0"/>
              <a:t>{</a:t>
            </a:r>
          </a:p>
          <a:p>
            <a:pPr marL="0" indent="0">
              <a:buNone/>
            </a:pPr>
            <a:r>
              <a:rPr lang="en-US" sz="800" dirty="0" smtClean="0"/>
              <a:t>        "Name":  "Security Manager",</a:t>
            </a:r>
          </a:p>
          <a:p>
            <a:pPr marL="0" indent="0">
              <a:buNone/>
            </a:pPr>
            <a:r>
              <a:rPr lang="en-US" sz="800" dirty="0" smtClean="0"/>
              <a:t>        "Id":  "e3d13bf0-dd5a-482e-ba6b-9b8433878d10",</a:t>
            </a:r>
          </a:p>
          <a:p>
            <a:pPr marL="0" indent="0">
              <a:buNone/>
            </a:pPr>
            <a:r>
              <a:rPr lang="en-US" sz="800" dirty="0" smtClean="0"/>
              <a:t>        "</a:t>
            </a:r>
            <a:r>
              <a:rPr lang="en-US" sz="800" dirty="0" err="1" smtClean="0"/>
              <a:t>IsCustom</a:t>
            </a:r>
            <a:r>
              <a:rPr lang="en-US" sz="800" dirty="0" smtClean="0"/>
              <a:t>":  false,</a:t>
            </a:r>
          </a:p>
          <a:p>
            <a:pPr marL="0" indent="0">
              <a:buNone/>
            </a:pPr>
            <a:r>
              <a:rPr lang="en-US" sz="800" dirty="0" smtClean="0"/>
              <a:t>        "Description":  "Lets you manage security components, security policies and virtual machines",</a:t>
            </a:r>
          </a:p>
          <a:p>
            <a:pPr marL="0" indent="0">
              <a:buNone/>
            </a:pPr>
            <a:r>
              <a:rPr lang="en-US" sz="800" dirty="0" smtClean="0"/>
              <a:t>        "Actions":  [</a:t>
            </a:r>
          </a:p>
          <a:p>
            <a:pPr marL="0" indent="0">
              <a:buNone/>
            </a:pPr>
            <a:r>
              <a:rPr lang="en-US" sz="800" dirty="0" smtClean="0"/>
              <a:t>                        "</a:t>
            </a:r>
            <a:r>
              <a:rPr lang="en-US" sz="800" dirty="0" err="1" smtClean="0"/>
              <a:t>Microsoft.Authorization</a:t>
            </a:r>
            <a:r>
              <a:rPr lang="en-US" sz="800" dirty="0" smtClean="0"/>
              <a:t>/*/read",</a:t>
            </a:r>
          </a:p>
          <a:p>
            <a:pPr marL="0" indent="0">
              <a:buNone/>
            </a:pPr>
            <a:r>
              <a:rPr lang="en-US" sz="800" dirty="0" smtClean="0"/>
              <a:t>                        "</a:t>
            </a:r>
            <a:r>
              <a:rPr lang="en-US" sz="800" dirty="0" err="1" smtClean="0"/>
              <a:t>Microsoft.ClassicCompute</a:t>
            </a:r>
            <a:r>
              <a:rPr lang="en-US" sz="800" dirty="0" smtClean="0"/>
              <a:t>/*/read",</a:t>
            </a:r>
          </a:p>
          <a:p>
            <a:pPr marL="0" indent="0">
              <a:buNone/>
            </a:pPr>
            <a:r>
              <a:rPr lang="en-US" sz="800" dirty="0" smtClean="0"/>
              <a:t>                        "</a:t>
            </a:r>
            <a:r>
              <a:rPr lang="en-US" sz="800" dirty="0" err="1" smtClean="0"/>
              <a:t>Microsoft.ClassicCompute</a:t>
            </a:r>
            <a:r>
              <a:rPr lang="en-US" sz="800" dirty="0" smtClean="0"/>
              <a:t>/</a:t>
            </a:r>
            <a:r>
              <a:rPr lang="en-US" sz="800" dirty="0" err="1" smtClean="0"/>
              <a:t>virtualMachines</a:t>
            </a:r>
            <a:r>
              <a:rPr lang="en-US" sz="800" dirty="0" smtClean="0"/>
              <a:t>/*/write",</a:t>
            </a:r>
          </a:p>
          <a:p>
            <a:pPr marL="0" indent="0">
              <a:buNone/>
            </a:pPr>
            <a:r>
              <a:rPr lang="en-US" sz="800" dirty="0" smtClean="0"/>
              <a:t>                        "</a:t>
            </a:r>
            <a:r>
              <a:rPr lang="en-US" sz="800" dirty="0" err="1" smtClean="0"/>
              <a:t>Microsoft.ClassicNetwork</a:t>
            </a:r>
            <a:r>
              <a:rPr lang="en-US" sz="800" dirty="0" smtClean="0"/>
              <a:t>/*/read",</a:t>
            </a:r>
          </a:p>
          <a:p>
            <a:pPr marL="0" indent="0">
              <a:buNone/>
            </a:pPr>
            <a:r>
              <a:rPr lang="en-US" sz="800" dirty="0" smtClean="0"/>
              <a:t>                        "</a:t>
            </a:r>
            <a:r>
              <a:rPr lang="en-US" sz="800" dirty="0" err="1" smtClean="0"/>
              <a:t>Microsoft.Insights</a:t>
            </a:r>
            <a:r>
              <a:rPr lang="en-US" sz="800" dirty="0" smtClean="0"/>
              <a:t>/</a:t>
            </a:r>
            <a:r>
              <a:rPr lang="en-US" sz="800" dirty="0" err="1" smtClean="0"/>
              <a:t>alertRules</a:t>
            </a:r>
            <a:r>
              <a:rPr lang="en-US" sz="800" dirty="0" smtClean="0"/>
              <a:t>/*",</a:t>
            </a:r>
          </a:p>
          <a:p>
            <a:pPr marL="0" indent="0">
              <a:buNone/>
            </a:pPr>
            <a:r>
              <a:rPr lang="en-US" sz="800" dirty="0" smtClean="0"/>
              <a:t>                        "</a:t>
            </a:r>
            <a:r>
              <a:rPr lang="en-US" sz="800" dirty="0" err="1" smtClean="0"/>
              <a:t>Microsoft.Resources</a:t>
            </a:r>
            <a:r>
              <a:rPr lang="en-US" sz="800" dirty="0" smtClean="0"/>
              <a:t>/deployments/*",</a:t>
            </a:r>
          </a:p>
          <a:p>
            <a:pPr marL="0" indent="0">
              <a:buNone/>
            </a:pPr>
            <a:r>
              <a:rPr lang="en-US" sz="800" dirty="0" smtClean="0"/>
              <a:t>                        "</a:t>
            </a:r>
            <a:r>
              <a:rPr lang="en-US" sz="800" dirty="0" err="1" smtClean="0"/>
              <a:t>Microsoft.Resources</a:t>
            </a:r>
            <a:r>
              <a:rPr lang="en-US" sz="800" dirty="0" smtClean="0"/>
              <a:t>/subscriptions/</a:t>
            </a:r>
            <a:r>
              <a:rPr lang="en-US" sz="800" dirty="0" err="1" smtClean="0"/>
              <a:t>resourceGroups</a:t>
            </a:r>
            <a:r>
              <a:rPr lang="en-US" sz="800" dirty="0" smtClean="0"/>
              <a:t>/read",</a:t>
            </a:r>
          </a:p>
          <a:p>
            <a:pPr marL="0" indent="0">
              <a:buNone/>
            </a:pPr>
            <a:r>
              <a:rPr lang="en-US" sz="800" dirty="0" smtClean="0"/>
              <a:t>                        "</a:t>
            </a:r>
            <a:r>
              <a:rPr lang="en-US" sz="800" dirty="0" err="1" smtClean="0"/>
              <a:t>Microsoft.Security</a:t>
            </a:r>
            <a:r>
              <a:rPr lang="en-US" sz="800" dirty="0" smtClean="0"/>
              <a:t>/*",</a:t>
            </a:r>
          </a:p>
          <a:p>
            <a:pPr marL="0" indent="0">
              <a:buNone/>
            </a:pPr>
            <a:r>
              <a:rPr lang="en-US" sz="800" dirty="0" smtClean="0"/>
              <a:t>                        "</a:t>
            </a:r>
            <a:r>
              <a:rPr lang="en-US" sz="800" dirty="0" err="1" smtClean="0"/>
              <a:t>Microsoft.Support</a:t>
            </a:r>
            <a:r>
              <a:rPr lang="en-US" sz="800" dirty="0" smtClean="0"/>
              <a:t>/*"</a:t>
            </a:r>
          </a:p>
          <a:p>
            <a:pPr marL="0" indent="0">
              <a:buNone/>
            </a:pPr>
            <a:r>
              <a:rPr lang="en-US" sz="800" dirty="0" smtClean="0"/>
              <a:t>                    ],</a:t>
            </a:r>
          </a:p>
          <a:p>
            <a:pPr marL="0" indent="0">
              <a:buNone/>
            </a:pPr>
            <a:r>
              <a:rPr lang="en-US" sz="800" dirty="0" smtClean="0"/>
              <a:t>        "</a:t>
            </a:r>
            <a:r>
              <a:rPr lang="en-US" sz="800" dirty="0" err="1" smtClean="0"/>
              <a:t>NotActions</a:t>
            </a:r>
            <a:r>
              <a:rPr lang="en-US" sz="800" dirty="0" smtClean="0"/>
              <a:t>":  [</a:t>
            </a:r>
          </a:p>
          <a:p>
            <a:pPr marL="0" indent="0">
              <a:buNone/>
            </a:pPr>
            <a:endParaRPr lang="en-US" sz="800" dirty="0" smtClean="0"/>
          </a:p>
          <a:p>
            <a:pPr marL="0" indent="0">
              <a:buNone/>
            </a:pPr>
            <a:r>
              <a:rPr lang="en-US" sz="800" dirty="0" smtClean="0"/>
              <a:t>                       ],</a:t>
            </a:r>
          </a:p>
          <a:p>
            <a:pPr marL="0" indent="0">
              <a:buNone/>
            </a:pPr>
            <a:r>
              <a:rPr lang="en-US" sz="800" dirty="0" smtClean="0"/>
              <a:t>        "</a:t>
            </a:r>
            <a:r>
              <a:rPr lang="en-US" sz="800" dirty="0" err="1" smtClean="0"/>
              <a:t>AssignableScopes</a:t>
            </a:r>
            <a:r>
              <a:rPr lang="en-US" sz="800" dirty="0" smtClean="0"/>
              <a:t>":  [</a:t>
            </a:r>
          </a:p>
          <a:p>
            <a:pPr marL="0" indent="0">
              <a:buNone/>
            </a:pPr>
            <a:r>
              <a:rPr lang="en-US" sz="800" dirty="0" smtClean="0"/>
              <a:t>                                 "/"</a:t>
            </a:r>
          </a:p>
          <a:p>
            <a:pPr marL="0" indent="0">
              <a:buNone/>
            </a:pPr>
            <a:r>
              <a:rPr lang="en-US" sz="800" dirty="0" smtClean="0"/>
              <a:t>                             ]</a:t>
            </a:r>
          </a:p>
          <a:p>
            <a:pPr marL="0" indent="0">
              <a:buNone/>
            </a:pPr>
            <a:r>
              <a:rPr lang="en-US" sz="800" dirty="0" smtClean="0"/>
              <a:t>    },</a:t>
            </a:r>
            <a:endParaRPr lang="en-US" sz="800" dirty="0"/>
          </a:p>
        </p:txBody>
      </p:sp>
    </p:spTree>
    <p:extLst>
      <p:ext uri="{BB962C8B-B14F-4D97-AF65-F5344CB8AC3E}">
        <p14:creationId xmlns:p14="http://schemas.microsoft.com/office/powerpoint/2010/main" val="2438052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Access Control in Azure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49375"/>
            <a:ext cx="10306940" cy="5226916"/>
          </a:xfrm>
        </p:spPr>
      </p:pic>
    </p:spTree>
    <p:extLst>
      <p:ext uri="{BB962C8B-B14F-4D97-AF65-F5344CB8AC3E}">
        <p14:creationId xmlns:p14="http://schemas.microsoft.com/office/powerpoint/2010/main" val="3769685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roles exist out of the box?</a:t>
            </a:r>
            <a:endParaRPr lang="en-US" dirty="0"/>
          </a:p>
        </p:txBody>
      </p:sp>
      <p:sp>
        <p:nvSpPr>
          <p:cNvPr id="3" name="Content Placeholder 2"/>
          <p:cNvSpPr>
            <a:spLocks noGrp="1"/>
          </p:cNvSpPr>
          <p:nvPr>
            <p:ph idx="1"/>
          </p:nvPr>
        </p:nvSpPr>
        <p:spPr>
          <a:xfrm>
            <a:off x="517236" y="1690688"/>
            <a:ext cx="10836564" cy="4486275"/>
          </a:xfrm>
        </p:spPr>
        <p:txBody>
          <a:bodyPr>
            <a:noAutofit/>
          </a:bodyPr>
          <a:lstStyle/>
          <a:p>
            <a:pPr marL="0" indent="0">
              <a:buNone/>
            </a:pPr>
            <a:endParaRPr lang="en-US" sz="800" dirty="0" smtClean="0"/>
          </a:p>
          <a:p>
            <a:pPr marL="0" indent="0">
              <a:buNone/>
            </a:pPr>
            <a:r>
              <a:rPr lang="en-US" sz="1800" b="1" dirty="0" smtClean="0"/>
              <a:t>One PowerShell command to output every role: </a:t>
            </a:r>
          </a:p>
          <a:p>
            <a:pPr marL="0" indent="0">
              <a:buNone/>
            </a:pPr>
            <a:endParaRPr lang="en-US" sz="800" dirty="0"/>
          </a:p>
          <a:p>
            <a:pPr marL="0" indent="0">
              <a:buNone/>
            </a:pPr>
            <a:r>
              <a:rPr lang="en-US" dirty="0" smtClean="0"/>
              <a:t>Get-</a:t>
            </a:r>
            <a:r>
              <a:rPr lang="en-US" dirty="0" err="1" smtClean="0"/>
              <a:t>AzureRmRoleDefinition</a:t>
            </a:r>
            <a:r>
              <a:rPr lang="en-US" dirty="0" smtClean="0"/>
              <a:t> </a:t>
            </a:r>
            <a:r>
              <a:rPr lang="en-US" dirty="0"/>
              <a:t>| </a:t>
            </a:r>
            <a:r>
              <a:rPr lang="en-US" dirty="0" err="1"/>
              <a:t>ConvertTo-Json</a:t>
            </a:r>
            <a:r>
              <a:rPr lang="en-US" dirty="0"/>
              <a:t> | </a:t>
            </a:r>
            <a:r>
              <a:rPr lang="en-US" dirty="0" smtClean="0"/>
              <a:t>out-file &lt;path\</a:t>
            </a:r>
            <a:r>
              <a:rPr lang="en-US" dirty="0" err="1" smtClean="0"/>
              <a:t>file.json</a:t>
            </a:r>
            <a:r>
              <a:rPr lang="en-US" dirty="0" smtClean="0"/>
              <a:t>&gt;</a:t>
            </a:r>
            <a:endParaRPr lang="en-US" dirty="0"/>
          </a:p>
          <a:p>
            <a:pPr marL="0" indent="0">
              <a:buNone/>
            </a:pPr>
            <a:endParaRPr lang="en-US" sz="800" dirty="0"/>
          </a:p>
        </p:txBody>
      </p:sp>
    </p:spTree>
    <p:extLst>
      <p:ext uri="{BB962C8B-B14F-4D97-AF65-F5344CB8AC3E}">
        <p14:creationId xmlns:p14="http://schemas.microsoft.com/office/powerpoint/2010/main" val="1272522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Network Contributor</a:t>
            </a:r>
            <a:endParaRPr lang="en-US" dirty="0"/>
          </a:p>
        </p:txBody>
      </p:sp>
      <p:sp>
        <p:nvSpPr>
          <p:cNvPr id="3" name="Content Placeholder 2"/>
          <p:cNvSpPr>
            <a:spLocks noGrp="1"/>
          </p:cNvSpPr>
          <p:nvPr>
            <p:ph idx="1"/>
          </p:nvPr>
        </p:nvSpPr>
        <p:spPr>
          <a:xfrm>
            <a:off x="838200" y="1557771"/>
            <a:ext cx="10515600" cy="4351338"/>
          </a:xfrm>
        </p:spPr>
        <p:txBody>
          <a:bodyPr>
            <a:noAutofit/>
          </a:bodyPr>
          <a:lstStyle/>
          <a:p>
            <a:pPr marL="0" indent="0">
              <a:buNone/>
            </a:pPr>
            <a:r>
              <a:rPr lang="en-US" sz="900" dirty="0" smtClean="0"/>
              <a:t>{</a:t>
            </a:r>
          </a:p>
          <a:p>
            <a:pPr marL="0" indent="0">
              <a:buNone/>
            </a:pPr>
            <a:r>
              <a:rPr lang="en-US" sz="900" dirty="0" smtClean="0"/>
              <a:t>        "Name":  "Network Contributor",</a:t>
            </a:r>
          </a:p>
          <a:p>
            <a:pPr marL="0" indent="0">
              <a:buNone/>
            </a:pPr>
            <a:r>
              <a:rPr lang="en-US" sz="900" dirty="0" smtClean="0"/>
              <a:t>        "Id":  "4d97b98b-1d4f-4787-a291-c67834d212e7",</a:t>
            </a:r>
          </a:p>
          <a:p>
            <a:pPr marL="0" indent="0">
              <a:buNone/>
            </a:pPr>
            <a:r>
              <a:rPr lang="en-US" sz="900" dirty="0" smtClean="0"/>
              <a:t>        "</a:t>
            </a:r>
            <a:r>
              <a:rPr lang="en-US" sz="900" dirty="0" err="1" smtClean="0"/>
              <a:t>IsCustom</a:t>
            </a:r>
            <a:r>
              <a:rPr lang="en-US" sz="900" dirty="0" smtClean="0"/>
              <a:t>":  false,</a:t>
            </a:r>
          </a:p>
          <a:p>
            <a:pPr marL="0" indent="0">
              <a:buNone/>
            </a:pPr>
            <a:r>
              <a:rPr lang="en-US" sz="900" dirty="0" smtClean="0"/>
              <a:t>        "Description":  "Lets you manage networks, but not access to them.",</a:t>
            </a:r>
          </a:p>
          <a:p>
            <a:pPr marL="0" indent="0">
              <a:buNone/>
            </a:pPr>
            <a:r>
              <a:rPr lang="en-US" sz="900" dirty="0" smtClean="0"/>
              <a:t>        "Actions":  [</a:t>
            </a:r>
          </a:p>
          <a:p>
            <a:pPr marL="0" indent="0">
              <a:buNone/>
            </a:pPr>
            <a:r>
              <a:rPr lang="en-US" sz="900" dirty="0" smtClean="0"/>
              <a:t>                        "</a:t>
            </a:r>
            <a:r>
              <a:rPr lang="en-US" sz="900" dirty="0" err="1" smtClean="0"/>
              <a:t>Microsoft.Authorization</a:t>
            </a:r>
            <a:r>
              <a:rPr lang="en-US" sz="900" dirty="0" smtClean="0"/>
              <a:t>/*/read",</a:t>
            </a:r>
          </a:p>
          <a:p>
            <a:pPr marL="0" indent="0">
              <a:buNone/>
            </a:pPr>
            <a:r>
              <a:rPr lang="en-US" sz="900" dirty="0" smtClean="0"/>
              <a:t>                        "</a:t>
            </a:r>
            <a:r>
              <a:rPr lang="en-US" sz="900" dirty="0" err="1" smtClean="0"/>
              <a:t>Microsoft.Insights</a:t>
            </a:r>
            <a:r>
              <a:rPr lang="en-US" sz="900" dirty="0" smtClean="0"/>
              <a:t>/</a:t>
            </a:r>
            <a:r>
              <a:rPr lang="en-US" sz="900" dirty="0" err="1" smtClean="0"/>
              <a:t>alertRules</a:t>
            </a:r>
            <a:r>
              <a:rPr lang="en-US" sz="900" dirty="0" smtClean="0"/>
              <a:t>/*",</a:t>
            </a:r>
          </a:p>
          <a:p>
            <a:pPr marL="0" indent="0">
              <a:buNone/>
            </a:pPr>
            <a:r>
              <a:rPr lang="en-US" sz="900" dirty="0" smtClean="0"/>
              <a:t>                        "</a:t>
            </a:r>
            <a:r>
              <a:rPr lang="en-US" sz="900" dirty="0" err="1" smtClean="0"/>
              <a:t>Microsoft.Network</a:t>
            </a:r>
            <a:r>
              <a:rPr lang="en-US" sz="900" dirty="0" smtClean="0"/>
              <a:t>/*",</a:t>
            </a:r>
          </a:p>
          <a:p>
            <a:pPr marL="0" indent="0">
              <a:buNone/>
            </a:pPr>
            <a:r>
              <a:rPr lang="en-US" sz="900" dirty="0" smtClean="0"/>
              <a:t>                        "</a:t>
            </a:r>
            <a:r>
              <a:rPr lang="en-US" sz="900" dirty="0" err="1" smtClean="0"/>
              <a:t>Microsoft.Resources</a:t>
            </a:r>
            <a:r>
              <a:rPr lang="en-US" sz="900" dirty="0" smtClean="0"/>
              <a:t>/deployments/*",</a:t>
            </a:r>
          </a:p>
          <a:p>
            <a:pPr marL="0" indent="0">
              <a:buNone/>
            </a:pPr>
            <a:r>
              <a:rPr lang="en-US" sz="900" dirty="0" smtClean="0"/>
              <a:t>                        "</a:t>
            </a:r>
            <a:r>
              <a:rPr lang="en-US" sz="900" dirty="0" err="1" smtClean="0"/>
              <a:t>Microsoft.Resources</a:t>
            </a:r>
            <a:r>
              <a:rPr lang="en-US" sz="900" dirty="0" smtClean="0"/>
              <a:t>/subscriptions/</a:t>
            </a:r>
            <a:r>
              <a:rPr lang="en-US" sz="900" dirty="0" err="1" smtClean="0"/>
              <a:t>resourceGroups</a:t>
            </a:r>
            <a:r>
              <a:rPr lang="en-US" sz="900" dirty="0" smtClean="0"/>
              <a:t>/read",</a:t>
            </a:r>
          </a:p>
          <a:p>
            <a:pPr marL="0" indent="0">
              <a:buNone/>
            </a:pPr>
            <a:r>
              <a:rPr lang="en-US" sz="900" dirty="0" smtClean="0"/>
              <a:t>                        "</a:t>
            </a:r>
            <a:r>
              <a:rPr lang="en-US" sz="900" dirty="0" err="1" smtClean="0"/>
              <a:t>Microsoft.Support</a:t>
            </a:r>
            <a:r>
              <a:rPr lang="en-US" sz="900" dirty="0" smtClean="0"/>
              <a:t>/*"</a:t>
            </a:r>
          </a:p>
          <a:p>
            <a:pPr marL="0" indent="0">
              <a:buNone/>
            </a:pPr>
            <a:r>
              <a:rPr lang="en-US" sz="900" dirty="0" smtClean="0"/>
              <a:t>                    ],</a:t>
            </a:r>
          </a:p>
          <a:p>
            <a:pPr marL="0" indent="0">
              <a:buNone/>
            </a:pPr>
            <a:r>
              <a:rPr lang="en-US" sz="900" dirty="0" smtClean="0"/>
              <a:t>        "</a:t>
            </a:r>
            <a:r>
              <a:rPr lang="en-US" sz="900" dirty="0" err="1" smtClean="0"/>
              <a:t>NotActions</a:t>
            </a:r>
            <a:r>
              <a:rPr lang="en-US" sz="900" dirty="0" smtClean="0"/>
              <a:t>":  [</a:t>
            </a:r>
          </a:p>
          <a:p>
            <a:pPr marL="0" indent="0">
              <a:buNone/>
            </a:pPr>
            <a:endParaRPr lang="en-US" sz="900" dirty="0" smtClean="0"/>
          </a:p>
          <a:p>
            <a:pPr marL="0" indent="0">
              <a:buNone/>
            </a:pPr>
            <a:r>
              <a:rPr lang="en-US" sz="900" dirty="0" smtClean="0"/>
              <a:t>                       ],</a:t>
            </a:r>
          </a:p>
          <a:p>
            <a:pPr marL="0" indent="0">
              <a:buNone/>
            </a:pPr>
            <a:r>
              <a:rPr lang="en-US" sz="900" dirty="0" smtClean="0"/>
              <a:t>        "</a:t>
            </a:r>
            <a:r>
              <a:rPr lang="en-US" sz="900" dirty="0" err="1" smtClean="0"/>
              <a:t>AssignableScopes</a:t>
            </a:r>
            <a:r>
              <a:rPr lang="en-US" sz="900" dirty="0" smtClean="0"/>
              <a:t>":  [</a:t>
            </a:r>
          </a:p>
          <a:p>
            <a:pPr marL="0" indent="0">
              <a:buNone/>
            </a:pPr>
            <a:r>
              <a:rPr lang="en-US" sz="900" dirty="0" smtClean="0"/>
              <a:t>                                 "/"</a:t>
            </a:r>
          </a:p>
          <a:p>
            <a:pPr marL="0" indent="0">
              <a:buNone/>
            </a:pPr>
            <a:r>
              <a:rPr lang="en-US" sz="900" dirty="0" smtClean="0"/>
              <a:t>                             ]</a:t>
            </a:r>
          </a:p>
          <a:p>
            <a:pPr marL="0" indent="0">
              <a:buNone/>
            </a:pPr>
            <a:r>
              <a:rPr lang="en-US" sz="900" dirty="0" smtClean="0"/>
              <a:t>    },</a:t>
            </a:r>
            <a:endParaRPr lang="en-US" sz="900" dirty="0"/>
          </a:p>
        </p:txBody>
      </p:sp>
    </p:spTree>
    <p:extLst>
      <p:ext uri="{BB962C8B-B14F-4D97-AF65-F5344CB8AC3E}">
        <p14:creationId xmlns:p14="http://schemas.microsoft.com/office/powerpoint/2010/main" val="2136789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How do I create a custom role?</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292736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Actions</a:t>
            </a:r>
            <a:endParaRPr lang="en-US" dirty="0"/>
          </a:p>
        </p:txBody>
      </p:sp>
      <p:sp>
        <p:nvSpPr>
          <p:cNvPr id="3" name="Content Placeholder 2"/>
          <p:cNvSpPr>
            <a:spLocks noGrp="1"/>
          </p:cNvSpPr>
          <p:nvPr>
            <p:ph idx="1"/>
          </p:nvPr>
        </p:nvSpPr>
        <p:spPr>
          <a:xfrm>
            <a:off x="838200" y="1690688"/>
            <a:ext cx="10515600" cy="4351338"/>
          </a:xfrm>
        </p:spPr>
        <p:txBody>
          <a:bodyPr>
            <a:normAutofit fontScale="92500" lnSpcReduction="20000"/>
          </a:bodyPr>
          <a:lstStyle/>
          <a:p>
            <a:pPr marL="0" indent="0">
              <a:buNone/>
            </a:pPr>
            <a:r>
              <a:rPr lang="en-US" dirty="0" smtClean="0"/>
              <a:t>The actions property of a custom role specifies the Azure operations to which the role grants access. It is a collection of operation strings that identify securable operations of Azure resource providers. Operation strings that contain wildcards (*) grant access go all operations that match the operation string. For instance:</a:t>
            </a:r>
          </a:p>
          <a:p>
            <a:pPr marL="0" indent="0">
              <a:buNone/>
            </a:pPr>
            <a:endParaRPr lang="en-US" dirty="0" smtClean="0"/>
          </a:p>
          <a:p>
            <a:pPr marL="0" indent="0">
              <a:buNone/>
            </a:pPr>
            <a:r>
              <a:rPr lang="en-US" dirty="0" smtClean="0"/>
              <a:t>•  </a:t>
            </a:r>
            <a:r>
              <a:rPr lang="en-US" dirty="0" smtClean="0">
                <a:solidFill>
                  <a:srgbClr val="FF0000"/>
                </a:solidFill>
              </a:rPr>
              <a:t>*/read </a:t>
            </a:r>
            <a:r>
              <a:rPr lang="en-US" dirty="0" smtClean="0"/>
              <a:t>grants access to read operations for all resource types of all Azure resource providers.</a:t>
            </a:r>
          </a:p>
          <a:p>
            <a:pPr marL="0" indent="0">
              <a:buNone/>
            </a:pPr>
            <a:r>
              <a:rPr lang="en-US" dirty="0" smtClean="0"/>
              <a:t>• </a:t>
            </a:r>
            <a:r>
              <a:rPr lang="en-US" dirty="0" err="1" smtClean="0">
                <a:solidFill>
                  <a:srgbClr val="FF0000"/>
                </a:solidFill>
              </a:rPr>
              <a:t>Microsoft.Network</a:t>
            </a:r>
            <a:r>
              <a:rPr lang="en-US" dirty="0" smtClean="0">
                <a:solidFill>
                  <a:srgbClr val="FF0000"/>
                </a:solidFill>
              </a:rPr>
              <a:t>/*/read  </a:t>
            </a:r>
            <a:r>
              <a:rPr lang="en-US" dirty="0" smtClean="0"/>
              <a:t>grants access to read operations for all resource types in the </a:t>
            </a:r>
            <a:r>
              <a:rPr lang="en-US" dirty="0" err="1" smtClean="0"/>
              <a:t>Microsoft.Network</a:t>
            </a:r>
            <a:r>
              <a:rPr lang="en-US" dirty="0" smtClean="0"/>
              <a:t> resource provider of Azure.</a:t>
            </a:r>
          </a:p>
          <a:p>
            <a:pPr marL="0" indent="0">
              <a:buNone/>
            </a:pPr>
            <a:r>
              <a:rPr lang="en-US" dirty="0" smtClean="0"/>
              <a:t>• </a:t>
            </a:r>
            <a:r>
              <a:rPr lang="en-US" dirty="0" err="1" smtClean="0">
                <a:solidFill>
                  <a:srgbClr val="FF0000"/>
                </a:solidFill>
              </a:rPr>
              <a:t>Microsoft.Compute</a:t>
            </a:r>
            <a:r>
              <a:rPr lang="en-US" dirty="0" smtClean="0">
                <a:solidFill>
                  <a:srgbClr val="FF0000"/>
                </a:solidFill>
              </a:rPr>
              <a:t>/</a:t>
            </a:r>
            <a:r>
              <a:rPr lang="en-US" dirty="0" err="1" smtClean="0">
                <a:solidFill>
                  <a:srgbClr val="FF0000"/>
                </a:solidFill>
              </a:rPr>
              <a:t>virtualMachines</a:t>
            </a:r>
            <a:r>
              <a:rPr lang="en-US" dirty="0" smtClean="0">
                <a:solidFill>
                  <a:srgbClr val="FF0000"/>
                </a:solidFill>
              </a:rPr>
              <a:t>/* </a:t>
            </a:r>
            <a:r>
              <a:rPr lang="en-US" dirty="0" smtClean="0"/>
              <a:t>grants access to all operations of virtual machines and its child resource types.</a:t>
            </a:r>
          </a:p>
          <a:p>
            <a:pPr marL="0" indent="0">
              <a:buNone/>
            </a:pPr>
            <a:endParaRPr lang="en-US" dirty="0"/>
          </a:p>
        </p:txBody>
      </p:sp>
    </p:spTree>
    <p:extLst>
      <p:ext uri="{BB962C8B-B14F-4D97-AF65-F5344CB8AC3E}">
        <p14:creationId xmlns:p14="http://schemas.microsoft.com/office/powerpoint/2010/main" val="3437036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Actions</a:t>
            </a:r>
            <a:endParaRPr lang="en-US" dirty="0"/>
          </a:p>
        </p:txBody>
      </p:sp>
      <p:sp>
        <p:nvSpPr>
          <p:cNvPr id="3" name="Content Placeholder 2"/>
          <p:cNvSpPr>
            <a:spLocks noGrp="1"/>
          </p:cNvSpPr>
          <p:nvPr>
            <p:ph idx="1"/>
          </p:nvPr>
        </p:nvSpPr>
        <p:spPr>
          <a:xfrm>
            <a:off x="838200" y="1690688"/>
            <a:ext cx="10515600" cy="4351338"/>
          </a:xfrm>
        </p:spPr>
        <p:txBody>
          <a:bodyPr>
            <a:normAutofit lnSpcReduction="10000"/>
          </a:bodyPr>
          <a:lstStyle/>
          <a:p>
            <a:pPr marL="0" indent="0">
              <a:buNone/>
            </a:pPr>
            <a:r>
              <a:rPr lang="en-US" dirty="0" smtClean="0"/>
              <a:t>If the set of operations that you wish to allow is easily expressed by excluding specific operations rather than including all operations except than the ones you wish to exclude, then use the </a:t>
            </a:r>
            <a:r>
              <a:rPr lang="en-US" dirty="0" err="1" smtClean="0"/>
              <a:t>NotActions</a:t>
            </a:r>
            <a:r>
              <a:rPr lang="en-US" dirty="0" smtClean="0"/>
              <a:t> property of a custom role. The effective access granted by a custom role is computed by excluding the </a:t>
            </a:r>
            <a:r>
              <a:rPr lang="en-US" dirty="0" err="1" smtClean="0"/>
              <a:t>NotActions</a:t>
            </a:r>
            <a:r>
              <a:rPr lang="en-US" dirty="0" smtClean="0"/>
              <a:t> operations from the Actions operations.</a:t>
            </a:r>
          </a:p>
          <a:p>
            <a:pPr marL="0" indent="0">
              <a:buNone/>
            </a:pPr>
            <a:r>
              <a:rPr lang="en-US" dirty="0" smtClean="0"/>
              <a:t>Example:</a:t>
            </a:r>
          </a:p>
          <a:p>
            <a:pPr marL="0" indent="0">
              <a:buNone/>
            </a:pPr>
            <a:r>
              <a:rPr lang="en-US" dirty="0" smtClean="0"/>
              <a:t>Actions: </a:t>
            </a:r>
            <a:r>
              <a:rPr lang="en-US" dirty="0" smtClean="0">
                <a:solidFill>
                  <a:srgbClr val="FF0000"/>
                </a:solidFill>
              </a:rPr>
              <a:t>*/read </a:t>
            </a:r>
            <a:r>
              <a:rPr lang="en-US" dirty="0" smtClean="0"/>
              <a:t>grants access to read operations for all resource types of all Azure resource providers.</a:t>
            </a:r>
          </a:p>
          <a:p>
            <a:pPr marL="0" indent="0">
              <a:buNone/>
            </a:pPr>
            <a:r>
              <a:rPr lang="en-US" dirty="0" smtClean="0"/>
              <a:t>Not Actions:  </a:t>
            </a:r>
            <a:r>
              <a:rPr lang="en-US" dirty="0" err="1">
                <a:solidFill>
                  <a:srgbClr val="FF0000"/>
                </a:solidFill>
              </a:rPr>
              <a:t>Microsoft.Network</a:t>
            </a:r>
            <a:r>
              <a:rPr lang="en-US" dirty="0">
                <a:solidFill>
                  <a:srgbClr val="FF0000"/>
                </a:solidFill>
              </a:rPr>
              <a:t>/</a:t>
            </a:r>
            <a:r>
              <a:rPr lang="en-US" dirty="0" err="1">
                <a:solidFill>
                  <a:srgbClr val="FF0000"/>
                </a:solidFill>
              </a:rPr>
              <a:t>virtualNetworks</a:t>
            </a:r>
            <a:r>
              <a:rPr lang="en-US" dirty="0">
                <a:solidFill>
                  <a:srgbClr val="FF0000"/>
                </a:solidFill>
              </a:rPr>
              <a:t>/read</a:t>
            </a:r>
            <a:r>
              <a:rPr lang="en-US" dirty="0"/>
              <a:t> </a:t>
            </a:r>
            <a:r>
              <a:rPr lang="en-US" dirty="0" smtClean="0"/>
              <a:t>would exclude the ability to read Virtual Networks  </a:t>
            </a:r>
          </a:p>
          <a:p>
            <a:pPr marL="0" indent="0">
              <a:buNone/>
            </a:pPr>
            <a:endParaRPr lang="en-US" dirty="0"/>
          </a:p>
        </p:txBody>
      </p:sp>
    </p:spTree>
    <p:extLst>
      <p:ext uri="{BB962C8B-B14F-4D97-AF65-F5344CB8AC3E}">
        <p14:creationId xmlns:p14="http://schemas.microsoft.com/office/powerpoint/2010/main" val="3896045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Assignable Scopes</a:t>
            </a:r>
            <a:endParaRPr lang="en-US" dirty="0"/>
          </a:p>
        </p:txBody>
      </p:sp>
      <p:sp>
        <p:nvSpPr>
          <p:cNvPr id="3" name="Content Placeholder 2"/>
          <p:cNvSpPr>
            <a:spLocks noGrp="1"/>
          </p:cNvSpPr>
          <p:nvPr>
            <p:ph idx="1"/>
          </p:nvPr>
        </p:nvSpPr>
        <p:spPr>
          <a:xfrm>
            <a:off x="838200" y="1690688"/>
            <a:ext cx="10515600" cy="4351338"/>
          </a:xfrm>
        </p:spPr>
        <p:txBody>
          <a:bodyPr>
            <a:normAutofit fontScale="77500" lnSpcReduction="20000"/>
          </a:bodyPr>
          <a:lstStyle/>
          <a:p>
            <a:pPr marL="0" indent="0">
              <a:buNone/>
            </a:pPr>
            <a:r>
              <a:rPr lang="en-US" dirty="0" smtClean="0"/>
              <a:t>The </a:t>
            </a:r>
            <a:r>
              <a:rPr lang="en-US" b="1" dirty="0" err="1" smtClean="0">
                <a:solidFill>
                  <a:srgbClr val="FF0000"/>
                </a:solidFill>
              </a:rPr>
              <a:t>AssignableScopes</a:t>
            </a:r>
            <a:r>
              <a:rPr lang="en-US" dirty="0" smtClean="0"/>
              <a:t> property of the custom role specifies the scopes (subscriptions, or resource groups, or resources) within which the custom role is available for assignment to users, groups, and applications. Using </a:t>
            </a:r>
            <a:r>
              <a:rPr lang="en-US" b="1" dirty="0" err="1" smtClean="0">
                <a:solidFill>
                  <a:srgbClr val="FF0000"/>
                </a:solidFill>
              </a:rPr>
              <a:t>AssignableScopes</a:t>
            </a:r>
            <a:r>
              <a:rPr lang="en-US" dirty="0" smtClean="0"/>
              <a:t> you can make the custom role available for assignment in only the subscriptions or resource groups that require it, and not clutter user experience for the rest of the subscriptions or resource groups. </a:t>
            </a:r>
            <a:r>
              <a:rPr lang="en-US" b="1" dirty="0" err="1" smtClean="0">
                <a:solidFill>
                  <a:srgbClr val="FF0000"/>
                </a:solidFill>
              </a:rPr>
              <a:t>AssignableScopes</a:t>
            </a:r>
            <a:r>
              <a:rPr lang="en-US" dirty="0" smtClean="0"/>
              <a:t> of a custom role also control who is allowed to view, update, and delete the role. Following are some valid assignable scopes:</a:t>
            </a:r>
          </a:p>
          <a:p>
            <a:pPr marL="0" indent="0">
              <a:buNone/>
            </a:pPr>
            <a:endParaRPr lang="en-US" dirty="0" smtClean="0"/>
          </a:p>
          <a:p>
            <a:pPr marL="0" indent="0">
              <a:buNone/>
            </a:pPr>
            <a:r>
              <a:rPr lang="en-US" dirty="0" smtClean="0">
                <a:solidFill>
                  <a:srgbClr val="FF0000"/>
                </a:solidFill>
              </a:rPr>
              <a:t>“/subscriptions/c276fc76-9cd4-44c9-99a7-4fd71546436e”, “/subscriptions/e91d47c4-76f3-4271-a796-21b4ecfe3624”</a:t>
            </a:r>
            <a:r>
              <a:rPr lang="en-US" dirty="0" smtClean="0"/>
              <a:t>: makes the role available for assignment in two subscriptions.</a:t>
            </a:r>
          </a:p>
          <a:p>
            <a:pPr marL="0" indent="0">
              <a:buNone/>
            </a:pPr>
            <a:r>
              <a:rPr lang="en-US" dirty="0" smtClean="0">
                <a:solidFill>
                  <a:srgbClr val="FF0000"/>
                </a:solidFill>
              </a:rPr>
              <a:t>“/subscriptions/c276fc76-9cd4-44c9-99a7-4fd71546436e”</a:t>
            </a:r>
            <a:r>
              <a:rPr lang="en-US" dirty="0" smtClean="0"/>
              <a:t>: makes the role available for assignment in a single subscription.</a:t>
            </a:r>
          </a:p>
          <a:p>
            <a:pPr marL="0" indent="0">
              <a:buNone/>
            </a:pPr>
            <a:r>
              <a:rPr lang="en-US" dirty="0" smtClean="0">
                <a:solidFill>
                  <a:srgbClr val="FF0000"/>
                </a:solidFill>
              </a:rPr>
              <a:t>“/subscriptions/c276fc76-9cd4-44c9-99a7-4fd71546436e/</a:t>
            </a:r>
            <a:r>
              <a:rPr lang="en-US" dirty="0" err="1" smtClean="0">
                <a:solidFill>
                  <a:srgbClr val="FF0000"/>
                </a:solidFill>
              </a:rPr>
              <a:t>resourceGroups</a:t>
            </a:r>
            <a:r>
              <a:rPr lang="en-US" dirty="0" smtClean="0">
                <a:solidFill>
                  <a:srgbClr val="FF0000"/>
                </a:solidFill>
              </a:rPr>
              <a:t>/Network”</a:t>
            </a:r>
            <a:r>
              <a:rPr lang="en-US" dirty="0" smtClean="0"/>
              <a:t>: makes the role available for assignment only in the Network resource group.</a:t>
            </a:r>
          </a:p>
          <a:p>
            <a:pPr marL="0" indent="0">
              <a:buNone/>
            </a:pPr>
            <a:endParaRPr lang="en-US" dirty="0"/>
          </a:p>
        </p:txBody>
      </p:sp>
    </p:spTree>
    <p:extLst>
      <p:ext uri="{BB962C8B-B14F-4D97-AF65-F5344CB8AC3E}">
        <p14:creationId xmlns:p14="http://schemas.microsoft.com/office/powerpoint/2010/main" val="393269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Network Contributor</a:t>
            </a:r>
            <a:endParaRPr lang="en-US" dirty="0"/>
          </a:p>
        </p:txBody>
      </p:sp>
      <p:sp>
        <p:nvSpPr>
          <p:cNvPr id="3" name="Content Placeholder 2"/>
          <p:cNvSpPr>
            <a:spLocks noGrp="1"/>
          </p:cNvSpPr>
          <p:nvPr>
            <p:ph idx="1"/>
          </p:nvPr>
        </p:nvSpPr>
        <p:spPr>
          <a:xfrm>
            <a:off x="838200" y="1557771"/>
            <a:ext cx="10515600" cy="4351338"/>
          </a:xfrm>
        </p:spPr>
        <p:txBody>
          <a:bodyPr>
            <a:noAutofit/>
          </a:bodyPr>
          <a:lstStyle/>
          <a:p>
            <a:pPr marL="0" indent="0">
              <a:buNone/>
            </a:pPr>
            <a:r>
              <a:rPr lang="en-US" sz="900" dirty="0" smtClean="0"/>
              <a:t>{</a:t>
            </a:r>
          </a:p>
          <a:p>
            <a:pPr marL="0" indent="0">
              <a:buNone/>
            </a:pPr>
            <a:r>
              <a:rPr lang="en-US" sz="900" dirty="0" smtClean="0"/>
              <a:t>        "Name":  "Network Contributor",</a:t>
            </a:r>
          </a:p>
          <a:p>
            <a:pPr marL="0" indent="0">
              <a:buNone/>
            </a:pPr>
            <a:r>
              <a:rPr lang="en-US" sz="900" dirty="0" smtClean="0"/>
              <a:t>        "Id":  "4d97b98b-1d4f-4787-a291-c67834d212e7",</a:t>
            </a:r>
          </a:p>
          <a:p>
            <a:pPr marL="0" indent="0">
              <a:buNone/>
            </a:pPr>
            <a:r>
              <a:rPr lang="en-US" sz="900" dirty="0" smtClean="0"/>
              <a:t>        "</a:t>
            </a:r>
            <a:r>
              <a:rPr lang="en-US" sz="900" b="1" dirty="0" err="1" smtClean="0">
                <a:solidFill>
                  <a:srgbClr val="FF0000"/>
                </a:solidFill>
              </a:rPr>
              <a:t>IsCustom</a:t>
            </a:r>
            <a:r>
              <a:rPr lang="en-US" sz="900" b="1" dirty="0" smtClean="0">
                <a:solidFill>
                  <a:srgbClr val="FF0000"/>
                </a:solidFill>
              </a:rPr>
              <a:t>":  True,</a:t>
            </a:r>
          </a:p>
          <a:p>
            <a:pPr marL="0" indent="0">
              <a:buNone/>
            </a:pPr>
            <a:r>
              <a:rPr lang="en-US" sz="900" dirty="0" smtClean="0"/>
              <a:t>        "Description":  "Lets you manage networks, but not access to them.",</a:t>
            </a:r>
          </a:p>
          <a:p>
            <a:pPr marL="0" indent="0">
              <a:buNone/>
            </a:pPr>
            <a:r>
              <a:rPr lang="en-US" sz="900" dirty="0" smtClean="0"/>
              <a:t>        "Actions":  [</a:t>
            </a:r>
          </a:p>
          <a:p>
            <a:pPr marL="0" indent="0">
              <a:buNone/>
            </a:pPr>
            <a:r>
              <a:rPr lang="en-US" sz="900" dirty="0" smtClean="0"/>
              <a:t>                        "</a:t>
            </a:r>
            <a:r>
              <a:rPr lang="en-US" sz="900" dirty="0" err="1" smtClean="0"/>
              <a:t>Microsoft.Authorization</a:t>
            </a:r>
            <a:r>
              <a:rPr lang="en-US" sz="900" dirty="0" smtClean="0"/>
              <a:t>/*/read",</a:t>
            </a:r>
          </a:p>
          <a:p>
            <a:pPr marL="0" indent="0">
              <a:buNone/>
            </a:pPr>
            <a:r>
              <a:rPr lang="en-US" sz="900" dirty="0" smtClean="0"/>
              <a:t>                        "</a:t>
            </a:r>
            <a:r>
              <a:rPr lang="en-US" sz="900" dirty="0" err="1" smtClean="0"/>
              <a:t>Microsoft.Network</a:t>
            </a:r>
            <a:r>
              <a:rPr lang="en-US" sz="900" dirty="0" smtClean="0"/>
              <a:t>/*",</a:t>
            </a:r>
          </a:p>
          <a:p>
            <a:pPr marL="0" indent="0">
              <a:buNone/>
            </a:pPr>
            <a:r>
              <a:rPr lang="en-US" sz="900" dirty="0" smtClean="0"/>
              <a:t>                       "</a:t>
            </a:r>
            <a:r>
              <a:rPr lang="en-US" sz="900" dirty="0" err="1" smtClean="0"/>
              <a:t>Microsoft.Support</a:t>
            </a:r>
            <a:r>
              <a:rPr lang="en-US" sz="900" dirty="0" smtClean="0"/>
              <a:t>/*"</a:t>
            </a:r>
          </a:p>
          <a:p>
            <a:pPr marL="0" indent="0">
              <a:buNone/>
            </a:pPr>
            <a:r>
              <a:rPr lang="en-US" sz="900" dirty="0" smtClean="0"/>
              <a:t>                    ],</a:t>
            </a:r>
          </a:p>
          <a:p>
            <a:pPr marL="0" indent="0">
              <a:buNone/>
            </a:pPr>
            <a:r>
              <a:rPr lang="en-US" sz="900" dirty="0" smtClean="0"/>
              <a:t>        "</a:t>
            </a:r>
            <a:r>
              <a:rPr lang="en-US" sz="900" dirty="0" err="1" smtClean="0"/>
              <a:t>NotActions</a:t>
            </a:r>
            <a:r>
              <a:rPr lang="en-US" sz="900" dirty="0" smtClean="0"/>
              <a:t>":  [</a:t>
            </a:r>
          </a:p>
          <a:p>
            <a:pPr marL="0" indent="0">
              <a:buNone/>
            </a:pPr>
            <a:endParaRPr lang="en-US" sz="900" dirty="0" smtClean="0"/>
          </a:p>
          <a:p>
            <a:pPr marL="0" indent="0">
              <a:buNone/>
            </a:pPr>
            <a:r>
              <a:rPr lang="en-US" sz="900" dirty="0" smtClean="0"/>
              <a:t>                       ],</a:t>
            </a:r>
          </a:p>
          <a:p>
            <a:pPr marL="0" indent="0">
              <a:buNone/>
            </a:pPr>
            <a:r>
              <a:rPr lang="en-US" sz="900" dirty="0" smtClean="0"/>
              <a:t>        "</a:t>
            </a:r>
            <a:r>
              <a:rPr lang="en-US" sz="900" dirty="0" err="1" smtClean="0"/>
              <a:t>AssignableScopes</a:t>
            </a:r>
            <a:r>
              <a:rPr lang="en-US" sz="900" dirty="0" smtClean="0"/>
              <a:t>":  [</a:t>
            </a:r>
          </a:p>
          <a:p>
            <a:pPr marL="0" indent="0">
              <a:buNone/>
            </a:pPr>
            <a:r>
              <a:rPr lang="en-US" sz="900" dirty="0" smtClean="0"/>
              <a:t>                                 "/"</a:t>
            </a:r>
          </a:p>
          <a:p>
            <a:pPr marL="0" indent="0">
              <a:buNone/>
            </a:pPr>
            <a:r>
              <a:rPr lang="en-US" sz="900" dirty="0" smtClean="0"/>
              <a:t>                             ]</a:t>
            </a:r>
          </a:p>
          <a:p>
            <a:pPr marL="0" indent="0">
              <a:buNone/>
            </a:pPr>
            <a:r>
              <a:rPr lang="en-US" sz="900" dirty="0" smtClean="0"/>
              <a:t>    },</a:t>
            </a:r>
            <a:endParaRPr lang="en-US" sz="900" dirty="0"/>
          </a:p>
        </p:txBody>
      </p:sp>
    </p:spTree>
    <p:extLst>
      <p:ext uri="{BB962C8B-B14F-4D97-AF65-F5344CB8AC3E}">
        <p14:creationId xmlns:p14="http://schemas.microsoft.com/office/powerpoint/2010/main" val="22289911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933</Words>
  <Application>Microsoft Office PowerPoint</Application>
  <PresentationFormat>Widescreen</PresentationFormat>
  <Paragraphs>141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Azure RBAC – Custom Roles</vt:lpstr>
      <vt:lpstr>Overview of Access Control in Azure</vt:lpstr>
      <vt:lpstr>What roles exist out of the box?</vt:lpstr>
      <vt:lpstr>Sample: Network Contributor</vt:lpstr>
      <vt:lpstr>How do I create a custom role?</vt:lpstr>
      <vt:lpstr>Actions</vt:lpstr>
      <vt:lpstr>Not Actions</vt:lpstr>
      <vt:lpstr>Assignable Scopes</vt:lpstr>
      <vt:lpstr>Sample: Network Contributor</vt:lpstr>
      <vt:lpstr>Creating and Assigning the Custom Role</vt:lpstr>
      <vt:lpstr>Appendix of built-in roles</vt:lpstr>
      <vt:lpstr>Classic Network Contributor</vt:lpstr>
      <vt:lpstr>DNS Zone Contributor</vt:lpstr>
      <vt:lpstr>Security Manager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RBAC – Custom Roles</dc:title>
  <dc:creator>Henry Goodrow</dc:creator>
  <cp:lastModifiedBy>Henry Goodrow</cp:lastModifiedBy>
  <cp:revision>13</cp:revision>
  <dcterms:created xsi:type="dcterms:W3CDTF">2015-12-15T16:04:09Z</dcterms:created>
  <dcterms:modified xsi:type="dcterms:W3CDTF">2015-12-15T17:20:37Z</dcterms:modified>
</cp:coreProperties>
</file>