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-582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4464028"/>
            <a:ext cx="9144000" cy="1641490"/>
          </a:xfrm>
        </p:spPr>
        <p:txBody>
          <a:bodyPr wrap="none" anchor="t">
            <a:normAutofit/>
          </a:bodyPr>
          <a:lstStyle>
            <a:lvl1pPr algn="r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9799" y="3694375"/>
            <a:ext cx="9144000" cy="754025"/>
          </a:xfrm>
        </p:spPr>
        <p:txBody>
          <a:bodyPr anchor="b">
            <a:normAutofit/>
          </a:bodyPr>
          <a:lstStyle>
            <a:lvl1pPr marL="0" indent="0" algn="r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D19FB2-3AAB-4D03-B13A-2960828C78E3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367160"/>
            <a:ext cx="10515600" cy="81935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39788" y="987425"/>
            <a:ext cx="10515600" cy="337973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5186516"/>
            <a:ext cx="10514012" cy="682472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80C674-7DFC-42FE-B9CD-82963CDB1557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489399"/>
            <a:ext cx="10514012" cy="1501826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76456F-F47D-4F25-8053-2A695DA0CA7D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365125"/>
            <a:ext cx="9302752" cy="2992904"/>
          </a:xfrm>
        </p:spPr>
        <p:txBody>
          <a:bodyPr anchor="ctr"/>
          <a:lstStyle>
            <a:lvl1pPr>
              <a:defRPr sz="4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501729"/>
            <a:ext cx="10512424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C7379-69CC-4837-9905-BEBA22830C8A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111044" y="7868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437812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326967"/>
            <a:ext cx="10515600" cy="251183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50581"/>
            <a:ext cx="10514012" cy="1140644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8B7E-8AEE-4F10-BFEE-C999AD004D36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337282" y="188595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356798" y="257175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87994" y="1885950"/>
            <a:ext cx="2936241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77441" y="257175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29035" y="1885950"/>
            <a:ext cx="2932113" cy="576262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buNone/>
              <a:defRPr lang="en-US" sz="2400" b="0" dirty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29035" y="257175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8F3F9-58BC-440B-B37B-805B9055EF92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332085" y="4297503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2085" y="2256354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332085" y="4873765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997" y="4297503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56354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7644" y="4873764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04322" y="4297503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gradFill>
                  <a:gsLst>
                    <a:gs pos="34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41000"/>
                        <a:lumOff val="59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4800000" scaled="0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04321" y="2256354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04197" y="4873762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A53AF-48EA-489D-8260-9DCAB666386A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D02AE-B9A4-47BD-AF8E-97E16144138B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FD78B-DB02-4362-BCDC-98A55456977C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916976-5D93-46E4-A98A-FAD63E4D0EA8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854532" y="4464028"/>
            <a:ext cx="9144000" cy="1641490"/>
          </a:xfrm>
        </p:spPr>
        <p:txBody>
          <a:bodyPr wrap="none" anchor="t">
            <a:normAutofit/>
          </a:bodyPr>
          <a:lstStyle>
            <a:lvl1pPr algn="l">
              <a:defRPr sz="9600" b="0" spc="-300">
                <a:gradFill flip="none" rotWithShape="1">
                  <a:gsLst>
                    <a:gs pos="32000">
                      <a:schemeClr val="tx1">
                        <a:lumMod val="89000"/>
                      </a:schemeClr>
                    </a:gs>
                    <a:gs pos="0">
                      <a:schemeClr val="bg1">
                        <a:lumMod val="47000"/>
                        <a:lumOff val="53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8100000" scaled="1"/>
                  <a:tileRect/>
                </a:gradFill>
                <a:effectLst>
                  <a:outerShdw blurRad="469900" dist="342900" dir="5400000" sy="-20000" rotWithShape="0">
                    <a:prstClr val="black">
                      <a:alpha val="66000"/>
                    </a:prstClr>
                  </a:outerShdw>
                </a:effectLst>
                <a:latin typeface="+mj-lt"/>
              </a:defRPr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8" name="Subtitle 2"/>
          <p:cNvSpPr>
            <a:spLocks noGrp="1"/>
          </p:cNvSpPr>
          <p:nvPr>
            <p:ph type="subTitle" idx="1"/>
          </p:nvPr>
        </p:nvSpPr>
        <p:spPr>
          <a:xfrm>
            <a:off x="854532" y="3693674"/>
            <a:ext cx="9144000" cy="754025"/>
          </a:xfrm>
        </p:spPr>
        <p:txBody>
          <a:bodyPr anchor="b">
            <a:normAutofit/>
          </a:bodyPr>
          <a:lstStyle>
            <a:lvl1pPr marL="0" indent="0" algn="l">
              <a:buNone/>
              <a:defRPr sz="3200" b="0">
                <a:gradFill flip="none" rotWithShape="1"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  <a:tileRect/>
                </a:gra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9F4F5-F4D2-4D2A-AB60-88D37ADCB869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20000" y="1825625"/>
            <a:ext cx="5025216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19840" y="1825625"/>
            <a:ext cx="503396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3BC6CE-6D1E-47E5-8859-F31AC5380EB2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681163"/>
            <a:ext cx="5025216" cy="823912"/>
          </a:xfrm>
        </p:spPr>
        <p:txBody>
          <a:bodyPr anchor="b"/>
          <a:lstStyle>
            <a:lvl1pPr marL="0" indent="0">
              <a:buNone/>
              <a:defRPr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20000" y="2505075"/>
            <a:ext cx="5025216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19840" y="1681163"/>
            <a:ext cx="5035548" cy="823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2">
                        <a:lumMod val="90000"/>
                        <a:lumOff val="10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</a:lstStyle>
          <a:p>
            <a:pPr marL="0" lvl="0" indent="0">
              <a:buNone/>
            </a:pPr>
            <a:r>
              <a:rPr lang="pt-BR" smtClean="0"/>
              <a:t>Clique para editar o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19840" y="2505075"/>
            <a:ext cx="503554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4E7C4-4DA4-404D-9965-B13F2DD7D8BF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FB7AA-4A53-424F-AD41-70827B6504BA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884882-FB12-4BC8-9960-9AD8104D7FAE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D1BD23-6E54-4D9D-AD88-A2813C73CC25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3811588"/>
          </a:xfrm>
        </p:spPr>
        <p:txBody>
          <a:bodyPr/>
          <a:lstStyle>
            <a:lvl1pPr marL="0" indent="0">
              <a:buNone/>
              <a:defRPr sz="1600">
                <a:gradFill>
                  <a:gsLst>
                    <a:gs pos="15000">
                      <a:schemeClr val="tx2"/>
                    </a:gs>
                    <a:gs pos="73000">
                      <a:schemeClr val="tx2">
                        <a:lumMod val="60000"/>
                        <a:lumOff val="40000"/>
                      </a:schemeClr>
                    </a:gs>
                    <a:gs pos="0">
                      <a:schemeClr val="tx1"/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16200000" scaled="1"/>
                </a:gra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1A834-4F3C-4AF9-9C74-05EC35A0F292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20000" y="1825625"/>
            <a:ext cx="10233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51CF1133-3259-4C45-BABA-5B62D9C6F78D}" type="datetimeFigureOut">
              <a:rPr lang="en-US" dirty="0"/>
              <a:t>9/8/2020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gradFill flip="none" rotWithShape="1">
                  <a:gsLst>
                    <a:gs pos="28000">
                      <a:schemeClr val="tx1">
                        <a:lumMod val="93000"/>
                      </a:schemeClr>
                    </a:gs>
                    <a:gs pos="0">
                      <a:schemeClr val="bg1">
                        <a:lumMod val="38000"/>
                        <a:lumOff val="62000"/>
                      </a:schemeClr>
                    </a:gs>
                    <a:gs pos="100000">
                      <a:schemeClr val="tx2">
                        <a:lumMod val="0"/>
                        <a:lumOff val="100000"/>
                      </a:schemeClr>
                    </a:gs>
                  </a:gsLst>
                  <a:lin ang="5400000" scaled="1"/>
                  <a:tileRect/>
                </a:gra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b="0" kern="1200">
          <a:gradFill flip="none" rotWithShape="1">
            <a:gsLst>
              <a:gs pos="28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  <a:tileRect/>
          </a:gra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gradFill>
            <a:gsLst>
              <a:gs pos="34000">
                <a:schemeClr val="tx1">
                  <a:lumMod val="93000"/>
                </a:schemeClr>
              </a:gs>
              <a:gs pos="0">
                <a:schemeClr val="bg1">
                  <a:lumMod val="25000"/>
                  <a:lumOff val="75000"/>
                </a:schemeClr>
              </a:gs>
              <a:gs pos="100000">
                <a:schemeClr val="tx2">
                  <a:lumMod val="0"/>
                  <a:lumOff val="100000"/>
                </a:schemeClr>
              </a:gs>
            </a:gsLst>
            <a:lin ang="4800000" scaled="0"/>
          </a:gra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JOGANON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DICAS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786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 </a:t>
            </a:r>
            <a:r>
              <a:rPr lang="pt-BR" dirty="0" smtClean="0"/>
              <a:t>    Feche a Torneira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2939" y="1069192"/>
            <a:ext cx="6290925" cy="4442966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120000" y="2057400"/>
            <a:ext cx="3652025" cy="2385811"/>
          </a:xfrm>
        </p:spPr>
        <p:txBody>
          <a:bodyPr/>
          <a:lstStyle/>
          <a:p>
            <a:r>
              <a:rPr lang="pt-BR" dirty="0" smtClean="0"/>
              <a:t>Nosso dinheiro é ganho com muito esforço para ir pelo ralo.</a:t>
            </a:r>
          </a:p>
          <a:p>
            <a:r>
              <a:rPr lang="pt-BR" dirty="0" smtClean="0"/>
              <a:t>Dizer não para o nosso familiar que tem problemas com o jogo, pode ser difícil, porem você preserva sua integridade financeira e de sua família, lembre sempre das promessas não cumpridas.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79089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Fortaleça suas Emoções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6169" y="1120675"/>
            <a:ext cx="6105876" cy="4533150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Já choramos, rogamos e pedimos agora é hora de se fortalecer.</a:t>
            </a:r>
          </a:p>
          <a:p>
            <a:r>
              <a:rPr lang="pt-BR" dirty="0" smtClean="0"/>
              <a:t>Dica 1 Evite a discussão, ela é o combustível para aguçar a compulsão.</a:t>
            </a:r>
          </a:p>
          <a:p>
            <a:r>
              <a:rPr lang="pt-BR" dirty="0" smtClean="0"/>
              <a:t>Dica 2 Não crie expectativa no jogador pois a mentira é uma constante quando o mesmo esta na ativa.</a:t>
            </a:r>
          </a:p>
          <a:p>
            <a:r>
              <a:rPr lang="pt-BR" dirty="0" smtClean="0"/>
              <a:t>Dica 3 Cuide-se passe a pensar mais em você, de uma boa olhada no espelho e na sua agenda e se pergunte, quando foi a ultima vez que me arrumei? Que fiz o ultimo exame de saúde? Que fui ao cinema ou teatro? Talvez você se surpreenda com as respostas!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67631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Assista e Participe das Reuniões de Grupos de Auto Ajuda</a:t>
            </a:r>
            <a:endParaRPr lang="pt-BR" dirty="0"/>
          </a:p>
        </p:txBody>
      </p:sp>
      <p:pic>
        <p:nvPicPr>
          <p:cNvPr id="5" name="Espaço Reservado para Conteúdo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3238" y="1309687"/>
            <a:ext cx="5372100" cy="4229100"/>
          </a:xfrm>
        </p:spPr>
      </p:pic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BR" dirty="0" smtClean="0"/>
              <a:t>As reuniões dos grupos de auto ajuda nos ajudam a dimensionar o tamanho do problema que temos que enfrentar.</a:t>
            </a:r>
          </a:p>
          <a:p>
            <a:r>
              <a:rPr lang="pt-BR" dirty="0" smtClean="0"/>
              <a:t>Não tem Joganon ou J A (</a:t>
            </a:r>
            <a:r>
              <a:rPr lang="pt-BR" dirty="0"/>
              <a:t>R</a:t>
            </a:r>
            <a:r>
              <a:rPr lang="pt-BR" dirty="0" smtClean="0"/>
              <a:t>euniões Aberta) você poderá assistir uma reunião </a:t>
            </a:r>
            <a:endParaRPr lang="pt-BR" dirty="0" smtClean="0"/>
          </a:p>
          <a:p>
            <a:r>
              <a:rPr lang="pt-BR" dirty="0" smtClean="0"/>
              <a:t>Através do aplicativo Zoom  de </a:t>
            </a:r>
            <a:r>
              <a:rPr lang="pt-BR" dirty="0" err="1" smtClean="0"/>
              <a:t>Joganon</a:t>
            </a:r>
            <a:r>
              <a:rPr lang="pt-BR" dirty="0" smtClean="0"/>
              <a:t> </a:t>
            </a:r>
          </a:p>
          <a:p>
            <a:r>
              <a:rPr lang="pt-BR" dirty="0" smtClean="0"/>
              <a:t>Nossas reuniões usam o mesmo formato do </a:t>
            </a:r>
            <a:r>
              <a:rPr lang="pt-BR" dirty="0" smtClean="0"/>
              <a:t>AA (Aberta</a:t>
            </a:r>
            <a:r>
              <a:rPr lang="pt-BR" smtClean="0"/>
              <a:t>) </a:t>
            </a:r>
            <a:r>
              <a:rPr lang="pt-BR" smtClean="0"/>
              <a:t> Alcoólicos </a:t>
            </a:r>
            <a:r>
              <a:rPr lang="pt-BR" dirty="0" smtClean="0"/>
              <a:t>Anônimos.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5818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Profundidade">
  <a:themeElements>
    <a:clrScheme name="Depth">
      <a:dk1>
        <a:sysClr val="windowText" lastClr="000000"/>
      </a:dk1>
      <a:lt1>
        <a:sysClr val="window" lastClr="FFFFFF"/>
      </a:lt1>
      <a:dk2>
        <a:srgbClr val="455F51"/>
      </a:dk2>
      <a:lt2>
        <a:srgbClr val="94D7E4"/>
      </a:lt2>
      <a:accent1>
        <a:srgbClr val="41AEBD"/>
      </a:accent1>
      <a:accent2>
        <a:srgbClr val="97E9D5"/>
      </a:accent2>
      <a:accent3>
        <a:srgbClr val="A2CF49"/>
      </a:accent3>
      <a:accent4>
        <a:srgbClr val="608F3D"/>
      </a:accent4>
      <a:accent5>
        <a:srgbClr val="F4DE3A"/>
      </a:accent5>
      <a:accent6>
        <a:srgbClr val="FCB11C"/>
      </a:accent6>
      <a:hlink>
        <a:srgbClr val="FBCA98"/>
      </a:hlink>
      <a:folHlink>
        <a:srgbClr val="D3B86D"/>
      </a:folHlink>
    </a:clrScheme>
    <a:fontScheme name="Depth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epth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epth" id="{7BEAFC2A-325C-49C4-AC08-2B765DA903F9}" vid="{1735E755-43E6-43AA-ABA2-C989ECC79A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TM04033923[[fn=Profundidade]]</Template>
  <TotalTime>554</TotalTime>
  <Words>225</Words>
  <Application>Microsoft Office PowerPoint</Application>
  <PresentationFormat>Personalizar</PresentationFormat>
  <Paragraphs>15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Profundidade</vt:lpstr>
      <vt:lpstr>JOGANON</vt:lpstr>
      <vt:lpstr>     Feche a Torneira</vt:lpstr>
      <vt:lpstr>Fortaleça suas Emoções</vt:lpstr>
      <vt:lpstr>Assista e Participe das Reuniões de Grupos de Auto Ajuda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JOGANON</dc:title>
  <dc:creator>carlinhos</dc:creator>
  <cp:lastModifiedBy>Carlos Jose</cp:lastModifiedBy>
  <cp:revision>7</cp:revision>
  <dcterms:created xsi:type="dcterms:W3CDTF">2018-08-30T03:03:45Z</dcterms:created>
  <dcterms:modified xsi:type="dcterms:W3CDTF">2020-09-08T22:36:28Z</dcterms:modified>
</cp:coreProperties>
</file>