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7" r:id="rId2"/>
    <p:sldId id="258" r:id="rId3"/>
    <p:sldId id="259" r:id="rId4"/>
    <p:sldId id="260" r:id="rId5"/>
    <p:sldId id="261" r:id="rId6"/>
    <p:sldId id="262" r:id="rId7"/>
    <p:sldId id="263" r:id="rId8"/>
    <p:sldId id="266" r:id="rId9"/>
    <p:sldId id="267" r:id="rId10"/>
    <p:sldId id="268" r:id="rId11"/>
    <p:sldId id="270" r:id="rId12"/>
    <p:sldId id="271" r:id="rId13"/>
    <p:sldId id="272" r:id="rId14"/>
    <p:sldId id="273" r:id="rId15"/>
    <p:sldId id="274" r:id="rId16"/>
    <p:sldId id="275" r:id="rId17"/>
    <p:sldId id="276" r:id="rId18"/>
    <p:sldId id="277" r:id="rId19"/>
    <p:sldId id="280"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17783-B2F4-4280-8165-3E147BC9D05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47468C58-5AE4-40A0-B3B6-725927418BE8}">
      <dgm:prSet phldrT="[Text]" custT="1">
        <dgm:style>
          <a:lnRef idx="2">
            <a:schemeClr val="accent1">
              <a:shade val="50000"/>
            </a:schemeClr>
          </a:lnRef>
          <a:fillRef idx="1">
            <a:schemeClr val="accent1"/>
          </a:fillRef>
          <a:effectRef idx="0">
            <a:schemeClr val="accent1"/>
          </a:effectRef>
          <a:fontRef idx="minor">
            <a:schemeClr val="lt1"/>
          </a:fontRef>
        </dgm:style>
      </dgm:prSet>
      <dgm:spPr>
        <a:ln/>
      </dgm:spPr>
      <dgm:t>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Idea</a:t>
          </a:r>
          <a:endParaRPr lang="en-US" sz="3000" dirty="0">
            <a:solidFill>
              <a:schemeClr val="tx1"/>
            </a:solidFill>
            <a:latin typeface="Times New Roman" panose="02020603050405020304" pitchFamily="18" charset="0"/>
            <a:cs typeface="Times New Roman" panose="02020603050405020304" pitchFamily="18" charset="0"/>
          </a:endParaRPr>
        </a:p>
      </dgm:t>
    </dgm:pt>
    <dgm:pt modelId="{DA9684E4-18F5-4829-9A51-D7861BE8E487}" type="parTrans" cxnId="{50687BA8-DB0A-4ADC-839B-F625E40904F9}">
      <dgm:prSet/>
      <dgm:spPr/>
      <dgm:t>
        <a:bodyPr/>
        <a:lstStyle/>
        <a:p>
          <a:pPr algn="ctr"/>
          <a:endParaRPr lang="en-US"/>
        </a:p>
      </dgm:t>
    </dgm:pt>
    <dgm:pt modelId="{D8C3BF0B-6533-432A-8E5F-0D0158762E2A}" type="sibTrans" cxnId="{50687BA8-DB0A-4ADC-839B-F625E40904F9}">
      <dgm:prSet>
        <dgm:style>
          <a:lnRef idx="3">
            <a:schemeClr val="dk1"/>
          </a:lnRef>
          <a:fillRef idx="0">
            <a:schemeClr val="dk1"/>
          </a:fillRef>
          <a:effectRef idx="2">
            <a:schemeClr val="dk1"/>
          </a:effectRef>
          <a:fontRef idx="minor">
            <a:schemeClr val="tx1"/>
          </a:fontRef>
        </dgm:style>
      </dgm:prSet>
      <dgm:spPr/>
      <dgm:t>
        <a:bodyPr/>
        <a:lstStyle/>
        <a:p>
          <a:pPr algn="ctr"/>
          <a:endParaRPr lang="en-US"/>
        </a:p>
      </dgm:t>
    </dgm:pt>
    <dgm:pt modelId="{37CA9ABB-F496-4526-A65B-E57D507F28DA}">
      <dgm:prSet phldrT="[Text]" custT="1">
        <dgm:style>
          <a:lnRef idx="2">
            <a:schemeClr val="accent1">
              <a:shade val="50000"/>
            </a:schemeClr>
          </a:lnRef>
          <a:fillRef idx="1">
            <a:schemeClr val="accent1"/>
          </a:fillRef>
          <a:effectRef idx="0">
            <a:schemeClr val="accent1"/>
          </a:effectRef>
          <a:fontRef idx="minor">
            <a:schemeClr val="lt1"/>
          </a:fontRef>
        </dgm:style>
      </dgm:prSet>
      <dgm:spPr>
        <a:ln/>
      </dgm:spPr>
      <dgm:t>
        <a:bodyPr/>
        <a:lstStyle/>
        <a:p>
          <a:pPr algn="ctr"/>
          <a:r>
            <a:rPr lang="en-US" sz="2800" dirty="0" smtClean="0">
              <a:solidFill>
                <a:schemeClr val="tx1"/>
              </a:solidFill>
            </a:rPr>
            <a:t>Prototype</a:t>
          </a:r>
          <a:endParaRPr lang="en-US" sz="3100" dirty="0">
            <a:solidFill>
              <a:schemeClr val="tx1"/>
            </a:solidFill>
          </a:endParaRPr>
        </a:p>
      </dgm:t>
    </dgm:pt>
    <dgm:pt modelId="{A9B9BD4B-DF7B-4F9A-91DF-1E055886B083}" type="parTrans" cxnId="{D2FB0B88-C559-4E5B-AA0A-A0583DBD3D9B}">
      <dgm:prSet/>
      <dgm:spPr/>
      <dgm:t>
        <a:bodyPr/>
        <a:lstStyle/>
        <a:p>
          <a:pPr algn="ctr"/>
          <a:endParaRPr lang="en-US"/>
        </a:p>
      </dgm:t>
    </dgm:pt>
    <dgm:pt modelId="{566B1A21-EFD7-4E3A-8151-B001DE35A6B9}" type="sibTrans" cxnId="{D2FB0B88-C559-4E5B-AA0A-A0583DBD3D9B}">
      <dgm:prSet>
        <dgm:style>
          <a:lnRef idx="3">
            <a:schemeClr val="dk1"/>
          </a:lnRef>
          <a:fillRef idx="0">
            <a:schemeClr val="dk1"/>
          </a:fillRef>
          <a:effectRef idx="2">
            <a:schemeClr val="dk1"/>
          </a:effectRef>
          <a:fontRef idx="minor">
            <a:schemeClr val="tx1"/>
          </a:fontRef>
        </dgm:style>
      </dgm:prSet>
      <dgm:spPr/>
      <dgm:t>
        <a:bodyPr/>
        <a:lstStyle/>
        <a:p>
          <a:pPr algn="ctr"/>
          <a:endParaRPr lang="en-US"/>
        </a:p>
      </dgm:t>
    </dgm:pt>
    <dgm:pt modelId="{AC83CDDA-BC17-4FE6-AFC8-D7494CD635D3}">
      <dgm:prSet phldrT="[Text]" custT="1">
        <dgm:style>
          <a:lnRef idx="2">
            <a:schemeClr val="accent1">
              <a:shade val="50000"/>
            </a:schemeClr>
          </a:lnRef>
          <a:fillRef idx="1">
            <a:schemeClr val="accent1"/>
          </a:fillRef>
          <a:effectRef idx="0">
            <a:schemeClr val="accent1"/>
          </a:effectRef>
          <a:fontRef idx="minor">
            <a:schemeClr val="lt1"/>
          </a:fontRef>
        </dgm:style>
      </dgm:prSet>
      <dgm:spPr>
        <a:ln/>
      </dgm:spPr>
      <dgm:t>
        <a:bodyPr/>
        <a:lstStyle/>
        <a:p>
          <a:r>
            <a:rPr lang="en-US" sz="2800" dirty="0" smtClean="0">
              <a:solidFill>
                <a:schemeClr val="tx1"/>
              </a:solidFill>
              <a:latin typeface="Times New Roman" panose="02020603050405020304" pitchFamily="18" charset="0"/>
              <a:cs typeface="Times New Roman" panose="02020603050405020304" pitchFamily="18" charset="0"/>
            </a:rPr>
            <a:t>Graphic</a:t>
          </a:r>
          <a:r>
            <a:rPr lang="en-US" sz="2800" dirty="0" smtClean="0">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Design</a:t>
          </a:r>
          <a:endParaRPr lang="en-US" sz="2800" dirty="0">
            <a:solidFill>
              <a:schemeClr val="tx1"/>
            </a:solidFill>
            <a:latin typeface="Times New Roman" panose="02020603050405020304" pitchFamily="18" charset="0"/>
            <a:cs typeface="Times New Roman" panose="02020603050405020304" pitchFamily="18" charset="0"/>
          </a:endParaRPr>
        </a:p>
      </dgm:t>
    </dgm:pt>
    <dgm:pt modelId="{650B3F3B-B795-4076-BA5A-7C7B8D41B4D3}" type="parTrans" cxnId="{2E9E6469-E445-4072-9E86-B361594A5F0A}">
      <dgm:prSet/>
      <dgm:spPr/>
      <dgm:t>
        <a:bodyPr/>
        <a:lstStyle/>
        <a:p>
          <a:endParaRPr lang="en-US"/>
        </a:p>
      </dgm:t>
    </dgm:pt>
    <dgm:pt modelId="{C86842BB-1326-4CD3-9D69-1D070341DADA}" type="sibTrans" cxnId="{2E9E6469-E445-4072-9E86-B361594A5F0A}">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B48A842E-3980-4F26-80FB-77468891417B}">
      <dgm:prSet phldrT="[Text]" custT="1">
        <dgm:style>
          <a:lnRef idx="2">
            <a:schemeClr val="accent1">
              <a:shade val="50000"/>
            </a:schemeClr>
          </a:lnRef>
          <a:fillRef idx="1">
            <a:schemeClr val="accent1"/>
          </a:fillRef>
          <a:effectRef idx="0">
            <a:schemeClr val="accent1"/>
          </a:effectRef>
          <a:fontRef idx="minor">
            <a:schemeClr val="lt1"/>
          </a:fontRef>
        </dgm:style>
      </dgm:prSet>
      <dgm:spPr>
        <a:ln/>
      </dgm:spPr>
      <dgm:t>
        <a:bodyPr/>
        <a:lstStyle/>
        <a:p>
          <a:r>
            <a:rPr lang="en-US" sz="2800" dirty="0" smtClean="0">
              <a:solidFill>
                <a:schemeClr val="tx1"/>
              </a:solidFill>
              <a:latin typeface="Times New Roman" panose="02020603050405020304" pitchFamily="18" charset="0"/>
              <a:cs typeface="Times New Roman" panose="02020603050405020304" pitchFamily="18" charset="0"/>
            </a:rPr>
            <a:t>App</a:t>
          </a:r>
          <a:r>
            <a:rPr lang="en-US" sz="2800" dirty="0" smtClean="0">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Development</a:t>
          </a:r>
          <a:endParaRPr lang="en-US" sz="2800" dirty="0">
            <a:solidFill>
              <a:schemeClr val="tx1"/>
            </a:solidFill>
            <a:latin typeface="Times New Roman" panose="02020603050405020304" pitchFamily="18" charset="0"/>
            <a:cs typeface="Times New Roman" panose="02020603050405020304" pitchFamily="18" charset="0"/>
          </a:endParaRPr>
        </a:p>
      </dgm:t>
    </dgm:pt>
    <dgm:pt modelId="{3C5950B9-226B-4410-B473-A8E4B8BD8380}" type="parTrans" cxnId="{1B5B6C6C-04EC-41C0-8FC7-D5C7E00A82D7}">
      <dgm:prSet/>
      <dgm:spPr/>
      <dgm:t>
        <a:bodyPr/>
        <a:lstStyle/>
        <a:p>
          <a:endParaRPr lang="en-US"/>
        </a:p>
      </dgm:t>
    </dgm:pt>
    <dgm:pt modelId="{9AB530FD-C358-4D97-ABFE-243E4635C647}" type="sibTrans" cxnId="{1B5B6C6C-04EC-41C0-8FC7-D5C7E00A82D7}">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F5C50E07-50DE-4AAE-902D-B22999F57598}">
      <dgm:prSet phldrT="[Text]" custT="1">
        <dgm:style>
          <a:lnRef idx="2">
            <a:schemeClr val="accent1">
              <a:shade val="50000"/>
            </a:schemeClr>
          </a:lnRef>
          <a:fillRef idx="1">
            <a:schemeClr val="accent1"/>
          </a:fillRef>
          <a:effectRef idx="0">
            <a:schemeClr val="accent1"/>
          </a:effectRef>
          <a:fontRef idx="minor">
            <a:schemeClr val="lt1"/>
          </a:fontRef>
        </dgm:style>
      </dgm:prSet>
      <dgm:spPr>
        <a:ln/>
      </dgm:spPr>
      <dgm:t>
        <a:bodyPr/>
        <a:lstStyle/>
        <a:p>
          <a:r>
            <a:rPr lang="en-US" sz="2800" dirty="0" smtClean="0">
              <a:solidFill>
                <a:schemeClr val="tx1"/>
              </a:solidFill>
              <a:latin typeface="Times New Roman" panose="02020603050405020304" pitchFamily="18" charset="0"/>
              <a:cs typeface="Times New Roman" panose="02020603050405020304" pitchFamily="18" charset="0"/>
            </a:rPr>
            <a:t>Beta</a:t>
          </a:r>
          <a:r>
            <a:rPr lang="en-US" sz="2800" dirty="0" smtClean="0">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Release</a:t>
          </a:r>
          <a:endParaRPr lang="en-US" sz="2800" dirty="0">
            <a:solidFill>
              <a:schemeClr val="tx1"/>
            </a:solidFill>
            <a:latin typeface="Times New Roman" panose="02020603050405020304" pitchFamily="18" charset="0"/>
            <a:cs typeface="Times New Roman" panose="02020603050405020304" pitchFamily="18" charset="0"/>
          </a:endParaRPr>
        </a:p>
      </dgm:t>
    </dgm:pt>
    <dgm:pt modelId="{BA515A85-CBE8-4C78-ADF4-734260069ACF}" type="parTrans" cxnId="{6E3283D9-029F-43E2-BA42-0858F6AB5439}">
      <dgm:prSet/>
      <dgm:spPr/>
      <dgm:t>
        <a:bodyPr/>
        <a:lstStyle/>
        <a:p>
          <a:endParaRPr lang="en-US"/>
        </a:p>
      </dgm:t>
    </dgm:pt>
    <dgm:pt modelId="{3969E535-A51B-4A51-AB77-8ACF2984189A}" type="sibTrans" cxnId="{6E3283D9-029F-43E2-BA42-0858F6AB5439}">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6D0CA92C-3B15-4655-8C61-162CB971BA1D}">
      <dgm:prSet phldrT="[Text]" custT="1">
        <dgm:style>
          <a:lnRef idx="2">
            <a:schemeClr val="accent1">
              <a:shade val="50000"/>
            </a:schemeClr>
          </a:lnRef>
          <a:fillRef idx="1">
            <a:schemeClr val="accent1"/>
          </a:fillRef>
          <a:effectRef idx="0">
            <a:schemeClr val="accent1"/>
          </a:effectRef>
          <a:fontRef idx="minor">
            <a:schemeClr val="lt1"/>
          </a:fontRef>
        </dgm:style>
      </dgm:prSet>
      <dgm:spPr>
        <a:ln/>
      </dgm:spPr>
      <dgm:t>
        <a:bodyPr/>
        <a:lstStyle/>
        <a:p>
          <a:r>
            <a:rPr lang="en-US" sz="2800" dirty="0" smtClean="0">
              <a:solidFill>
                <a:schemeClr val="tx1"/>
              </a:solidFill>
              <a:latin typeface="Times New Roman" panose="02020603050405020304" pitchFamily="18" charset="0"/>
              <a:cs typeface="Times New Roman" panose="02020603050405020304" pitchFamily="18" charset="0"/>
            </a:rPr>
            <a:t>Launch</a:t>
          </a:r>
          <a:endParaRPr lang="en-US" sz="2800" dirty="0">
            <a:solidFill>
              <a:schemeClr val="tx1"/>
            </a:solidFill>
            <a:latin typeface="Times New Roman" panose="02020603050405020304" pitchFamily="18" charset="0"/>
            <a:cs typeface="Times New Roman" panose="02020603050405020304" pitchFamily="18" charset="0"/>
          </a:endParaRPr>
        </a:p>
      </dgm:t>
    </dgm:pt>
    <dgm:pt modelId="{F7F140E2-6F1D-4B26-9D6E-DCF8643BFA78}" type="parTrans" cxnId="{355AE363-67EA-4625-B9CD-B5EF480F4257}">
      <dgm:prSet/>
      <dgm:spPr/>
      <dgm:t>
        <a:bodyPr/>
        <a:lstStyle/>
        <a:p>
          <a:endParaRPr lang="en-US"/>
        </a:p>
      </dgm:t>
    </dgm:pt>
    <dgm:pt modelId="{068F1464-FA21-45AF-AB2B-7BB70AE1C3F3}" type="sibTrans" cxnId="{355AE363-67EA-4625-B9CD-B5EF480F4257}">
      <dgm:prSet/>
      <dgm:spPr/>
      <dgm:t>
        <a:bodyPr/>
        <a:lstStyle/>
        <a:p>
          <a:endParaRPr lang="en-US"/>
        </a:p>
      </dgm:t>
    </dgm:pt>
    <dgm:pt modelId="{82A7AA66-B056-4F43-9A1D-1AE0A3852E80}">
      <dgm:prSet phldrT="[Text]" custT="1">
        <dgm:style>
          <a:lnRef idx="2">
            <a:schemeClr val="accent1">
              <a:shade val="50000"/>
            </a:schemeClr>
          </a:lnRef>
          <a:fillRef idx="1">
            <a:schemeClr val="accent1"/>
          </a:fillRef>
          <a:effectRef idx="0">
            <a:schemeClr val="accent1"/>
          </a:effectRef>
          <a:fontRef idx="minor">
            <a:schemeClr val="lt1"/>
          </a:fontRef>
        </dgm:style>
      </dgm:prSet>
      <dgm:spPr>
        <a:ln/>
      </dgm:spPr>
      <dgm:t>
        <a:bodyPr/>
        <a:lstStyle/>
        <a:p>
          <a:r>
            <a:rPr lang="en-US" sz="2800" dirty="0" smtClean="0">
              <a:solidFill>
                <a:schemeClr val="tx1"/>
              </a:solidFill>
              <a:latin typeface="Times New Roman" panose="02020603050405020304" pitchFamily="18" charset="0"/>
              <a:cs typeface="Times New Roman" panose="02020603050405020304" pitchFamily="18" charset="0"/>
            </a:rPr>
            <a:t>Feature</a:t>
          </a:r>
          <a:r>
            <a:rPr lang="en-US" sz="3100" dirty="0" smtClean="0">
              <a:latin typeface="Times New Roman" panose="02020603050405020304" pitchFamily="18" charset="0"/>
              <a:cs typeface="Times New Roman" panose="02020603050405020304" pitchFamily="18" charset="0"/>
            </a:rPr>
            <a:t> </a:t>
          </a:r>
          <a:r>
            <a:rPr lang="en-US" sz="3100" dirty="0" smtClean="0">
              <a:solidFill>
                <a:schemeClr val="tx1"/>
              </a:solidFill>
              <a:latin typeface="Times New Roman" panose="02020603050405020304" pitchFamily="18" charset="0"/>
              <a:cs typeface="Times New Roman" panose="02020603050405020304" pitchFamily="18" charset="0"/>
            </a:rPr>
            <a:t>Set</a:t>
          </a:r>
          <a:endParaRPr lang="en-US" sz="3100" dirty="0">
            <a:solidFill>
              <a:schemeClr val="tx1"/>
            </a:solidFill>
            <a:latin typeface="Times New Roman" panose="02020603050405020304" pitchFamily="18" charset="0"/>
            <a:cs typeface="Times New Roman" panose="02020603050405020304" pitchFamily="18" charset="0"/>
          </a:endParaRPr>
        </a:p>
      </dgm:t>
    </dgm:pt>
    <dgm:pt modelId="{4058F3F9-7E33-46C4-8F40-108F853EF2D6}" type="sibTrans" cxnId="{4411E2D1-FF58-4F91-BC1F-438E1FE83B29}">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0AA1F10C-19A5-4FA8-81EF-35954FF3BF5D}" type="parTrans" cxnId="{4411E2D1-FF58-4F91-BC1F-438E1FE83B29}">
      <dgm:prSet/>
      <dgm:spPr/>
      <dgm:t>
        <a:bodyPr/>
        <a:lstStyle/>
        <a:p>
          <a:endParaRPr lang="en-US"/>
        </a:p>
      </dgm:t>
    </dgm:pt>
    <dgm:pt modelId="{E1BA5834-7CBE-4913-9C4D-C491ADAEA51A}" type="pres">
      <dgm:prSet presAssocID="{1F817783-B2F4-4280-8165-3E147BC9D05E}" presName="Name0" presStyleCnt="0">
        <dgm:presLayoutVars>
          <dgm:dir/>
          <dgm:resizeHandles val="exact"/>
        </dgm:presLayoutVars>
      </dgm:prSet>
      <dgm:spPr/>
      <dgm:t>
        <a:bodyPr/>
        <a:lstStyle/>
        <a:p>
          <a:endParaRPr lang="en-US"/>
        </a:p>
      </dgm:t>
    </dgm:pt>
    <dgm:pt modelId="{F79B931A-49AD-4832-8D68-F2C30E937EF8}" type="pres">
      <dgm:prSet presAssocID="{47468C58-5AE4-40A0-B3B6-725927418BE8}" presName="node" presStyleLbl="node1" presStyleIdx="0" presStyleCnt="7">
        <dgm:presLayoutVars>
          <dgm:bulletEnabled val="1"/>
        </dgm:presLayoutVars>
      </dgm:prSet>
      <dgm:spPr/>
      <dgm:t>
        <a:bodyPr/>
        <a:lstStyle/>
        <a:p>
          <a:endParaRPr lang="en-US"/>
        </a:p>
      </dgm:t>
    </dgm:pt>
    <dgm:pt modelId="{2A31D1CB-5DCC-4020-AFB4-CE13C8F3D739}" type="pres">
      <dgm:prSet presAssocID="{D8C3BF0B-6533-432A-8E5F-0D0158762E2A}" presName="sibTrans" presStyleLbl="sibTrans1D1" presStyleIdx="0" presStyleCnt="6"/>
      <dgm:spPr/>
      <dgm:t>
        <a:bodyPr/>
        <a:lstStyle/>
        <a:p>
          <a:endParaRPr lang="en-US"/>
        </a:p>
      </dgm:t>
    </dgm:pt>
    <dgm:pt modelId="{F047F83B-0E7D-4A43-BE2C-ACB1EE31651C}" type="pres">
      <dgm:prSet presAssocID="{D8C3BF0B-6533-432A-8E5F-0D0158762E2A}" presName="connectorText" presStyleLbl="sibTrans1D1" presStyleIdx="0" presStyleCnt="6"/>
      <dgm:spPr/>
      <dgm:t>
        <a:bodyPr/>
        <a:lstStyle/>
        <a:p>
          <a:endParaRPr lang="en-US"/>
        </a:p>
      </dgm:t>
    </dgm:pt>
    <dgm:pt modelId="{EDC26789-23ED-4279-98B5-73F8B3CF0942}" type="pres">
      <dgm:prSet presAssocID="{37CA9ABB-F496-4526-A65B-E57D507F28DA}" presName="node" presStyleLbl="node1" presStyleIdx="1" presStyleCnt="7">
        <dgm:presLayoutVars>
          <dgm:bulletEnabled val="1"/>
        </dgm:presLayoutVars>
      </dgm:prSet>
      <dgm:spPr/>
      <dgm:t>
        <a:bodyPr/>
        <a:lstStyle/>
        <a:p>
          <a:endParaRPr lang="en-US"/>
        </a:p>
      </dgm:t>
    </dgm:pt>
    <dgm:pt modelId="{44435E3F-6A5A-4660-ABDA-C259579BE76A}" type="pres">
      <dgm:prSet presAssocID="{566B1A21-EFD7-4E3A-8151-B001DE35A6B9}" presName="sibTrans" presStyleLbl="sibTrans1D1" presStyleIdx="1" presStyleCnt="6"/>
      <dgm:spPr/>
      <dgm:t>
        <a:bodyPr/>
        <a:lstStyle/>
        <a:p>
          <a:endParaRPr lang="en-US"/>
        </a:p>
      </dgm:t>
    </dgm:pt>
    <dgm:pt modelId="{A81463F5-A1C5-4305-8D81-DEF81E24D1C5}" type="pres">
      <dgm:prSet presAssocID="{566B1A21-EFD7-4E3A-8151-B001DE35A6B9}" presName="connectorText" presStyleLbl="sibTrans1D1" presStyleIdx="1" presStyleCnt="6"/>
      <dgm:spPr/>
      <dgm:t>
        <a:bodyPr/>
        <a:lstStyle/>
        <a:p>
          <a:endParaRPr lang="en-US"/>
        </a:p>
      </dgm:t>
    </dgm:pt>
    <dgm:pt modelId="{0A2220D8-7ABA-44A2-86CD-0C5289842DC6}" type="pres">
      <dgm:prSet presAssocID="{82A7AA66-B056-4F43-9A1D-1AE0A3852E80}" presName="node" presStyleLbl="node1" presStyleIdx="2" presStyleCnt="7">
        <dgm:presLayoutVars>
          <dgm:bulletEnabled val="1"/>
        </dgm:presLayoutVars>
      </dgm:prSet>
      <dgm:spPr/>
      <dgm:t>
        <a:bodyPr/>
        <a:lstStyle/>
        <a:p>
          <a:endParaRPr lang="en-US"/>
        </a:p>
      </dgm:t>
    </dgm:pt>
    <dgm:pt modelId="{6E58C994-D446-44A1-BC1F-96DE58D7BA68}" type="pres">
      <dgm:prSet presAssocID="{4058F3F9-7E33-46C4-8F40-108F853EF2D6}" presName="sibTrans" presStyleLbl="sibTrans1D1" presStyleIdx="2" presStyleCnt="6"/>
      <dgm:spPr/>
      <dgm:t>
        <a:bodyPr/>
        <a:lstStyle/>
        <a:p>
          <a:endParaRPr lang="en-US"/>
        </a:p>
      </dgm:t>
    </dgm:pt>
    <dgm:pt modelId="{EB6F25C3-B58C-40A6-A218-25C739CF20AD}" type="pres">
      <dgm:prSet presAssocID="{4058F3F9-7E33-46C4-8F40-108F853EF2D6}" presName="connectorText" presStyleLbl="sibTrans1D1" presStyleIdx="2" presStyleCnt="6"/>
      <dgm:spPr/>
      <dgm:t>
        <a:bodyPr/>
        <a:lstStyle/>
        <a:p>
          <a:endParaRPr lang="en-US"/>
        </a:p>
      </dgm:t>
    </dgm:pt>
    <dgm:pt modelId="{5A425B09-4F54-45C6-BE10-2FEF681FE8EE}" type="pres">
      <dgm:prSet presAssocID="{AC83CDDA-BC17-4FE6-AFC8-D7494CD635D3}" presName="node" presStyleLbl="node1" presStyleIdx="3" presStyleCnt="7">
        <dgm:presLayoutVars>
          <dgm:bulletEnabled val="1"/>
        </dgm:presLayoutVars>
      </dgm:prSet>
      <dgm:spPr/>
      <dgm:t>
        <a:bodyPr/>
        <a:lstStyle/>
        <a:p>
          <a:endParaRPr lang="en-US"/>
        </a:p>
      </dgm:t>
    </dgm:pt>
    <dgm:pt modelId="{4230E785-EEA2-4C5E-9EEA-05DBB6CD094F}" type="pres">
      <dgm:prSet presAssocID="{C86842BB-1326-4CD3-9D69-1D070341DADA}" presName="sibTrans" presStyleLbl="sibTrans1D1" presStyleIdx="3" presStyleCnt="6"/>
      <dgm:spPr/>
      <dgm:t>
        <a:bodyPr/>
        <a:lstStyle/>
        <a:p>
          <a:endParaRPr lang="en-US"/>
        </a:p>
      </dgm:t>
    </dgm:pt>
    <dgm:pt modelId="{285787B6-9A49-402D-BFB4-C58D5DD223FB}" type="pres">
      <dgm:prSet presAssocID="{C86842BB-1326-4CD3-9D69-1D070341DADA}" presName="connectorText" presStyleLbl="sibTrans1D1" presStyleIdx="3" presStyleCnt="6"/>
      <dgm:spPr/>
      <dgm:t>
        <a:bodyPr/>
        <a:lstStyle/>
        <a:p>
          <a:endParaRPr lang="en-US"/>
        </a:p>
      </dgm:t>
    </dgm:pt>
    <dgm:pt modelId="{DE30B342-8047-4BCD-9120-8DAF91B16ACE}" type="pres">
      <dgm:prSet presAssocID="{B48A842E-3980-4F26-80FB-77468891417B}" presName="node" presStyleLbl="node1" presStyleIdx="4" presStyleCnt="7" custScaleX="108083" custScaleY="94303">
        <dgm:presLayoutVars>
          <dgm:bulletEnabled val="1"/>
        </dgm:presLayoutVars>
      </dgm:prSet>
      <dgm:spPr/>
      <dgm:t>
        <a:bodyPr/>
        <a:lstStyle/>
        <a:p>
          <a:endParaRPr lang="en-US"/>
        </a:p>
      </dgm:t>
    </dgm:pt>
    <dgm:pt modelId="{D0E7AA42-EC5B-465F-94A2-B09588AFFA9C}" type="pres">
      <dgm:prSet presAssocID="{9AB530FD-C358-4D97-ABFE-243E4635C647}" presName="sibTrans" presStyleLbl="sibTrans1D1" presStyleIdx="4" presStyleCnt="6"/>
      <dgm:spPr/>
      <dgm:t>
        <a:bodyPr/>
        <a:lstStyle/>
        <a:p>
          <a:endParaRPr lang="en-US"/>
        </a:p>
      </dgm:t>
    </dgm:pt>
    <dgm:pt modelId="{7DE3A0A3-7D87-45F9-8D28-FFB8CD349422}" type="pres">
      <dgm:prSet presAssocID="{9AB530FD-C358-4D97-ABFE-243E4635C647}" presName="connectorText" presStyleLbl="sibTrans1D1" presStyleIdx="4" presStyleCnt="6"/>
      <dgm:spPr/>
      <dgm:t>
        <a:bodyPr/>
        <a:lstStyle/>
        <a:p>
          <a:endParaRPr lang="en-US"/>
        </a:p>
      </dgm:t>
    </dgm:pt>
    <dgm:pt modelId="{0505D0DB-1B6F-4C5B-B4C1-8342569CA31C}" type="pres">
      <dgm:prSet presAssocID="{F5C50E07-50DE-4AAE-902D-B22999F57598}" presName="node" presStyleLbl="node1" presStyleIdx="5" presStyleCnt="7">
        <dgm:presLayoutVars>
          <dgm:bulletEnabled val="1"/>
        </dgm:presLayoutVars>
      </dgm:prSet>
      <dgm:spPr/>
      <dgm:t>
        <a:bodyPr/>
        <a:lstStyle/>
        <a:p>
          <a:endParaRPr lang="en-US"/>
        </a:p>
      </dgm:t>
    </dgm:pt>
    <dgm:pt modelId="{0EA7BF3C-928A-4BB4-95A4-FA427D728231}" type="pres">
      <dgm:prSet presAssocID="{3969E535-A51B-4A51-AB77-8ACF2984189A}" presName="sibTrans" presStyleLbl="sibTrans1D1" presStyleIdx="5" presStyleCnt="6"/>
      <dgm:spPr/>
      <dgm:t>
        <a:bodyPr/>
        <a:lstStyle/>
        <a:p>
          <a:endParaRPr lang="en-US"/>
        </a:p>
      </dgm:t>
    </dgm:pt>
    <dgm:pt modelId="{EBBC3801-6584-436E-95B4-23164E4E4E72}" type="pres">
      <dgm:prSet presAssocID="{3969E535-A51B-4A51-AB77-8ACF2984189A}" presName="connectorText" presStyleLbl="sibTrans1D1" presStyleIdx="5" presStyleCnt="6"/>
      <dgm:spPr/>
      <dgm:t>
        <a:bodyPr/>
        <a:lstStyle/>
        <a:p>
          <a:endParaRPr lang="en-US"/>
        </a:p>
      </dgm:t>
    </dgm:pt>
    <dgm:pt modelId="{F1D26543-AFC7-4233-BF8A-B92320729C76}" type="pres">
      <dgm:prSet presAssocID="{6D0CA92C-3B15-4655-8C61-162CB971BA1D}" presName="node" presStyleLbl="node1" presStyleIdx="6" presStyleCnt="7" custLinFactX="100000" custLinFactNeighborX="113417" custLinFactNeighborY="-14420">
        <dgm:presLayoutVars>
          <dgm:bulletEnabled val="1"/>
        </dgm:presLayoutVars>
      </dgm:prSet>
      <dgm:spPr/>
      <dgm:t>
        <a:bodyPr/>
        <a:lstStyle/>
        <a:p>
          <a:endParaRPr lang="en-US"/>
        </a:p>
      </dgm:t>
    </dgm:pt>
  </dgm:ptLst>
  <dgm:cxnLst>
    <dgm:cxn modelId="{40234FAB-E658-40B7-BFBD-EC17482F9738}" type="presOf" srcId="{566B1A21-EFD7-4E3A-8151-B001DE35A6B9}" destId="{44435E3F-6A5A-4660-ABDA-C259579BE76A}" srcOrd="0" destOrd="0" presId="urn:microsoft.com/office/officeart/2005/8/layout/bProcess3"/>
    <dgm:cxn modelId="{5EA8207D-6C99-4EF0-B960-FA187FABD7E6}" type="presOf" srcId="{566B1A21-EFD7-4E3A-8151-B001DE35A6B9}" destId="{A81463F5-A1C5-4305-8D81-DEF81E24D1C5}" srcOrd="1" destOrd="0" presId="urn:microsoft.com/office/officeart/2005/8/layout/bProcess3"/>
    <dgm:cxn modelId="{4411E2D1-FF58-4F91-BC1F-438E1FE83B29}" srcId="{1F817783-B2F4-4280-8165-3E147BC9D05E}" destId="{82A7AA66-B056-4F43-9A1D-1AE0A3852E80}" srcOrd="2" destOrd="0" parTransId="{0AA1F10C-19A5-4FA8-81EF-35954FF3BF5D}" sibTransId="{4058F3F9-7E33-46C4-8F40-108F853EF2D6}"/>
    <dgm:cxn modelId="{EA85AF61-B7FD-46E3-9AAD-A861A51B3133}" type="presOf" srcId="{9AB530FD-C358-4D97-ABFE-243E4635C647}" destId="{D0E7AA42-EC5B-465F-94A2-B09588AFFA9C}" srcOrd="0" destOrd="0" presId="urn:microsoft.com/office/officeart/2005/8/layout/bProcess3"/>
    <dgm:cxn modelId="{75BFCBFC-7447-4A3E-B44B-7EE09C822A12}" type="presOf" srcId="{D8C3BF0B-6533-432A-8E5F-0D0158762E2A}" destId="{2A31D1CB-5DCC-4020-AFB4-CE13C8F3D739}" srcOrd="0" destOrd="0" presId="urn:microsoft.com/office/officeart/2005/8/layout/bProcess3"/>
    <dgm:cxn modelId="{D0543385-A316-4D96-B58F-131B7DDDB040}" type="presOf" srcId="{B48A842E-3980-4F26-80FB-77468891417B}" destId="{DE30B342-8047-4BCD-9120-8DAF91B16ACE}" srcOrd="0" destOrd="0" presId="urn:microsoft.com/office/officeart/2005/8/layout/bProcess3"/>
    <dgm:cxn modelId="{2E9E6469-E445-4072-9E86-B361594A5F0A}" srcId="{1F817783-B2F4-4280-8165-3E147BC9D05E}" destId="{AC83CDDA-BC17-4FE6-AFC8-D7494CD635D3}" srcOrd="3" destOrd="0" parTransId="{650B3F3B-B795-4076-BA5A-7C7B8D41B4D3}" sibTransId="{C86842BB-1326-4CD3-9D69-1D070341DADA}"/>
    <dgm:cxn modelId="{06189173-C171-43C6-BD86-5A20AE99CFE8}" type="presOf" srcId="{82A7AA66-B056-4F43-9A1D-1AE0A3852E80}" destId="{0A2220D8-7ABA-44A2-86CD-0C5289842DC6}" srcOrd="0" destOrd="0" presId="urn:microsoft.com/office/officeart/2005/8/layout/bProcess3"/>
    <dgm:cxn modelId="{6E3283D9-029F-43E2-BA42-0858F6AB5439}" srcId="{1F817783-B2F4-4280-8165-3E147BC9D05E}" destId="{F5C50E07-50DE-4AAE-902D-B22999F57598}" srcOrd="5" destOrd="0" parTransId="{BA515A85-CBE8-4C78-ADF4-734260069ACF}" sibTransId="{3969E535-A51B-4A51-AB77-8ACF2984189A}"/>
    <dgm:cxn modelId="{4A4E5BB9-74F7-4573-9B5B-2A7209BB664A}" type="presOf" srcId="{37CA9ABB-F496-4526-A65B-E57D507F28DA}" destId="{EDC26789-23ED-4279-98B5-73F8B3CF0942}" srcOrd="0" destOrd="0" presId="urn:microsoft.com/office/officeart/2005/8/layout/bProcess3"/>
    <dgm:cxn modelId="{C25A6169-E9DE-406F-ACF2-F7E941CFEF2B}" type="presOf" srcId="{AC83CDDA-BC17-4FE6-AFC8-D7494CD635D3}" destId="{5A425B09-4F54-45C6-BE10-2FEF681FE8EE}" srcOrd="0" destOrd="0" presId="urn:microsoft.com/office/officeart/2005/8/layout/bProcess3"/>
    <dgm:cxn modelId="{52157FC4-0038-4ECD-AC69-D9669D1253C2}" type="presOf" srcId="{9AB530FD-C358-4D97-ABFE-243E4635C647}" destId="{7DE3A0A3-7D87-45F9-8D28-FFB8CD349422}" srcOrd="1" destOrd="0" presId="urn:microsoft.com/office/officeart/2005/8/layout/bProcess3"/>
    <dgm:cxn modelId="{E9D6C805-445F-4364-AC64-DF6E87403BB7}" type="presOf" srcId="{6D0CA92C-3B15-4655-8C61-162CB971BA1D}" destId="{F1D26543-AFC7-4233-BF8A-B92320729C76}" srcOrd="0" destOrd="0" presId="urn:microsoft.com/office/officeart/2005/8/layout/bProcess3"/>
    <dgm:cxn modelId="{50687BA8-DB0A-4ADC-839B-F625E40904F9}" srcId="{1F817783-B2F4-4280-8165-3E147BC9D05E}" destId="{47468C58-5AE4-40A0-B3B6-725927418BE8}" srcOrd="0" destOrd="0" parTransId="{DA9684E4-18F5-4829-9A51-D7861BE8E487}" sibTransId="{D8C3BF0B-6533-432A-8E5F-0D0158762E2A}"/>
    <dgm:cxn modelId="{21BAA806-AD70-4D7D-AE4A-D49A5C4395DA}" type="presOf" srcId="{47468C58-5AE4-40A0-B3B6-725927418BE8}" destId="{F79B931A-49AD-4832-8D68-F2C30E937EF8}" srcOrd="0" destOrd="0" presId="urn:microsoft.com/office/officeart/2005/8/layout/bProcess3"/>
    <dgm:cxn modelId="{1A9C6CF4-B527-487D-9BD9-A328FA9BE3AC}" type="presOf" srcId="{C86842BB-1326-4CD3-9D69-1D070341DADA}" destId="{285787B6-9A49-402D-BFB4-C58D5DD223FB}" srcOrd="1" destOrd="0" presId="urn:microsoft.com/office/officeart/2005/8/layout/bProcess3"/>
    <dgm:cxn modelId="{00D0F7EC-E2C5-4094-9364-A351B24ADC05}" type="presOf" srcId="{4058F3F9-7E33-46C4-8F40-108F853EF2D6}" destId="{EB6F25C3-B58C-40A6-A218-25C739CF20AD}" srcOrd="1" destOrd="0" presId="urn:microsoft.com/office/officeart/2005/8/layout/bProcess3"/>
    <dgm:cxn modelId="{D2FB0B88-C559-4E5B-AA0A-A0583DBD3D9B}" srcId="{1F817783-B2F4-4280-8165-3E147BC9D05E}" destId="{37CA9ABB-F496-4526-A65B-E57D507F28DA}" srcOrd="1" destOrd="0" parTransId="{A9B9BD4B-DF7B-4F9A-91DF-1E055886B083}" sibTransId="{566B1A21-EFD7-4E3A-8151-B001DE35A6B9}"/>
    <dgm:cxn modelId="{32A853B6-80E1-4E00-BA56-4A6F1DD197C2}" type="presOf" srcId="{3969E535-A51B-4A51-AB77-8ACF2984189A}" destId="{0EA7BF3C-928A-4BB4-95A4-FA427D728231}" srcOrd="0" destOrd="0" presId="urn:microsoft.com/office/officeart/2005/8/layout/bProcess3"/>
    <dgm:cxn modelId="{45D6985E-5E68-4C50-88E4-A98058017ACC}" type="presOf" srcId="{D8C3BF0B-6533-432A-8E5F-0D0158762E2A}" destId="{F047F83B-0E7D-4A43-BE2C-ACB1EE31651C}" srcOrd="1" destOrd="0" presId="urn:microsoft.com/office/officeart/2005/8/layout/bProcess3"/>
    <dgm:cxn modelId="{6190A40D-BA21-4905-9E14-0EF9048DADD9}" type="presOf" srcId="{F5C50E07-50DE-4AAE-902D-B22999F57598}" destId="{0505D0DB-1B6F-4C5B-B4C1-8342569CA31C}" srcOrd="0" destOrd="0" presId="urn:microsoft.com/office/officeart/2005/8/layout/bProcess3"/>
    <dgm:cxn modelId="{1B5B6C6C-04EC-41C0-8FC7-D5C7E00A82D7}" srcId="{1F817783-B2F4-4280-8165-3E147BC9D05E}" destId="{B48A842E-3980-4F26-80FB-77468891417B}" srcOrd="4" destOrd="0" parTransId="{3C5950B9-226B-4410-B473-A8E4B8BD8380}" sibTransId="{9AB530FD-C358-4D97-ABFE-243E4635C647}"/>
    <dgm:cxn modelId="{540A4EB5-9CCB-4528-8386-D297F5388FAA}" type="presOf" srcId="{1F817783-B2F4-4280-8165-3E147BC9D05E}" destId="{E1BA5834-7CBE-4913-9C4D-C491ADAEA51A}" srcOrd="0" destOrd="0" presId="urn:microsoft.com/office/officeart/2005/8/layout/bProcess3"/>
    <dgm:cxn modelId="{A00D3DC1-01AD-43DB-9F55-5B120256BE4F}" type="presOf" srcId="{3969E535-A51B-4A51-AB77-8ACF2984189A}" destId="{EBBC3801-6584-436E-95B4-23164E4E4E72}" srcOrd="1" destOrd="0" presId="urn:microsoft.com/office/officeart/2005/8/layout/bProcess3"/>
    <dgm:cxn modelId="{2D8B0178-D278-4882-88F6-B4BDB57E8DD5}" type="presOf" srcId="{C86842BB-1326-4CD3-9D69-1D070341DADA}" destId="{4230E785-EEA2-4C5E-9EEA-05DBB6CD094F}" srcOrd="0" destOrd="0" presId="urn:microsoft.com/office/officeart/2005/8/layout/bProcess3"/>
    <dgm:cxn modelId="{3E6DE970-55AF-41D5-A4A3-D8984A8A7CF8}" type="presOf" srcId="{4058F3F9-7E33-46C4-8F40-108F853EF2D6}" destId="{6E58C994-D446-44A1-BC1F-96DE58D7BA68}" srcOrd="0" destOrd="0" presId="urn:microsoft.com/office/officeart/2005/8/layout/bProcess3"/>
    <dgm:cxn modelId="{355AE363-67EA-4625-B9CD-B5EF480F4257}" srcId="{1F817783-B2F4-4280-8165-3E147BC9D05E}" destId="{6D0CA92C-3B15-4655-8C61-162CB971BA1D}" srcOrd="6" destOrd="0" parTransId="{F7F140E2-6F1D-4B26-9D6E-DCF8643BFA78}" sibTransId="{068F1464-FA21-45AF-AB2B-7BB70AE1C3F3}"/>
    <dgm:cxn modelId="{C8739BB5-7DF4-4DE0-B95C-5C2CB7329140}" type="presParOf" srcId="{E1BA5834-7CBE-4913-9C4D-C491ADAEA51A}" destId="{F79B931A-49AD-4832-8D68-F2C30E937EF8}" srcOrd="0" destOrd="0" presId="urn:microsoft.com/office/officeart/2005/8/layout/bProcess3"/>
    <dgm:cxn modelId="{660E610D-AF7D-4406-AE9A-D5784B623D4C}" type="presParOf" srcId="{E1BA5834-7CBE-4913-9C4D-C491ADAEA51A}" destId="{2A31D1CB-5DCC-4020-AFB4-CE13C8F3D739}" srcOrd="1" destOrd="0" presId="urn:microsoft.com/office/officeart/2005/8/layout/bProcess3"/>
    <dgm:cxn modelId="{FCF92F82-9020-4CC3-8712-EA01937D4F2C}" type="presParOf" srcId="{2A31D1CB-5DCC-4020-AFB4-CE13C8F3D739}" destId="{F047F83B-0E7D-4A43-BE2C-ACB1EE31651C}" srcOrd="0" destOrd="0" presId="urn:microsoft.com/office/officeart/2005/8/layout/bProcess3"/>
    <dgm:cxn modelId="{89DBADE7-9AC1-49AF-8F08-00AD70CE8E3C}" type="presParOf" srcId="{E1BA5834-7CBE-4913-9C4D-C491ADAEA51A}" destId="{EDC26789-23ED-4279-98B5-73F8B3CF0942}" srcOrd="2" destOrd="0" presId="urn:microsoft.com/office/officeart/2005/8/layout/bProcess3"/>
    <dgm:cxn modelId="{1FCB770E-DBEC-4491-A8A3-920CD5D099A6}" type="presParOf" srcId="{E1BA5834-7CBE-4913-9C4D-C491ADAEA51A}" destId="{44435E3F-6A5A-4660-ABDA-C259579BE76A}" srcOrd="3" destOrd="0" presId="urn:microsoft.com/office/officeart/2005/8/layout/bProcess3"/>
    <dgm:cxn modelId="{16D18D60-D6DF-40C4-8576-36018CAB4166}" type="presParOf" srcId="{44435E3F-6A5A-4660-ABDA-C259579BE76A}" destId="{A81463F5-A1C5-4305-8D81-DEF81E24D1C5}" srcOrd="0" destOrd="0" presId="urn:microsoft.com/office/officeart/2005/8/layout/bProcess3"/>
    <dgm:cxn modelId="{E0ED9A41-0052-4167-A5A2-85FBC10D6C1E}" type="presParOf" srcId="{E1BA5834-7CBE-4913-9C4D-C491ADAEA51A}" destId="{0A2220D8-7ABA-44A2-86CD-0C5289842DC6}" srcOrd="4" destOrd="0" presId="urn:microsoft.com/office/officeart/2005/8/layout/bProcess3"/>
    <dgm:cxn modelId="{F42FC005-092A-464B-AFC4-EF583D521445}" type="presParOf" srcId="{E1BA5834-7CBE-4913-9C4D-C491ADAEA51A}" destId="{6E58C994-D446-44A1-BC1F-96DE58D7BA68}" srcOrd="5" destOrd="0" presId="urn:microsoft.com/office/officeart/2005/8/layout/bProcess3"/>
    <dgm:cxn modelId="{42752B02-2A4A-475A-9826-499F849A9B47}" type="presParOf" srcId="{6E58C994-D446-44A1-BC1F-96DE58D7BA68}" destId="{EB6F25C3-B58C-40A6-A218-25C739CF20AD}" srcOrd="0" destOrd="0" presId="urn:microsoft.com/office/officeart/2005/8/layout/bProcess3"/>
    <dgm:cxn modelId="{3679800F-5979-421E-A73B-59AF6B6CCDAB}" type="presParOf" srcId="{E1BA5834-7CBE-4913-9C4D-C491ADAEA51A}" destId="{5A425B09-4F54-45C6-BE10-2FEF681FE8EE}" srcOrd="6" destOrd="0" presId="urn:microsoft.com/office/officeart/2005/8/layout/bProcess3"/>
    <dgm:cxn modelId="{677BCD48-63E3-405C-A53E-768E54A5F1EA}" type="presParOf" srcId="{E1BA5834-7CBE-4913-9C4D-C491ADAEA51A}" destId="{4230E785-EEA2-4C5E-9EEA-05DBB6CD094F}" srcOrd="7" destOrd="0" presId="urn:microsoft.com/office/officeart/2005/8/layout/bProcess3"/>
    <dgm:cxn modelId="{78F49A0F-744B-411C-BCD8-7E1994947228}" type="presParOf" srcId="{4230E785-EEA2-4C5E-9EEA-05DBB6CD094F}" destId="{285787B6-9A49-402D-BFB4-C58D5DD223FB}" srcOrd="0" destOrd="0" presId="urn:microsoft.com/office/officeart/2005/8/layout/bProcess3"/>
    <dgm:cxn modelId="{C89D5DC6-48A8-43B3-AEDF-FA2F82ADF4D2}" type="presParOf" srcId="{E1BA5834-7CBE-4913-9C4D-C491ADAEA51A}" destId="{DE30B342-8047-4BCD-9120-8DAF91B16ACE}" srcOrd="8" destOrd="0" presId="urn:microsoft.com/office/officeart/2005/8/layout/bProcess3"/>
    <dgm:cxn modelId="{12BDDDF5-AA68-43D1-85A3-8127DA2AA935}" type="presParOf" srcId="{E1BA5834-7CBE-4913-9C4D-C491ADAEA51A}" destId="{D0E7AA42-EC5B-465F-94A2-B09588AFFA9C}" srcOrd="9" destOrd="0" presId="urn:microsoft.com/office/officeart/2005/8/layout/bProcess3"/>
    <dgm:cxn modelId="{B2894268-C6B0-49E8-92D8-6375265742CC}" type="presParOf" srcId="{D0E7AA42-EC5B-465F-94A2-B09588AFFA9C}" destId="{7DE3A0A3-7D87-45F9-8D28-FFB8CD349422}" srcOrd="0" destOrd="0" presId="urn:microsoft.com/office/officeart/2005/8/layout/bProcess3"/>
    <dgm:cxn modelId="{7EEE569F-57AD-4F8F-9DFA-AB70A6129C3B}" type="presParOf" srcId="{E1BA5834-7CBE-4913-9C4D-C491ADAEA51A}" destId="{0505D0DB-1B6F-4C5B-B4C1-8342569CA31C}" srcOrd="10" destOrd="0" presId="urn:microsoft.com/office/officeart/2005/8/layout/bProcess3"/>
    <dgm:cxn modelId="{B41C080D-C6E7-4236-8EBF-50C9F5A70075}" type="presParOf" srcId="{E1BA5834-7CBE-4913-9C4D-C491ADAEA51A}" destId="{0EA7BF3C-928A-4BB4-95A4-FA427D728231}" srcOrd="11" destOrd="0" presId="urn:microsoft.com/office/officeart/2005/8/layout/bProcess3"/>
    <dgm:cxn modelId="{3143EDB9-FCD6-4601-9584-E3B65BF4D342}" type="presParOf" srcId="{0EA7BF3C-928A-4BB4-95A4-FA427D728231}" destId="{EBBC3801-6584-436E-95B4-23164E4E4E72}" srcOrd="0" destOrd="0" presId="urn:microsoft.com/office/officeart/2005/8/layout/bProcess3"/>
    <dgm:cxn modelId="{6FD9BB1C-505B-4F50-AD94-83567BFCCA98}" type="presParOf" srcId="{E1BA5834-7CBE-4913-9C4D-C491ADAEA51A}" destId="{F1D26543-AFC7-4233-BF8A-B92320729C76}"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1D1CB-5DCC-4020-AFB4-CE13C8F3D739}">
      <dsp:nvSpPr>
        <dsp:cNvPr id="0" name=""/>
        <dsp:cNvSpPr/>
      </dsp:nvSpPr>
      <dsp:spPr>
        <a:xfrm>
          <a:off x="3248371" y="648849"/>
          <a:ext cx="498533" cy="91440"/>
        </a:xfrm>
        <a:custGeom>
          <a:avLst/>
          <a:gdLst/>
          <a:ahLst/>
          <a:cxnLst/>
          <a:rect l="0" t="0" r="0" b="0"/>
          <a:pathLst>
            <a:path>
              <a:moveTo>
                <a:pt x="0" y="45720"/>
              </a:moveTo>
              <a:lnTo>
                <a:pt x="498533" y="45720"/>
              </a:lnTo>
            </a:path>
          </a:pathLst>
        </a:custGeom>
        <a:noFill/>
        <a:ln w="25400" cap="rnd" cmpd="sng" algn="ctr">
          <a:solidFill>
            <a:schemeClr val="dk1"/>
          </a:solidFill>
          <a:prstDash val="solid"/>
          <a:tailEnd type="arrow"/>
        </a:ln>
        <a:effectLst>
          <a:outerShdw blurRad="38100" dist="254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84409" y="691921"/>
        <a:ext cx="26456" cy="5296"/>
      </dsp:txXfrm>
    </dsp:sp>
    <dsp:sp modelId="{F79B931A-49AD-4832-8D68-F2C30E937EF8}">
      <dsp:nvSpPr>
        <dsp:cNvPr id="0" name=""/>
        <dsp:cNvSpPr/>
      </dsp:nvSpPr>
      <dsp:spPr>
        <a:xfrm>
          <a:off x="949589" y="4394"/>
          <a:ext cx="2300581" cy="1380348"/>
        </a:xfrm>
        <a:prstGeom prst="rect">
          <a:avLst/>
        </a:prstGeom>
        <a:solidFill>
          <a:schemeClr val="accent1"/>
        </a:solidFill>
        <a:ln w="19050" cap="rnd"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tx1"/>
              </a:solidFill>
              <a:latin typeface="Times New Roman" panose="02020603050405020304" pitchFamily="18" charset="0"/>
              <a:cs typeface="Times New Roman" panose="02020603050405020304" pitchFamily="18" charset="0"/>
            </a:rPr>
            <a:t>Idea</a:t>
          </a:r>
          <a:endParaRPr lang="en-US" sz="3000" kern="1200" dirty="0">
            <a:solidFill>
              <a:schemeClr val="tx1"/>
            </a:solidFill>
            <a:latin typeface="Times New Roman" panose="02020603050405020304" pitchFamily="18" charset="0"/>
            <a:cs typeface="Times New Roman" panose="02020603050405020304" pitchFamily="18" charset="0"/>
          </a:endParaRPr>
        </a:p>
      </dsp:txBody>
      <dsp:txXfrm>
        <a:off x="949589" y="4394"/>
        <a:ext cx="2300581" cy="1380348"/>
      </dsp:txXfrm>
    </dsp:sp>
    <dsp:sp modelId="{44435E3F-6A5A-4660-ABDA-C259579BE76A}">
      <dsp:nvSpPr>
        <dsp:cNvPr id="0" name=""/>
        <dsp:cNvSpPr/>
      </dsp:nvSpPr>
      <dsp:spPr>
        <a:xfrm>
          <a:off x="6078086" y="648849"/>
          <a:ext cx="498533" cy="91440"/>
        </a:xfrm>
        <a:custGeom>
          <a:avLst/>
          <a:gdLst/>
          <a:ahLst/>
          <a:cxnLst/>
          <a:rect l="0" t="0" r="0" b="0"/>
          <a:pathLst>
            <a:path>
              <a:moveTo>
                <a:pt x="0" y="45720"/>
              </a:moveTo>
              <a:lnTo>
                <a:pt x="498533" y="45720"/>
              </a:lnTo>
            </a:path>
          </a:pathLst>
        </a:custGeom>
        <a:noFill/>
        <a:ln w="25400" cap="rnd" cmpd="sng" algn="ctr">
          <a:solidFill>
            <a:schemeClr val="dk1"/>
          </a:solidFill>
          <a:prstDash val="solid"/>
          <a:tailEnd type="arrow"/>
        </a:ln>
        <a:effectLst>
          <a:outerShdw blurRad="38100" dist="254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14124" y="691921"/>
        <a:ext cx="26456" cy="5296"/>
      </dsp:txXfrm>
    </dsp:sp>
    <dsp:sp modelId="{EDC26789-23ED-4279-98B5-73F8B3CF0942}">
      <dsp:nvSpPr>
        <dsp:cNvPr id="0" name=""/>
        <dsp:cNvSpPr/>
      </dsp:nvSpPr>
      <dsp:spPr>
        <a:xfrm>
          <a:off x="3779304" y="4394"/>
          <a:ext cx="2300581" cy="1380348"/>
        </a:xfrm>
        <a:prstGeom prst="rect">
          <a:avLst/>
        </a:prstGeom>
        <a:solidFill>
          <a:schemeClr val="accent1"/>
        </a:solidFill>
        <a:ln w="19050" cap="rnd"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tx1"/>
              </a:solidFill>
            </a:rPr>
            <a:t>Prototype</a:t>
          </a:r>
          <a:endParaRPr lang="en-US" sz="3100" kern="1200" dirty="0">
            <a:solidFill>
              <a:schemeClr val="tx1"/>
            </a:solidFill>
          </a:endParaRPr>
        </a:p>
      </dsp:txBody>
      <dsp:txXfrm>
        <a:off x="3779304" y="4394"/>
        <a:ext cx="2300581" cy="1380348"/>
      </dsp:txXfrm>
    </dsp:sp>
    <dsp:sp modelId="{6E58C994-D446-44A1-BC1F-96DE58D7BA68}">
      <dsp:nvSpPr>
        <dsp:cNvPr id="0" name=""/>
        <dsp:cNvSpPr/>
      </dsp:nvSpPr>
      <dsp:spPr>
        <a:xfrm>
          <a:off x="2099880" y="1382943"/>
          <a:ext cx="5659430" cy="498533"/>
        </a:xfrm>
        <a:custGeom>
          <a:avLst/>
          <a:gdLst/>
          <a:ahLst/>
          <a:cxnLst/>
          <a:rect l="0" t="0" r="0" b="0"/>
          <a:pathLst>
            <a:path>
              <a:moveTo>
                <a:pt x="5659430" y="0"/>
              </a:moveTo>
              <a:lnTo>
                <a:pt x="5659430" y="266366"/>
              </a:lnTo>
              <a:lnTo>
                <a:pt x="0" y="266366"/>
              </a:lnTo>
              <a:lnTo>
                <a:pt x="0" y="498533"/>
              </a:lnTo>
            </a:path>
          </a:pathLst>
        </a:custGeom>
        <a:noFill/>
        <a:ln w="25400" cap="rnd" cmpd="sng" algn="ctr">
          <a:solidFill>
            <a:schemeClr val="dk1"/>
          </a:solidFill>
          <a:prstDash val="solid"/>
          <a:tailEnd type="arrow"/>
        </a:ln>
        <a:effectLst>
          <a:outerShdw blurRad="38100" dist="254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87492" y="1629562"/>
        <a:ext cx="284205" cy="5296"/>
      </dsp:txXfrm>
    </dsp:sp>
    <dsp:sp modelId="{0A2220D8-7ABA-44A2-86CD-0C5289842DC6}">
      <dsp:nvSpPr>
        <dsp:cNvPr id="0" name=""/>
        <dsp:cNvSpPr/>
      </dsp:nvSpPr>
      <dsp:spPr>
        <a:xfrm>
          <a:off x="6609019" y="4394"/>
          <a:ext cx="2300581" cy="1380348"/>
        </a:xfrm>
        <a:prstGeom prst="rect">
          <a:avLst/>
        </a:prstGeom>
        <a:solidFill>
          <a:schemeClr val="accent1"/>
        </a:solidFill>
        <a:ln w="19050" cap="rnd"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tx1"/>
              </a:solidFill>
              <a:latin typeface="Times New Roman" panose="02020603050405020304" pitchFamily="18" charset="0"/>
              <a:cs typeface="Times New Roman" panose="02020603050405020304" pitchFamily="18" charset="0"/>
            </a:rPr>
            <a:t>Feature</a:t>
          </a:r>
          <a:r>
            <a:rPr lang="en-US" sz="3100" kern="1200" dirty="0" smtClean="0">
              <a:latin typeface="Times New Roman" panose="02020603050405020304" pitchFamily="18" charset="0"/>
              <a:cs typeface="Times New Roman" panose="02020603050405020304" pitchFamily="18" charset="0"/>
            </a:rPr>
            <a:t> </a:t>
          </a:r>
          <a:r>
            <a:rPr lang="en-US" sz="3100" kern="1200" dirty="0" smtClean="0">
              <a:solidFill>
                <a:schemeClr val="tx1"/>
              </a:solidFill>
              <a:latin typeface="Times New Roman" panose="02020603050405020304" pitchFamily="18" charset="0"/>
              <a:cs typeface="Times New Roman" panose="02020603050405020304" pitchFamily="18" charset="0"/>
            </a:rPr>
            <a:t>Set</a:t>
          </a:r>
          <a:endParaRPr lang="en-US" sz="3100" kern="1200" dirty="0">
            <a:solidFill>
              <a:schemeClr val="tx1"/>
            </a:solidFill>
            <a:latin typeface="Times New Roman" panose="02020603050405020304" pitchFamily="18" charset="0"/>
            <a:cs typeface="Times New Roman" panose="02020603050405020304" pitchFamily="18" charset="0"/>
          </a:endParaRPr>
        </a:p>
      </dsp:txBody>
      <dsp:txXfrm>
        <a:off x="6609019" y="4394"/>
        <a:ext cx="2300581" cy="1380348"/>
      </dsp:txXfrm>
    </dsp:sp>
    <dsp:sp modelId="{4230E785-EEA2-4C5E-9EEA-05DBB6CD094F}">
      <dsp:nvSpPr>
        <dsp:cNvPr id="0" name=""/>
        <dsp:cNvSpPr/>
      </dsp:nvSpPr>
      <dsp:spPr>
        <a:xfrm>
          <a:off x="3248371" y="2558332"/>
          <a:ext cx="498533" cy="91440"/>
        </a:xfrm>
        <a:custGeom>
          <a:avLst/>
          <a:gdLst/>
          <a:ahLst/>
          <a:cxnLst/>
          <a:rect l="0" t="0" r="0" b="0"/>
          <a:pathLst>
            <a:path>
              <a:moveTo>
                <a:pt x="0" y="45720"/>
              </a:moveTo>
              <a:lnTo>
                <a:pt x="498533" y="45720"/>
              </a:lnTo>
            </a:path>
          </a:pathLst>
        </a:custGeom>
        <a:noFill/>
        <a:ln w="25400" cap="rnd" cmpd="sng" algn="ctr">
          <a:solidFill>
            <a:schemeClr val="dk1"/>
          </a:solidFill>
          <a:prstDash val="solid"/>
          <a:tailEnd type="arrow"/>
        </a:ln>
        <a:effectLst>
          <a:outerShdw blurRad="38100" dist="254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84409" y="2601403"/>
        <a:ext cx="26456" cy="5296"/>
      </dsp:txXfrm>
    </dsp:sp>
    <dsp:sp modelId="{5A425B09-4F54-45C6-BE10-2FEF681FE8EE}">
      <dsp:nvSpPr>
        <dsp:cNvPr id="0" name=""/>
        <dsp:cNvSpPr/>
      </dsp:nvSpPr>
      <dsp:spPr>
        <a:xfrm>
          <a:off x="949589" y="1913877"/>
          <a:ext cx="2300581" cy="1380348"/>
        </a:xfrm>
        <a:prstGeom prst="rect">
          <a:avLst/>
        </a:prstGeom>
        <a:solidFill>
          <a:schemeClr val="accent1"/>
        </a:solidFill>
        <a:ln w="19050" cap="rnd"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tx1"/>
              </a:solidFill>
              <a:latin typeface="Times New Roman" panose="02020603050405020304" pitchFamily="18" charset="0"/>
              <a:cs typeface="Times New Roman" panose="02020603050405020304" pitchFamily="18" charset="0"/>
            </a:rPr>
            <a:t>Graphic</a:t>
          </a:r>
          <a:r>
            <a:rPr lang="en-US" sz="2800" kern="1200" dirty="0" smtClean="0">
              <a:latin typeface="Times New Roman" panose="02020603050405020304" pitchFamily="18" charset="0"/>
              <a:cs typeface="Times New Roman" panose="02020603050405020304" pitchFamily="18" charset="0"/>
            </a:rPr>
            <a:t> </a:t>
          </a:r>
          <a:r>
            <a:rPr lang="en-US" sz="2800" kern="1200" dirty="0" smtClean="0">
              <a:solidFill>
                <a:schemeClr val="tx1"/>
              </a:solidFill>
              <a:latin typeface="Times New Roman" panose="02020603050405020304" pitchFamily="18" charset="0"/>
              <a:cs typeface="Times New Roman" panose="02020603050405020304" pitchFamily="18" charset="0"/>
            </a:rPr>
            <a:t>Design</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949589" y="1913877"/>
        <a:ext cx="2300581" cy="1380348"/>
      </dsp:txXfrm>
    </dsp:sp>
    <dsp:sp modelId="{D0E7AA42-EC5B-465F-94A2-B09588AFFA9C}">
      <dsp:nvSpPr>
        <dsp:cNvPr id="0" name=""/>
        <dsp:cNvSpPr/>
      </dsp:nvSpPr>
      <dsp:spPr>
        <a:xfrm>
          <a:off x="6264042" y="2558332"/>
          <a:ext cx="498533" cy="91440"/>
        </a:xfrm>
        <a:custGeom>
          <a:avLst/>
          <a:gdLst/>
          <a:ahLst/>
          <a:cxnLst/>
          <a:rect l="0" t="0" r="0" b="0"/>
          <a:pathLst>
            <a:path>
              <a:moveTo>
                <a:pt x="0" y="45720"/>
              </a:moveTo>
              <a:lnTo>
                <a:pt x="498533" y="45720"/>
              </a:lnTo>
            </a:path>
          </a:pathLst>
        </a:custGeom>
        <a:noFill/>
        <a:ln w="25400" cap="rnd" cmpd="sng" algn="ctr">
          <a:solidFill>
            <a:schemeClr val="dk1"/>
          </a:solidFill>
          <a:prstDash val="solid"/>
          <a:tailEnd type="arrow"/>
        </a:ln>
        <a:effectLst>
          <a:outerShdw blurRad="38100" dist="254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500080" y="2601403"/>
        <a:ext cx="26456" cy="5296"/>
      </dsp:txXfrm>
    </dsp:sp>
    <dsp:sp modelId="{DE30B342-8047-4BCD-9120-8DAF91B16ACE}">
      <dsp:nvSpPr>
        <dsp:cNvPr id="0" name=""/>
        <dsp:cNvSpPr/>
      </dsp:nvSpPr>
      <dsp:spPr>
        <a:xfrm>
          <a:off x="3779304" y="1953196"/>
          <a:ext cx="2486537" cy="1301710"/>
        </a:xfrm>
        <a:prstGeom prst="rect">
          <a:avLst/>
        </a:prstGeom>
        <a:solidFill>
          <a:schemeClr val="accent1"/>
        </a:solidFill>
        <a:ln w="19050" cap="rnd"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tx1"/>
              </a:solidFill>
              <a:latin typeface="Times New Roman" panose="02020603050405020304" pitchFamily="18" charset="0"/>
              <a:cs typeface="Times New Roman" panose="02020603050405020304" pitchFamily="18" charset="0"/>
            </a:rPr>
            <a:t>App</a:t>
          </a:r>
          <a:r>
            <a:rPr lang="en-US" sz="2800" kern="1200" dirty="0" smtClean="0">
              <a:latin typeface="Times New Roman" panose="02020603050405020304" pitchFamily="18" charset="0"/>
              <a:cs typeface="Times New Roman" panose="02020603050405020304" pitchFamily="18" charset="0"/>
            </a:rPr>
            <a:t> </a:t>
          </a:r>
          <a:r>
            <a:rPr lang="en-US" sz="2800" kern="1200" dirty="0" smtClean="0">
              <a:solidFill>
                <a:schemeClr val="tx1"/>
              </a:solidFill>
              <a:latin typeface="Times New Roman" panose="02020603050405020304" pitchFamily="18" charset="0"/>
              <a:cs typeface="Times New Roman" panose="02020603050405020304" pitchFamily="18" charset="0"/>
            </a:rPr>
            <a:t>Development</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3779304" y="1953196"/>
        <a:ext cx="2486537" cy="1301710"/>
      </dsp:txXfrm>
    </dsp:sp>
    <dsp:sp modelId="{0EA7BF3C-928A-4BB4-95A4-FA427D728231}">
      <dsp:nvSpPr>
        <dsp:cNvPr id="0" name=""/>
        <dsp:cNvSpPr/>
      </dsp:nvSpPr>
      <dsp:spPr>
        <a:xfrm>
          <a:off x="7009712" y="3292426"/>
          <a:ext cx="935554" cy="299487"/>
        </a:xfrm>
        <a:custGeom>
          <a:avLst/>
          <a:gdLst/>
          <a:ahLst/>
          <a:cxnLst/>
          <a:rect l="0" t="0" r="0" b="0"/>
          <a:pathLst>
            <a:path>
              <a:moveTo>
                <a:pt x="935554" y="0"/>
              </a:moveTo>
              <a:lnTo>
                <a:pt x="935554" y="166843"/>
              </a:lnTo>
              <a:lnTo>
                <a:pt x="0" y="166843"/>
              </a:lnTo>
              <a:lnTo>
                <a:pt x="0" y="299487"/>
              </a:lnTo>
            </a:path>
          </a:pathLst>
        </a:custGeom>
        <a:noFill/>
        <a:ln w="25400" cap="rnd" cmpd="sng" algn="ctr">
          <a:solidFill>
            <a:schemeClr val="dk1"/>
          </a:solidFill>
          <a:prstDash val="solid"/>
          <a:tailEnd type="arrow"/>
        </a:ln>
        <a:effectLst>
          <a:outerShdw blurRad="38100" dist="254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452687" y="3439521"/>
        <a:ext cx="49603" cy="5296"/>
      </dsp:txXfrm>
    </dsp:sp>
    <dsp:sp modelId="{0505D0DB-1B6F-4C5B-B4C1-8342569CA31C}">
      <dsp:nvSpPr>
        <dsp:cNvPr id="0" name=""/>
        <dsp:cNvSpPr/>
      </dsp:nvSpPr>
      <dsp:spPr>
        <a:xfrm>
          <a:off x="6794975" y="1913877"/>
          <a:ext cx="2300581" cy="1380348"/>
        </a:xfrm>
        <a:prstGeom prst="rect">
          <a:avLst/>
        </a:prstGeom>
        <a:solidFill>
          <a:schemeClr val="accent1"/>
        </a:solidFill>
        <a:ln w="19050" cap="rnd"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tx1"/>
              </a:solidFill>
              <a:latin typeface="Times New Roman" panose="02020603050405020304" pitchFamily="18" charset="0"/>
              <a:cs typeface="Times New Roman" panose="02020603050405020304" pitchFamily="18" charset="0"/>
            </a:rPr>
            <a:t>Beta</a:t>
          </a:r>
          <a:r>
            <a:rPr lang="en-US" sz="2800" kern="1200" dirty="0" smtClean="0">
              <a:latin typeface="Times New Roman" panose="02020603050405020304" pitchFamily="18" charset="0"/>
              <a:cs typeface="Times New Roman" panose="02020603050405020304" pitchFamily="18" charset="0"/>
            </a:rPr>
            <a:t> </a:t>
          </a:r>
          <a:r>
            <a:rPr lang="en-US" sz="2800" kern="1200" dirty="0" smtClean="0">
              <a:solidFill>
                <a:schemeClr val="tx1"/>
              </a:solidFill>
              <a:latin typeface="Times New Roman" panose="02020603050405020304" pitchFamily="18" charset="0"/>
              <a:cs typeface="Times New Roman" panose="02020603050405020304" pitchFamily="18" charset="0"/>
            </a:rPr>
            <a:t>Release</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6794975" y="1913877"/>
        <a:ext cx="2300581" cy="1380348"/>
      </dsp:txXfrm>
    </dsp:sp>
    <dsp:sp modelId="{F1D26543-AFC7-4233-BF8A-B92320729C76}">
      <dsp:nvSpPr>
        <dsp:cNvPr id="0" name=""/>
        <dsp:cNvSpPr/>
      </dsp:nvSpPr>
      <dsp:spPr>
        <a:xfrm>
          <a:off x="5859421" y="3624313"/>
          <a:ext cx="2300581" cy="1380348"/>
        </a:xfrm>
        <a:prstGeom prst="rect">
          <a:avLst/>
        </a:prstGeom>
        <a:solidFill>
          <a:schemeClr val="accent1"/>
        </a:solidFill>
        <a:ln w="19050" cap="rnd"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tx1"/>
              </a:solidFill>
              <a:latin typeface="Times New Roman" panose="02020603050405020304" pitchFamily="18" charset="0"/>
              <a:cs typeface="Times New Roman" panose="02020603050405020304" pitchFamily="18" charset="0"/>
            </a:rPr>
            <a:t>Launch</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5859421" y="3624313"/>
        <a:ext cx="2300581" cy="138034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5E5C09-A86B-4277-B8A1-6C8F383AD7D7}"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50828-5779-41EF-9A7F-FBBC90759BC4}" type="slidenum">
              <a:rPr lang="en-IN" smtClean="0"/>
              <a:t>‹#›</a:t>
            </a:fld>
            <a:endParaRPr lang="en-IN"/>
          </a:p>
        </p:txBody>
      </p:sp>
    </p:spTree>
    <p:extLst>
      <p:ext uri="{BB962C8B-B14F-4D97-AF65-F5344CB8AC3E}">
        <p14:creationId xmlns:p14="http://schemas.microsoft.com/office/powerpoint/2010/main" val="2311621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5E5C09-A86B-4277-B8A1-6C8F383AD7D7}"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50828-5779-41EF-9A7F-FBBC90759BC4}" type="slidenum">
              <a:rPr lang="en-IN" smtClean="0"/>
              <a:t>‹#›</a:t>
            </a:fld>
            <a:endParaRPr lang="en-IN"/>
          </a:p>
        </p:txBody>
      </p:sp>
    </p:spTree>
    <p:extLst>
      <p:ext uri="{BB962C8B-B14F-4D97-AF65-F5344CB8AC3E}">
        <p14:creationId xmlns:p14="http://schemas.microsoft.com/office/powerpoint/2010/main" val="146254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5E5C09-A86B-4277-B8A1-6C8F383AD7D7}"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50828-5779-41EF-9A7F-FBBC90759BC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60549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5E5C09-A86B-4277-B8A1-6C8F383AD7D7}"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50828-5779-41EF-9A7F-FBBC90759BC4}" type="slidenum">
              <a:rPr lang="en-IN" smtClean="0"/>
              <a:t>‹#›</a:t>
            </a:fld>
            <a:endParaRPr lang="en-IN"/>
          </a:p>
        </p:txBody>
      </p:sp>
    </p:spTree>
    <p:extLst>
      <p:ext uri="{BB962C8B-B14F-4D97-AF65-F5344CB8AC3E}">
        <p14:creationId xmlns:p14="http://schemas.microsoft.com/office/powerpoint/2010/main" val="1825057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5E5C09-A86B-4277-B8A1-6C8F383AD7D7}"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50828-5779-41EF-9A7F-FBBC90759BC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991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5E5C09-A86B-4277-B8A1-6C8F383AD7D7}"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50828-5779-41EF-9A7F-FBBC90759BC4}" type="slidenum">
              <a:rPr lang="en-IN" smtClean="0"/>
              <a:t>‹#›</a:t>
            </a:fld>
            <a:endParaRPr lang="en-IN"/>
          </a:p>
        </p:txBody>
      </p:sp>
    </p:spTree>
    <p:extLst>
      <p:ext uri="{BB962C8B-B14F-4D97-AF65-F5344CB8AC3E}">
        <p14:creationId xmlns:p14="http://schemas.microsoft.com/office/powerpoint/2010/main" val="1704546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5E5C09-A86B-4277-B8A1-6C8F383AD7D7}"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50828-5779-41EF-9A7F-FBBC90759BC4}" type="slidenum">
              <a:rPr lang="en-IN" smtClean="0"/>
              <a:t>‹#›</a:t>
            </a:fld>
            <a:endParaRPr lang="en-IN"/>
          </a:p>
        </p:txBody>
      </p:sp>
    </p:spTree>
    <p:extLst>
      <p:ext uri="{BB962C8B-B14F-4D97-AF65-F5344CB8AC3E}">
        <p14:creationId xmlns:p14="http://schemas.microsoft.com/office/powerpoint/2010/main" val="2425715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5E5C09-A86B-4277-B8A1-6C8F383AD7D7}"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50828-5779-41EF-9A7F-FBBC90759BC4}" type="slidenum">
              <a:rPr lang="en-IN" smtClean="0"/>
              <a:t>‹#›</a:t>
            </a:fld>
            <a:endParaRPr lang="en-IN"/>
          </a:p>
        </p:txBody>
      </p:sp>
    </p:spTree>
    <p:extLst>
      <p:ext uri="{BB962C8B-B14F-4D97-AF65-F5344CB8AC3E}">
        <p14:creationId xmlns:p14="http://schemas.microsoft.com/office/powerpoint/2010/main" val="180205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5E5C09-A86B-4277-B8A1-6C8F383AD7D7}"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50828-5779-41EF-9A7F-FBBC90759BC4}" type="slidenum">
              <a:rPr lang="en-IN" smtClean="0"/>
              <a:t>‹#›</a:t>
            </a:fld>
            <a:endParaRPr lang="en-IN"/>
          </a:p>
        </p:txBody>
      </p:sp>
    </p:spTree>
    <p:extLst>
      <p:ext uri="{BB962C8B-B14F-4D97-AF65-F5344CB8AC3E}">
        <p14:creationId xmlns:p14="http://schemas.microsoft.com/office/powerpoint/2010/main" val="268886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5E5C09-A86B-4277-B8A1-6C8F383AD7D7}"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50828-5779-41EF-9A7F-FBBC90759BC4}" type="slidenum">
              <a:rPr lang="en-IN" smtClean="0"/>
              <a:t>‹#›</a:t>
            </a:fld>
            <a:endParaRPr lang="en-IN"/>
          </a:p>
        </p:txBody>
      </p:sp>
    </p:spTree>
    <p:extLst>
      <p:ext uri="{BB962C8B-B14F-4D97-AF65-F5344CB8AC3E}">
        <p14:creationId xmlns:p14="http://schemas.microsoft.com/office/powerpoint/2010/main" val="282221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5E5C09-A86B-4277-B8A1-6C8F383AD7D7}"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050828-5779-41EF-9A7F-FBBC90759BC4}" type="slidenum">
              <a:rPr lang="en-IN" smtClean="0"/>
              <a:t>‹#›</a:t>
            </a:fld>
            <a:endParaRPr lang="en-IN"/>
          </a:p>
        </p:txBody>
      </p:sp>
    </p:spTree>
    <p:extLst>
      <p:ext uri="{BB962C8B-B14F-4D97-AF65-F5344CB8AC3E}">
        <p14:creationId xmlns:p14="http://schemas.microsoft.com/office/powerpoint/2010/main" val="154151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5E5C09-A86B-4277-B8A1-6C8F383AD7D7}" type="datetimeFigureOut">
              <a:rPr lang="en-IN" smtClean="0"/>
              <a:t>01-06-2022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050828-5779-41EF-9A7F-FBBC90759BC4}" type="slidenum">
              <a:rPr lang="en-IN" smtClean="0"/>
              <a:t>‹#›</a:t>
            </a:fld>
            <a:endParaRPr lang="en-IN"/>
          </a:p>
        </p:txBody>
      </p:sp>
    </p:spTree>
    <p:extLst>
      <p:ext uri="{BB962C8B-B14F-4D97-AF65-F5344CB8AC3E}">
        <p14:creationId xmlns:p14="http://schemas.microsoft.com/office/powerpoint/2010/main" val="3179048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5E5C09-A86B-4277-B8A1-6C8F383AD7D7}" type="datetimeFigureOut">
              <a:rPr lang="en-IN" smtClean="0"/>
              <a:t>01-06-2022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050828-5779-41EF-9A7F-FBBC90759BC4}" type="slidenum">
              <a:rPr lang="en-IN" smtClean="0"/>
              <a:t>‹#›</a:t>
            </a:fld>
            <a:endParaRPr lang="en-IN"/>
          </a:p>
        </p:txBody>
      </p:sp>
    </p:spTree>
    <p:extLst>
      <p:ext uri="{BB962C8B-B14F-4D97-AF65-F5344CB8AC3E}">
        <p14:creationId xmlns:p14="http://schemas.microsoft.com/office/powerpoint/2010/main" val="128289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E5C09-A86B-4277-B8A1-6C8F383AD7D7}" type="datetimeFigureOut">
              <a:rPr lang="en-IN" smtClean="0"/>
              <a:t>01-06-2022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050828-5779-41EF-9A7F-FBBC90759BC4}" type="slidenum">
              <a:rPr lang="en-IN" smtClean="0"/>
              <a:t>‹#›</a:t>
            </a:fld>
            <a:endParaRPr lang="en-IN"/>
          </a:p>
        </p:txBody>
      </p:sp>
    </p:spTree>
    <p:extLst>
      <p:ext uri="{BB962C8B-B14F-4D97-AF65-F5344CB8AC3E}">
        <p14:creationId xmlns:p14="http://schemas.microsoft.com/office/powerpoint/2010/main" val="336287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5E5C09-A86B-4277-B8A1-6C8F383AD7D7}"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050828-5779-41EF-9A7F-FBBC90759BC4}" type="slidenum">
              <a:rPr lang="en-IN" smtClean="0"/>
              <a:t>‹#›</a:t>
            </a:fld>
            <a:endParaRPr lang="en-IN"/>
          </a:p>
        </p:txBody>
      </p:sp>
    </p:spTree>
    <p:extLst>
      <p:ext uri="{BB962C8B-B14F-4D97-AF65-F5344CB8AC3E}">
        <p14:creationId xmlns:p14="http://schemas.microsoft.com/office/powerpoint/2010/main" val="332285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D5E5C09-A86B-4277-B8A1-6C8F383AD7D7}"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050828-5779-41EF-9A7F-FBBC90759BC4}" type="slidenum">
              <a:rPr lang="en-IN" smtClean="0"/>
              <a:t>‹#›</a:t>
            </a:fld>
            <a:endParaRPr lang="en-IN"/>
          </a:p>
        </p:txBody>
      </p:sp>
    </p:spTree>
    <p:extLst>
      <p:ext uri="{BB962C8B-B14F-4D97-AF65-F5344CB8AC3E}">
        <p14:creationId xmlns:p14="http://schemas.microsoft.com/office/powerpoint/2010/main" val="374390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5E5C09-A86B-4277-B8A1-6C8F383AD7D7}" type="datetimeFigureOut">
              <a:rPr lang="en-IN" smtClean="0"/>
              <a:t>01-06-2022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050828-5779-41EF-9A7F-FBBC90759BC4}" type="slidenum">
              <a:rPr lang="en-IN" smtClean="0"/>
              <a:t>‹#›</a:t>
            </a:fld>
            <a:endParaRPr lang="en-IN"/>
          </a:p>
        </p:txBody>
      </p:sp>
    </p:spTree>
    <p:extLst>
      <p:ext uri="{BB962C8B-B14F-4D97-AF65-F5344CB8AC3E}">
        <p14:creationId xmlns:p14="http://schemas.microsoft.com/office/powerpoint/2010/main" val="26268773"/>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facebook.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817" y="91440"/>
            <a:ext cx="11781183" cy="6555641"/>
          </a:xfrm>
          <a:prstGeom prst="rect">
            <a:avLst/>
          </a:prstGeom>
          <a:noFill/>
        </p:spPr>
        <p:txBody>
          <a:bodyPr wrap="square" rtlCol="0">
            <a:spAutoFit/>
          </a:bodyPr>
          <a:lstStyle/>
          <a:p>
            <a:r>
              <a:rPr lang="en-IN" sz="2000" b="1" dirty="0" smtClean="0">
                <a:solidFill>
                  <a:schemeClr val="accent2">
                    <a:lumMod val="75000"/>
                  </a:schemeClr>
                </a:solidFill>
                <a:latin typeface="Times New Roman" panose="02020603050405020304" pitchFamily="18" charset="0"/>
                <a:cs typeface="Times New Roman" panose="02020603050405020304" pitchFamily="18" charset="0"/>
              </a:rPr>
              <a:t>MOBILE TESTING</a:t>
            </a:r>
          </a:p>
          <a:p>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Mobile Applications</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Applications that are developed to be used in hand held devices or compact devices like smartphones, tablets, etc are called as Mobile Applications.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Mobile applications frequently serve to provide users with similar services to those accessed on PCs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Introduction to Mobile Testing</a:t>
            </a:r>
          </a:p>
          <a:p>
            <a:endParaRPr lang="en-IN"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Mobile </a:t>
            </a:r>
            <a:r>
              <a:rPr lang="en-US" sz="2000" dirty="0">
                <a:latin typeface="Times New Roman" panose="02020603050405020304" pitchFamily="18" charset="0"/>
                <a:cs typeface="Times New Roman" panose="02020603050405020304" pitchFamily="18" charset="0"/>
              </a:rPr>
              <a:t>device testing is the process by which mobile apps are tested for functionality, usability, and </a:t>
            </a:r>
            <a:r>
              <a:rPr lang="en-US" sz="2000" dirty="0" smtClean="0">
                <a:latin typeface="Times New Roman" panose="02020603050405020304" pitchFamily="18" charset="0"/>
                <a:cs typeface="Times New Roman" panose="02020603050405020304" pitchFamily="18" charset="0"/>
              </a:rPr>
              <a:t>consistency. Testing </a:t>
            </a:r>
            <a:r>
              <a:rPr lang="en-US" sz="2000" dirty="0">
                <a:latin typeface="Times New Roman" panose="02020603050405020304" pitchFamily="18" charset="0"/>
                <a:cs typeface="Times New Roman" panose="02020603050405020304" pitchFamily="18" charset="0"/>
              </a:rPr>
              <a:t>app on mobile devices can be done manually or with automation</a:t>
            </a:r>
            <a:r>
              <a:rPr lang="en-US"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solidFill>
                  <a:schemeClr val="accent2"/>
                </a:solidFill>
                <a:latin typeface="Times New Roman" panose="02020603050405020304" pitchFamily="18" charset="0"/>
                <a:cs typeface="Times New Roman" panose="02020603050405020304" pitchFamily="18" charset="0"/>
              </a:rPr>
              <a:t>Types of Mobile Apps :</a:t>
            </a:r>
            <a:br>
              <a:rPr lang="en-IN" sz="2000" dirty="0">
                <a:solidFill>
                  <a:schemeClr val="accent2"/>
                </a:solidFill>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1. Native Apps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2. Web Apps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3. Hybrid Apps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4. Cross-Platform Apps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5. Progressive Web Apps (PWA)</a:t>
            </a:r>
            <a:br>
              <a:rPr lang="en-IN" sz="2000" dirty="0">
                <a:latin typeface="Times New Roman" panose="02020603050405020304" pitchFamily="18" charset="0"/>
                <a:cs typeface="Times New Roman" panose="02020603050405020304" pitchFamily="18" charset="0"/>
              </a:rPr>
            </a:br>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862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325" y="0"/>
            <a:ext cx="8596668" cy="1320800"/>
          </a:xfrm>
        </p:spPr>
        <p:txBody>
          <a:bodyPr>
            <a:normAutofit/>
          </a:bodyPr>
          <a:lstStyle/>
          <a:p>
            <a:pPr algn="ctr"/>
            <a:r>
              <a:rPr lang="en-IN" sz="3200" u="sng" dirty="0" smtClean="0">
                <a:latin typeface="Times New Roman" panose="02020603050405020304" pitchFamily="18" charset="0"/>
                <a:cs typeface="Times New Roman" panose="02020603050405020304" pitchFamily="18" charset="0"/>
              </a:rPr>
              <a:t>Distribution/Deployment Stage:</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521" y="543339"/>
            <a:ext cx="10257183" cy="5883965"/>
          </a:xfrm>
        </p:spPr>
        <p:txBody>
          <a:bodyPr>
            <a:normAutofit/>
          </a:bodyPr>
          <a:lstStyle/>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It is final stage of development process after final feedback obtained from client the app is really ready for deployment</a:t>
            </a: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We can have enterprise deployment-only meant for internal distribution within company for feedback . They can also have beta deployment </a:t>
            </a: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Then the application is uploaded to the appropriate application store</a:t>
            </a:r>
          </a:p>
          <a:p>
            <a:pPr>
              <a:buFont typeface="Wingdings" panose="05000000000000000000" pitchFamily="2" charset="2"/>
              <a:buChar char="Ø"/>
            </a:pPr>
            <a:endParaRPr lang="en-IN" sz="2000" dirty="0" smtClean="0">
              <a:latin typeface="Times New Roman" panose="02020603050405020304" pitchFamily="18" charset="0"/>
              <a:cs typeface="Times New Roman" panose="02020603050405020304" pitchFamily="18" charset="0"/>
            </a:endParaRPr>
          </a:p>
          <a:p>
            <a:pPr marL="0" indent="0" algn="ctr">
              <a:buNone/>
            </a:pPr>
            <a:r>
              <a:rPr lang="en-IN" sz="3200" u="sng" dirty="0">
                <a:solidFill>
                  <a:schemeClr val="accent1"/>
                </a:solidFill>
                <a:latin typeface="Times New Roman" panose="02020603050405020304" pitchFamily="18" charset="0"/>
                <a:cs typeface="Times New Roman" panose="02020603050405020304" pitchFamily="18" charset="0"/>
              </a:rPr>
              <a:t>Maintenance Stage</a:t>
            </a:r>
            <a:r>
              <a:rPr lang="en-IN" sz="3200" u="sng" dirty="0" smtClean="0">
                <a:solidFill>
                  <a:schemeClr val="accent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a continuous process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Feedback is collected from users and made inform of bug or improvement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New UI should be provided at regular intervals along with performance and security improvement</a:t>
            </a:r>
          </a:p>
          <a:p>
            <a:pPr marL="0" indent="0" algn="ctr">
              <a:buNone/>
            </a:pPr>
            <a:endParaRPr lang="en-IN" sz="3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6520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8713" y="115197"/>
            <a:ext cx="8892208" cy="931725"/>
          </a:xfrm>
        </p:spPr>
        <p:txBody>
          <a:bodyPr>
            <a:normAutofit/>
          </a:bodyPr>
          <a:lstStyle/>
          <a:p>
            <a:pPr algn="ctr"/>
            <a:r>
              <a:rPr lang="en-IN" sz="3200" b="1" u="sng" dirty="0" smtClean="0">
                <a:latin typeface="Times New Roman" panose="02020603050405020304" pitchFamily="18" charset="0"/>
                <a:cs typeface="Times New Roman" panose="02020603050405020304" pitchFamily="18" charset="0"/>
              </a:rPr>
              <a:t>Types of mobile testing</a:t>
            </a:r>
            <a:endParaRPr lang="en-IN" sz="32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72817" y="1150386"/>
            <a:ext cx="9144000" cy="5223910"/>
          </a:xfrm>
        </p:spPr>
        <p:txBody>
          <a:bodyPr>
            <a:normAutofit/>
          </a:bodyPr>
          <a:lstStyle/>
          <a:p>
            <a:pPr marL="457200" indent="-457200" algn="l">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Installation testing</a:t>
            </a:r>
          </a:p>
          <a:p>
            <a:pPr marL="457200" indent="-457200" algn="l">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Stand by testing</a:t>
            </a:r>
          </a:p>
          <a:p>
            <a:pPr marL="457200" indent="-457200" algn="l">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Interruption testing</a:t>
            </a:r>
            <a:endParaRPr lang="en-IN" sz="2000"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Orientation testing</a:t>
            </a:r>
          </a:p>
          <a:p>
            <a:pPr marL="457200" indent="-457200" algn="l">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UI testing</a:t>
            </a:r>
          </a:p>
          <a:p>
            <a:pPr marL="457200" indent="-457200" algn="l">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Gesture testing</a:t>
            </a:r>
          </a:p>
          <a:p>
            <a:pPr marL="457200" indent="-457200" algn="l">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Compatibility testing</a:t>
            </a:r>
          </a:p>
          <a:p>
            <a:pPr marL="457200" indent="-457200" algn="l">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Cross platform testing </a:t>
            </a:r>
            <a:endParaRPr lang="en-IN" sz="2000"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Geo location testing</a:t>
            </a:r>
          </a:p>
          <a:p>
            <a:pPr marL="457200" indent="-457200" algn="l">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Network testing</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102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70" y="285613"/>
            <a:ext cx="10320130" cy="999848"/>
          </a:xfrm>
        </p:spPr>
        <p:txBody>
          <a:bodyPr>
            <a:normAutofit/>
          </a:bodyPr>
          <a:lstStyle/>
          <a:p>
            <a:pPr marL="457200" indent="-457200"/>
            <a:r>
              <a:rPr lang="en-IN" sz="2000" dirty="0" smtClean="0"/>
              <a:t/>
            </a:r>
            <a:br>
              <a:rPr lang="en-IN" sz="2000" dirty="0" smtClean="0"/>
            </a:br>
            <a:endParaRPr lang="en-IN" sz="2000" b="1" dirty="0" smtClean="0"/>
          </a:p>
        </p:txBody>
      </p:sp>
      <p:sp>
        <p:nvSpPr>
          <p:cNvPr id="3" name="Content Placeholder 2"/>
          <p:cNvSpPr>
            <a:spLocks noGrp="1"/>
          </p:cNvSpPr>
          <p:nvPr>
            <p:ph idx="1"/>
          </p:nvPr>
        </p:nvSpPr>
        <p:spPr>
          <a:xfrm>
            <a:off x="185530" y="145774"/>
            <a:ext cx="11022496" cy="6546573"/>
          </a:xfrm>
        </p:spPr>
        <p:txBody>
          <a:bodyPr>
            <a:noAutofit/>
          </a:bodyPr>
          <a:lstStyle/>
          <a:p>
            <a:pPr marL="0" indent="0">
              <a:buNone/>
            </a:pPr>
            <a:r>
              <a:rPr lang="en-IN" sz="2000" b="1" dirty="0" smtClean="0">
                <a:latin typeface="Times New Roman" panose="02020603050405020304" pitchFamily="18" charset="0"/>
                <a:cs typeface="Times New Roman" panose="02020603050405020304" pitchFamily="18" charset="0"/>
              </a:rPr>
              <a:t>1. Installation testing : </a:t>
            </a:r>
            <a:r>
              <a:rPr lang="en-IN" sz="2000" dirty="0" smtClean="0">
                <a:latin typeface="Times New Roman" panose="02020603050405020304" pitchFamily="18" charset="0"/>
                <a:cs typeface="Times New Roman" panose="02020603050405020304" pitchFamily="18" charset="0"/>
              </a:rPr>
              <a:t>It is proses of to verify weather app installation go smoothly</a:t>
            </a:r>
            <a:endParaRPr lang="en-IN" sz="2000" b="1"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2. Stand by testing :  </a:t>
            </a:r>
            <a:r>
              <a:rPr lang="en-IN" sz="2000" dirty="0" smtClean="0">
                <a:latin typeface="Times New Roman" panose="02020603050405020304" pitchFamily="18" charset="0"/>
                <a:cs typeface="Times New Roman" panose="02020603050405020304" pitchFamily="18" charset="0"/>
              </a:rPr>
              <a:t>Here we will verify the UI of the application and behaviour of the application by  putting the device stand by mode.</a:t>
            </a:r>
          </a:p>
          <a:p>
            <a:pPr marL="0" indent="0">
              <a:buNone/>
            </a:pPr>
            <a:r>
              <a:rPr lang="en-IN" sz="2000" b="1" dirty="0" smtClean="0">
                <a:latin typeface="Times New Roman" panose="02020603050405020304" pitchFamily="18" charset="0"/>
                <a:cs typeface="Times New Roman" panose="02020603050405020304" pitchFamily="18" charset="0"/>
              </a:rPr>
              <a:t>3. Interruption testing </a:t>
            </a:r>
            <a:r>
              <a:rPr lang="en-IN" sz="2000" dirty="0" smtClean="0">
                <a:latin typeface="Times New Roman" panose="02020603050405020304" pitchFamily="18" charset="0"/>
                <a:cs typeface="Times New Roman" panose="02020603050405020304" pitchFamily="18" charset="0"/>
              </a:rPr>
              <a:t>: It is a procedure where user purposefully interrupt the application by predefined process.</a:t>
            </a:r>
          </a:p>
          <a:p>
            <a:pPr marL="0" indent="0">
              <a:buNone/>
            </a:pPr>
            <a:r>
              <a:rPr lang="en-IN" sz="2000" b="1" dirty="0" smtClean="0">
                <a:latin typeface="Times New Roman" panose="02020603050405020304" pitchFamily="18" charset="0"/>
                <a:cs typeface="Times New Roman" panose="02020603050405020304" pitchFamily="18" charset="0"/>
              </a:rPr>
              <a:t>4.Orientation testing : </a:t>
            </a:r>
            <a:r>
              <a:rPr lang="en-IN" sz="2000" dirty="0" smtClean="0">
                <a:latin typeface="Times New Roman" panose="02020603050405020304" pitchFamily="18" charset="0"/>
                <a:cs typeface="Times New Roman" panose="02020603050405020304" pitchFamily="18" charset="0"/>
              </a:rPr>
              <a:t>Testing the different orientation like Portrait and landscape mode</a:t>
            </a:r>
          </a:p>
          <a:p>
            <a:pPr marL="0" indent="0">
              <a:buNone/>
            </a:pPr>
            <a:r>
              <a:rPr lang="en-IN" sz="2000" b="1" dirty="0" smtClean="0">
                <a:latin typeface="Times New Roman" panose="02020603050405020304" pitchFamily="18" charset="0"/>
                <a:cs typeface="Times New Roman" panose="02020603050405020304" pitchFamily="18" charset="0"/>
              </a:rPr>
              <a:t>5. UI testing : </a:t>
            </a:r>
            <a:r>
              <a:rPr lang="en-IN" sz="2000" dirty="0" smtClean="0">
                <a:latin typeface="Times New Roman" panose="02020603050405020304" pitchFamily="18" charset="0"/>
                <a:cs typeface="Times New Roman" panose="02020603050405020304" pitchFamily="18" charset="0"/>
              </a:rPr>
              <a:t>we check whether all the radio button, check box, Drop down box and verifying the graphical user interface of the application.</a:t>
            </a:r>
          </a:p>
          <a:p>
            <a:pPr marL="0" indent="0">
              <a:buNone/>
            </a:pPr>
            <a:r>
              <a:rPr lang="en-IN" sz="2000" b="1" dirty="0" smtClean="0">
                <a:latin typeface="Times New Roman" panose="02020603050405020304" pitchFamily="18" charset="0"/>
                <a:cs typeface="Times New Roman" panose="02020603050405020304" pitchFamily="18" charset="0"/>
              </a:rPr>
              <a:t>6. Gesture testing : </a:t>
            </a:r>
            <a:r>
              <a:rPr lang="en-IN" sz="2000" dirty="0" smtClean="0">
                <a:latin typeface="Times New Roman" panose="02020603050405020304" pitchFamily="18" charset="0"/>
                <a:cs typeface="Times New Roman" panose="02020603050405020304" pitchFamily="18" charset="0"/>
              </a:rPr>
              <a:t>Testing the gesture of the application like pinch-in, pinch-out, tap, double tap, swipe, slide.</a:t>
            </a:r>
          </a:p>
          <a:p>
            <a:pPr marL="0" indent="0">
              <a:buNone/>
            </a:pPr>
            <a:r>
              <a:rPr lang="en-IN" sz="2000" b="1" dirty="0" smtClean="0">
                <a:latin typeface="Times New Roman" panose="02020603050405020304" pitchFamily="18" charset="0"/>
                <a:cs typeface="Times New Roman" panose="02020603050405020304" pitchFamily="18" charset="0"/>
              </a:rPr>
              <a:t>7. Compatibility : </a:t>
            </a:r>
            <a:r>
              <a:rPr lang="en-IN" sz="2000" dirty="0" smtClean="0">
                <a:latin typeface="Times New Roman" panose="02020603050405020304" pitchFamily="18" charset="0"/>
                <a:cs typeface="Times New Roman" panose="02020603050405020304" pitchFamily="18" charset="0"/>
              </a:rPr>
              <a:t>Verifying the application in the different devices, OS  versions, RAM size, Battery capacity, screen density, screen size.</a:t>
            </a:r>
          </a:p>
          <a:p>
            <a:pPr marL="0" indent="0">
              <a:buNone/>
            </a:pPr>
            <a:r>
              <a:rPr lang="en-IN" sz="2000" b="1" dirty="0">
                <a:latin typeface="Times New Roman" panose="02020603050405020304" pitchFamily="18" charset="0"/>
                <a:cs typeface="Times New Roman" panose="02020603050405020304" pitchFamily="18" charset="0"/>
              </a:rPr>
              <a:t>8</a:t>
            </a:r>
            <a:r>
              <a:rPr lang="en-IN" sz="2000" b="1" dirty="0" smtClean="0">
                <a:latin typeface="Times New Roman" panose="02020603050405020304" pitchFamily="18" charset="0"/>
                <a:cs typeface="Times New Roman" panose="02020603050405020304" pitchFamily="18" charset="0"/>
              </a:rPr>
              <a:t>. Cross Platform testing : </a:t>
            </a:r>
            <a:r>
              <a:rPr lang="en-IN" sz="2000" dirty="0" smtClean="0">
                <a:latin typeface="Times New Roman" panose="02020603050405020304" pitchFamily="18" charset="0"/>
                <a:cs typeface="Times New Roman" panose="02020603050405020304" pitchFamily="18" charset="0"/>
              </a:rPr>
              <a:t>Cross checking the application in different platform like iOS and android.</a:t>
            </a:r>
          </a:p>
          <a:p>
            <a:pPr marL="0" indent="0">
              <a:buNone/>
            </a:pPr>
            <a:r>
              <a:rPr lang="en-IN" sz="2000" b="1" dirty="0" smtClean="0">
                <a:latin typeface="Times New Roman" panose="02020603050405020304" pitchFamily="18" charset="0"/>
                <a:cs typeface="Times New Roman" panose="02020603050405020304" pitchFamily="18" charset="0"/>
              </a:rPr>
              <a:t>9.Network testing : </a:t>
            </a:r>
            <a:r>
              <a:rPr lang="en-IN" sz="2000" dirty="0" smtClean="0">
                <a:latin typeface="Times New Roman" panose="02020603050405020304" pitchFamily="18" charset="0"/>
                <a:cs typeface="Times New Roman" panose="02020603050405020304" pitchFamily="18" charset="0"/>
              </a:rPr>
              <a:t>Testing the application in different network speed like 2G,3G,4G and WIFI.</a:t>
            </a:r>
          </a:p>
          <a:p>
            <a:pPr marL="0" indent="0">
              <a:buNone/>
            </a:pPr>
            <a:r>
              <a:rPr lang="en-IN" sz="2000" b="1" dirty="0" smtClean="0">
                <a:latin typeface="Times New Roman" panose="02020603050405020304" pitchFamily="18" charset="0"/>
                <a:cs typeface="Times New Roman" panose="02020603050405020304" pitchFamily="18" charset="0"/>
              </a:rPr>
              <a:t>10.Geo Location testing : </a:t>
            </a:r>
            <a:r>
              <a:rPr lang="en-IN" sz="2000" dirty="0" smtClean="0">
                <a:latin typeface="Times New Roman" panose="02020603050405020304" pitchFamily="18" charset="0"/>
                <a:cs typeface="Times New Roman" panose="02020603050405020304" pitchFamily="18" charset="0"/>
              </a:rPr>
              <a:t>Testing the application for various geo graphical locations.</a:t>
            </a:r>
            <a:endParaRPr lang="en-IN" sz="2000" b="1" dirty="0" smtClean="0">
              <a:latin typeface="Times New Roman" panose="02020603050405020304" pitchFamily="18" charset="0"/>
              <a:cs typeface="Times New Roman" panose="02020603050405020304" pitchFamily="18" charset="0"/>
            </a:endParaRPr>
          </a:p>
          <a:p>
            <a:pPr marL="0" indent="0">
              <a:buNone/>
            </a:pPr>
            <a:endParaRPr lang="en-IN" sz="2000" dirty="0" smtClean="0">
              <a:latin typeface="Times New Roman" panose="02020603050405020304" pitchFamily="18" charset="0"/>
              <a:cs typeface="Times New Roman" panose="02020603050405020304" pitchFamily="18" charset="0"/>
            </a:endParaRPr>
          </a:p>
          <a:p>
            <a:pPr marL="0" indent="0">
              <a:buNone/>
            </a:pP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buNone/>
            </a:pPr>
            <a:endParaRPr lang="en-IN" sz="2000" b="1" dirty="0" smtClean="0">
              <a:latin typeface="Times New Roman" panose="02020603050405020304" pitchFamily="18" charset="0"/>
              <a:cs typeface="Times New Roman" panose="02020603050405020304" pitchFamily="18" charset="0"/>
            </a:endParaRPr>
          </a:p>
          <a:p>
            <a:pPr marL="0" indent="0">
              <a:buNone/>
            </a:pPr>
            <a:endParaRPr lang="en-IN" sz="2000" b="1"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IN" sz="2000" b="1"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pPr marL="0" indent="0">
              <a:buNone/>
            </a:pPr>
            <a:endParaRPr lang="en-IN" sz="2000" b="1"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147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9006"/>
            <a:ext cx="8596668" cy="757645"/>
          </a:xfrm>
        </p:spPr>
        <p:txBody>
          <a:bodyPr/>
          <a:lstStyle/>
          <a:p>
            <a:pPr algn="ctr"/>
            <a:r>
              <a:rPr lang="en-US" dirty="0" smtClean="0">
                <a:latin typeface="Times New Roman" panose="02020603050405020304" pitchFamily="18" charset="0"/>
                <a:cs typeface="Times New Roman" panose="02020603050405020304" pitchFamily="18" charset="0"/>
              </a:rPr>
              <a:t>ADB COMMANDS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88720"/>
            <a:ext cx="8596668" cy="5381897"/>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ADB </a:t>
            </a:r>
            <a:r>
              <a:rPr lang="en-US" dirty="0">
                <a:latin typeface="Times New Roman" panose="02020603050405020304" pitchFamily="18" charset="0"/>
                <a:cs typeface="Times New Roman" panose="02020603050405020304" pitchFamily="18" charset="0"/>
              </a:rPr>
              <a:t>stands for "Android Debug Bridge".</a:t>
            </a:r>
          </a:p>
          <a:p>
            <a:r>
              <a:rPr lang="en-US" dirty="0" smtClean="0">
                <a:latin typeface="Times New Roman" panose="02020603050405020304" pitchFamily="18" charset="0"/>
                <a:cs typeface="Times New Roman" panose="02020603050405020304" pitchFamily="18" charset="0"/>
              </a:rPr>
              <a:t>ADB </a:t>
            </a:r>
            <a:r>
              <a:rPr lang="en-US" dirty="0">
                <a:latin typeface="Times New Roman" panose="02020603050405020304" pitchFamily="18" charset="0"/>
                <a:cs typeface="Times New Roman" panose="02020603050405020304" pitchFamily="18" charset="0"/>
              </a:rPr>
              <a:t>is a versatile command tool which works on Android devices for debugging </a:t>
            </a:r>
            <a:r>
              <a:rPr lang="en-US" dirty="0" smtClean="0">
                <a:latin typeface="Times New Roman" panose="02020603050405020304" pitchFamily="18" charset="0"/>
                <a:cs typeface="Times New Roman" panose="02020603050405020304" pitchFamily="18" charset="0"/>
              </a:rPr>
              <a:t>       purpose</a:t>
            </a:r>
            <a:r>
              <a:rPr lang="en-US" dirty="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ADB </a:t>
            </a:r>
            <a:r>
              <a:rPr lang="en-US" dirty="0">
                <a:latin typeface="Times New Roman" panose="02020603050405020304" pitchFamily="18" charset="0"/>
                <a:cs typeface="Times New Roman" panose="02020603050405020304" pitchFamily="18" charset="0"/>
              </a:rPr>
              <a:t>is used only for Android devices not for </a:t>
            </a:r>
            <a:r>
              <a:rPr lang="en-US" dirty="0" err="1">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 devices.</a:t>
            </a:r>
          </a:p>
          <a:p>
            <a:r>
              <a:rPr lang="en-US" dirty="0" smtClean="0">
                <a:latin typeface="Times New Roman" panose="02020603050405020304" pitchFamily="18" charset="0"/>
                <a:cs typeface="Times New Roman" panose="02020603050405020304" pitchFamily="18" charset="0"/>
              </a:rPr>
              <a:t>ADB </a:t>
            </a:r>
            <a:r>
              <a:rPr lang="en-US" dirty="0">
                <a:latin typeface="Times New Roman" panose="02020603050405020304" pitchFamily="18" charset="0"/>
                <a:cs typeface="Times New Roman" panose="02020603050405020304" pitchFamily="18" charset="0"/>
              </a:rPr>
              <a:t>runs on TCP port no 5037.</a:t>
            </a:r>
          </a:p>
          <a:p>
            <a:r>
              <a:rPr lang="en-US" dirty="0" smtClean="0">
                <a:latin typeface="Times New Roman" panose="02020603050405020304" pitchFamily="18" charset="0"/>
                <a:cs typeface="Times New Roman" panose="02020603050405020304" pitchFamily="18" charset="0"/>
              </a:rPr>
              <a:t>ADB </a:t>
            </a:r>
            <a:r>
              <a:rPr lang="en-US" dirty="0">
                <a:latin typeface="Times New Roman" panose="02020603050405020304" pitchFamily="18" charset="0"/>
                <a:cs typeface="Times New Roman" panose="02020603050405020304" pitchFamily="18" charset="0"/>
              </a:rPr>
              <a:t>is used by both Developers and testers.</a:t>
            </a:r>
          </a:p>
          <a:p>
            <a:r>
              <a:rPr lang="en-US" dirty="0" smtClean="0">
                <a:latin typeface="Times New Roman" panose="02020603050405020304" pitchFamily="18" charset="0"/>
                <a:cs typeface="Times New Roman" panose="02020603050405020304" pitchFamily="18" charset="0"/>
              </a:rPr>
              <a:t>ADB </a:t>
            </a:r>
            <a:r>
              <a:rPr lang="en-US" dirty="0">
                <a:latin typeface="Times New Roman" panose="02020603050405020304" pitchFamily="18" charset="0"/>
                <a:cs typeface="Times New Roman" panose="02020603050405020304" pitchFamily="18" charset="0"/>
              </a:rPr>
              <a:t>is used to communicate with a device or emulator where we can use </a:t>
            </a:r>
            <a:r>
              <a:rPr lang="en-US" dirty="0" err="1">
                <a:latin typeface="Times New Roman" panose="02020603050405020304" pitchFamily="18" charset="0"/>
                <a:cs typeface="Times New Roman" panose="02020603050405020304" pitchFamily="18" charset="0"/>
              </a:rPr>
              <a:t>adb</a:t>
            </a:r>
            <a:r>
              <a:rPr lang="en-US" dirty="0">
                <a:latin typeface="Times New Roman" panose="02020603050405020304" pitchFamily="18" charset="0"/>
                <a:cs typeface="Times New Roman" panose="02020603050405020304" pitchFamily="18" charset="0"/>
              </a:rPr>
              <a:t> for installing the build, recording the screen, and taking logs etc</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ADB is a client-server architecture where it includes 3 components: </a:t>
            </a:r>
          </a:p>
          <a:p>
            <a:r>
              <a:rPr lang="en-US" dirty="0">
                <a:latin typeface="Times New Roman" panose="02020603050405020304" pitchFamily="18" charset="0"/>
                <a:cs typeface="Times New Roman" panose="02020603050405020304" pitchFamily="18" charset="0"/>
              </a:rPr>
              <a:t>       1. </a:t>
            </a:r>
            <a:r>
              <a:rPr lang="en-US" b="1" u="sng" dirty="0">
                <a:latin typeface="Times New Roman" panose="02020603050405020304" pitchFamily="18" charset="0"/>
                <a:cs typeface="Times New Roman" panose="02020603050405020304" pitchFamily="18" charset="0"/>
              </a:rPr>
              <a:t>Client</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-Client is used to send commands.</a:t>
            </a:r>
          </a:p>
          <a:p>
            <a:r>
              <a:rPr lang="en-US" dirty="0">
                <a:latin typeface="Times New Roman" panose="02020603050405020304" pitchFamily="18" charset="0"/>
                <a:cs typeface="Times New Roman" panose="02020603050405020304" pitchFamily="18" charset="0"/>
              </a:rPr>
              <a:t>                  -Client configuration will be done on Development system. </a:t>
            </a:r>
          </a:p>
          <a:p>
            <a:r>
              <a:rPr lang="en-US" dirty="0">
                <a:latin typeface="Times New Roman" panose="02020603050405020304" pitchFamily="18" charset="0"/>
                <a:cs typeface="Times New Roman" panose="02020603050405020304" pitchFamily="18" charset="0"/>
              </a:rPr>
              <a:t>       2. </a:t>
            </a:r>
            <a:r>
              <a:rPr lang="en-US" b="1" u="sng" dirty="0">
                <a:latin typeface="Times New Roman" panose="02020603050405020304" pitchFamily="18" charset="0"/>
                <a:cs typeface="Times New Roman" panose="02020603050405020304" pitchFamily="18" charset="0"/>
              </a:rPr>
              <a:t>Server</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-Server is used to send commands.</a:t>
            </a:r>
          </a:p>
          <a:p>
            <a:r>
              <a:rPr lang="en-US" dirty="0">
                <a:latin typeface="Times New Roman" panose="02020603050405020304" pitchFamily="18" charset="0"/>
                <a:cs typeface="Times New Roman" panose="02020603050405020304" pitchFamily="18" charset="0"/>
              </a:rPr>
              <a:t>                  -Server configuration will be done on Development system.</a:t>
            </a:r>
          </a:p>
          <a:p>
            <a:r>
              <a:rPr lang="en-US" dirty="0">
                <a:latin typeface="Times New Roman" panose="02020603050405020304" pitchFamily="18" charset="0"/>
                <a:cs typeface="Times New Roman" panose="02020603050405020304" pitchFamily="18" charset="0"/>
              </a:rPr>
              <a:t>       3. </a:t>
            </a:r>
            <a:r>
              <a:rPr lang="en-US" b="1" u="sng" dirty="0">
                <a:latin typeface="Times New Roman" panose="02020603050405020304" pitchFamily="18" charset="0"/>
                <a:cs typeface="Times New Roman" panose="02020603050405020304" pitchFamily="18" charset="0"/>
              </a:rPr>
              <a:t>Daemon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runs the commands in the device.</a:t>
            </a:r>
          </a:p>
          <a:p>
            <a:r>
              <a:rPr lang="en-US" dirty="0">
                <a:latin typeface="Times New Roman" panose="02020603050405020304" pitchFamily="18" charset="0"/>
                <a:cs typeface="Times New Roman" panose="02020603050405020304" pitchFamily="18" charset="0"/>
              </a:rPr>
              <a:t>                  -Daemon configuration will be done in device.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270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66205"/>
            <a:ext cx="8596668" cy="849085"/>
          </a:xfrm>
        </p:spPr>
        <p:txBody>
          <a:bodyPr>
            <a:normAutofit/>
          </a:bodyPr>
          <a:lstStyle/>
          <a:p>
            <a:pPr algn="ctr"/>
            <a:r>
              <a:rPr lang="en-US" dirty="0" smtClean="0">
                <a:latin typeface="Times New Roman" panose="02020603050405020304" pitchFamily="18" charset="0"/>
                <a:cs typeface="Times New Roman" panose="02020603050405020304" pitchFamily="18" charset="0"/>
              </a:rPr>
              <a:t>ADB ARCHITECTURE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308" y="1214846"/>
            <a:ext cx="9399435" cy="4976947"/>
          </a:xfrm>
        </p:spPr>
      </p:pic>
    </p:spTree>
    <p:extLst>
      <p:ext uri="{BB962C8B-B14F-4D97-AF65-F5344CB8AC3E}">
        <p14:creationId xmlns:p14="http://schemas.microsoft.com/office/powerpoint/2010/main" val="3415981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6754"/>
            <a:ext cx="8596668" cy="679269"/>
          </a:xfrm>
        </p:spPr>
        <p:txBody>
          <a:bodyPr>
            <a:normAutofit/>
          </a:bodyPr>
          <a:lstStyle/>
          <a:p>
            <a:pPr algn="ctr"/>
            <a:r>
              <a:rPr lang="en-IN" dirty="0">
                <a:latin typeface="Times New Roman" panose="02020603050405020304" pitchFamily="18" charset="0"/>
                <a:cs typeface="Times New Roman" panose="02020603050405020304" pitchFamily="18" charset="0"/>
              </a:rPr>
              <a:t>ADB </a:t>
            </a:r>
            <a:r>
              <a:rPr lang="en-IN" dirty="0" smtClean="0">
                <a:latin typeface="Times New Roman" panose="02020603050405020304" pitchFamily="18" charset="0"/>
                <a:cs typeface="Times New Roman" panose="02020603050405020304" pitchFamily="18" charset="0"/>
              </a:rPr>
              <a:t>Commands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992777"/>
            <a:ext cx="8596668" cy="5486400"/>
          </a:xfrm>
        </p:spPr>
        <p:txBody>
          <a:bodyPr>
            <a:noAutofit/>
          </a:bodyPr>
          <a:lstStyle/>
          <a:p>
            <a:r>
              <a:rPr lang="en-US" sz="2000" dirty="0" err="1">
                <a:latin typeface="Times New Roman" panose="02020603050405020304" pitchFamily="18" charset="0"/>
                <a:cs typeface="Times New Roman" panose="02020603050405020304" pitchFamily="18" charset="0"/>
              </a:rPr>
              <a:t>adb</a:t>
            </a:r>
            <a:r>
              <a:rPr lang="en-US" sz="2000" dirty="0">
                <a:latin typeface="Times New Roman" panose="02020603050405020304" pitchFamily="18" charset="0"/>
                <a:cs typeface="Times New Roman" panose="02020603050405020304" pitchFamily="18" charset="0"/>
              </a:rPr>
              <a:t> version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(To check </a:t>
            </a:r>
            <a:r>
              <a:rPr lang="en-US" sz="2000" dirty="0" err="1">
                <a:latin typeface="Times New Roman" panose="02020603050405020304" pitchFamily="18" charset="0"/>
                <a:cs typeface="Times New Roman" panose="02020603050405020304" pitchFamily="18" charset="0"/>
              </a:rPr>
              <a:t>adb</a:t>
            </a:r>
            <a:r>
              <a:rPr lang="en-US" sz="2000" dirty="0">
                <a:latin typeface="Times New Roman" panose="02020603050405020304" pitchFamily="18" charset="0"/>
                <a:cs typeface="Times New Roman" panose="02020603050405020304" pitchFamily="18" charset="0"/>
              </a:rPr>
              <a:t> version)</a:t>
            </a:r>
          </a:p>
          <a:p>
            <a:r>
              <a:rPr lang="en-US" sz="2000" dirty="0" err="1">
                <a:latin typeface="Times New Roman" panose="02020603050405020304" pitchFamily="18" charset="0"/>
                <a:cs typeface="Times New Roman" panose="02020603050405020304" pitchFamily="18" charset="0"/>
              </a:rPr>
              <a:t>adb</a:t>
            </a:r>
            <a:r>
              <a:rPr lang="en-US" sz="2000" dirty="0">
                <a:latin typeface="Times New Roman" panose="02020603050405020304" pitchFamily="18" charset="0"/>
                <a:cs typeface="Times New Roman" panose="02020603050405020304" pitchFamily="18" charset="0"/>
              </a:rPr>
              <a:t> devices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(To check devices connected)</a:t>
            </a:r>
          </a:p>
          <a:p>
            <a:r>
              <a:rPr lang="en-US" sz="2000" dirty="0" err="1">
                <a:latin typeface="Times New Roman" panose="02020603050405020304" pitchFamily="18" charset="0"/>
                <a:cs typeface="Times New Roman" panose="02020603050405020304" pitchFamily="18" charset="0"/>
              </a:rPr>
              <a:t>adb</a:t>
            </a:r>
            <a:r>
              <a:rPr lang="en-US" sz="2000" dirty="0">
                <a:latin typeface="Times New Roman" panose="02020603050405020304" pitchFamily="18" charset="0"/>
                <a:cs typeface="Times New Roman" panose="02020603050405020304" pitchFamily="18" charset="0"/>
              </a:rPr>
              <a:t> start-server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(To start </a:t>
            </a:r>
            <a:r>
              <a:rPr lang="en-US" sz="2000" dirty="0" err="1">
                <a:latin typeface="Times New Roman" panose="02020603050405020304" pitchFamily="18" charset="0"/>
                <a:cs typeface="Times New Roman" panose="02020603050405020304" pitchFamily="18" charset="0"/>
              </a:rPr>
              <a:t>adb</a:t>
            </a:r>
            <a:r>
              <a:rPr lang="en-US" sz="2000" dirty="0">
                <a:latin typeface="Times New Roman" panose="02020603050405020304" pitchFamily="18" charset="0"/>
                <a:cs typeface="Times New Roman" panose="02020603050405020304" pitchFamily="18" charset="0"/>
              </a:rPr>
              <a:t> server)</a:t>
            </a:r>
          </a:p>
          <a:p>
            <a:r>
              <a:rPr lang="en-US" sz="2000" dirty="0" err="1">
                <a:latin typeface="Times New Roman" panose="02020603050405020304" pitchFamily="18" charset="0"/>
                <a:cs typeface="Times New Roman" panose="02020603050405020304" pitchFamily="18" charset="0"/>
              </a:rPr>
              <a:t>adb</a:t>
            </a:r>
            <a:r>
              <a:rPr lang="en-US" sz="2000" dirty="0">
                <a:latin typeface="Times New Roman" panose="02020603050405020304" pitchFamily="18" charset="0"/>
                <a:cs typeface="Times New Roman" panose="02020603050405020304" pitchFamily="18" charset="0"/>
              </a:rPr>
              <a:t> kill-server                         // (To kill the server)</a:t>
            </a:r>
          </a:p>
          <a:p>
            <a:r>
              <a:rPr lang="en-US" sz="2000" dirty="0" err="1">
                <a:latin typeface="Times New Roman" panose="02020603050405020304" pitchFamily="18" charset="0"/>
                <a:cs typeface="Times New Roman" panose="02020603050405020304" pitchFamily="18" charset="0"/>
              </a:rPr>
              <a:t>adb</a:t>
            </a:r>
            <a:r>
              <a:rPr lang="en-US" sz="2000" dirty="0">
                <a:latin typeface="Times New Roman" panose="02020603050405020304" pitchFamily="18" charset="0"/>
                <a:cs typeface="Times New Roman" panose="02020603050405020304" pitchFamily="18" charset="0"/>
              </a:rPr>
              <a:t> install &lt;path of the .APK file&gt;     // (To install app/.</a:t>
            </a:r>
            <a:r>
              <a:rPr lang="en-US" sz="2000" dirty="0" err="1">
                <a:latin typeface="Times New Roman" panose="02020603050405020304" pitchFamily="18" charset="0"/>
                <a:cs typeface="Times New Roman" panose="02020603050405020304" pitchFamily="18" charset="0"/>
              </a:rPr>
              <a:t>apk</a:t>
            </a:r>
            <a:r>
              <a:rPr lang="en-US" sz="2000" dirty="0">
                <a:latin typeface="Times New Roman" panose="02020603050405020304" pitchFamily="18" charset="0"/>
                <a:cs typeface="Times New Roman" panose="02020603050405020304" pitchFamily="18" charset="0"/>
              </a:rPr>
              <a:t> file)</a:t>
            </a:r>
          </a:p>
          <a:p>
            <a:r>
              <a:rPr lang="en-US" sz="2000" dirty="0" err="1">
                <a:latin typeface="Times New Roman" panose="02020603050405020304" pitchFamily="18" charset="0"/>
                <a:cs typeface="Times New Roman" panose="02020603050405020304" pitchFamily="18" charset="0"/>
              </a:rPr>
              <a:t>adb</a:t>
            </a:r>
            <a:r>
              <a:rPr lang="en-US" sz="2000" dirty="0">
                <a:latin typeface="Times New Roman" panose="02020603050405020304" pitchFamily="18" charset="0"/>
                <a:cs typeface="Times New Roman" panose="02020603050405020304" pitchFamily="18" charset="0"/>
              </a:rPr>
              <a:t> install –r &lt;path of the .APK file&gt;  // (To replace or update)</a:t>
            </a:r>
          </a:p>
          <a:p>
            <a:r>
              <a:rPr lang="en-US" sz="2000" dirty="0" err="1">
                <a:latin typeface="Times New Roman" panose="02020603050405020304" pitchFamily="18" charset="0"/>
                <a:cs typeface="Times New Roman" panose="02020603050405020304" pitchFamily="18" charset="0"/>
              </a:rPr>
              <a:t>adb</a:t>
            </a:r>
            <a:r>
              <a:rPr lang="en-US" sz="2000" dirty="0">
                <a:latin typeface="Times New Roman" panose="02020603050405020304" pitchFamily="18" charset="0"/>
                <a:cs typeface="Times New Roman" panose="02020603050405020304" pitchFamily="18" charset="0"/>
              </a:rPr>
              <a:t> -s &lt;serial no of specific device&gt; install &lt;path of the .APK file&gt;        </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perform actions on specific device when there are multiple devices)</a:t>
            </a:r>
          </a:p>
          <a:p>
            <a:r>
              <a:rPr lang="en-US" sz="2000" dirty="0" err="1">
                <a:latin typeface="Times New Roman" panose="02020603050405020304" pitchFamily="18" charset="0"/>
                <a:cs typeface="Times New Roman" panose="02020603050405020304" pitchFamily="18" charset="0"/>
              </a:rPr>
              <a:t>adb</a:t>
            </a:r>
            <a:r>
              <a:rPr lang="en-US" sz="2000" dirty="0">
                <a:latin typeface="Times New Roman" panose="02020603050405020304" pitchFamily="18" charset="0"/>
                <a:cs typeface="Times New Roman" panose="02020603050405020304" pitchFamily="18" charset="0"/>
              </a:rPr>
              <a:t> -e install &lt;path of the .APK file&gt;   // (To perform actions on emulator when there are multiple devices)</a:t>
            </a:r>
          </a:p>
          <a:p>
            <a:r>
              <a:rPr lang="en-US" sz="2000" dirty="0" err="1">
                <a:latin typeface="Times New Roman" panose="02020603050405020304" pitchFamily="18" charset="0"/>
                <a:cs typeface="Times New Roman" panose="02020603050405020304" pitchFamily="18" charset="0"/>
              </a:rPr>
              <a:t>adb</a:t>
            </a:r>
            <a:r>
              <a:rPr lang="en-US" sz="2000" dirty="0">
                <a:latin typeface="Times New Roman" panose="02020603050405020304" pitchFamily="18" charset="0"/>
                <a:cs typeface="Times New Roman" panose="02020603050405020304" pitchFamily="18" charset="0"/>
              </a:rPr>
              <a:t> -d install &lt;path of the .APK file&gt;   // (To perform actions on device when it is connected to 1 device and 1 emulator)</a:t>
            </a:r>
          </a:p>
          <a:p>
            <a:r>
              <a:rPr lang="en-US" sz="2000" dirty="0" err="1">
                <a:latin typeface="Times New Roman" panose="02020603050405020304" pitchFamily="18" charset="0"/>
                <a:cs typeface="Times New Roman" panose="02020603050405020304" pitchFamily="18" charset="0"/>
              </a:rPr>
              <a:t>adb</a:t>
            </a:r>
            <a:r>
              <a:rPr lang="en-US" sz="2000" dirty="0">
                <a:latin typeface="Times New Roman" panose="02020603050405020304" pitchFamily="18" charset="0"/>
                <a:cs typeface="Times New Roman" panose="02020603050405020304" pitchFamily="18" charset="0"/>
              </a:rPr>
              <a:t> uninstall &lt;package name&gt;             // (To uninstall app</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870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idx="1"/>
          </p:nvPr>
        </p:nvSpPr>
        <p:spPr>
          <a:xfrm>
            <a:off x="677863" y="235132"/>
            <a:ext cx="8596312" cy="5806894"/>
          </a:xfrm>
        </p:spPr>
        <p:txBody>
          <a:bodyPr>
            <a:noAutofit/>
          </a:bodyPr>
          <a:lstStyle/>
          <a:p>
            <a:r>
              <a:rPr lang="en-IN" sz="2000" dirty="0" err="1">
                <a:latin typeface="Times New Roman" panose="02020603050405020304" pitchFamily="18" charset="0"/>
                <a:cs typeface="Times New Roman" panose="02020603050405020304" pitchFamily="18" charset="0"/>
              </a:rPr>
              <a:t>adb</a:t>
            </a:r>
            <a:r>
              <a:rPr lang="en-IN" sz="2000" dirty="0">
                <a:latin typeface="Times New Roman" panose="02020603050405020304" pitchFamily="18" charset="0"/>
                <a:cs typeface="Times New Roman" panose="02020603050405020304" pitchFamily="18" charset="0"/>
              </a:rPr>
              <a:t> shell </a:t>
            </a:r>
            <a:r>
              <a:rPr lang="en-IN" sz="2000" dirty="0" err="1">
                <a:latin typeface="Times New Roman" panose="02020603050405020304" pitchFamily="18" charset="0"/>
                <a:cs typeface="Times New Roman" panose="02020603050405020304" pitchFamily="18" charset="0"/>
              </a:rPr>
              <a:t>screenrecord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sdcard</a:t>
            </a:r>
            <a:r>
              <a:rPr lang="en-IN" sz="2000" dirty="0">
                <a:latin typeface="Times New Roman" panose="02020603050405020304" pitchFamily="18" charset="0"/>
                <a:cs typeface="Times New Roman" panose="02020603050405020304" pitchFamily="18" charset="0"/>
              </a:rPr>
              <a:t>/filename.mp4 --time-limit30    // (To take </a:t>
            </a:r>
            <a:r>
              <a:rPr lang="en-IN" sz="2000" dirty="0" err="1">
                <a:latin typeface="Times New Roman" panose="02020603050405020304" pitchFamily="18" charset="0"/>
                <a:cs typeface="Times New Roman" panose="02020603050405020304" pitchFamily="18" charset="0"/>
              </a:rPr>
              <a:t>screenrecord</a:t>
            </a:r>
            <a:r>
              <a:rPr lang="en-IN" sz="2000" dirty="0">
                <a:latin typeface="Times New Roman" panose="02020603050405020304" pitchFamily="18" charset="0"/>
                <a:cs typeface="Times New Roman" panose="02020603050405020304" pitchFamily="18" charset="0"/>
              </a:rPr>
              <a:t> for specific time)</a:t>
            </a:r>
          </a:p>
          <a:p>
            <a:r>
              <a:rPr lang="en-IN" sz="2000" dirty="0" err="1">
                <a:latin typeface="Times New Roman" panose="02020603050405020304" pitchFamily="18" charset="0"/>
                <a:cs typeface="Times New Roman" panose="02020603050405020304" pitchFamily="18" charset="0"/>
              </a:rPr>
              <a:t>adb</a:t>
            </a:r>
            <a:r>
              <a:rPr lang="en-IN" sz="2000" dirty="0">
                <a:latin typeface="Times New Roman" panose="02020603050405020304" pitchFamily="18" charset="0"/>
                <a:cs typeface="Times New Roman" panose="02020603050405020304" pitchFamily="18" charset="0"/>
              </a:rPr>
              <a:t> logcat -c                            // (To clear previous logs)</a:t>
            </a:r>
          </a:p>
          <a:p>
            <a:r>
              <a:rPr lang="en-IN" sz="2000" dirty="0" err="1">
                <a:latin typeface="Times New Roman" panose="02020603050405020304" pitchFamily="18" charset="0"/>
                <a:cs typeface="Times New Roman" panose="02020603050405020304" pitchFamily="18" charset="0"/>
              </a:rPr>
              <a:t>adb</a:t>
            </a:r>
            <a:r>
              <a:rPr lang="en-IN" sz="2000" dirty="0">
                <a:latin typeface="Times New Roman" panose="02020603050405020304" pitchFamily="18" charset="0"/>
                <a:cs typeface="Times New Roman" panose="02020603050405020304" pitchFamily="18" charset="0"/>
              </a:rPr>
              <a:t> logcat &gt; filename.txt                // (To get logs)</a:t>
            </a:r>
          </a:p>
          <a:p>
            <a:r>
              <a:rPr lang="en-IN" sz="2000" dirty="0" err="1">
                <a:latin typeface="Times New Roman" panose="02020603050405020304" pitchFamily="18" charset="0"/>
                <a:cs typeface="Times New Roman" panose="02020603050405020304" pitchFamily="18" charset="0"/>
              </a:rPr>
              <a:t>adb</a:t>
            </a:r>
            <a:r>
              <a:rPr lang="en-IN" sz="2000" dirty="0">
                <a:latin typeface="Times New Roman" panose="02020603050405020304" pitchFamily="18" charset="0"/>
                <a:cs typeface="Times New Roman" panose="02020603050405020304" pitchFamily="18" charset="0"/>
              </a:rPr>
              <a:t> pull /</a:t>
            </a:r>
            <a:r>
              <a:rPr lang="en-IN" sz="2000" dirty="0" err="1">
                <a:latin typeface="Times New Roman" panose="02020603050405020304" pitchFamily="18" charset="0"/>
                <a:cs typeface="Times New Roman" panose="02020603050405020304" pitchFamily="18" charset="0"/>
              </a:rPr>
              <a:t>sdcard</a:t>
            </a:r>
            <a:r>
              <a:rPr lang="en-IN" sz="2000" dirty="0">
                <a:latin typeface="Times New Roman" panose="02020603050405020304" pitchFamily="18" charset="0"/>
                <a:cs typeface="Times New Roman" panose="02020603050405020304" pitchFamily="18" charset="0"/>
              </a:rPr>
              <a:t>/filename &lt;system path&gt;  // (To pull file from system to device)</a:t>
            </a:r>
          </a:p>
          <a:p>
            <a:r>
              <a:rPr lang="en-IN" sz="2000" dirty="0" err="1">
                <a:latin typeface="Times New Roman" panose="02020603050405020304" pitchFamily="18" charset="0"/>
                <a:cs typeface="Times New Roman" panose="02020603050405020304" pitchFamily="18" charset="0"/>
              </a:rPr>
              <a:t>adb</a:t>
            </a:r>
            <a:r>
              <a:rPr lang="en-IN" sz="2000" dirty="0">
                <a:latin typeface="Times New Roman" panose="02020603050405020304" pitchFamily="18" charset="0"/>
                <a:cs typeface="Times New Roman" panose="02020603050405020304" pitchFamily="18" charset="0"/>
              </a:rPr>
              <a:t> push filename /</a:t>
            </a:r>
            <a:r>
              <a:rPr lang="en-IN" sz="2000" dirty="0" err="1">
                <a:latin typeface="Times New Roman" panose="02020603050405020304" pitchFamily="18" charset="0"/>
                <a:cs typeface="Times New Roman" panose="02020603050405020304" pitchFamily="18" charset="0"/>
              </a:rPr>
              <a:t>sdcard</a:t>
            </a:r>
            <a:r>
              <a:rPr lang="en-IN" sz="2000" dirty="0">
                <a:latin typeface="Times New Roman" panose="02020603050405020304" pitchFamily="18" charset="0"/>
                <a:cs typeface="Times New Roman" panose="02020603050405020304" pitchFamily="18" charset="0"/>
              </a:rPr>
              <a:t>/               // (To push file from device to system)</a:t>
            </a:r>
          </a:p>
          <a:p>
            <a:r>
              <a:rPr lang="en-IN" sz="2000" dirty="0" err="1">
                <a:latin typeface="Times New Roman" panose="02020603050405020304" pitchFamily="18" charset="0"/>
                <a:cs typeface="Times New Roman" panose="02020603050405020304" pitchFamily="18" charset="0"/>
              </a:rPr>
              <a:t>adb</a:t>
            </a:r>
            <a:r>
              <a:rPr lang="en-IN" sz="2000" dirty="0">
                <a:latin typeface="Times New Roman" panose="02020603050405020304" pitchFamily="18" charset="0"/>
                <a:cs typeface="Times New Roman" panose="02020603050405020304" pitchFamily="18" charset="0"/>
              </a:rPr>
              <a:t> logcat &lt;package name&gt; &gt; filename.txt  // (To get log for particular application)</a:t>
            </a:r>
          </a:p>
          <a:p>
            <a:r>
              <a:rPr lang="en-IN" sz="2000" dirty="0" err="1">
                <a:latin typeface="Times New Roman" panose="02020603050405020304" pitchFamily="18" charset="0"/>
                <a:cs typeface="Times New Roman" panose="02020603050405020304" pitchFamily="18" charset="0"/>
              </a:rPr>
              <a:t>adb</a:t>
            </a:r>
            <a:r>
              <a:rPr lang="en-IN" sz="2000" dirty="0">
                <a:latin typeface="Times New Roman" panose="02020603050405020304" pitchFamily="18" charset="0"/>
                <a:cs typeface="Times New Roman" panose="02020603050405020304" pitchFamily="18" charset="0"/>
              </a:rPr>
              <a:t> shell </a:t>
            </a:r>
            <a:r>
              <a:rPr lang="en-IN" sz="2000" dirty="0" err="1">
                <a:latin typeface="Times New Roman" panose="02020603050405020304" pitchFamily="18" charset="0"/>
                <a:cs typeface="Times New Roman" panose="02020603050405020304" pitchFamily="18" charset="0"/>
              </a:rPr>
              <a:t>screencap</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sdcard</a:t>
            </a:r>
            <a:r>
              <a:rPr lang="en-IN" sz="2000" dirty="0">
                <a:latin typeface="Times New Roman" panose="02020603050405020304" pitchFamily="18" charset="0"/>
                <a:cs typeface="Times New Roman" panose="02020603050405020304" pitchFamily="18" charset="0"/>
              </a:rPr>
              <a:t>/filename.png  // (To take screenshot)</a:t>
            </a:r>
          </a:p>
          <a:p>
            <a:r>
              <a:rPr lang="en-IN" sz="2000" dirty="0" err="1">
                <a:latin typeface="Times New Roman" panose="02020603050405020304" pitchFamily="18" charset="0"/>
                <a:cs typeface="Times New Roman" panose="02020603050405020304" pitchFamily="18" charset="0"/>
              </a:rPr>
              <a:t>adb</a:t>
            </a:r>
            <a:r>
              <a:rPr lang="en-IN" sz="2000" dirty="0">
                <a:latin typeface="Times New Roman" panose="02020603050405020304" pitchFamily="18" charset="0"/>
                <a:cs typeface="Times New Roman" panose="02020603050405020304" pitchFamily="18" charset="0"/>
              </a:rPr>
              <a:t> shell </a:t>
            </a:r>
            <a:r>
              <a:rPr lang="en-IN" sz="2000" dirty="0" err="1">
                <a:latin typeface="Times New Roman" panose="02020603050405020304" pitchFamily="18" charset="0"/>
                <a:cs typeface="Times New Roman" panose="02020603050405020304" pitchFamily="18" charset="0"/>
              </a:rPr>
              <a:t>screenrecord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sdcard</a:t>
            </a:r>
            <a:r>
              <a:rPr lang="en-IN" sz="2000" dirty="0">
                <a:latin typeface="Times New Roman" panose="02020603050405020304" pitchFamily="18" charset="0"/>
                <a:cs typeface="Times New Roman" panose="02020603050405020304" pitchFamily="18" charset="0"/>
              </a:rPr>
              <a:t>/filename.mp4 // (To take </a:t>
            </a:r>
            <a:r>
              <a:rPr lang="en-IN" sz="2000" dirty="0" err="1">
                <a:latin typeface="Times New Roman" panose="02020603050405020304" pitchFamily="18" charset="0"/>
                <a:cs typeface="Times New Roman" panose="02020603050405020304" pitchFamily="18" charset="0"/>
              </a:rPr>
              <a:t>screenrecord</a:t>
            </a:r>
            <a:r>
              <a:rPr lang="en-IN" sz="2000" dirty="0">
                <a:latin typeface="Times New Roman" panose="02020603050405020304" pitchFamily="18" charset="0"/>
                <a:cs typeface="Times New Roman" panose="02020603050405020304" pitchFamily="18" charset="0"/>
              </a:rPr>
              <a:t>)</a:t>
            </a:r>
          </a:p>
          <a:p>
            <a:r>
              <a:rPr lang="en-IN" sz="2000" dirty="0" err="1">
                <a:latin typeface="Times New Roman" panose="02020603050405020304" pitchFamily="18" charset="0"/>
                <a:cs typeface="Times New Roman" panose="02020603050405020304" pitchFamily="18" charset="0"/>
              </a:rPr>
              <a:t>adb</a:t>
            </a:r>
            <a:r>
              <a:rPr lang="en-IN" sz="2000" dirty="0">
                <a:latin typeface="Times New Roman" panose="02020603050405020304" pitchFamily="18" charset="0"/>
                <a:cs typeface="Times New Roman" panose="02020603050405020304" pitchFamily="18" charset="0"/>
              </a:rPr>
              <a:t> shell pm list packages                  // (To get list of package names)</a:t>
            </a:r>
          </a:p>
          <a:p>
            <a:r>
              <a:rPr lang="en-IN" sz="2000" dirty="0" err="1">
                <a:latin typeface="Times New Roman" panose="02020603050405020304" pitchFamily="18" charset="0"/>
                <a:cs typeface="Times New Roman" panose="02020603050405020304" pitchFamily="18" charset="0"/>
              </a:rPr>
              <a:t>adb</a:t>
            </a:r>
            <a:r>
              <a:rPr lang="en-IN" sz="2000" dirty="0">
                <a:latin typeface="Times New Roman" panose="02020603050405020304" pitchFamily="18" charset="0"/>
                <a:cs typeface="Times New Roman" panose="02020603050405020304" pitchFamily="18" charset="0"/>
              </a:rPr>
              <a:t> shell </a:t>
            </a:r>
            <a:r>
              <a:rPr lang="en-IN" sz="2000" dirty="0" err="1">
                <a:latin typeface="Times New Roman" panose="02020603050405020304" pitchFamily="18" charset="0"/>
                <a:cs typeface="Times New Roman" panose="02020603050405020304" pitchFamily="18" charset="0"/>
              </a:rPr>
              <a:t>dumpsys</a:t>
            </a:r>
            <a:r>
              <a:rPr lang="en-IN" sz="2000" dirty="0">
                <a:latin typeface="Times New Roman" panose="02020603050405020304" pitchFamily="18" charset="0"/>
                <a:cs typeface="Times New Roman" panose="02020603050405020304" pitchFamily="18" charset="0"/>
              </a:rPr>
              <a:t> &gt; filename.txt            // (To get logs of system or device</a:t>
            </a:r>
            <a:r>
              <a:rPr lang="en-IN" sz="2000" dirty="0" smtClean="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adb</a:t>
            </a:r>
            <a:r>
              <a:rPr lang="en-US" sz="2000" dirty="0">
                <a:latin typeface="Times New Roman" panose="02020603050405020304" pitchFamily="18" charset="0"/>
                <a:cs typeface="Times New Roman" panose="02020603050405020304" pitchFamily="18" charset="0"/>
              </a:rPr>
              <a:t> uninstall -k &lt;package name&gt;          // (To uninstall app without clearing/loosing data and cache in device</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To perform </a:t>
            </a:r>
            <a:r>
              <a:rPr lang="en-IN" sz="2000" dirty="0" err="1">
                <a:latin typeface="Times New Roman" panose="02020603050405020304" pitchFamily="18" charset="0"/>
                <a:cs typeface="Times New Roman" panose="02020603050405020304" pitchFamily="18" charset="0"/>
              </a:rPr>
              <a:t>keyevents</a:t>
            </a:r>
            <a:r>
              <a:rPr lang="en-IN" sz="2000" dirty="0">
                <a:latin typeface="Times New Roman" panose="02020603050405020304" pitchFamily="18" charset="0"/>
                <a:cs typeface="Times New Roman" panose="02020603050405020304" pitchFamily="18" charset="0"/>
              </a:rPr>
              <a:t> use-        </a:t>
            </a:r>
            <a:r>
              <a:rPr lang="en-IN" sz="2000" dirty="0" err="1">
                <a:latin typeface="Times New Roman" panose="02020603050405020304" pitchFamily="18" charset="0"/>
                <a:cs typeface="Times New Roman" panose="02020603050405020304" pitchFamily="18" charset="0"/>
              </a:rPr>
              <a:t>adb</a:t>
            </a:r>
            <a:r>
              <a:rPr lang="en-IN" sz="2000" dirty="0">
                <a:latin typeface="Times New Roman" panose="02020603050405020304" pitchFamily="18" charset="0"/>
                <a:cs typeface="Times New Roman" panose="02020603050405020304" pitchFamily="18" charset="0"/>
              </a:rPr>
              <a:t> shell input </a:t>
            </a:r>
            <a:r>
              <a:rPr lang="en-IN" sz="2000" dirty="0" err="1">
                <a:latin typeface="Times New Roman" panose="02020603050405020304" pitchFamily="18" charset="0"/>
                <a:cs typeface="Times New Roman" panose="02020603050405020304" pitchFamily="18" charset="0"/>
              </a:rPr>
              <a:t>keyevent</a:t>
            </a:r>
            <a:r>
              <a:rPr lang="en-IN" sz="2000" dirty="0">
                <a:latin typeface="Times New Roman" panose="02020603050405020304" pitchFamily="18" charset="0"/>
                <a:cs typeface="Times New Roman" panose="02020603050405020304" pitchFamily="18" charset="0"/>
              </a:rPr>
              <a:t> &lt;number&gt;</a:t>
            </a:r>
          </a:p>
          <a:p>
            <a:endParaRPr lang="en-IN" sz="2000" dirty="0"/>
          </a:p>
        </p:txBody>
      </p:sp>
    </p:spTree>
    <p:extLst>
      <p:ext uri="{BB962C8B-B14F-4D97-AF65-F5344CB8AC3E}">
        <p14:creationId xmlns:p14="http://schemas.microsoft.com/office/powerpoint/2010/main" val="2425571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66206"/>
          </a:xfrm>
        </p:spPr>
        <p:txBody>
          <a:bodyPr/>
          <a:lstStyle/>
          <a:p>
            <a:r>
              <a:rPr lang="en-IN" b="1" u="sng" dirty="0">
                <a:latin typeface="Times New Roman" panose="02020603050405020304" pitchFamily="18" charset="0"/>
                <a:cs typeface="Times New Roman" panose="02020603050405020304" pitchFamily="18" charset="0"/>
              </a:rPr>
              <a:t>Gaming Development Life Cycle(GDLC)</a:t>
            </a:r>
            <a:endParaRPr lang="en-IN" u="sng" dirty="0"/>
          </a:p>
        </p:txBody>
      </p:sp>
      <p:sp>
        <p:nvSpPr>
          <p:cNvPr id="3" name="Content Placeholder 2"/>
          <p:cNvSpPr>
            <a:spLocks noGrp="1"/>
          </p:cNvSpPr>
          <p:nvPr>
            <p:ph idx="1"/>
          </p:nvPr>
        </p:nvSpPr>
        <p:spPr>
          <a:xfrm>
            <a:off x="677333" y="561704"/>
            <a:ext cx="8793237" cy="6296296"/>
          </a:xfrm>
        </p:spPr>
        <p:txBody>
          <a:bodyPr>
            <a:noAutofit/>
          </a:bodyPr>
          <a:lstStyle/>
          <a:p>
            <a:pPr marL="0" indent="0">
              <a:lnSpc>
                <a:spcPct val="110000"/>
              </a:lnSpc>
              <a:buNone/>
            </a:pPr>
            <a:r>
              <a:rPr lang="en-IN" b="1" dirty="0">
                <a:latin typeface="Times New Roman" panose="02020603050405020304" pitchFamily="18" charset="0"/>
                <a:cs typeface="Times New Roman" panose="02020603050405020304" pitchFamily="18" charset="0"/>
              </a:rPr>
              <a:t>GDLC(Game Development Life Cycle): </a:t>
            </a:r>
            <a:endParaRPr lang="en-IN" dirty="0">
              <a:latin typeface="Times New Roman" panose="02020603050405020304" pitchFamily="18" charset="0"/>
              <a:cs typeface="Times New Roman" panose="02020603050405020304" pitchFamily="18" charset="0"/>
            </a:endParaRPr>
          </a:p>
          <a:p>
            <a:pPr>
              <a:lnSpc>
                <a:spcPct val="110000"/>
              </a:lnSpc>
            </a:pPr>
            <a:r>
              <a:rPr lang="en-IN" dirty="0" smtClean="0">
                <a:latin typeface="Times New Roman" panose="02020603050405020304" pitchFamily="18" charset="0"/>
                <a:cs typeface="Times New Roman" panose="02020603050405020304" pitchFamily="18" charset="0"/>
              </a:rPr>
              <a:t>GDLC </a:t>
            </a:r>
            <a:r>
              <a:rPr lang="en-IN" dirty="0">
                <a:latin typeface="Times New Roman" panose="02020603050405020304" pitchFamily="18" charset="0"/>
                <a:cs typeface="Times New Roman" panose="02020603050405020304" pitchFamily="18" charset="0"/>
              </a:rPr>
              <a:t>is similar to manual and mobile application testing.</a:t>
            </a:r>
          </a:p>
          <a:p>
            <a:pPr>
              <a:lnSpc>
                <a:spcPct val="110000"/>
              </a:lnSpc>
            </a:pPr>
            <a:r>
              <a:rPr lang="en-IN" dirty="0" smtClean="0">
                <a:latin typeface="Times New Roman" panose="02020603050405020304" pitchFamily="18" charset="0"/>
                <a:cs typeface="Times New Roman" panose="02020603050405020304" pitchFamily="18" charset="0"/>
              </a:rPr>
              <a:t>Here </a:t>
            </a:r>
            <a:r>
              <a:rPr lang="en-IN" dirty="0">
                <a:latin typeface="Times New Roman" panose="02020603050405020304" pitchFamily="18" charset="0"/>
                <a:cs typeface="Times New Roman" panose="02020603050405020304" pitchFamily="18" charset="0"/>
              </a:rPr>
              <a:t>we have to give a glitch-free and UI designs should be proper according to the requirement specifications.</a:t>
            </a:r>
          </a:p>
          <a:p>
            <a:pPr>
              <a:lnSpc>
                <a:spcPct val="110000"/>
              </a:lnSpc>
            </a:pPr>
            <a:r>
              <a:rPr lang="en-IN" dirty="0">
                <a:latin typeface="Times New Roman" panose="02020603050405020304" pitchFamily="18" charset="0"/>
                <a:cs typeface="Times New Roman" panose="02020603050405020304" pitchFamily="18" charset="0"/>
              </a:rPr>
              <a:t>In GDLC we have 10 stages:</a:t>
            </a:r>
          </a:p>
          <a:p>
            <a:pPr marL="0" indent="0">
              <a:lnSpc>
                <a:spcPct val="110000"/>
              </a:lnSpc>
              <a:buNone/>
            </a:pPr>
            <a:r>
              <a:rPr lang="en-IN" dirty="0">
                <a:latin typeface="Times New Roman" panose="02020603050405020304" pitchFamily="18" charset="0"/>
                <a:cs typeface="Times New Roman" panose="02020603050405020304" pitchFamily="18" charset="0"/>
              </a:rPr>
              <a:t>	1. Story/idea</a:t>
            </a:r>
          </a:p>
          <a:p>
            <a:pPr marL="0" indent="0">
              <a:lnSpc>
                <a:spcPct val="110000"/>
              </a:lnSpc>
              <a:buNone/>
            </a:pPr>
            <a:r>
              <a:rPr lang="en-IN" dirty="0">
                <a:latin typeface="Times New Roman" panose="02020603050405020304" pitchFamily="18" charset="0"/>
                <a:cs typeface="Times New Roman" panose="02020603050405020304" pitchFamily="18" charset="0"/>
              </a:rPr>
              <a:t>	2. Conceptual analysis</a:t>
            </a:r>
          </a:p>
          <a:p>
            <a:pPr marL="0" indent="0">
              <a:lnSpc>
                <a:spcPct val="110000"/>
              </a:lnSpc>
              <a:buNone/>
            </a:pPr>
            <a:r>
              <a:rPr lang="en-IN" dirty="0">
                <a:latin typeface="Times New Roman" panose="02020603050405020304" pitchFamily="18" charset="0"/>
                <a:cs typeface="Times New Roman" panose="02020603050405020304" pitchFamily="18" charset="0"/>
              </a:rPr>
              <a:t>	3. Game planning</a:t>
            </a:r>
          </a:p>
          <a:p>
            <a:pPr marL="0" indent="0">
              <a:lnSpc>
                <a:spcPct val="110000"/>
              </a:lnSpc>
              <a:buNone/>
            </a:pPr>
            <a:r>
              <a:rPr lang="en-IN" dirty="0">
                <a:latin typeface="Times New Roman" panose="02020603050405020304" pitchFamily="18" charset="0"/>
                <a:cs typeface="Times New Roman" panose="02020603050405020304" pitchFamily="18" charset="0"/>
              </a:rPr>
              <a:t>	4. Team building</a:t>
            </a:r>
          </a:p>
          <a:p>
            <a:pPr marL="0" indent="0">
              <a:lnSpc>
                <a:spcPct val="110000"/>
              </a:lnSpc>
              <a:buNone/>
            </a:pPr>
            <a:r>
              <a:rPr lang="en-IN" dirty="0">
                <a:latin typeface="Times New Roman" panose="02020603050405020304" pitchFamily="18" charset="0"/>
                <a:cs typeface="Times New Roman" panose="02020603050405020304" pitchFamily="18" charset="0"/>
              </a:rPr>
              <a:t>	5. Designing</a:t>
            </a:r>
          </a:p>
          <a:p>
            <a:pPr marL="0" indent="0">
              <a:lnSpc>
                <a:spcPct val="110000"/>
              </a:lnSpc>
              <a:buNone/>
            </a:pPr>
            <a:r>
              <a:rPr lang="en-IN" dirty="0">
                <a:latin typeface="Times New Roman" panose="02020603050405020304" pitchFamily="18" charset="0"/>
                <a:cs typeface="Times New Roman" panose="02020603050405020304" pitchFamily="18" charset="0"/>
              </a:rPr>
              <a:t>	6. Development</a:t>
            </a:r>
          </a:p>
          <a:p>
            <a:pPr marL="0" indent="0">
              <a:lnSpc>
                <a:spcPct val="110000"/>
              </a:lnSpc>
              <a:buNone/>
            </a:pPr>
            <a:r>
              <a:rPr lang="en-IN" dirty="0">
                <a:latin typeface="Times New Roman" panose="02020603050405020304" pitchFamily="18" charset="0"/>
                <a:cs typeface="Times New Roman" panose="02020603050405020304" pitchFamily="18" charset="0"/>
              </a:rPr>
              <a:t>	7. Testing</a:t>
            </a:r>
          </a:p>
          <a:p>
            <a:pPr marL="0" indent="0">
              <a:lnSpc>
                <a:spcPct val="110000"/>
              </a:lnSpc>
              <a:buNone/>
            </a:pPr>
            <a:r>
              <a:rPr lang="en-IN" dirty="0">
                <a:latin typeface="Times New Roman" panose="02020603050405020304" pitchFamily="18" charset="0"/>
                <a:cs typeface="Times New Roman" panose="02020603050405020304" pitchFamily="18" charset="0"/>
              </a:rPr>
              <a:t>	8. Pre-Production</a:t>
            </a:r>
          </a:p>
          <a:p>
            <a:pPr marL="0" indent="0">
              <a:lnSpc>
                <a:spcPct val="110000"/>
              </a:lnSpc>
              <a:buNone/>
            </a:pPr>
            <a:r>
              <a:rPr lang="en-IN" dirty="0">
                <a:latin typeface="Times New Roman" panose="02020603050405020304" pitchFamily="18" charset="0"/>
                <a:cs typeface="Times New Roman" panose="02020603050405020304" pitchFamily="18" charset="0"/>
              </a:rPr>
              <a:t>	9. Main-Production</a:t>
            </a:r>
          </a:p>
          <a:p>
            <a:pPr marL="0" indent="0">
              <a:lnSpc>
                <a:spcPct val="110000"/>
              </a:lnSpc>
              <a:buNone/>
            </a:pPr>
            <a:r>
              <a:rPr lang="en-IN" dirty="0">
                <a:latin typeface="Times New Roman" panose="02020603050405020304" pitchFamily="18" charset="0"/>
                <a:cs typeface="Times New Roman" panose="02020603050405020304" pitchFamily="18" charset="0"/>
              </a:rPr>
              <a:t>	10. Sales &amp; marketing</a:t>
            </a:r>
          </a:p>
        </p:txBody>
      </p:sp>
    </p:spTree>
    <p:extLst>
      <p:ext uri="{BB962C8B-B14F-4D97-AF65-F5344CB8AC3E}">
        <p14:creationId xmlns:p14="http://schemas.microsoft.com/office/powerpoint/2010/main" val="2880762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402" y="481812"/>
            <a:ext cx="8596668" cy="6586331"/>
          </a:xfrm>
        </p:spPr>
        <p:txBody>
          <a:bodyPr>
            <a:noAutofit/>
          </a:bodyPr>
          <a:lstStyle/>
          <a:p>
            <a:pPr marL="0" indent="0">
              <a:buNone/>
            </a:pPr>
            <a:r>
              <a:rPr lang="en-IN" sz="2000" b="1" dirty="0">
                <a:latin typeface="Times New Roman" panose="02020603050405020304" pitchFamily="18" charset="0"/>
                <a:cs typeface="Times New Roman" panose="02020603050405020304" pitchFamily="18" charset="0"/>
              </a:rPr>
              <a:t>1. Story/idea: </a:t>
            </a:r>
          </a:p>
          <a:p>
            <a:pPr marL="0" indent="0">
              <a:buNone/>
            </a:pPr>
            <a:r>
              <a:rPr lang="en-IN" sz="2000" dirty="0">
                <a:latin typeface="Times New Roman" panose="02020603050405020304" pitchFamily="18" charset="0"/>
                <a:cs typeface="Times New Roman" panose="02020603050405020304" pitchFamily="18" charset="0"/>
              </a:rPr>
              <a:t>	It is a type of requirement collection. Here we will be getting ideas from the customer &amp; it represents just a piece of game. It’s a prototype of game. It is also called as game concept/story.</a:t>
            </a:r>
          </a:p>
          <a:p>
            <a:pPr marL="0" indent="0">
              <a:buNone/>
            </a:pPr>
            <a:r>
              <a:rPr lang="en-IN" sz="2000" b="1" dirty="0">
                <a:latin typeface="Times New Roman" panose="02020603050405020304" pitchFamily="18" charset="0"/>
                <a:cs typeface="Times New Roman" panose="02020603050405020304" pitchFamily="18" charset="0"/>
              </a:rPr>
              <a:t>2. Conceptual analysis:</a:t>
            </a:r>
          </a:p>
          <a:p>
            <a:pPr marL="0" indent="0">
              <a:buNone/>
            </a:pPr>
            <a:r>
              <a:rPr lang="en-IN" sz="2000" dirty="0">
                <a:latin typeface="Times New Roman" panose="02020603050405020304" pitchFamily="18" charset="0"/>
                <a:cs typeface="Times New Roman" panose="02020603050405020304" pitchFamily="18" charset="0"/>
              </a:rPr>
              <a:t>	It is type of feasibility study, Here we analyse the requirement in depth. It is done before development starts. Here we should analyse</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lvl="2"/>
            <a:r>
              <a:rPr lang="en-IN" sz="2000" dirty="0">
                <a:latin typeface="Times New Roman" panose="02020603050405020304" pitchFamily="18" charset="0"/>
                <a:cs typeface="Times New Roman" panose="02020603050405020304" pitchFamily="18" charset="0"/>
              </a:rPr>
              <a:t>Actual requirement</a:t>
            </a:r>
          </a:p>
          <a:p>
            <a:pPr lvl="2"/>
            <a:r>
              <a:rPr lang="en-IN" sz="2000" dirty="0">
                <a:latin typeface="Times New Roman" panose="02020603050405020304" pitchFamily="18" charset="0"/>
                <a:cs typeface="Times New Roman" panose="02020603050405020304" pitchFamily="18" charset="0"/>
              </a:rPr>
              <a:t>Pricing</a:t>
            </a:r>
          </a:p>
          <a:p>
            <a:pPr lvl="2"/>
            <a:r>
              <a:rPr lang="en-IN" sz="2000" dirty="0">
                <a:latin typeface="Times New Roman" panose="02020603050405020304" pitchFamily="18" charset="0"/>
                <a:cs typeface="Times New Roman" panose="02020603050405020304" pitchFamily="18" charset="0"/>
              </a:rPr>
              <a:t>Technical capabilities</a:t>
            </a:r>
          </a:p>
          <a:p>
            <a:pPr lvl="2"/>
            <a:r>
              <a:rPr lang="en-IN" sz="2000" dirty="0">
                <a:latin typeface="Times New Roman" panose="02020603050405020304" pitchFamily="18" charset="0"/>
                <a:cs typeface="Times New Roman" panose="02020603050405020304" pitchFamily="18" charset="0"/>
              </a:rPr>
              <a:t>Solutions</a:t>
            </a:r>
          </a:p>
          <a:p>
            <a:pPr lvl="2"/>
            <a:r>
              <a:rPr lang="en-IN" sz="2000" dirty="0">
                <a:latin typeface="Times New Roman" panose="02020603050405020304" pitchFamily="18" charset="0"/>
                <a:cs typeface="Times New Roman" panose="02020603050405020304" pitchFamily="18" charset="0"/>
              </a:rPr>
              <a:t>Skills &amp; </a:t>
            </a:r>
            <a:r>
              <a:rPr lang="en-IN" sz="2000" dirty="0" smtClean="0">
                <a:latin typeface="Times New Roman" panose="02020603050405020304" pitchFamily="18" charset="0"/>
                <a:cs typeface="Times New Roman" panose="02020603050405020304" pitchFamily="18" charset="0"/>
              </a:rPr>
              <a:t>Scopes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037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91887"/>
            <a:ext cx="8596668" cy="5649476"/>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3. Planning:</a:t>
            </a:r>
          </a:p>
          <a:p>
            <a:pPr marL="0" indent="0">
              <a:buNone/>
            </a:pPr>
            <a:r>
              <a:rPr lang="en-IN" sz="2000" dirty="0">
                <a:latin typeface="Times New Roman" panose="02020603050405020304" pitchFamily="18" charset="0"/>
                <a:cs typeface="Times New Roman" panose="02020603050405020304" pitchFamily="18" charset="0"/>
              </a:rPr>
              <a:t>	After grabbing all the requirements &amp; studies we will plan for game development.</a:t>
            </a:r>
          </a:p>
          <a:p>
            <a:pPr lvl="2"/>
            <a:r>
              <a:rPr lang="en-IN" sz="2000" dirty="0">
                <a:latin typeface="Times New Roman" panose="02020603050405020304" pitchFamily="18" charset="0"/>
                <a:cs typeface="Times New Roman" panose="02020603050405020304" pitchFamily="18" charset="0"/>
              </a:rPr>
              <a:t>Blueprint, list of all the features, document, make chart.</a:t>
            </a:r>
          </a:p>
          <a:p>
            <a:pPr lvl="2"/>
            <a:r>
              <a:rPr lang="en-IN" sz="2000" dirty="0">
                <a:latin typeface="Times New Roman" panose="02020603050405020304" pitchFamily="18" charset="0"/>
                <a:cs typeface="Times New Roman" panose="02020603050405020304" pitchFamily="18" charset="0"/>
              </a:rPr>
              <a:t>Make list of task(Graphics, animations, sounds).</a:t>
            </a:r>
          </a:p>
          <a:p>
            <a:pPr lvl="2"/>
            <a:r>
              <a:rPr lang="en-IN" sz="2000" dirty="0">
                <a:latin typeface="Times New Roman" panose="02020603050405020304" pitchFamily="18" charset="0"/>
                <a:cs typeface="Times New Roman" panose="02020603050405020304" pitchFamily="18" charset="0"/>
              </a:rPr>
              <a:t>Time-scheduling, estimation.</a:t>
            </a:r>
          </a:p>
          <a:p>
            <a:pPr lvl="2"/>
            <a:r>
              <a:rPr lang="en-IN" sz="2000" dirty="0">
                <a:latin typeface="Times New Roman" panose="02020603050405020304" pitchFamily="18" charset="0"/>
                <a:cs typeface="Times New Roman" panose="02020603050405020304" pitchFamily="18" charset="0"/>
              </a:rPr>
              <a:t>Create document, test case, plans.</a:t>
            </a:r>
          </a:p>
          <a:p>
            <a:pPr lvl="2"/>
            <a:r>
              <a:rPr lang="en-IN" sz="2000" dirty="0">
                <a:latin typeface="Times New Roman" panose="02020603050405020304" pitchFamily="18" charset="0"/>
                <a:cs typeface="Times New Roman" panose="02020603050405020304" pitchFamily="18" charset="0"/>
              </a:rPr>
              <a:t>Care about rework &amp; submit final bug free product.	</a:t>
            </a:r>
            <a:endParaRPr lang="en-IN" sz="2000" dirty="0" smtClean="0">
              <a:latin typeface="Times New Roman" panose="02020603050405020304" pitchFamily="18" charset="0"/>
              <a:cs typeface="Times New Roman" panose="02020603050405020304" pitchFamily="18" charset="0"/>
            </a:endParaRPr>
          </a:p>
          <a:p>
            <a:pPr marL="914400" lvl="2" indent="0">
              <a:buNone/>
            </a:pPr>
            <a:endParaRPr lang="en-IN" sz="2000" dirty="0" smtClean="0">
              <a:latin typeface="Times New Roman" panose="02020603050405020304" pitchFamily="18" charset="0"/>
              <a:cs typeface="Times New Roman" panose="02020603050405020304" pitchFamily="18" charset="0"/>
            </a:endParaRPr>
          </a:p>
          <a:p>
            <a:pPr marL="0" indent="0">
              <a:buNone/>
            </a:pPr>
            <a:r>
              <a:rPr lang="en-IN" b="1" dirty="0" smtClean="0">
                <a:latin typeface="Times New Roman" panose="02020603050405020304" pitchFamily="18" charset="0"/>
                <a:cs typeface="Times New Roman" panose="02020603050405020304" pitchFamily="18" charset="0"/>
              </a:rPr>
              <a:t>4</a:t>
            </a:r>
            <a:r>
              <a:rPr lang="en-IN" b="1" dirty="0">
                <a:latin typeface="Times New Roman" panose="02020603050405020304" pitchFamily="18" charset="0"/>
                <a:cs typeface="Times New Roman" panose="02020603050405020304" pitchFamily="18" charset="0"/>
              </a:rPr>
              <a:t>. Team building:</a:t>
            </a:r>
          </a:p>
          <a:p>
            <a:r>
              <a:rPr lang="en-IN" dirty="0">
                <a:latin typeface="Times New Roman" panose="02020603050405020304" pitchFamily="18" charset="0"/>
                <a:cs typeface="Times New Roman" panose="02020603050405020304" pitchFamily="18" charset="0"/>
              </a:rPr>
              <a:t>	To start design &amp; development we need team to make our concepts true. So we need members like designers, programmers, tester</a:t>
            </a:r>
            <a:r>
              <a:rPr lang="en-IN" b="1" dirty="0">
                <a:latin typeface="Times New Roman" panose="02020603050405020304" pitchFamily="18" charset="0"/>
                <a:cs typeface="Times New Roman" panose="02020603050405020304" pitchFamily="18" charset="0"/>
              </a:rPr>
              <a:t>s.</a:t>
            </a:r>
          </a:p>
          <a:p>
            <a:pPr marL="914400" lvl="2"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804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92955"/>
            <a:ext cx="11713030" cy="6647479"/>
          </a:xfrm>
        </p:spPr>
        <p:txBody>
          <a:bodyPr>
            <a:noAutofit/>
          </a:bodyPr>
          <a:lstStyle/>
          <a:p>
            <a:r>
              <a:rPr lang="en-IN" sz="2000" b="1" dirty="0" smtClean="0">
                <a:solidFill>
                  <a:schemeClr val="tx1"/>
                </a:solidFill>
                <a:latin typeface="Times New Roman" panose="02020603050405020304" pitchFamily="18" charset="0"/>
                <a:cs typeface="Times New Roman" panose="02020603050405020304" pitchFamily="18" charset="0"/>
              </a:rPr>
              <a:t>Native </a:t>
            </a:r>
            <a:r>
              <a:rPr lang="en-IN" sz="2000" b="1" dirty="0">
                <a:solidFill>
                  <a:schemeClr val="tx1"/>
                </a:solidFill>
                <a:latin typeface="Times New Roman" panose="02020603050405020304" pitchFamily="18" charset="0"/>
                <a:cs typeface="Times New Roman" panose="02020603050405020304" pitchFamily="18" charset="0"/>
              </a:rPr>
              <a:t>Apps :</a:t>
            </a:r>
            <a:r>
              <a:rPr lang="en-IN" sz="2000" dirty="0">
                <a:solidFill>
                  <a:schemeClr val="tx1"/>
                </a:solidFill>
                <a:latin typeface="Times New Roman" panose="02020603050405020304" pitchFamily="18" charset="0"/>
                <a:cs typeface="Times New Roman" panose="02020603050405020304" pitchFamily="18" charset="0"/>
              </a:rPr>
              <a:t>  These are the applications which are been developed and complied using specific programming language for specific platform and they are also built using specific integrated development </a:t>
            </a:r>
            <a:r>
              <a:rPr lang="en-IN" sz="2000" dirty="0" smtClean="0">
                <a:solidFill>
                  <a:schemeClr val="tx1"/>
                </a:solidFill>
                <a:latin typeface="Times New Roman" panose="02020603050405020304" pitchFamily="18" charset="0"/>
                <a:cs typeface="Times New Roman" panose="02020603050405020304" pitchFamily="18" charset="0"/>
              </a:rPr>
              <a:t>environment.</a:t>
            </a:r>
            <a:r>
              <a:rPr lang="en-IN" sz="2000" dirty="0">
                <a:solidFill>
                  <a:schemeClr val="tx1"/>
                </a:solidFill>
                <a:latin typeface="Times New Roman" panose="02020603050405020304" pitchFamily="18" charset="0"/>
                <a:cs typeface="Times New Roman" panose="02020603050405020304" pitchFamily="18" charset="0"/>
              </a:rPr>
              <a:t/>
            </a:r>
            <a:br>
              <a:rPr lang="en-IN" sz="2000" dirty="0">
                <a:solidFill>
                  <a:schemeClr val="tx1"/>
                </a:solidFill>
                <a:latin typeface="Times New Roman" panose="02020603050405020304" pitchFamily="18" charset="0"/>
                <a:cs typeface="Times New Roman" panose="02020603050405020304" pitchFamily="18" charset="0"/>
              </a:rPr>
            </a:br>
            <a:r>
              <a:rPr lang="en-IN" sz="2000" dirty="0" smtClean="0">
                <a:solidFill>
                  <a:schemeClr val="tx1"/>
                </a:solidFill>
                <a:latin typeface="Times New Roman" panose="02020603050405020304" pitchFamily="18" charset="0"/>
                <a:cs typeface="Times New Roman" panose="02020603050405020304" pitchFamily="18" charset="0"/>
              </a:rPr>
              <a:t>Ex </a:t>
            </a:r>
            <a:r>
              <a:rPr lang="en-IN" sz="2000" dirty="0">
                <a:solidFill>
                  <a:schemeClr val="tx1"/>
                </a:solidFill>
                <a:latin typeface="Times New Roman" panose="02020603050405020304" pitchFamily="18" charset="0"/>
                <a:cs typeface="Times New Roman" panose="02020603050405020304" pitchFamily="18" charset="0"/>
              </a:rPr>
              <a:t>: What’s app, Gaming app, Facebook, Gmail, </a:t>
            </a:r>
            <a:r>
              <a:rPr lang="en-IN" sz="2000" dirty="0" smtClean="0">
                <a:solidFill>
                  <a:schemeClr val="tx1"/>
                </a:solidFill>
                <a:latin typeface="Times New Roman" panose="02020603050405020304" pitchFamily="18" charset="0"/>
                <a:cs typeface="Times New Roman" panose="02020603050405020304" pitchFamily="18" charset="0"/>
              </a:rPr>
              <a:t>Twitter</a:t>
            </a:r>
            <a:br>
              <a:rPr lang="en-IN" sz="2000" dirty="0" smtClean="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a:r>
            <a:br>
              <a:rPr lang="en-IN" sz="2000" dirty="0">
                <a:solidFill>
                  <a:schemeClr val="tx1"/>
                </a:solidFill>
                <a:latin typeface="Times New Roman"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Benefits of Native apps : </a:t>
            </a:r>
            <a:r>
              <a:rPr lang="en-IN" sz="2000" dirty="0">
                <a:solidFill>
                  <a:schemeClr val="tx1"/>
                </a:solidFill>
                <a:latin typeface="Times New Roman" panose="02020603050405020304" pitchFamily="18" charset="0"/>
                <a:cs typeface="Times New Roman" panose="02020603050405020304" pitchFamily="18" charset="0"/>
              </a:rPr>
              <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Fast and </a:t>
            </a:r>
            <a:r>
              <a:rPr lang="en-IN" sz="2000" dirty="0" smtClean="0">
                <a:solidFill>
                  <a:schemeClr val="tx1"/>
                </a:solidFill>
                <a:latin typeface="Times New Roman" panose="02020603050405020304" pitchFamily="18" charset="0"/>
                <a:cs typeface="Times New Roman" panose="02020603050405020304" pitchFamily="18" charset="0"/>
              </a:rPr>
              <a:t>Responsive, Efficient, Provides </a:t>
            </a:r>
            <a:r>
              <a:rPr lang="en-IN" sz="2000" dirty="0">
                <a:solidFill>
                  <a:schemeClr val="tx1"/>
                </a:solidFill>
                <a:latin typeface="Times New Roman" panose="02020603050405020304" pitchFamily="18" charset="0"/>
                <a:cs typeface="Times New Roman" panose="02020603050405020304" pitchFamily="18" charset="0"/>
              </a:rPr>
              <a:t>access to full feature set of </a:t>
            </a:r>
            <a:r>
              <a:rPr lang="en-IN" sz="2000" dirty="0" smtClean="0">
                <a:solidFill>
                  <a:schemeClr val="tx1"/>
                </a:solidFill>
                <a:latin typeface="Times New Roman" panose="02020603050405020304" pitchFamily="18" charset="0"/>
                <a:cs typeface="Times New Roman" panose="02020603050405020304" pitchFamily="18" charset="0"/>
              </a:rPr>
              <a:t>devices, Works offline.</a:t>
            </a:r>
            <a:br>
              <a:rPr lang="en-IN" sz="2000" dirty="0" smtClean="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a:r>
            <a:br>
              <a:rPr lang="en-IN" sz="2000" dirty="0">
                <a:solidFill>
                  <a:schemeClr val="tx1"/>
                </a:solidFill>
                <a:latin typeface="Times New Roman"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Drawbacks :</a:t>
            </a:r>
            <a:r>
              <a:rPr lang="en-IN" sz="2000" dirty="0">
                <a:solidFill>
                  <a:schemeClr val="tx1"/>
                </a:solidFill>
                <a:latin typeface="Times New Roman" panose="02020603050405020304" pitchFamily="18" charset="0"/>
                <a:cs typeface="Times New Roman" panose="02020603050405020304" pitchFamily="18" charset="0"/>
              </a:rPr>
              <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Development </a:t>
            </a:r>
            <a:r>
              <a:rPr lang="en-IN" sz="2000" dirty="0" smtClean="0">
                <a:solidFill>
                  <a:schemeClr val="tx1"/>
                </a:solidFill>
                <a:latin typeface="Times New Roman" panose="02020603050405020304" pitchFamily="18" charset="0"/>
                <a:cs typeface="Times New Roman" panose="02020603050405020304" pitchFamily="18" charset="0"/>
              </a:rPr>
              <a:t>cost, Code Reusage, Takes </a:t>
            </a:r>
            <a:r>
              <a:rPr lang="en-IN" sz="2000" dirty="0">
                <a:solidFill>
                  <a:schemeClr val="tx1"/>
                </a:solidFill>
                <a:latin typeface="Times New Roman" panose="02020603050405020304" pitchFamily="18" charset="0"/>
                <a:cs typeface="Times New Roman" panose="02020603050405020304" pitchFamily="18" charset="0"/>
              </a:rPr>
              <a:t>more </a:t>
            </a:r>
            <a:r>
              <a:rPr lang="en-IN" sz="2000" dirty="0" smtClean="0">
                <a:solidFill>
                  <a:schemeClr val="tx1"/>
                </a:solidFill>
                <a:latin typeface="Times New Roman" panose="02020603050405020304" pitchFamily="18" charset="0"/>
                <a:cs typeface="Times New Roman" panose="02020603050405020304" pitchFamily="18" charset="0"/>
              </a:rPr>
              <a:t>time.</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b="1" dirty="0" smtClean="0">
                <a:solidFill>
                  <a:schemeClr val="tx1"/>
                </a:solidFill>
                <a:latin typeface="Times New Roman" panose="02020603050405020304" pitchFamily="18" charset="0"/>
                <a:cs typeface="Times New Roman" panose="02020603050405020304" pitchFamily="18" charset="0"/>
              </a:rPr>
              <a:t>Web </a:t>
            </a:r>
            <a:r>
              <a:rPr lang="en-IN" sz="2000" b="1" dirty="0">
                <a:solidFill>
                  <a:schemeClr val="tx1"/>
                </a:solidFill>
                <a:latin typeface="Times New Roman" panose="02020603050405020304" pitchFamily="18" charset="0"/>
                <a:cs typeface="Times New Roman" panose="02020603050405020304" pitchFamily="18" charset="0"/>
              </a:rPr>
              <a:t>Apps : </a:t>
            </a:r>
            <a:r>
              <a:rPr lang="en-IN" sz="2000" dirty="0">
                <a:solidFill>
                  <a:schemeClr val="tx1"/>
                </a:solidFill>
                <a:latin typeface="Times New Roman" panose="02020603050405020304" pitchFamily="18" charset="0"/>
                <a:cs typeface="Times New Roman" panose="02020603050405020304" pitchFamily="18" charset="0"/>
              </a:rPr>
              <a:t>Mobile web apps are device-neutral and it is mobile friendly websites which are built using HTML 5, CSS 3 and Java script. These web sites can be reached by typing a specific URL into your mobile browsers. Some web apps are built specifically as mobile websites where you can access mobile websites using m.domain.com. (</a:t>
            </a:r>
            <a:r>
              <a:rPr lang="en-IN" sz="2000" u="sng" dirty="0">
                <a:solidFill>
                  <a:schemeClr val="tx1"/>
                </a:solidFill>
                <a:latin typeface="Times New Roman" panose="02020603050405020304" pitchFamily="18" charset="0"/>
                <a:cs typeface="Times New Roman" panose="02020603050405020304" pitchFamily="18" charset="0"/>
                <a:hlinkClick r:id="rId2"/>
              </a:rPr>
              <a:t>www.facebook.com</a:t>
            </a:r>
            <a:r>
              <a:rPr lang="en-IN" sz="2000" dirty="0">
                <a:solidFill>
                  <a:schemeClr val="tx1"/>
                </a:solidFill>
                <a:latin typeface="Times New Roman" panose="02020603050405020304" pitchFamily="18" charset="0"/>
                <a:cs typeface="Times New Roman" panose="02020603050405020304" pitchFamily="18" charset="0"/>
              </a:rPr>
              <a:t> – m.facebook.com)</a:t>
            </a:r>
            <a:br>
              <a:rPr lang="en-IN" sz="2000" dirty="0">
                <a:solidFill>
                  <a:schemeClr val="tx1"/>
                </a:solidFill>
                <a:latin typeface="Times New Roman" panose="02020603050405020304" pitchFamily="18" charset="0"/>
                <a:cs typeface="Times New Roman" panose="02020603050405020304" pitchFamily="18" charset="0"/>
              </a:rPr>
            </a:br>
            <a:r>
              <a:rPr lang="en-IN" sz="2000" dirty="0" smtClean="0">
                <a:solidFill>
                  <a:schemeClr val="tx1"/>
                </a:solidFill>
                <a:latin typeface="Times New Roman" panose="02020603050405020304" pitchFamily="18" charset="0"/>
                <a:cs typeface="Times New Roman" panose="02020603050405020304" pitchFamily="18" charset="0"/>
              </a:rPr>
              <a:t>Ex</a:t>
            </a:r>
            <a:r>
              <a:rPr lang="en-IN" sz="2000" dirty="0">
                <a:solidFill>
                  <a:schemeClr val="tx1"/>
                </a:solidFill>
                <a:latin typeface="Times New Roman" panose="02020603050405020304" pitchFamily="18" charset="0"/>
                <a:cs typeface="Times New Roman" panose="02020603050405020304" pitchFamily="18" charset="0"/>
              </a:rPr>
              <a:t>: Facebook, </a:t>
            </a:r>
            <a:r>
              <a:rPr lang="en-IN" sz="2000" dirty="0" smtClean="0">
                <a:solidFill>
                  <a:schemeClr val="tx1"/>
                </a:solidFill>
                <a:latin typeface="Times New Roman" panose="02020603050405020304" pitchFamily="18" charset="0"/>
                <a:cs typeface="Times New Roman" panose="02020603050405020304" pitchFamily="18" charset="0"/>
              </a:rPr>
              <a:t>Gmail</a:t>
            </a:r>
            <a:br>
              <a:rPr lang="en-IN" sz="2000" dirty="0" smtClean="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a:r>
            <a:br>
              <a:rPr lang="en-IN" sz="2000" dirty="0">
                <a:solidFill>
                  <a:schemeClr val="tx1"/>
                </a:solidFill>
                <a:latin typeface="Times New Roman"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Benefits of Web Apps : </a:t>
            </a:r>
            <a:br>
              <a:rPr lang="en-IN" sz="2000" b="1"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Development </a:t>
            </a:r>
            <a:r>
              <a:rPr lang="en-IN" sz="2000" dirty="0" smtClean="0">
                <a:solidFill>
                  <a:schemeClr val="tx1"/>
                </a:solidFill>
                <a:latin typeface="Times New Roman" panose="02020603050405020304" pitchFamily="18" charset="0"/>
                <a:cs typeface="Times New Roman" panose="02020603050405020304" pitchFamily="18" charset="0"/>
              </a:rPr>
              <a:t>cost, Easy Access, No </a:t>
            </a:r>
            <a:r>
              <a:rPr lang="en-IN" sz="2000" dirty="0">
                <a:solidFill>
                  <a:schemeClr val="tx1"/>
                </a:solidFill>
                <a:latin typeface="Times New Roman" panose="02020603050405020304" pitchFamily="18" charset="0"/>
                <a:cs typeface="Times New Roman" panose="02020603050405020304" pitchFamily="18" charset="0"/>
              </a:rPr>
              <a:t>installation </a:t>
            </a:r>
            <a:r>
              <a:rPr lang="en-IN" sz="2000" dirty="0" smtClean="0">
                <a:solidFill>
                  <a:schemeClr val="tx1"/>
                </a:solidFill>
                <a:latin typeface="Times New Roman" panose="02020603050405020304" pitchFamily="18" charset="0"/>
                <a:cs typeface="Times New Roman" panose="02020603050405020304" pitchFamily="18" charset="0"/>
              </a:rPr>
              <a:t>needed. </a:t>
            </a:r>
            <a:br>
              <a:rPr lang="en-IN" sz="2000" dirty="0" smtClean="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a:r>
            <a:br>
              <a:rPr lang="en-IN" sz="2000" dirty="0">
                <a:solidFill>
                  <a:schemeClr val="tx1"/>
                </a:solidFill>
                <a:latin typeface="Times New Roman" panose="02020603050405020304" pitchFamily="18" charset="0"/>
                <a:cs typeface="Times New Roman" panose="02020603050405020304" pitchFamily="18" charset="0"/>
              </a:rPr>
            </a:br>
            <a:r>
              <a:rPr lang="en-IN" sz="2000" b="1" dirty="0" smtClean="0">
                <a:solidFill>
                  <a:schemeClr val="tx1"/>
                </a:solidFill>
                <a:latin typeface="Times New Roman" panose="02020603050405020304" pitchFamily="18" charset="0"/>
                <a:cs typeface="Times New Roman" panose="02020603050405020304" pitchFamily="18" charset="0"/>
              </a:rPr>
              <a:t>Drawbacks: </a:t>
            </a:r>
            <a:r>
              <a:rPr lang="en-IN" sz="2000" dirty="0">
                <a:solidFill>
                  <a:schemeClr val="tx1"/>
                </a:solidFill>
                <a:latin typeface="Times New Roman" panose="02020603050405020304" pitchFamily="18" charset="0"/>
                <a:cs typeface="Times New Roman" panose="02020603050405020304" pitchFamily="18" charset="0"/>
              </a:rPr>
              <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It does not work </a:t>
            </a:r>
            <a:r>
              <a:rPr lang="en-IN" sz="2000" dirty="0" smtClean="0">
                <a:solidFill>
                  <a:schemeClr val="tx1"/>
                </a:solidFill>
                <a:latin typeface="Times New Roman" panose="02020603050405020304" pitchFamily="18" charset="0"/>
                <a:cs typeface="Times New Roman" panose="02020603050405020304" pitchFamily="18" charset="0"/>
              </a:rPr>
              <a:t>offline, Less </a:t>
            </a:r>
            <a:r>
              <a:rPr lang="en-IN" sz="2000" dirty="0">
                <a:solidFill>
                  <a:schemeClr val="tx1"/>
                </a:solidFill>
                <a:latin typeface="Times New Roman" panose="02020603050405020304" pitchFamily="18" charset="0"/>
                <a:cs typeface="Times New Roman" panose="02020603050405020304" pitchFamily="18" charset="0"/>
              </a:rPr>
              <a:t>access to device features like Camera, GPS, </a:t>
            </a:r>
            <a:r>
              <a:rPr lang="en-IN" sz="2000" dirty="0" smtClean="0">
                <a:solidFill>
                  <a:schemeClr val="tx1"/>
                </a:solidFill>
                <a:latin typeface="Times New Roman" panose="02020603050405020304" pitchFamily="18" charset="0"/>
                <a:cs typeface="Times New Roman" panose="02020603050405020304" pitchFamily="18" charset="0"/>
              </a:rPr>
              <a:t>Sensor, Longer </a:t>
            </a:r>
            <a:r>
              <a:rPr lang="en-IN" sz="2000" dirty="0">
                <a:solidFill>
                  <a:schemeClr val="tx1"/>
                </a:solidFill>
                <a:latin typeface="Times New Roman" panose="02020603050405020304" pitchFamily="18" charset="0"/>
                <a:cs typeface="Times New Roman" panose="02020603050405020304" pitchFamily="18" charset="0"/>
              </a:rPr>
              <a:t>time to develop</a:t>
            </a:r>
            <a:br>
              <a:rPr lang="en-IN" sz="2000" dirty="0">
                <a:solidFill>
                  <a:schemeClr val="tx1"/>
                </a:solidFill>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196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0"/>
            <a:ext cx="8596668" cy="6857999"/>
          </a:xfrm>
        </p:spPr>
        <p:txBody>
          <a:bodyPr>
            <a:noAutofit/>
          </a:bodyPr>
          <a:lstStyle/>
          <a:p>
            <a:pPr marL="0" indent="0">
              <a:buNone/>
            </a:pPr>
            <a:endParaRPr lang="en-IN" sz="2000" b="1"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5</a:t>
            </a:r>
            <a:r>
              <a:rPr lang="en-IN" sz="2000" b="1" dirty="0">
                <a:latin typeface="Times New Roman" panose="02020603050405020304" pitchFamily="18" charset="0"/>
                <a:cs typeface="Times New Roman" panose="02020603050405020304" pitchFamily="18" charset="0"/>
              </a:rPr>
              <a:t>. Concept design:</a:t>
            </a:r>
          </a:p>
          <a:p>
            <a:r>
              <a:rPr lang="en-IN" sz="2000" dirty="0">
                <a:latin typeface="Times New Roman" panose="02020603050405020304" pitchFamily="18" charset="0"/>
                <a:cs typeface="Times New Roman" panose="02020603050405020304" pitchFamily="18" charset="0"/>
              </a:rPr>
              <a:t>	Designing prototype of actual idea/story. It is heart of any game. Design is proof to bring an idea to real.</a:t>
            </a:r>
          </a:p>
          <a:p>
            <a:r>
              <a:rPr lang="en-IN" sz="2000" dirty="0">
                <a:latin typeface="Times New Roman" panose="02020603050405020304" pitchFamily="18" charset="0"/>
                <a:cs typeface="Times New Roman" panose="02020603050405020304" pitchFamily="18" charset="0"/>
              </a:rPr>
              <a:t>	It requires thinking, understanding, implementing, </a:t>
            </a:r>
            <a:r>
              <a:rPr lang="en-IN" sz="2000" dirty="0" err="1">
                <a:latin typeface="Times New Roman" panose="02020603050405020304" pitchFamily="18" charset="0"/>
                <a:cs typeface="Times New Roman" panose="02020603050405020304" pitchFamily="18" charset="0"/>
              </a:rPr>
              <a:t>excecuting</a:t>
            </a:r>
            <a:r>
              <a:rPr lang="en-IN" sz="2000" dirty="0">
                <a:latin typeface="Times New Roman" panose="02020603050405020304" pitchFamily="18" charset="0"/>
                <a:cs typeface="Times New Roman" panose="02020603050405020304" pitchFamily="18" charset="0"/>
              </a:rPr>
              <a:t>, behaviour, UI of the design.</a:t>
            </a:r>
          </a:p>
          <a:p>
            <a:r>
              <a:rPr lang="en-IN" sz="2000" dirty="0">
                <a:latin typeface="Times New Roman" panose="02020603050405020304" pitchFamily="18" charset="0"/>
                <a:cs typeface="Times New Roman" panose="02020603050405020304" pitchFamily="18" charset="0"/>
              </a:rPr>
              <a:t>	Before starting development designer create document it is known as Game Design Document(GDD).</a:t>
            </a:r>
          </a:p>
          <a:p>
            <a:pPr marL="1257300" lvl="2"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Game Design Document(GDD):</a:t>
            </a:r>
          </a:p>
          <a:p>
            <a:pPr marL="1714500" lvl="3" indent="-342900">
              <a:buFontTx/>
              <a:buChar char="-"/>
            </a:pPr>
            <a:r>
              <a:rPr lang="en-IN" sz="2000" dirty="0">
                <a:latin typeface="Times New Roman" panose="02020603050405020304" pitchFamily="18" charset="0"/>
                <a:cs typeface="Times New Roman" panose="02020603050405020304" pitchFamily="18" charset="0"/>
              </a:rPr>
              <a:t>Title</a:t>
            </a:r>
          </a:p>
          <a:p>
            <a:pPr marL="1714500" lvl="3" indent="-342900">
              <a:buFontTx/>
              <a:buChar char="-"/>
            </a:pPr>
            <a:r>
              <a:rPr lang="en-IN" sz="2000" dirty="0">
                <a:latin typeface="Times New Roman" panose="02020603050405020304" pitchFamily="18" charset="0"/>
                <a:cs typeface="Times New Roman" panose="02020603050405020304" pitchFamily="18" charset="0"/>
              </a:rPr>
              <a:t>Game genre</a:t>
            </a:r>
          </a:p>
          <a:p>
            <a:pPr marL="1714500" lvl="3" indent="-342900">
              <a:buFontTx/>
              <a:buChar char="-"/>
            </a:pPr>
            <a:r>
              <a:rPr lang="en-IN" sz="2000" dirty="0">
                <a:latin typeface="Times New Roman" panose="02020603050405020304" pitchFamily="18" charset="0"/>
                <a:cs typeface="Times New Roman" panose="02020603050405020304" pitchFamily="18" charset="0"/>
              </a:rPr>
              <a:t>Game model</a:t>
            </a:r>
          </a:p>
          <a:p>
            <a:pPr marL="1714500" lvl="3" indent="-342900">
              <a:buFontTx/>
              <a:buChar char="-"/>
            </a:pPr>
            <a:r>
              <a:rPr lang="en-IN" sz="2000" dirty="0">
                <a:latin typeface="Times New Roman" panose="02020603050405020304" pitchFamily="18" charset="0"/>
                <a:cs typeface="Times New Roman" panose="02020603050405020304" pitchFamily="18" charset="0"/>
              </a:rPr>
              <a:t>Goal</a:t>
            </a:r>
          </a:p>
          <a:p>
            <a:pPr marL="1714500" lvl="3" indent="-342900">
              <a:buFontTx/>
              <a:buChar char="-"/>
            </a:pPr>
            <a:r>
              <a:rPr lang="en-IN" sz="2000" dirty="0">
                <a:latin typeface="Times New Roman" panose="02020603050405020304" pitchFamily="18" charset="0"/>
                <a:cs typeface="Times New Roman" panose="02020603050405020304" pitchFamily="18" charset="0"/>
              </a:rPr>
              <a:t>Topic of flow</a:t>
            </a:r>
          </a:p>
          <a:p>
            <a:pPr marL="1714500" lvl="3" indent="-342900">
              <a:buFontTx/>
              <a:buChar char="-"/>
            </a:pPr>
            <a:r>
              <a:rPr lang="en-IN" sz="2000" dirty="0">
                <a:latin typeface="Times New Roman" panose="02020603050405020304" pitchFamily="18" charset="0"/>
                <a:cs typeface="Times New Roman" panose="02020603050405020304" pitchFamily="18" charset="0"/>
              </a:rPr>
              <a:t>Game flow.</a:t>
            </a:r>
          </a:p>
          <a:p>
            <a:pPr marL="1714500" lvl="3" indent="-342900">
              <a:buFontTx/>
              <a:buChar char="-"/>
            </a:pPr>
            <a:r>
              <a:rPr lang="en-IN" sz="2000" dirty="0">
                <a:latin typeface="Times New Roman" panose="02020603050405020304" pitchFamily="18" charset="0"/>
                <a:cs typeface="Times New Roman" panose="02020603050405020304" pitchFamily="18" charset="0"/>
              </a:rPr>
              <a:t>Game logic</a:t>
            </a:r>
          </a:p>
          <a:p>
            <a:pPr>
              <a:buFontTx/>
              <a:buChar char="-"/>
            </a:pPr>
            <a:endParaRPr lang="en-IN" sz="2000" dirty="0">
              <a:latin typeface="Times New Roman" panose="02020603050405020304" pitchFamily="18" charset="0"/>
              <a:cs typeface="Times New Roman" panose="02020603050405020304" pitchFamily="18" charset="0"/>
            </a:endParaRPr>
          </a:p>
          <a:p>
            <a:pPr>
              <a:buFontTx/>
              <a:buChar char="-"/>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943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65043"/>
            <a:ext cx="8596668" cy="5776319"/>
          </a:xfrm>
        </p:spPr>
        <p:txBody>
          <a:bodyPr>
            <a:normAutofit/>
          </a:bodyPr>
          <a:lstStyle/>
          <a:p>
            <a:pPr marL="0" indent="0">
              <a:lnSpc>
                <a:spcPct val="100000"/>
              </a:lnSpc>
              <a:buNone/>
            </a:pPr>
            <a:r>
              <a:rPr lang="en-IN" sz="2000" b="1" dirty="0">
                <a:latin typeface="Times New Roman" panose="02020603050405020304" pitchFamily="18" charset="0"/>
                <a:cs typeface="Times New Roman" panose="02020603050405020304" pitchFamily="18" charset="0"/>
              </a:rPr>
              <a:t>6. Developing:</a:t>
            </a:r>
          </a:p>
          <a:p>
            <a:pPr marL="0" indent="0">
              <a:lnSpc>
                <a:spcPct val="100000"/>
              </a:lnSpc>
              <a:buNone/>
            </a:pPr>
            <a:r>
              <a:rPr lang="en-IN" sz="2000" dirty="0">
                <a:latin typeface="Times New Roman" panose="02020603050405020304" pitchFamily="18" charset="0"/>
                <a:cs typeface="Times New Roman" panose="02020603050405020304" pitchFamily="18" charset="0"/>
              </a:rPr>
              <a:t>	Here we are developing the code according to the game logic.</a:t>
            </a:r>
          </a:p>
          <a:p>
            <a:pPr marL="0" indent="0">
              <a:lnSpc>
                <a:spcPct val="100000"/>
              </a:lnSpc>
              <a:buNone/>
            </a:pPr>
            <a:r>
              <a:rPr lang="en-IN" sz="2000" b="1" dirty="0">
                <a:latin typeface="Times New Roman" panose="02020603050405020304" pitchFamily="18" charset="0"/>
                <a:cs typeface="Times New Roman" panose="02020603050405020304" pitchFamily="18" charset="0"/>
              </a:rPr>
              <a:t>7. Testing:</a:t>
            </a:r>
          </a:p>
          <a:p>
            <a:pPr marL="0" indent="0">
              <a:lnSpc>
                <a:spcPct val="100000"/>
              </a:lnSpc>
              <a:buNone/>
            </a:pPr>
            <a:r>
              <a:rPr lang="en-IN" sz="2000" dirty="0">
                <a:latin typeface="Times New Roman" panose="02020603050405020304" pitchFamily="18" charset="0"/>
                <a:cs typeface="Times New Roman" panose="02020603050405020304" pitchFamily="18" charset="0"/>
              </a:rPr>
              <a:t>	It is important part of GDLC. Testing &amp; game design have the same weight in the any game/concept.</a:t>
            </a:r>
          </a:p>
          <a:p>
            <a:pPr marL="0" indent="0">
              <a:lnSpc>
                <a:spcPct val="100000"/>
              </a:lnSpc>
              <a:buNone/>
            </a:pPr>
            <a:r>
              <a:rPr lang="en-IN" sz="2000" b="1" dirty="0">
                <a:latin typeface="Times New Roman" panose="02020603050405020304" pitchFamily="18" charset="0"/>
                <a:cs typeface="Times New Roman" panose="02020603050405020304" pitchFamily="18" charset="0"/>
              </a:rPr>
              <a:t>8. Pre-Production:</a:t>
            </a:r>
          </a:p>
          <a:p>
            <a:pPr marL="0" indent="0">
              <a:lnSpc>
                <a:spcPct val="100000"/>
              </a:lnSpc>
              <a:buNone/>
            </a:pPr>
            <a:r>
              <a:rPr lang="en-IN" sz="2000" dirty="0">
                <a:latin typeface="Times New Roman" panose="02020603050405020304" pitchFamily="18" charset="0"/>
                <a:cs typeface="Times New Roman" panose="02020603050405020304" pitchFamily="18" charset="0"/>
              </a:rPr>
              <a:t>	Before doing real production we make sure in pre-production by release the game to product for alpha/beta release for find out and track the real time bugs.</a:t>
            </a:r>
          </a:p>
          <a:p>
            <a:pPr marL="0" indent="0">
              <a:lnSpc>
                <a:spcPct val="100000"/>
              </a:lnSpc>
              <a:buNone/>
            </a:pPr>
            <a:r>
              <a:rPr lang="en-IN" sz="2000" b="1" dirty="0">
                <a:latin typeface="Times New Roman" panose="02020603050405020304" pitchFamily="18" charset="0"/>
                <a:cs typeface="Times New Roman" panose="02020603050405020304" pitchFamily="18" charset="0"/>
              </a:rPr>
              <a:t>9. Production testing:</a:t>
            </a:r>
          </a:p>
          <a:p>
            <a:pPr marL="0" indent="0">
              <a:lnSpc>
                <a:spcPct val="100000"/>
              </a:lnSpc>
              <a:buNone/>
            </a:pPr>
            <a:r>
              <a:rPr lang="en-IN" sz="2000" dirty="0">
                <a:latin typeface="Times New Roman" panose="02020603050405020304" pitchFamily="18" charset="0"/>
                <a:cs typeface="Times New Roman" panose="02020603050405020304" pitchFamily="18" charset="0"/>
              </a:rPr>
              <a:t>	It is done once the application is released to market based on the user’s feedback the issue is fixed.</a:t>
            </a:r>
          </a:p>
          <a:p>
            <a:pPr marL="0" indent="0">
              <a:lnSpc>
                <a:spcPct val="100000"/>
              </a:lnSpc>
              <a:buNone/>
            </a:pPr>
            <a:r>
              <a:rPr lang="en-IN" sz="2000" b="1" dirty="0">
                <a:latin typeface="Times New Roman" panose="02020603050405020304" pitchFamily="18" charset="0"/>
                <a:cs typeface="Times New Roman" panose="02020603050405020304" pitchFamily="18" charset="0"/>
              </a:rPr>
              <a:t>10 Sales &amp; marketing:</a:t>
            </a:r>
          </a:p>
          <a:p>
            <a:pPr marL="0" indent="0">
              <a:lnSpc>
                <a:spcPct val="100000"/>
              </a:lnSpc>
              <a:buNone/>
            </a:pPr>
            <a:r>
              <a:rPr lang="en-IN" sz="2000" dirty="0">
                <a:latin typeface="Times New Roman" panose="02020603050405020304" pitchFamily="18" charset="0"/>
                <a:cs typeface="Times New Roman" panose="02020603050405020304" pitchFamily="18" charset="0"/>
              </a:rPr>
              <a:t>	Here marketing team will research to how we can improve our project &amp; they will keep watching our competitor’s activity &amp; new releases.</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638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775" y="132522"/>
            <a:ext cx="11595652" cy="6725477"/>
          </a:xfrm>
        </p:spPr>
        <p:txBody>
          <a:bodyPr>
            <a:normAutofit/>
          </a:bodyPr>
          <a:lstStyle/>
          <a:p>
            <a:endParaRPr lang="en-IN" sz="2000"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000" b="1" dirty="0" smtClean="0">
                <a:solidFill>
                  <a:schemeClr val="tx1"/>
                </a:solidFill>
                <a:latin typeface="Times New Roman" panose="02020603050405020304" pitchFamily="18" charset="0"/>
                <a:cs typeface="Times New Roman" panose="02020603050405020304" pitchFamily="18" charset="0"/>
              </a:rPr>
              <a:t>Hybrid </a:t>
            </a:r>
            <a:r>
              <a:rPr lang="en-IN" sz="2000" b="1" dirty="0">
                <a:solidFill>
                  <a:schemeClr val="tx1"/>
                </a:solidFill>
                <a:latin typeface="Times New Roman" panose="02020603050405020304" pitchFamily="18" charset="0"/>
                <a:cs typeface="Times New Roman" panose="02020603050405020304" pitchFamily="18" charset="0"/>
              </a:rPr>
              <a:t>Apps :  </a:t>
            </a:r>
            <a:r>
              <a:rPr lang="en-IN" sz="2000" dirty="0">
                <a:solidFill>
                  <a:schemeClr val="tx1"/>
                </a:solidFill>
                <a:latin typeface="Times New Roman" panose="02020603050405020304" pitchFamily="18" charset="0"/>
                <a:cs typeface="Times New Roman" panose="02020603050405020304" pitchFamily="18" charset="0"/>
              </a:rPr>
              <a:t>These are the applications built with combination of Native and Web apps. Hybrid apps is a program that is built using HTML 5, CSS 3 , Java Script and it is wrapped in a native container which allows it to use the functionality of microphone , camera , push notification , calendar. </a:t>
            </a:r>
          </a:p>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Ex </a:t>
            </a:r>
            <a:r>
              <a:rPr lang="en-IN" sz="2000" dirty="0">
                <a:solidFill>
                  <a:schemeClr val="tx1"/>
                </a:solidFill>
                <a:latin typeface="Times New Roman" panose="02020603050405020304" pitchFamily="18" charset="0"/>
                <a:cs typeface="Times New Roman" panose="02020603050405020304" pitchFamily="18" charset="0"/>
              </a:rPr>
              <a:t>: Instagram , Twitter, Amazon, Cricbuzz, Evernote.</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Benefits of Hybrid apps : </a:t>
            </a:r>
            <a:r>
              <a:rPr lang="en-IN" sz="2000" dirty="0">
                <a:solidFill>
                  <a:schemeClr val="tx1"/>
                </a:solidFill>
                <a:latin typeface="Times New Roman" panose="02020603050405020304" pitchFamily="18" charset="0"/>
                <a:cs typeface="Times New Roman" panose="02020603050405020304" pitchFamily="18" charset="0"/>
              </a:rPr>
              <a:t>Development cost is less, code reusage</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Drawbacks :</a:t>
            </a:r>
            <a:r>
              <a:rPr lang="en-IN" sz="2000" dirty="0">
                <a:solidFill>
                  <a:schemeClr val="tx1"/>
                </a:solidFill>
                <a:latin typeface="Times New Roman" panose="02020603050405020304" pitchFamily="18" charset="0"/>
                <a:cs typeface="Times New Roman" panose="02020603050405020304" pitchFamily="18" charset="0"/>
              </a:rPr>
              <a:t> Slower </a:t>
            </a:r>
            <a:r>
              <a:rPr lang="en-IN" sz="2000" dirty="0" smtClean="0">
                <a:solidFill>
                  <a:schemeClr val="tx1"/>
                </a:solidFill>
                <a:latin typeface="Times New Roman" panose="02020603050405020304" pitchFamily="18" charset="0"/>
                <a:cs typeface="Times New Roman" panose="02020603050405020304" pitchFamily="18" charset="0"/>
              </a:rPr>
              <a:t>performance </a:t>
            </a:r>
            <a:r>
              <a:rPr lang="en-IN" sz="2000" dirty="0">
                <a:solidFill>
                  <a:schemeClr val="tx1"/>
                </a:solidFill>
                <a:latin typeface="Times New Roman" panose="02020603050405020304" pitchFamily="18" charset="0"/>
                <a:cs typeface="Times New Roman" panose="02020603050405020304" pitchFamily="18" charset="0"/>
              </a:rPr>
              <a:t>than Native apps , more expensive than web apps</a:t>
            </a:r>
            <a:r>
              <a:rPr lang="en-IN" sz="2000" dirty="0" smtClean="0">
                <a:solidFill>
                  <a:schemeClr val="tx1"/>
                </a:solidFill>
                <a:latin typeface="Times New Roman" panose="02020603050405020304" pitchFamily="18" charset="0"/>
                <a:cs typeface="Times New Roman" panose="02020603050405020304" pitchFamily="18" charset="0"/>
              </a:rPr>
              <a:t>.</a:t>
            </a:r>
          </a:p>
          <a:p>
            <a:pPr marL="0" indent="0">
              <a:buNone/>
            </a:pPr>
            <a:endParaRPr lang="en-IN" sz="2000" dirty="0" smtClean="0">
              <a:solidFill>
                <a:schemeClr val="tx1"/>
              </a:solidFill>
              <a:latin typeface="Times New Roman" panose="02020603050405020304" pitchFamily="18" charset="0"/>
              <a:cs typeface="Times New Roman" panose="02020603050405020304" pitchFamily="18" charset="0"/>
            </a:endParaRPr>
          </a:p>
          <a:p>
            <a:pPr marL="0" lvl="0" indent="0">
              <a:buNone/>
            </a:pPr>
            <a:r>
              <a:rPr lang="en-IN" sz="2000" b="1" dirty="0">
                <a:solidFill>
                  <a:schemeClr val="tx1"/>
                </a:solidFill>
                <a:latin typeface="Times New Roman" panose="02020603050405020304" pitchFamily="18" charset="0"/>
                <a:cs typeface="Times New Roman" panose="02020603050405020304" pitchFamily="18" charset="0"/>
              </a:rPr>
              <a:t>Cross-Platform Apps : </a:t>
            </a:r>
            <a:r>
              <a:rPr lang="en-IN" sz="2000" dirty="0">
                <a:solidFill>
                  <a:schemeClr val="tx1"/>
                </a:solidFill>
                <a:latin typeface="Times New Roman" panose="02020603050405020304" pitchFamily="18" charset="0"/>
                <a:cs typeface="Times New Roman" panose="02020603050405020304" pitchFamily="18" charset="0"/>
              </a:rPr>
              <a:t>It is the process of creating mobile apps that can be deployed or published on multiple platforms using single code </a:t>
            </a:r>
            <a:r>
              <a:rPr lang="en-IN" sz="2000" dirty="0" smtClean="0">
                <a:solidFill>
                  <a:schemeClr val="tx1"/>
                </a:solidFill>
                <a:latin typeface="Times New Roman" panose="02020603050405020304" pitchFamily="18" charset="0"/>
                <a:cs typeface="Times New Roman" panose="02020603050405020304" pitchFamily="18" charset="0"/>
              </a:rPr>
              <a:t>base.</a:t>
            </a:r>
          </a:p>
          <a:p>
            <a:pPr marL="0" lvl="0" indent="0">
              <a:buNone/>
            </a:pPr>
            <a:r>
              <a:rPr lang="en-IN" sz="2000" dirty="0" smtClean="0">
                <a:solidFill>
                  <a:schemeClr val="tx1"/>
                </a:solidFill>
                <a:latin typeface="Times New Roman" panose="02020603050405020304" pitchFamily="18" charset="0"/>
                <a:cs typeface="Times New Roman" panose="02020603050405020304" pitchFamily="18" charset="0"/>
              </a:rPr>
              <a:t>Ex</a:t>
            </a:r>
            <a:r>
              <a:rPr lang="en-IN" sz="2000" dirty="0">
                <a:solidFill>
                  <a:schemeClr val="tx1"/>
                </a:solidFill>
                <a:latin typeface="Times New Roman" panose="02020603050405020304" pitchFamily="18" charset="0"/>
                <a:cs typeface="Times New Roman" panose="02020603050405020304" pitchFamily="18" charset="0"/>
              </a:rPr>
              <a:t>: Walmart, </a:t>
            </a:r>
            <a:r>
              <a:rPr lang="en-IN" sz="2000" dirty="0" smtClean="0">
                <a:solidFill>
                  <a:schemeClr val="tx1"/>
                </a:solidFill>
                <a:latin typeface="Times New Roman" panose="02020603050405020304" pitchFamily="18" charset="0"/>
                <a:cs typeface="Times New Roman" panose="02020603050405020304" pitchFamily="18" charset="0"/>
              </a:rPr>
              <a:t>Facebook</a:t>
            </a:r>
          </a:p>
          <a:p>
            <a:pPr marL="0" lvl="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marL="0" lvl="0" indent="0">
              <a:buNone/>
            </a:pPr>
            <a:r>
              <a:rPr lang="en-IN" sz="2000" b="1" dirty="0">
                <a:solidFill>
                  <a:schemeClr val="tx1"/>
                </a:solidFill>
                <a:latin typeface="Times New Roman" panose="02020603050405020304" pitchFamily="18" charset="0"/>
                <a:cs typeface="Times New Roman" panose="02020603050405020304" pitchFamily="18" charset="0"/>
              </a:rPr>
              <a:t>Progressive Web Apps : </a:t>
            </a:r>
            <a:r>
              <a:rPr lang="en-IN" sz="2000" dirty="0">
                <a:solidFill>
                  <a:schemeClr val="tx1"/>
                </a:solidFill>
                <a:latin typeface="Times New Roman" panose="02020603050405020304" pitchFamily="18" charset="0"/>
                <a:cs typeface="Times New Roman" panose="02020603050405020304" pitchFamily="18" charset="0"/>
              </a:rPr>
              <a:t>These are extension of website that you can save on your computer system or devices and use like an app. PWA use web browser API’S and functionalities to bring a native app like experience across devices. </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Ex: Telegram , Twitter</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 </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0545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026" y="172278"/>
            <a:ext cx="11648661" cy="6685721"/>
          </a:xfrm>
        </p:spPr>
        <p:txBody>
          <a:bodyPr>
            <a:normAutofit/>
          </a:bodyPr>
          <a:lstStyle/>
          <a:p>
            <a:pPr marL="0" indent="0">
              <a:buNone/>
            </a:pPr>
            <a:endParaRPr lang="en-IN"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000" b="1" dirty="0" smtClean="0">
                <a:solidFill>
                  <a:schemeClr val="accent2"/>
                </a:solidFill>
                <a:latin typeface="Times New Roman" panose="02020603050405020304" pitchFamily="18" charset="0"/>
                <a:cs typeface="Times New Roman" panose="02020603050405020304" pitchFamily="18" charset="0"/>
              </a:rPr>
              <a:t>Types </a:t>
            </a:r>
            <a:r>
              <a:rPr lang="en-IN" sz="2000" b="1" dirty="0">
                <a:solidFill>
                  <a:schemeClr val="accent2"/>
                </a:solidFill>
                <a:latin typeface="Times New Roman" panose="02020603050405020304" pitchFamily="18" charset="0"/>
                <a:cs typeface="Times New Roman" panose="02020603050405020304" pitchFamily="18" charset="0"/>
              </a:rPr>
              <a:t>of Web designs </a:t>
            </a:r>
            <a:r>
              <a:rPr lang="en-IN" sz="2000" b="1" dirty="0" smtClean="0">
                <a:solidFill>
                  <a:schemeClr val="accent2"/>
                </a:solidFill>
                <a:latin typeface="Times New Roman" panose="02020603050405020304" pitchFamily="18" charset="0"/>
                <a:cs typeface="Times New Roman" panose="02020603050405020304" pitchFamily="18" charset="0"/>
              </a:rPr>
              <a:t>layouts</a:t>
            </a:r>
          </a:p>
          <a:p>
            <a:pPr marL="0" indent="0">
              <a:buNone/>
            </a:pPr>
            <a:endParaRPr lang="en-IN" sz="2000" dirty="0" smtClean="0">
              <a:solidFill>
                <a:schemeClr val="tx1"/>
              </a:solidFill>
              <a:latin typeface="Times New Roman" panose="02020603050405020304" pitchFamily="18" charset="0"/>
              <a:cs typeface="Times New Roman" panose="02020603050405020304" pitchFamily="18" charset="0"/>
            </a:endParaRPr>
          </a:p>
          <a:p>
            <a:pPr marL="0" lvl="0" indent="0">
              <a:lnSpc>
                <a:spcPct val="150000"/>
              </a:lnSpc>
              <a:buNone/>
            </a:pPr>
            <a:r>
              <a:rPr lang="en-IN" sz="2000" b="1" dirty="0" smtClean="0">
                <a:solidFill>
                  <a:schemeClr val="tx1"/>
                </a:solidFill>
                <a:latin typeface="Times New Roman" panose="02020603050405020304" pitchFamily="18" charset="0"/>
                <a:cs typeface="Times New Roman" panose="02020603050405020304" pitchFamily="18" charset="0"/>
              </a:rPr>
              <a:t>Adaptive </a:t>
            </a:r>
            <a:r>
              <a:rPr lang="en-IN" sz="2000" b="1" dirty="0">
                <a:solidFill>
                  <a:schemeClr val="tx1"/>
                </a:solidFill>
                <a:latin typeface="Times New Roman" panose="02020603050405020304" pitchFamily="18" charset="0"/>
                <a:cs typeface="Times New Roman" panose="02020603050405020304" pitchFamily="18" charset="0"/>
              </a:rPr>
              <a:t>:</a:t>
            </a:r>
            <a:r>
              <a:rPr lang="en-IN" sz="2000" dirty="0">
                <a:solidFill>
                  <a:schemeClr val="tx1"/>
                </a:solidFill>
                <a:latin typeface="Times New Roman" panose="02020603050405020304" pitchFamily="18" charset="0"/>
                <a:cs typeface="Times New Roman" panose="02020603050405020304" pitchFamily="18" charset="0"/>
              </a:rPr>
              <a:t> It is characterized by having defined layouts for different resolutions, within each layout resizing the window does not change the layout.</a:t>
            </a:r>
          </a:p>
          <a:p>
            <a:pPr marL="0" lvl="0" indent="0">
              <a:lnSpc>
                <a:spcPct val="150000"/>
              </a:lnSpc>
              <a:buNone/>
            </a:pPr>
            <a:r>
              <a:rPr lang="en-IN" sz="2000" b="1" dirty="0">
                <a:solidFill>
                  <a:schemeClr val="tx1"/>
                </a:solidFill>
                <a:latin typeface="Times New Roman" panose="02020603050405020304" pitchFamily="18" charset="0"/>
                <a:cs typeface="Times New Roman" panose="02020603050405020304" pitchFamily="18" charset="0"/>
              </a:rPr>
              <a:t>Liquid :</a:t>
            </a:r>
            <a:r>
              <a:rPr lang="en-IN" sz="2000" dirty="0">
                <a:solidFill>
                  <a:schemeClr val="tx1"/>
                </a:solidFill>
                <a:latin typeface="Times New Roman" panose="02020603050405020304" pitchFamily="18" charset="0"/>
                <a:cs typeface="Times New Roman" panose="02020603050405020304" pitchFamily="18" charset="0"/>
              </a:rPr>
              <a:t> It is characterized by scaling the width of parts of the design relative to the window. It tends to fail when the window is much smaller or much larger than it was originally designed for. </a:t>
            </a:r>
          </a:p>
          <a:p>
            <a:pPr marL="0" lvl="0" indent="0">
              <a:lnSpc>
                <a:spcPct val="150000"/>
              </a:lnSpc>
              <a:buNone/>
            </a:pPr>
            <a:r>
              <a:rPr lang="en-IN" sz="2000" b="1" dirty="0">
                <a:solidFill>
                  <a:schemeClr val="tx1"/>
                </a:solidFill>
                <a:latin typeface="Times New Roman" panose="02020603050405020304" pitchFamily="18" charset="0"/>
                <a:cs typeface="Times New Roman" panose="02020603050405020304" pitchFamily="18" charset="0"/>
              </a:rPr>
              <a:t>Static : </a:t>
            </a:r>
            <a:r>
              <a:rPr lang="en-IN" sz="2000" dirty="0">
                <a:solidFill>
                  <a:schemeClr val="tx1"/>
                </a:solidFill>
                <a:latin typeface="Times New Roman" panose="02020603050405020304" pitchFamily="18" charset="0"/>
                <a:cs typeface="Times New Roman" panose="02020603050405020304" pitchFamily="18" charset="0"/>
              </a:rPr>
              <a:t>Static layouts are the traditional web : one design that sits in the </a:t>
            </a:r>
            <a:r>
              <a:rPr lang="en-IN" sz="2000" dirty="0" smtClean="0">
                <a:solidFill>
                  <a:schemeClr val="tx1"/>
                </a:solidFill>
                <a:latin typeface="Times New Roman" panose="02020603050405020304" pitchFamily="18" charset="0"/>
                <a:cs typeface="Times New Roman" panose="02020603050405020304" pitchFamily="18" charset="0"/>
              </a:rPr>
              <a:t>centre </a:t>
            </a:r>
            <a:r>
              <a:rPr lang="en-IN" sz="2000" dirty="0">
                <a:solidFill>
                  <a:schemeClr val="tx1"/>
                </a:solidFill>
                <a:latin typeface="Times New Roman" panose="02020603050405020304" pitchFamily="18" charset="0"/>
                <a:cs typeface="Times New Roman" panose="02020603050405020304" pitchFamily="18" charset="0"/>
              </a:rPr>
              <a:t>of the page and requires horizontal scrolling if the window is too small for it. </a:t>
            </a:r>
          </a:p>
          <a:p>
            <a:pPr marL="0" lvl="0" indent="0">
              <a:lnSpc>
                <a:spcPct val="150000"/>
              </a:lnSpc>
              <a:buNone/>
            </a:pPr>
            <a:r>
              <a:rPr lang="en-IN" sz="2000" b="1" dirty="0">
                <a:solidFill>
                  <a:schemeClr val="tx1"/>
                </a:solidFill>
                <a:latin typeface="Times New Roman" panose="02020603050405020304" pitchFamily="18" charset="0"/>
                <a:cs typeface="Times New Roman" panose="02020603050405020304" pitchFamily="18" charset="0"/>
              </a:rPr>
              <a:t>Responsive :</a:t>
            </a:r>
            <a:r>
              <a:rPr lang="en-IN" sz="2000" dirty="0">
                <a:solidFill>
                  <a:schemeClr val="tx1"/>
                </a:solidFill>
                <a:latin typeface="Times New Roman" panose="02020603050405020304" pitchFamily="18" charset="0"/>
                <a:cs typeface="Times New Roman" panose="02020603050405020304" pitchFamily="18" charset="0"/>
              </a:rPr>
              <a:t> It is characterized by having defined layout for different resolutions within each layout , the design is liquid and resizes the width of elements relative to changing windows size.</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63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189194" cy="1478570"/>
          </a:xfrm>
        </p:spPr>
        <p:txBody>
          <a:bodyPr anchor="t">
            <a:normAutofit/>
          </a:bodyPr>
          <a:lstStyle/>
          <a:p>
            <a:r>
              <a:rPr lang="en-IN" sz="4000" b="1" dirty="0" smtClean="0">
                <a:latin typeface="Times New Roman" panose="02020603050405020304" pitchFamily="18" charset="0"/>
                <a:cs typeface="Times New Roman" panose="02020603050405020304" pitchFamily="18" charset="0"/>
              </a:rPr>
              <a:t>    </a:t>
            </a:r>
            <a:r>
              <a:rPr lang="en-IN" sz="4000" b="1" u="sng" dirty="0" smtClean="0">
                <a:latin typeface="Times New Roman" panose="02020603050405020304" pitchFamily="18" charset="0"/>
                <a:cs typeface="Times New Roman" panose="02020603050405020304" pitchFamily="18" charset="0"/>
              </a:rPr>
              <a:t>Mobile software Development Life Cycle</a:t>
            </a:r>
            <a:endParaRPr lang="en-IN" sz="4000" u="sng"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1859448"/>
              </p:ext>
            </p:extLst>
          </p:nvPr>
        </p:nvGraphicFramePr>
        <p:xfrm>
          <a:off x="119270" y="1444487"/>
          <a:ext cx="10045147" cy="5208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0268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84150"/>
            <a:ext cx="9255125" cy="835025"/>
          </a:xfrm>
        </p:spPr>
        <p:txBody>
          <a:bodyPr anchor="t">
            <a:noAutofit/>
          </a:bodyPr>
          <a:lstStyle/>
          <a:p>
            <a:r>
              <a:rPr lang="en-IN" sz="3200" u="sng" cap="none" dirty="0" smtClean="0">
                <a:latin typeface="Times New Roman" panose="02020603050405020304" pitchFamily="18" charset="0"/>
                <a:cs typeface="Times New Roman" panose="02020603050405020304" pitchFamily="18" charset="0"/>
              </a:rPr>
              <a:t>Mobile Software </a:t>
            </a:r>
            <a:r>
              <a:rPr lang="en-IN" sz="3200" u="sng" cap="none" dirty="0">
                <a:latin typeface="Times New Roman" panose="02020603050405020304" pitchFamily="18" charset="0"/>
                <a:cs typeface="Times New Roman" panose="02020603050405020304" pitchFamily="18" charset="0"/>
              </a:rPr>
              <a:t>D</a:t>
            </a:r>
            <a:r>
              <a:rPr lang="en-IN" sz="3200" u="sng" cap="none" dirty="0" smtClean="0">
                <a:latin typeface="Times New Roman" panose="02020603050405020304" pitchFamily="18" charset="0"/>
                <a:cs typeface="Times New Roman" panose="02020603050405020304" pitchFamily="18" charset="0"/>
              </a:rPr>
              <a:t>evelopment </a:t>
            </a:r>
            <a:r>
              <a:rPr lang="en-IN" sz="3200" u="sng" cap="none" dirty="0">
                <a:latin typeface="Times New Roman" panose="02020603050405020304" pitchFamily="18" charset="0"/>
                <a:cs typeface="Times New Roman" panose="02020603050405020304" pitchFamily="18" charset="0"/>
              </a:rPr>
              <a:t>L</a:t>
            </a:r>
            <a:r>
              <a:rPr lang="en-IN" sz="3200" u="sng" cap="none" dirty="0" smtClean="0">
                <a:latin typeface="Times New Roman" panose="02020603050405020304" pitchFamily="18" charset="0"/>
                <a:cs typeface="Times New Roman" panose="02020603050405020304" pitchFamily="18" charset="0"/>
              </a:rPr>
              <a:t>ife Cycle (MSDLC)</a:t>
            </a:r>
            <a:endParaRPr lang="en-IN" sz="3200" u="sng" cap="none"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294967295"/>
          </p:nvPr>
        </p:nvSpPr>
        <p:spPr>
          <a:xfrm>
            <a:off x="365760" y="1244599"/>
            <a:ext cx="9639631" cy="4639365"/>
          </a:xfrm>
        </p:spPr>
        <p:txBody>
          <a:bodyPr>
            <a:normAutofit/>
          </a:bodyPr>
          <a:lstStyle/>
          <a:p>
            <a:pPr marL="0" indent="0">
              <a:lnSpc>
                <a:spcPct val="100000"/>
              </a:lnSpc>
              <a:buNone/>
            </a:pPr>
            <a:r>
              <a:rPr lang="en-IN" sz="2000" cap="none" dirty="0" smtClean="0">
                <a:solidFill>
                  <a:schemeClr val="tx1"/>
                </a:solidFill>
                <a:latin typeface="Times New Roman" panose="02020603050405020304" pitchFamily="18" charset="0"/>
                <a:cs typeface="Times New Roman" panose="02020603050405020304" pitchFamily="18" charset="0"/>
              </a:rPr>
              <a:t>The lifecycle of mobile development is similar to SDLC of web or desktop applications. Here we have 6 major stages of the process,</a:t>
            </a:r>
          </a:p>
          <a:p>
            <a:pPr marL="0" indent="0">
              <a:lnSpc>
                <a:spcPct val="100000"/>
              </a:lnSpc>
              <a:buNone/>
            </a:pPr>
            <a:r>
              <a:rPr lang="en-IN" sz="2000" cap="none" dirty="0" smtClean="0">
                <a:solidFill>
                  <a:schemeClr val="tx1"/>
                </a:solidFill>
                <a:latin typeface="Times New Roman" panose="02020603050405020304" pitchFamily="18" charset="0"/>
                <a:cs typeface="Times New Roman" panose="02020603050405020304" pitchFamily="18" charset="0"/>
              </a:rPr>
              <a:t>   They are as follows,</a:t>
            </a:r>
          </a:p>
          <a:p>
            <a:pPr>
              <a:lnSpc>
                <a:spcPct val="100000"/>
              </a:lnSpc>
              <a:buFont typeface="Wingdings" panose="05000000000000000000" pitchFamily="2" charset="2"/>
              <a:buChar char="Ø"/>
            </a:pPr>
            <a:r>
              <a:rPr lang="en-IN" sz="2000" cap="none" dirty="0" smtClean="0">
                <a:solidFill>
                  <a:schemeClr val="tx1"/>
                </a:solidFill>
                <a:latin typeface="Times New Roman" panose="02020603050405020304" pitchFamily="18" charset="0"/>
                <a:cs typeface="Times New Roman" panose="02020603050405020304" pitchFamily="18" charset="0"/>
              </a:rPr>
              <a:t> Inception – Requirement / System Analysis </a:t>
            </a:r>
          </a:p>
          <a:p>
            <a:pPr>
              <a:lnSpc>
                <a:spcPct val="100000"/>
              </a:lnSpc>
              <a:buFont typeface="Wingdings" panose="05000000000000000000" pitchFamily="2" charset="2"/>
              <a:buChar char="Ø"/>
            </a:pPr>
            <a:r>
              <a:rPr lang="en-IN" sz="2000" cap="none" dirty="0" smtClean="0">
                <a:solidFill>
                  <a:schemeClr val="tx1"/>
                </a:solidFill>
                <a:latin typeface="Times New Roman" panose="02020603050405020304" pitchFamily="18" charset="0"/>
                <a:cs typeface="Times New Roman" panose="02020603050405020304" pitchFamily="18" charset="0"/>
              </a:rPr>
              <a:t> Design – UI &amp; UX</a:t>
            </a:r>
          </a:p>
          <a:p>
            <a:pPr>
              <a:lnSpc>
                <a:spcPct val="100000"/>
              </a:lnSpc>
              <a:buFont typeface="Wingdings" panose="05000000000000000000" pitchFamily="2" charset="2"/>
              <a:buChar char="Ø"/>
            </a:pPr>
            <a:r>
              <a:rPr lang="en-IN" sz="2000" cap="none" dirty="0">
                <a:solidFill>
                  <a:schemeClr val="tx1"/>
                </a:solidFill>
                <a:latin typeface="Times New Roman" panose="02020603050405020304" pitchFamily="18" charset="0"/>
                <a:cs typeface="Times New Roman" panose="02020603050405020304" pitchFamily="18" charset="0"/>
              </a:rPr>
              <a:t> </a:t>
            </a:r>
            <a:r>
              <a:rPr lang="en-IN" sz="2000" cap="none" dirty="0" smtClean="0">
                <a:solidFill>
                  <a:schemeClr val="tx1"/>
                </a:solidFill>
                <a:latin typeface="Times New Roman" panose="02020603050405020304" pitchFamily="18" charset="0"/>
                <a:cs typeface="Times New Roman" panose="02020603050405020304" pitchFamily="18" charset="0"/>
              </a:rPr>
              <a:t>Development – Coding / UI Coding</a:t>
            </a:r>
          </a:p>
          <a:p>
            <a:pPr>
              <a:lnSpc>
                <a:spcPct val="100000"/>
              </a:lnSpc>
              <a:buFont typeface="Wingdings" panose="05000000000000000000" pitchFamily="2" charset="2"/>
              <a:buChar char="Ø"/>
            </a:pPr>
            <a:r>
              <a:rPr lang="en-IN" sz="2000" cap="none" dirty="0">
                <a:solidFill>
                  <a:schemeClr val="tx1"/>
                </a:solidFill>
                <a:latin typeface="Times New Roman" panose="02020603050405020304" pitchFamily="18" charset="0"/>
                <a:cs typeface="Times New Roman" panose="02020603050405020304" pitchFamily="18" charset="0"/>
              </a:rPr>
              <a:t> </a:t>
            </a:r>
            <a:r>
              <a:rPr lang="en-IN" sz="2000" cap="none" dirty="0" smtClean="0">
                <a:solidFill>
                  <a:schemeClr val="tx1"/>
                </a:solidFill>
                <a:latin typeface="Times New Roman" panose="02020603050405020304" pitchFamily="18" charset="0"/>
                <a:cs typeface="Times New Roman" panose="02020603050405020304" pitchFamily="18" charset="0"/>
              </a:rPr>
              <a:t>Stabilization – Testing</a:t>
            </a:r>
          </a:p>
          <a:p>
            <a:pPr>
              <a:lnSpc>
                <a:spcPct val="100000"/>
              </a:lnSpc>
              <a:buFont typeface="Wingdings" panose="05000000000000000000" pitchFamily="2" charset="2"/>
              <a:buChar char="Ø"/>
            </a:pPr>
            <a:r>
              <a:rPr lang="en-IN" sz="2000" cap="none" dirty="0">
                <a:solidFill>
                  <a:schemeClr val="tx1"/>
                </a:solidFill>
                <a:latin typeface="Times New Roman" panose="02020603050405020304" pitchFamily="18" charset="0"/>
                <a:cs typeface="Times New Roman" panose="02020603050405020304" pitchFamily="18" charset="0"/>
              </a:rPr>
              <a:t> </a:t>
            </a:r>
            <a:r>
              <a:rPr lang="en-IN" sz="2000" cap="none" dirty="0" smtClean="0">
                <a:solidFill>
                  <a:schemeClr val="tx1"/>
                </a:solidFill>
                <a:latin typeface="Times New Roman" panose="02020603050405020304" pitchFamily="18" charset="0"/>
                <a:cs typeface="Times New Roman" panose="02020603050405020304" pitchFamily="18" charset="0"/>
              </a:rPr>
              <a:t>Deployment / Distribution</a:t>
            </a:r>
          </a:p>
          <a:p>
            <a:pPr>
              <a:lnSpc>
                <a:spcPct val="100000"/>
              </a:lnSpc>
              <a:buFont typeface="Wingdings" panose="05000000000000000000" pitchFamily="2" charset="2"/>
              <a:buChar char="Ø"/>
            </a:pPr>
            <a:r>
              <a:rPr lang="en-IN" sz="2000" cap="none" dirty="0">
                <a:solidFill>
                  <a:schemeClr val="tx1"/>
                </a:solidFill>
                <a:latin typeface="Times New Roman" panose="02020603050405020304" pitchFamily="18" charset="0"/>
                <a:cs typeface="Times New Roman" panose="02020603050405020304" pitchFamily="18" charset="0"/>
              </a:rPr>
              <a:t> </a:t>
            </a:r>
            <a:r>
              <a:rPr lang="en-IN" sz="2000" cap="none" dirty="0" smtClean="0">
                <a:solidFill>
                  <a:schemeClr val="tx1"/>
                </a:solidFill>
                <a:latin typeface="Times New Roman" panose="02020603050405020304" pitchFamily="18" charset="0"/>
                <a:cs typeface="Times New Roman" panose="02020603050405020304" pitchFamily="18" charset="0"/>
              </a:rPr>
              <a:t>Maintenance</a:t>
            </a:r>
          </a:p>
          <a:p>
            <a:pPr>
              <a:lnSpc>
                <a:spcPct val="100000"/>
              </a:lnSpc>
            </a:pPr>
            <a:endParaRPr lang="en-IN" sz="2000" cap="none" dirty="0" smtClean="0">
              <a:solidFill>
                <a:schemeClr val="tx1"/>
              </a:solidFill>
              <a:latin typeface="Times New Roman" panose="02020603050405020304" pitchFamily="18" charset="0"/>
              <a:cs typeface="Times New Roman" panose="02020603050405020304" pitchFamily="18" charset="0"/>
            </a:endParaRPr>
          </a:p>
          <a:p>
            <a:pPr>
              <a:lnSpc>
                <a:spcPct val="100000"/>
              </a:lnSpc>
            </a:pPr>
            <a:endParaRPr lang="en-IN" sz="2000" cap="none" dirty="0" smtClean="0">
              <a:solidFill>
                <a:schemeClr val="tx1"/>
              </a:solidFill>
              <a:latin typeface="Times New Roman" panose="02020603050405020304" pitchFamily="18" charset="0"/>
              <a:cs typeface="Times New Roman" panose="02020603050405020304" pitchFamily="18" charset="0"/>
            </a:endParaRPr>
          </a:p>
          <a:p>
            <a:pPr marL="0" indent="0">
              <a:lnSpc>
                <a:spcPct val="100000"/>
              </a:lnSpc>
              <a:buNone/>
            </a:pPr>
            <a:endParaRPr lang="en-IN" sz="2000" cap="none" dirty="0" smtClean="0">
              <a:solidFill>
                <a:schemeClr val="tx1"/>
              </a:solidFill>
              <a:latin typeface="Times New Roman" panose="02020603050405020304" pitchFamily="18" charset="0"/>
              <a:cs typeface="Times New Roman" panose="02020603050405020304" pitchFamily="18" charset="0"/>
            </a:endParaRPr>
          </a:p>
          <a:p>
            <a:endParaRPr lang="en-IN" sz="2000" cap="none"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708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966788"/>
            <a:ext cx="10442713" cy="5129212"/>
          </a:xfrm>
        </p:spPr>
        <p:txBody>
          <a:bodyPr>
            <a:normAutofit lnSpcReduction="10000"/>
          </a:bodyPr>
          <a:lstStyle/>
          <a:p>
            <a:pPr>
              <a:buClr>
                <a:schemeClr val="tx1"/>
              </a:buClr>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All software applications start with an idea. This idea is usually refined into a solid requirement for an real world application</a:t>
            </a:r>
          </a:p>
          <a:p>
            <a:pPr>
              <a:buClr>
                <a:schemeClr val="tx1"/>
              </a:buClr>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This idea can be of customers/ from developers or company business team</a:t>
            </a:r>
          </a:p>
          <a:p>
            <a:pPr>
              <a:buClr>
                <a:schemeClr val="tx1"/>
              </a:buClr>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Requirement document and used cases are created. Target mobile platforms are also identified</a:t>
            </a:r>
          </a:p>
          <a:p>
            <a:pPr>
              <a:buClr>
                <a:schemeClr val="tx1"/>
              </a:buClr>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Competitive Advantage, Infrastructure Integration, Value, Form Factor are discussed</a:t>
            </a:r>
          </a:p>
          <a:p>
            <a:pPr>
              <a:buClr>
                <a:schemeClr val="tx1"/>
              </a:buClr>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Clr>
                <a:schemeClr val="tx1"/>
              </a:buClr>
              <a:buNone/>
            </a:pPr>
            <a:r>
              <a:rPr lang="en-IN" sz="2000" dirty="0" smtClean="0">
                <a:latin typeface="Times New Roman" panose="02020603050405020304" pitchFamily="18" charset="0"/>
                <a:cs typeface="Times New Roman" panose="02020603050405020304" pitchFamily="18" charset="0"/>
              </a:rPr>
              <a:t>     </a:t>
            </a:r>
            <a:r>
              <a:rPr lang="en-IN" sz="2800" u="sng" dirty="0" smtClean="0">
                <a:solidFill>
                  <a:schemeClr val="accent2"/>
                </a:solidFill>
                <a:latin typeface="Times New Roman" panose="02020603050405020304" pitchFamily="18" charset="0"/>
                <a:cs typeface="Times New Roman" panose="02020603050405020304" pitchFamily="18" charset="0"/>
              </a:rPr>
              <a:t>Design </a:t>
            </a:r>
            <a:r>
              <a:rPr lang="en-IN" sz="2800" u="sng" dirty="0">
                <a:solidFill>
                  <a:schemeClr val="accent2"/>
                </a:solidFill>
                <a:latin typeface="Times New Roman" panose="02020603050405020304" pitchFamily="18" charset="0"/>
                <a:cs typeface="Times New Roman" panose="02020603050405020304" pitchFamily="18" charset="0"/>
              </a:rPr>
              <a:t>Stage</a:t>
            </a:r>
            <a:endParaRPr lang="en-US" sz="2800" dirty="0" smtClean="0">
              <a:solidFill>
                <a:schemeClr val="accent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Once you have a good idea of what it is to be designed, next step is to solve the User Experience</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feasibility on target mobile platforms are identified</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stage concentrates on the software architecture of the application</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core functionalities are identified and are broken down into modules. Later, integration of these </a:t>
            </a:r>
            <a:r>
              <a:rPr lang="en-IN" sz="2400" dirty="0">
                <a:solidFill>
                  <a:schemeClr val="tx1"/>
                </a:solidFill>
                <a:latin typeface="Times New Roman" panose="02020603050405020304" pitchFamily="18" charset="0"/>
                <a:cs typeface="Times New Roman" panose="02020603050405020304" pitchFamily="18" charset="0"/>
              </a:rPr>
              <a:t>modules</a:t>
            </a:r>
            <a:r>
              <a:rPr lang="en-IN" sz="2000" dirty="0">
                <a:latin typeface="Times New Roman" panose="02020603050405020304" pitchFamily="18" charset="0"/>
                <a:cs typeface="Times New Roman" panose="02020603050405020304" pitchFamily="18" charset="0"/>
              </a:rPr>
              <a:t> are also defined</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UI/UX designs, Wire frames and Style guides are created and reviewed by customers</a:t>
            </a:r>
          </a:p>
          <a:p>
            <a:pPr marL="0" indent="0">
              <a:buClr>
                <a:schemeClr val="tx1"/>
              </a:buClr>
              <a:buNone/>
            </a:pPr>
            <a:endParaRPr lang="en-IN" sz="2000" dirty="0" smtClean="0">
              <a:solidFill>
                <a:schemeClr val="tx1"/>
              </a:solidFill>
              <a:latin typeface="Times New Roman" panose="02020603050405020304" pitchFamily="18" charset="0"/>
              <a:cs typeface="Times New Roman" panose="02020603050405020304" pitchFamily="18" charset="0"/>
            </a:endParaRPr>
          </a:p>
          <a:p>
            <a:pPr marL="342900" indent="-342900">
              <a:buClr>
                <a:schemeClr val="tx1"/>
              </a:buClr>
              <a:buFont typeface="Arial" panose="020B0604020202020204" pitchFamily="34" charset="0"/>
              <a:buChar char="•"/>
            </a:pPr>
            <a:endParaRPr lang="en-IN" sz="2000" dirty="0" smtClean="0">
              <a:solidFill>
                <a:schemeClr val="tx1"/>
              </a:solidFill>
              <a:latin typeface="Times New Roman" panose="02020603050405020304" pitchFamily="18" charset="0"/>
              <a:cs typeface="Times New Roman" panose="02020603050405020304" pitchFamily="18" charset="0"/>
            </a:endParaRPr>
          </a:p>
          <a:p>
            <a:pPr marL="0" indent="0">
              <a:buClr>
                <a:schemeClr val="tx1"/>
              </a:buClr>
              <a:buNone/>
            </a:pPr>
            <a:endParaRPr lang="en-IN" dirty="0" smtClean="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ctrTitle" idx="4294967295"/>
          </p:nvPr>
        </p:nvSpPr>
        <p:spPr>
          <a:xfrm>
            <a:off x="0" y="141288"/>
            <a:ext cx="8791575" cy="825500"/>
          </a:xfrm>
        </p:spPr>
        <p:txBody>
          <a:bodyPr anchor="t">
            <a:normAutofit/>
          </a:bodyPr>
          <a:lstStyle/>
          <a:p>
            <a:r>
              <a:rPr lang="en-IN" sz="3200" cap="none" dirty="0" smtClean="0"/>
              <a:t>   </a:t>
            </a:r>
            <a:r>
              <a:rPr lang="en-IN" sz="3200" u="sng" cap="none" dirty="0" smtClean="0">
                <a:latin typeface="Times New Roman" panose="02020603050405020304" pitchFamily="18" charset="0"/>
                <a:cs typeface="Times New Roman" panose="02020603050405020304" pitchFamily="18" charset="0"/>
              </a:rPr>
              <a:t>Requirement / System Analysis</a:t>
            </a:r>
            <a:endParaRPr lang="en-IN" sz="3200" u="sng"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597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u="sng" dirty="0" smtClean="0">
                <a:latin typeface="Times New Roman" panose="02020603050405020304" pitchFamily="18" charset="0"/>
                <a:cs typeface="Times New Roman" panose="02020603050405020304" pitchFamily="18" charset="0"/>
              </a:rPr>
              <a:t>Development Stage</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3583" y="1311965"/>
            <a:ext cx="9687339" cy="5234609"/>
          </a:xfrm>
        </p:spPr>
        <p:txBody>
          <a:bodyPr>
            <a:normAutofit/>
          </a:bodyPr>
          <a:lstStyle/>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In this stage application is coded</a:t>
            </a: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Development process can be done in two stages</a:t>
            </a: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1.Coding for functionality requirement and</a:t>
            </a: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2.Coding for UI requirements</a:t>
            </a: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First core functionalities are coded and parallel development can be done for multiple modulus and then modules are integrated</a:t>
            </a:r>
          </a:p>
          <a:p>
            <a:pPr>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Prototyping:- </a:t>
            </a:r>
            <a:r>
              <a:rPr lang="en-IN" sz="2000" dirty="0" smtClean="0">
                <a:latin typeface="Times New Roman" panose="02020603050405020304" pitchFamily="18" charset="0"/>
                <a:cs typeface="Times New Roman" panose="02020603050405020304" pitchFamily="18" charset="0"/>
              </a:rPr>
              <a:t>1</a:t>
            </a:r>
            <a:r>
              <a:rPr lang="en-IN" sz="2000" b="1" dirty="0" smtClean="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app is in proof of concept(POC) and only core functionality or specific parts are </a:t>
            </a:r>
            <a:r>
              <a:rPr lang="en-IN" sz="2000" dirty="0" smtClean="0">
                <a:latin typeface="Times New Roman" panose="02020603050405020304" pitchFamily="18" charset="0"/>
                <a:cs typeface="Times New Roman" panose="02020603050405020304" pitchFamily="18" charset="0"/>
              </a:rPr>
              <a:t>working</a:t>
            </a: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2.The prototype are tested and sent to the client for feedback and feedback changes are implemented</a:t>
            </a: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3.The development , prototyping and testing the prototypes are repeated until final prototype is ready</a:t>
            </a:r>
          </a:p>
          <a:p>
            <a:endParaRPr lang="en-IN" sz="2000" dirty="0">
              <a:latin typeface="Times New Roman" panose="02020603050405020304" pitchFamily="18" charset="0"/>
              <a:cs typeface="Times New Roman" panose="02020603050405020304" pitchFamily="18" charset="0"/>
            </a:endParaRPr>
          </a:p>
          <a:p>
            <a:endParaRPr lang="en-IN" sz="2000" b="1"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4081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latin typeface="Times New Roman" panose="02020603050405020304" pitchFamily="18" charset="0"/>
                <a:cs typeface="Times New Roman" panose="02020603050405020304" pitchFamily="18" charset="0"/>
              </a:rPr>
              <a:t>Stabilization Stage</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574" y="1736035"/>
            <a:ext cx="9382539" cy="4305327"/>
          </a:xfrm>
        </p:spPr>
        <p:txBody>
          <a:bodyPr>
            <a:normAutofit/>
          </a:bodyPr>
          <a:lstStyle/>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Stabilization is the process of finding out the bugs in the app</a:t>
            </a: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Typically applications go into prototype ,alpha ,beta ,release candidate/production stages</a:t>
            </a:r>
          </a:p>
          <a:p>
            <a:pPr>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Prototype</a:t>
            </a:r>
            <a:r>
              <a:rPr lang="en-IN" sz="2000" dirty="0" smtClean="0">
                <a:latin typeface="Times New Roman" panose="02020603050405020304" pitchFamily="18" charset="0"/>
                <a:cs typeface="Times New Roman" panose="02020603050405020304" pitchFamily="18" charset="0"/>
              </a:rPr>
              <a:t>: The app is still in proof-of-concept phase and only core functionalities or specific parts of the application are working major bugs are present</a:t>
            </a:r>
          </a:p>
          <a:p>
            <a:pPr>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Alpha : </a:t>
            </a:r>
            <a:r>
              <a:rPr lang="en-IN" sz="2000" dirty="0" smtClean="0">
                <a:latin typeface="Times New Roman" panose="02020603050405020304" pitchFamily="18" charset="0"/>
                <a:cs typeface="Times New Roman" panose="02020603050405020304" pitchFamily="18" charset="0"/>
              </a:rPr>
              <a:t>core functionality is generally code complete. Major bugs are still present </a:t>
            </a:r>
          </a:p>
          <a:p>
            <a:pPr>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Beta</a:t>
            </a:r>
            <a:r>
              <a:rPr lang="en-IN" sz="2000" dirty="0" smtClean="0">
                <a:latin typeface="Times New Roman" panose="02020603050405020304" pitchFamily="18" charset="0"/>
                <a:cs typeface="Times New Roman" panose="02020603050405020304" pitchFamily="18" charset="0"/>
              </a:rPr>
              <a:t> : most functionality is now complete and has had at least light testing and bug fixing. Major issues may still be present</a:t>
            </a:r>
          </a:p>
          <a:p>
            <a:pPr>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Release Candidate/production : </a:t>
            </a:r>
            <a:r>
              <a:rPr lang="en-IN" sz="2000" dirty="0" smtClean="0">
                <a:latin typeface="Times New Roman" panose="02020603050405020304" pitchFamily="18" charset="0"/>
                <a:cs typeface="Times New Roman" panose="02020603050405020304" pitchFamily="18" charset="0"/>
              </a:rPr>
              <a:t>All functionality is complete and tested.</a:t>
            </a:r>
            <a:endParaRPr lang="en-IN" sz="2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0801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331</TotalTime>
  <Words>1632</Words>
  <Application>Microsoft Office PowerPoint</Application>
  <PresentationFormat>Widescreen</PresentationFormat>
  <Paragraphs>220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Times New Roman</vt:lpstr>
      <vt:lpstr>Trebuchet MS</vt:lpstr>
      <vt:lpstr>Wingdings</vt:lpstr>
      <vt:lpstr>Wingdings 3</vt:lpstr>
      <vt:lpstr>Facet</vt:lpstr>
      <vt:lpstr>PowerPoint Presentation</vt:lpstr>
      <vt:lpstr>Native Apps :  These are the applications which are been developed and complied using specific programming language for specific platform and they are also built using specific integrated development environment. Ex : What’s app, Gaming app, Facebook, Gmail, Twitter  Benefits of Native apps :  Fast and Responsive, Efficient, Provides access to full feature set of devices, Works offline.  Drawbacks : Development cost, Code Reusage, Takes more time.  Web Apps : Mobile web apps are device-neutral and it is mobile friendly websites which are built using HTML 5, CSS 3 and Java script. These web sites can be reached by typing a specific URL into your mobile browsers. Some web apps are built specifically as mobile websites where you can access mobile websites using m.domain.com. (www.facebook.com – m.facebook.com) Ex: Facebook, Gmail  Benefits of Web Apps :  Development cost, Easy Access, No installation needed.   Drawbacks:  It does not work offline, Less access to device features like Camera, GPS, Sensor, Longer time to develop  </vt:lpstr>
      <vt:lpstr>PowerPoint Presentation</vt:lpstr>
      <vt:lpstr>PowerPoint Presentation</vt:lpstr>
      <vt:lpstr>    Mobile software Development Life Cycle</vt:lpstr>
      <vt:lpstr>Mobile Software Development Life Cycle (MSDLC)</vt:lpstr>
      <vt:lpstr>   Requirement / System Analysis</vt:lpstr>
      <vt:lpstr>Development Stage</vt:lpstr>
      <vt:lpstr>Stabilization Stage</vt:lpstr>
      <vt:lpstr>Distribution/Deployment Stage:</vt:lpstr>
      <vt:lpstr>Types of mobile testing</vt:lpstr>
      <vt:lpstr> </vt:lpstr>
      <vt:lpstr>ADB COMMANDS</vt:lpstr>
      <vt:lpstr>ADB ARCHITECTURE</vt:lpstr>
      <vt:lpstr>ADB Commands</vt:lpstr>
      <vt:lpstr>PowerPoint Presentation</vt:lpstr>
      <vt:lpstr>Gaming Development Life Cycle(GDLC)</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30</cp:revision>
  <dcterms:created xsi:type="dcterms:W3CDTF">2022-05-27T06:37:11Z</dcterms:created>
  <dcterms:modified xsi:type="dcterms:W3CDTF">2022-06-01T06:22:38Z</dcterms:modified>
</cp:coreProperties>
</file>