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23"/>
  </p:notesMasterIdLst>
  <p:sldIdLst>
    <p:sldId id="256" r:id="rId2"/>
    <p:sldId id="257" r:id="rId3"/>
    <p:sldId id="258" r:id="rId4"/>
    <p:sldId id="293" r:id="rId5"/>
    <p:sldId id="294" r:id="rId6"/>
    <p:sldId id="295" r:id="rId7"/>
    <p:sldId id="296" r:id="rId8"/>
    <p:sldId id="297" r:id="rId9"/>
    <p:sldId id="298" r:id="rId10"/>
    <p:sldId id="263" r:id="rId11"/>
    <p:sldId id="264" r:id="rId12"/>
    <p:sldId id="265" r:id="rId13"/>
    <p:sldId id="266" r:id="rId14"/>
    <p:sldId id="270" r:id="rId15"/>
    <p:sldId id="299" r:id="rId16"/>
    <p:sldId id="300" r:id="rId17"/>
    <p:sldId id="271" r:id="rId18"/>
    <p:sldId id="274" r:id="rId19"/>
    <p:sldId id="275" r:id="rId20"/>
    <p:sldId id="276" r:id="rId21"/>
    <p:sldId id="292" r:id="rId2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D18C223-F825-40CF-8258-0CD67FA79D53}">
  <a:tblStyle styleId="{1D18C223-F825-40CF-8258-0CD67FA79D53}"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B8D9487A-98B5-4F6C-9374-35B2ADE97C9E}" styleName="Table_1">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a:tcStyle>
        <a:tcBdr/>
        <a:fill>
          <a:solidFill>
            <a:srgbClr val="CFD7E7"/>
          </a:solidFill>
        </a:fill>
      </a:tcStyle>
    </a:band1H>
    <a:band2H>
      <a:tcTxStyle/>
      <a:tcStyle>
        <a:tcBdr/>
      </a:tcStyle>
    </a:band2H>
    <a:band1V>
      <a:tcTxStyle/>
      <a:tcStyle>
        <a:tcBdr/>
        <a:fill>
          <a:solidFill>
            <a:srgbClr val="CFD7E7"/>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254"/>
    <p:restoredTop sz="94648"/>
  </p:normalViewPr>
  <p:slideViewPr>
    <p:cSldViewPr snapToGrid="0">
      <p:cViewPr>
        <p:scale>
          <a:sx n="98" d="100"/>
          <a:sy n="98" d="100"/>
        </p:scale>
        <p:origin x="2288" y="6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6" name="Google Shape;86;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3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5" name="Google Shape;245;p3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p3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0" name="Google Shape;280;p3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p3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1" name="Google Shape;291;p3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p4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40" name="Google Shape;440;p4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6" name="Google Shape;96;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5" name="Google Shape;105;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7" name="Google Shape;147;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2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6" name="Google Shape;156;p2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2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5" name="Google Shape;165;p2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2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4" name="Google Shape;174;p2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2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9" name="Google Shape;209;p2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2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8" name="Google Shape;218;p2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a:endParaRPr/>
          </a:p>
        </p:txBody>
      </p:sp>
      <p:sp>
        <p:nvSpPr>
          <p:cNvPr id="18" name="Google Shape;18;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4" name="Google Shape;24;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dk1"/>
              </a:buClr>
              <a:buSzPts val="4000"/>
              <a:buFont typeface="Calibri"/>
              <a:buNone/>
              <a:defRPr sz="40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00"/>
              </a:spcBef>
              <a:spcAft>
                <a:spcPts val="0"/>
              </a:spcAft>
              <a:buClr>
                <a:srgbClr val="888888"/>
              </a:buClr>
              <a:buSzPts val="2000"/>
              <a:buNone/>
              <a:defRPr sz="2000">
                <a:solidFill>
                  <a:srgbClr val="888888"/>
                </a:solidFill>
              </a:defRPr>
            </a:lvl1pPr>
            <a:lvl2pPr marL="914400" lvl="1" indent="-228600" algn="l">
              <a:lnSpc>
                <a:spcPct val="100000"/>
              </a:lnSpc>
              <a:spcBef>
                <a:spcPts val="360"/>
              </a:spcBef>
              <a:spcAft>
                <a:spcPts val="0"/>
              </a:spcAft>
              <a:buClr>
                <a:srgbClr val="888888"/>
              </a:buClr>
              <a:buSzPts val="1800"/>
              <a:buNone/>
              <a:defRPr sz="1800">
                <a:solidFill>
                  <a:srgbClr val="888888"/>
                </a:solidFill>
              </a:defRPr>
            </a:lvl2pPr>
            <a:lvl3pPr marL="1371600" lvl="2" indent="-228600" algn="l">
              <a:lnSpc>
                <a:spcPct val="100000"/>
              </a:lnSpc>
              <a:spcBef>
                <a:spcPts val="320"/>
              </a:spcBef>
              <a:spcAft>
                <a:spcPts val="0"/>
              </a:spcAft>
              <a:buClr>
                <a:srgbClr val="888888"/>
              </a:buClr>
              <a:buSzPts val="1600"/>
              <a:buNone/>
              <a:defRPr sz="1600">
                <a:solidFill>
                  <a:srgbClr val="888888"/>
                </a:solidFill>
              </a:defRPr>
            </a:lvl3pPr>
            <a:lvl4pPr marL="1828800" lvl="3" indent="-228600" algn="l">
              <a:lnSpc>
                <a:spcPct val="100000"/>
              </a:lnSpc>
              <a:spcBef>
                <a:spcPts val="280"/>
              </a:spcBef>
              <a:spcAft>
                <a:spcPts val="0"/>
              </a:spcAft>
              <a:buClr>
                <a:srgbClr val="888888"/>
              </a:buClr>
              <a:buSzPts val="1400"/>
              <a:buNone/>
              <a:defRPr sz="1400">
                <a:solidFill>
                  <a:srgbClr val="888888"/>
                </a:solidFill>
              </a:defRPr>
            </a:lvl4pPr>
            <a:lvl5pPr marL="2286000" lvl="4" indent="-228600" algn="l">
              <a:lnSpc>
                <a:spcPct val="100000"/>
              </a:lnSpc>
              <a:spcBef>
                <a:spcPts val="280"/>
              </a:spcBef>
              <a:spcAft>
                <a:spcPts val="0"/>
              </a:spcAft>
              <a:buClr>
                <a:srgbClr val="888888"/>
              </a:buClr>
              <a:buSzPts val="1400"/>
              <a:buNone/>
              <a:defRPr sz="1400">
                <a:solidFill>
                  <a:srgbClr val="888888"/>
                </a:solidFill>
              </a:defRPr>
            </a:lvl5pPr>
            <a:lvl6pPr marL="2743200" lvl="5" indent="-228600" algn="l">
              <a:lnSpc>
                <a:spcPct val="100000"/>
              </a:lnSpc>
              <a:spcBef>
                <a:spcPts val="280"/>
              </a:spcBef>
              <a:spcAft>
                <a:spcPts val="0"/>
              </a:spcAft>
              <a:buClr>
                <a:srgbClr val="888888"/>
              </a:buClr>
              <a:buSzPts val="1400"/>
              <a:buNone/>
              <a:defRPr sz="1400">
                <a:solidFill>
                  <a:srgbClr val="888888"/>
                </a:solidFill>
              </a:defRPr>
            </a:lvl6pPr>
            <a:lvl7pPr marL="3200400" lvl="6" indent="-228600" algn="l">
              <a:lnSpc>
                <a:spcPct val="100000"/>
              </a:lnSpc>
              <a:spcBef>
                <a:spcPts val="280"/>
              </a:spcBef>
              <a:spcAft>
                <a:spcPts val="0"/>
              </a:spcAft>
              <a:buClr>
                <a:srgbClr val="888888"/>
              </a:buClr>
              <a:buSzPts val="1400"/>
              <a:buNone/>
              <a:defRPr sz="1400">
                <a:solidFill>
                  <a:srgbClr val="888888"/>
                </a:solidFill>
              </a:defRPr>
            </a:lvl7pPr>
            <a:lvl8pPr marL="3657600" lvl="7" indent="-228600" algn="l">
              <a:lnSpc>
                <a:spcPct val="100000"/>
              </a:lnSpc>
              <a:spcBef>
                <a:spcPts val="280"/>
              </a:spcBef>
              <a:spcAft>
                <a:spcPts val="0"/>
              </a:spcAft>
              <a:buClr>
                <a:srgbClr val="888888"/>
              </a:buClr>
              <a:buSzPts val="1400"/>
              <a:buNone/>
              <a:defRPr sz="1400">
                <a:solidFill>
                  <a:srgbClr val="888888"/>
                </a:solidFill>
              </a:defRPr>
            </a:lvl8pPr>
            <a:lvl9pPr marL="4114800" lvl="8" indent="-228600" algn="l">
              <a:lnSpc>
                <a:spcPct val="100000"/>
              </a:lnSpc>
              <a:spcBef>
                <a:spcPts val="280"/>
              </a:spcBef>
              <a:spcAft>
                <a:spcPts val="0"/>
              </a:spcAft>
              <a:buClr>
                <a:srgbClr val="888888"/>
              </a:buClr>
              <a:buSzPts val="1400"/>
              <a:buNone/>
              <a:defRPr sz="1400">
                <a:solidFill>
                  <a:srgbClr val="888888"/>
                </a:solidFill>
              </a:defRPr>
            </a:lvl9pPr>
          </a:lstStyle>
          <a:p>
            <a:endParaRPr/>
          </a:p>
        </p:txBody>
      </p:sp>
      <p:sp>
        <p:nvSpPr>
          <p:cNvPr id="34" name="Google Shape;34;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6"/>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40" name="Google Shape;40;p6"/>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41" name="Google Shape;41;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7"/>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47" name="Google Shape;47;p7"/>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48" name="Google Shape;48;p7"/>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49" name="Google Shape;49;p7"/>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50" name="Google Shape;50;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lnSpc>
                <a:spcPct val="100000"/>
              </a:lnSpc>
              <a:spcBef>
                <a:spcPts val="640"/>
              </a:spcBef>
              <a:spcAft>
                <a:spcPts val="0"/>
              </a:spcAft>
              <a:buClr>
                <a:schemeClr val="dk1"/>
              </a:buClr>
              <a:buSzPts val="3200"/>
              <a:buChar char="•"/>
              <a:defRPr sz="3200"/>
            </a:lvl1pPr>
            <a:lvl2pPr marL="914400" lvl="1" indent="-406400" algn="l">
              <a:lnSpc>
                <a:spcPct val="100000"/>
              </a:lnSpc>
              <a:spcBef>
                <a:spcPts val="560"/>
              </a:spcBef>
              <a:spcAft>
                <a:spcPts val="0"/>
              </a:spcAft>
              <a:buClr>
                <a:schemeClr val="dk1"/>
              </a:buClr>
              <a:buSzPts val="2800"/>
              <a:buChar char="–"/>
              <a:defRPr sz="2800"/>
            </a:lvl2pPr>
            <a:lvl3pPr marL="1371600" lvl="2" indent="-381000" algn="l">
              <a:lnSpc>
                <a:spcPct val="100000"/>
              </a:lnSpc>
              <a:spcBef>
                <a:spcPts val="480"/>
              </a:spcBef>
              <a:spcAft>
                <a:spcPts val="0"/>
              </a:spcAft>
              <a:buClr>
                <a:schemeClr val="dk1"/>
              </a:buClr>
              <a:buSzPts val="2400"/>
              <a:buChar char="•"/>
              <a:defRPr sz="2400"/>
            </a:lvl3pPr>
            <a:lvl4pPr marL="1828800" lvl="3" indent="-355600" algn="l">
              <a:lnSpc>
                <a:spcPct val="100000"/>
              </a:lnSpc>
              <a:spcBef>
                <a:spcPts val="400"/>
              </a:spcBef>
              <a:spcAft>
                <a:spcPts val="0"/>
              </a:spcAft>
              <a:buClr>
                <a:schemeClr val="dk1"/>
              </a:buClr>
              <a:buSzPts val="2000"/>
              <a:buChar char="–"/>
              <a:defRPr sz="2000"/>
            </a:lvl4pPr>
            <a:lvl5pPr marL="2286000" lvl="4" indent="-355600" algn="l">
              <a:lnSpc>
                <a:spcPct val="100000"/>
              </a:lnSpc>
              <a:spcBef>
                <a:spcPts val="400"/>
              </a:spcBef>
              <a:spcAft>
                <a:spcPts val="0"/>
              </a:spcAft>
              <a:buClr>
                <a:schemeClr val="dk1"/>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62" name="Google Shape;62;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0"/>
          <p:cNvSpPr>
            <a:spLocks noGrp="1"/>
          </p:cNvSpPr>
          <p:nvPr>
            <p:ph type="pic" idx="2"/>
          </p:nvPr>
        </p:nvSpPr>
        <p:spPr>
          <a:xfrm>
            <a:off x="1792288" y="612775"/>
            <a:ext cx="5486400" cy="4114800"/>
          </a:xfrm>
          <a:prstGeom prst="rect">
            <a:avLst/>
          </a:prstGeom>
          <a:noFill/>
          <a:ln>
            <a:noFill/>
          </a:ln>
        </p:spPr>
      </p:sp>
      <p:sp>
        <p:nvSpPr>
          <p:cNvPr id="68" name="Google Shape;68;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69" name="Google Shape;69;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sciencedirect.com/science/article/pii/S1877050918301297?ref=pdf_download&amp;fr=RR-2&amp;rr=7fbd86d8bb3706bb" TargetMode="External"/><Relationship Id="rId2" Type="http://schemas.openxmlformats.org/officeDocument/2006/relationships/image" Target="NUL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a:spLocks noGrp="1"/>
          </p:cNvSpPr>
          <p:nvPr>
            <p:ph type="ctrTitle"/>
          </p:nvPr>
        </p:nvSpPr>
        <p:spPr>
          <a:xfrm>
            <a:off x="1007269" y="2175236"/>
            <a:ext cx="7772400" cy="1470025"/>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r>
              <a:rPr lang="en-US">
                <a:latin typeface="Times New Roman"/>
                <a:ea typeface="Times New Roman"/>
                <a:cs typeface="Times New Roman"/>
                <a:sym typeface="Times New Roman"/>
              </a:rPr>
              <a:t>Brain Tumor Detection Using ML Techniques</a:t>
            </a:r>
            <a:endParaRPr>
              <a:latin typeface="Times New Roman"/>
              <a:ea typeface="Times New Roman"/>
              <a:cs typeface="Times New Roman"/>
              <a:sym typeface="Times New Roman"/>
            </a:endParaRPr>
          </a:p>
        </p:txBody>
      </p:sp>
      <p:sp>
        <p:nvSpPr>
          <p:cNvPr id="89" name="Google Shape;89;p13"/>
          <p:cNvSpPr txBox="1">
            <a:spLocks noGrp="1"/>
          </p:cNvSpPr>
          <p:nvPr>
            <p:ph type="subTitle" idx="1"/>
          </p:nvPr>
        </p:nvSpPr>
        <p:spPr>
          <a:xfrm>
            <a:off x="4386263" y="4586288"/>
            <a:ext cx="4605337" cy="1981200"/>
          </a:xfrm>
          <a:prstGeom prst="rect">
            <a:avLst/>
          </a:prstGeom>
          <a:noFill/>
          <a:ln>
            <a:noFill/>
          </a:ln>
        </p:spPr>
        <p:txBody>
          <a:bodyPr spcFirstLastPara="1" wrap="square" lIns="91425" tIns="45700" rIns="91425" bIns="45700" anchor="t" anchorCtr="0">
            <a:normAutofit fontScale="55000" lnSpcReduction="20000"/>
          </a:bodyPr>
          <a:lstStyle/>
          <a:p>
            <a:pPr marL="0" lvl="0" indent="0" algn="ctr" rtl="0">
              <a:lnSpc>
                <a:spcPct val="100000"/>
              </a:lnSpc>
              <a:spcBef>
                <a:spcPts val="0"/>
              </a:spcBef>
              <a:spcAft>
                <a:spcPts val="0"/>
              </a:spcAft>
              <a:buSzPct val="100000"/>
              <a:buNone/>
            </a:pPr>
            <a:r>
              <a:rPr lang="en-US" dirty="0">
                <a:latin typeface="Times New Roman"/>
                <a:ea typeface="Times New Roman"/>
                <a:cs typeface="Times New Roman"/>
                <a:sym typeface="Times New Roman"/>
              </a:rPr>
              <a:t>Batch ID: </a:t>
            </a:r>
            <a:endParaRPr dirty="0"/>
          </a:p>
          <a:p>
            <a:pPr marL="0" lvl="0" indent="0" algn="ctr" rtl="0">
              <a:lnSpc>
                <a:spcPct val="100000"/>
              </a:lnSpc>
              <a:spcBef>
                <a:spcPts val="0"/>
              </a:spcBef>
              <a:spcAft>
                <a:spcPts val="0"/>
              </a:spcAft>
              <a:buClr>
                <a:srgbClr val="888888"/>
              </a:buClr>
              <a:buSzPct val="100000"/>
              <a:buNone/>
            </a:pPr>
            <a:endParaRPr dirty="0">
              <a:latin typeface="Times New Roman"/>
              <a:ea typeface="Times New Roman"/>
              <a:cs typeface="Times New Roman"/>
              <a:sym typeface="Times New Roman"/>
            </a:endParaRPr>
          </a:p>
          <a:p>
            <a:pPr marL="0" lvl="0" indent="0" algn="ctr" rtl="0">
              <a:lnSpc>
                <a:spcPct val="100000"/>
              </a:lnSpc>
              <a:spcBef>
                <a:spcPts val="0"/>
              </a:spcBef>
              <a:spcAft>
                <a:spcPts val="0"/>
              </a:spcAft>
              <a:buClr>
                <a:srgbClr val="888888"/>
              </a:buClr>
              <a:buSzPct val="100000"/>
              <a:buNone/>
            </a:pPr>
            <a:r>
              <a:rPr lang="en-US" dirty="0">
                <a:latin typeface="Times New Roman"/>
                <a:ea typeface="Times New Roman"/>
                <a:cs typeface="Times New Roman"/>
                <a:sym typeface="Times New Roman"/>
              </a:rPr>
              <a:t>Student 1 Reg. No: RA2011003010470</a:t>
            </a:r>
            <a:endParaRPr dirty="0">
              <a:latin typeface="Times New Roman"/>
              <a:ea typeface="Times New Roman"/>
              <a:cs typeface="Times New Roman"/>
              <a:sym typeface="Times New Roman"/>
            </a:endParaRPr>
          </a:p>
          <a:p>
            <a:pPr marL="0" lvl="0" indent="0" algn="ctr" rtl="0">
              <a:lnSpc>
                <a:spcPct val="100000"/>
              </a:lnSpc>
              <a:spcBef>
                <a:spcPts val="592"/>
              </a:spcBef>
              <a:spcAft>
                <a:spcPts val="0"/>
              </a:spcAft>
              <a:buSzPct val="100000"/>
              <a:buNone/>
            </a:pPr>
            <a:r>
              <a:rPr lang="en-US" dirty="0">
                <a:latin typeface="Times New Roman"/>
                <a:ea typeface="Times New Roman"/>
                <a:cs typeface="Times New Roman"/>
                <a:sym typeface="Times New Roman"/>
              </a:rPr>
              <a:t>Student 1 Name: </a:t>
            </a:r>
            <a:r>
              <a:rPr lang="en-US" dirty="0" err="1">
                <a:latin typeface="Times New Roman"/>
                <a:ea typeface="Times New Roman"/>
                <a:cs typeface="Times New Roman"/>
                <a:sym typeface="Times New Roman"/>
              </a:rPr>
              <a:t>Jogeswar</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Panigrahi</a:t>
            </a:r>
            <a:endParaRPr dirty="0"/>
          </a:p>
          <a:p>
            <a:pPr marL="0" lvl="0" indent="0" algn="ctr" rtl="0">
              <a:lnSpc>
                <a:spcPct val="100000"/>
              </a:lnSpc>
              <a:spcBef>
                <a:spcPts val="592"/>
              </a:spcBef>
              <a:spcAft>
                <a:spcPts val="0"/>
              </a:spcAft>
              <a:buClr>
                <a:srgbClr val="888888"/>
              </a:buClr>
              <a:buSzPct val="100000"/>
              <a:buNone/>
            </a:pPr>
            <a:endParaRPr dirty="0">
              <a:latin typeface="Times New Roman"/>
              <a:ea typeface="Times New Roman"/>
              <a:cs typeface="Times New Roman"/>
              <a:sym typeface="Times New Roman"/>
            </a:endParaRPr>
          </a:p>
          <a:p>
            <a:pPr marL="0" lvl="0" indent="0" algn="ctr" rtl="0">
              <a:lnSpc>
                <a:spcPct val="100000"/>
              </a:lnSpc>
              <a:spcBef>
                <a:spcPts val="592"/>
              </a:spcBef>
              <a:spcAft>
                <a:spcPts val="0"/>
              </a:spcAft>
              <a:buClr>
                <a:srgbClr val="888888"/>
              </a:buClr>
              <a:buSzPct val="100000"/>
              <a:buNone/>
            </a:pPr>
            <a:r>
              <a:rPr lang="en-US" dirty="0">
                <a:latin typeface="Times New Roman"/>
                <a:ea typeface="Times New Roman"/>
                <a:cs typeface="Times New Roman"/>
                <a:sym typeface="Times New Roman"/>
              </a:rPr>
              <a:t>Student 2 Reg. No: RA2011003010623</a:t>
            </a:r>
            <a:endParaRPr dirty="0"/>
          </a:p>
          <a:p>
            <a:pPr marL="0" lvl="0" indent="0" algn="ctr" rtl="0">
              <a:lnSpc>
                <a:spcPct val="100000"/>
              </a:lnSpc>
              <a:spcBef>
                <a:spcPts val="592"/>
              </a:spcBef>
              <a:spcAft>
                <a:spcPts val="0"/>
              </a:spcAft>
              <a:buSzPct val="100000"/>
              <a:buNone/>
            </a:pPr>
            <a:r>
              <a:rPr lang="en-US" dirty="0">
                <a:latin typeface="Times New Roman"/>
                <a:ea typeface="Times New Roman"/>
                <a:cs typeface="Times New Roman"/>
                <a:sym typeface="Times New Roman"/>
              </a:rPr>
              <a:t>Student 2 Name: Anindya Mandal</a:t>
            </a:r>
            <a:endParaRPr dirty="0">
              <a:latin typeface="Times New Roman"/>
              <a:ea typeface="Times New Roman"/>
              <a:cs typeface="Times New Roman"/>
              <a:sym typeface="Times New Roman"/>
            </a:endParaRPr>
          </a:p>
        </p:txBody>
      </p:sp>
      <p:pic>
        <p:nvPicPr>
          <p:cNvPr id="90" name="Google Shape;90;p13"/>
          <p:cNvPicPr preferRelativeResize="0"/>
          <p:nvPr/>
        </p:nvPicPr>
        <p:blipFill rotWithShape="1">
          <a:blip r:embed="rId3">
            <a:alphaModFix/>
          </a:blip>
          <a:srcRect/>
          <a:stretch/>
        </p:blipFill>
        <p:spPr>
          <a:xfrm>
            <a:off x="228600" y="553353"/>
            <a:ext cx="1735931" cy="755015"/>
          </a:xfrm>
          <a:prstGeom prst="rect">
            <a:avLst/>
          </a:prstGeom>
          <a:noFill/>
          <a:ln>
            <a:noFill/>
          </a:ln>
        </p:spPr>
      </p:pic>
      <p:sp>
        <p:nvSpPr>
          <p:cNvPr id="91" name="Google Shape;91;p13"/>
          <p:cNvSpPr/>
          <p:nvPr/>
        </p:nvSpPr>
        <p:spPr>
          <a:xfrm>
            <a:off x="1964531" y="569724"/>
            <a:ext cx="6172200" cy="147728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Times New Roman"/>
                <a:ea typeface="Times New Roman"/>
                <a:cs typeface="Times New Roman"/>
                <a:sym typeface="Times New Roman"/>
              </a:rPr>
              <a:t>SRM INSTITUTE OF SCIENCE AND TECHNOLOGY </a:t>
            </a:r>
            <a:endParaRPr sz="1800" b="0" i="0" u="none" strike="noStrike" cap="none">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Times New Roman"/>
                <a:ea typeface="Times New Roman"/>
                <a:cs typeface="Times New Roman"/>
                <a:sym typeface="Times New Roman"/>
              </a:rPr>
              <a:t>SCHOOL OF COMPUTING</a:t>
            </a:r>
            <a:endParaRPr sz="1800" b="0" i="0" u="none" strike="noStrike" cap="none">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Times New Roman"/>
                <a:ea typeface="Times New Roman"/>
                <a:cs typeface="Times New Roman"/>
                <a:sym typeface="Times New Roman"/>
              </a:rPr>
              <a:t>DEPARTMENT OF COMPUTING TECHNOLOGIES</a:t>
            </a:r>
            <a:endParaRPr sz="1800" b="0" i="0" u="none" strike="noStrike" cap="none">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Times New Roman"/>
                <a:ea typeface="Times New Roman"/>
                <a:cs typeface="Times New Roman"/>
                <a:sym typeface="Times New Roman"/>
              </a:rPr>
              <a:t>18CSP107L / 18CSP108L - M</a:t>
            </a:r>
            <a:r>
              <a:rPr lang="en-US" sz="1800" b="1">
                <a:solidFill>
                  <a:schemeClr val="dk1"/>
                </a:solidFill>
                <a:latin typeface="Times New Roman"/>
                <a:ea typeface="Times New Roman"/>
                <a:cs typeface="Times New Roman"/>
                <a:sym typeface="Times New Roman"/>
              </a:rPr>
              <a:t>AJOR</a:t>
            </a:r>
            <a:r>
              <a:rPr lang="en-US" sz="1800" b="1" i="0" u="none" strike="noStrike" cap="none">
                <a:solidFill>
                  <a:schemeClr val="dk1"/>
                </a:solidFill>
                <a:latin typeface="Times New Roman"/>
                <a:ea typeface="Times New Roman"/>
                <a:cs typeface="Times New Roman"/>
                <a:sym typeface="Times New Roman"/>
              </a:rPr>
              <a:t> PROJECT / INTERNSHIP</a:t>
            </a:r>
            <a:endParaRPr sz="1800" b="0" i="0" u="none" strike="noStrike" cap="none">
              <a:solidFill>
                <a:schemeClr val="dk1"/>
              </a:solidFill>
              <a:latin typeface="Times New Roman"/>
              <a:ea typeface="Times New Roman"/>
              <a:cs typeface="Times New Roman"/>
              <a:sym typeface="Times New Roman"/>
            </a:endParaRPr>
          </a:p>
        </p:txBody>
      </p:sp>
      <p:sp>
        <p:nvSpPr>
          <p:cNvPr id="92" name="Google Shape;92;p13"/>
          <p:cNvSpPr txBox="1"/>
          <p:nvPr/>
        </p:nvSpPr>
        <p:spPr>
          <a:xfrm>
            <a:off x="0" y="4578969"/>
            <a:ext cx="3904181" cy="1470025"/>
          </a:xfrm>
          <a:prstGeom prst="rect">
            <a:avLst/>
          </a:prstGeom>
          <a:noFill/>
          <a:ln>
            <a:noFill/>
          </a:ln>
        </p:spPr>
        <p:txBody>
          <a:bodyPr spcFirstLastPara="1" wrap="square" lIns="91425" tIns="45700" rIns="91425" bIns="45700" anchor="t" anchorCtr="0">
            <a:noAutofit/>
          </a:bodyPr>
          <a:lstStyle/>
          <a:p>
            <a:pPr marL="0" marR="0" lvl="0" indent="0" algn="ctr" rtl="0">
              <a:lnSpc>
                <a:spcPct val="170000"/>
              </a:lnSpc>
              <a:spcBef>
                <a:spcPts val="592"/>
              </a:spcBef>
              <a:spcAft>
                <a:spcPts val="0"/>
              </a:spcAft>
              <a:buClr>
                <a:srgbClr val="888888"/>
              </a:buClr>
              <a:buSzPts val="1400"/>
              <a:buFont typeface="Arial"/>
              <a:buNone/>
            </a:pPr>
            <a:r>
              <a:rPr lang="en-US" sz="1400" b="0" i="0" u="none" strike="noStrike" cap="none" dirty="0">
                <a:solidFill>
                  <a:srgbClr val="888888"/>
                </a:solidFill>
                <a:latin typeface="Times New Roman"/>
                <a:ea typeface="Times New Roman"/>
                <a:cs typeface="Times New Roman"/>
                <a:sym typeface="Times New Roman"/>
              </a:rPr>
              <a:t> Guide name: Dr. </a:t>
            </a:r>
            <a:r>
              <a:rPr lang="en-US" sz="1400" b="0" i="0" u="none" strike="noStrike" cap="none" dirty="0" err="1">
                <a:solidFill>
                  <a:srgbClr val="888888"/>
                </a:solidFill>
                <a:latin typeface="Times New Roman"/>
                <a:ea typeface="Times New Roman"/>
                <a:cs typeface="Times New Roman"/>
                <a:sym typeface="Times New Roman"/>
              </a:rPr>
              <a:t>Muruganandham</a:t>
            </a:r>
            <a:r>
              <a:rPr lang="en-US" sz="1400" b="0" i="0" u="none" strike="noStrike" cap="none" dirty="0">
                <a:solidFill>
                  <a:srgbClr val="888888"/>
                </a:solidFill>
                <a:latin typeface="Times New Roman"/>
                <a:ea typeface="Times New Roman"/>
                <a:cs typeface="Times New Roman"/>
                <a:sym typeface="Times New Roman"/>
              </a:rPr>
              <a:t> B</a:t>
            </a:r>
            <a:endParaRPr dirty="0"/>
          </a:p>
          <a:p>
            <a:pPr marL="0" marR="0" lvl="0" indent="0" algn="ctr" rtl="0">
              <a:lnSpc>
                <a:spcPct val="170000"/>
              </a:lnSpc>
              <a:spcBef>
                <a:spcPts val="592"/>
              </a:spcBef>
              <a:spcAft>
                <a:spcPts val="0"/>
              </a:spcAft>
              <a:buClr>
                <a:srgbClr val="888888"/>
              </a:buClr>
              <a:buSzPts val="1400"/>
              <a:buFont typeface="Arial"/>
              <a:buNone/>
            </a:pPr>
            <a:r>
              <a:rPr lang="en-US" sz="1400" b="0" i="0" u="none" strike="noStrike" cap="none" dirty="0">
                <a:solidFill>
                  <a:srgbClr val="888888"/>
                </a:solidFill>
                <a:latin typeface="Times New Roman"/>
                <a:ea typeface="Times New Roman"/>
                <a:cs typeface="Times New Roman"/>
                <a:sym typeface="Times New Roman"/>
              </a:rPr>
              <a:t>Designation: Associate Professor </a:t>
            </a:r>
            <a:br>
              <a:rPr lang="en-US" sz="1400" b="0" i="0" u="none" strike="noStrike" cap="none" dirty="0">
                <a:solidFill>
                  <a:srgbClr val="888888"/>
                </a:solidFill>
                <a:latin typeface="Times New Roman"/>
                <a:ea typeface="Times New Roman"/>
                <a:cs typeface="Times New Roman"/>
                <a:sym typeface="Times New Roman"/>
              </a:rPr>
            </a:br>
            <a:r>
              <a:rPr lang="en-US" sz="1400" b="0" i="0" u="none" strike="noStrike" cap="none" dirty="0">
                <a:solidFill>
                  <a:srgbClr val="888888"/>
                </a:solidFill>
                <a:latin typeface="Times New Roman"/>
                <a:ea typeface="Times New Roman"/>
                <a:cs typeface="Times New Roman"/>
                <a:sym typeface="Times New Roman"/>
              </a:rPr>
              <a:t>         Department: Computing Technology</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0"/>
          <p:cNvSpPr txBox="1">
            <a:spLocks noGrp="1"/>
          </p:cNvSpPr>
          <p:nvPr>
            <p:ph type="body" idx="1"/>
          </p:nvPr>
        </p:nvSpPr>
        <p:spPr>
          <a:xfrm>
            <a:off x="457200" y="1212215"/>
            <a:ext cx="8229600" cy="589691"/>
          </a:xfrm>
          <a:prstGeom prst="rect">
            <a:avLst/>
          </a:prstGeom>
          <a:noFill/>
          <a:ln>
            <a:noFill/>
          </a:ln>
        </p:spPr>
        <p:txBody>
          <a:bodyPr spcFirstLastPara="1" wrap="square" lIns="91425" tIns="45700" rIns="91425" bIns="45700" anchor="t" anchorCtr="0">
            <a:normAutofit/>
          </a:bodyPr>
          <a:lstStyle/>
          <a:p>
            <a:pPr marL="0" lvl="0" indent="0" algn="ctr" rtl="0">
              <a:lnSpc>
                <a:spcPct val="100000"/>
              </a:lnSpc>
              <a:spcBef>
                <a:spcPts val="0"/>
              </a:spcBef>
              <a:spcAft>
                <a:spcPts val="0"/>
              </a:spcAft>
              <a:buSzPts val="3200"/>
              <a:buNone/>
            </a:pPr>
            <a:r>
              <a:rPr lang="en-US" dirty="0">
                <a:latin typeface="Times New Roman"/>
                <a:ea typeface="Times New Roman"/>
                <a:cs typeface="Times New Roman"/>
                <a:sym typeface="Times New Roman"/>
              </a:rPr>
              <a:t>Existing Methods &amp; Techniques</a:t>
            </a:r>
            <a:endParaRPr dirty="0"/>
          </a:p>
          <a:p>
            <a:pPr marL="0" lvl="0" indent="0" algn="ctr" rtl="0">
              <a:lnSpc>
                <a:spcPct val="100000"/>
              </a:lnSpc>
              <a:spcBef>
                <a:spcPts val="0"/>
              </a:spcBef>
              <a:spcAft>
                <a:spcPts val="0"/>
              </a:spcAft>
              <a:buClr>
                <a:schemeClr val="dk1"/>
              </a:buClr>
              <a:buSzPts val="3200"/>
              <a:buNone/>
            </a:pPr>
            <a:endParaRPr dirty="0">
              <a:latin typeface="Times New Roman"/>
              <a:ea typeface="Times New Roman"/>
              <a:cs typeface="Times New Roman"/>
              <a:sym typeface="Times New Roman"/>
            </a:endParaRPr>
          </a:p>
        </p:txBody>
      </p:sp>
      <p:pic>
        <p:nvPicPr>
          <p:cNvPr id="150" name="Google Shape;150;p20"/>
          <p:cNvPicPr preferRelativeResize="0"/>
          <p:nvPr/>
        </p:nvPicPr>
        <p:blipFill rotWithShape="1">
          <a:blip r:embed="rId3">
            <a:alphaModFix/>
          </a:blip>
          <a:srcRect/>
          <a:stretch/>
        </p:blipFill>
        <p:spPr>
          <a:xfrm>
            <a:off x="381000" y="457200"/>
            <a:ext cx="2237740" cy="755015"/>
          </a:xfrm>
          <a:prstGeom prst="rect">
            <a:avLst/>
          </a:prstGeom>
          <a:noFill/>
          <a:ln>
            <a:noFill/>
          </a:ln>
        </p:spPr>
      </p:pic>
      <p:sp>
        <p:nvSpPr>
          <p:cNvPr id="152" name="Google Shape;152;p2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10</a:t>
            </a:fld>
            <a:endParaRPr/>
          </a:p>
        </p:txBody>
      </p:sp>
      <p:sp>
        <p:nvSpPr>
          <p:cNvPr id="153" name="Google Shape;153;p20"/>
          <p:cNvSpPr txBox="1"/>
          <p:nvPr/>
        </p:nvSpPr>
        <p:spPr>
          <a:xfrm>
            <a:off x="381000" y="1920161"/>
            <a:ext cx="8342274" cy="453966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700" b="1" i="0" u="sng" strike="noStrike" cap="none" dirty="0">
                <a:solidFill>
                  <a:srgbClr val="000000"/>
                </a:solidFill>
                <a:latin typeface="Times New Roman"/>
                <a:ea typeface="Times New Roman"/>
                <a:cs typeface="Times New Roman"/>
                <a:sym typeface="Times New Roman"/>
              </a:rPr>
              <a:t>Feature Extraction Techniques – </a:t>
            </a:r>
            <a:endParaRPr sz="1700" b="0" i="0" u="none" strike="noStrike" cap="none" dirty="0">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US" sz="1700" b="1" i="0" u="none" strike="noStrike" cap="none" dirty="0">
                <a:solidFill>
                  <a:srgbClr val="000000"/>
                </a:solidFill>
                <a:latin typeface="Times New Roman"/>
                <a:ea typeface="Times New Roman"/>
                <a:cs typeface="Times New Roman"/>
                <a:sym typeface="Times New Roman"/>
              </a:rPr>
              <a:t>1.Pixel Intensity:</a:t>
            </a:r>
            <a:r>
              <a:rPr lang="en-US" sz="1700" b="0" i="0" u="none" strike="noStrike" cap="none" dirty="0">
                <a:solidFill>
                  <a:srgbClr val="000000"/>
                </a:solidFill>
                <a:latin typeface="Times New Roman"/>
                <a:ea typeface="Times New Roman"/>
                <a:cs typeface="Times New Roman"/>
                <a:sym typeface="Times New Roman"/>
              </a:rPr>
              <a:t> One of the simplest methods, this involves using the intensity values of individual pixels as features. However, this approach may not capture complex patterns in the image.</a:t>
            </a:r>
            <a:endParaRPr dirty="0"/>
          </a:p>
          <a:p>
            <a:pPr marL="0" marR="0" lvl="0" indent="0" algn="l" rtl="0">
              <a:lnSpc>
                <a:spcPct val="100000"/>
              </a:lnSpc>
              <a:spcBef>
                <a:spcPts val="0"/>
              </a:spcBef>
              <a:spcAft>
                <a:spcPts val="0"/>
              </a:spcAft>
              <a:buNone/>
            </a:pPr>
            <a:r>
              <a:rPr lang="en-US" sz="1700" b="1" i="0" u="none" strike="noStrike" cap="none" dirty="0">
                <a:solidFill>
                  <a:srgbClr val="000000"/>
                </a:solidFill>
                <a:latin typeface="Times New Roman"/>
                <a:ea typeface="Times New Roman"/>
                <a:cs typeface="Times New Roman"/>
                <a:sym typeface="Times New Roman"/>
              </a:rPr>
              <a:t>2.Region of Interest (ROI) Extraction:</a:t>
            </a:r>
            <a:r>
              <a:rPr lang="en-US" sz="1700" b="0" i="0" u="none" strike="noStrike" cap="none" dirty="0">
                <a:solidFill>
                  <a:srgbClr val="000000"/>
                </a:solidFill>
                <a:latin typeface="Times New Roman"/>
                <a:ea typeface="Times New Roman"/>
                <a:cs typeface="Times New Roman"/>
                <a:sym typeface="Times New Roman"/>
              </a:rPr>
              <a:t> Identifying and extracting regions of interest within the image, such as tumors, can serve as features. Techniques like thresholding and segmentation are used for this purpose.</a:t>
            </a:r>
            <a:endParaRPr dirty="0"/>
          </a:p>
          <a:p>
            <a:pPr marL="0" marR="0" lvl="0" indent="0" algn="l" rtl="0">
              <a:lnSpc>
                <a:spcPct val="100000"/>
              </a:lnSpc>
              <a:spcBef>
                <a:spcPts val="0"/>
              </a:spcBef>
              <a:spcAft>
                <a:spcPts val="0"/>
              </a:spcAft>
              <a:buNone/>
            </a:pPr>
            <a:r>
              <a:rPr lang="en-US" sz="1700" b="1" i="0" u="none" strike="noStrike" cap="none" dirty="0">
                <a:solidFill>
                  <a:srgbClr val="000000"/>
                </a:solidFill>
                <a:latin typeface="Times New Roman"/>
                <a:ea typeface="Times New Roman"/>
                <a:cs typeface="Times New Roman"/>
                <a:sym typeface="Times New Roman"/>
              </a:rPr>
              <a:t>3.Texture Analysis:</a:t>
            </a:r>
            <a:r>
              <a:rPr lang="en-US" sz="1700" b="0" i="0" u="none" strike="noStrike" cap="none" dirty="0">
                <a:solidFill>
                  <a:srgbClr val="000000"/>
                </a:solidFill>
                <a:latin typeface="Times New Roman"/>
                <a:ea typeface="Times New Roman"/>
                <a:cs typeface="Times New Roman"/>
                <a:sym typeface="Times New Roman"/>
              </a:rPr>
              <a:t> Texture features characterize the spatial distribution of pixel intensities in an image. Methods like Gray Level Co-occurrence Matrix (GLCM), Gray Level Run-Length Matrix (GLRLM), and Local Binary Pattern (LBP) capture textural information.</a:t>
            </a:r>
            <a:endParaRPr dirty="0"/>
          </a:p>
          <a:p>
            <a:pPr marL="0" marR="0" lvl="0" indent="0" algn="l" rtl="0">
              <a:lnSpc>
                <a:spcPct val="100000"/>
              </a:lnSpc>
              <a:spcBef>
                <a:spcPts val="0"/>
              </a:spcBef>
              <a:spcAft>
                <a:spcPts val="0"/>
              </a:spcAft>
              <a:buNone/>
            </a:pPr>
            <a:r>
              <a:rPr lang="en-US" sz="1700" b="1" i="0" u="none" strike="noStrike" cap="none" dirty="0">
                <a:solidFill>
                  <a:srgbClr val="000000"/>
                </a:solidFill>
                <a:latin typeface="Times New Roman"/>
                <a:ea typeface="Times New Roman"/>
                <a:cs typeface="Times New Roman"/>
                <a:sym typeface="Times New Roman"/>
              </a:rPr>
              <a:t>4.Shape Analysis:</a:t>
            </a:r>
            <a:r>
              <a:rPr lang="en-US" sz="1700" b="0" i="0" u="none" strike="noStrike" cap="none" dirty="0">
                <a:solidFill>
                  <a:srgbClr val="000000"/>
                </a:solidFill>
                <a:latin typeface="Times New Roman"/>
                <a:ea typeface="Times New Roman"/>
                <a:cs typeface="Times New Roman"/>
                <a:sym typeface="Times New Roman"/>
              </a:rPr>
              <a:t> Extracting features related to the shape of objects within the image, such as the dimensions, area, perimeter, and circularity of a tumor, can provide valuable information.</a:t>
            </a:r>
            <a:endParaRPr dirty="0"/>
          </a:p>
          <a:p>
            <a:pPr marL="0" marR="0" lvl="0" indent="0" algn="l" rtl="0">
              <a:lnSpc>
                <a:spcPct val="100000"/>
              </a:lnSpc>
              <a:spcBef>
                <a:spcPts val="0"/>
              </a:spcBef>
              <a:spcAft>
                <a:spcPts val="0"/>
              </a:spcAft>
              <a:buNone/>
            </a:pPr>
            <a:r>
              <a:rPr lang="en-US" sz="1700" b="1" i="0" u="none" strike="noStrike" cap="none" dirty="0">
                <a:solidFill>
                  <a:srgbClr val="000000"/>
                </a:solidFill>
                <a:latin typeface="Times New Roman"/>
                <a:ea typeface="Times New Roman"/>
                <a:cs typeface="Times New Roman"/>
                <a:sym typeface="Times New Roman"/>
              </a:rPr>
              <a:t>5.Statistical Features:</a:t>
            </a:r>
            <a:r>
              <a:rPr lang="en-US" sz="1700" b="0" i="0" u="none" strike="noStrike" cap="none" dirty="0">
                <a:solidFill>
                  <a:srgbClr val="000000"/>
                </a:solidFill>
                <a:latin typeface="Times New Roman"/>
                <a:ea typeface="Times New Roman"/>
                <a:cs typeface="Times New Roman"/>
                <a:sym typeface="Times New Roman"/>
              </a:rPr>
              <a:t> Calculating statistical properties like mean, standard deviation, skewness, and kurtosis of pixel values within regions of interest can serve as features.</a:t>
            </a:r>
            <a:endParaRPr dirty="0"/>
          </a:p>
          <a:p>
            <a:pPr marL="0" marR="0" lvl="0" indent="0" algn="l" rtl="0">
              <a:lnSpc>
                <a:spcPct val="100000"/>
              </a:lnSpc>
              <a:spcBef>
                <a:spcPts val="0"/>
              </a:spcBef>
              <a:spcAft>
                <a:spcPts val="0"/>
              </a:spcAft>
              <a:buNone/>
            </a:pPr>
            <a:r>
              <a:rPr lang="en-US" sz="1700" b="1" i="0" u="none" strike="noStrike" cap="none" dirty="0">
                <a:solidFill>
                  <a:srgbClr val="000000"/>
                </a:solidFill>
                <a:latin typeface="Times New Roman"/>
                <a:ea typeface="Times New Roman"/>
                <a:cs typeface="Times New Roman"/>
                <a:sym typeface="Times New Roman"/>
              </a:rPr>
              <a:t>6.Frequency Domain Features:</a:t>
            </a:r>
            <a:r>
              <a:rPr lang="en-US" sz="1700" b="0" i="0" u="none" strike="noStrike" cap="none" dirty="0">
                <a:solidFill>
                  <a:srgbClr val="000000"/>
                </a:solidFill>
                <a:latin typeface="Times New Roman"/>
                <a:ea typeface="Times New Roman"/>
                <a:cs typeface="Times New Roman"/>
                <a:sym typeface="Times New Roman"/>
              </a:rPr>
              <a:t> Transforming images into the frequency domain using techniques like the Fast Fourier Transform (FFT).</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1"/>
          <p:cNvSpPr txBox="1">
            <a:spLocks noGrp="1"/>
          </p:cNvSpPr>
          <p:nvPr>
            <p:ph type="body" idx="1"/>
          </p:nvPr>
        </p:nvSpPr>
        <p:spPr>
          <a:xfrm>
            <a:off x="443132" y="1276644"/>
            <a:ext cx="8229600" cy="664697"/>
          </a:xfrm>
          <a:prstGeom prst="rect">
            <a:avLst/>
          </a:prstGeom>
          <a:noFill/>
          <a:ln>
            <a:noFill/>
          </a:ln>
        </p:spPr>
        <p:txBody>
          <a:bodyPr spcFirstLastPara="1" wrap="square" lIns="91425" tIns="45700" rIns="91425" bIns="45700" anchor="t" anchorCtr="0">
            <a:normAutofit/>
          </a:bodyPr>
          <a:lstStyle/>
          <a:p>
            <a:pPr marL="0" lvl="0" indent="0" algn="ctr" rtl="0">
              <a:lnSpc>
                <a:spcPct val="100000"/>
              </a:lnSpc>
              <a:spcBef>
                <a:spcPts val="0"/>
              </a:spcBef>
              <a:spcAft>
                <a:spcPts val="0"/>
              </a:spcAft>
              <a:buSzPts val="3200"/>
              <a:buNone/>
            </a:pPr>
            <a:r>
              <a:rPr lang="en-US">
                <a:latin typeface="Times New Roman"/>
                <a:ea typeface="Times New Roman"/>
                <a:cs typeface="Times New Roman"/>
                <a:sym typeface="Times New Roman"/>
              </a:rPr>
              <a:t>Existing Methods &amp; Techniques</a:t>
            </a:r>
            <a:endParaRPr/>
          </a:p>
          <a:p>
            <a:pPr marL="0" lvl="0" indent="0" algn="ctr" rtl="0">
              <a:lnSpc>
                <a:spcPct val="100000"/>
              </a:lnSpc>
              <a:spcBef>
                <a:spcPts val="0"/>
              </a:spcBef>
              <a:spcAft>
                <a:spcPts val="0"/>
              </a:spcAft>
              <a:buClr>
                <a:schemeClr val="dk1"/>
              </a:buClr>
              <a:buSzPts val="3200"/>
              <a:buNone/>
            </a:pPr>
            <a:endParaRPr>
              <a:latin typeface="Times New Roman"/>
              <a:ea typeface="Times New Roman"/>
              <a:cs typeface="Times New Roman"/>
              <a:sym typeface="Times New Roman"/>
            </a:endParaRPr>
          </a:p>
        </p:txBody>
      </p:sp>
      <p:pic>
        <p:nvPicPr>
          <p:cNvPr id="159" name="Google Shape;159;p21"/>
          <p:cNvPicPr preferRelativeResize="0"/>
          <p:nvPr/>
        </p:nvPicPr>
        <p:blipFill rotWithShape="1">
          <a:blip r:embed="rId3">
            <a:alphaModFix/>
          </a:blip>
          <a:srcRect/>
          <a:stretch/>
        </p:blipFill>
        <p:spPr>
          <a:xfrm>
            <a:off x="381000" y="457200"/>
            <a:ext cx="2237740" cy="755015"/>
          </a:xfrm>
          <a:prstGeom prst="rect">
            <a:avLst/>
          </a:prstGeom>
          <a:noFill/>
          <a:ln>
            <a:noFill/>
          </a:ln>
        </p:spPr>
      </p:pic>
      <p:sp>
        <p:nvSpPr>
          <p:cNvPr id="161" name="Google Shape;161;p2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11</a:t>
            </a:fld>
            <a:endParaRPr/>
          </a:p>
        </p:txBody>
      </p:sp>
      <p:sp>
        <p:nvSpPr>
          <p:cNvPr id="162" name="Google Shape;162;p21"/>
          <p:cNvSpPr txBox="1"/>
          <p:nvPr/>
        </p:nvSpPr>
        <p:spPr>
          <a:xfrm>
            <a:off x="349022" y="1840377"/>
            <a:ext cx="8631152" cy="453970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700" b="1" i="0" u="sng" strike="noStrike" cap="none">
                <a:solidFill>
                  <a:srgbClr val="000000"/>
                </a:solidFill>
                <a:latin typeface="Times New Roman"/>
                <a:ea typeface="Times New Roman"/>
                <a:cs typeface="Times New Roman"/>
                <a:sym typeface="Times New Roman"/>
              </a:rPr>
              <a:t>Feature Extraction Techniques – </a:t>
            </a:r>
            <a:endParaRPr sz="17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US" sz="1700" b="1" i="0" u="none" strike="noStrike" cap="none">
                <a:solidFill>
                  <a:srgbClr val="000000"/>
                </a:solidFill>
                <a:latin typeface="Times New Roman"/>
                <a:ea typeface="Times New Roman"/>
                <a:cs typeface="Times New Roman"/>
                <a:sym typeface="Times New Roman"/>
              </a:rPr>
              <a:t>7.Wavelet Transform:</a:t>
            </a:r>
            <a:r>
              <a:rPr lang="en-US" sz="1700" b="0" i="0" u="none" strike="noStrike" cap="none">
                <a:solidFill>
                  <a:srgbClr val="000000"/>
                </a:solidFill>
                <a:latin typeface="Times New Roman"/>
                <a:ea typeface="Times New Roman"/>
                <a:cs typeface="Times New Roman"/>
                <a:sym typeface="Times New Roman"/>
              </a:rPr>
              <a:t> Applying wavelet transform decomposes images into multiple scales and orientations, allowing extraction of features at different levels of detail.</a:t>
            </a:r>
            <a:endParaRPr/>
          </a:p>
          <a:p>
            <a:pPr marL="0" marR="0" lvl="0" indent="0" algn="l" rtl="0">
              <a:lnSpc>
                <a:spcPct val="100000"/>
              </a:lnSpc>
              <a:spcBef>
                <a:spcPts val="0"/>
              </a:spcBef>
              <a:spcAft>
                <a:spcPts val="0"/>
              </a:spcAft>
              <a:buNone/>
            </a:pPr>
            <a:r>
              <a:rPr lang="en-US" sz="1700" b="1" i="0" u="none" strike="noStrike" cap="none">
                <a:solidFill>
                  <a:srgbClr val="000000"/>
                </a:solidFill>
                <a:latin typeface="Times New Roman"/>
                <a:ea typeface="Times New Roman"/>
                <a:cs typeface="Times New Roman"/>
                <a:sym typeface="Times New Roman"/>
              </a:rPr>
              <a:t>8.Principal Component Analysis (PCA):</a:t>
            </a:r>
            <a:r>
              <a:rPr lang="en-US" sz="1700" b="0" i="0" u="none" strike="noStrike" cap="none">
                <a:solidFill>
                  <a:srgbClr val="000000"/>
                </a:solidFill>
                <a:latin typeface="Times New Roman"/>
                <a:ea typeface="Times New Roman"/>
                <a:cs typeface="Times New Roman"/>
                <a:sym typeface="Times New Roman"/>
              </a:rPr>
              <a:t> PCA is a dimensionality reduction technique that can be used to transform high-dimensional pixel data into a smaller set of principal components which represent the most important information in the image.</a:t>
            </a:r>
            <a:endParaRPr/>
          </a:p>
          <a:p>
            <a:pPr marL="0" marR="0" lvl="0" indent="0" algn="l" rtl="0">
              <a:lnSpc>
                <a:spcPct val="100000"/>
              </a:lnSpc>
              <a:spcBef>
                <a:spcPts val="0"/>
              </a:spcBef>
              <a:spcAft>
                <a:spcPts val="0"/>
              </a:spcAft>
              <a:buNone/>
            </a:pPr>
            <a:r>
              <a:rPr lang="en-US" sz="1700" b="1" i="0" u="none" strike="noStrike" cap="none">
                <a:solidFill>
                  <a:srgbClr val="000000"/>
                </a:solidFill>
                <a:latin typeface="Times New Roman"/>
                <a:ea typeface="Times New Roman"/>
                <a:cs typeface="Times New Roman"/>
                <a:sym typeface="Times New Roman"/>
              </a:rPr>
              <a:t>9.Convolutional Neural Networks (CNNs):</a:t>
            </a:r>
            <a:r>
              <a:rPr lang="en-US" sz="1700" b="0" i="0" u="none" strike="noStrike" cap="none">
                <a:solidFill>
                  <a:srgbClr val="000000"/>
                </a:solidFill>
                <a:latin typeface="Times New Roman"/>
                <a:ea typeface="Times New Roman"/>
                <a:cs typeface="Times New Roman"/>
                <a:sym typeface="Times New Roman"/>
              </a:rPr>
              <a:t> CNNs automatically learn hierarchical features from raw images through multiple layers of convolution, pooling, and fully connected layers. Pre-trained CNN models can be used for feature extraction.</a:t>
            </a:r>
            <a:endParaRPr/>
          </a:p>
          <a:p>
            <a:pPr marL="0" marR="0" lvl="0" indent="0" algn="l" rtl="0">
              <a:lnSpc>
                <a:spcPct val="100000"/>
              </a:lnSpc>
              <a:spcBef>
                <a:spcPts val="0"/>
              </a:spcBef>
              <a:spcAft>
                <a:spcPts val="0"/>
              </a:spcAft>
              <a:buNone/>
            </a:pPr>
            <a:r>
              <a:rPr lang="en-US" sz="1700" b="1" i="0" u="none" strike="noStrike" cap="none">
                <a:solidFill>
                  <a:srgbClr val="000000"/>
                </a:solidFill>
                <a:latin typeface="Times New Roman"/>
                <a:ea typeface="Times New Roman"/>
                <a:cs typeface="Times New Roman"/>
                <a:sym typeface="Times New Roman"/>
              </a:rPr>
              <a:t>10.Transfer Learning:</a:t>
            </a:r>
            <a:r>
              <a:rPr lang="en-US" sz="1700" b="0" i="0" u="none" strike="noStrike" cap="none">
                <a:solidFill>
                  <a:srgbClr val="000000"/>
                </a:solidFill>
                <a:latin typeface="Times New Roman"/>
                <a:ea typeface="Times New Roman"/>
                <a:cs typeface="Times New Roman"/>
                <a:sym typeface="Times New Roman"/>
              </a:rPr>
              <a:t> Utilizing pre-trained models from other tasks, such as natural image classification, and fine-tuning them on MRI images can capture relevant features.</a:t>
            </a:r>
            <a:endParaRPr/>
          </a:p>
          <a:p>
            <a:pPr marL="0" marR="0" lvl="0" indent="0" algn="l" rtl="0">
              <a:lnSpc>
                <a:spcPct val="100000"/>
              </a:lnSpc>
              <a:spcBef>
                <a:spcPts val="0"/>
              </a:spcBef>
              <a:spcAft>
                <a:spcPts val="0"/>
              </a:spcAft>
              <a:buNone/>
            </a:pPr>
            <a:r>
              <a:rPr lang="en-US" sz="1700" b="1" i="0" u="none" strike="noStrike" cap="none">
                <a:solidFill>
                  <a:srgbClr val="000000"/>
                </a:solidFill>
                <a:latin typeface="Times New Roman"/>
                <a:ea typeface="Times New Roman"/>
                <a:cs typeface="Times New Roman"/>
                <a:sym typeface="Times New Roman"/>
              </a:rPr>
              <a:t>11.Autoencoders:</a:t>
            </a:r>
            <a:r>
              <a:rPr lang="en-US" sz="1700" b="0" i="0" u="none" strike="noStrike" cap="none">
                <a:solidFill>
                  <a:srgbClr val="000000"/>
                </a:solidFill>
                <a:latin typeface="Times New Roman"/>
                <a:ea typeface="Times New Roman"/>
                <a:cs typeface="Times New Roman"/>
                <a:sym typeface="Times New Roman"/>
              </a:rPr>
              <a:t> Autoencoders are neural network architectures designed to learn efficient codings of input data, which can then be used as features for classification.</a:t>
            </a:r>
            <a:endParaRPr/>
          </a:p>
          <a:p>
            <a:pPr marL="0" marR="0" lvl="0" indent="0" algn="l" rtl="0">
              <a:lnSpc>
                <a:spcPct val="100000"/>
              </a:lnSpc>
              <a:spcBef>
                <a:spcPts val="0"/>
              </a:spcBef>
              <a:spcAft>
                <a:spcPts val="0"/>
              </a:spcAft>
              <a:buNone/>
            </a:pPr>
            <a:r>
              <a:rPr lang="en-US" sz="1700" b="1" i="0" u="none" strike="noStrike" cap="none">
                <a:solidFill>
                  <a:srgbClr val="000000"/>
                </a:solidFill>
                <a:latin typeface="Times New Roman"/>
                <a:ea typeface="Times New Roman"/>
                <a:cs typeface="Times New Roman"/>
                <a:sym typeface="Times New Roman"/>
              </a:rPr>
              <a:t>12.Histogram-Based Features:</a:t>
            </a:r>
            <a:r>
              <a:rPr lang="en-US" sz="1700" b="0" i="0" u="none" strike="noStrike" cap="none">
                <a:solidFill>
                  <a:srgbClr val="000000"/>
                </a:solidFill>
                <a:latin typeface="Times New Roman"/>
                <a:ea typeface="Times New Roman"/>
                <a:cs typeface="Times New Roman"/>
                <a:sym typeface="Times New Roman"/>
              </a:rPr>
              <a:t> Histograms of pixel intensity distributions or gradients can capture information about image content.</a:t>
            </a:r>
            <a:endParaRPr/>
          </a:p>
          <a:p>
            <a:pPr marL="0" marR="0" lvl="0" indent="0" algn="l" rtl="0">
              <a:lnSpc>
                <a:spcPct val="100000"/>
              </a:lnSpc>
              <a:spcBef>
                <a:spcPts val="0"/>
              </a:spcBef>
              <a:spcAft>
                <a:spcPts val="0"/>
              </a:spcAft>
              <a:buNone/>
            </a:pPr>
            <a:r>
              <a:rPr lang="en-US" sz="1700" b="1" i="0" u="none" strike="noStrike" cap="none">
                <a:solidFill>
                  <a:srgbClr val="000000"/>
                </a:solidFill>
                <a:latin typeface="Times New Roman"/>
                <a:ea typeface="Times New Roman"/>
                <a:cs typeface="Times New Roman"/>
                <a:sym typeface="Times New Roman"/>
              </a:rPr>
              <a:t>13.Haralick Features:</a:t>
            </a:r>
            <a:r>
              <a:rPr lang="en-US" sz="1700" b="0" i="0" u="none" strike="noStrike" cap="none">
                <a:solidFill>
                  <a:srgbClr val="000000"/>
                </a:solidFill>
                <a:latin typeface="Times New Roman"/>
                <a:ea typeface="Times New Roman"/>
                <a:cs typeface="Times New Roman"/>
                <a:sym typeface="Times New Roman"/>
              </a:rPr>
              <a:t> Haralick features are texture features derived from the GLCM matrix and provide insights into the spatial relationships between pixels.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2"/>
          <p:cNvSpPr txBox="1">
            <a:spLocks noGrp="1"/>
          </p:cNvSpPr>
          <p:nvPr>
            <p:ph type="body" idx="1"/>
          </p:nvPr>
        </p:nvSpPr>
        <p:spPr>
          <a:xfrm>
            <a:off x="443132" y="1276644"/>
            <a:ext cx="8229600" cy="664697"/>
          </a:xfrm>
          <a:prstGeom prst="rect">
            <a:avLst/>
          </a:prstGeom>
          <a:noFill/>
          <a:ln>
            <a:noFill/>
          </a:ln>
        </p:spPr>
        <p:txBody>
          <a:bodyPr spcFirstLastPara="1" wrap="square" lIns="91425" tIns="45700" rIns="91425" bIns="45700" anchor="t" anchorCtr="0">
            <a:normAutofit/>
          </a:bodyPr>
          <a:lstStyle/>
          <a:p>
            <a:pPr marL="0" lvl="0" indent="0" algn="ctr" rtl="0">
              <a:lnSpc>
                <a:spcPct val="100000"/>
              </a:lnSpc>
              <a:spcBef>
                <a:spcPts val="0"/>
              </a:spcBef>
              <a:spcAft>
                <a:spcPts val="0"/>
              </a:spcAft>
              <a:buSzPts val="3200"/>
              <a:buNone/>
            </a:pPr>
            <a:r>
              <a:rPr lang="en-US">
                <a:latin typeface="Times New Roman"/>
                <a:ea typeface="Times New Roman"/>
                <a:cs typeface="Times New Roman"/>
                <a:sym typeface="Times New Roman"/>
              </a:rPr>
              <a:t>Existing Methods &amp; Techniques</a:t>
            </a:r>
            <a:endParaRPr/>
          </a:p>
          <a:p>
            <a:pPr marL="0" lvl="0" indent="0" algn="ctr" rtl="0">
              <a:lnSpc>
                <a:spcPct val="100000"/>
              </a:lnSpc>
              <a:spcBef>
                <a:spcPts val="0"/>
              </a:spcBef>
              <a:spcAft>
                <a:spcPts val="0"/>
              </a:spcAft>
              <a:buClr>
                <a:schemeClr val="dk1"/>
              </a:buClr>
              <a:buSzPts val="3200"/>
              <a:buNone/>
            </a:pPr>
            <a:endParaRPr>
              <a:latin typeface="Times New Roman"/>
              <a:ea typeface="Times New Roman"/>
              <a:cs typeface="Times New Roman"/>
              <a:sym typeface="Times New Roman"/>
            </a:endParaRPr>
          </a:p>
        </p:txBody>
      </p:sp>
      <p:pic>
        <p:nvPicPr>
          <p:cNvPr id="168" name="Google Shape;168;p22"/>
          <p:cNvPicPr preferRelativeResize="0"/>
          <p:nvPr/>
        </p:nvPicPr>
        <p:blipFill rotWithShape="1">
          <a:blip r:embed="rId3">
            <a:alphaModFix/>
          </a:blip>
          <a:srcRect/>
          <a:stretch/>
        </p:blipFill>
        <p:spPr>
          <a:xfrm>
            <a:off x="381000" y="457200"/>
            <a:ext cx="2237740" cy="755015"/>
          </a:xfrm>
          <a:prstGeom prst="rect">
            <a:avLst/>
          </a:prstGeom>
          <a:noFill/>
          <a:ln>
            <a:noFill/>
          </a:ln>
        </p:spPr>
      </p:pic>
      <p:sp>
        <p:nvSpPr>
          <p:cNvPr id="170" name="Google Shape;170;p2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12</a:t>
            </a:fld>
            <a:endParaRPr/>
          </a:p>
        </p:txBody>
      </p:sp>
      <p:sp>
        <p:nvSpPr>
          <p:cNvPr id="171" name="Google Shape;171;p22"/>
          <p:cNvSpPr txBox="1"/>
          <p:nvPr/>
        </p:nvSpPr>
        <p:spPr>
          <a:xfrm>
            <a:off x="244849" y="1941341"/>
            <a:ext cx="8654302" cy="401648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700" b="1" i="0" u="sng" strike="noStrike" cap="none">
                <a:solidFill>
                  <a:srgbClr val="000000"/>
                </a:solidFill>
                <a:latin typeface="Times New Roman"/>
                <a:ea typeface="Times New Roman"/>
                <a:cs typeface="Times New Roman"/>
                <a:sym typeface="Times New Roman"/>
              </a:rPr>
              <a:t>Machine Learning Techniques – </a:t>
            </a:r>
            <a:endParaRPr sz="17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US" sz="1700" b="1" i="0" u="none" strike="noStrike" cap="none">
                <a:solidFill>
                  <a:srgbClr val="000000"/>
                </a:solidFill>
                <a:latin typeface="Times New Roman"/>
                <a:ea typeface="Times New Roman"/>
                <a:cs typeface="Times New Roman"/>
                <a:sym typeface="Times New Roman"/>
              </a:rPr>
              <a:t>1.Support Vector Machines (SVM):</a:t>
            </a:r>
            <a:r>
              <a:rPr lang="en-US" sz="1700" b="0" i="0" u="none" strike="noStrike" cap="none">
                <a:solidFill>
                  <a:srgbClr val="000000"/>
                </a:solidFill>
                <a:latin typeface="Times New Roman"/>
                <a:ea typeface="Times New Roman"/>
                <a:cs typeface="Times New Roman"/>
                <a:sym typeface="Times New Roman"/>
              </a:rPr>
              <a:t> SVMs are powerful classifiers that aim to find the best hyperplane that separates different classes in a high-dimensional feature space. They have been applied to MRI-based brain tumor classification by using extracted features.</a:t>
            </a:r>
            <a:endParaRPr/>
          </a:p>
          <a:p>
            <a:pPr marL="0" marR="0" lvl="0" indent="0" algn="l" rtl="0">
              <a:lnSpc>
                <a:spcPct val="100000"/>
              </a:lnSpc>
              <a:spcBef>
                <a:spcPts val="0"/>
              </a:spcBef>
              <a:spcAft>
                <a:spcPts val="0"/>
              </a:spcAft>
              <a:buNone/>
            </a:pPr>
            <a:r>
              <a:rPr lang="en-US" sz="1700" b="1" i="0" u="none" strike="noStrike" cap="none">
                <a:solidFill>
                  <a:srgbClr val="000000"/>
                </a:solidFill>
                <a:latin typeface="Times New Roman"/>
                <a:ea typeface="Times New Roman"/>
                <a:cs typeface="Times New Roman"/>
                <a:sym typeface="Times New Roman"/>
              </a:rPr>
              <a:t>2.Random Forest:</a:t>
            </a:r>
            <a:r>
              <a:rPr lang="en-US" sz="1700" b="0" i="0" u="none" strike="noStrike" cap="none">
                <a:solidFill>
                  <a:srgbClr val="000000"/>
                </a:solidFill>
                <a:latin typeface="Times New Roman"/>
                <a:ea typeface="Times New Roman"/>
                <a:cs typeface="Times New Roman"/>
                <a:sym typeface="Times New Roman"/>
              </a:rPr>
              <a:t> Random Forest is an ensemble learning algorithm that consists of multiple decision trees. It's used for both feature selection and classification, making it suitable for complex datasets like medical images.</a:t>
            </a:r>
            <a:endParaRPr/>
          </a:p>
          <a:p>
            <a:pPr marL="0" marR="0" lvl="0" indent="0" algn="l" rtl="0">
              <a:lnSpc>
                <a:spcPct val="100000"/>
              </a:lnSpc>
              <a:spcBef>
                <a:spcPts val="0"/>
              </a:spcBef>
              <a:spcAft>
                <a:spcPts val="0"/>
              </a:spcAft>
              <a:buNone/>
            </a:pPr>
            <a:r>
              <a:rPr lang="en-US" sz="1700" b="1" i="0" u="none" strike="noStrike" cap="none">
                <a:solidFill>
                  <a:srgbClr val="000000"/>
                </a:solidFill>
                <a:latin typeface="Times New Roman"/>
                <a:ea typeface="Times New Roman"/>
                <a:cs typeface="Times New Roman"/>
                <a:sym typeface="Times New Roman"/>
              </a:rPr>
              <a:t>3.K-Nearest Neighbors (KNN):</a:t>
            </a:r>
            <a:r>
              <a:rPr lang="en-US" sz="1700" b="0" i="0" u="none" strike="noStrike" cap="none">
                <a:solidFill>
                  <a:srgbClr val="000000"/>
                </a:solidFill>
                <a:latin typeface="Times New Roman"/>
                <a:ea typeface="Times New Roman"/>
                <a:cs typeface="Times New Roman"/>
                <a:sym typeface="Times New Roman"/>
              </a:rPr>
              <a:t> KNN classifies a data point based on the majority class among its k-nearest neighbors. It can be used with extracted features for brain tumor classification.</a:t>
            </a:r>
            <a:endParaRPr/>
          </a:p>
          <a:p>
            <a:pPr marL="0" marR="0" lvl="0" indent="0" algn="l" rtl="0">
              <a:lnSpc>
                <a:spcPct val="100000"/>
              </a:lnSpc>
              <a:spcBef>
                <a:spcPts val="0"/>
              </a:spcBef>
              <a:spcAft>
                <a:spcPts val="0"/>
              </a:spcAft>
              <a:buNone/>
            </a:pPr>
            <a:r>
              <a:rPr lang="en-US" sz="1700" b="1" i="0" u="none" strike="noStrike" cap="none">
                <a:solidFill>
                  <a:srgbClr val="000000"/>
                </a:solidFill>
                <a:latin typeface="Times New Roman"/>
                <a:ea typeface="Times New Roman"/>
                <a:cs typeface="Times New Roman"/>
                <a:sym typeface="Times New Roman"/>
              </a:rPr>
              <a:t>4.Artificial Neural Networks (ANN):</a:t>
            </a:r>
            <a:r>
              <a:rPr lang="en-US" sz="1700" b="0" i="0" u="none" strike="noStrike" cap="none">
                <a:solidFill>
                  <a:srgbClr val="000000"/>
                </a:solidFill>
                <a:latin typeface="Times New Roman"/>
                <a:ea typeface="Times New Roman"/>
                <a:cs typeface="Times New Roman"/>
                <a:sym typeface="Times New Roman"/>
              </a:rPr>
              <a:t> ANNs are computational models inspired by the human brain's structure. They can learn complex relationships in data and are used for feature extraction and classification in brain tumor detection.</a:t>
            </a:r>
            <a:endParaRPr/>
          </a:p>
          <a:p>
            <a:pPr marL="0" marR="0" lvl="0" indent="0" algn="l" rtl="0">
              <a:lnSpc>
                <a:spcPct val="100000"/>
              </a:lnSpc>
              <a:spcBef>
                <a:spcPts val="0"/>
              </a:spcBef>
              <a:spcAft>
                <a:spcPts val="0"/>
              </a:spcAft>
              <a:buNone/>
            </a:pPr>
            <a:r>
              <a:rPr lang="en-US" sz="1700" b="1" i="0" u="none" strike="noStrike" cap="none">
                <a:solidFill>
                  <a:srgbClr val="000000"/>
                </a:solidFill>
                <a:latin typeface="Times New Roman"/>
                <a:ea typeface="Times New Roman"/>
                <a:cs typeface="Times New Roman"/>
                <a:sym typeface="Times New Roman"/>
              </a:rPr>
              <a:t>5.Convolutional Neural Networks (CNN):</a:t>
            </a:r>
            <a:r>
              <a:rPr lang="en-US" sz="1700" b="0" i="0" u="none" strike="noStrike" cap="none">
                <a:solidFill>
                  <a:srgbClr val="000000"/>
                </a:solidFill>
                <a:latin typeface="Times New Roman"/>
                <a:ea typeface="Times New Roman"/>
                <a:cs typeface="Times New Roman"/>
                <a:sym typeface="Times New Roman"/>
              </a:rPr>
              <a:t> CNNs are deep learning architectures designed to handle images effectively. They can automatically learn hierarchical features from raw images, making them popular for medical image analysis, including brain tumor detection.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3"/>
          <p:cNvSpPr txBox="1">
            <a:spLocks noGrp="1"/>
          </p:cNvSpPr>
          <p:nvPr>
            <p:ph type="body" idx="1"/>
          </p:nvPr>
        </p:nvSpPr>
        <p:spPr>
          <a:xfrm>
            <a:off x="455420" y="1212215"/>
            <a:ext cx="8229600" cy="664697"/>
          </a:xfrm>
          <a:prstGeom prst="rect">
            <a:avLst/>
          </a:prstGeom>
          <a:noFill/>
          <a:ln>
            <a:noFill/>
          </a:ln>
        </p:spPr>
        <p:txBody>
          <a:bodyPr spcFirstLastPara="1" wrap="square" lIns="91425" tIns="45700" rIns="91425" bIns="45700" anchor="t" anchorCtr="0">
            <a:normAutofit/>
          </a:bodyPr>
          <a:lstStyle/>
          <a:p>
            <a:pPr marL="0" lvl="0" indent="0" algn="ctr" rtl="0">
              <a:lnSpc>
                <a:spcPct val="100000"/>
              </a:lnSpc>
              <a:spcBef>
                <a:spcPts val="0"/>
              </a:spcBef>
              <a:spcAft>
                <a:spcPts val="0"/>
              </a:spcAft>
              <a:buSzPts val="3200"/>
              <a:buNone/>
            </a:pPr>
            <a:r>
              <a:rPr lang="en-US">
                <a:latin typeface="Times New Roman"/>
                <a:ea typeface="Times New Roman"/>
                <a:cs typeface="Times New Roman"/>
                <a:sym typeface="Times New Roman"/>
              </a:rPr>
              <a:t>Existing Methods &amp; Techniques</a:t>
            </a:r>
            <a:endParaRPr/>
          </a:p>
          <a:p>
            <a:pPr marL="0" lvl="0" indent="0" algn="ctr" rtl="0">
              <a:lnSpc>
                <a:spcPct val="100000"/>
              </a:lnSpc>
              <a:spcBef>
                <a:spcPts val="0"/>
              </a:spcBef>
              <a:spcAft>
                <a:spcPts val="0"/>
              </a:spcAft>
              <a:buClr>
                <a:schemeClr val="dk1"/>
              </a:buClr>
              <a:buSzPts val="3200"/>
              <a:buNone/>
            </a:pPr>
            <a:endParaRPr>
              <a:latin typeface="Times New Roman"/>
              <a:ea typeface="Times New Roman"/>
              <a:cs typeface="Times New Roman"/>
              <a:sym typeface="Times New Roman"/>
            </a:endParaRPr>
          </a:p>
        </p:txBody>
      </p:sp>
      <p:pic>
        <p:nvPicPr>
          <p:cNvPr id="177" name="Google Shape;177;p23"/>
          <p:cNvPicPr preferRelativeResize="0"/>
          <p:nvPr/>
        </p:nvPicPr>
        <p:blipFill rotWithShape="1">
          <a:blip r:embed="rId3">
            <a:alphaModFix/>
          </a:blip>
          <a:srcRect/>
          <a:stretch/>
        </p:blipFill>
        <p:spPr>
          <a:xfrm>
            <a:off x="381000" y="457200"/>
            <a:ext cx="2237740" cy="755015"/>
          </a:xfrm>
          <a:prstGeom prst="rect">
            <a:avLst/>
          </a:prstGeom>
          <a:noFill/>
          <a:ln>
            <a:noFill/>
          </a:ln>
        </p:spPr>
      </p:pic>
      <p:sp>
        <p:nvSpPr>
          <p:cNvPr id="179" name="Google Shape;179;p2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13</a:t>
            </a:fld>
            <a:endParaRPr/>
          </a:p>
        </p:txBody>
      </p:sp>
      <p:sp>
        <p:nvSpPr>
          <p:cNvPr id="180" name="Google Shape;180;p23"/>
          <p:cNvSpPr txBox="1"/>
          <p:nvPr/>
        </p:nvSpPr>
        <p:spPr>
          <a:xfrm>
            <a:off x="381000" y="1704717"/>
            <a:ext cx="8584854" cy="477049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600" b="1" i="0" u="sng" strike="noStrike" cap="none" dirty="0">
                <a:solidFill>
                  <a:srgbClr val="000000"/>
                </a:solidFill>
                <a:latin typeface="Times New Roman"/>
                <a:ea typeface="Times New Roman"/>
                <a:cs typeface="Times New Roman"/>
                <a:sym typeface="Times New Roman"/>
              </a:rPr>
              <a:t>Machine Learning Techniques – </a:t>
            </a:r>
            <a:endParaRPr sz="1600" b="0" i="0" u="none" strike="noStrike" cap="none" dirty="0">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US" sz="1600" b="1" i="0" u="none" strike="noStrike" cap="none" dirty="0">
                <a:solidFill>
                  <a:srgbClr val="000000"/>
                </a:solidFill>
                <a:latin typeface="Times New Roman"/>
                <a:ea typeface="Times New Roman"/>
                <a:cs typeface="Times New Roman"/>
                <a:sym typeface="Times New Roman"/>
              </a:rPr>
              <a:t>7.Naive Bayes:</a:t>
            </a:r>
            <a:r>
              <a:rPr lang="en-US" sz="1600" b="0" i="0" u="none" strike="noStrike" cap="none" dirty="0">
                <a:solidFill>
                  <a:srgbClr val="000000"/>
                </a:solidFill>
                <a:latin typeface="Times New Roman"/>
                <a:ea typeface="Times New Roman"/>
                <a:cs typeface="Times New Roman"/>
                <a:sym typeface="Times New Roman"/>
              </a:rPr>
              <a:t> Naive Bayes is a probabilistic classifier based on Bayes' theorem. While it's relatively simple, it can work well with certain types of features and has been used in medical image analysis, including brain tumor detection.</a:t>
            </a:r>
            <a:endParaRPr dirty="0"/>
          </a:p>
          <a:p>
            <a:pPr marL="0" marR="0" lvl="0" indent="0" algn="l" rtl="0">
              <a:lnSpc>
                <a:spcPct val="100000"/>
              </a:lnSpc>
              <a:spcBef>
                <a:spcPts val="0"/>
              </a:spcBef>
              <a:spcAft>
                <a:spcPts val="0"/>
              </a:spcAft>
              <a:buNone/>
            </a:pPr>
            <a:r>
              <a:rPr lang="en-US" sz="1600" b="1" i="0" u="none" strike="noStrike" cap="none" dirty="0">
                <a:solidFill>
                  <a:srgbClr val="000000"/>
                </a:solidFill>
                <a:latin typeface="Times New Roman"/>
                <a:ea typeface="Times New Roman"/>
                <a:cs typeface="Times New Roman"/>
                <a:sym typeface="Times New Roman"/>
              </a:rPr>
              <a:t>8.Gradient Boosting:</a:t>
            </a:r>
            <a:r>
              <a:rPr lang="en-US" sz="1600" b="0" i="0" u="none" strike="noStrike" cap="none" dirty="0">
                <a:solidFill>
                  <a:srgbClr val="000000"/>
                </a:solidFill>
                <a:latin typeface="Times New Roman"/>
                <a:ea typeface="Times New Roman"/>
                <a:cs typeface="Times New Roman"/>
                <a:sym typeface="Times New Roman"/>
              </a:rPr>
              <a:t> Gradient Boosting is an ensemble learning method that combines the outputs of multiple weak learners (usually decision trees) to create a strong classifier. It has been used for brain tumor detection tasks.</a:t>
            </a:r>
            <a:endParaRPr dirty="0"/>
          </a:p>
          <a:p>
            <a:pPr marL="0" marR="0" lvl="0" indent="0" algn="l" rtl="0">
              <a:lnSpc>
                <a:spcPct val="100000"/>
              </a:lnSpc>
              <a:spcBef>
                <a:spcPts val="0"/>
              </a:spcBef>
              <a:spcAft>
                <a:spcPts val="0"/>
              </a:spcAft>
              <a:buNone/>
            </a:pPr>
            <a:r>
              <a:rPr lang="en-US" sz="1600" b="1" i="0" u="none" strike="noStrike" cap="none" dirty="0">
                <a:solidFill>
                  <a:srgbClr val="000000"/>
                </a:solidFill>
                <a:latin typeface="Times New Roman"/>
                <a:ea typeface="Times New Roman"/>
                <a:cs typeface="Times New Roman"/>
                <a:sym typeface="Times New Roman"/>
              </a:rPr>
              <a:t>9.Logistic Regression:</a:t>
            </a:r>
            <a:r>
              <a:rPr lang="en-US" sz="1600" b="0" i="0" u="none" strike="noStrike" cap="none" dirty="0">
                <a:solidFill>
                  <a:srgbClr val="000000"/>
                </a:solidFill>
                <a:latin typeface="Times New Roman"/>
                <a:ea typeface="Times New Roman"/>
                <a:cs typeface="Times New Roman"/>
                <a:sym typeface="Times New Roman"/>
              </a:rPr>
              <a:t> Despite its name, logistic regression is used for binary classification tasks. It models the probability of the input belonging to a certain class.</a:t>
            </a:r>
            <a:endParaRPr dirty="0"/>
          </a:p>
          <a:p>
            <a:pPr marL="0" marR="0" lvl="0" indent="0" algn="l" rtl="0">
              <a:lnSpc>
                <a:spcPct val="100000"/>
              </a:lnSpc>
              <a:spcBef>
                <a:spcPts val="0"/>
              </a:spcBef>
              <a:spcAft>
                <a:spcPts val="0"/>
              </a:spcAft>
              <a:buNone/>
            </a:pPr>
            <a:r>
              <a:rPr lang="en-US" sz="1600" b="1" i="0" u="none" strike="noStrike" cap="none" dirty="0">
                <a:solidFill>
                  <a:srgbClr val="000000"/>
                </a:solidFill>
                <a:latin typeface="Times New Roman"/>
                <a:ea typeface="Times New Roman"/>
                <a:cs typeface="Times New Roman"/>
                <a:sym typeface="Times New Roman"/>
              </a:rPr>
              <a:t>10.Ensemble Methods:</a:t>
            </a:r>
            <a:r>
              <a:rPr lang="en-US" sz="1600" b="0" i="0" u="none" strike="noStrike" cap="none" dirty="0">
                <a:solidFill>
                  <a:srgbClr val="000000"/>
                </a:solidFill>
                <a:latin typeface="Times New Roman"/>
                <a:ea typeface="Times New Roman"/>
                <a:cs typeface="Times New Roman"/>
                <a:sym typeface="Times New Roman"/>
              </a:rPr>
              <a:t> Techniques like AdaBoost and </a:t>
            </a:r>
            <a:r>
              <a:rPr lang="en-US" sz="1600" b="0" i="0" u="none" strike="noStrike" cap="none" dirty="0" err="1">
                <a:solidFill>
                  <a:srgbClr val="000000"/>
                </a:solidFill>
                <a:latin typeface="Times New Roman"/>
                <a:ea typeface="Times New Roman"/>
                <a:cs typeface="Times New Roman"/>
                <a:sym typeface="Times New Roman"/>
              </a:rPr>
              <a:t>XGBoost</a:t>
            </a:r>
            <a:r>
              <a:rPr lang="en-US" sz="1600" b="0" i="0" u="none" strike="noStrike" cap="none" dirty="0">
                <a:solidFill>
                  <a:srgbClr val="000000"/>
                </a:solidFill>
                <a:latin typeface="Times New Roman"/>
                <a:ea typeface="Times New Roman"/>
                <a:cs typeface="Times New Roman"/>
                <a:sym typeface="Times New Roman"/>
              </a:rPr>
              <a:t> combine the outputs of multiple base models to create a more accurate and robust final classifier. These methods are suitable for brain tumor detection due to the complexity of the problem.</a:t>
            </a:r>
            <a:endParaRPr dirty="0"/>
          </a:p>
          <a:p>
            <a:pPr marL="0" marR="0" lvl="0" indent="0" algn="l" rtl="0">
              <a:lnSpc>
                <a:spcPct val="100000"/>
              </a:lnSpc>
              <a:spcBef>
                <a:spcPts val="0"/>
              </a:spcBef>
              <a:spcAft>
                <a:spcPts val="0"/>
              </a:spcAft>
              <a:buNone/>
            </a:pPr>
            <a:r>
              <a:rPr lang="en-US" sz="1600" b="1" i="0" u="none" strike="noStrike" cap="none" dirty="0">
                <a:solidFill>
                  <a:srgbClr val="000000"/>
                </a:solidFill>
                <a:latin typeface="Times New Roman"/>
                <a:ea typeface="Times New Roman"/>
                <a:cs typeface="Times New Roman"/>
                <a:sym typeface="Times New Roman"/>
              </a:rPr>
              <a:t>11.Gaussian Mixture Model (GMM):</a:t>
            </a:r>
            <a:r>
              <a:rPr lang="en-US" sz="1600" b="0" i="0" u="none" strike="noStrike" cap="none" dirty="0">
                <a:solidFill>
                  <a:srgbClr val="000000"/>
                </a:solidFill>
                <a:latin typeface="Times New Roman"/>
                <a:ea typeface="Times New Roman"/>
                <a:cs typeface="Times New Roman"/>
                <a:sym typeface="Times New Roman"/>
              </a:rPr>
              <a:t> GMM is a probabilistic model used for clustering and classification tasks. It can be applied to segment MRI images and classify brain tumors.</a:t>
            </a:r>
            <a:endParaRPr dirty="0"/>
          </a:p>
          <a:p>
            <a:pPr marL="0" marR="0" lvl="0" indent="0" algn="l" rtl="0">
              <a:lnSpc>
                <a:spcPct val="100000"/>
              </a:lnSpc>
              <a:spcBef>
                <a:spcPts val="0"/>
              </a:spcBef>
              <a:spcAft>
                <a:spcPts val="0"/>
              </a:spcAft>
              <a:buNone/>
            </a:pPr>
            <a:r>
              <a:rPr lang="en-US" sz="1600" b="1" i="0" u="none" strike="noStrike" cap="none" dirty="0">
                <a:solidFill>
                  <a:srgbClr val="000000"/>
                </a:solidFill>
                <a:latin typeface="Times New Roman"/>
                <a:ea typeface="Times New Roman"/>
                <a:cs typeface="Times New Roman"/>
                <a:sym typeface="Times New Roman"/>
              </a:rPr>
              <a:t>12.Spectral Clustering:</a:t>
            </a:r>
            <a:r>
              <a:rPr lang="en-US" sz="1600" b="0" i="0" u="none" strike="noStrike" cap="none" dirty="0">
                <a:solidFill>
                  <a:srgbClr val="000000"/>
                </a:solidFill>
                <a:latin typeface="Times New Roman"/>
                <a:ea typeface="Times New Roman"/>
                <a:cs typeface="Times New Roman"/>
                <a:sym typeface="Times New Roman"/>
              </a:rPr>
              <a:t> Spectral clustering is used for clustering data points based on their similarity. It has been applied to segment and classify brain tumors in MRI images.</a:t>
            </a:r>
            <a:endParaRPr dirty="0"/>
          </a:p>
          <a:p>
            <a:pPr marL="0" marR="0" lvl="0" indent="0" algn="l" rtl="0">
              <a:lnSpc>
                <a:spcPct val="100000"/>
              </a:lnSpc>
              <a:spcBef>
                <a:spcPts val="0"/>
              </a:spcBef>
              <a:spcAft>
                <a:spcPts val="0"/>
              </a:spcAft>
              <a:buNone/>
            </a:pPr>
            <a:r>
              <a:rPr lang="en-US" sz="1600" b="1" i="0" u="none" strike="noStrike" cap="none" dirty="0">
                <a:solidFill>
                  <a:srgbClr val="000000"/>
                </a:solidFill>
                <a:latin typeface="Times New Roman"/>
                <a:ea typeface="Times New Roman"/>
                <a:cs typeface="Times New Roman"/>
                <a:sym typeface="Times New Roman"/>
              </a:rPr>
              <a:t>13.Self-Organizing Maps (SOM):</a:t>
            </a:r>
            <a:r>
              <a:rPr lang="en-US" sz="1600" b="0" i="0" u="none" strike="noStrike" cap="none" dirty="0">
                <a:solidFill>
                  <a:srgbClr val="000000"/>
                </a:solidFill>
                <a:latin typeface="Times New Roman"/>
                <a:ea typeface="Times New Roman"/>
                <a:cs typeface="Times New Roman"/>
                <a:sym typeface="Times New Roman"/>
              </a:rPr>
              <a:t> SOM is an unsupervised learning algorithm used for clustering and visualization of high-dimensional data. It can be used to identify patterns and clusters within brain tumor images.</a:t>
            </a: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2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0" lvl="0" indent="0" algn="ctr" rtl="0">
              <a:lnSpc>
                <a:spcPct val="100000"/>
              </a:lnSpc>
              <a:spcBef>
                <a:spcPts val="0"/>
              </a:spcBef>
              <a:spcAft>
                <a:spcPts val="0"/>
              </a:spcAft>
              <a:buClr>
                <a:schemeClr val="dk1"/>
              </a:buClr>
              <a:buSzPts val="3200"/>
              <a:buNone/>
            </a:pPr>
            <a:r>
              <a:rPr lang="en-US">
                <a:latin typeface="Times New Roman"/>
                <a:ea typeface="Times New Roman"/>
                <a:cs typeface="Times New Roman"/>
                <a:sym typeface="Times New Roman"/>
              </a:rPr>
              <a:t>Problem Statement</a:t>
            </a:r>
            <a:endParaRPr>
              <a:latin typeface="Times New Roman"/>
              <a:ea typeface="Times New Roman"/>
              <a:cs typeface="Times New Roman"/>
              <a:sym typeface="Times New Roman"/>
            </a:endParaRPr>
          </a:p>
        </p:txBody>
      </p:sp>
      <p:pic>
        <p:nvPicPr>
          <p:cNvPr id="212" name="Google Shape;212;p27"/>
          <p:cNvPicPr preferRelativeResize="0"/>
          <p:nvPr/>
        </p:nvPicPr>
        <p:blipFill rotWithShape="1">
          <a:blip r:embed="rId3">
            <a:alphaModFix/>
          </a:blip>
          <a:srcRect/>
          <a:stretch/>
        </p:blipFill>
        <p:spPr>
          <a:xfrm>
            <a:off x="228600" y="553353"/>
            <a:ext cx="2237740" cy="755015"/>
          </a:xfrm>
          <a:prstGeom prst="rect">
            <a:avLst/>
          </a:prstGeom>
          <a:noFill/>
          <a:ln>
            <a:noFill/>
          </a:ln>
        </p:spPr>
      </p:pic>
      <p:sp>
        <p:nvSpPr>
          <p:cNvPr id="214" name="Google Shape;214;p2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14</a:t>
            </a:fld>
            <a:endParaRPr/>
          </a:p>
        </p:txBody>
      </p:sp>
      <p:sp>
        <p:nvSpPr>
          <p:cNvPr id="215" name="Google Shape;215;p27"/>
          <p:cNvSpPr txBox="1"/>
          <p:nvPr/>
        </p:nvSpPr>
        <p:spPr>
          <a:xfrm>
            <a:off x="661182" y="2433711"/>
            <a:ext cx="8117058" cy="273921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400" b="1" i="0" u="none" strike="noStrike" cap="none">
                <a:solidFill>
                  <a:srgbClr val="000000"/>
                </a:solidFill>
                <a:latin typeface="Arial"/>
                <a:ea typeface="Arial"/>
                <a:cs typeface="Arial"/>
                <a:sym typeface="Arial"/>
              </a:rPr>
              <a:t>Enhancing Brain Tumour Detection using HOG-Based AI/ML Techniques</a:t>
            </a:r>
            <a:endParaRPr/>
          </a:p>
          <a:p>
            <a:pPr marL="0" marR="0" lvl="0" indent="0" algn="ctr" rtl="0">
              <a:lnSpc>
                <a:spcPct val="100000"/>
              </a:lnSpc>
              <a:spcBef>
                <a:spcPts val="0"/>
              </a:spcBef>
              <a:spcAft>
                <a:spcPts val="0"/>
              </a:spcAft>
              <a:buNone/>
            </a:pPr>
            <a:endParaRPr sz="2400" b="1"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None/>
            </a:pPr>
            <a:endParaRPr sz="2000" b="1"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000" b="1"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US" sz="2000" b="1" i="0" u="none" strike="noStrike" cap="none">
                <a:solidFill>
                  <a:schemeClr val="dk1"/>
                </a:solidFill>
                <a:latin typeface="Times New Roman"/>
                <a:ea typeface="Times New Roman"/>
                <a:cs typeface="Times New Roman"/>
                <a:sym typeface="Times New Roman"/>
              </a:rPr>
              <a:t>Problem:</a:t>
            </a:r>
            <a:r>
              <a:rPr lang="en-US" sz="2000" b="0" i="0" u="none" strike="noStrike" cap="none">
                <a:solidFill>
                  <a:schemeClr val="dk1"/>
                </a:solidFill>
                <a:latin typeface="Times New Roman"/>
                <a:ea typeface="Times New Roman"/>
                <a:cs typeface="Times New Roman"/>
                <a:sym typeface="Times New Roman"/>
              </a:rPr>
              <a:t> Brain tumour detection is a critical task in medical imaging, involving challenges such as interpatient variability, tumour heterogeneity, and the need for accurate and relevant texture information</a:t>
            </a:r>
            <a:endParaRPr sz="2000" b="0"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7438813-A49F-B202-8D7E-0DC1F509CB3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15</a:t>
            </a:fld>
            <a:endParaRPr lang="en-US"/>
          </a:p>
        </p:txBody>
      </p:sp>
      <p:sp>
        <p:nvSpPr>
          <p:cNvPr id="5" name="Google Shape;97;p2">
            <a:extLst>
              <a:ext uri="{FF2B5EF4-FFF2-40B4-BE49-F238E27FC236}">
                <a16:creationId xmlns:a16="http://schemas.microsoft.com/office/drawing/2014/main" id="{968F81E8-82DA-6C35-0805-D4CD4264DB1D}"/>
              </a:ext>
            </a:extLst>
          </p:cNvPr>
          <p:cNvSpPr txBox="1">
            <a:spLocks noGrp="1"/>
          </p:cNvSpPr>
          <p:nvPr/>
        </p:nvSpPr>
        <p:spPr>
          <a:xfrm>
            <a:off x="525780" y="1391786"/>
            <a:ext cx="8229600" cy="4525963"/>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100000"/>
              </a:lnSpc>
              <a:spcBef>
                <a:spcPts val="360"/>
              </a:spcBef>
              <a:spcAft>
                <a:spcPts val="0"/>
              </a:spcAft>
              <a:buClr>
                <a:schemeClr val="dk1"/>
              </a:buClr>
              <a:buSzPts val="1800"/>
              <a:buFont typeface="Arial"/>
              <a:buChar char="•"/>
              <a:defRPr sz="3200" b="0" i="0" u="none" strike="noStrike" cap="none">
                <a:solidFill>
                  <a:schemeClr val="dk1"/>
                </a:solidFill>
                <a:latin typeface="Calibri"/>
                <a:ea typeface="Calibri"/>
                <a:cs typeface="Calibri"/>
                <a:sym typeface="Calibri"/>
              </a:defRPr>
            </a:lvl1pPr>
            <a:lvl2pPr marL="914400" marR="0" lvl="1" indent="-342900" algn="l" rtl="0">
              <a:lnSpc>
                <a:spcPct val="100000"/>
              </a:lnSpc>
              <a:spcBef>
                <a:spcPts val="36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Clr>
                <a:schemeClr val="dk1"/>
              </a:buClr>
              <a:buSzPts val="3200"/>
              <a:buNone/>
            </a:pPr>
            <a:r>
              <a:rPr lang="en-US" dirty="0">
                <a:latin typeface="Times New Roman" panose="02020603050405020304" pitchFamily="18" charset="0"/>
                <a:cs typeface="Times New Roman" panose="02020603050405020304" pitchFamily="18" charset="0"/>
              </a:rPr>
              <a:t>  Challenges to Address                   </a:t>
            </a:r>
            <a:endParaRPr dirty="0">
              <a:latin typeface="Times New Roman" panose="02020603050405020304" pitchFamily="18" charset="0"/>
              <a:cs typeface="Times New Roman" panose="02020603050405020304" pitchFamily="18" charset="0"/>
            </a:endParaRPr>
          </a:p>
          <a:p>
            <a:pPr marL="342900" lvl="0" indent="-139700" algn="l" rtl="0">
              <a:spcBef>
                <a:spcPts val="640"/>
              </a:spcBef>
              <a:spcAft>
                <a:spcPts val="0"/>
              </a:spcAft>
              <a:buClr>
                <a:schemeClr val="dk1"/>
              </a:buClr>
              <a:buSzPts val="3200"/>
              <a:buNone/>
            </a:pPr>
            <a:endParaRPr dirty="0">
              <a:latin typeface="Times New Roman" panose="02020603050405020304" pitchFamily="18" charset="0"/>
              <a:cs typeface="Times New Roman" panose="02020603050405020304" pitchFamily="18" charset="0"/>
            </a:endParaRPr>
          </a:p>
          <a:p>
            <a:pPr marL="342900" lvl="0" indent="-139700" algn="l" rtl="0">
              <a:spcBef>
                <a:spcPts val="640"/>
              </a:spcBef>
              <a:spcAft>
                <a:spcPts val="0"/>
              </a:spcAft>
              <a:buClr>
                <a:schemeClr val="dk1"/>
              </a:buClr>
              <a:buSzPts val="3200"/>
              <a:buNone/>
            </a:pPr>
            <a:endParaRPr dirty="0">
              <a:latin typeface="Times New Roman" panose="02020603050405020304" pitchFamily="18" charset="0"/>
              <a:cs typeface="Times New Roman" panose="02020603050405020304" pitchFamily="18" charset="0"/>
            </a:endParaRPr>
          </a:p>
        </p:txBody>
      </p:sp>
      <p:pic>
        <p:nvPicPr>
          <p:cNvPr id="6" name="Google Shape;98;p2">
            <a:extLst>
              <a:ext uri="{FF2B5EF4-FFF2-40B4-BE49-F238E27FC236}">
                <a16:creationId xmlns:a16="http://schemas.microsoft.com/office/drawing/2014/main" id="{EF9D5878-F78E-2849-8E00-AC02B956A3DA}"/>
              </a:ext>
            </a:extLst>
          </p:cNvPr>
          <p:cNvPicPr preferRelativeResize="0"/>
          <p:nvPr/>
        </p:nvPicPr>
        <p:blipFill rotWithShape="1">
          <a:blip r:embed="rId2">
            <a:alphaModFix/>
          </a:blip>
          <a:srcRect/>
          <a:stretch/>
        </p:blipFill>
        <p:spPr>
          <a:xfrm>
            <a:off x="297180" y="344939"/>
            <a:ext cx="2237740" cy="755015"/>
          </a:xfrm>
          <a:prstGeom prst="rect">
            <a:avLst/>
          </a:prstGeom>
          <a:noFill/>
          <a:ln>
            <a:noFill/>
          </a:ln>
        </p:spPr>
      </p:pic>
      <p:sp>
        <p:nvSpPr>
          <p:cNvPr id="9" name="TextBox 8">
            <a:extLst>
              <a:ext uri="{FF2B5EF4-FFF2-40B4-BE49-F238E27FC236}">
                <a16:creationId xmlns:a16="http://schemas.microsoft.com/office/drawing/2014/main" id="{6E0D885A-FEF1-10A4-E7BA-6CDC5BA6A801}"/>
              </a:ext>
            </a:extLst>
          </p:cNvPr>
          <p:cNvSpPr txBox="1"/>
          <p:nvPr/>
        </p:nvSpPr>
        <p:spPr>
          <a:xfrm>
            <a:off x="729762" y="2225297"/>
            <a:ext cx="8117058" cy="3323987"/>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l">
              <a:buFont typeface="+mj-lt"/>
              <a:buAutoNum type="arabicPeriod"/>
            </a:pPr>
            <a:r>
              <a:rPr lang="en-IN" b="1" i="0" dirty="0">
                <a:solidFill>
                  <a:schemeClr val="tx1"/>
                </a:solidFill>
                <a:effectLst/>
                <a:latin typeface="+mj-lt"/>
              </a:rPr>
              <a:t>Feature Relevance and Dimensionality:</a:t>
            </a:r>
            <a:r>
              <a:rPr lang="en-IN" b="0" i="0" dirty="0">
                <a:solidFill>
                  <a:schemeClr val="tx1"/>
                </a:solidFill>
                <a:effectLst/>
                <a:latin typeface="+mj-lt"/>
              </a:rPr>
              <a:t> HOG captures local intensity gradients, providing more relevant and discriminative texture information compared to the complex and high-dimensional GLCM features.</a:t>
            </a:r>
          </a:p>
          <a:p>
            <a:pPr algn="l">
              <a:buFont typeface="+mj-lt"/>
              <a:buAutoNum type="arabicPeriod"/>
            </a:pPr>
            <a:r>
              <a:rPr lang="en-IN" b="1" i="0" dirty="0">
                <a:solidFill>
                  <a:schemeClr val="tx1"/>
                </a:solidFill>
                <a:effectLst/>
                <a:latin typeface="+mj-lt"/>
              </a:rPr>
              <a:t>Interpatient Variability and Generalization:</a:t>
            </a:r>
            <a:r>
              <a:rPr lang="en-IN" b="0" i="0" dirty="0">
                <a:solidFill>
                  <a:schemeClr val="tx1"/>
                </a:solidFill>
                <a:effectLst/>
                <a:latin typeface="+mj-lt"/>
              </a:rPr>
              <a:t> HOG's focus on gradient patterns leads to better generalization across different patients and imaging modalities, addressing challenges related to interpatient variability.</a:t>
            </a:r>
          </a:p>
          <a:p>
            <a:pPr algn="l">
              <a:buFont typeface="+mj-lt"/>
              <a:buAutoNum type="arabicPeriod"/>
            </a:pPr>
            <a:r>
              <a:rPr lang="en-IN" b="1" i="0" dirty="0" err="1">
                <a:solidFill>
                  <a:schemeClr val="tx1"/>
                </a:solidFill>
                <a:effectLst/>
                <a:latin typeface="+mj-lt"/>
              </a:rPr>
              <a:t>Tumor</a:t>
            </a:r>
            <a:r>
              <a:rPr lang="en-IN" b="1" i="0" dirty="0">
                <a:solidFill>
                  <a:schemeClr val="tx1"/>
                </a:solidFill>
                <a:effectLst/>
                <a:latin typeface="+mj-lt"/>
              </a:rPr>
              <a:t> Heterogeneity and Boundaries:</a:t>
            </a:r>
            <a:r>
              <a:rPr lang="en-IN" b="0" i="0" dirty="0">
                <a:solidFill>
                  <a:schemeClr val="tx1"/>
                </a:solidFill>
                <a:effectLst/>
                <a:latin typeface="+mj-lt"/>
              </a:rPr>
              <a:t> HOG's ability to capture diverse gradient patterns enhances its capability to detect texture variations within tumors and define </a:t>
            </a:r>
            <a:r>
              <a:rPr lang="en-IN" b="0" i="0" dirty="0" err="1">
                <a:solidFill>
                  <a:schemeClr val="tx1"/>
                </a:solidFill>
                <a:effectLst/>
                <a:latin typeface="+mj-lt"/>
              </a:rPr>
              <a:t>tumor</a:t>
            </a:r>
            <a:r>
              <a:rPr lang="en-IN" b="0" i="0" dirty="0">
                <a:solidFill>
                  <a:schemeClr val="tx1"/>
                </a:solidFill>
                <a:effectLst/>
                <a:latin typeface="+mj-lt"/>
              </a:rPr>
              <a:t> boundaries more effectively than GLCM.</a:t>
            </a:r>
          </a:p>
          <a:p>
            <a:pPr algn="l">
              <a:buFont typeface="+mj-lt"/>
              <a:buAutoNum type="arabicPeriod"/>
            </a:pPr>
            <a:r>
              <a:rPr lang="en-IN" b="1" i="0" dirty="0">
                <a:solidFill>
                  <a:schemeClr val="tx1"/>
                </a:solidFill>
                <a:effectLst/>
                <a:latin typeface="+mj-lt"/>
              </a:rPr>
              <a:t>Algorithm Flexibility and Complexity:</a:t>
            </a:r>
            <a:r>
              <a:rPr lang="en-IN" b="0" i="0" dirty="0">
                <a:solidFill>
                  <a:schemeClr val="tx1"/>
                </a:solidFill>
                <a:effectLst/>
                <a:latin typeface="+mj-lt"/>
              </a:rPr>
              <a:t> HOG's simplified features allow for a wider range of machine learning algorithms, enabling better adaptability to varying complexities while avoiding overfitting.</a:t>
            </a:r>
          </a:p>
          <a:p>
            <a:endParaRPr lang="en-US" dirty="0">
              <a:solidFill>
                <a:schemeClr val="tx1"/>
              </a:solidFill>
              <a:latin typeface="+mj-lt"/>
            </a:endParaRPr>
          </a:p>
          <a:p>
            <a:r>
              <a:rPr lang="en-IN" b="0" i="0" dirty="0">
                <a:solidFill>
                  <a:schemeClr val="tx1"/>
                </a:solidFill>
                <a:effectLst/>
                <a:latin typeface="+mj-lt"/>
              </a:rPr>
              <a:t>These points highlight how HOG can mitigate challenges associated with texture-based brain </a:t>
            </a:r>
            <a:r>
              <a:rPr lang="en-IN" b="0" i="0" dirty="0" err="1">
                <a:solidFill>
                  <a:schemeClr val="tx1"/>
                </a:solidFill>
                <a:effectLst/>
                <a:latin typeface="+mj-lt"/>
              </a:rPr>
              <a:t>tumor</a:t>
            </a:r>
            <a:r>
              <a:rPr lang="en-IN" b="0" i="0" dirty="0">
                <a:solidFill>
                  <a:schemeClr val="tx1"/>
                </a:solidFill>
                <a:effectLst/>
                <a:latin typeface="+mj-lt"/>
              </a:rPr>
              <a:t> detection, making it a promising alternative to GLCM in AI/ML techniques.</a:t>
            </a:r>
            <a:endParaRPr lang="en-US" dirty="0">
              <a:solidFill>
                <a:schemeClr val="tx1"/>
              </a:solidFill>
              <a:latin typeface="+mj-lt"/>
            </a:endParaRPr>
          </a:p>
        </p:txBody>
      </p:sp>
    </p:spTree>
    <p:extLst>
      <p:ext uri="{BB962C8B-B14F-4D97-AF65-F5344CB8AC3E}">
        <p14:creationId xmlns:p14="http://schemas.microsoft.com/office/powerpoint/2010/main" val="9586849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5B31A71-9125-A151-45B2-445BF05AB88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16</a:t>
            </a:fld>
            <a:endParaRPr lang="en-US"/>
          </a:p>
        </p:txBody>
      </p:sp>
      <p:sp>
        <p:nvSpPr>
          <p:cNvPr id="5" name="Google Shape;97;p2">
            <a:extLst>
              <a:ext uri="{FF2B5EF4-FFF2-40B4-BE49-F238E27FC236}">
                <a16:creationId xmlns:a16="http://schemas.microsoft.com/office/drawing/2014/main" id="{7F86B799-9D64-0C5C-9523-D7D2EE53E127}"/>
              </a:ext>
            </a:extLst>
          </p:cNvPr>
          <p:cNvSpPr txBox="1">
            <a:spLocks noGrp="1"/>
          </p:cNvSpPr>
          <p:nvPr/>
        </p:nvSpPr>
        <p:spPr>
          <a:xfrm>
            <a:off x="525780" y="1689442"/>
            <a:ext cx="8229600" cy="4525963"/>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100000"/>
              </a:lnSpc>
              <a:spcBef>
                <a:spcPts val="360"/>
              </a:spcBef>
              <a:spcAft>
                <a:spcPts val="0"/>
              </a:spcAft>
              <a:buClr>
                <a:schemeClr val="dk1"/>
              </a:buClr>
              <a:buSzPts val="1800"/>
              <a:buFont typeface="Arial"/>
              <a:buChar char="•"/>
              <a:defRPr sz="3200" b="0" i="0" u="none" strike="noStrike" cap="none">
                <a:solidFill>
                  <a:schemeClr val="dk1"/>
                </a:solidFill>
                <a:latin typeface="Calibri"/>
                <a:ea typeface="Calibri"/>
                <a:cs typeface="Calibri"/>
                <a:sym typeface="Calibri"/>
              </a:defRPr>
            </a:lvl1pPr>
            <a:lvl2pPr marL="914400" marR="0" lvl="1" indent="-342900" algn="l" rtl="0">
              <a:lnSpc>
                <a:spcPct val="100000"/>
              </a:lnSpc>
              <a:spcBef>
                <a:spcPts val="36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Clr>
                <a:schemeClr val="dk1"/>
              </a:buClr>
              <a:buSzPts val="3200"/>
              <a:buNone/>
            </a:pPr>
            <a:r>
              <a:rPr lang="en-US" dirty="0">
                <a:latin typeface="Times New Roman" panose="02020603050405020304" pitchFamily="18" charset="0"/>
                <a:cs typeface="Times New Roman" panose="02020603050405020304" pitchFamily="18" charset="0"/>
              </a:rPr>
              <a:t>  Challenges to Address                   </a:t>
            </a:r>
            <a:endParaRPr dirty="0">
              <a:latin typeface="Times New Roman" panose="02020603050405020304" pitchFamily="18" charset="0"/>
              <a:cs typeface="Times New Roman" panose="02020603050405020304" pitchFamily="18" charset="0"/>
            </a:endParaRPr>
          </a:p>
          <a:p>
            <a:pPr marL="342900" lvl="0" indent="-139700" algn="l" rtl="0">
              <a:spcBef>
                <a:spcPts val="640"/>
              </a:spcBef>
              <a:spcAft>
                <a:spcPts val="0"/>
              </a:spcAft>
              <a:buClr>
                <a:schemeClr val="dk1"/>
              </a:buClr>
              <a:buSzPts val="3200"/>
              <a:buNone/>
            </a:pPr>
            <a:endParaRPr dirty="0">
              <a:latin typeface="Times New Roman" panose="02020603050405020304" pitchFamily="18" charset="0"/>
              <a:cs typeface="Times New Roman" panose="02020603050405020304" pitchFamily="18" charset="0"/>
            </a:endParaRPr>
          </a:p>
          <a:p>
            <a:pPr marL="342900" lvl="0" indent="-139700" algn="l" rtl="0">
              <a:spcBef>
                <a:spcPts val="640"/>
              </a:spcBef>
              <a:spcAft>
                <a:spcPts val="0"/>
              </a:spcAft>
              <a:buClr>
                <a:schemeClr val="dk1"/>
              </a:buClr>
              <a:buSzPts val="3200"/>
              <a:buNone/>
            </a:pPr>
            <a:endParaRPr dirty="0">
              <a:latin typeface="Times New Roman" panose="02020603050405020304" pitchFamily="18" charset="0"/>
              <a:cs typeface="Times New Roman" panose="02020603050405020304" pitchFamily="18" charset="0"/>
            </a:endParaRPr>
          </a:p>
        </p:txBody>
      </p:sp>
      <p:pic>
        <p:nvPicPr>
          <p:cNvPr id="6" name="Google Shape;98;p2">
            <a:extLst>
              <a:ext uri="{FF2B5EF4-FFF2-40B4-BE49-F238E27FC236}">
                <a16:creationId xmlns:a16="http://schemas.microsoft.com/office/drawing/2014/main" id="{7EB14668-0BDA-83FF-7A51-027EE31999A6}"/>
              </a:ext>
            </a:extLst>
          </p:cNvPr>
          <p:cNvPicPr preferRelativeResize="0"/>
          <p:nvPr/>
        </p:nvPicPr>
        <p:blipFill rotWithShape="1">
          <a:blip r:embed="rId2">
            <a:alphaModFix/>
          </a:blip>
          <a:srcRect/>
          <a:stretch/>
        </p:blipFill>
        <p:spPr>
          <a:xfrm>
            <a:off x="297180" y="642595"/>
            <a:ext cx="2237740" cy="755015"/>
          </a:xfrm>
          <a:prstGeom prst="rect">
            <a:avLst/>
          </a:prstGeom>
          <a:noFill/>
          <a:ln>
            <a:noFill/>
          </a:ln>
        </p:spPr>
      </p:pic>
      <p:sp>
        <p:nvSpPr>
          <p:cNvPr id="7" name="TextBox 8">
            <a:extLst>
              <a:ext uri="{FF2B5EF4-FFF2-40B4-BE49-F238E27FC236}">
                <a16:creationId xmlns:a16="http://schemas.microsoft.com/office/drawing/2014/main" id="{82E3E239-A01B-01ED-64BC-20E48EF28459}"/>
              </a:ext>
            </a:extLst>
          </p:cNvPr>
          <p:cNvSpPr txBox="1"/>
          <p:nvPr/>
        </p:nvSpPr>
        <p:spPr>
          <a:xfrm>
            <a:off x="729762" y="2522953"/>
            <a:ext cx="8117058" cy="2893100"/>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Font typeface="Arial" pitchFamily="34" charset="0"/>
              <a:buChar char="•"/>
            </a:pPr>
            <a:r>
              <a:rPr lang="en-US" dirty="0"/>
              <a:t> Our base paper used the GLCM feature extraction technique on MRI images and when further used with SVM could only produce minimum accuracy of 62%. The paper </a:t>
            </a:r>
            <a:r>
              <a:rPr lang="en-US" dirty="0">
                <a:hlinkClick r:id="rId3"/>
              </a:rPr>
              <a:t>Performance evaluation of feature extraction techniques in MR-Brain image classification system</a:t>
            </a:r>
            <a:r>
              <a:rPr lang="en-US" dirty="0"/>
              <a:t>  compares three feature extraction techniques GLCM(Gray-Level Co-Occurrence Matrix), LBP(Local Binary Pattern), and HOG(Histogram of Oriented Gradients). It shows results of HOG having the best results for feature extraction in MRI images. </a:t>
            </a:r>
          </a:p>
          <a:p>
            <a:pPr>
              <a:buFont typeface="Arial" pitchFamily="34" charset="0"/>
              <a:buChar char="•"/>
            </a:pPr>
            <a:endParaRPr lang="en-US" dirty="0"/>
          </a:p>
          <a:p>
            <a:pPr>
              <a:buFont typeface="Arial" pitchFamily="34" charset="0"/>
              <a:buChar char="•"/>
            </a:pPr>
            <a:r>
              <a:rPr lang="en-US" dirty="0"/>
              <a:t> Therefore, we propose using HOG as the feature extraction technique and then further using SVM  as the ML technique to perform brain tumor detection.</a:t>
            </a:r>
          </a:p>
          <a:p>
            <a:endParaRPr lang="en-US" dirty="0"/>
          </a:p>
          <a:p>
            <a:pPr>
              <a:buFont typeface="Arial" pitchFamily="34" charset="0"/>
              <a:buChar char="•"/>
            </a:pPr>
            <a:r>
              <a:rPr lang="en-US" dirty="0"/>
              <a:t> Furthermore, different ML techniques like CNN, Ensemble Learning, or Random Forest can also be used in collaboration with HOG and results can be compared to determine the favorable combination for brain tumor detection.</a:t>
            </a:r>
          </a:p>
        </p:txBody>
      </p:sp>
    </p:spTree>
    <p:extLst>
      <p:ext uri="{BB962C8B-B14F-4D97-AF65-F5344CB8AC3E}">
        <p14:creationId xmlns:p14="http://schemas.microsoft.com/office/powerpoint/2010/main" val="23983155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2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139700" algn="l" rtl="0">
              <a:lnSpc>
                <a:spcPct val="100000"/>
              </a:lnSpc>
              <a:spcBef>
                <a:spcPts val="640"/>
              </a:spcBef>
              <a:spcAft>
                <a:spcPts val="0"/>
              </a:spcAft>
              <a:buClr>
                <a:schemeClr val="dk1"/>
              </a:buClr>
              <a:buSzPts val="3200"/>
              <a:buNone/>
            </a:pPr>
            <a:r>
              <a:rPr lang="en-US">
                <a:latin typeface="Times New Roman"/>
                <a:ea typeface="Times New Roman"/>
                <a:cs typeface="Times New Roman"/>
                <a:sym typeface="Times New Roman"/>
              </a:rPr>
              <a:t>Objectives/Innovations:</a:t>
            </a:r>
            <a:endParaRPr>
              <a:latin typeface="Times New Roman"/>
              <a:ea typeface="Times New Roman"/>
              <a:cs typeface="Times New Roman"/>
              <a:sym typeface="Times New Roman"/>
            </a:endParaRPr>
          </a:p>
        </p:txBody>
      </p:sp>
      <p:pic>
        <p:nvPicPr>
          <p:cNvPr id="221" name="Google Shape;221;p28"/>
          <p:cNvPicPr preferRelativeResize="0"/>
          <p:nvPr/>
        </p:nvPicPr>
        <p:blipFill rotWithShape="1">
          <a:blip r:embed="rId3">
            <a:alphaModFix/>
          </a:blip>
          <a:srcRect/>
          <a:stretch/>
        </p:blipFill>
        <p:spPr>
          <a:xfrm>
            <a:off x="228600" y="553353"/>
            <a:ext cx="2237740" cy="755015"/>
          </a:xfrm>
          <a:prstGeom prst="rect">
            <a:avLst/>
          </a:prstGeom>
          <a:noFill/>
          <a:ln>
            <a:noFill/>
          </a:ln>
        </p:spPr>
      </p:pic>
      <p:sp>
        <p:nvSpPr>
          <p:cNvPr id="223" name="Google Shape;223;p2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17</a:t>
            </a:fld>
            <a:endParaRPr/>
          </a:p>
        </p:txBody>
      </p:sp>
      <p:sp>
        <p:nvSpPr>
          <p:cNvPr id="224" name="Google Shape;224;p28"/>
          <p:cNvSpPr txBox="1"/>
          <p:nvPr/>
        </p:nvSpPr>
        <p:spPr>
          <a:xfrm>
            <a:off x="569742" y="2324477"/>
            <a:ext cx="8117058" cy="403187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600" b="0" i="0" u="none" strike="noStrike" cap="none">
                <a:solidFill>
                  <a:schemeClr val="dk1"/>
                </a:solidFill>
                <a:latin typeface="Arial"/>
                <a:ea typeface="Arial"/>
                <a:cs typeface="Arial"/>
                <a:sym typeface="Arial"/>
              </a:rPr>
              <a:t>1. Develop a brain tumour detection system using Histogram of Oriented Gradients (HOG) and AI/ML techniques to enhance texture-based analysis.</a:t>
            </a:r>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r>
              <a:rPr lang="en-US" sz="1600" b="0" i="0" u="none" strike="noStrike" cap="none">
                <a:solidFill>
                  <a:schemeClr val="dk1"/>
                </a:solidFill>
                <a:latin typeface="Arial"/>
                <a:ea typeface="Arial"/>
                <a:cs typeface="Arial"/>
                <a:sym typeface="Arial"/>
              </a:rPr>
              <a:t>2. Leverage HOG's gradient-based features to create a robust system that overcomes challenges of interpatient variability and captures tumour heterogeneity.</a:t>
            </a:r>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r>
              <a:rPr lang="en-US" sz="1600" b="0" i="0" u="none" strike="noStrike" cap="none">
                <a:solidFill>
                  <a:schemeClr val="dk1"/>
                </a:solidFill>
                <a:latin typeface="Arial"/>
                <a:ea typeface="Arial"/>
                <a:cs typeface="Arial"/>
                <a:sym typeface="Arial"/>
              </a:rPr>
              <a:t>3. Improve tumour localization accuracy and boundary delineation by utilizing HOG's capacity to capture fine-scale texture variations within heterogeneous regions.</a:t>
            </a:r>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r>
              <a:rPr lang="en-US" sz="1600" b="0" i="0" u="none" strike="noStrike" cap="none">
                <a:solidFill>
                  <a:schemeClr val="dk1"/>
                </a:solidFill>
                <a:latin typeface="Arial"/>
                <a:ea typeface="Arial"/>
                <a:cs typeface="Arial"/>
                <a:sym typeface="Arial"/>
              </a:rPr>
              <a:t>4. Enhance algorithm flexibility by providing simplified yet informative HOG features, enabling the use of diverse AI/ML algorithms based on problem complexity.</a:t>
            </a:r>
            <a:endParaRPr/>
          </a:p>
          <a:p>
            <a:pPr marL="0" marR="0" lvl="0" indent="0" algn="l" rtl="0">
              <a:lnSpc>
                <a:spcPct val="100000"/>
              </a:lnSpc>
              <a:spcBef>
                <a:spcPts val="0"/>
              </a:spcBef>
              <a:spcAft>
                <a:spcPts val="0"/>
              </a:spcAft>
              <a:buNone/>
            </a:pPr>
            <a:endParaRPr sz="16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r>
              <a:rPr lang="en-US" sz="1600" b="0" i="0" u="none" strike="noStrike" cap="none">
                <a:solidFill>
                  <a:schemeClr val="dk1"/>
                </a:solidFill>
                <a:latin typeface="Arial"/>
                <a:ea typeface="Arial"/>
                <a:cs typeface="Arial"/>
                <a:sym typeface="Arial"/>
              </a:rPr>
              <a:t>Through these objectives, the project aims to establish an innovative brain tumour detection solution that leverages HOG-based AI/ML techniques, effectively addressing existing challenges and advancing the accuracy, reliability, and generalizability of brain tumour detection systems.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31"/>
          <p:cNvSpPr txBox="1">
            <a:spLocks noGrp="1"/>
          </p:cNvSpPr>
          <p:nvPr>
            <p:ph type="body" idx="1"/>
          </p:nvPr>
        </p:nvSpPr>
        <p:spPr>
          <a:xfrm>
            <a:off x="457200" y="1600201"/>
            <a:ext cx="8229600" cy="824948"/>
          </a:xfrm>
          <a:prstGeom prst="rect">
            <a:avLst/>
          </a:prstGeom>
          <a:noFill/>
          <a:ln>
            <a:noFill/>
          </a:ln>
        </p:spPr>
        <p:txBody>
          <a:bodyPr spcFirstLastPara="1" wrap="square" lIns="91425" tIns="45700" rIns="91425" bIns="45700" anchor="t" anchorCtr="0">
            <a:normAutofit/>
          </a:bodyPr>
          <a:lstStyle/>
          <a:p>
            <a:pPr marL="342900" lvl="0" indent="-139700" algn="l" rtl="0">
              <a:lnSpc>
                <a:spcPct val="100000"/>
              </a:lnSpc>
              <a:spcBef>
                <a:spcPts val="640"/>
              </a:spcBef>
              <a:spcAft>
                <a:spcPts val="0"/>
              </a:spcAft>
              <a:buClr>
                <a:schemeClr val="dk1"/>
              </a:buClr>
              <a:buSzPts val="3200"/>
              <a:buNone/>
            </a:pPr>
            <a:r>
              <a:rPr lang="en-US">
                <a:latin typeface="Times New Roman"/>
                <a:ea typeface="Times New Roman"/>
                <a:cs typeface="Times New Roman"/>
                <a:sym typeface="Times New Roman"/>
              </a:rPr>
              <a:t>Block Diagram</a:t>
            </a:r>
            <a:endParaRPr>
              <a:latin typeface="Times New Roman"/>
              <a:ea typeface="Times New Roman"/>
              <a:cs typeface="Times New Roman"/>
              <a:sym typeface="Times New Roman"/>
            </a:endParaRPr>
          </a:p>
        </p:txBody>
      </p:sp>
      <p:pic>
        <p:nvPicPr>
          <p:cNvPr id="248" name="Google Shape;248;p31"/>
          <p:cNvPicPr preferRelativeResize="0"/>
          <p:nvPr/>
        </p:nvPicPr>
        <p:blipFill rotWithShape="1">
          <a:blip r:embed="rId3">
            <a:alphaModFix/>
          </a:blip>
          <a:srcRect/>
          <a:stretch/>
        </p:blipFill>
        <p:spPr>
          <a:xfrm>
            <a:off x="228600" y="553353"/>
            <a:ext cx="2237740" cy="755015"/>
          </a:xfrm>
          <a:prstGeom prst="rect">
            <a:avLst/>
          </a:prstGeom>
          <a:noFill/>
          <a:ln>
            <a:noFill/>
          </a:ln>
        </p:spPr>
      </p:pic>
      <p:sp>
        <p:nvSpPr>
          <p:cNvPr id="250" name="Google Shape;250;p3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18</a:t>
            </a:fld>
            <a:endParaRPr/>
          </a:p>
        </p:txBody>
      </p:sp>
      <p:grpSp>
        <p:nvGrpSpPr>
          <p:cNvPr id="251" name="Google Shape;251;p31"/>
          <p:cNvGrpSpPr/>
          <p:nvPr/>
        </p:nvGrpSpPr>
        <p:grpSpPr>
          <a:xfrm>
            <a:off x="1544055" y="2241698"/>
            <a:ext cx="5936619" cy="4061896"/>
            <a:chOff x="1086855" y="1051"/>
            <a:chExt cx="5936619" cy="4061896"/>
          </a:xfrm>
        </p:grpSpPr>
        <p:sp>
          <p:nvSpPr>
            <p:cNvPr id="252" name="Google Shape;252;p31"/>
            <p:cNvSpPr/>
            <p:nvPr/>
          </p:nvSpPr>
          <p:spPr>
            <a:xfrm>
              <a:off x="1086855" y="1051"/>
              <a:ext cx="1562268" cy="937360"/>
            </a:xfrm>
            <a:prstGeom prst="roundRect">
              <a:avLst>
                <a:gd name="adj" fmla="val 10000"/>
              </a:avLst>
            </a:prstGeom>
            <a:solidFill>
              <a:schemeClr val="accent1"/>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1"/>
            <p:cNvSpPr txBox="1"/>
            <p:nvPr/>
          </p:nvSpPr>
          <p:spPr>
            <a:xfrm>
              <a:off x="1114309" y="28505"/>
              <a:ext cx="1507360" cy="882452"/>
            </a:xfrm>
            <a:prstGeom prst="rect">
              <a:avLst/>
            </a:prstGeom>
            <a:noFill/>
            <a:ln>
              <a:noFill/>
            </a:ln>
          </p:spPr>
          <p:txBody>
            <a:bodyPr spcFirstLastPara="1" wrap="square" lIns="45700" tIns="45700" rIns="45700" bIns="45700" anchor="ctr" anchorCtr="0">
              <a:noAutofit/>
            </a:bodyPr>
            <a:lstStyle/>
            <a:p>
              <a:pPr marL="0" marR="0" lvl="0" indent="0" algn="ctr" rtl="0">
                <a:lnSpc>
                  <a:spcPct val="90000"/>
                </a:lnSpc>
                <a:spcBef>
                  <a:spcPts val="0"/>
                </a:spcBef>
                <a:spcAft>
                  <a:spcPts val="0"/>
                </a:spcAft>
                <a:buClr>
                  <a:srgbClr val="000000"/>
                </a:buClr>
                <a:buSzPts val="1200"/>
                <a:buFont typeface="Arial"/>
                <a:buNone/>
              </a:pPr>
              <a:r>
                <a:rPr lang="en-US" sz="1200" b="0" i="0" u="none" strike="noStrike" cap="none">
                  <a:solidFill>
                    <a:schemeClr val="lt1"/>
                  </a:solidFill>
                  <a:latin typeface="Arial"/>
                  <a:ea typeface="Arial"/>
                  <a:cs typeface="Arial"/>
                  <a:sym typeface="Arial"/>
                </a:rPr>
                <a:t>Database selection for brain tumour images</a:t>
              </a:r>
              <a:endParaRPr/>
            </a:p>
          </p:txBody>
        </p:sp>
        <p:sp>
          <p:nvSpPr>
            <p:cNvPr id="254" name="Google Shape;254;p31"/>
            <p:cNvSpPr/>
            <p:nvPr/>
          </p:nvSpPr>
          <p:spPr>
            <a:xfrm>
              <a:off x="2786603" y="276010"/>
              <a:ext cx="331200" cy="387442"/>
            </a:xfrm>
            <a:prstGeom prst="rightArrow">
              <a:avLst>
                <a:gd name="adj1" fmla="val 60000"/>
                <a:gd name="adj2" fmla="val 50000"/>
              </a:avLst>
            </a:prstGeom>
            <a:solidFill>
              <a:srgbClr val="B1C0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1"/>
            <p:cNvSpPr txBox="1"/>
            <p:nvPr/>
          </p:nvSpPr>
          <p:spPr>
            <a:xfrm>
              <a:off x="2786603" y="353498"/>
              <a:ext cx="231840" cy="232466"/>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sp>
          <p:nvSpPr>
            <p:cNvPr id="256" name="Google Shape;256;p31"/>
            <p:cNvSpPr/>
            <p:nvPr/>
          </p:nvSpPr>
          <p:spPr>
            <a:xfrm>
              <a:off x="3274030" y="1051"/>
              <a:ext cx="1562268" cy="937360"/>
            </a:xfrm>
            <a:prstGeom prst="roundRect">
              <a:avLst>
                <a:gd name="adj" fmla="val 10000"/>
              </a:avLst>
            </a:prstGeom>
            <a:solidFill>
              <a:schemeClr val="accent1"/>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1"/>
            <p:cNvSpPr txBox="1"/>
            <p:nvPr/>
          </p:nvSpPr>
          <p:spPr>
            <a:xfrm>
              <a:off x="3301484" y="28505"/>
              <a:ext cx="1507360" cy="882452"/>
            </a:xfrm>
            <a:prstGeom prst="rect">
              <a:avLst/>
            </a:prstGeom>
            <a:noFill/>
            <a:ln>
              <a:noFill/>
            </a:ln>
          </p:spPr>
          <p:txBody>
            <a:bodyPr spcFirstLastPara="1" wrap="square" lIns="45700" tIns="45700" rIns="45700" bIns="45700" anchor="ctr" anchorCtr="0">
              <a:noAutofit/>
            </a:bodyPr>
            <a:lstStyle/>
            <a:p>
              <a:pPr marL="0" marR="0" lvl="0" indent="0" algn="ctr" rtl="0">
                <a:lnSpc>
                  <a:spcPct val="90000"/>
                </a:lnSpc>
                <a:spcBef>
                  <a:spcPts val="0"/>
                </a:spcBef>
                <a:spcAft>
                  <a:spcPts val="0"/>
                </a:spcAft>
                <a:buClr>
                  <a:srgbClr val="000000"/>
                </a:buClr>
                <a:buSzPts val="1200"/>
                <a:buFont typeface="Arial"/>
                <a:buNone/>
              </a:pPr>
              <a:r>
                <a:rPr lang="en-US" sz="1200" b="0" i="0" u="none" strike="noStrike" cap="none">
                  <a:solidFill>
                    <a:schemeClr val="lt1"/>
                  </a:solidFill>
                  <a:latin typeface="Arial"/>
                  <a:ea typeface="Arial"/>
                  <a:cs typeface="Arial"/>
                  <a:sym typeface="Arial"/>
                </a:rPr>
                <a:t>Feature extraction of brain tumour images using HOG</a:t>
              </a:r>
              <a:endParaRPr/>
            </a:p>
          </p:txBody>
        </p:sp>
        <p:sp>
          <p:nvSpPr>
            <p:cNvPr id="258" name="Google Shape;258;p31"/>
            <p:cNvSpPr/>
            <p:nvPr/>
          </p:nvSpPr>
          <p:spPr>
            <a:xfrm>
              <a:off x="4973778" y="276010"/>
              <a:ext cx="331200" cy="387442"/>
            </a:xfrm>
            <a:prstGeom prst="rightArrow">
              <a:avLst>
                <a:gd name="adj1" fmla="val 60000"/>
                <a:gd name="adj2" fmla="val 50000"/>
              </a:avLst>
            </a:prstGeom>
            <a:solidFill>
              <a:srgbClr val="B1C0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31"/>
            <p:cNvSpPr txBox="1"/>
            <p:nvPr/>
          </p:nvSpPr>
          <p:spPr>
            <a:xfrm>
              <a:off x="4973778" y="353498"/>
              <a:ext cx="231840" cy="232466"/>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sp>
          <p:nvSpPr>
            <p:cNvPr id="260" name="Google Shape;260;p31"/>
            <p:cNvSpPr/>
            <p:nvPr/>
          </p:nvSpPr>
          <p:spPr>
            <a:xfrm>
              <a:off x="5461206" y="1051"/>
              <a:ext cx="1562268" cy="937360"/>
            </a:xfrm>
            <a:prstGeom prst="roundRect">
              <a:avLst>
                <a:gd name="adj" fmla="val 10000"/>
              </a:avLst>
            </a:prstGeom>
            <a:solidFill>
              <a:schemeClr val="accent1"/>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1"/>
            <p:cNvSpPr txBox="1"/>
            <p:nvPr/>
          </p:nvSpPr>
          <p:spPr>
            <a:xfrm>
              <a:off x="5488660" y="28505"/>
              <a:ext cx="1507360" cy="882452"/>
            </a:xfrm>
            <a:prstGeom prst="rect">
              <a:avLst/>
            </a:prstGeom>
            <a:noFill/>
            <a:ln>
              <a:noFill/>
            </a:ln>
          </p:spPr>
          <p:txBody>
            <a:bodyPr spcFirstLastPara="1" wrap="square" lIns="45700" tIns="45700" rIns="45700" bIns="45700" anchor="ctr" anchorCtr="0">
              <a:noAutofit/>
            </a:bodyPr>
            <a:lstStyle/>
            <a:p>
              <a:pPr marL="0" marR="0" lvl="0" indent="0" algn="ctr" rtl="0">
                <a:lnSpc>
                  <a:spcPct val="90000"/>
                </a:lnSpc>
                <a:spcBef>
                  <a:spcPts val="0"/>
                </a:spcBef>
                <a:spcAft>
                  <a:spcPts val="0"/>
                </a:spcAft>
                <a:buClr>
                  <a:srgbClr val="000000"/>
                </a:buClr>
                <a:buSzPts val="1200"/>
                <a:buFont typeface="Arial"/>
                <a:buNone/>
              </a:pPr>
              <a:r>
                <a:rPr lang="en-US" sz="1200" b="0" i="0" u="none" strike="noStrike" cap="none">
                  <a:solidFill>
                    <a:schemeClr val="lt1"/>
                  </a:solidFill>
                  <a:latin typeface="Arial"/>
                  <a:ea typeface="Arial"/>
                  <a:cs typeface="Arial"/>
                  <a:sym typeface="Arial"/>
                </a:rPr>
                <a:t>Labelling of the features extracted from the HOG</a:t>
              </a:r>
              <a:endParaRPr/>
            </a:p>
          </p:txBody>
        </p:sp>
        <p:sp>
          <p:nvSpPr>
            <p:cNvPr id="262" name="Google Shape;262;p31"/>
            <p:cNvSpPr/>
            <p:nvPr/>
          </p:nvSpPr>
          <p:spPr>
            <a:xfrm rot="5400000">
              <a:off x="6076739" y="1047771"/>
              <a:ext cx="331200" cy="387442"/>
            </a:xfrm>
            <a:prstGeom prst="rightArrow">
              <a:avLst>
                <a:gd name="adj1" fmla="val 60000"/>
                <a:gd name="adj2" fmla="val 50000"/>
              </a:avLst>
            </a:prstGeom>
            <a:solidFill>
              <a:srgbClr val="B1C0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1"/>
            <p:cNvSpPr txBox="1"/>
            <p:nvPr/>
          </p:nvSpPr>
          <p:spPr>
            <a:xfrm>
              <a:off x="6126106" y="1075892"/>
              <a:ext cx="232466" cy="231840"/>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sp>
          <p:nvSpPr>
            <p:cNvPr id="264" name="Google Shape;264;p31"/>
            <p:cNvSpPr/>
            <p:nvPr/>
          </p:nvSpPr>
          <p:spPr>
            <a:xfrm>
              <a:off x="5461206" y="1563319"/>
              <a:ext cx="1562268" cy="937360"/>
            </a:xfrm>
            <a:prstGeom prst="roundRect">
              <a:avLst>
                <a:gd name="adj" fmla="val 10000"/>
              </a:avLst>
            </a:prstGeom>
            <a:solidFill>
              <a:schemeClr val="accent1"/>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1"/>
            <p:cNvSpPr txBox="1"/>
            <p:nvPr/>
          </p:nvSpPr>
          <p:spPr>
            <a:xfrm>
              <a:off x="5488660" y="1590773"/>
              <a:ext cx="1507360" cy="882452"/>
            </a:xfrm>
            <a:prstGeom prst="rect">
              <a:avLst/>
            </a:prstGeom>
            <a:noFill/>
            <a:ln>
              <a:noFill/>
            </a:ln>
          </p:spPr>
          <p:txBody>
            <a:bodyPr spcFirstLastPara="1" wrap="square" lIns="45700" tIns="45700" rIns="45700" bIns="45700" anchor="ctr" anchorCtr="0">
              <a:noAutofit/>
            </a:bodyPr>
            <a:lstStyle/>
            <a:p>
              <a:pPr marL="0" marR="0" lvl="0" indent="0" algn="ctr" rtl="0">
                <a:lnSpc>
                  <a:spcPct val="90000"/>
                </a:lnSpc>
                <a:spcBef>
                  <a:spcPts val="0"/>
                </a:spcBef>
                <a:spcAft>
                  <a:spcPts val="0"/>
                </a:spcAft>
                <a:buClr>
                  <a:srgbClr val="000000"/>
                </a:buClr>
                <a:buSzPts val="1200"/>
                <a:buFont typeface="Arial"/>
                <a:buNone/>
              </a:pPr>
              <a:r>
                <a:rPr lang="en-US" sz="1200" b="0" i="0" u="none" strike="noStrike" cap="none">
                  <a:solidFill>
                    <a:schemeClr val="lt1"/>
                  </a:solidFill>
                  <a:latin typeface="Arial"/>
                  <a:ea typeface="Arial"/>
                  <a:cs typeface="Arial"/>
                  <a:sym typeface="Arial"/>
                </a:rPr>
                <a:t>Feeding of the labelled features to the SVM</a:t>
              </a:r>
              <a:endParaRPr/>
            </a:p>
          </p:txBody>
        </p:sp>
        <p:sp>
          <p:nvSpPr>
            <p:cNvPr id="266" name="Google Shape;266;p31"/>
            <p:cNvSpPr/>
            <p:nvPr/>
          </p:nvSpPr>
          <p:spPr>
            <a:xfrm rot="10800000">
              <a:off x="4992525" y="1838278"/>
              <a:ext cx="331200" cy="387442"/>
            </a:xfrm>
            <a:prstGeom prst="rightArrow">
              <a:avLst>
                <a:gd name="adj1" fmla="val 60000"/>
                <a:gd name="adj2" fmla="val 50000"/>
              </a:avLst>
            </a:prstGeom>
            <a:solidFill>
              <a:srgbClr val="B1C0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1"/>
            <p:cNvSpPr txBox="1"/>
            <p:nvPr/>
          </p:nvSpPr>
          <p:spPr>
            <a:xfrm>
              <a:off x="5091885" y="1915766"/>
              <a:ext cx="231840" cy="232466"/>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sp>
          <p:nvSpPr>
            <p:cNvPr id="268" name="Google Shape;268;p31"/>
            <p:cNvSpPr/>
            <p:nvPr/>
          </p:nvSpPr>
          <p:spPr>
            <a:xfrm>
              <a:off x="3274030" y="1563319"/>
              <a:ext cx="1562268" cy="937360"/>
            </a:xfrm>
            <a:prstGeom prst="roundRect">
              <a:avLst>
                <a:gd name="adj" fmla="val 10000"/>
              </a:avLst>
            </a:prstGeom>
            <a:solidFill>
              <a:schemeClr val="accent1"/>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1"/>
            <p:cNvSpPr txBox="1"/>
            <p:nvPr/>
          </p:nvSpPr>
          <p:spPr>
            <a:xfrm>
              <a:off x="3301484" y="1590773"/>
              <a:ext cx="1507360" cy="882452"/>
            </a:xfrm>
            <a:prstGeom prst="rect">
              <a:avLst/>
            </a:prstGeom>
            <a:noFill/>
            <a:ln>
              <a:noFill/>
            </a:ln>
          </p:spPr>
          <p:txBody>
            <a:bodyPr spcFirstLastPara="1" wrap="square" lIns="45700" tIns="45700" rIns="45700" bIns="45700" anchor="ctr" anchorCtr="0">
              <a:noAutofit/>
            </a:bodyPr>
            <a:lstStyle/>
            <a:p>
              <a:pPr marL="0" marR="0" lvl="0" indent="0" algn="ctr" rtl="0">
                <a:lnSpc>
                  <a:spcPct val="90000"/>
                </a:lnSpc>
                <a:spcBef>
                  <a:spcPts val="0"/>
                </a:spcBef>
                <a:spcAft>
                  <a:spcPts val="0"/>
                </a:spcAft>
                <a:buClr>
                  <a:srgbClr val="000000"/>
                </a:buClr>
                <a:buSzPts val="1200"/>
                <a:buFont typeface="Arial"/>
                <a:buNone/>
              </a:pPr>
              <a:r>
                <a:rPr lang="en-US" sz="1200" b="0" i="0" u="none" strike="noStrike" cap="none">
                  <a:solidFill>
                    <a:schemeClr val="lt1"/>
                  </a:solidFill>
                  <a:latin typeface="Arial"/>
                  <a:ea typeface="Arial"/>
                  <a:cs typeface="Arial"/>
                  <a:sym typeface="Arial"/>
                </a:rPr>
                <a:t>Classification of brain images into tumour (1) or no-tumour (0) using SVM</a:t>
              </a:r>
              <a:endParaRPr/>
            </a:p>
          </p:txBody>
        </p:sp>
        <p:sp>
          <p:nvSpPr>
            <p:cNvPr id="270" name="Google Shape;270;p31"/>
            <p:cNvSpPr/>
            <p:nvPr/>
          </p:nvSpPr>
          <p:spPr>
            <a:xfrm rot="10800000">
              <a:off x="2805350" y="1838278"/>
              <a:ext cx="331200" cy="387442"/>
            </a:xfrm>
            <a:prstGeom prst="rightArrow">
              <a:avLst>
                <a:gd name="adj1" fmla="val 60000"/>
                <a:gd name="adj2" fmla="val 50000"/>
              </a:avLst>
            </a:prstGeom>
            <a:solidFill>
              <a:srgbClr val="B1C0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1"/>
            <p:cNvSpPr txBox="1"/>
            <p:nvPr/>
          </p:nvSpPr>
          <p:spPr>
            <a:xfrm>
              <a:off x="2904710" y="1915766"/>
              <a:ext cx="231840" cy="232466"/>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sp>
          <p:nvSpPr>
            <p:cNvPr id="272" name="Google Shape;272;p31"/>
            <p:cNvSpPr/>
            <p:nvPr/>
          </p:nvSpPr>
          <p:spPr>
            <a:xfrm>
              <a:off x="1086855" y="1563319"/>
              <a:ext cx="1562268" cy="937360"/>
            </a:xfrm>
            <a:prstGeom prst="roundRect">
              <a:avLst>
                <a:gd name="adj" fmla="val 10000"/>
              </a:avLst>
            </a:prstGeom>
            <a:solidFill>
              <a:schemeClr val="accent1"/>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1"/>
            <p:cNvSpPr txBox="1"/>
            <p:nvPr/>
          </p:nvSpPr>
          <p:spPr>
            <a:xfrm>
              <a:off x="1114309" y="1590773"/>
              <a:ext cx="1507360" cy="882452"/>
            </a:xfrm>
            <a:prstGeom prst="rect">
              <a:avLst/>
            </a:prstGeom>
            <a:noFill/>
            <a:ln>
              <a:noFill/>
            </a:ln>
          </p:spPr>
          <p:txBody>
            <a:bodyPr spcFirstLastPara="1" wrap="square" lIns="45700" tIns="45700" rIns="45700" bIns="45700" anchor="ctr" anchorCtr="0">
              <a:noAutofit/>
            </a:bodyPr>
            <a:lstStyle/>
            <a:p>
              <a:pPr marL="0" marR="0" lvl="0" indent="0" algn="ctr" rtl="0">
                <a:lnSpc>
                  <a:spcPct val="90000"/>
                </a:lnSpc>
                <a:spcBef>
                  <a:spcPts val="0"/>
                </a:spcBef>
                <a:spcAft>
                  <a:spcPts val="0"/>
                </a:spcAft>
                <a:buClr>
                  <a:srgbClr val="000000"/>
                </a:buClr>
                <a:buSzPts val="1200"/>
                <a:buFont typeface="Arial"/>
                <a:buNone/>
              </a:pPr>
              <a:r>
                <a:rPr lang="en-US" sz="1200" b="0" i="0" u="none" strike="noStrike" cap="none">
                  <a:solidFill>
                    <a:schemeClr val="lt1"/>
                  </a:solidFill>
                  <a:latin typeface="Arial"/>
                  <a:ea typeface="Arial"/>
                  <a:cs typeface="Arial"/>
                  <a:sym typeface="Arial"/>
                </a:rPr>
                <a:t>Performance test of SVM based on ROC characteristics</a:t>
              </a:r>
              <a:endParaRPr sz="1200" b="0" i="0" u="none" strike="noStrike" cap="none">
                <a:solidFill>
                  <a:schemeClr val="lt1"/>
                </a:solidFill>
                <a:latin typeface="Arial"/>
                <a:ea typeface="Arial"/>
                <a:cs typeface="Arial"/>
                <a:sym typeface="Arial"/>
              </a:endParaRPr>
            </a:p>
          </p:txBody>
        </p:sp>
        <p:sp>
          <p:nvSpPr>
            <p:cNvPr id="274" name="Google Shape;274;p31"/>
            <p:cNvSpPr/>
            <p:nvPr/>
          </p:nvSpPr>
          <p:spPr>
            <a:xfrm rot="5400000">
              <a:off x="1702389" y="2610039"/>
              <a:ext cx="331200" cy="387442"/>
            </a:xfrm>
            <a:prstGeom prst="rightArrow">
              <a:avLst>
                <a:gd name="adj1" fmla="val 60000"/>
                <a:gd name="adj2" fmla="val 50000"/>
              </a:avLst>
            </a:prstGeom>
            <a:solidFill>
              <a:srgbClr val="B1C0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1"/>
            <p:cNvSpPr txBox="1"/>
            <p:nvPr/>
          </p:nvSpPr>
          <p:spPr>
            <a:xfrm>
              <a:off x="1751756" y="2638160"/>
              <a:ext cx="232466" cy="231840"/>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sp>
          <p:nvSpPr>
            <p:cNvPr id="276" name="Google Shape;276;p31"/>
            <p:cNvSpPr/>
            <p:nvPr/>
          </p:nvSpPr>
          <p:spPr>
            <a:xfrm>
              <a:off x="1086855" y="3125587"/>
              <a:ext cx="1562268" cy="937360"/>
            </a:xfrm>
            <a:prstGeom prst="roundRect">
              <a:avLst>
                <a:gd name="adj" fmla="val 10000"/>
              </a:avLst>
            </a:prstGeom>
            <a:solidFill>
              <a:schemeClr val="accent1"/>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1"/>
            <p:cNvSpPr txBox="1"/>
            <p:nvPr/>
          </p:nvSpPr>
          <p:spPr>
            <a:xfrm>
              <a:off x="1114309" y="3153041"/>
              <a:ext cx="1507360" cy="882452"/>
            </a:xfrm>
            <a:prstGeom prst="rect">
              <a:avLst/>
            </a:prstGeom>
            <a:noFill/>
            <a:ln>
              <a:noFill/>
            </a:ln>
          </p:spPr>
          <p:txBody>
            <a:bodyPr spcFirstLastPara="1" wrap="square" lIns="45700" tIns="45700" rIns="45700" bIns="45700" anchor="ctr" anchorCtr="0">
              <a:noAutofit/>
            </a:bodyPr>
            <a:lstStyle/>
            <a:p>
              <a:pPr marL="0" marR="0" lvl="0" indent="0" algn="ctr" rtl="0">
                <a:lnSpc>
                  <a:spcPct val="90000"/>
                </a:lnSpc>
                <a:spcBef>
                  <a:spcPts val="0"/>
                </a:spcBef>
                <a:spcAft>
                  <a:spcPts val="0"/>
                </a:spcAft>
                <a:buClr>
                  <a:srgbClr val="000000"/>
                </a:buClr>
                <a:buSzPts val="1200"/>
                <a:buFont typeface="Arial"/>
                <a:buNone/>
              </a:pPr>
              <a:r>
                <a:rPr lang="en-US" sz="1200" b="0" i="0" u="none" strike="noStrike" cap="none">
                  <a:solidFill>
                    <a:schemeClr val="lt1"/>
                  </a:solidFill>
                  <a:latin typeface="Arial"/>
                  <a:ea typeface="Arial"/>
                  <a:cs typeface="Arial"/>
                  <a:sym typeface="Arial"/>
                </a:rPr>
                <a:t>Accuracy, sensitivity and specificity values for each modality based on ROC curve</a:t>
              </a:r>
              <a:endParaRPr sz="1200" b="0" i="0" u="none" strike="noStrike" cap="none">
                <a:solidFill>
                  <a:schemeClr val="lt1"/>
                </a:solidFill>
                <a:latin typeface="Arial"/>
                <a:ea typeface="Arial"/>
                <a:cs typeface="Arial"/>
                <a:sym typeface="Arial"/>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32"/>
          <p:cNvSpPr txBox="1">
            <a:spLocks noGrp="1"/>
          </p:cNvSpPr>
          <p:nvPr>
            <p:ph type="body" idx="1"/>
          </p:nvPr>
        </p:nvSpPr>
        <p:spPr>
          <a:xfrm>
            <a:off x="457200" y="1649895"/>
            <a:ext cx="8229600" cy="4525963"/>
          </a:xfrm>
          <a:prstGeom prst="rect">
            <a:avLst/>
          </a:prstGeom>
          <a:noFill/>
          <a:ln>
            <a:noFill/>
          </a:ln>
        </p:spPr>
        <p:txBody>
          <a:bodyPr spcFirstLastPara="1" wrap="square" lIns="91425" tIns="45700" rIns="91425" bIns="45700" anchor="t" anchorCtr="0">
            <a:normAutofit/>
          </a:bodyPr>
          <a:lstStyle/>
          <a:p>
            <a:pPr marL="342900" lvl="0" indent="-139700" algn="l" rtl="0">
              <a:lnSpc>
                <a:spcPct val="100000"/>
              </a:lnSpc>
              <a:spcBef>
                <a:spcPts val="640"/>
              </a:spcBef>
              <a:spcAft>
                <a:spcPts val="0"/>
              </a:spcAft>
              <a:buClr>
                <a:schemeClr val="dk1"/>
              </a:buClr>
              <a:buSzPts val="3200"/>
              <a:buNone/>
            </a:pPr>
            <a:r>
              <a:rPr lang="en-US">
                <a:latin typeface="Times New Roman"/>
                <a:ea typeface="Times New Roman"/>
                <a:cs typeface="Times New Roman"/>
                <a:sym typeface="Times New Roman"/>
              </a:rPr>
              <a:t>Module Description:</a:t>
            </a:r>
            <a:endParaRPr>
              <a:latin typeface="Times New Roman"/>
              <a:ea typeface="Times New Roman"/>
              <a:cs typeface="Times New Roman"/>
              <a:sym typeface="Times New Roman"/>
            </a:endParaRPr>
          </a:p>
        </p:txBody>
      </p:sp>
      <p:pic>
        <p:nvPicPr>
          <p:cNvPr id="283" name="Google Shape;283;p32"/>
          <p:cNvPicPr preferRelativeResize="0"/>
          <p:nvPr/>
        </p:nvPicPr>
        <p:blipFill rotWithShape="1">
          <a:blip r:embed="rId3">
            <a:alphaModFix/>
          </a:blip>
          <a:srcRect/>
          <a:stretch/>
        </p:blipFill>
        <p:spPr>
          <a:xfrm>
            <a:off x="228600" y="553353"/>
            <a:ext cx="2237740" cy="755015"/>
          </a:xfrm>
          <a:prstGeom prst="rect">
            <a:avLst/>
          </a:prstGeom>
          <a:noFill/>
          <a:ln>
            <a:noFill/>
          </a:ln>
        </p:spPr>
      </p:pic>
      <p:sp>
        <p:nvSpPr>
          <p:cNvPr id="285" name="Google Shape;285;p3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19</a:t>
            </a:fld>
            <a:endParaRPr/>
          </a:p>
        </p:txBody>
      </p:sp>
      <p:sp>
        <p:nvSpPr>
          <p:cNvPr id="286" name="Google Shape;286;p32"/>
          <p:cNvSpPr txBox="1"/>
          <p:nvPr/>
        </p:nvSpPr>
        <p:spPr>
          <a:xfrm>
            <a:off x="661182" y="2433711"/>
            <a:ext cx="4686070" cy="2462213"/>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ts val="1400"/>
              <a:buFont typeface="Arial"/>
              <a:buChar char="•"/>
            </a:pPr>
            <a:r>
              <a:rPr lang="en-US" sz="1400" b="0" i="0" u="none" strike="noStrike" cap="none">
                <a:solidFill>
                  <a:schemeClr val="dk1"/>
                </a:solidFill>
                <a:latin typeface="Arial"/>
                <a:ea typeface="Arial"/>
                <a:cs typeface="Arial"/>
                <a:sym typeface="Arial"/>
              </a:rPr>
              <a:t>Dalal and Triggs first introduced Histogram of Oriented Gradients to recognize a person in an image. HOG is a feature descriptor used in image processing for object detection purpose.</a:t>
            </a:r>
            <a:endParaRPr/>
          </a:p>
          <a:p>
            <a:pPr marL="0" marR="0" lvl="0" indent="0" algn="l"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400"/>
              <a:buFont typeface="Arial"/>
              <a:buChar char="•"/>
            </a:pPr>
            <a:r>
              <a:rPr lang="en-US" sz="1400" b="0" i="0" u="none" strike="noStrike" cap="none">
                <a:solidFill>
                  <a:schemeClr val="dk1"/>
                </a:solidFill>
                <a:latin typeface="Arial"/>
                <a:ea typeface="Arial"/>
                <a:cs typeface="Arial"/>
                <a:sym typeface="Arial"/>
              </a:rPr>
              <a:t>The purpose of the feature descriptor is to generalise the object in an image such that this object produces the same feature descriptors in the images, containing that object, acquired under different conditions like different angle, illumination, distance etc.</a:t>
            </a:r>
            <a:endParaRPr/>
          </a:p>
        </p:txBody>
      </p:sp>
      <p:pic>
        <p:nvPicPr>
          <p:cNvPr id="287" name="Google Shape;287;p32" descr="Structure of HOG descriptor (source: Dalal and Triggs, 2005) | Download  Scientific Diagram"/>
          <p:cNvPicPr preferRelativeResize="0"/>
          <p:nvPr/>
        </p:nvPicPr>
        <p:blipFill rotWithShape="1">
          <a:blip r:embed="rId3">
            <a:alphaModFix/>
          </a:blip>
          <a:srcRect/>
          <a:stretch/>
        </p:blipFill>
        <p:spPr>
          <a:xfrm>
            <a:off x="5229293" y="510874"/>
            <a:ext cx="3686107" cy="4182096"/>
          </a:xfrm>
          <a:prstGeom prst="rect">
            <a:avLst/>
          </a:prstGeom>
          <a:noFill/>
          <a:ln>
            <a:noFill/>
          </a:ln>
        </p:spPr>
      </p:pic>
      <p:sp>
        <p:nvSpPr>
          <p:cNvPr id="288" name="Google Shape;288;p32"/>
          <p:cNvSpPr txBox="1"/>
          <p:nvPr/>
        </p:nvSpPr>
        <p:spPr>
          <a:xfrm>
            <a:off x="661182" y="4850205"/>
            <a:ext cx="7459088" cy="954107"/>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ts val="1400"/>
              <a:buFont typeface="Arial"/>
              <a:buChar char="•"/>
            </a:pPr>
            <a:r>
              <a:rPr lang="en-US" sz="1400" b="0" i="0" u="none" strike="noStrike" cap="none">
                <a:solidFill>
                  <a:schemeClr val="dk1"/>
                </a:solidFill>
                <a:latin typeface="Arial"/>
                <a:ea typeface="Arial"/>
                <a:cs typeface="Arial"/>
                <a:sym typeface="Arial"/>
              </a:rPr>
              <a:t>The Histogram of Oriented Gradients (HOG) module is a critical component within the brain tumor detection system. It focuses on extracting relevant texture information from medical images, particularly magnetic resonance imaging (MRI) scans, to enhance the accuracy and effectiveness of tumor detection using AI/ML techniques.</a:t>
            </a:r>
            <a:endParaRPr sz="1400" b="0" i="0" u="none" strike="noStrike" cap="none">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4"/>
          <p:cNvSpPr txBox="1">
            <a:spLocks noGrp="1"/>
          </p:cNvSpPr>
          <p:nvPr>
            <p:ph type="body" idx="1"/>
          </p:nvPr>
        </p:nvSpPr>
        <p:spPr>
          <a:xfrm>
            <a:off x="457200" y="1454284"/>
            <a:ext cx="2009140" cy="585951"/>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ts val="3200"/>
              <a:buNone/>
            </a:pPr>
            <a:r>
              <a:rPr lang="en-US">
                <a:latin typeface="Times New Roman"/>
                <a:ea typeface="Times New Roman"/>
                <a:cs typeface="Times New Roman"/>
                <a:sym typeface="Times New Roman"/>
              </a:rPr>
              <a:t>  Abstract</a:t>
            </a:r>
            <a:endParaRPr/>
          </a:p>
        </p:txBody>
      </p:sp>
      <p:pic>
        <p:nvPicPr>
          <p:cNvPr id="99" name="Google Shape;99;p14"/>
          <p:cNvPicPr preferRelativeResize="0"/>
          <p:nvPr/>
        </p:nvPicPr>
        <p:blipFill rotWithShape="1">
          <a:blip r:embed="rId3">
            <a:alphaModFix/>
          </a:blip>
          <a:srcRect/>
          <a:stretch/>
        </p:blipFill>
        <p:spPr>
          <a:xfrm>
            <a:off x="228600" y="553353"/>
            <a:ext cx="2237740" cy="755015"/>
          </a:xfrm>
          <a:prstGeom prst="rect">
            <a:avLst/>
          </a:prstGeom>
          <a:noFill/>
          <a:ln>
            <a:noFill/>
          </a:ln>
        </p:spPr>
      </p:pic>
      <p:sp>
        <p:nvSpPr>
          <p:cNvPr id="101" name="Google Shape;101;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a:t>
            </a:fld>
            <a:endParaRPr/>
          </a:p>
        </p:txBody>
      </p:sp>
      <p:sp>
        <p:nvSpPr>
          <p:cNvPr id="102" name="Google Shape;102;p14"/>
          <p:cNvSpPr txBox="1"/>
          <p:nvPr/>
        </p:nvSpPr>
        <p:spPr>
          <a:xfrm>
            <a:off x="646386" y="2040235"/>
            <a:ext cx="7851228" cy="4539704"/>
          </a:xfrm>
          <a:prstGeom prst="rect">
            <a:avLst/>
          </a:prstGeom>
          <a:noFill/>
          <a:ln>
            <a:noFill/>
          </a:ln>
        </p:spPr>
        <p:txBody>
          <a:bodyPr spcFirstLastPara="1" wrap="square" lIns="91425" tIns="45700" rIns="91425" bIns="45700" anchor="t" anchorCtr="0">
            <a:spAutoFit/>
          </a:bodyPr>
          <a:lstStyle/>
          <a:p>
            <a:pPr marL="285750" marR="0" lvl="0" indent="-285750" algn="just" rtl="0">
              <a:lnSpc>
                <a:spcPct val="100000"/>
              </a:lnSpc>
              <a:spcBef>
                <a:spcPts val="0"/>
              </a:spcBef>
              <a:spcAft>
                <a:spcPts val="0"/>
              </a:spcAft>
              <a:buClr>
                <a:srgbClr val="000000"/>
              </a:buClr>
              <a:buSzPts val="1700"/>
              <a:buFont typeface="Arial"/>
              <a:buChar char="•"/>
            </a:pPr>
            <a:r>
              <a:rPr lang="en-US" sz="1700" b="0" i="0" u="none" strike="noStrike" cap="none" dirty="0">
                <a:solidFill>
                  <a:srgbClr val="000000"/>
                </a:solidFill>
                <a:latin typeface="Times New Roman"/>
                <a:ea typeface="Times New Roman"/>
                <a:cs typeface="Times New Roman"/>
                <a:sym typeface="Times New Roman"/>
              </a:rPr>
              <a:t>Our project  aims to develop an efficient and accurate method for detecting brain tumors in medical images using machine learning (ML) approaches. </a:t>
            </a:r>
            <a:endParaRPr dirty="0"/>
          </a:p>
          <a:p>
            <a:pPr marL="0" marR="0" lvl="0" indent="0" algn="just" rtl="0">
              <a:lnSpc>
                <a:spcPct val="100000"/>
              </a:lnSpc>
              <a:spcBef>
                <a:spcPts val="0"/>
              </a:spcBef>
              <a:spcAft>
                <a:spcPts val="0"/>
              </a:spcAft>
              <a:buNone/>
            </a:pPr>
            <a:endParaRPr sz="1700" b="0" i="0" u="none" strike="noStrike" cap="none" dirty="0">
              <a:solidFill>
                <a:srgbClr val="000000"/>
              </a:solidFill>
              <a:latin typeface="Times New Roman"/>
              <a:ea typeface="Times New Roman"/>
              <a:cs typeface="Times New Roman"/>
              <a:sym typeface="Times New Roman"/>
            </a:endParaRPr>
          </a:p>
          <a:p>
            <a:pPr marL="285750" marR="0" lvl="0" indent="-285750" algn="just" rtl="0">
              <a:lnSpc>
                <a:spcPct val="100000"/>
              </a:lnSpc>
              <a:spcBef>
                <a:spcPts val="0"/>
              </a:spcBef>
              <a:spcAft>
                <a:spcPts val="0"/>
              </a:spcAft>
              <a:buClr>
                <a:srgbClr val="000000"/>
              </a:buClr>
              <a:buSzPts val="1700"/>
              <a:buFont typeface="Arial"/>
              <a:buChar char="•"/>
            </a:pPr>
            <a:r>
              <a:rPr lang="en-US" sz="1700" b="0" i="0" u="none" strike="noStrike" cap="none" dirty="0">
                <a:solidFill>
                  <a:srgbClr val="000000"/>
                </a:solidFill>
                <a:latin typeface="Times New Roman"/>
                <a:ea typeface="Times New Roman"/>
                <a:cs typeface="Times New Roman"/>
                <a:sym typeface="Times New Roman"/>
              </a:rPr>
              <a:t>Brain tumors pose a significant health risk and early detection is crucial for effective treatment.</a:t>
            </a:r>
            <a:endParaRPr dirty="0"/>
          </a:p>
          <a:p>
            <a:pPr marL="0" marR="0" lvl="0" indent="0" algn="just" rtl="0">
              <a:lnSpc>
                <a:spcPct val="100000"/>
              </a:lnSpc>
              <a:spcBef>
                <a:spcPts val="0"/>
              </a:spcBef>
              <a:spcAft>
                <a:spcPts val="0"/>
              </a:spcAft>
              <a:buNone/>
            </a:pPr>
            <a:endParaRPr sz="1700" b="0" i="0" u="none" strike="noStrike" cap="none" dirty="0">
              <a:solidFill>
                <a:srgbClr val="000000"/>
              </a:solidFill>
              <a:latin typeface="Times New Roman"/>
              <a:ea typeface="Times New Roman"/>
              <a:cs typeface="Times New Roman"/>
              <a:sym typeface="Times New Roman"/>
            </a:endParaRPr>
          </a:p>
          <a:p>
            <a:pPr marL="285750" marR="0" lvl="0" indent="-285750" algn="just" rtl="0">
              <a:lnSpc>
                <a:spcPct val="100000"/>
              </a:lnSpc>
              <a:spcBef>
                <a:spcPts val="0"/>
              </a:spcBef>
              <a:spcAft>
                <a:spcPts val="0"/>
              </a:spcAft>
              <a:buClr>
                <a:srgbClr val="000000"/>
              </a:buClr>
              <a:buSzPts val="1700"/>
              <a:buFont typeface="Arial"/>
              <a:buChar char="•"/>
            </a:pPr>
            <a:r>
              <a:rPr lang="en-US" sz="1700" b="0" i="0" u="none" strike="noStrike" cap="none" dirty="0">
                <a:solidFill>
                  <a:srgbClr val="000000"/>
                </a:solidFill>
                <a:latin typeface="Times New Roman"/>
                <a:ea typeface="Times New Roman"/>
                <a:cs typeface="Times New Roman"/>
                <a:sym typeface="Times New Roman"/>
              </a:rPr>
              <a:t>The project involves multiple stages, including preprocessing of MRI images to enhance quality, extraction of relevant features from the images, and utilization of these features to train and test different ML models.</a:t>
            </a:r>
            <a:endParaRPr dirty="0"/>
          </a:p>
          <a:p>
            <a:pPr marL="0" marR="0" lvl="0" indent="0" algn="just" rtl="0">
              <a:lnSpc>
                <a:spcPct val="100000"/>
              </a:lnSpc>
              <a:spcBef>
                <a:spcPts val="0"/>
              </a:spcBef>
              <a:spcAft>
                <a:spcPts val="0"/>
              </a:spcAft>
              <a:buNone/>
            </a:pPr>
            <a:endParaRPr sz="1700" b="0" i="0" u="none" strike="noStrike" cap="none" dirty="0">
              <a:solidFill>
                <a:srgbClr val="000000"/>
              </a:solidFill>
              <a:latin typeface="Times New Roman"/>
              <a:ea typeface="Times New Roman"/>
              <a:cs typeface="Times New Roman"/>
              <a:sym typeface="Times New Roman"/>
            </a:endParaRPr>
          </a:p>
          <a:p>
            <a:pPr marL="285750" marR="0" lvl="0" indent="-285750" algn="just" rtl="0">
              <a:lnSpc>
                <a:spcPct val="100000"/>
              </a:lnSpc>
              <a:spcBef>
                <a:spcPts val="0"/>
              </a:spcBef>
              <a:spcAft>
                <a:spcPts val="0"/>
              </a:spcAft>
              <a:buClr>
                <a:srgbClr val="000000"/>
              </a:buClr>
              <a:buSzPts val="1700"/>
              <a:buFont typeface="Arial"/>
              <a:buChar char="•"/>
            </a:pPr>
            <a:r>
              <a:rPr lang="en-US" sz="1700" b="0" i="0" u="none" strike="noStrike" cap="none" dirty="0">
                <a:solidFill>
                  <a:srgbClr val="000000"/>
                </a:solidFill>
                <a:latin typeface="Times New Roman"/>
                <a:ea typeface="Times New Roman"/>
                <a:cs typeface="Times New Roman"/>
                <a:sym typeface="Times New Roman"/>
              </a:rPr>
              <a:t>The proposed approach leverages the power of ML to learn intricate patterns and relationships within the images, thereby enabling accurate tumor classification.</a:t>
            </a:r>
            <a:endParaRPr dirty="0"/>
          </a:p>
          <a:p>
            <a:pPr marL="0" marR="0" lvl="0" indent="0" algn="just" rtl="0">
              <a:lnSpc>
                <a:spcPct val="100000"/>
              </a:lnSpc>
              <a:spcBef>
                <a:spcPts val="0"/>
              </a:spcBef>
              <a:spcAft>
                <a:spcPts val="0"/>
              </a:spcAft>
              <a:buNone/>
            </a:pPr>
            <a:endParaRPr sz="1700" b="0" i="0" u="none" strike="noStrike" cap="none" dirty="0">
              <a:solidFill>
                <a:srgbClr val="000000"/>
              </a:solidFill>
              <a:latin typeface="Times New Roman"/>
              <a:ea typeface="Times New Roman"/>
              <a:cs typeface="Times New Roman"/>
              <a:sym typeface="Times New Roman"/>
            </a:endParaRPr>
          </a:p>
          <a:p>
            <a:pPr marL="285750" marR="0" lvl="0" indent="-285750" algn="just" rtl="0">
              <a:lnSpc>
                <a:spcPct val="100000"/>
              </a:lnSpc>
              <a:spcBef>
                <a:spcPts val="0"/>
              </a:spcBef>
              <a:spcAft>
                <a:spcPts val="0"/>
              </a:spcAft>
              <a:buClr>
                <a:srgbClr val="000000"/>
              </a:buClr>
              <a:buSzPts val="1700"/>
              <a:buFont typeface="Arial"/>
              <a:buChar char="•"/>
            </a:pPr>
            <a:r>
              <a:rPr lang="en-US" sz="1700" b="0" i="0" u="none" strike="noStrike" cap="none" dirty="0">
                <a:solidFill>
                  <a:srgbClr val="000000"/>
                </a:solidFill>
                <a:latin typeface="Times New Roman"/>
                <a:ea typeface="Times New Roman"/>
                <a:cs typeface="Times New Roman"/>
                <a:sym typeface="Times New Roman"/>
              </a:rPr>
              <a:t>The successful implementation of this project could significantly contribute to the medical field by providing a reliable tool for timely and accurate brain tumor diagnosis, facilitating better patient care and treatment planning.</a:t>
            </a:r>
            <a:endParaRPr dirty="0"/>
          </a:p>
          <a:p>
            <a:pPr marL="0" marR="0" lvl="0" indent="0" algn="just" rtl="0">
              <a:lnSpc>
                <a:spcPct val="100000"/>
              </a:lnSpc>
              <a:spcBef>
                <a:spcPts val="0"/>
              </a:spcBef>
              <a:spcAft>
                <a:spcPts val="0"/>
              </a:spcAft>
              <a:buNone/>
            </a:pPr>
            <a:endParaRPr sz="1700" b="0" i="0" u="none" strike="noStrike" cap="none" dirty="0">
              <a:solidFill>
                <a:srgbClr val="000000"/>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33"/>
          <p:cNvSpPr txBox="1">
            <a:spLocks noGrp="1"/>
          </p:cNvSpPr>
          <p:nvPr>
            <p:ph type="body" idx="1"/>
          </p:nvPr>
        </p:nvSpPr>
        <p:spPr>
          <a:xfrm>
            <a:off x="457200" y="1649896"/>
            <a:ext cx="3965713" cy="783816"/>
          </a:xfrm>
          <a:prstGeom prst="rect">
            <a:avLst/>
          </a:prstGeom>
          <a:noFill/>
          <a:ln>
            <a:noFill/>
          </a:ln>
        </p:spPr>
        <p:txBody>
          <a:bodyPr spcFirstLastPara="1" wrap="square" lIns="91425" tIns="45700" rIns="91425" bIns="45700" anchor="t" anchorCtr="0">
            <a:normAutofit/>
          </a:bodyPr>
          <a:lstStyle/>
          <a:p>
            <a:pPr marL="342900" lvl="0" indent="-139700" algn="l" rtl="0">
              <a:lnSpc>
                <a:spcPct val="100000"/>
              </a:lnSpc>
              <a:spcBef>
                <a:spcPts val="640"/>
              </a:spcBef>
              <a:spcAft>
                <a:spcPts val="0"/>
              </a:spcAft>
              <a:buClr>
                <a:schemeClr val="dk1"/>
              </a:buClr>
              <a:buSzPts val="3200"/>
              <a:buNone/>
            </a:pPr>
            <a:r>
              <a:rPr lang="en-US">
                <a:latin typeface="Times New Roman"/>
                <a:ea typeface="Times New Roman"/>
                <a:cs typeface="Times New Roman"/>
                <a:sym typeface="Times New Roman"/>
              </a:rPr>
              <a:t>Module Description:</a:t>
            </a:r>
            <a:endParaRPr>
              <a:latin typeface="Times New Roman"/>
              <a:ea typeface="Times New Roman"/>
              <a:cs typeface="Times New Roman"/>
              <a:sym typeface="Times New Roman"/>
            </a:endParaRPr>
          </a:p>
        </p:txBody>
      </p:sp>
      <p:pic>
        <p:nvPicPr>
          <p:cNvPr id="294" name="Google Shape;294;p33"/>
          <p:cNvPicPr preferRelativeResize="0"/>
          <p:nvPr/>
        </p:nvPicPr>
        <p:blipFill rotWithShape="1">
          <a:blip r:embed="rId3">
            <a:alphaModFix/>
          </a:blip>
          <a:srcRect/>
          <a:stretch/>
        </p:blipFill>
        <p:spPr>
          <a:xfrm>
            <a:off x="228600" y="553353"/>
            <a:ext cx="2237740" cy="755015"/>
          </a:xfrm>
          <a:prstGeom prst="rect">
            <a:avLst/>
          </a:prstGeom>
          <a:noFill/>
          <a:ln>
            <a:noFill/>
          </a:ln>
        </p:spPr>
      </p:pic>
      <p:sp>
        <p:nvSpPr>
          <p:cNvPr id="296" name="Google Shape;296;p3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20</a:t>
            </a:fld>
            <a:endParaRPr/>
          </a:p>
        </p:txBody>
      </p:sp>
      <p:sp>
        <p:nvSpPr>
          <p:cNvPr id="297" name="Google Shape;297;p33"/>
          <p:cNvSpPr txBox="1"/>
          <p:nvPr/>
        </p:nvSpPr>
        <p:spPr>
          <a:xfrm>
            <a:off x="661182" y="2433711"/>
            <a:ext cx="4686070" cy="1384995"/>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latin typeface="Arial"/>
                <a:ea typeface="Arial"/>
                <a:cs typeface="Arial"/>
                <a:sym typeface="Arial"/>
              </a:rPr>
              <a:t>HOG initially divides the images into cells. </a:t>
            </a:r>
            <a:r>
              <a:rPr lang="en-US" sz="1400" b="0" i="0" u="none" strike="noStrike" cap="none">
                <a:solidFill>
                  <a:srgbClr val="000000"/>
                </a:solidFill>
                <a:latin typeface="Arial"/>
                <a:ea typeface="Arial"/>
                <a:cs typeface="Arial"/>
                <a:sym typeface="Arial"/>
              </a:rPr>
              <a:t>Cells can be either rectangular or radial.</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latin typeface="Arial"/>
                <a:ea typeface="Arial"/>
                <a:cs typeface="Arial"/>
                <a:sym typeface="Arial"/>
              </a:rPr>
              <a:t>For every pixel in the cell, gradient vector is calculated.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98" name="Google Shape;298;p33"/>
          <p:cNvSpPr txBox="1"/>
          <p:nvPr/>
        </p:nvSpPr>
        <p:spPr>
          <a:xfrm>
            <a:off x="842456" y="5872680"/>
            <a:ext cx="7459088" cy="369332"/>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ts val="1800"/>
              <a:buFont typeface="Arial"/>
              <a:buChar char="•"/>
            </a:pPr>
            <a:r>
              <a:rPr lang="en-US" sz="1800" b="0" i="0" u="none" strike="noStrike" cap="none" dirty="0">
                <a:solidFill>
                  <a:srgbClr val="000000"/>
                </a:solidFill>
                <a:latin typeface="Times New Roman"/>
                <a:ea typeface="Times New Roman"/>
                <a:cs typeface="Times New Roman"/>
                <a:sym typeface="Times New Roman"/>
              </a:rPr>
              <a:t>Pixel Values In Zoomed Version Of A Cell </a:t>
            </a:r>
            <a:endParaRPr sz="1400" b="0" i="0" u="none" strike="noStrike" cap="none" dirty="0">
              <a:solidFill>
                <a:schemeClr val="dk1"/>
              </a:solidFill>
              <a:latin typeface="Arial"/>
              <a:ea typeface="Arial"/>
              <a:cs typeface="Arial"/>
              <a:sym typeface="Arial"/>
            </a:endParaRPr>
          </a:p>
        </p:txBody>
      </p:sp>
      <p:graphicFrame>
        <p:nvGraphicFramePr>
          <p:cNvPr id="299" name="Google Shape;299;p33"/>
          <p:cNvGraphicFramePr/>
          <p:nvPr/>
        </p:nvGraphicFramePr>
        <p:xfrm>
          <a:off x="5732994" y="430696"/>
          <a:ext cx="2749800" cy="2438480"/>
        </p:xfrm>
        <a:graphic>
          <a:graphicData uri="http://schemas.openxmlformats.org/drawingml/2006/table">
            <a:tbl>
              <a:tblPr>
                <a:noFill/>
                <a:tableStyleId>{B8D9487A-98B5-4F6C-9374-35B2ADE97C9E}</a:tableStyleId>
              </a:tblPr>
              <a:tblGrid>
                <a:gridCol w="343725">
                  <a:extLst>
                    <a:ext uri="{9D8B030D-6E8A-4147-A177-3AD203B41FA5}">
                      <a16:colId xmlns:a16="http://schemas.microsoft.com/office/drawing/2014/main" val="20000"/>
                    </a:ext>
                  </a:extLst>
                </a:gridCol>
                <a:gridCol w="343725">
                  <a:extLst>
                    <a:ext uri="{9D8B030D-6E8A-4147-A177-3AD203B41FA5}">
                      <a16:colId xmlns:a16="http://schemas.microsoft.com/office/drawing/2014/main" val="20001"/>
                    </a:ext>
                  </a:extLst>
                </a:gridCol>
                <a:gridCol w="343725">
                  <a:extLst>
                    <a:ext uri="{9D8B030D-6E8A-4147-A177-3AD203B41FA5}">
                      <a16:colId xmlns:a16="http://schemas.microsoft.com/office/drawing/2014/main" val="20002"/>
                    </a:ext>
                  </a:extLst>
                </a:gridCol>
                <a:gridCol w="343725">
                  <a:extLst>
                    <a:ext uri="{9D8B030D-6E8A-4147-A177-3AD203B41FA5}">
                      <a16:colId xmlns:a16="http://schemas.microsoft.com/office/drawing/2014/main" val="20003"/>
                    </a:ext>
                  </a:extLst>
                </a:gridCol>
                <a:gridCol w="343725">
                  <a:extLst>
                    <a:ext uri="{9D8B030D-6E8A-4147-A177-3AD203B41FA5}">
                      <a16:colId xmlns:a16="http://schemas.microsoft.com/office/drawing/2014/main" val="20004"/>
                    </a:ext>
                  </a:extLst>
                </a:gridCol>
                <a:gridCol w="343725">
                  <a:extLst>
                    <a:ext uri="{9D8B030D-6E8A-4147-A177-3AD203B41FA5}">
                      <a16:colId xmlns:a16="http://schemas.microsoft.com/office/drawing/2014/main" val="20005"/>
                    </a:ext>
                  </a:extLst>
                </a:gridCol>
                <a:gridCol w="343725">
                  <a:extLst>
                    <a:ext uri="{9D8B030D-6E8A-4147-A177-3AD203B41FA5}">
                      <a16:colId xmlns:a16="http://schemas.microsoft.com/office/drawing/2014/main" val="20006"/>
                    </a:ext>
                  </a:extLst>
                </a:gridCol>
                <a:gridCol w="343725">
                  <a:extLst>
                    <a:ext uri="{9D8B030D-6E8A-4147-A177-3AD203B41FA5}">
                      <a16:colId xmlns:a16="http://schemas.microsoft.com/office/drawing/2014/main" val="20007"/>
                    </a:ext>
                  </a:extLst>
                </a:gridCol>
              </a:tblGrid>
              <a:tr h="298725">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298725">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298725">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298725">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298725">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298725">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298725">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6"/>
                  </a:ext>
                </a:extLst>
              </a:tr>
              <a:tr h="298725">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7"/>
                  </a:ext>
                </a:extLst>
              </a:tr>
            </a:tbl>
          </a:graphicData>
        </a:graphic>
      </p:graphicFrame>
      <p:sp>
        <p:nvSpPr>
          <p:cNvPr id="300" name="Google Shape;300;p33"/>
          <p:cNvSpPr/>
          <p:nvPr/>
        </p:nvSpPr>
        <p:spPr>
          <a:xfrm>
            <a:off x="5110701" y="545033"/>
            <a:ext cx="473101" cy="2209725"/>
          </a:xfrm>
          <a:prstGeom prst="leftBrace">
            <a:avLst>
              <a:gd name="adj1" fmla="val 8333"/>
              <a:gd name="adj2" fmla="val 50000"/>
            </a:avLst>
          </a:prstGeom>
          <a:noFill/>
          <a:ln w="9525" cap="flat" cmpd="sng">
            <a:solidFill>
              <a:srgbClr val="4A7DB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301" name="Google Shape;301;p33"/>
          <p:cNvSpPr txBox="1"/>
          <p:nvPr/>
        </p:nvSpPr>
        <p:spPr>
          <a:xfrm>
            <a:off x="4518380" y="1494545"/>
            <a:ext cx="687788"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Cells</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Google Shape;442;p49"/>
          <p:cNvSpPr txBox="1">
            <a:spLocks noGrp="1"/>
          </p:cNvSpPr>
          <p:nvPr>
            <p:ph type="body" idx="1"/>
          </p:nvPr>
        </p:nvSpPr>
        <p:spPr>
          <a:xfrm>
            <a:off x="69574" y="1490869"/>
            <a:ext cx="8229600" cy="4525963"/>
          </a:xfrm>
          <a:prstGeom prst="rect">
            <a:avLst/>
          </a:prstGeom>
          <a:noFill/>
          <a:ln>
            <a:noFill/>
          </a:ln>
        </p:spPr>
        <p:txBody>
          <a:bodyPr spcFirstLastPara="1" wrap="square" lIns="91425" tIns="45700" rIns="91425" bIns="45700" anchor="t" anchorCtr="0">
            <a:normAutofit/>
          </a:bodyPr>
          <a:lstStyle/>
          <a:p>
            <a:pPr marL="342900" lvl="0" indent="-139700" algn="l" rtl="0">
              <a:lnSpc>
                <a:spcPct val="100000"/>
              </a:lnSpc>
              <a:spcBef>
                <a:spcPts val="640"/>
              </a:spcBef>
              <a:spcAft>
                <a:spcPts val="0"/>
              </a:spcAft>
              <a:buClr>
                <a:schemeClr val="dk1"/>
              </a:buClr>
              <a:buSzPts val="3200"/>
              <a:buNone/>
            </a:pPr>
            <a:r>
              <a:rPr lang="en-US">
                <a:latin typeface="Times New Roman"/>
                <a:ea typeface="Times New Roman"/>
                <a:cs typeface="Times New Roman"/>
                <a:sym typeface="Times New Roman"/>
              </a:rPr>
              <a:t>References:</a:t>
            </a:r>
            <a:endParaRPr>
              <a:latin typeface="Times New Roman"/>
              <a:ea typeface="Times New Roman"/>
              <a:cs typeface="Times New Roman"/>
              <a:sym typeface="Times New Roman"/>
            </a:endParaRPr>
          </a:p>
        </p:txBody>
      </p:sp>
      <p:pic>
        <p:nvPicPr>
          <p:cNvPr id="443" name="Google Shape;443;p49"/>
          <p:cNvPicPr preferRelativeResize="0"/>
          <p:nvPr/>
        </p:nvPicPr>
        <p:blipFill rotWithShape="1">
          <a:blip r:embed="rId3">
            <a:alphaModFix/>
          </a:blip>
          <a:srcRect/>
          <a:stretch/>
        </p:blipFill>
        <p:spPr>
          <a:xfrm>
            <a:off x="228600" y="553353"/>
            <a:ext cx="2237740" cy="755015"/>
          </a:xfrm>
          <a:prstGeom prst="rect">
            <a:avLst/>
          </a:prstGeom>
          <a:noFill/>
          <a:ln>
            <a:noFill/>
          </a:ln>
        </p:spPr>
      </p:pic>
      <p:sp>
        <p:nvSpPr>
          <p:cNvPr id="445" name="Google Shape;445;p4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21</a:t>
            </a:fld>
            <a:endParaRPr/>
          </a:p>
        </p:txBody>
      </p:sp>
      <p:sp>
        <p:nvSpPr>
          <p:cNvPr id="446" name="Google Shape;446;p49"/>
          <p:cNvSpPr txBox="1"/>
          <p:nvPr/>
        </p:nvSpPr>
        <p:spPr>
          <a:xfrm>
            <a:off x="333191" y="2270939"/>
            <a:ext cx="8502696" cy="418576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chemeClr val="dk1"/>
                </a:solidFill>
                <a:latin typeface="Arial"/>
                <a:ea typeface="Arial"/>
                <a:cs typeface="Arial"/>
                <a:sym typeface="Arial"/>
              </a:rPr>
              <a:t>[1] Khalil, M., Ayad, H., &amp; Adib, A. (2021). Performance evaluation of feature extraction techniques in MR-Brain image classification system. Procedia Computer Science, 127, 218-225. doi: 10.1016/j.procs.2018.01.117</a:t>
            </a:r>
            <a:endParaRPr/>
          </a:p>
          <a:p>
            <a:pPr marL="0" marR="0" lvl="0" indent="0" algn="l"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r>
              <a:rPr lang="en-US" sz="1400" b="0" i="0" u="none" strike="noStrike" cap="none">
                <a:solidFill>
                  <a:schemeClr val="dk1"/>
                </a:solidFill>
                <a:latin typeface="Arial"/>
                <a:ea typeface="Arial"/>
                <a:cs typeface="Arial"/>
                <a:sym typeface="Arial"/>
              </a:rPr>
              <a:t>[2] (2023) Diva-portal.org. Available at : https://www.divaportal.org/smash/get/diva2:1184069/FULL TEXT.</a:t>
            </a:r>
            <a:endParaRPr/>
          </a:p>
          <a:p>
            <a:pPr marL="0" marR="0" lvl="0" indent="0" algn="l"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r>
              <a:rPr lang="en-US" sz="1400" b="0" i="0" u="none" strike="noStrike" cap="none">
                <a:solidFill>
                  <a:schemeClr val="dk1"/>
                </a:solidFill>
                <a:latin typeface="Arial"/>
                <a:ea typeface="Arial"/>
                <a:cs typeface="Arial"/>
                <a:sym typeface="Arial"/>
              </a:rPr>
              <a:t>[3] “Brain Tumors (Benign and Malignant): Symptoms, Causes, Treatment,” WebMD. [Online]. Available: https://www.webmd.com/cancer/brain-cancer/brain-tumors-in-adults. </a:t>
            </a:r>
            <a:endParaRPr/>
          </a:p>
          <a:p>
            <a:pPr marL="0" marR="0" lvl="0" indent="0" algn="l"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r>
              <a:rPr lang="en-US" sz="1400" b="0" i="0" u="none" strike="noStrike" cap="none">
                <a:solidFill>
                  <a:schemeClr val="dk1"/>
                </a:solidFill>
                <a:latin typeface="Arial"/>
                <a:ea typeface="Arial"/>
                <a:cs typeface="Arial"/>
                <a:sym typeface="Arial"/>
              </a:rPr>
              <a:t>[4] E. F. Badran, E. G. Mahmoud, and N. Hamdy, “An algorithm for detecting brain tumors in MRI images,” in The 2020 International Conference on Computer Engineering Systems, 2020, pp. 368–373. </a:t>
            </a:r>
            <a:endParaRPr/>
          </a:p>
          <a:p>
            <a:pPr marL="0" marR="0" lvl="0" indent="0" algn="l"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r>
              <a:rPr lang="en-US" sz="1400" b="0" i="0" u="none" strike="noStrike" cap="none">
                <a:solidFill>
                  <a:schemeClr val="dk1"/>
                </a:solidFill>
                <a:latin typeface="Arial"/>
                <a:ea typeface="Arial"/>
                <a:cs typeface="Arial"/>
                <a:sym typeface="Arial"/>
              </a:rPr>
              <a:t>[5] “Brain Tumor: Symptoms, Signs, Treatment, Surgery &amp; Types.” [Online]. Available: https://www.medicinenet.com/brain_tumor/article.htm. </a:t>
            </a:r>
            <a:endParaRPr/>
          </a:p>
          <a:p>
            <a:pPr marL="0" marR="0" lvl="0" indent="0" algn="l"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r>
              <a:rPr lang="en-US" sz="1400" b="0" i="0" u="none" strike="noStrike" cap="none">
                <a:solidFill>
                  <a:schemeClr val="dk1"/>
                </a:solidFill>
                <a:latin typeface="Arial"/>
                <a:ea typeface="Arial"/>
                <a:cs typeface="Arial"/>
                <a:sym typeface="Arial"/>
              </a:rPr>
              <a:t>[6] D. S. Parameshwari and P. Aparna, “An efficient algorithm for textural feature extraction and detection of tumors for a class of brain MR imaging applications,” in 2022 19th International Conference on Digital Signal Processing, 2022, pp. 339–344. </a:t>
            </a:r>
            <a:endParaRPr/>
          </a:p>
          <a:p>
            <a:pPr marL="0" marR="0" lvl="0" indent="0" algn="l"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5"/>
          <p:cNvSpPr txBox="1">
            <a:spLocks noGrp="1"/>
          </p:cNvSpPr>
          <p:nvPr>
            <p:ph type="body" idx="1"/>
          </p:nvPr>
        </p:nvSpPr>
        <p:spPr>
          <a:xfrm>
            <a:off x="457200" y="1432037"/>
            <a:ext cx="2454166" cy="564931"/>
          </a:xfrm>
          <a:prstGeom prst="rect">
            <a:avLst/>
          </a:prstGeom>
          <a:noFill/>
          <a:ln>
            <a:noFill/>
          </a:ln>
        </p:spPr>
        <p:txBody>
          <a:bodyPr spcFirstLastPara="1" wrap="square" lIns="91425" tIns="45700" rIns="91425" bIns="45700" anchor="t" anchorCtr="0">
            <a:normAutofit fontScale="85000" lnSpcReduction="10000"/>
          </a:bodyPr>
          <a:lstStyle/>
          <a:p>
            <a:pPr marL="0" lvl="0" indent="0" algn="l" rtl="0">
              <a:lnSpc>
                <a:spcPct val="100000"/>
              </a:lnSpc>
              <a:spcBef>
                <a:spcPts val="0"/>
              </a:spcBef>
              <a:spcAft>
                <a:spcPts val="0"/>
              </a:spcAft>
              <a:buClr>
                <a:schemeClr val="dk1"/>
              </a:buClr>
              <a:buSzPct val="117647"/>
              <a:buNone/>
            </a:pPr>
            <a:r>
              <a:rPr lang="en-US">
                <a:latin typeface="Times New Roman"/>
                <a:ea typeface="Times New Roman"/>
                <a:cs typeface="Times New Roman"/>
                <a:sym typeface="Times New Roman"/>
              </a:rPr>
              <a:t>  Introduction                   </a:t>
            </a:r>
            <a:endParaRPr>
              <a:latin typeface="Times New Roman"/>
              <a:ea typeface="Times New Roman"/>
              <a:cs typeface="Times New Roman"/>
              <a:sym typeface="Times New Roman"/>
            </a:endParaRPr>
          </a:p>
        </p:txBody>
      </p:sp>
      <p:pic>
        <p:nvPicPr>
          <p:cNvPr id="108" name="Google Shape;108;p15"/>
          <p:cNvPicPr preferRelativeResize="0"/>
          <p:nvPr/>
        </p:nvPicPr>
        <p:blipFill rotWithShape="1">
          <a:blip r:embed="rId3">
            <a:alphaModFix/>
          </a:blip>
          <a:srcRect/>
          <a:stretch/>
        </p:blipFill>
        <p:spPr>
          <a:xfrm>
            <a:off x="228600" y="553353"/>
            <a:ext cx="2237740" cy="755015"/>
          </a:xfrm>
          <a:prstGeom prst="rect">
            <a:avLst/>
          </a:prstGeom>
          <a:noFill/>
          <a:ln>
            <a:noFill/>
          </a:ln>
        </p:spPr>
      </p:pic>
      <p:sp>
        <p:nvSpPr>
          <p:cNvPr id="110" name="Google Shape;110;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3</a:t>
            </a:fld>
            <a:endParaRPr/>
          </a:p>
        </p:txBody>
      </p:sp>
      <p:sp>
        <p:nvSpPr>
          <p:cNvPr id="111" name="Google Shape;111;p15"/>
          <p:cNvSpPr txBox="1"/>
          <p:nvPr/>
        </p:nvSpPr>
        <p:spPr>
          <a:xfrm>
            <a:off x="588579" y="1996968"/>
            <a:ext cx="7945821" cy="4401205"/>
          </a:xfrm>
          <a:prstGeom prst="rect">
            <a:avLst/>
          </a:prstGeom>
          <a:noFill/>
          <a:ln>
            <a:noFill/>
          </a:ln>
        </p:spPr>
        <p:txBody>
          <a:bodyPr spcFirstLastPara="1" wrap="square" lIns="91425" tIns="45700" rIns="91425" bIns="45700" anchor="t" anchorCtr="0">
            <a:spAutoFit/>
          </a:bodyPr>
          <a:lstStyle/>
          <a:p>
            <a:pPr marL="0" marR="0" lvl="0" indent="-127000" algn="l" rtl="0">
              <a:lnSpc>
                <a:spcPct val="100000"/>
              </a:lnSpc>
              <a:spcBef>
                <a:spcPts val="0"/>
              </a:spcBef>
              <a:spcAft>
                <a:spcPts val="0"/>
              </a:spcAft>
              <a:buClr>
                <a:srgbClr val="000000"/>
              </a:buClr>
              <a:buSzPts val="2000"/>
              <a:buFont typeface="Arial"/>
              <a:buChar char="•"/>
            </a:pPr>
            <a:r>
              <a:rPr lang="en-US" sz="2000" b="0" i="0" u="none" strike="noStrike" cap="none">
                <a:solidFill>
                  <a:schemeClr val="dk1"/>
                </a:solidFill>
                <a:latin typeface="Times New Roman"/>
                <a:ea typeface="Times New Roman"/>
                <a:cs typeface="Times New Roman"/>
                <a:sym typeface="Times New Roman"/>
              </a:rPr>
              <a:t>Brain tumors pose a significant medical challenge, impacting individuals' well-being and survival.</a:t>
            </a:r>
            <a:endParaRPr/>
          </a:p>
          <a:p>
            <a:pPr marL="0" marR="0" lvl="0" indent="0" algn="l" rtl="0">
              <a:lnSpc>
                <a:spcPct val="100000"/>
              </a:lnSpc>
              <a:spcBef>
                <a:spcPts val="0"/>
              </a:spcBef>
              <a:spcAft>
                <a:spcPts val="0"/>
              </a:spcAft>
              <a:buNone/>
            </a:pPr>
            <a:endParaRPr sz="2000" b="0" i="0" u="none" strike="noStrike" cap="none">
              <a:solidFill>
                <a:schemeClr val="dk1"/>
              </a:solidFill>
              <a:latin typeface="Times New Roman"/>
              <a:ea typeface="Times New Roman"/>
              <a:cs typeface="Times New Roman"/>
              <a:sym typeface="Times New Roman"/>
            </a:endParaRPr>
          </a:p>
          <a:p>
            <a:pPr marL="0" marR="0" lvl="0" indent="-127000" algn="l" rtl="0">
              <a:lnSpc>
                <a:spcPct val="100000"/>
              </a:lnSpc>
              <a:spcBef>
                <a:spcPts val="0"/>
              </a:spcBef>
              <a:spcAft>
                <a:spcPts val="0"/>
              </a:spcAft>
              <a:buClr>
                <a:srgbClr val="000000"/>
              </a:buClr>
              <a:buSzPts val="2000"/>
              <a:buFont typeface="Arial"/>
              <a:buChar char="•"/>
            </a:pPr>
            <a:r>
              <a:rPr lang="en-US" sz="2000" b="0" i="0" u="none" strike="noStrike" cap="none">
                <a:solidFill>
                  <a:schemeClr val="dk1"/>
                </a:solidFill>
                <a:latin typeface="Times New Roman"/>
                <a:ea typeface="Times New Roman"/>
                <a:cs typeface="Times New Roman"/>
                <a:sym typeface="Times New Roman"/>
              </a:rPr>
              <a:t>Timely and precise detection is vital for effective treatment planning.</a:t>
            </a:r>
            <a:endParaRPr/>
          </a:p>
          <a:p>
            <a:pPr marL="0" marR="0" lvl="0" indent="0" algn="l" rtl="0">
              <a:lnSpc>
                <a:spcPct val="100000"/>
              </a:lnSpc>
              <a:spcBef>
                <a:spcPts val="0"/>
              </a:spcBef>
              <a:spcAft>
                <a:spcPts val="0"/>
              </a:spcAft>
              <a:buNone/>
            </a:pPr>
            <a:endParaRPr sz="2000" b="0" i="0" u="none" strike="noStrike" cap="none">
              <a:solidFill>
                <a:schemeClr val="dk1"/>
              </a:solidFill>
              <a:latin typeface="Times New Roman"/>
              <a:ea typeface="Times New Roman"/>
              <a:cs typeface="Times New Roman"/>
              <a:sym typeface="Times New Roman"/>
            </a:endParaRPr>
          </a:p>
          <a:p>
            <a:pPr marL="0" marR="0" lvl="0" indent="-127000" algn="l" rtl="0">
              <a:lnSpc>
                <a:spcPct val="100000"/>
              </a:lnSpc>
              <a:spcBef>
                <a:spcPts val="0"/>
              </a:spcBef>
              <a:spcAft>
                <a:spcPts val="0"/>
              </a:spcAft>
              <a:buClr>
                <a:srgbClr val="000000"/>
              </a:buClr>
              <a:buSzPts val="2000"/>
              <a:buFont typeface="Arial"/>
              <a:buChar char="•"/>
            </a:pPr>
            <a:r>
              <a:rPr lang="en-US" sz="2000" b="0" i="0" u="none" strike="noStrike" cap="none">
                <a:solidFill>
                  <a:schemeClr val="dk1"/>
                </a:solidFill>
                <a:latin typeface="Times New Roman"/>
                <a:ea typeface="Times New Roman"/>
                <a:cs typeface="Times New Roman"/>
                <a:sym typeface="Times New Roman"/>
              </a:rPr>
              <a:t>This project leverages advanced techniques, including Support Vector Machines (SVM) and Histogram of Oriented Gradients (HOG).</a:t>
            </a:r>
            <a:endParaRPr/>
          </a:p>
          <a:p>
            <a:pPr marL="0" marR="0" lvl="0" indent="0" algn="l" rtl="0">
              <a:lnSpc>
                <a:spcPct val="100000"/>
              </a:lnSpc>
              <a:spcBef>
                <a:spcPts val="0"/>
              </a:spcBef>
              <a:spcAft>
                <a:spcPts val="0"/>
              </a:spcAft>
              <a:buNone/>
            </a:pPr>
            <a:endParaRPr sz="2000" b="0" i="0" u="none" strike="noStrike" cap="none">
              <a:solidFill>
                <a:schemeClr val="dk1"/>
              </a:solidFill>
              <a:latin typeface="Times New Roman"/>
              <a:ea typeface="Times New Roman"/>
              <a:cs typeface="Times New Roman"/>
              <a:sym typeface="Times New Roman"/>
            </a:endParaRPr>
          </a:p>
          <a:p>
            <a:pPr marL="0" marR="0" lvl="0" indent="-127000" algn="l" rtl="0">
              <a:lnSpc>
                <a:spcPct val="100000"/>
              </a:lnSpc>
              <a:spcBef>
                <a:spcPts val="0"/>
              </a:spcBef>
              <a:spcAft>
                <a:spcPts val="0"/>
              </a:spcAft>
              <a:buClr>
                <a:srgbClr val="000000"/>
              </a:buClr>
              <a:buSzPts val="2000"/>
              <a:buFont typeface="Arial"/>
              <a:buChar char="•"/>
            </a:pPr>
            <a:r>
              <a:rPr lang="en-US" sz="2000" b="0" i="0" u="none" strike="noStrike" cap="none">
                <a:solidFill>
                  <a:schemeClr val="dk1"/>
                </a:solidFill>
                <a:latin typeface="Times New Roman"/>
                <a:ea typeface="Times New Roman"/>
                <a:cs typeface="Times New Roman"/>
                <a:sym typeface="Times New Roman"/>
              </a:rPr>
              <a:t>We aim to enhance brain tumor diagnosis with SVM and HOG techniques. Our objective is to develop a robust and reliable brain tumor detection system.</a:t>
            </a:r>
            <a:endParaRPr/>
          </a:p>
          <a:p>
            <a:pPr marL="0" marR="0" lvl="0" indent="0" algn="l" rtl="0">
              <a:lnSpc>
                <a:spcPct val="100000"/>
              </a:lnSpc>
              <a:spcBef>
                <a:spcPts val="0"/>
              </a:spcBef>
              <a:spcAft>
                <a:spcPts val="0"/>
              </a:spcAft>
              <a:buNone/>
            </a:pPr>
            <a:endParaRPr sz="2000" b="0" i="0" u="none" strike="noStrike" cap="none">
              <a:solidFill>
                <a:schemeClr val="dk1"/>
              </a:solidFill>
              <a:latin typeface="Times New Roman"/>
              <a:ea typeface="Times New Roman"/>
              <a:cs typeface="Times New Roman"/>
              <a:sym typeface="Times New Roman"/>
            </a:endParaRPr>
          </a:p>
          <a:p>
            <a:pPr marL="0" marR="0" lvl="0" indent="-127000" algn="l" rtl="0">
              <a:lnSpc>
                <a:spcPct val="100000"/>
              </a:lnSpc>
              <a:spcBef>
                <a:spcPts val="0"/>
              </a:spcBef>
              <a:spcAft>
                <a:spcPts val="0"/>
              </a:spcAft>
              <a:buClr>
                <a:srgbClr val="000000"/>
              </a:buClr>
              <a:buSzPts val="2000"/>
              <a:buFont typeface="Arial"/>
              <a:buChar char="•"/>
            </a:pPr>
            <a:r>
              <a:rPr lang="en-US" sz="2000" b="0" i="0" u="none" strike="noStrike" cap="none">
                <a:solidFill>
                  <a:schemeClr val="dk1"/>
                </a:solidFill>
                <a:latin typeface="Times New Roman"/>
                <a:ea typeface="Times New Roman"/>
                <a:cs typeface="Times New Roman"/>
                <a:sym typeface="Times New Roman"/>
              </a:rPr>
              <a:t>By applying SVM and HOG to large datasets of brain MRI images, we seek to improve accuracy, speed, and consistency in brain tumor diagnosis.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736C24B-F1A6-0A07-94C9-649469F52F1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sp>
        <p:nvSpPr>
          <p:cNvPr id="5" name="Google Shape;97;p2">
            <a:extLst>
              <a:ext uri="{FF2B5EF4-FFF2-40B4-BE49-F238E27FC236}">
                <a16:creationId xmlns:a16="http://schemas.microsoft.com/office/drawing/2014/main" id="{9EF0A447-8CC9-E3BA-8C86-7BFA0ABBD63D}"/>
              </a:ext>
            </a:extLst>
          </p:cNvPr>
          <p:cNvSpPr txBox="1">
            <a:spLocks noGrp="1"/>
          </p:cNvSpPr>
          <p:nvPr/>
        </p:nvSpPr>
        <p:spPr>
          <a:xfrm>
            <a:off x="571500" y="1391786"/>
            <a:ext cx="8229600" cy="777240"/>
          </a:xfrm>
          <a:prstGeom prst="rect">
            <a:avLst/>
          </a:prstGeom>
          <a:noFill/>
          <a:ln>
            <a:noFill/>
          </a:ln>
        </p:spPr>
        <p:txBody>
          <a:bodyPr spcFirstLastPara="1" wrap="square" lIns="91425" tIns="45700" rIns="91425" bIns="45700" anchor="t" anchorCtr="0">
            <a:normAutofit fontScale="85000" lnSpcReduction="20000"/>
          </a:bodyPr>
          <a:lstStyle>
            <a:defPPr marR="0" lvl="0" algn="l" rtl="0">
              <a:lnSpc>
                <a:spcPct val="100000"/>
              </a:lnSpc>
              <a:spcBef>
                <a:spcPts val="0"/>
              </a:spcBef>
              <a:spcAft>
                <a:spcPts val="0"/>
              </a:spcAft>
            </a:defPPr>
            <a:lvl1pPr marL="457200" marR="0" lvl="0" indent="-342900" algn="l" rtl="0">
              <a:lnSpc>
                <a:spcPct val="100000"/>
              </a:lnSpc>
              <a:spcBef>
                <a:spcPts val="360"/>
              </a:spcBef>
              <a:spcAft>
                <a:spcPts val="0"/>
              </a:spcAft>
              <a:buClr>
                <a:schemeClr val="dk1"/>
              </a:buClr>
              <a:buSzPts val="1800"/>
              <a:buFont typeface="Arial"/>
              <a:buChar char="•"/>
              <a:defRPr sz="3200" b="0" i="0" u="none" strike="noStrike" cap="none">
                <a:solidFill>
                  <a:schemeClr val="dk1"/>
                </a:solidFill>
                <a:latin typeface="Calibri"/>
                <a:ea typeface="Calibri"/>
                <a:cs typeface="Calibri"/>
                <a:sym typeface="Calibri"/>
              </a:defRPr>
            </a:lvl1pPr>
            <a:lvl2pPr marL="914400" marR="0" lvl="1" indent="-342900" algn="l" rtl="0">
              <a:lnSpc>
                <a:spcPct val="100000"/>
              </a:lnSpc>
              <a:spcBef>
                <a:spcPts val="36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Clr>
                <a:schemeClr val="dk1"/>
              </a:buClr>
              <a:buSzPts val="3200"/>
              <a:buNone/>
            </a:pPr>
            <a:r>
              <a:rPr lang="en-US" dirty="0">
                <a:latin typeface="Times New Roman" panose="02020603050405020304" pitchFamily="18" charset="0"/>
                <a:cs typeface="Times New Roman" panose="02020603050405020304" pitchFamily="18" charset="0"/>
              </a:rPr>
              <a:t>  Literature Review</a:t>
            </a:r>
          </a:p>
          <a:p>
            <a:pPr marL="0" indent="0">
              <a:spcBef>
                <a:spcPts val="0"/>
              </a:spcBef>
              <a:buSzPts val="3200"/>
              <a:buNone/>
            </a:pPr>
            <a:r>
              <a:rPr lang="en-US" dirty="0">
                <a:latin typeface="Times New Roman" panose="02020603050405020304" pitchFamily="18" charset="0"/>
                <a:cs typeface="Times New Roman" panose="02020603050405020304" pitchFamily="18" charset="0"/>
              </a:rPr>
              <a:t>                   </a:t>
            </a:r>
            <a:endParaRPr dirty="0">
              <a:latin typeface="Times New Roman" panose="02020603050405020304" pitchFamily="18" charset="0"/>
              <a:cs typeface="Times New Roman" panose="02020603050405020304" pitchFamily="18" charset="0"/>
            </a:endParaRPr>
          </a:p>
          <a:p>
            <a:pPr marL="342900" lvl="0" indent="-139700" algn="l" rtl="0">
              <a:spcBef>
                <a:spcPts val="640"/>
              </a:spcBef>
              <a:spcAft>
                <a:spcPts val="0"/>
              </a:spcAft>
              <a:buClr>
                <a:schemeClr val="dk1"/>
              </a:buClr>
              <a:buSzPts val="3200"/>
              <a:buNone/>
            </a:pPr>
            <a:endParaRPr dirty="0">
              <a:latin typeface="Times New Roman" panose="02020603050405020304" pitchFamily="18" charset="0"/>
              <a:cs typeface="Times New Roman" panose="02020603050405020304" pitchFamily="18" charset="0"/>
            </a:endParaRPr>
          </a:p>
          <a:p>
            <a:pPr marL="342900" lvl="0" indent="-139700" algn="l" rtl="0">
              <a:spcBef>
                <a:spcPts val="640"/>
              </a:spcBef>
              <a:spcAft>
                <a:spcPts val="0"/>
              </a:spcAft>
              <a:buClr>
                <a:schemeClr val="dk1"/>
              </a:buClr>
              <a:buSzPts val="3200"/>
              <a:buNone/>
            </a:pPr>
            <a:endParaRPr dirty="0">
              <a:latin typeface="Times New Roman" panose="02020603050405020304" pitchFamily="18" charset="0"/>
              <a:cs typeface="Times New Roman" panose="02020603050405020304" pitchFamily="18" charset="0"/>
            </a:endParaRPr>
          </a:p>
        </p:txBody>
      </p:sp>
      <p:pic>
        <p:nvPicPr>
          <p:cNvPr id="6" name="Google Shape;98;p2">
            <a:extLst>
              <a:ext uri="{FF2B5EF4-FFF2-40B4-BE49-F238E27FC236}">
                <a16:creationId xmlns:a16="http://schemas.microsoft.com/office/drawing/2014/main" id="{7E3928B5-99BB-6209-D7D1-BC22B512BA36}"/>
              </a:ext>
            </a:extLst>
          </p:cNvPr>
          <p:cNvPicPr preferRelativeResize="0"/>
          <p:nvPr/>
        </p:nvPicPr>
        <p:blipFill rotWithShape="1">
          <a:blip r:embed="rId2">
            <a:alphaModFix/>
          </a:blip>
          <a:srcRect/>
          <a:stretch/>
        </p:blipFill>
        <p:spPr>
          <a:xfrm>
            <a:off x="342900" y="344939"/>
            <a:ext cx="2237740" cy="755015"/>
          </a:xfrm>
          <a:prstGeom prst="rect">
            <a:avLst/>
          </a:prstGeom>
          <a:noFill/>
          <a:ln>
            <a:noFill/>
          </a:ln>
        </p:spPr>
      </p:pic>
      <p:sp>
        <p:nvSpPr>
          <p:cNvPr id="9" name="TextBox 10">
            <a:extLst>
              <a:ext uri="{FF2B5EF4-FFF2-40B4-BE49-F238E27FC236}">
                <a16:creationId xmlns:a16="http://schemas.microsoft.com/office/drawing/2014/main" id="{F3771C88-75D6-A82C-7EC4-4008D5CF21A9}"/>
              </a:ext>
            </a:extLst>
          </p:cNvPr>
          <p:cNvSpPr txBox="1"/>
          <p:nvPr/>
        </p:nvSpPr>
        <p:spPr>
          <a:xfrm>
            <a:off x="845820" y="2197161"/>
            <a:ext cx="7849772" cy="3754874"/>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t>Paper 1:</a:t>
            </a:r>
          </a:p>
          <a:p>
            <a:pPr>
              <a:buFont typeface="Arial" pitchFamily="34" charset="0"/>
              <a:buChar char="•"/>
            </a:pPr>
            <a:r>
              <a:rPr lang="en-US" dirty="0"/>
              <a:t> </a:t>
            </a:r>
            <a:r>
              <a:rPr lang="en-US" b="1" u="sng" dirty="0"/>
              <a:t>Title</a:t>
            </a:r>
            <a:r>
              <a:rPr lang="en-US" dirty="0"/>
              <a:t> - A Novel Method of Multimodal Medical Image Fusion Based on Hybrid Approach of NSCT and DTCWT ( March 2022)</a:t>
            </a:r>
          </a:p>
          <a:p>
            <a:pPr>
              <a:buFont typeface="Arial" pitchFamily="34" charset="0"/>
              <a:buChar char="•"/>
            </a:pPr>
            <a:r>
              <a:rPr lang="en-US" dirty="0"/>
              <a:t> </a:t>
            </a:r>
            <a:r>
              <a:rPr lang="en-US" b="1" u="sng" dirty="0"/>
              <a:t>Problem Statement </a:t>
            </a:r>
            <a:r>
              <a:rPr lang="en-US" dirty="0"/>
              <a:t>- The paper addresses the need for accurate and informative medical images for diagnosing and treating diseases. Different imaging modalities, like CT, MRI, and PET, provide varying levels of information about a patient's condition. To enhance medical image interpretation, fusion techniques are needed to combine these modalities and extract the most relevant features from each.</a:t>
            </a:r>
          </a:p>
          <a:p>
            <a:pPr>
              <a:buFont typeface="Arial" pitchFamily="34" charset="0"/>
              <a:buChar char="•"/>
            </a:pPr>
            <a:r>
              <a:rPr lang="en-US" dirty="0"/>
              <a:t> </a:t>
            </a:r>
            <a:r>
              <a:rPr lang="en-US" b="1" u="sng" dirty="0"/>
              <a:t>Proposed Technique </a:t>
            </a:r>
            <a:r>
              <a:rPr lang="en-US" dirty="0"/>
              <a:t>- The authors propose a novel method for multimodal medical image fusion using a hybrid approach of NSCT and DTCWT. The process involves decomposing the input medical images using both DTCWT and NSCT. The fusion process includes generating complex coefficient sets, computing thresholds, and selecting coefficients based on absolute differences. Finally, the fused coefficient sets are reconstructed to produce the fused multimodal medical images.</a:t>
            </a:r>
          </a:p>
          <a:p>
            <a:pPr>
              <a:buFont typeface="Arial" pitchFamily="34" charset="0"/>
              <a:buChar char="•"/>
            </a:pPr>
            <a:r>
              <a:rPr lang="en-US" dirty="0"/>
              <a:t> </a:t>
            </a:r>
            <a:r>
              <a:rPr lang="en-US" b="1" u="sng" dirty="0"/>
              <a:t>Research Gap </a:t>
            </a:r>
            <a:r>
              <a:rPr lang="en-US" dirty="0"/>
              <a:t>- Explore methods to optimize the hybrid approach in terms of computational efficiency. Can the processing time be further reduced without sacrificing image quality? Addressing this aspect can make the technique more practical for real-time applications.</a:t>
            </a:r>
          </a:p>
        </p:txBody>
      </p:sp>
    </p:spTree>
    <p:extLst>
      <p:ext uri="{BB962C8B-B14F-4D97-AF65-F5344CB8AC3E}">
        <p14:creationId xmlns:p14="http://schemas.microsoft.com/office/powerpoint/2010/main" val="41162976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A249A69-5325-5649-5ACA-58221AA888E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sp>
        <p:nvSpPr>
          <p:cNvPr id="5" name="Google Shape;97;p2">
            <a:extLst>
              <a:ext uri="{FF2B5EF4-FFF2-40B4-BE49-F238E27FC236}">
                <a16:creationId xmlns:a16="http://schemas.microsoft.com/office/drawing/2014/main" id="{6A723394-FBA4-D620-70D2-0CFE68215BA0}"/>
              </a:ext>
            </a:extLst>
          </p:cNvPr>
          <p:cNvSpPr txBox="1">
            <a:spLocks noGrp="1"/>
          </p:cNvSpPr>
          <p:nvPr/>
        </p:nvSpPr>
        <p:spPr>
          <a:xfrm>
            <a:off x="571500" y="1391786"/>
            <a:ext cx="8229600" cy="777240"/>
          </a:xfrm>
          <a:prstGeom prst="rect">
            <a:avLst/>
          </a:prstGeom>
          <a:noFill/>
          <a:ln>
            <a:noFill/>
          </a:ln>
        </p:spPr>
        <p:txBody>
          <a:bodyPr spcFirstLastPara="1" wrap="square" lIns="91425" tIns="45700" rIns="91425" bIns="45700" anchor="t" anchorCtr="0">
            <a:normAutofit fontScale="85000" lnSpcReduction="20000"/>
          </a:bodyPr>
          <a:lstStyle>
            <a:defPPr marR="0" lvl="0" algn="l" rtl="0">
              <a:lnSpc>
                <a:spcPct val="100000"/>
              </a:lnSpc>
              <a:spcBef>
                <a:spcPts val="0"/>
              </a:spcBef>
              <a:spcAft>
                <a:spcPts val="0"/>
              </a:spcAft>
            </a:defPPr>
            <a:lvl1pPr marL="457200" marR="0" lvl="0" indent="-342900" algn="l" rtl="0">
              <a:lnSpc>
                <a:spcPct val="100000"/>
              </a:lnSpc>
              <a:spcBef>
                <a:spcPts val="360"/>
              </a:spcBef>
              <a:spcAft>
                <a:spcPts val="0"/>
              </a:spcAft>
              <a:buClr>
                <a:schemeClr val="dk1"/>
              </a:buClr>
              <a:buSzPts val="1800"/>
              <a:buFont typeface="Arial"/>
              <a:buChar char="•"/>
              <a:defRPr sz="3200" b="0" i="0" u="none" strike="noStrike" cap="none">
                <a:solidFill>
                  <a:schemeClr val="dk1"/>
                </a:solidFill>
                <a:latin typeface="Calibri"/>
                <a:ea typeface="Calibri"/>
                <a:cs typeface="Calibri"/>
                <a:sym typeface="Calibri"/>
              </a:defRPr>
            </a:lvl1pPr>
            <a:lvl2pPr marL="914400" marR="0" lvl="1" indent="-342900" algn="l" rtl="0">
              <a:lnSpc>
                <a:spcPct val="100000"/>
              </a:lnSpc>
              <a:spcBef>
                <a:spcPts val="36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Clr>
                <a:schemeClr val="dk1"/>
              </a:buClr>
              <a:buSzPts val="3200"/>
              <a:buNone/>
            </a:pPr>
            <a:r>
              <a:rPr lang="en-US" dirty="0">
                <a:latin typeface="Times New Roman" panose="02020603050405020304" pitchFamily="18" charset="0"/>
                <a:cs typeface="Times New Roman" panose="02020603050405020304" pitchFamily="18" charset="0"/>
              </a:rPr>
              <a:t>  Literature Review</a:t>
            </a:r>
          </a:p>
          <a:p>
            <a:pPr marL="0" indent="0">
              <a:spcBef>
                <a:spcPts val="0"/>
              </a:spcBef>
              <a:buSzPts val="3200"/>
              <a:buNone/>
            </a:pPr>
            <a:r>
              <a:rPr lang="en-US" dirty="0">
                <a:latin typeface="Times New Roman" panose="02020603050405020304" pitchFamily="18" charset="0"/>
                <a:cs typeface="Times New Roman" panose="02020603050405020304" pitchFamily="18" charset="0"/>
              </a:rPr>
              <a:t>                   </a:t>
            </a:r>
            <a:endParaRPr dirty="0">
              <a:latin typeface="Times New Roman" panose="02020603050405020304" pitchFamily="18" charset="0"/>
              <a:cs typeface="Times New Roman" panose="02020603050405020304" pitchFamily="18" charset="0"/>
            </a:endParaRPr>
          </a:p>
          <a:p>
            <a:pPr marL="342900" lvl="0" indent="-139700" algn="l" rtl="0">
              <a:spcBef>
                <a:spcPts val="640"/>
              </a:spcBef>
              <a:spcAft>
                <a:spcPts val="0"/>
              </a:spcAft>
              <a:buClr>
                <a:schemeClr val="dk1"/>
              </a:buClr>
              <a:buSzPts val="3200"/>
              <a:buNone/>
            </a:pPr>
            <a:endParaRPr dirty="0">
              <a:latin typeface="Times New Roman" panose="02020603050405020304" pitchFamily="18" charset="0"/>
              <a:cs typeface="Times New Roman" panose="02020603050405020304" pitchFamily="18" charset="0"/>
            </a:endParaRPr>
          </a:p>
          <a:p>
            <a:pPr marL="342900" lvl="0" indent="-139700" algn="l" rtl="0">
              <a:spcBef>
                <a:spcPts val="640"/>
              </a:spcBef>
              <a:spcAft>
                <a:spcPts val="0"/>
              </a:spcAft>
              <a:buClr>
                <a:schemeClr val="dk1"/>
              </a:buClr>
              <a:buSzPts val="3200"/>
              <a:buNone/>
            </a:pPr>
            <a:endParaRPr dirty="0">
              <a:latin typeface="Times New Roman" panose="02020603050405020304" pitchFamily="18" charset="0"/>
              <a:cs typeface="Times New Roman" panose="02020603050405020304" pitchFamily="18" charset="0"/>
            </a:endParaRPr>
          </a:p>
        </p:txBody>
      </p:sp>
      <p:pic>
        <p:nvPicPr>
          <p:cNvPr id="6" name="Google Shape;98;p2">
            <a:extLst>
              <a:ext uri="{FF2B5EF4-FFF2-40B4-BE49-F238E27FC236}">
                <a16:creationId xmlns:a16="http://schemas.microsoft.com/office/drawing/2014/main" id="{67C232B5-C56E-39FB-9B44-06E3D22EBC93}"/>
              </a:ext>
            </a:extLst>
          </p:cNvPr>
          <p:cNvPicPr preferRelativeResize="0"/>
          <p:nvPr/>
        </p:nvPicPr>
        <p:blipFill rotWithShape="1">
          <a:blip r:embed="rId2">
            <a:alphaModFix/>
          </a:blip>
          <a:srcRect/>
          <a:stretch/>
        </p:blipFill>
        <p:spPr>
          <a:xfrm>
            <a:off x="342900" y="344939"/>
            <a:ext cx="2237740" cy="755015"/>
          </a:xfrm>
          <a:prstGeom prst="rect">
            <a:avLst/>
          </a:prstGeom>
          <a:noFill/>
          <a:ln>
            <a:noFill/>
          </a:ln>
        </p:spPr>
      </p:pic>
      <p:sp>
        <p:nvSpPr>
          <p:cNvPr id="8" name="Google Shape;101;p2">
            <a:extLst>
              <a:ext uri="{FF2B5EF4-FFF2-40B4-BE49-F238E27FC236}">
                <a16:creationId xmlns:a16="http://schemas.microsoft.com/office/drawing/2014/main" id="{649C4FA6-1300-B1D7-F57D-4566212330D4}"/>
              </a:ext>
            </a:extLst>
          </p:cNvPr>
          <p:cNvSpPr txBox="1">
            <a:spLocks noGrp="1"/>
          </p:cNvSpPr>
          <p:nvPr/>
        </p:nvSpPr>
        <p:spPr>
          <a:xfrm>
            <a:off x="6667500" y="6147936"/>
            <a:ext cx="21336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endParaRPr dirty="0"/>
          </a:p>
        </p:txBody>
      </p:sp>
      <p:sp>
        <p:nvSpPr>
          <p:cNvPr id="9" name="TextBox 10">
            <a:extLst>
              <a:ext uri="{FF2B5EF4-FFF2-40B4-BE49-F238E27FC236}">
                <a16:creationId xmlns:a16="http://schemas.microsoft.com/office/drawing/2014/main" id="{AAE53AA6-97CB-54FD-EF86-7CD83D4D1200}"/>
              </a:ext>
            </a:extLst>
          </p:cNvPr>
          <p:cNvSpPr txBox="1"/>
          <p:nvPr/>
        </p:nvSpPr>
        <p:spPr>
          <a:xfrm>
            <a:off x="845820" y="2197161"/>
            <a:ext cx="7849772" cy="3754874"/>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t>Paper 2:</a:t>
            </a:r>
          </a:p>
          <a:p>
            <a:pPr>
              <a:buFont typeface="Arial" pitchFamily="34" charset="0"/>
              <a:buChar char="•"/>
            </a:pPr>
            <a:r>
              <a:rPr lang="en-US" dirty="0"/>
              <a:t> </a:t>
            </a:r>
            <a:r>
              <a:rPr lang="en-US" b="1" u="sng" dirty="0"/>
              <a:t>Title</a:t>
            </a:r>
            <a:r>
              <a:rPr lang="en-US" dirty="0"/>
              <a:t> - Enhancement Generative Adversarial Network in Medical Image Segmentation ( January 2022)</a:t>
            </a:r>
          </a:p>
          <a:p>
            <a:pPr>
              <a:buFont typeface="Arial" pitchFamily="34" charset="0"/>
              <a:buChar char="•"/>
            </a:pPr>
            <a:r>
              <a:rPr lang="en-US" dirty="0"/>
              <a:t> </a:t>
            </a:r>
            <a:r>
              <a:rPr lang="en-US" b="1" u="sng" dirty="0"/>
              <a:t>Problem Statement </a:t>
            </a:r>
            <a:r>
              <a:rPr lang="en-US" dirty="0"/>
              <a:t>- The paper addresses challenges in medical image segmentation, such as limited data, data imbalance, and cross-device differences. Due to the small sample space and data imbalance, deep learning models struggle to achieve accurate segmentation. Additionally, the availability of medical image datasets is restricted due to expensive equipment and patient privacy concerns, leading to difficulties in training large-scale models.</a:t>
            </a:r>
          </a:p>
          <a:p>
            <a:pPr>
              <a:buFont typeface="Arial" pitchFamily="34" charset="0"/>
              <a:buChar char="•"/>
            </a:pPr>
            <a:r>
              <a:rPr lang="en-US" dirty="0"/>
              <a:t> </a:t>
            </a:r>
            <a:r>
              <a:rPr lang="en-US" b="1" u="sng" dirty="0"/>
              <a:t>Proposed Technique </a:t>
            </a:r>
            <a:r>
              <a:rPr lang="en-US" dirty="0"/>
              <a:t>- The paper introduces an Enhanced Generative Adversarial Network (</a:t>
            </a:r>
            <a:r>
              <a:rPr lang="en-US" dirty="0" err="1"/>
              <a:t>EnGAN</a:t>
            </a:r>
            <a:r>
              <a:rPr lang="en-US" dirty="0"/>
              <a:t>) for medical image enhancement. The proposed technique aims to enhance the original medical images by leveraging the domain transfer capability of GANs. A novel optimizer is incorporated into the GAN framework to generate a continuous distribution as a target domain for image enhancement. This optimizer maps the discrete distribution of labels to a continuous image distribution, thereby improving segmentation efficiency.</a:t>
            </a:r>
          </a:p>
          <a:p>
            <a:pPr>
              <a:buFont typeface="Arial" pitchFamily="34" charset="0"/>
              <a:buChar char="•"/>
            </a:pPr>
            <a:r>
              <a:rPr lang="en-US" dirty="0"/>
              <a:t> </a:t>
            </a:r>
            <a:r>
              <a:rPr lang="en-US" b="1" u="sng" dirty="0"/>
              <a:t>Research Gap </a:t>
            </a:r>
            <a:r>
              <a:rPr lang="en-US" dirty="0"/>
              <a:t>- The paper does not discuss the robustness of the </a:t>
            </a:r>
            <a:r>
              <a:rPr lang="en-US" dirty="0" err="1"/>
              <a:t>EnGAN</a:t>
            </a:r>
            <a:r>
              <a:rPr lang="en-US" dirty="0"/>
              <a:t> model in real-world clinical scenarios or its potential impact on medical diagnosis. Further studies are required to evaluate the clinical utility and reliability of the enhanced images for accurate diagnosis.</a:t>
            </a:r>
          </a:p>
        </p:txBody>
      </p:sp>
    </p:spTree>
    <p:extLst>
      <p:ext uri="{BB962C8B-B14F-4D97-AF65-F5344CB8AC3E}">
        <p14:creationId xmlns:p14="http://schemas.microsoft.com/office/powerpoint/2010/main" val="4481991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1A9D69A-F631-B45C-F8E4-3DA6047268D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sp>
        <p:nvSpPr>
          <p:cNvPr id="5" name="Google Shape;97;p2">
            <a:extLst>
              <a:ext uri="{FF2B5EF4-FFF2-40B4-BE49-F238E27FC236}">
                <a16:creationId xmlns:a16="http://schemas.microsoft.com/office/drawing/2014/main" id="{3D66E961-E84A-60FF-7E84-10D1161BD394}"/>
              </a:ext>
            </a:extLst>
          </p:cNvPr>
          <p:cNvSpPr txBox="1">
            <a:spLocks noGrp="1"/>
          </p:cNvSpPr>
          <p:nvPr/>
        </p:nvSpPr>
        <p:spPr>
          <a:xfrm>
            <a:off x="457200" y="868363"/>
            <a:ext cx="8229600" cy="777240"/>
          </a:xfrm>
          <a:prstGeom prst="rect">
            <a:avLst/>
          </a:prstGeom>
          <a:noFill/>
          <a:ln>
            <a:noFill/>
          </a:ln>
        </p:spPr>
        <p:txBody>
          <a:bodyPr spcFirstLastPara="1" wrap="square" lIns="91425" tIns="45700" rIns="91425" bIns="45700" anchor="t" anchorCtr="0">
            <a:normAutofit fontScale="85000" lnSpcReduction="20000"/>
          </a:bodyPr>
          <a:lstStyle>
            <a:defPPr marR="0" lvl="0" algn="l" rtl="0">
              <a:lnSpc>
                <a:spcPct val="100000"/>
              </a:lnSpc>
              <a:spcBef>
                <a:spcPts val="0"/>
              </a:spcBef>
              <a:spcAft>
                <a:spcPts val="0"/>
              </a:spcAft>
            </a:defPPr>
            <a:lvl1pPr marL="457200" marR="0" lvl="0" indent="-342900" algn="l" rtl="0">
              <a:lnSpc>
                <a:spcPct val="100000"/>
              </a:lnSpc>
              <a:spcBef>
                <a:spcPts val="360"/>
              </a:spcBef>
              <a:spcAft>
                <a:spcPts val="0"/>
              </a:spcAft>
              <a:buClr>
                <a:schemeClr val="dk1"/>
              </a:buClr>
              <a:buSzPts val="1800"/>
              <a:buFont typeface="Arial"/>
              <a:buChar char="•"/>
              <a:defRPr sz="3200" b="0" i="0" u="none" strike="noStrike" cap="none">
                <a:solidFill>
                  <a:schemeClr val="dk1"/>
                </a:solidFill>
                <a:latin typeface="Calibri"/>
                <a:ea typeface="Calibri"/>
                <a:cs typeface="Calibri"/>
                <a:sym typeface="Calibri"/>
              </a:defRPr>
            </a:lvl1pPr>
            <a:lvl2pPr marL="914400" marR="0" lvl="1" indent="-342900" algn="l" rtl="0">
              <a:lnSpc>
                <a:spcPct val="100000"/>
              </a:lnSpc>
              <a:spcBef>
                <a:spcPts val="36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Clr>
                <a:schemeClr val="dk1"/>
              </a:buClr>
              <a:buSzPts val="3200"/>
              <a:buNone/>
            </a:pPr>
            <a:r>
              <a:rPr lang="en-US" dirty="0">
                <a:latin typeface="Times New Roman" panose="02020603050405020304" pitchFamily="18" charset="0"/>
                <a:cs typeface="Times New Roman" panose="02020603050405020304" pitchFamily="18" charset="0"/>
              </a:rPr>
              <a:t>  Literature Review</a:t>
            </a:r>
          </a:p>
          <a:p>
            <a:pPr marL="0" indent="0">
              <a:spcBef>
                <a:spcPts val="0"/>
              </a:spcBef>
              <a:buSzPts val="3200"/>
              <a:buNone/>
            </a:pPr>
            <a:r>
              <a:rPr lang="en-US" dirty="0">
                <a:latin typeface="Times New Roman" panose="02020603050405020304" pitchFamily="18" charset="0"/>
                <a:cs typeface="Times New Roman" panose="02020603050405020304" pitchFamily="18" charset="0"/>
              </a:rPr>
              <a:t>                   </a:t>
            </a:r>
            <a:endParaRPr dirty="0">
              <a:latin typeface="Times New Roman" panose="02020603050405020304" pitchFamily="18" charset="0"/>
              <a:cs typeface="Times New Roman" panose="02020603050405020304" pitchFamily="18" charset="0"/>
            </a:endParaRPr>
          </a:p>
          <a:p>
            <a:pPr marL="342900" lvl="0" indent="-139700" algn="l" rtl="0">
              <a:spcBef>
                <a:spcPts val="640"/>
              </a:spcBef>
              <a:spcAft>
                <a:spcPts val="0"/>
              </a:spcAft>
              <a:buClr>
                <a:schemeClr val="dk1"/>
              </a:buClr>
              <a:buSzPts val="3200"/>
              <a:buNone/>
            </a:pPr>
            <a:endParaRPr dirty="0">
              <a:latin typeface="Times New Roman" panose="02020603050405020304" pitchFamily="18" charset="0"/>
              <a:cs typeface="Times New Roman" panose="02020603050405020304" pitchFamily="18" charset="0"/>
            </a:endParaRPr>
          </a:p>
          <a:p>
            <a:pPr marL="342900" lvl="0" indent="-139700" algn="l" rtl="0">
              <a:spcBef>
                <a:spcPts val="640"/>
              </a:spcBef>
              <a:spcAft>
                <a:spcPts val="0"/>
              </a:spcAft>
              <a:buClr>
                <a:schemeClr val="dk1"/>
              </a:buClr>
              <a:buSzPts val="3200"/>
              <a:buNone/>
            </a:pPr>
            <a:endParaRPr dirty="0">
              <a:latin typeface="Times New Roman" panose="02020603050405020304" pitchFamily="18" charset="0"/>
              <a:cs typeface="Times New Roman" panose="02020603050405020304" pitchFamily="18" charset="0"/>
            </a:endParaRPr>
          </a:p>
        </p:txBody>
      </p:sp>
      <p:sp>
        <p:nvSpPr>
          <p:cNvPr id="8" name="TextBox 10">
            <a:extLst>
              <a:ext uri="{FF2B5EF4-FFF2-40B4-BE49-F238E27FC236}">
                <a16:creationId xmlns:a16="http://schemas.microsoft.com/office/drawing/2014/main" id="{D828FB87-BD47-A9CA-CEE4-56F497E953C9}"/>
              </a:ext>
            </a:extLst>
          </p:cNvPr>
          <p:cNvSpPr txBox="1"/>
          <p:nvPr/>
        </p:nvSpPr>
        <p:spPr>
          <a:xfrm>
            <a:off x="731520" y="1673738"/>
            <a:ext cx="7849772" cy="3754874"/>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t>Paper 3:</a:t>
            </a:r>
          </a:p>
          <a:p>
            <a:pPr>
              <a:buFont typeface="Arial" pitchFamily="34" charset="0"/>
              <a:buChar char="•"/>
            </a:pPr>
            <a:r>
              <a:rPr lang="en-US" dirty="0"/>
              <a:t> </a:t>
            </a:r>
            <a:r>
              <a:rPr lang="en-US" b="1" u="sng" dirty="0"/>
              <a:t>Title</a:t>
            </a:r>
            <a:r>
              <a:rPr lang="en-US" dirty="0"/>
              <a:t> - Detecting Brain Tumor by Using Machine Learning and Image Processing Techniques( February 2022)</a:t>
            </a:r>
          </a:p>
          <a:p>
            <a:pPr>
              <a:buFont typeface="Arial" pitchFamily="34" charset="0"/>
              <a:buChar char="•"/>
            </a:pPr>
            <a:r>
              <a:rPr lang="en-US" dirty="0"/>
              <a:t> </a:t>
            </a:r>
            <a:r>
              <a:rPr lang="en-US" b="1" u="sng" dirty="0"/>
              <a:t>Problem Statement</a:t>
            </a:r>
            <a:r>
              <a:rPr lang="en-US" dirty="0"/>
              <a:t> - Brain tumors are dangerous diseases that can occur at any age, affecting the nervous system. Early detection and intervention are crucial for improved survival rates. The article aims to detect and classify brain tumor types from MRI images using image processing and machine learning methods.</a:t>
            </a:r>
          </a:p>
          <a:p>
            <a:pPr>
              <a:buFont typeface="Arial" pitchFamily="34" charset="0"/>
              <a:buChar char="•"/>
            </a:pPr>
            <a:r>
              <a:rPr lang="en-US" b="1" u="sng" dirty="0"/>
              <a:t> Proposed Technique </a:t>
            </a:r>
            <a:r>
              <a:rPr lang="en-US" dirty="0"/>
              <a:t>- The proposed technique involves classifying brain tumors from MRI images. It begins with preprocessing, including skull stripping and normalization. Features are then extracted using GLCM texture analysis, including Contrast, Correlation, Energy, and Homogeneity. The classification is done using SVM with a Gaussian RBF kernel, aiming to enhance accuracy by refining both image processing and feature extraction methods. </a:t>
            </a:r>
          </a:p>
          <a:p>
            <a:pPr>
              <a:buFont typeface="Arial" pitchFamily="34" charset="0"/>
              <a:buChar char="•"/>
            </a:pPr>
            <a:r>
              <a:rPr lang="en-US" dirty="0"/>
              <a:t> </a:t>
            </a:r>
            <a:r>
              <a:rPr lang="en-US" b="1" u="sng" dirty="0"/>
              <a:t>Research Gap </a:t>
            </a:r>
            <a:r>
              <a:rPr lang="en-US" dirty="0"/>
              <a:t>- The accuracy achieved (minimum 62%) falls short of expectations. Possible reasons for this include low-quality images in the dataset, varying perspectives due to MRI nature, and challenges with image processing methods. The K means algorithm for segmentation was considered but was not entirely successful due to grayscale image issues and difficulties in detecting tumors while preserving important parts of the brain.</a:t>
            </a:r>
          </a:p>
        </p:txBody>
      </p:sp>
    </p:spTree>
    <p:extLst>
      <p:ext uri="{BB962C8B-B14F-4D97-AF65-F5344CB8AC3E}">
        <p14:creationId xmlns:p14="http://schemas.microsoft.com/office/powerpoint/2010/main" val="13705659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776F96E-043E-5138-8E70-1AF2896E841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sp>
        <p:nvSpPr>
          <p:cNvPr id="5" name="Google Shape;97;p2">
            <a:extLst>
              <a:ext uri="{FF2B5EF4-FFF2-40B4-BE49-F238E27FC236}">
                <a16:creationId xmlns:a16="http://schemas.microsoft.com/office/drawing/2014/main" id="{9877C116-CB53-0E48-1B8B-400F2D8691A3}"/>
              </a:ext>
            </a:extLst>
          </p:cNvPr>
          <p:cNvSpPr txBox="1">
            <a:spLocks noGrp="1"/>
          </p:cNvSpPr>
          <p:nvPr/>
        </p:nvSpPr>
        <p:spPr>
          <a:xfrm>
            <a:off x="571500" y="1391786"/>
            <a:ext cx="8229600" cy="777240"/>
          </a:xfrm>
          <a:prstGeom prst="rect">
            <a:avLst/>
          </a:prstGeom>
          <a:noFill/>
          <a:ln>
            <a:noFill/>
          </a:ln>
        </p:spPr>
        <p:txBody>
          <a:bodyPr spcFirstLastPara="1" wrap="square" lIns="91425" tIns="45700" rIns="91425" bIns="45700" anchor="t" anchorCtr="0">
            <a:normAutofit fontScale="85000" lnSpcReduction="20000"/>
          </a:bodyPr>
          <a:lstStyle>
            <a:defPPr marR="0" lvl="0" algn="l" rtl="0">
              <a:lnSpc>
                <a:spcPct val="100000"/>
              </a:lnSpc>
              <a:spcBef>
                <a:spcPts val="0"/>
              </a:spcBef>
              <a:spcAft>
                <a:spcPts val="0"/>
              </a:spcAft>
            </a:defPPr>
            <a:lvl1pPr marL="457200" marR="0" lvl="0" indent="-342900" algn="l" rtl="0">
              <a:lnSpc>
                <a:spcPct val="100000"/>
              </a:lnSpc>
              <a:spcBef>
                <a:spcPts val="360"/>
              </a:spcBef>
              <a:spcAft>
                <a:spcPts val="0"/>
              </a:spcAft>
              <a:buClr>
                <a:schemeClr val="dk1"/>
              </a:buClr>
              <a:buSzPts val="1800"/>
              <a:buFont typeface="Arial"/>
              <a:buChar char="•"/>
              <a:defRPr sz="3200" b="0" i="0" u="none" strike="noStrike" cap="none">
                <a:solidFill>
                  <a:schemeClr val="dk1"/>
                </a:solidFill>
                <a:latin typeface="Calibri"/>
                <a:ea typeface="Calibri"/>
                <a:cs typeface="Calibri"/>
                <a:sym typeface="Calibri"/>
              </a:defRPr>
            </a:lvl1pPr>
            <a:lvl2pPr marL="914400" marR="0" lvl="1" indent="-342900" algn="l" rtl="0">
              <a:lnSpc>
                <a:spcPct val="100000"/>
              </a:lnSpc>
              <a:spcBef>
                <a:spcPts val="36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Clr>
                <a:schemeClr val="dk1"/>
              </a:buClr>
              <a:buSzPts val="3200"/>
              <a:buNone/>
            </a:pPr>
            <a:r>
              <a:rPr lang="en-US" dirty="0">
                <a:latin typeface="Times New Roman" panose="02020603050405020304" pitchFamily="18" charset="0"/>
                <a:cs typeface="Times New Roman" panose="02020603050405020304" pitchFamily="18" charset="0"/>
              </a:rPr>
              <a:t>  Literature Review</a:t>
            </a:r>
          </a:p>
          <a:p>
            <a:pPr marL="0" indent="0">
              <a:spcBef>
                <a:spcPts val="0"/>
              </a:spcBef>
              <a:buSzPts val="3200"/>
              <a:buNone/>
            </a:pPr>
            <a:r>
              <a:rPr lang="en-US" dirty="0">
                <a:latin typeface="Times New Roman" panose="02020603050405020304" pitchFamily="18" charset="0"/>
                <a:cs typeface="Times New Roman" panose="02020603050405020304" pitchFamily="18" charset="0"/>
              </a:rPr>
              <a:t>                   </a:t>
            </a:r>
            <a:endParaRPr dirty="0">
              <a:latin typeface="Times New Roman" panose="02020603050405020304" pitchFamily="18" charset="0"/>
              <a:cs typeface="Times New Roman" panose="02020603050405020304" pitchFamily="18" charset="0"/>
            </a:endParaRPr>
          </a:p>
          <a:p>
            <a:pPr marL="342900" lvl="0" indent="-139700" algn="l" rtl="0">
              <a:spcBef>
                <a:spcPts val="640"/>
              </a:spcBef>
              <a:spcAft>
                <a:spcPts val="0"/>
              </a:spcAft>
              <a:buClr>
                <a:schemeClr val="dk1"/>
              </a:buClr>
              <a:buSzPts val="3200"/>
              <a:buNone/>
            </a:pPr>
            <a:endParaRPr dirty="0">
              <a:latin typeface="Times New Roman" panose="02020603050405020304" pitchFamily="18" charset="0"/>
              <a:cs typeface="Times New Roman" panose="02020603050405020304" pitchFamily="18" charset="0"/>
            </a:endParaRPr>
          </a:p>
          <a:p>
            <a:pPr marL="342900" lvl="0" indent="-139700" algn="l" rtl="0">
              <a:spcBef>
                <a:spcPts val="640"/>
              </a:spcBef>
              <a:spcAft>
                <a:spcPts val="0"/>
              </a:spcAft>
              <a:buClr>
                <a:schemeClr val="dk1"/>
              </a:buClr>
              <a:buSzPts val="3200"/>
              <a:buNone/>
            </a:pPr>
            <a:endParaRPr dirty="0">
              <a:latin typeface="Times New Roman" panose="02020603050405020304" pitchFamily="18" charset="0"/>
              <a:cs typeface="Times New Roman" panose="02020603050405020304" pitchFamily="18" charset="0"/>
            </a:endParaRPr>
          </a:p>
        </p:txBody>
      </p:sp>
      <p:pic>
        <p:nvPicPr>
          <p:cNvPr id="6" name="Google Shape;98;p2">
            <a:extLst>
              <a:ext uri="{FF2B5EF4-FFF2-40B4-BE49-F238E27FC236}">
                <a16:creationId xmlns:a16="http://schemas.microsoft.com/office/drawing/2014/main" id="{453D44CF-2160-1B46-007B-B5F435FDF6D3}"/>
              </a:ext>
            </a:extLst>
          </p:cNvPr>
          <p:cNvPicPr preferRelativeResize="0"/>
          <p:nvPr/>
        </p:nvPicPr>
        <p:blipFill rotWithShape="1">
          <a:blip r:embed="rId2">
            <a:alphaModFix/>
          </a:blip>
          <a:srcRect/>
          <a:stretch/>
        </p:blipFill>
        <p:spPr>
          <a:xfrm>
            <a:off x="342900" y="344939"/>
            <a:ext cx="2237740" cy="755015"/>
          </a:xfrm>
          <a:prstGeom prst="rect">
            <a:avLst/>
          </a:prstGeom>
          <a:noFill/>
          <a:ln>
            <a:noFill/>
          </a:ln>
        </p:spPr>
      </p:pic>
      <p:sp>
        <p:nvSpPr>
          <p:cNvPr id="8" name="Google Shape;101;p2">
            <a:extLst>
              <a:ext uri="{FF2B5EF4-FFF2-40B4-BE49-F238E27FC236}">
                <a16:creationId xmlns:a16="http://schemas.microsoft.com/office/drawing/2014/main" id="{B24ECD92-72DF-C108-0D59-60ADD0031EBF}"/>
              </a:ext>
            </a:extLst>
          </p:cNvPr>
          <p:cNvSpPr txBox="1">
            <a:spLocks noGrp="1"/>
          </p:cNvSpPr>
          <p:nvPr/>
        </p:nvSpPr>
        <p:spPr>
          <a:xfrm>
            <a:off x="6667500" y="6147936"/>
            <a:ext cx="21336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endParaRPr dirty="0"/>
          </a:p>
        </p:txBody>
      </p:sp>
      <p:sp>
        <p:nvSpPr>
          <p:cNvPr id="9" name="TextBox 10">
            <a:extLst>
              <a:ext uri="{FF2B5EF4-FFF2-40B4-BE49-F238E27FC236}">
                <a16:creationId xmlns:a16="http://schemas.microsoft.com/office/drawing/2014/main" id="{6F1F8060-2C2B-958A-0337-E52E77BF2AAF}"/>
              </a:ext>
            </a:extLst>
          </p:cNvPr>
          <p:cNvSpPr txBox="1"/>
          <p:nvPr/>
        </p:nvSpPr>
        <p:spPr>
          <a:xfrm>
            <a:off x="845820" y="2197161"/>
            <a:ext cx="7849772" cy="3539430"/>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t>Paper 4:</a:t>
            </a:r>
          </a:p>
          <a:p>
            <a:pPr>
              <a:buFont typeface="Arial" pitchFamily="34" charset="0"/>
              <a:buChar char="•"/>
            </a:pPr>
            <a:r>
              <a:rPr lang="en-US" dirty="0"/>
              <a:t> </a:t>
            </a:r>
            <a:r>
              <a:rPr lang="en-US" b="1" u="sng" dirty="0"/>
              <a:t>Title</a:t>
            </a:r>
            <a:r>
              <a:rPr lang="en-US" dirty="0"/>
              <a:t> - Development of brain tumor segmentation of magnetic resonance imaging (MRI) using U-Net deep learning( August 2021)</a:t>
            </a:r>
          </a:p>
          <a:p>
            <a:pPr>
              <a:buFont typeface="Arial" pitchFamily="34" charset="0"/>
              <a:buChar char="•"/>
            </a:pPr>
            <a:r>
              <a:rPr lang="en-US" dirty="0"/>
              <a:t> </a:t>
            </a:r>
            <a:r>
              <a:rPr lang="en-US" b="1" u="sng" dirty="0"/>
              <a:t>Problem Statement </a:t>
            </a:r>
            <a:r>
              <a:rPr lang="en-US" dirty="0"/>
              <a:t>- Accurate segmentation of brain tumors in medical imaging, particularly in MRI scans, remains a challenge. Existing diagnosis and detection methods are time consuming and prone to errors, relying on the expertise of neuro specialists and radiologists. There is a need for automated techniques to improve efficiency and accuracy in brain tumor detection. </a:t>
            </a:r>
          </a:p>
          <a:p>
            <a:pPr>
              <a:buFont typeface="Arial" pitchFamily="34" charset="0"/>
              <a:buChar char="•"/>
            </a:pPr>
            <a:r>
              <a:rPr lang="en-US" dirty="0"/>
              <a:t> </a:t>
            </a:r>
            <a:r>
              <a:rPr lang="en-US" b="1" u="sng" dirty="0"/>
              <a:t>Proposed Technique </a:t>
            </a:r>
            <a:r>
              <a:rPr lang="en-US" dirty="0"/>
              <a:t>- The study introduces a robust U-Net deep learning  Convolutional Neural Network (CNN) model for brain tumor segmentation in MRI images. The U-Net architecture is chosen due to its encoding/decoding structure that enables precise segmentation. The model is trained on a dataset of brain MRI scans using a combination of down sampling, bottleneck, and up sampling layers. The resulting semantic maps are used to classify brain images into tumor and non tumor regions.</a:t>
            </a:r>
          </a:p>
          <a:p>
            <a:pPr>
              <a:buFont typeface="Arial" pitchFamily="34" charset="0"/>
              <a:buChar char="•"/>
            </a:pPr>
            <a:r>
              <a:rPr lang="en-US" dirty="0"/>
              <a:t> </a:t>
            </a:r>
            <a:r>
              <a:rPr lang="en-US" b="1" u="sng" dirty="0"/>
              <a:t>Research Gap </a:t>
            </a:r>
            <a:r>
              <a:rPr lang="en-US" dirty="0"/>
              <a:t>- Implementing post-processing techniques, such as morphological operations or conditional random fields, can refine the segmented regions and improve the precision of the segmentation results. </a:t>
            </a:r>
          </a:p>
        </p:txBody>
      </p:sp>
    </p:spTree>
    <p:extLst>
      <p:ext uri="{BB962C8B-B14F-4D97-AF65-F5344CB8AC3E}">
        <p14:creationId xmlns:p14="http://schemas.microsoft.com/office/powerpoint/2010/main" val="12544555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485F50B-0F6C-933A-8843-6C7CC92C9B6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sp>
        <p:nvSpPr>
          <p:cNvPr id="5" name="Google Shape;97;p2">
            <a:extLst>
              <a:ext uri="{FF2B5EF4-FFF2-40B4-BE49-F238E27FC236}">
                <a16:creationId xmlns:a16="http://schemas.microsoft.com/office/drawing/2014/main" id="{449F388F-7CFB-7B2D-BEF3-D2F941D24D01}"/>
              </a:ext>
            </a:extLst>
          </p:cNvPr>
          <p:cNvSpPr txBox="1">
            <a:spLocks noGrp="1"/>
          </p:cNvSpPr>
          <p:nvPr/>
        </p:nvSpPr>
        <p:spPr>
          <a:xfrm>
            <a:off x="571500" y="1391786"/>
            <a:ext cx="8229600" cy="777240"/>
          </a:xfrm>
          <a:prstGeom prst="rect">
            <a:avLst/>
          </a:prstGeom>
          <a:noFill/>
          <a:ln>
            <a:noFill/>
          </a:ln>
        </p:spPr>
        <p:txBody>
          <a:bodyPr spcFirstLastPara="1" wrap="square" lIns="91425" tIns="45700" rIns="91425" bIns="45700" anchor="t" anchorCtr="0">
            <a:normAutofit fontScale="85000" lnSpcReduction="20000"/>
          </a:bodyPr>
          <a:lstStyle>
            <a:defPPr marR="0" lvl="0" algn="l" rtl="0">
              <a:lnSpc>
                <a:spcPct val="100000"/>
              </a:lnSpc>
              <a:spcBef>
                <a:spcPts val="0"/>
              </a:spcBef>
              <a:spcAft>
                <a:spcPts val="0"/>
              </a:spcAft>
            </a:defPPr>
            <a:lvl1pPr marL="457200" marR="0" lvl="0" indent="-342900" algn="l" rtl="0">
              <a:lnSpc>
                <a:spcPct val="100000"/>
              </a:lnSpc>
              <a:spcBef>
                <a:spcPts val="360"/>
              </a:spcBef>
              <a:spcAft>
                <a:spcPts val="0"/>
              </a:spcAft>
              <a:buClr>
                <a:schemeClr val="dk1"/>
              </a:buClr>
              <a:buSzPts val="1800"/>
              <a:buFont typeface="Arial"/>
              <a:buChar char="•"/>
              <a:defRPr sz="3200" b="0" i="0" u="none" strike="noStrike" cap="none">
                <a:solidFill>
                  <a:schemeClr val="dk1"/>
                </a:solidFill>
                <a:latin typeface="Calibri"/>
                <a:ea typeface="Calibri"/>
                <a:cs typeface="Calibri"/>
                <a:sym typeface="Calibri"/>
              </a:defRPr>
            </a:lvl1pPr>
            <a:lvl2pPr marL="914400" marR="0" lvl="1" indent="-342900" algn="l" rtl="0">
              <a:lnSpc>
                <a:spcPct val="100000"/>
              </a:lnSpc>
              <a:spcBef>
                <a:spcPts val="36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Clr>
                <a:schemeClr val="dk1"/>
              </a:buClr>
              <a:buSzPts val="3200"/>
              <a:buNone/>
            </a:pPr>
            <a:r>
              <a:rPr lang="en-US" dirty="0">
                <a:latin typeface="Times New Roman" panose="02020603050405020304" pitchFamily="18" charset="0"/>
                <a:cs typeface="Times New Roman" panose="02020603050405020304" pitchFamily="18" charset="0"/>
              </a:rPr>
              <a:t>  Literature Review</a:t>
            </a:r>
          </a:p>
          <a:p>
            <a:pPr marL="0" indent="0">
              <a:spcBef>
                <a:spcPts val="0"/>
              </a:spcBef>
              <a:buSzPts val="3200"/>
              <a:buNone/>
            </a:pPr>
            <a:r>
              <a:rPr lang="en-US" dirty="0">
                <a:latin typeface="Times New Roman" panose="02020603050405020304" pitchFamily="18" charset="0"/>
                <a:cs typeface="Times New Roman" panose="02020603050405020304" pitchFamily="18" charset="0"/>
              </a:rPr>
              <a:t>                   </a:t>
            </a:r>
            <a:endParaRPr dirty="0">
              <a:latin typeface="Times New Roman" panose="02020603050405020304" pitchFamily="18" charset="0"/>
              <a:cs typeface="Times New Roman" panose="02020603050405020304" pitchFamily="18" charset="0"/>
            </a:endParaRPr>
          </a:p>
          <a:p>
            <a:pPr marL="342900" lvl="0" indent="-139700" algn="l" rtl="0">
              <a:spcBef>
                <a:spcPts val="640"/>
              </a:spcBef>
              <a:spcAft>
                <a:spcPts val="0"/>
              </a:spcAft>
              <a:buClr>
                <a:schemeClr val="dk1"/>
              </a:buClr>
              <a:buSzPts val="3200"/>
              <a:buNone/>
            </a:pPr>
            <a:endParaRPr dirty="0">
              <a:latin typeface="Times New Roman" panose="02020603050405020304" pitchFamily="18" charset="0"/>
              <a:cs typeface="Times New Roman" panose="02020603050405020304" pitchFamily="18" charset="0"/>
            </a:endParaRPr>
          </a:p>
          <a:p>
            <a:pPr marL="342900" lvl="0" indent="-139700" algn="l" rtl="0">
              <a:spcBef>
                <a:spcPts val="640"/>
              </a:spcBef>
              <a:spcAft>
                <a:spcPts val="0"/>
              </a:spcAft>
              <a:buClr>
                <a:schemeClr val="dk1"/>
              </a:buClr>
              <a:buSzPts val="3200"/>
              <a:buNone/>
            </a:pPr>
            <a:endParaRPr dirty="0">
              <a:latin typeface="Times New Roman" panose="02020603050405020304" pitchFamily="18" charset="0"/>
              <a:cs typeface="Times New Roman" panose="02020603050405020304" pitchFamily="18" charset="0"/>
            </a:endParaRPr>
          </a:p>
        </p:txBody>
      </p:sp>
      <p:pic>
        <p:nvPicPr>
          <p:cNvPr id="6" name="Google Shape;98;p2">
            <a:extLst>
              <a:ext uri="{FF2B5EF4-FFF2-40B4-BE49-F238E27FC236}">
                <a16:creationId xmlns:a16="http://schemas.microsoft.com/office/drawing/2014/main" id="{49435B2C-B4FE-714B-084C-2E0489572C57}"/>
              </a:ext>
            </a:extLst>
          </p:cNvPr>
          <p:cNvPicPr preferRelativeResize="0"/>
          <p:nvPr/>
        </p:nvPicPr>
        <p:blipFill rotWithShape="1">
          <a:blip r:embed="rId2">
            <a:alphaModFix/>
          </a:blip>
          <a:srcRect/>
          <a:stretch/>
        </p:blipFill>
        <p:spPr>
          <a:xfrm>
            <a:off x="342900" y="344939"/>
            <a:ext cx="2237740" cy="755015"/>
          </a:xfrm>
          <a:prstGeom prst="rect">
            <a:avLst/>
          </a:prstGeom>
          <a:noFill/>
          <a:ln>
            <a:noFill/>
          </a:ln>
        </p:spPr>
      </p:pic>
      <p:sp>
        <p:nvSpPr>
          <p:cNvPr id="9" name="TextBox 10">
            <a:extLst>
              <a:ext uri="{FF2B5EF4-FFF2-40B4-BE49-F238E27FC236}">
                <a16:creationId xmlns:a16="http://schemas.microsoft.com/office/drawing/2014/main" id="{39B0E4A1-81CD-C8C0-C373-6C9EFD37D2F6}"/>
              </a:ext>
            </a:extLst>
          </p:cNvPr>
          <p:cNvSpPr txBox="1"/>
          <p:nvPr/>
        </p:nvSpPr>
        <p:spPr>
          <a:xfrm>
            <a:off x="845820" y="2197161"/>
            <a:ext cx="7849772" cy="3539430"/>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t>Paper 5:</a:t>
            </a:r>
          </a:p>
          <a:p>
            <a:pPr>
              <a:buFont typeface="Arial" pitchFamily="34" charset="0"/>
              <a:buChar char="•"/>
            </a:pPr>
            <a:r>
              <a:rPr lang="en-US" dirty="0"/>
              <a:t> </a:t>
            </a:r>
            <a:r>
              <a:rPr lang="en-US" b="1" u="sng" dirty="0"/>
              <a:t>Title</a:t>
            </a:r>
            <a:r>
              <a:rPr lang="en-US" dirty="0"/>
              <a:t> - Brain Tumor Detection and Classification Using Image Processing Techniques (April 2021)</a:t>
            </a:r>
          </a:p>
          <a:p>
            <a:pPr>
              <a:buFont typeface="Arial" pitchFamily="34" charset="0"/>
              <a:buChar char="•"/>
            </a:pPr>
            <a:r>
              <a:rPr lang="en-US" dirty="0"/>
              <a:t> </a:t>
            </a:r>
            <a:r>
              <a:rPr lang="en-US" b="1" u="sng" dirty="0"/>
              <a:t>Problem Statement </a:t>
            </a:r>
            <a:r>
              <a:rPr lang="en-US" dirty="0"/>
              <a:t>- Brain tumors, which can severely impact brain function and be life-threatening, come in two types: benign and malignant. Medical imaging techniques like MRI are crucial for diagnosing these tumors noninvasively. This paper focuses on using image processing techniques to identify brain tumors through MRI images, aiming to improve accuracy and early detection.</a:t>
            </a:r>
          </a:p>
          <a:p>
            <a:pPr>
              <a:buFont typeface="Arial" pitchFamily="34" charset="0"/>
              <a:buChar char="•"/>
            </a:pPr>
            <a:r>
              <a:rPr lang="en-US" dirty="0"/>
              <a:t> </a:t>
            </a:r>
            <a:r>
              <a:rPr lang="en-US" b="1" u="sng" dirty="0"/>
              <a:t>Proposed Technique </a:t>
            </a:r>
            <a:r>
              <a:rPr lang="en-US" dirty="0"/>
              <a:t>- Image Pre Processing: This includes tasks like noise removal and image reconstruction. Techniques like median, mean, Wiener, and hybrid filters are discussed. Image Segmentation: Various methods such as thresholding, morphological-based techniques, and the K-Means algorithm are considered. Feature Extraction: Edge detection and Histogram of Oriented Gradient (HOG) feature extraction are described.</a:t>
            </a:r>
          </a:p>
          <a:p>
            <a:pPr>
              <a:buFont typeface="Arial" pitchFamily="34" charset="0"/>
              <a:buChar char="•"/>
            </a:pPr>
            <a:r>
              <a:rPr lang="en-US" dirty="0"/>
              <a:t> </a:t>
            </a:r>
            <a:r>
              <a:rPr lang="en-US" b="1" u="sng" dirty="0"/>
              <a:t>Research Gap </a:t>
            </a:r>
            <a:r>
              <a:rPr lang="en-US" dirty="0"/>
              <a:t>- Combining image processing techniques with machine learning algorithms could lead to more accurate tumor identification and classification, particularly in cases with complex structures.</a:t>
            </a:r>
          </a:p>
        </p:txBody>
      </p:sp>
    </p:spTree>
    <p:extLst>
      <p:ext uri="{BB962C8B-B14F-4D97-AF65-F5344CB8AC3E}">
        <p14:creationId xmlns:p14="http://schemas.microsoft.com/office/powerpoint/2010/main" val="3196653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12F1613-71B0-1D4A-E01E-259E691B3B9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sp>
        <p:nvSpPr>
          <p:cNvPr id="5" name="Google Shape;97;p2">
            <a:extLst>
              <a:ext uri="{FF2B5EF4-FFF2-40B4-BE49-F238E27FC236}">
                <a16:creationId xmlns:a16="http://schemas.microsoft.com/office/drawing/2014/main" id="{19B129EE-38A9-C901-774A-81CD311AA7E2}"/>
              </a:ext>
            </a:extLst>
          </p:cNvPr>
          <p:cNvSpPr txBox="1">
            <a:spLocks noGrp="1"/>
          </p:cNvSpPr>
          <p:nvPr/>
        </p:nvSpPr>
        <p:spPr>
          <a:xfrm>
            <a:off x="571500" y="1995464"/>
            <a:ext cx="8229600" cy="777240"/>
          </a:xfrm>
          <a:prstGeom prst="rect">
            <a:avLst/>
          </a:prstGeom>
          <a:noFill/>
          <a:ln>
            <a:noFill/>
          </a:ln>
        </p:spPr>
        <p:txBody>
          <a:bodyPr spcFirstLastPara="1" wrap="square" lIns="91425" tIns="45700" rIns="91425" bIns="45700" anchor="t" anchorCtr="0">
            <a:normAutofit fontScale="85000" lnSpcReduction="20000"/>
          </a:bodyPr>
          <a:lstStyle>
            <a:defPPr marR="0" lvl="0" algn="l" rtl="0">
              <a:lnSpc>
                <a:spcPct val="100000"/>
              </a:lnSpc>
              <a:spcBef>
                <a:spcPts val="0"/>
              </a:spcBef>
              <a:spcAft>
                <a:spcPts val="0"/>
              </a:spcAft>
            </a:defPPr>
            <a:lvl1pPr marL="457200" marR="0" lvl="0" indent="-342900" algn="l" rtl="0">
              <a:lnSpc>
                <a:spcPct val="100000"/>
              </a:lnSpc>
              <a:spcBef>
                <a:spcPts val="360"/>
              </a:spcBef>
              <a:spcAft>
                <a:spcPts val="0"/>
              </a:spcAft>
              <a:buClr>
                <a:schemeClr val="dk1"/>
              </a:buClr>
              <a:buSzPts val="1800"/>
              <a:buFont typeface="Arial"/>
              <a:buChar char="•"/>
              <a:defRPr sz="3200" b="0" i="0" u="none" strike="noStrike" cap="none">
                <a:solidFill>
                  <a:schemeClr val="dk1"/>
                </a:solidFill>
                <a:latin typeface="Calibri"/>
                <a:ea typeface="Calibri"/>
                <a:cs typeface="Calibri"/>
                <a:sym typeface="Calibri"/>
              </a:defRPr>
            </a:lvl1pPr>
            <a:lvl2pPr marL="914400" marR="0" lvl="1" indent="-342900" algn="l" rtl="0">
              <a:lnSpc>
                <a:spcPct val="100000"/>
              </a:lnSpc>
              <a:spcBef>
                <a:spcPts val="36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Clr>
                <a:schemeClr val="dk1"/>
              </a:buClr>
              <a:buSzPts val="3200"/>
              <a:buNone/>
            </a:pPr>
            <a:r>
              <a:rPr lang="en-US" dirty="0">
                <a:latin typeface="Times New Roman" panose="02020603050405020304" pitchFamily="18" charset="0"/>
                <a:cs typeface="Times New Roman" panose="02020603050405020304" pitchFamily="18" charset="0"/>
              </a:rPr>
              <a:t>  Literature Review</a:t>
            </a:r>
          </a:p>
          <a:p>
            <a:pPr marL="0" indent="0">
              <a:spcBef>
                <a:spcPts val="0"/>
              </a:spcBef>
              <a:buSzPts val="3200"/>
              <a:buNone/>
            </a:pPr>
            <a:r>
              <a:rPr lang="en-US" dirty="0">
                <a:latin typeface="Times New Roman" panose="02020603050405020304" pitchFamily="18" charset="0"/>
                <a:cs typeface="Times New Roman" panose="02020603050405020304" pitchFamily="18" charset="0"/>
              </a:rPr>
              <a:t>                   </a:t>
            </a:r>
            <a:endParaRPr dirty="0">
              <a:latin typeface="Times New Roman" panose="02020603050405020304" pitchFamily="18" charset="0"/>
              <a:cs typeface="Times New Roman" panose="02020603050405020304" pitchFamily="18" charset="0"/>
            </a:endParaRPr>
          </a:p>
          <a:p>
            <a:pPr marL="342900" lvl="0" indent="-139700" algn="l" rtl="0">
              <a:spcBef>
                <a:spcPts val="640"/>
              </a:spcBef>
              <a:spcAft>
                <a:spcPts val="0"/>
              </a:spcAft>
              <a:buClr>
                <a:schemeClr val="dk1"/>
              </a:buClr>
              <a:buSzPts val="3200"/>
              <a:buNone/>
            </a:pPr>
            <a:endParaRPr dirty="0">
              <a:latin typeface="Times New Roman" panose="02020603050405020304" pitchFamily="18" charset="0"/>
              <a:cs typeface="Times New Roman" panose="02020603050405020304" pitchFamily="18" charset="0"/>
            </a:endParaRPr>
          </a:p>
          <a:p>
            <a:pPr marL="342900" lvl="0" indent="-139700" algn="l" rtl="0">
              <a:spcBef>
                <a:spcPts val="640"/>
              </a:spcBef>
              <a:spcAft>
                <a:spcPts val="0"/>
              </a:spcAft>
              <a:buClr>
                <a:schemeClr val="dk1"/>
              </a:buClr>
              <a:buSzPts val="3200"/>
              <a:buNone/>
            </a:pPr>
            <a:endParaRPr dirty="0">
              <a:latin typeface="Times New Roman" panose="02020603050405020304" pitchFamily="18" charset="0"/>
              <a:cs typeface="Times New Roman" panose="02020603050405020304" pitchFamily="18" charset="0"/>
            </a:endParaRPr>
          </a:p>
        </p:txBody>
      </p:sp>
      <p:pic>
        <p:nvPicPr>
          <p:cNvPr id="6" name="Google Shape;98;p2">
            <a:extLst>
              <a:ext uri="{FF2B5EF4-FFF2-40B4-BE49-F238E27FC236}">
                <a16:creationId xmlns:a16="http://schemas.microsoft.com/office/drawing/2014/main" id="{36F62170-A633-020F-B632-414ADDC70B77}"/>
              </a:ext>
            </a:extLst>
          </p:cNvPr>
          <p:cNvPicPr preferRelativeResize="0"/>
          <p:nvPr/>
        </p:nvPicPr>
        <p:blipFill rotWithShape="1">
          <a:blip r:embed="rId2">
            <a:alphaModFix/>
          </a:blip>
          <a:srcRect/>
          <a:stretch/>
        </p:blipFill>
        <p:spPr>
          <a:xfrm>
            <a:off x="342900" y="948617"/>
            <a:ext cx="2237740" cy="755015"/>
          </a:xfrm>
          <a:prstGeom prst="rect">
            <a:avLst/>
          </a:prstGeom>
          <a:noFill/>
          <a:ln>
            <a:noFill/>
          </a:ln>
        </p:spPr>
      </p:pic>
      <p:sp>
        <p:nvSpPr>
          <p:cNvPr id="7" name="TextBox 10">
            <a:extLst>
              <a:ext uri="{FF2B5EF4-FFF2-40B4-BE49-F238E27FC236}">
                <a16:creationId xmlns:a16="http://schemas.microsoft.com/office/drawing/2014/main" id="{1393B768-2304-978C-D6DB-F330924A2A83}"/>
              </a:ext>
            </a:extLst>
          </p:cNvPr>
          <p:cNvSpPr txBox="1"/>
          <p:nvPr/>
        </p:nvSpPr>
        <p:spPr>
          <a:xfrm>
            <a:off x="845820" y="2800839"/>
            <a:ext cx="7849772" cy="3108543"/>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t>Paper 6:</a:t>
            </a:r>
          </a:p>
          <a:p>
            <a:pPr>
              <a:buFont typeface="Arial" pitchFamily="34" charset="0"/>
              <a:buChar char="•"/>
            </a:pPr>
            <a:r>
              <a:rPr lang="en-US" dirty="0"/>
              <a:t> </a:t>
            </a:r>
            <a:r>
              <a:rPr lang="en-US" b="1" u="sng" dirty="0"/>
              <a:t>Title</a:t>
            </a:r>
            <a:r>
              <a:rPr lang="en-US" dirty="0"/>
              <a:t> - Brain Tumor Detection Using Transfer Learning with Dimensionality Reduction Method     (May 2022)</a:t>
            </a:r>
          </a:p>
          <a:p>
            <a:pPr>
              <a:buFont typeface="Arial" pitchFamily="34" charset="0"/>
              <a:buChar char="•"/>
            </a:pPr>
            <a:r>
              <a:rPr lang="en-US" dirty="0"/>
              <a:t> </a:t>
            </a:r>
            <a:r>
              <a:rPr lang="en-US" b="1" u="sng" dirty="0"/>
              <a:t>Problem Statement </a:t>
            </a:r>
            <a:r>
              <a:rPr lang="en-US" dirty="0"/>
              <a:t>- Brain tumors are a critical medical condition that can lead to death, requiring accurate detection and classification. Detecting and classifying brain tumors from MRI images is challenging due to their varied nature and the need for precise diagnosis</a:t>
            </a:r>
          </a:p>
          <a:p>
            <a:pPr>
              <a:buFont typeface="Arial" pitchFamily="34" charset="0"/>
              <a:buChar char="•"/>
            </a:pPr>
            <a:r>
              <a:rPr lang="en-US" dirty="0"/>
              <a:t> </a:t>
            </a:r>
            <a:r>
              <a:rPr lang="en-US" b="1" u="sng" dirty="0"/>
              <a:t>Proposed Technique </a:t>
            </a:r>
            <a:r>
              <a:rPr lang="en-US" dirty="0"/>
              <a:t>- Image Preprocessing: Images are resized and augmented to enhance generalization. Feature Extraction: Pre-trained CNN models (VGG-16, EfficientNetB7) extract features from images. Dimensionality Reduction: Principal Component Analysis (PCA) is used to reduce feature dimensionality. Classification: A </a:t>
            </a:r>
            <a:r>
              <a:rPr lang="en-US" dirty="0" err="1"/>
              <a:t>softmax</a:t>
            </a:r>
            <a:r>
              <a:rPr lang="en-US" dirty="0"/>
              <a:t> classifier categorizes reduced features into normal or abnormal images.</a:t>
            </a:r>
          </a:p>
          <a:p>
            <a:pPr>
              <a:buFont typeface="Arial" pitchFamily="34" charset="0"/>
              <a:buChar char="•"/>
            </a:pPr>
            <a:r>
              <a:rPr lang="en-US" dirty="0"/>
              <a:t> </a:t>
            </a:r>
            <a:r>
              <a:rPr lang="en-US" b="1" u="sng" dirty="0"/>
              <a:t>Research Gap </a:t>
            </a:r>
            <a:r>
              <a:rPr lang="en-US" dirty="0"/>
              <a:t>- Model Ensemble: Combining predictions from multiple models or approaches could improve accuracy and reduce bias. </a:t>
            </a:r>
            <a:r>
              <a:rPr lang="en-US" dirty="0" err="1"/>
              <a:t>Hyperparameter</a:t>
            </a:r>
            <a:r>
              <a:rPr lang="en-US" dirty="0"/>
              <a:t> Tuning: </a:t>
            </a:r>
            <a:r>
              <a:rPr lang="en-US" dirty="0" err="1"/>
              <a:t>Finetuning</a:t>
            </a:r>
            <a:r>
              <a:rPr lang="en-US" dirty="0"/>
              <a:t> </a:t>
            </a:r>
            <a:r>
              <a:rPr lang="en-US" dirty="0" err="1"/>
              <a:t>hyperparameters</a:t>
            </a:r>
            <a:r>
              <a:rPr lang="en-US" dirty="0"/>
              <a:t> could optimize the model's performance and convergence speed.</a:t>
            </a:r>
          </a:p>
        </p:txBody>
      </p:sp>
    </p:spTree>
    <p:extLst>
      <p:ext uri="{BB962C8B-B14F-4D97-AF65-F5344CB8AC3E}">
        <p14:creationId xmlns:p14="http://schemas.microsoft.com/office/powerpoint/2010/main" val="2129376670"/>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3546</TotalTime>
  <Words>3175</Words>
  <Application>Microsoft Macintosh PowerPoint</Application>
  <PresentationFormat>On-screen Show (4:3)</PresentationFormat>
  <Paragraphs>189</Paragraphs>
  <Slides>21</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Times New Roman</vt:lpstr>
      <vt:lpstr>Office Theme</vt:lpstr>
      <vt:lpstr>Brain Tumor Detection Using ML Techniques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Brain Tumor Detection Using ML Techniques</dc:title>
  <cp:lastModifiedBy>Microsoft Office User</cp:lastModifiedBy>
  <cp:revision>6</cp:revision>
  <dcterms:modified xsi:type="dcterms:W3CDTF">2024-02-19T04:48:12Z</dcterms:modified>
</cp:coreProperties>
</file>