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8" r:id="rId7"/>
    <p:sldId id="261" r:id="rId8"/>
    <p:sldId id="269" r:id="rId9"/>
    <p:sldId id="270" r:id="rId10"/>
    <p:sldId id="271" r:id="rId11"/>
    <p:sldId id="262" r:id="rId12"/>
    <p:sldId id="263" r:id="rId13"/>
    <p:sldId id="264" r:id="rId14"/>
    <p:sldId id="265" r:id="rId15"/>
    <p:sldId id="266" r:id="rId16"/>
    <p:sldId id="273" r:id="rId17"/>
    <p:sldId id="272" r:id="rId18"/>
    <p:sldId id="267" r:id="rId19"/>
    <p:sldId id="274" r:id="rId20"/>
    <p:sldId id="275" r:id="rId21"/>
    <p:sldId id="276" r:id="rId22"/>
    <p:sldId id="277"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4"/>
    <p:restoredTop sz="94648"/>
  </p:normalViewPr>
  <p:slideViewPr>
    <p:cSldViewPr snapToGrid="0">
      <p:cViewPr varScale="1">
        <p:scale>
          <a:sx n="121" d="100"/>
          <a:sy n="121" d="100"/>
        </p:scale>
        <p:origin x="1600"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9557ED62-DD6C-6FFD-0813-DF0ADAC698A6}"/>
            </a:ext>
          </a:extLst>
        </p:cNvPr>
        <p:cNvGrpSpPr/>
        <p:nvPr/>
      </p:nvGrpSpPr>
      <p:grpSpPr>
        <a:xfrm>
          <a:off x="0" y="0"/>
          <a:ext cx="0" cy="0"/>
          <a:chOff x="0" y="0"/>
          <a:chExt cx="0" cy="0"/>
        </a:xfrm>
      </p:grpSpPr>
      <p:sp>
        <p:nvSpPr>
          <p:cNvPr id="130" name="Google Shape;130;p6:notes">
            <a:extLst>
              <a:ext uri="{FF2B5EF4-FFF2-40B4-BE49-F238E27FC236}">
                <a16:creationId xmlns:a16="http://schemas.microsoft.com/office/drawing/2014/main" id="{27C65A0E-E003-CA54-3B44-6D80E55057C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6:notes">
            <a:extLst>
              <a:ext uri="{FF2B5EF4-FFF2-40B4-BE49-F238E27FC236}">
                <a16:creationId xmlns:a16="http://schemas.microsoft.com/office/drawing/2014/main" id="{D25E5A15-095F-21CD-B68A-B56B3D427D3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5380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a:extLst>
            <a:ext uri="{FF2B5EF4-FFF2-40B4-BE49-F238E27FC236}">
              <a16:creationId xmlns:a16="http://schemas.microsoft.com/office/drawing/2014/main" id="{180E8697-5038-5494-DC78-E447A4FC078E}"/>
            </a:ext>
          </a:extLst>
        </p:cNvPr>
        <p:cNvGrpSpPr/>
        <p:nvPr/>
      </p:nvGrpSpPr>
      <p:grpSpPr>
        <a:xfrm>
          <a:off x="0" y="0"/>
          <a:ext cx="0" cy="0"/>
          <a:chOff x="0" y="0"/>
          <a:chExt cx="0" cy="0"/>
        </a:xfrm>
      </p:grpSpPr>
      <p:sp>
        <p:nvSpPr>
          <p:cNvPr id="180" name="Google Shape;180;p11:notes">
            <a:extLst>
              <a:ext uri="{FF2B5EF4-FFF2-40B4-BE49-F238E27FC236}">
                <a16:creationId xmlns:a16="http://schemas.microsoft.com/office/drawing/2014/main" id="{E4849E92-E18B-ED54-E07F-8B3890CF3A7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1:notes">
            <a:extLst>
              <a:ext uri="{FF2B5EF4-FFF2-40B4-BE49-F238E27FC236}">
                <a16:creationId xmlns:a16="http://schemas.microsoft.com/office/drawing/2014/main" id="{2A2AE847-6F74-839F-3667-280E8495D52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9746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80E0AF7C-4F85-E273-41DE-FADB2538CBD7}"/>
            </a:ext>
          </a:extLst>
        </p:cNvPr>
        <p:cNvGrpSpPr/>
        <p:nvPr/>
      </p:nvGrpSpPr>
      <p:grpSpPr>
        <a:xfrm>
          <a:off x="0" y="0"/>
          <a:ext cx="0" cy="0"/>
          <a:chOff x="0" y="0"/>
          <a:chExt cx="0" cy="0"/>
        </a:xfrm>
      </p:grpSpPr>
      <p:sp>
        <p:nvSpPr>
          <p:cNvPr id="190" name="Google Shape;190;p12:notes">
            <a:extLst>
              <a:ext uri="{FF2B5EF4-FFF2-40B4-BE49-F238E27FC236}">
                <a16:creationId xmlns:a16="http://schemas.microsoft.com/office/drawing/2014/main" id="{4C154E2A-BBAC-176A-3DE7-25B590C8AD7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2:notes">
            <a:extLst>
              <a:ext uri="{FF2B5EF4-FFF2-40B4-BE49-F238E27FC236}">
                <a16:creationId xmlns:a16="http://schemas.microsoft.com/office/drawing/2014/main" id="{153A5552-F4CE-3260-C131-E8C9FFA2A7E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6122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412EFB39-B6F8-59CA-56AB-64620AEFEE3F}"/>
            </a:ext>
          </a:extLst>
        </p:cNvPr>
        <p:cNvGrpSpPr/>
        <p:nvPr/>
      </p:nvGrpSpPr>
      <p:grpSpPr>
        <a:xfrm>
          <a:off x="0" y="0"/>
          <a:ext cx="0" cy="0"/>
          <a:chOff x="0" y="0"/>
          <a:chExt cx="0" cy="0"/>
        </a:xfrm>
      </p:grpSpPr>
      <p:sp>
        <p:nvSpPr>
          <p:cNvPr id="121" name="Google Shape;121;p5:notes">
            <a:extLst>
              <a:ext uri="{FF2B5EF4-FFF2-40B4-BE49-F238E27FC236}">
                <a16:creationId xmlns:a16="http://schemas.microsoft.com/office/drawing/2014/main" id="{BD585E4B-529F-6323-9627-CF2689226E7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notes">
            <a:extLst>
              <a:ext uri="{FF2B5EF4-FFF2-40B4-BE49-F238E27FC236}">
                <a16:creationId xmlns:a16="http://schemas.microsoft.com/office/drawing/2014/main" id="{0F259B39-E42C-2CC7-6B9E-9B33BE950E2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7985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022333A4-C366-A8FB-9DEA-647F0BB52CA1}"/>
            </a:ext>
          </a:extLst>
        </p:cNvPr>
        <p:cNvGrpSpPr/>
        <p:nvPr/>
      </p:nvGrpSpPr>
      <p:grpSpPr>
        <a:xfrm>
          <a:off x="0" y="0"/>
          <a:ext cx="0" cy="0"/>
          <a:chOff x="0" y="0"/>
          <a:chExt cx="0" cy="0"/>
        </a:xfrm>
      </p:grpSpPr>
      <p:sp>
        <p:nvSpPr>
          <p:cNvPr id="130" name="Google Shape;130;p6:notes">
            <a:extLst>
              <a:ext uri="{FF2B5EF4-FFF2-40B4-BE49-F238E27FC236}">
                <a16:creationId xmlns:a16="http://schemas.microsoft.com/office/drawing/2014/main" id="{5E9F3AD8-98C4-1D8F-0162-72C41B97F25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6:notes">
            <a:extLst>
              <a:ext uri="{FF2B5EF4-FFF2-40B4-BE49-F238E27FC236}">
                <a16:creationId xmlns:a16="http://schemas.microsoft.com/office/drawing/2014/main" id="{FE9CB5C8-4B67-1C76-BCB5-09E2BED65988}"/>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459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C22DC553-DC7E-C4A4-868B-DFD1C53FCCBB}"/>
            </a:ext>
          </a:extLst>
        </p:cNvPr>
        <p:cNvGrpSpPr/>
        <p:nvPr/>
      </p:nvGrpSpPr>
      <p:grpSpPr>
        <a:xfrm>
          <a:off x="0" y="0"/>
          <a:ext cx="0" cy="0"/>
          <a:chOff x="0" y="0"/>
          <a:chExt cx="0" cy="0"/>
        </a:xfrm>
      </p:grpSpPr>
      <p:sp>
        <p:nvSpPr>
          <p:cNvPr id="130" name="Google Shape;130;p6:notes">
            <a:extLst>
              <a:ext uri="{FF2B5EF4-FFF2-40B4-BE49-F238E27FC236}">
                <a16:creationId xmlns:a16="http://schemas.microsoft.com/office/drawing/2014/main" id="{CE110E67-34A3-7B43-D192-6106AAF6209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6:notes">
            <a:extLst>
              <a:ext uri="{FF2B5EF4-FFF2-40B4-BE49-F238E27FC236}">
                <a16:creationId xmlns:a16="http://schemas.microsoft.com/office/drawing/2014/main" id="{CACED999-2931-530D-E5F4-F7278F44302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8062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007269" y="2175236"/>
            <a:ext cx="7772400" cy="1470025"/>
          </a:xfrm>
          <a:prstGeom prst="rect">
            <a:avLst/>
          </a:prstGeom>
          <a:noFill/>
          <a:ln>
            <a:noFill/>
          </a:ln>
        </p:spPr>
        <p:txBody>
          <a:bodyPr spcFirstLastPara="1" wrap="square" lIns="91425" tIns="45700" rIns="91425" bIns="45700" anchor="ctr" anchorCtr="0">
            <a:normAutofit/>
          </a:bodyPr>
          <a:lstStyle/>
          <a:p>
            <a:pPr lvl="0">
              <a:buSzPct val="162962"/>
            </a:pPr>
            <a:r>
              <a:rPr lang="en-US" sz="3200" dirty="0">
                <a:latin typeface="Times New Roman"/>
                <a:ea typeface="Times New Roman"/>
                <a:cs typeface="Times New Roman"/>
                <a:sym typeface="Times New Roman"/>
              </a:rPr>
              <a:t>Brain Tumor Detection Using ML Techniques</a:t>
            </a:r>
            <a:endParaRPr sz="3000" dirty="0">
              <a:latin typeface="Times New Roman"/>
              <a:ea typeface="Times New Roman"/>
              <a:cs typeface="Times New Roman"/>
              <a:sym typeface="Times New Roman"/>
            </a:endParaRPr>
          </a:p>
        </p:txBody>
      </p:sp>
      <p:sp>
        <p:nvSpPr>
          <p:cNvPr id="89" name="Google Shape;89;p13"/>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100000"/>
              </a:lnSpc>
              <a:spcBef>
                <a:spcPts val="0"/>
              </a:spcBef>
              <a:spcAft>
                <a:spcPts val="0"/>
              </a:spcAft>
              <a:buSzPct val="100000"/>
              <a:buNone/>
            </a:pPr>
            <a:r>
              <a:rPr lang="en-US" dirty="0">
                <a:latin typeface="Times New Roman"/>
                <a:ea typeface="Times New Roman"/>
                <a:cs typeface="Times New Roman"/>
                <a:sym typeface="Times New Roman"/>
              </a:rPr>
              <a:t>Batch ID:</a:t>
            </a:r>
            <a:endParaRPr dirty="0"/>
          </a:p>
          <a:p>
            <a:pPr marL="0" lvl="0" indent="0" algn="ctr" rtl="0">
              <a:lnSpc>
                <a:spcPct val="100000"/>
              </a:lnSpc>
              <a:spcBef>
                <a:spcPts val="0"/>
              </a:spcBef>
              <a:spcAft>
                <a:spcPts val="0"/>
              </a:spcAft>
              <a:buClr>
                <a:srgbClr val="888888"/>
              </a:buClr>
              <a:buSzPct val="100000"/>
              <a:buNone/>
            </a:pPr>
            <a:endParaRPr dirty="0">
              <a:latin typeface="Times New Roman"/>
              <a:ea typeface="Times New Roman"/>
              <a:cs typeface="Times New Roman"/>
              <a:sym typeface="Times New Roman"/>
            </a:endParaRPr>
          </a:p>
          <a:p>
            <a:pPr marL="0" indent="0">
              <a:spcBef>
                <a:spcPts val="0"/>
              </a:spcBef>
              <a:buSzPct val="100000"/>
            </a:pPr>
            <a:r>
              <a:rPr lang="en-US" sz="2300" dirty="0">
                <a:latin typeface="Times New Roman"/>
                <a:ea typeface="Times New Roman"/>
                <a:cs typeface="Times New Roman"/>
                <a:sym typeface="Times New Roman"/>
              </a:rPr>
              <a:t>Student 1 Reg. No:RA2011003010470</a:t>
            </a:r>
          </a:p>
          <a:p>
            <a:pPr marL="0" lvl="0" indent="0" algn="ctr" rtl="0">
              <a:lnSpc>
                <a:spcPct val="100000"/>
              </a:lnSpc>
              <a:spcBef>
                <a:spcPts val="0"/>
              </a:spcBef>
              <a:spcAft>
                <a:spcPts val="0"/>
              </a:spcAft>
              <a:buClr>
                <a:srgbClr val="888888"/>
              </a:buClr>
              <a:buSzPct val="100000"/>
              <a:buNone/>
            </a:pPr>
            <a:r>
              <a:rPr lang="en-US" sz="2300" dirty="0">
                <a:latin typeface="Times New Roman"/>
                <a:ea typeface="Times New Roman"/>
                <a:cs typeface="Times New Roman"/>
                <a:sym typeface="Times New Roman"/>
              </a:rPr>
              <a:t> Student 1 Name: </a:t>
            </a:r>
            <a:r>
              <a:rPr lang="en-US" sz="2300" dirty="0" err="1">
                <a:latin typeface="Times New Roman"/>
                <a:ea typeface="Times New Roman"/>
                <a:cs typeface="Times New Roman"/>
                <a:sym typeface="Times New Roman"/>
              </a:rPr>
              <a:t>Jogeswar</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Panigrahi</a:t>
            </a:r>
            <a:endParaRPr sz="2300" dirty="0">
              <a:latin typeface="Times New Roman"/>
              <a:ea typeface="Times New Roman"/>
              <a:cs typeface="Times New Roman"/>
              <a:sym typeface="Times New Roman"/>
            </a:endParaRPr>
          </a:p>
          <a:p>
            <a:pPr marL="0" lvl="0" indent="0">
              <a:spcBef>
                <a:spcPts val="592"/>
              </a:spcBef>
              <a:buSzPct val="100000"/>
            </a:pPr>
            <a:r>
              <a:rPr lang="en-US" sz="2300" dirty="0">
                <a:latin typeface="Times New Roman"/>
                <a:ea typeface="Times New Roman"/>
                <a:cs typeface="Times New Roman"/>
                <a:sym typeface="Times New Roman"/>
              </a:rPr>
              <a:t>Student 2 Reg. No: RA2011003010623</a:t>
            </a:r>
          </a:p>
          <a:p>
            <a:pPr marL="0" lvl="0" indent="0">
              <a:spcBef>
                <a:spcPts val="592"/>
              </a:spcBef>
              <a:buSzPct val="100000"/>
            </a:pPr>
            <a:r>
              <a:rPr lang="en-US" sz="2300" dirty="0">
                <a:latin typeface="Times New Roman"/>
                <a:ea typeface="Times New Roman"/>
                <a:cs typeface="Times New Roman"/>
                <a:sym typeface="Times New Roman"/>
              </a:rPr>
              <a:t> Student 2 Name: </a:t>
            </a:r>
            <a:r>
              <a:rPr lang="en-US" sz="2300" dirty="0" err="1">
                <a:latin typeface="Times New Roman"/>
                <a:ea typeface="Times New Roman"/>
                <a:cs typeface="Times New Roman"/>
                <a:sym typeface="Times New Roman"/>
              </a:rPr>
              <a:t>Anindya</a:t>
            </a:r>
            <a:r>
              <a:rPr lang="en-US" sz="2300" dirty="0">
                <a:latin typeface="Times New Roman"/>
                <a:ea typeface="Times New Roman"/>
                <a:cs typeface="Times New Roman"/>
                <a:sym typeface="Times New Roman"/>
              </a:rPr>
              <a:t> Mandal</a:t>
            </a:r>
            <a:endParaRPr sz="2300" dirty="0">
              <a:latin typeface="Times New Roman"/>
              <a:ea typeface="Times New Roman"/>
              <a:cs typeface="Times New Roman"/>
              <a:sym typeface="Times New Roman"/>
            </a:endParaRPr>
          </a:p>
        </p:txBody>
      </p:sp>
      <p:pic>
        <p:nvPicPr>
          <p:cNvPr id="90" name="Google Shape;90;p13"/>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3"/>
          <p:cNvSpPr/>
          <p:nvPr/>
        </p:nvSpPr>
        <p:spPr>
          <a:xfrm>
            <a:off x="1964531" y="569724"/>
            <a:ext cx="6172200" cy="14772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SRM INSTITUTE OF SCIENCE AND TECHNOLOGY </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SCHOOL OF COMPUTING</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DEPARTMENT OF COMPUTING TECHNOLOGIES</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MAJOR PROJECT</a:t>
            </a:r>
            <a:endParaRPr sz="1800" b="0" i="0" u="none" strike="noStrike" cap="none" dirty="0">
              <a:solidFill>
                <a:schemeClr val="dk1"/>
              </a:solidFill>
              <a:latin typeface="Times New Roman"/>
              <a:ea typeface="Times New Roman"/>
              <a:cs typeface="Times New Roman"/>
              <a:sym typeface="Times New Roman"/>
            </a:endParaRPr>
          </a:p>
        </p:txBody>
      </p:sp>
      <p:sp>
        <p:nvSpPr>
          <p:cNvPr id="92" name="Google Shape;92;p13"/>
          <p:cNvSpPr txBox="1"/>
          <p:nvPr/>
        </p:nvSpPr>
        <p:spPr>
          <a:xfrm>
            <a:off x="443422" y="4981575"/>
            <a:ext cx="3471862" cy="1190625"/>
          </a:xfrm>
          <a:prstGeom prst="rect">
            <a:avLst/>
          </a:prstGeom>
          <a:noFill/>
          <a:ln>
            <a:noFill/>
          </a:ln>
        </p:spPr>
        <p:txBody>
          <a:bodyPr spcFirstLastPara="1" wrap="square" lIns="91425" tIns="45700" rIns="91425" bIns="45700" anchor="t" anchorCtr="0">
            <a:noAutofit/>
          </a:bodyPr>
          <a:lstStyle/>
          <a:p>
            <a:pPr algn="ctr">
              <a:lnSpc>
                <a:spcPct val="170000"/>
              </a:lnSpc>
              <a:spcBef>
                <a:spcPts val="592"/>
              </a:spcBef>
              <a:buClr>
                <a:srgbClr val="888888"/>
              </a:buClr>
              <a:buSzPct val="100000"/>
            </a:pPr>
            <a:r>
              <a:rPr lang="en-US" sz="1600" b="0" i="0" u="none" strike="noStrike" cap="none" dirty="0">
                <a:solidFill>
                  <a:srgbClr val="888888"/>
                </a:solidFill>
                <a:latin typeface="Times New Roman"/>
                <a:ea typeface="Times New Roman"/>
                <a:cs typeface="Times New Roman"/>
                <a:sym typeface="Times New Roman"/>
              </a:rPr>
              <a:t>Guide name :</a:t>
            </a:r>
            <a:r>
              <a:rPr lang="en-US" sz="1600" dirty="0">
                <a:solidFill>
                  <a:srgbClr val="888888"/>
                </a:solidFill>
                <a:latin typeface="Times New Roman"/>
                <a:ea typeface="Times New Roman"/>
                <a:cs typeface="Times New Roman"/>
                <a:sym typeface="Times New Roman"/>
              </a:rPr>
              <a:t>Dr. </a:t>
            </a:r>
            <a:r>
              <a:rPr lang="en-US" sz="1600" dirty="0" err="1">
                <a:solidFill>
                  <a:srgbClr val="888888"/>
                </a:solidFill>
                <a:latin typeface="Times New Roman"/>
                <a:ea typeface="Times New Roman"/>
                <a:cs typeface="Times New Roman"/>
                <a:sym typeface="Times New Roman"/>
              </a:rPr>
              <a:t>Muruganandham</a:t>
            </a:r>
            <a:r>
              <a:rPr lang="en-US" sz="1600" dirty="0">
                <a:solidFill>
                  <a:srgbClr val="888888"/>
                </a:solidFill>
                <a:latin typeface="Times New Roman"/>
                <a:ea typeface="Times New Roman"/>
                <a:cs typeface="Times New Roman"/>
                <a:sym typeface="Times New Roman"/>
              </a:rPr>
              <a:t> B</a:t>
            </a:r>
            <a:endParaRPr lang="en-US" sz="1600" dirty="0"/>
          </a:p>
          <a:p>
            <a:pPr lvl="0" algn="ctr">
              <a:lnSpc>
                <a:spcPct val="170000"/>
              </a:lnSpc>
              <a:spcBef>
                <a:spcPts val="592"/>
              </a:spcBef>
              <a:buClr>
                <a:srgbClr val="888888"/>
              </a:buClr>
              <a:buSzPct val="100000"/>
            </a:pPr>
            <a:r>
              <a:rPr lang="en-US" sz="1600" dirty="0">
                <a:solidFill>
                  <a:srgbClr val="888888"/>
                </a:solidFill>
                <a:latin typeface="Times New Roman"/>
                <a:ea typeface="Times New Roman"/>
                <a:cs typeface="Times New Roman"/>
                <a:sym typeface="Times New Roman"/>
              </a:rPr>
              <a:t>Designation: Associate Professor </a:t>
            </a:r>
            <a:br>
              <a:rPr lang="en-US" sz="1600" b="0" i="0" u="none" strike="noStrike" cap="none" dirty="0">
                <a:solidFill>
                  <a:srgbClr val="888888"/>
                </a:solidFill>
                <a:latin typeface="Times New Roman"/>
                <a:ea typeface="Times New Roman"/>
                <a:cs typeface="Times New Roman"/>
                <a:sym typeface="Times New Roman"/>
              </a:rPr>
            </a:br>
            <a:r>
              <a:rPr lang="en-US" sz="1600" b="0" i="0" u="none" strike="noStrike" cap="none" dirty="0">
                <a:solidFill>
                  <a:srgbClr val="888888"/>
                </a:solidFill>
                <a:latin typeface="Times New Roman"/>
                <a:ea typeface="Times New Roman"/>
                <a:cs typeface="Times New Roman"/>
                <a:sym typeface="Times New Roman"/>
              </a:rPr>
              <a:t>Department: Computing Technology</a:t>
            </a: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a:extLst>
            <a:ext uri="{FF2B5EF4-FFF2-40B4-BE49-F238E27FC236}">
              <a16:creationId xmlns:a16="http://schemas.microsoft.com/office/drawing/2014/main" id="{C922FF6F-D213-F0DA-B74D-12810A7BC1D2}"/>
            </a:ext>
          </a:extLst>
        </p:cNvPr>
        <p:cNvGrpSpPr/>
        <p:nvPr/>
      </p:nvGrpSpPr>
      <p:grpSpPr>
        <a:xfrm>
          <a:off x="0" y="0"/>
          <a:ext cx="0" cy="0"/>
          <a:chOff x="0" y="0"/>
          <a:chExt cx="0" cy="0"/>
        </a:xfrm>
      </p:grpSpPr>
      <p:sp>
        <p:nvSpPr>
          <p:cNvPr id="133" name="Google Shape;133;p18">
            <a:extLst>
              <a:ext uri="{FF2B5EF4-FFF2-40B4-BE49-F238E27FC236}">
                <a16:creationId xmlns:a16="http://schemas.microsoft.com/office/drawing/2014/main" id="{FF727FD4-9EE6-CF17-FE9A-35E9EC94939E}"/>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IN" sz="2000" b="1" u="sng" dirty="0">
                <a:solidFill>
                  <a:schemeClr val="dk1"/>
                </a:solidFill>
                <a:latin typeface="Times New Roman"/>
                <a:ea typeface="Times New Roman"/>
                <a:cs typeface="Times New Roman"/>
                <a:sym typeface="Times New Roman"/>
              </a:rPr>
              <a:t>Challenges and limitation in existing system</a:t>
            </a:r>
          </a:p>
          <a:p>
            <a:pPr marL="0" lvl="0" indent="0" algn="l" rtl="0">
              <a:lnSpc>
                <a:spcPct val="100000"/>
              </a:lnSpc>
              <a:spcBef>
                <a:spcPts val="0"/>
              </a:spcBef>
              <a:spcAft>
                <a:spcPts val="0"/>
              </a:spcAft>
              <a:buClr>
                <a:schemeClr val="dk1"/>
              </a:buClr>
              <a:buSzPts val="3200"/>
              <a:buNone/>
            </a:pPr>
            <a:endParaRPr lang="en-IN" sz="1700" dirty="0"/>
          </a:p>
          <a:p>
            <a:pPr marL="285750" indent="-285750">
              <a:spcBef>
                <a:spcPts val="0"/>
              </a:spcBef>
              <a:buSzPts val="3200"/>
            </a:pPr>
            <a:r>
              <a:rPr lang="en-US" sz="1700" dirty="0"/>
              <a:t>Reduced complexity compared to pre-trained models: Using large models like ResNet50 or VGG16 could lead to overfitting with limited data and computational resources. Your architecture strikes a balance between feature extraction and complexity, making it suitable for your constraints.</a:t>
            </a:r>
          </a:p>
          <a:p>
            <a:pPr marL="285750" indent="-285750">
              <a:spcBef>
                <a:spcPts val="0"/>
              </a:spcBef>
              <a:buSzPts val="3200"/>
            </a:pPr>
            <a:endParaRPr lang="en-US" sz="1700" dirty="0"/>
          </a:p>
          <a:p>
            <a:pPr marL="285750" indent="-285750">
              <a:spcBef>
                <a:spcPts val="0"/>
              </a:spcBef>
              <a:buSzPts val="3200"/>
            </a:pPr>
            <a:r>
              <a:rPr lang="en-US" sz="1700" dirty="0"/>
              <a:t>While smaller filters and pooling layers reduce model size, they also capture relevant features and maintain some spatial information, potentially beneficial for tumor detection.</a:t>
            </a:r>
          </a:p>
          <a:p>
            <a:pPr marL="285750" indent="-285750">
              <a:spcBef>
                <a:spcPts val="0"/>
              </a:spcBef>
              <a:buSzPts val="3200"/>
            </a:pPr>
            <a:endParaRPr lang="en-US" sz="1700" dirty="0"/>
          </a:p>
          <a:p>
            <a:pPr marL="285750" indent="-285750">
              <a:spcBef>
                <a:spcPts val="0"/>
              </a:spcBef>
              <a:buSzPts val="3200"/>
            </a:pPr>
            <a:r>
              <a:rPr lang="en-US" sz="1700" dirty="0"/>
              <a:t>Using a single neuron with sigmoid activation is efficient for binary classification while keeping the model lightweight.</a:t>
            </a:r>
            <a:endParaRPr lang="en-IN" sz="1700" dirty="0"/>
          </a:p>
        </p:txBody>
      </p:sp>
      <p:pic>
        <p:nvPicPr>
          <p:cNvPr id="134" name="Google Shape;134;p18">
            <a:extLst>
              <a:ext uri="{FF2B5EF4-FFF2-40B4-BE49-F238E27FC236}">
                <a16:creationId xmlns:a16="http://schemas.microsoft.com/office/drawing/2014/main" id="{3EAA5958-0748-F25D-87CF-7F088F7B8085}"/>
              </a:ext>
            </a:extLst>
          </p:cNvPr>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35" name="Google Shape;135;p18">
            <a:extLst>
              <a:ext uri="{FF2B5EF4-FFF2-40B4-BE49-F238E27FC236}">
                <a16:creationId xmlns:a16="http://schemas.microsoft.com/office/drawing/2014/main" id="{F680B1FE-E276-04F8-5C81-FCE96D561D64}"/>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36" name="Google Shape;136;p18">
            <a:extLst>
              <a:ext uri="{FF2B5EF4-FFF2-40B4-BE49-F238E27FC236}">
                <a16:creationId xmlns:a16="http://schemas.microsoft.com/office/drawing/2014/main" id="{C7365D22-9B43-D817-2A5B-D69B650F6DEA}"/>
              </a:ext>
            </a:extLst>
          </p:cNvPr>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sp>
        <p:nvSpPr>
          <p:cNvPr id="137" name="Google Shape;137;p18">
            <a:extLst>
              <a:ext uri="{FF2B5EF4-FFF2-40B4-BE49-F238E27FC236}">
                <a16:creationId xmlns:a16="http://schemas.microsoft.com/office/drawing/2014/main" id="{FA0E274F-4E93-5697-376F-72222C7341F1}"/>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09-01-2024</a:t>
            </a:r>
            <a:endParaRPr/>
          </a:p>
        </p:txBody>
      </p:sp>
    </p:spTree>
    <p:extLst>
      <p:ext uri="{BB962C8B-B14F-4D97-AF65-F5344CB8AC3E}">
        <p14:creationId xmlns:p14="http://schemas.microsoft.com/office/powerpoint/2010/main" val="265734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body" idx="1"/>
          </p:nvPr>
        </p:nvSpPr>
        <p:spPr>
          <a:xfrm>
            <a:off x="457200" y="1308368"/>
            <a:ext cx="8229600" cy="481779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a:t>
            </a:r>
            <a:r>
              <a:rPr lang="en-US" sz="2200">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Architecture of Proposed Model</a:t>
            </a:r>
            <a:endParaRPr b="1"/>
          </a:p>
          <a:p>
            <a:pPr marL="0" lvl="0" indent="0" algn="l" rtl="0">
              <a:lnSpc>
                <a:spcPct val="100000"/>
              </a:lnSpc>
              <a:spcBef>
                <a:spcPts val="0"/>
              </a:spcBef>
              <a:spcAft>
                <a:spcPts val="0"/>
              </a:spcAft>
              <a:buClr>
                <a:schemeClr val="dk1"/>
              </a:buClr>
              <a:buSzPts val="3200"/>
              <a:buNone/>
            </a:pPr>
            <a:r>
              <a:rPr lang="en-US" sz="2100">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p:txBody>
      </p:sp>
      <p:pic>
        <p:nvPicPr>
          <p:cNvPr id="143" name="Google Shape;143;p19"/>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44" name="Google Shape;14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45" name="Google Shape;145;p19"/>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sp>
        <p:nvSpPr>
          <p:cNvPr id="146" name="Google Shape;146;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09-01-2024</a:t>
            </a:r>
            <a:endParaRPr/>
          </a:p>
        </p:txBody>
      </p:sp>
      <p:pic>
        <p:nvPicPr>
          <p:cNvPr id="2" name="Picture 1">
            <a:extLst>
              <a:ext uri="{FF2B5EF4-FFF2-40B4-BE49-F238E27FC236}">
                <a16:creationId xmlns:a16="http://schemas.microsoft.com/office/drawing/2014/main" id="{ECF3CFC9-5FA1-ADC3-0CD1-D627798E00DC}"/>
              </a:ext>
            </a:extLst>
          </p:cNvPr>
          <p:cNvPicPr>
            <a:picLocks noChangeAspect="1"/>
          </p:cNvPicPr>
          <p:nvPr/>
        </p:nvPicPr>
        <p:blipFill>
          <a:blip r:embed="rId4"/>
          <a:stretch>
            <a:fillRect/>
          </a:stretch>
        </p:blipFill>
        <p:spPr>
          <a:xfrm>
            <a:off x="979680" y="1935581"/>
            <a:ext cx="6967115" cy="43690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Clr>
                <a:schemeClr val="dk1"/>
              </a:buClr>
              <a:buSzPts val="3200"/>
              <a:buNone/>
            </a:pPr>
            <a:r>
              <a:rPr lang="en-US" sz="2100" dirty="0">
                <a:solidFill>
                  <a:schemeClr val="dk1"/>
                </a:solidFill>
                <a:latin typeface="Times New Roman"/>
                <a:ea typeface="Times New Roman"/>
                <a:cs typeface="Times New Roman"/>
                <a:sym typeface="Times New Roman"/>
              </a:rPr>
              <a:t>Proposed Modules and Algorithm Description</a:t>
            </a:r>
            <a:endParaRPr lang="en-US" sz="2100" dirty="0">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200"/>
              <a:buNone/>
            </a:pPr>
            <a:endParaRPr lang="en-US" sz="2100" dirty="0">
              <a:solidFill>
                <a:schemeClr val="dk1"/>
              </a:solidFill>
              <a:latin typeface="Times New Roman"/>
              <a:ea typeface="Times New Roman"/>
              <a:cs typeface="Times New Roman"/>
              <a:sym typeface="Times New Roman"/>
            </a:endParaRPr>
          </a:p>
          <a:p>
            <a:pPr marL="285750" indent="-285750">
              <a:spcBef>
                <a:spcPts val="0"/>
              </a:spcBef>
              <a:buSzPts val="3200"/>
            </a:pPr>
            <a:r>
              <a:rPr lang="en-US" sz="1700" dirty="0"/>
              <a:t>The project utilizes a custom CNN architecture tailored for brain tumor detection, featuring adjustments such as 32 filters, kernel size reduction to 7, and increased stride to 3.</a:t>
            </a:r>
          </a:p>
          <a:p>
            <a:pPr marL="285750" indent="-285750">
              <a:spcBef>
                <a:spcPts val="0"/>
              </a:spcBef>
              <a:buSzPts val="3200"/>
            </a:pPr>
            <a:endParaRPr lang="en-US" sz="1700" dirty="0"/>
          </a:p>
          <a:p>
            <a:pPr marL="285750" indent="-285750">
              <a:spcBef>
                <a:spcPts val="0"/>
              </a:spcBef>
              <a:buSzPts val="3200"/>
            </a:pPr>
            <a:r>
              <a:rPr lang="en-US" sz="1700" dirty="0"/>
              <a:t> Modules include data augmentation for enhanced dataset diversity and image preprocessing for optimal input quality. The CNN processes preprocessed MRI images to classify tumors. </a:t>
            </a:r>
          </a:p>
          <a:p>
            <a:pPr marL="285750" indent="-285750">
              <a:spcBef>
                <a:spcPts val="0"/>
              </a:spcBef>
              <a:buSzPts val="3200"/>
            </a:pPr>
            <a:endParaRPr lang="en-US" sz="1700" dirty="0"/>
          </a:p>
          <a:p>
            <a:pPr marL="285750" indent="-285750">
              <a:spcBef>
                <a:spcPts val="0"/>
              </a:spcBef>
              <a:buSzPts val="3200"/>
            </a:pPr>
            <a:r>
              <a:rPr lang="en-US" sz="1700" dirty="0"/>
              <a:t>The model incorporates preprocessing steps that crop the brain region from the input image. This focuses the model's attention on the most relevant area for tumor detection and potentially improves its ability to identify subtle tumor characteristics.</a:t>
            </a:r>
          </a:p>
          <a:p>
            <a:pPr marL="285750" indent="-285750">
              <a:spcBef>
                <a:spcPts val="0"/>
              </a:spcBef>
              <a:buSzPts val="3200"/>
            </a:pPr>
            <a:endParaRPr lang="en-US" sz="1700" dirty="0"/>
          </a:p>
          <a:p>
            <a:pPr marL="285750" indent="-285750">
              <a:spcBef>
                <a:spcPts val="0"/>
              </a:spcBef>
              <a:buSzPts val="3200"/>
            </a:pPr>
            <a:r>
              <a:rPr lang="en-US" sz="1700" dirty="0"/>
              <a:t>This architecture balances computational efficiency with accuracy, suitable for deployment on resource-constrained platforms. </a:t>
            </a:r>
          </a:p>
          <a:p>
            <a:pPr marL="285750" indent="-285750">
              <a:spcBef>
                <a:spcPts val="0"/>
              </a:spcBef>
              <a:buSzPts val="3200"/>
            </a:pPr>
            <a:endParaRPr lang="en-US" sz="1700" dirty="0"/>
          </a:p>
          <a:p>
            <a:pPr marL="285750" indent="-285750">
              <a:spcBef>
                <a:spcPts val="0"/>
              </a:spcBef>
              <a:buSzPts val="3200"/>
            </a:pPr>
            <a:r>
              <a:rPr lang="en-US" sz="1700" dirty="0"/>
              <a:t>The proposed system aims to improve diagnostic accuracy and efficiency in brain tumor detection, leveraging advancements in convolutional neural networks while ensuring practical implementation feasibility.</a:t>
            </a:r>
            <a:endParaRPr sz="1700" dirty="0"/>
          </a:p>
        </p:txBody>
      </p:sp>
      <p:pic>
        <p:nvPicPr>
          <p:cNvPr id="153" name="Google Shape;153;p20"/>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54" name="Google Shape;15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55" name="Google Shape;155;p20"/>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sp>
        <p:nvSpPr>
          <p:cNvPr id="156" name="Google Shape;15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09-01-2024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457200" y="1376314"/>
            <a:ext cx="8229600" cy="474985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360"/>
              </a:spcBef>
              <a:spcAft>
                <a:spcPts val="0"/>
              </a:spcAft>
              <a:buSzPts val="1946"/>
              <a:buNone/>
            </a:pPr>
            <a:r>
              <a:rPr lang="en-US" sz="1800" b="1" u="sng">
                <a:solidFill>
                  <a:srgbClr val="000000"/>
                </a:solidFill>
                <a:latin typeface="Times New Roman"/>
                <a:ea typeface="Times New Roman"/>
                <a:cs typeface="Times New Roman"/>
                <a:sym typeface="Times New Roman"/>
              </a:rPr>
              <a:t>UML Diagrams for proposed model</a:t>
            </a:r>
            <a:endParaRPr sz="1800" b="1" u="sng">
              <a:latin typeface="Calibri"/>
              <a:ea typeface="Calibri"/>
              <a:cs typeface="Calibri"/>
              <a:sym typeface="Calibri"/>
            </a:endParaRPr>
          </a:p>
          <a:p>
            <a:pPr marL="0" lvl="0" indent="0" algn="l" rtl="0">
              <a:lnSpc>
                <a:spcPct val="100000"/>
              </a:lnSpc>
              <a:spcBef>
                <a:spcPts val="0"/>
              </a:spcBef>
              <a:spcAft>
                <a:spcPts val="0"/>
              </a:spcAft>
              <a:buClr>
                <a:schemeClr val="dk1"/>
              </a:buClr>
              <a:buSzPts val="3459"/>
              <a:buNone/>
            </a:pPr>
            <a:endParaRPr sz="2200">
              <a:latin typeface="Times New Roman"/>
              <a:ea typeface="Times New Roman"/>
              <a:cs typeface="Times New Roman"/>
              <a:sym typeface="Times New Roman"/>
            </a:endParaRPr>
          </a:p>
        </p:txBody>
      </p:sp>
      <p:pic>
        <p:nvPicPr>
          <p:cNvPr id="162" name="Google Shape;162;p21"/>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63" name="Google Shape;16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pic>
        <p:nvPicPr>
          <p:cNvPr id="164" name="Google Shape;164;p21"/>
          <p:cNvPicPr preferRelativeResize="0"/>
          <p:nvPr/>
        </p:nvPicPr>
        <p:blipFill rotWithShape="1">
          <a:blip r:embed="rId4">
            <a:alphaModFix/>
          </a:blip>
          <a:srcRect/>
          <a:stretch/>
        </p:blipFill>
        <p:spPr>
          <a:xfrm>
            <a:off x="1247273" y="1845720"/>
            <a:ext cx="6194051" cy="4395537"/>
          </a:xfrm>
          <a:prstGeom prst="rect">
            <a:avLst/>
          </a:prstGeom>
          <a:noFill/>
          <a:ln>
            <a:noFill/>
          </a:ln>
        </p:spPr>
      </p:pic>
      <p:sp>
        <p:nvSpPr>
          <p:cNvPr id="165" name="Google Shape;165;p21"/>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sp>
        <p:nvSpPr>
          <p:cNvPr id="166" name="Google Shape;166;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09-01-2024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body" idx="1"/>
          </p:nvPr>
        </p:nvSpPr>
        <p:spPr>
          <a:xfrm>
            <a:off x="457200" y="1212216"/>
            <a:ext cx="8229600" cy="4913948"/>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r>
              <a:rPr lang="en-US" sz="2200" b="1" u="sng">
                <a:latin typeface="Times New Roman"/>
                <a:ea typeface="Times New Roman"/>
                <a:cs typeface="Times New Roman"/>
                <a:sym typeface="Times New Roman"/>
              </a:rPr>
              <a:t>Implementation :</a:t>
            </a:r>
            <a:endParaRPr/>
          </a:p>
          <a:p>
            <a:pPr marL="571500" lvl="1" indent="0" algn="l" rtl="0">
              <a:lnSpc>
                <a:spcPct val="100000"/>
              </a:lnSpc>
              <a:spcBef>
                <a:spcPts val="360"/>
              </a:spcBef>
              <a:spcAft>
                <a:spcPts val="0"/>
              </a:spcAft>
              <a:buSzPts val="1800"/>
              <a:buNone/>
            </a:pPr>
            <a:endParaRPr/>
          </a:p>
        </p:txBody>
      </p:sp>
      <p:pic>
        <p:nvPicPr>
          <p:cNvPr id="172" name="Google Shape;172;p22"/>
          <p:cNvPicPr preferRelativeResize="0"/>
          <p:nvPr/>
        </p:nvPicPr>
        <p:blipFill rotWithShape="1">
          <a:blip r:embed="rId3">
            <a:alphaModFix/>
          </a:blip>
          <a:srcRect/>
          <a:stretch/>
        </p:blipFill>
        <p:spPr>
          <a:xfrm>
            <a:off x="381000" y="457201"/>
            <a:ext cx="1748589" cy="524830"/>
          </a:xfrm>
          <a:prstGeom prst="rect">
            <a:avLst/>
          </a:prstGeom>
          <a:noFill/>
          <a:ln>
            <a:noFill/>
          </a:ln>
        </p:spPr>
      </p:pic>
      <p:sp>
        <p:nvSpPr>
          <p:cNvPr id="173" name="Google Shape;1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174" name="Google Shape;174;p22"/>
          <p:cNvPicPr preferRelativeResize="0"/>
          <p:nvPr/>
        </p:nvPicPr>
        <p:blipFill rotWithShape="1">
          <a:blip r:embed="rId4">
            <a:alphaModFix/>
          </a:blip>
          <a:srcRect/>
          <a:stretch/>
        </p:blipFill>
        <p:spPr>
          <a:xfrm>
            <a:off x="4307305" y="1400112"/>
            <a:ext cx="4078309" cy="5138800"/>
          </a:xfrm>
          <a:prstGeom prst="rect">
            <a:avLst/>
          </a:prstGeom>
          <a:noFill/>
          <a:ln>
            <a:noFill/>
          </a:ln>
        </p:spPr>
      </p:pic>
      <p:pic>
        <p:nvPicPr>
          <p:cNvPr id="175" name="Google Shape;175;p22"/>
          <p:cNvPicPr preferRelativeResize="0"/>
          <p:nvPr/>
        </p:nvPicPr>
        <p:blipFill rotWithShape="1">
          <a:blip r:embed="rId5">
            <a:alphaModFix/>
          </a:blip>
          <a:srcRect/>
          <a:stretch/>
        </p:blipFill>
        <p:spPr>
          <a:xfrm>
            <a:off x="750784" y="1893870"/>
            <a:ext cx="3255335" cy="1318562"/>
          </a:xfrm>
          <a:prstGeom prst="rect">
            <a:avLst/>
          </a:prstGeom>
          <a:noFill/>
          <a:ln>
            <a:noFill/>
          </a:ln>
        </p:spPr>
      </p:pic>
      <p:pic>
        <p:nvPicPr>
          <p:cNvPr id="176" name="Google Shape;176;p22"/>
          <p:cNvPicPr preferRelativeResize="0"/>
          <p:nvPr/>
        </p:nvPicPr>
        <p:blipFill rotWithShape="1">
          <a:blip r:embed="rId6">
            <a:alphaModFix/>
          </a:blip>
          <a:srcRect/>
          <a:stretch/>
        </p:blipFill>
        <p:spPr>
          <a:xfrm>
            <a:off x="750784" y="3469043"/>
            <a:ext cx="3255335" cy="2550823"/>
          </a:xfrm>
          <a:prstGeom prst="rect">
            <a:avLst/>
          </a:prstGeom>
          <a:noFill/>
          <a:ln>
            <a:noFill/>
          </a:ln>
        </p:spPr>
      </p:pic>
      <p:sp>
        <p:nvSpPr>
          <p:cNvPr id="177" name="Google Shape;177;p22"/>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sp>
        <p:nvSpPr>
          <p:cNvPr id="178" name="Google Shape;17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09-01-2024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3"/>
          <p:cNvPicPr preferRelativeResize="0"/>
          <p:nvPr/>
        </p:nvPicPr>
        <p:blipFill rotWithShape="1">
          <a:blip r:embed="rId3">
            <a:alphaModFix/>
          </a:blip>
          <a:srcRect/>
          <a:stretch/>
        </p:blipFill>
        <p:spPr>
          <a:xfrm>
            <a:off x="381000" y="457201"/>
            <a:ext cx="1748589" cy="524830"/>
          </a:xfrm>
          <a:prstGeom prst="rect">
            <a:avLst/>
          </a:prstGeom>
          <a:noFill/>
          <a:ln>
            <a:noFill/>
          </a:ln>
        </p:spPr>
      </p:pic>
      <p:sp>
        <p:nvSpPr>
          <p:cNvPr id="184" name="Google Shape;18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pic>
        <p:nvPicPr>
          <p:cNvPr id="185" name="Google Shape;185;p23"/>
          <p:cNvPicPr preferRelativeResize="0"/>
          <p:nvPr/>
        </p:nvPicPr>
        <p:blipFill rotWithShape="1">
          <a:blip r:embed="rId4">
            <a:alphaModFix/>
          </a:blip>
          <a:srcRect/>
          <a:stretch/>
        </p:blipFill>
        <p:spPr>
          <a:xfrm>
            <a:off x="4572000" y="1320155"/>
            <a:ext cx="4221846" cy="1661304"/>
          </a:xfrm>
          <a:prstGeom prst="rect">
            <a:avLst/>
          </a:prstGeom>
          <a:noFill/>
          <a:ln>
            <a:noFill/>
          </a:ln>
        </p:spPr>
      </p:pic>
      <p:pic>
        <p:nvPicPr>
          <p:cNvPr id="186" name="Google Shape;186;p23"/>
          <p:cNvPicPr preferRelativeResize="0"/>
          <p:nvPr/>
        </p:nvPicPr>
        <p:blipFill rotWithShape="1">
          <a:blip r:embed="rId5">
            <a:alphaModFix/>
          </a:blip>
          <a:srcRect/>
          <a:stretch/>
        </p:blipFill>
        <p:spPr>
          <a:xfrm>
            <a:off x="532589" y="1428163"/>
            <a:ext cx="3919097" cy="4290432"/>
          </a:xfrm>
          <a:prstGeom prst="rect">
            <a:avLst/>
          </a:prstGeom>
          <a:noFill/>
          <a:ln>
            <a:noFill/>
          </a:ln>
        </p:spPr>
      </p:pic>
      <p:sp>
        <p:nvSpPr>
          <p:cNvPr id="187" name="Google Shape;187;p23"/>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pic>
        <p:nvPicPr>
          <p:cNvPr id="3" name="Picture 2">
            <a:extLst>
              <a:ext uri="{FF2B5EF4-FFF2-40B4-BE49-F238E27FC236}">
                <a16:creationId xmlns:a16="http://schemas.microsoft.com/office/drawing/2014/main" id="{E73E6393-98DC-6C5A-DD9D-03544E0A0D7D}"/>
              </a:ext>
            </a:extLst>
          </p:cNvPr>
          <p:cNvPicPr>
            <a:picLocks noChangeAspect="1"/>
          </p:cNvPicPr>
          <p:nvPr/>
        </p:nvPicPr>
        <p:blipFill>
          <a:blip r:embed="rId6"/>
          <a:stretch>
            <a:fillRect/>
          </a:stretch>
        </p:blipFill>
        <p:spPr>
          <a:xfrm>
            <a:off x="4572000" y="3080602"/>
            <a:ext cx="4274301" cy="29521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a:extLst>
            <a:ext uri="{FF2B5EF4-FFF2-40B4-BE49-F238E27FC236}">
              <a16:creationId xmlns:a16="http://schemas.microsoft.com/office/drawing/2014/main" id="{79630929-190A-A21C-F629-9ABE8896A3F1}"/>
            </a:ext>
          </a:extLst>
        </p:cNvPr>
        <p:cNvGrpSpPr/>
        <p:nvPr/>
      </p:nvGrpSpPr>
      <p:grpSpPr>
        <a:xfrm>
          <a:off x="0" y="0"/>
          <a:ext cx="0" cy="0"/>
          <a:chOff x="0" y="0"/>
          <a:chExt cx="0" cy="0"/>
        </a:xfrm>
      </p:grpSpPr>
      <p:pic>
        <p:nvPicPr>
          <p:cNvPr id="183" name="Google Shape;183;p23">
            <a:extLst>
              <a:ext uri="{FF2B5EF4-FFF2-40B4-BE49-F238E27FC236}">
                <a16:creationId xmlns:a16="http://schemas.microsoft.com/office/drawing/2014/main" id="{87FC572A-DF17-D06B-1990-3566B5816AE1}"/>
              </a:ext>
            </a:extLst>
          </p:cNvPr>
          <p:cNvPicPr preferRelativeResize="0"/>
          <p:nvPr/>
        </p:nvPicPr>
        <p:blipFill rotWithShape="1">
          <a:blip r:embed="rId3">
            <a:alphaModFix/>
          </a:blip>
          <a:srcRect/>
          <a:stretch/>
        </p:blipFill>
        <p:spPr>
          <a:xfrm>
            <a:off x="381000" y="457201"/>
            <a:ext cx="1748589" cy="524830"/>
          </a:xfrm>
          <a:prstGeom prst="rect">
            <a:avLst/>
          </a:prstGeom>
          <a:noFill/>
          <a:ln>
            <a:noFill/>
          </a:ln>
        </p:spPr>
      </p:pic>
      <p:sp>
        <p:nvSpPr>
          <p:cNvPr id="184" name="Google Shape;184;p23">
            <a:extLst>
              <a:ext uri="{FF2B5EF4-FFF2-40B4-BE49-F238E27FC236}">
                <a16:creationId xmlns:a16="http://schemas.microsoft.com/office/drawing/2014/main" id="{142105BD-11A2-6D7A-3563-ABEBB7E28EE2}"/>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87" name="Google Shape;187;p23">
            <a:extLst>
              <a:ext uri="{FF2B5EF4-FFF2-40B4-BE49-F238E27FC236}">
                <a16:creationId xmlns:a16="http://schemas.microsoft.com/office/drawing/2014/main" id="{9A79870E-A482-A62E-19BF-D0A5920F1410}"/>
              </a:ext>
            </a:extLst>
          </p:cNvPr>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pic>
        <p:nvPicPr>
          <p:cNvPr id="4" name="Picture 3">
            <a:extLst>
              <a:ext uri="{FF2B5EF4-FFF2-40B4-BE49-F238E27FC236}">
                <a16:creationId xmlns:a16="http://schemas.microsoft.com/office/drawing/2014/main" id="{185AE11B-8E98-55D8-68B0-1FC10444E109}"/>
              </a:ext>
            </a:extLst>
          </p:cNvPr>
          <p:cNvPicPr>
            <a:picLocks noChangeAspect="1"/>
          </p:cNvPicPr>
          <p:nvPr/>
        </p:nvPicPr>
        <p:blipFill>
          <a:blip r:embed="rId4"/>
          <a:stretch>
            <a:fillRect/>
          </a:stretch>
        </p:blipFill>
        <p:spPr>
          <a:xfrm>
            <a:off x="381000" y="1280990"/>
            <a:ext cx="4267827" cy="4167703"/>
          </a:xfrm>
          <a:prstGeom prst="rect">
            <a:avLst/>
          </a:prstGeom>
        </p:spPr>
      </p:pic>
      <p:pic>
        <p:nvPicPr>
          <p:cNvPr id="6" name="Picture 5">
            <a:extLst>
              <a:ext uri="{FF2B5EF4-FFF2-40B4-BE49-F238E27FC236}">
                <a16:creationId xmlns:a16="http://schemas.microsoft.com/office/drawing/2014/main" id="{2289FB49-E47B-C1C2-5E43-3F3D45863A24}"/>
              </a:ext>
            </a:extLst>
          </p:cNvPr>
          <p:cNvPicPr>
            <a:picLocks noChangeAspect="1"/>
          </p:cNvPicPr>
          <p:nvPr/>
        </p:nvPicPr>
        <p:blipFill>
          <a:blip r:embed="rId5"/>
          <a:stretch>
            <a:fillRect/>
          </a:stretch>
        </p:blipFill>
        <p:spPr>
          <a:xfrm>
            <a:off x="4793204" y="1717633"/>
            <a:ext cx="3519991" cy="2574322"/>
          </a:xfrm>
          <a:prstGeom prst="rect">
            <a:avLst/>
          </a:prstGeom>
        </p:spPr>
      </p:pic>
    </p:spTree>
    <p:extLst>
      <p:ext uri="{BB962C8B-B14F-4D97-AF65-F5344CB8AC3E}">
        <p14:creationId xmlns:p14="http://schemas.microsoft.com/office/powerpoint/2010/main" val="3481226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8DC73039-6E3A-C739-8DA5-E0DBC7540CA9}"/>
            </a:ext>
          </a:extLst>
        </p:cNvPr>
        <p:cNvGrpSpPr/>
        <p:nvPr/>
      </p:nvGrpSpPr>
      <p:grpSpPr>
        <a:xfrm>
          <a:off x="0" y="0"/>
          <a:ext cx="0" cy="0"/>
          <a:chOff x="0" y="0"/>
          <a:chExt cx="0" cy="0"/>
        </a:xfrm>
      </p:grpSpPr>
      <p:sp>
        <p:nvSpPr>
          <p:cNvPr id="193" name="Google Shape;193;p24">
            <a:extLst>
              <a:ext uri="{FF2B5EF4-FFF2-40B4-BE49-F238E27FC236}">
                <a16:creationId xmlns:a16="http://schemas.microsoft.com/office/drawing/2014/main" id="{36BAD247-D7BC-DE0F-9AFF-3804378A3CED}"/>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71500" lvl="1" indent="0" algn="l" rtl="0">
              <a:lnSpc>
                <a:spcPct val="100000"/>
              </a:lnSpc>
              <a:spcBef>
                <a:spcPts val="360"/>
              </a:spcBef>
              <a:spcAft>
                <a:spcPts val="0"/>
              </a:spcAft>
              <a:buSzPts val="1800"/>
              <a:buNone/>
            </a:pPr>
            <a:r>
              <a:rPr lang="en-US" sz="1800" b="1" u="sng" dirty="0">
                <a:latin typeface="Times New Roman"/>
                <a:ea typeface="Times New Roman"/>
                <a:cs typeface="Times New Roman"/>
                <a:sym typeface="Times New Roman"/>
              </a:rPr>
              <a:t>Testing/Result Analysis</a:t>
            </a:r>
            <a:endParaRPr lang="en-US" sz="3300" b="1" u="sng" dirty="0">
              <a:latin typeface="Times New Roman"/>
              <a:ea typeface="Times New Roman"/>
              <a:cs typeface="Times New Roman"/>
              <a:sym typeface="Times New Roman"/>
            </a:endParaRPr>
          </a:p>
          <a:p>
            <a:pPr marL="571500" lvl="1" indent="0" algn="l" rtl="0">
              <a:lnSpc>
                <a:spcPct val="100000"/>
              </a:lnSpc>
              <a:spcBef>
                <a:spcPts val="360"/>
              </a:spcBef>
              <a:spcAft>
                <a:spcPts val="0"/>
              </a:spcAft>
              <a:buSzPts val="1800"/>
              <a:buNone/>
            </a:pPr>
            <a:r>
              <a:rPr lang="en-US" sz="1700" i="0" dirty="0">
                <a:solidFill>
                  <a:schemeClr val="tx1"/>
                </a:solidFill>
                <a:effectLst/>
                <a:latin typeface="Times New Roman" panose="02020603050405020304" pitchFamily="18" charset="0"/>
                <a:cs typeface="Times New Roman" panose="02020603050405020304" pitchFamily="18" charset="0"/>
              </a:rPr>
              <a:t>The model was trained for 24 epochs and these are the loss &amp; accuracy plots:</a:t>
            </a:r>
          </a:p>
          <a:p>
            <a:pPr marL="571500" lvl="1" indent="0" algn="l" rtl="0">
              <a:lnSpc>
                <a:spcPct val="100000"/>
              </a:lnSpc>
              <a:spcBef>
                <a:spcPts val="360"/>
              </a:spcBef>
              <a:spcAft>
                <a:spcPts val="0"/>
              </a:spcAft>
              <a:buSzPts val="1800"/>
              <a:buNone/>
            </a:pPr>
            <a:endParaRPr lang="en-IN" sz="1700" dirty="0">
              <a:solidFill>
                <a:schemeClr val="tx1"/>
              </a:solidFill>
              <a:latin typeface="Times New Roman" panose="02020603050405020304" pitchFamily="18" charset="0"/>
              <a:cs typeface="Times New Roman" panose="02020603050405020304" pitchFamily="18" charset="0"/>
            </a:endParaRPr>
          </a:p>
          <a:p>
            <a:pPr marL="571500" lvl="1" indent="0" algn="l" rtl="0">
              <a:lnSpc>
                <a:spcPct val="100000"/>
              </a:lnSpc>
              <a:spcBef>
                <a:spcPts val="360"/>
              </a:spcBef>
              <a:spcAft>
                <a:spcPts val="0"/>
              </a:spcAft>
              <a:buSzPts val="1800"/>
              <a:buNone/>
            </a:pPr>
            <a:endParaRPr lang="en-IN" sz="1700" dirty="0">
              <a:solidFill>
                <a:schemeClr val="tx1"/>
              </a:solidFill>
              <a:latin typeface="Times New Roman" panose="02020603050405020304" pitchFamily="18" charset="0"/>
              <a:cs typeface="Times New Roman" panose="02020603050405020304" pitchFamily="18" charset="0"/>
            </a:endParaRPr>
          </a:p>
          <a:p>
            <a:pPr marL="571500" lvl="1" indent="0" algn="l" rtl="0">
              <a:lnSpc>
                <a:spcPct val="100000"/>
              </a:lnSpc>
              <a:spcBef>
                <a:spcPts val="360"/>
              </a:spcBef>
              <a:spcAft>
                <a:spcPts val="0"/>
              </a:spcAft>
              <a:buSzPts val="1800"/>
              <a:buNone/>
            </a:pPr>
            <a:endParaRPr lang="en-IN" sz="1700" dirty="0">
              <a:solidFill>
                <a:schemeClr val="tx1"/>
              </a:solidFill>
              <a:latin typeface="Times New Roman" panose="02020603050405020304" pitchFamily="18" charset="0"/>
              <a:cs typeface="Times New Roman" panose="02020603050405020304" pitchFamily="18" charset="0"/>
            </a:endParaRPr>
          </a:p>
          <a:p>
            <a:pPr marL="571500" lvl="1" indent="0" algn="l" rtl="0">
              <a:lnSpc>
                <a:spcPct val="100000"/>
              </a:lnSpc>
              <a:spcBef>
                <a:spcPts val="360"/>
              </a:spcBef>
              <a:spcAft>
                <a:spcPts val="0"/>
              </a:spcAft>
              <a:buSzPts val="1800"/>
              <a:buNone/>
            </a:pPr>
            <a:endParaRPr lang="en-IN" sz="1700" dirty="0">
              <a:solidFill>
                <a:schemeClr val="tx1"/>
              </a:solidFill>
              <a:latin typeface="Times New Roman" panose="02020603050405020304" pitchFamily="18" charset="0"/>
              <a:cs typeface="Times New Roman" panose="02020603050405020304" pitchFamily="18" charset="0"/>
            </a:endParaRPr>
          </a:p>
          <a:p>
            <a:pPr marL="571500" lvl="1" indent="0" algn="l" rtl="0">
              <a:lnSpc>
                <a:spcPct val="100000"/>
              </a:lnSpc>
              <a:spcBef>
                <a:spcPts val="360"/>
              </a:spcBef>
              <a:spcAft>
                <a:spcPts val="0"/>
              </a:spcAft>
              <a:buSzPts val="1800"/>
              <a:buNone/>
            </a:pPr>
            <a:endParaRPr lang="en-IN" sz="1700" dirty="0">
              <a:solidFill>
                <a:schemeClr val="tx1"/>
              </a:solidFill>
              <a:latin typeface="Times New Roman" panose="02020603050405020304" pitchFamily="18" charset="0"/>
              <a:cs typeface="Times New Roman" panose="02020603050405020304" pitchFamily="18" charset="0"/>
            </a:endParaRPr>
          </a:p>
          <a:p>
            <a:pPr marL="571500" lvl="1" indent="0" algn="l" rtl="0">
              <a:lnSpc>
                <a:spcPct val="100000"/>
              </a:lnSpc>
              <a:spcBef>
                <a:spcPts val="360"/>
              </a:spcBef>
              <a:spcAft>
                <a:spcPts val="0"/>
              </a:spcAft>
              <a:buSzPts val="1800"/>
              <a:buNone/>
            </a:pPr>
            <a:endParaRPr lang="en-IN" sz="1700" dirty="0">
              <a:solidFill>
                <a:schemeClr val="tx1"/>
              </a:solidFill>
              <a:latin typeface="Times New Roman" panose="02020603050405020304" pitchFamily="18" charset="0"/>
              <a:cs typeface="Times New Roman" panose="02020603050405020304" pitchFamily="18" charset="0"/>
            </a:endParaRPr>
          </a:p>
          <a:p>
            <a:pPr marL="571500" lvl="1" indent="0" algn="l" rtl="0">
              <a:lnSpc>
                <a:spcPct val="100000"/>
              </a:lnSpc>
              <a:spcBef>
                <a:spcPts val="360"/>
              </a:spcBef>
              <a:spcAft>
                <a:spcPts val="0"/>
              </a:spcAft>
              <a:buSzPts val="1800"/>
              <a:buNone/>
            </a:pPr>
            <a:endParaRPr lang="en-IN" sz="1700" dirty="0">
              <a:solidFill>
                <a:schemeClr val="tx1"/>
              </a:solidFill>
              <a:latin typeface="Times New Roman" panose="02020603050405020304" pitchFamily="18" charset="0"/>
              <a:cs typeface="Times New Roman" panose="02020603050405020304" pitchFamily="18" charset="0"/>
            </a:endParaRPr>
          </a:p>
          <a:p>
            <a:pPr marL="571500" lvl="1" indent="0" algn="l" rtl="0">
              <a:lnSpc>
                <a:spcPct val="100000"/>
              </a:lnSpc>
              <a:spcBef>
                <a:spcPts val="360"/>
              </a:spcBef>
              <a:spcAft>
                <a:spcPts val="0"/>
              </a:spcAft>
              <a:buSzPts val="1800"/>
              <a:buNone/>
            </a:pPr>
            <a:endParaRPr lang="en-IN" sz="1700" dirty="0">
              <a:solidFill>
                <a:schemeClr val="tx1"/>
              </a:solidFill>
              <a:latin typeface="Times New Roman" panose="02020603050405020304" pitchFamily="18" charset="0"/>
              <a:cs typeface="Times New Roman" panose="02020603050405020304" pitchFamily="18" charset="0"/>
            </a:endParaRPr>
          </a:p>
          <a:p>
            <a:pPr marL="571500" lvl="1" indent="0" algn="l" rtl="0">
              <a:lnSpc>
                <a:spcPct val="100000"/>
              </a:lnSpc>
              <a:spcBef>
                <a:spcPts val="360"/>
              </a:spcBef>
              <a:spcAft>
                <a:spcPts val="0"/>
              </a:spcAft>
              <a:buSzPts val="1800"/>
              <a:buNone/>
            </a:pPr>
            <a:endParaRPr lang="en-IN" sz="1700" dirty="0">
              <a:solidFill>
                <a:schemeClr val="tx1"/>
              </a:solidFill>
              <a:latin typeface="Times New Roman" panose="02020603050405020304" pitchFamily="18" charset="0"/>
              <a:cs typeface="Times New Roman" panose="02020603050405020304" pitchFamily="18" charset="0"/>
            </a:endParaRPr>
          </a:p>
          <a:p>
            <a:pPr marL="571500" lvl="1" indent="0" algn="l" rtl="0">
              <a:lnSpc>
                <a:spcPct val="100000"/>
              </a:lnSpc>
              <a:spcBef>
                <a:spcPts val="360"/>
              </a:spcBef>
              <a:spcAft>
                <a:spcPts val="0"/>
              </a:spcAft>
              <a:buSzPts val="1800"/>
              <a:buNone/>
            </a:pPr>
            <a:r>
              <a:rPr lang="en-US" sz="1700" b="0" i="0" dirty="0">
                <a:solidFill>
                  <a:schemeClr val="tx1"/>
                </a:solidFill>
                <a:effectLst/>
                <a:latin typeface="Times New Roman" panose="02020603050405020304" pitchFamily="18" charset="0"/>
                <a:cs typeface="Times New Roman" panose="02020603050405020304" pitchFamily="18" charset="0"/>
              </a:rPr>
              <a:t>The best validation accuracy was achieved on the 23rd iteration.</a:t>
            </a:r>
            <a:endParaRPr sz="1700" dirty="0">
              <a:solidFill>
                <a:schemeClr val="tx1"/>
              </a:solidFill>
              <a:latin typeface="Times New Roman" panose="02020603050405020304" pitchFamily="18" charset="0"/>
              <a:cs typeface="Times New Roman" panose="02020603050405020304" pitchFamily="18" charset="0"/>
            </a:endParaRPr>
          </a:p>
        </p:txBody>
      </p:sp>
      <p:pic>
        <p:nvPicPr>
          <p:cNvPr id="194" name="Google Shape;194;p24">
            <a:extLst>
              <a:ext uri="{FF2B5EF4-FFF2-40B4-BE49-F238E27FC236}">
                <a16:creationId xmlns:a16="http://schemas.microsoft.com/office/drawing/2014/main" id="{35F26679-9185-6684-2C9B-DD1829E73156}"/>
              </a:ext>
            </a:extLst>
          </p:cNvPr>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95" name="Google Shape;195;p24">
            <a:extLst>
              <a:ext uri="{FF2B5EF4-FFF2-40B4-BE49-F238E27FC236}">
                <a16:creationId xmlns:a16="http://schemas.microsoft.com/office/drawing/2014/main" id="{12469103-3F68-D6A9-3600-BBE81D2CA9D0}"/>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196" name="Google Shape;196;p24">
            <a:extLst>
              <a:ext uri="{FF2B5EF4-FFF2-40B4-BE49-F238E27FC236}">
                <a16:creationId xmlns:a16="http://schemas.microsoft.com/office/drawing/2014/main" id="{668F7A58-666D-F82A-ACFB-C8075636DC20}"/>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09-01-2024</a:t>
            </a:r>
            <a:endParaRPr/>
          </a:p>
        </p:txBody>
      </p:sp>
      <p:sp>
        <p:nvSpPr>
          <p:cNvPr id="197" name="Google Shape;197;p24">
            <a:extLst>
              <a:ext uri="{FF2B5EF4-FFF2-40B4-BE49-F238E27FC236}">
                <a16:creationId xmlns:a16="http://schemas.microsoft.com/office/drawing/2014/main" id="{CC0E14DB-4B0C-7E9A-05B1-1E07A55F0094}"/>
              </a:ext>
            </a:extLst>
          </p:cNvPr>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pic>
        <p:nvPicPr>
          <p:cNvPr id="3" name="Picture 2">
            <a:extLst>
              <a:ext uri="{FF2B5EF4-FFF2-40B4-BE49-F238E27FC236}">
                <a16:creationId xmlns:a16="http://schemas.microsoft.com/office/drawing/2014/main" id="{03D37F44-4059-B66E-93BB-C71F6B7AE404}"/>
              </a:ext>
            </a:extLst>
          </p:cNvPr>
          <p:cNvPicPr>
            <a:picLocks noChangeAspect="1"/>
          </p:cNvPicPr>
          <p:nvPr/>
        </p:nvPicPr>
        <p:blipFill>
          <a:blip r:embed="rId4"/>
          <a:stretch>
            <a:fillRect/>
          </a:stretch>
        </p:blipFill>
        <p:spPr>
          <a:xfrm>
            <a:off x="799574" y="2493465"/>
            <a:ext cx="3772426" cy="2581635"/>
          </a:xfrm>
          <a:prstGeom prst="rect">
            <a:avLst/>
          </a:prstGeom>
        </p:spPr>
      </p:pic>
      <p:pic>
        <p:nvPicPr>
          <p:cNvPr id="5" name="Picture 4">
            <a:extLst>
              <a:ext uri="{FF2B5EF4-FFF2-40B4-BE49-F238E27FC236}">
                <a16:creationId xmlns:a16="http://schemas.microsoft.com/office/drawing/2014/main" id="{D8476106-8848-1F14-BE6F-B153205A0134}"/>
              </a:ext>
            </a:extLst>
          </p:cNvPr>
          <p:cNvPicPr>
            <a:picLocks noChangeAspect="1"/>
          </p:cNvPicPr>
          <p:nvPr/>
        </p:nvPicPr>
        <p:blipFill>
          <a:blip r:embed="rId5"/>
          <a:stretch>
            <a:fillRect/>
          </a:stretch>
        </p:blipFill>
        <p:spPr>
          <a:xfrm>
            <a:off x="4638684" y="2445832"/>
            <a:ext cx="3705742" cy="2676899"/>
          </a:xfrm>
          <a:prstGeom prst="rect">
            <a:avLst/>
          </a:prstGeom>
        </p:spPr>
      </p:pic>
    </p:spTree>
    <p:extLst>
      <p:ext uri="{BB962C8B-B14F-4D97-AF65-F5344CB8AC3E}">
        <p14:creationId xmlns:p14="http://schemas.microsoft.com/office/powerpoint/2010/main" val="116335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55000" lnSpcReduction="20000"/>
          </a:bodyPr>
          <a:lstStyle/>
          <a:p>
            <a:pPr marL="571500" lvl="1" indent="0" algn="l" rtl="0">
              <a:lnSpc>
                <a:spcPct val="100000"/>
              </a:lnSpc>
              <a:spcBef>
                <a:spcPts val="360"/>
              </a:spcBef>
              <a:spcAft>
                <a:spcPts val="0"/>
              </a:spcAft>
              <a:buSzPts val="1800"/>
              <a:buNone/>
            </a:pPr>
            <a:r>
              <a:rPr lang="en-US" sz="3300" b="1" u="sng" dirty="0">
                <a:latin typeface="Times New Roman"/>
                <a:ea typeface="Times New Roman"/>
                <a:cs typeface="Times New Roman"/>
                <a:sym typeface="Times New Roman"/>
              </a:rPr>
              <a:t>Conclusion and Future Enhancement</a:t>
            </a:r>
          </a:p>
          <a:p>
            <a:pPr marL="571500" lvl="1" indent="0" algn="l" rtl="0">
              <a:lnSpc>
                <a:spcPct val="100000"/>
              </a:lnSpc>
              <a:spcBef>
                <a:spcPts val="360"/>
              </a:spcBef>
              <a:spcAft>
                <a:spcPts val="0"/>
              </a:spcAft>
              <a:buSzPts val="1800"/>
              <a:buNone/>
            </a:pPr>
            <a:endParaRPr lang="en-US" sz="3300" b="1" u="sng" dirty="0">
              <a:latin typeface="Times New Roman"/>
              <a:ea typeface="Times New Roman"/>
              <a:cs typeface="Times New Roman"/>
              <a:sym typeface="Times New Roman"/>
            </a:endParaRPr>
          </a:p>
          <a:p>
            <a:pPr lvl="1">
              <a:buFont typeface="Arial" panose="020B0604020202020204" pitchFamily="34" charset="0"/>
              <a:buChar char="•"/>
            </a:pPr>
            <a:r>
              <a:rPr lang="en-US" dirty="0"/>
              <a:t>The developed brain tumor detection system showcases promising results in accuracy and efficiency, leveraging a custom CNN architecture and data preprocessing techniques. </a:t>
            </a:r>
          </a:p>
          <a:p>
            <a:pPr lvl="1">
              <a:buFont typeface="Arial" panose="020B0604020202020204" pitchFamily="34" charset="0"/>
              <a:buChar char="•"/>
            </a:pPr>
            <a:endParaRPr lang="en-US" dirty="0"/>
          </a:p>
          <a:p>
            <a:pPr lvl="1">
              <a:buFont typeface="Arial" panose="020B0604020202020204" pitchFamily="34" charset="0"/>
              <a:buChar char="•"/>
            </a:pPr>
            <a:r>
              <a:rPr lang="en-US" dirty="0"/>
              <a:t>It demonstrates the potential of deep learning in medical image analysis, offering a scalable solution for early tumor detection.</a:t>
            </a:r>
          </a:p>
          <a:p>
            <a:pPr marL="571500" lvl="1" indent="0">
              <a:buNone/>
            </a:pPr>
            <a:endParaRPr lang="en-US" dirty="0"/>
          </a:p>
          <a:p>
            <a:pPr lvl="1">
              <a:buFont typeface="Arial" panose="020B0604020202020204" pitchFamily="34" charset="0"/>
              <a:buChar char="•"/>
            </a:pPr>
            <a:r>
              <a:rPr lang="en-US" dirty="0"/>
              <a:t>Further improvements could involve exploring transfer learning with deeper architectures for enhanced performance. Integration of multi-modal imaging data and advanced feature extraction methods could improve diagnostic accuracy. </a:t>
            </a:r>
          </a:p>
          <a:p>
            <a:pPr lvl="1">
              <a:buFont typeface="Arial" panose="020B0604020202020204" pitchFamily="34" charset="0"/>
              <a:buChar char="•"/>
            </a:pPr>
            <a:endParaRPr lang="en-US" dirty="0"/>
          </a:p>
          <a:p>
            <a:pPr lvl="1">
              <a:buFont typeface="Arial" panose="020B0604020202020204" pitchFamily="34" charset="0"/>
              <a:buChar char="•"/>
            </a:pPr>
            <a:r>
              <a:rPr lang="en-US" dirty="0"/>
              <a:t>Additionally, deploying the system in cloud-based or edge computing environments could enhance accessibility and scalability. </a:t>
            </a:r>
          </a:p>
          <a:p>
            <a:pPr lvl="1">
              <a:buFont typeface="Arial" panose="020B0604020202020204" pitchFamily="34" charset="0"/>
              <a:buChar char="•"/>
            </a:pPr>
            <a:endParaRPr lang="en-US" dirty="0"/>
          </a:p>
          <a:p>
            <a:pPr lvl="1">
              <a:buFont typeface="Arial" panose="020B0604020202020204" pitchFamily="34" charset="0"/>
              <a:buChar char="•"/>
            </a:pPr>
            <a:r>
              <a:rPr lang="en-US" dirty="0"/>
              <a:t>Continued research and development in this domain hold the promise of advancing diagnostic capabilities and improving patient outcomes in neuroimaging analysis.</a:t>
            </a:r>
          </a:p>
          <a:p>
            <a:pPr marL="571500" lvl="1" indent="0" algn="l" rtl="0">
              <a:lnSpc>
                <a:spcPct val="100000"/>
              </a:lnSpc>
              <a:spcBef>
                <a:spcPts val="360"/>
              </a:spcBef>
              <a:spcAft>
                <a:spcPts val="0"/>
              </a:spcAft>
              <a:buSzPts val="1800"/>
              <a:buNone/>
            </a:pPr>
            <a:endParaRPr dirty="0"/>
          </a:p>
        </p:txBody>
      </p:sp>
      <p:pic>
        <p:nvPicPr>
          <p:cNvPr id="194" name="Google Shape;194;p24"/>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95" name="Google Shape;195;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196" name="Google Shape;19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09-01-2024</a:t>
            </a:r>
            <a:endParaRPr/>
          </a:p>
        </p:txBody>
      </p:sp>
      <p:sp>
        <p:nvSpPr>
          <p:cNvPr id="197" name="Google Shape;197;p24"/>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F4F-E6B4-5848-BAE1-2B2D987D22BF}"/>
              </a:ext>
            </a:extLst>
          </p:cNvPr>
          <p:cNvSpPr>
            <a:spLocks noGrp="1"/>
          </p:cNvSpPr>
          <p:nvPr>
            <p:ph type="title"/>
          </p:nvPr>
        </p:nvSpPr>
        <p:spPr/>
        <p:txBody>
          <a:bodyPr>
            <a:normAutofit fontScale="90000"/>
          </a:bodyPr>
          <a:lstStyle/>
          <a:p>
            <a:pPr algn="l"/>
            <a:br>
              <a:rPr lang="en-US" sz="2800" dirty="0"/>
            </a:br>
            <a:r>
              <a:rPr lang="en-US" sz="2800" u="sng" dirty="0"/>
              <a:t>REFERENCES</a:t>
            </a:r>
            <a:br>
              <a:rPr lang="en-IN" sz="2800" dirty="0"/>
            </a:br>
            <a:endParaRPr lang="en-US" sz="2800" dirty="0"/>
          </a:p>
        </p:txBody>
      </p:sp>
      <p:sp>
        <p:nvSpPr>
          <p:cNvPr id="3" name="Text Placeholder 2">
            <a:extLst>
              <a:ext uri="{FF2B5EF4-FFF2-40B4-BE49-F238E27FC236}">
                <a16:creationId xmlns:a16="http://schemas.microsoft.com/office/drawing/2014/main" id="{2A4C21C6-2A69-7649-B192-EEF53A7FAFE6}"/>
              </a:ext>
            </a:extLst>
          </p:cNvPr>
          <p:cNvSpPr>
            <a:spLocks noGrp="1"/>
          </p:cNvSpPr>
          <p:nvPr>
            <p:ph type="body" idx="1"/>
          </p:nvPr>
        </p:nvSpPr>
        <p:spPr/>
        <p:txBody>
          <a:bodyPr>
            <a:normAutofit fontScale="85000" lnSpcReduction="10000"/>
          </a:bodyPr>
          <a:lstStyle/>
          <a:p>
            <a:pPr>
              <a:lnSpc>
                <a:spcPct val="150000"/>
              </a:lnSpc>
            </a:pPr>
            <a:r>
              <a:rPr lang="en-US" sz="1800" dirty="0" err="1"/>
              <a:t>Esteva</a:t>
            </a:r>
            <a:r>
              <a:rPr lang="en-US" sz="1800" dirty="0"/>
              <a:t>, A., </a:t>
            </a:r>
            <a:r>
              <a:rPr lang="en-US" sz="1800" dirty="0" err="1"/>
              <a:t>Kuprel</a:t>
            </a:r>
            <a:r>
              <a:rPr lang="en-US" sz="1800" dirty="0"/>
              <a:t>, B., </a:t>
            </a:r>
            <a:r>
              <a:rPr lang="en-US" sz="1800" dirty="0" err="1"/>
              <a:t>Novoa</a:t>
            </a:r>
            <a:r>
              <a:rPr lang="en-US" sz="1800" dirty="0"/>
              <a:t>, R. A., </a:t>
            </a:r>
            <a:r>
              <a:rPr lang="en-US" sz="1800" dirty="0" err="1"/>
              <a:t>Ko</a:t>
            </a:r>
            <a:r>
              <a:rPr lang="en-US" sz="1800" dirty="0"/>
              <a:t>, J., </a:t>
            </a:r>
            <a:r>
              <a:rPr lang="en-US" sz="1800" dirty="0" err="1"/>
              <a:t>Swetter</a:t>
            </a:r>
            <a:r>
              <a:rPr lang="en-US" sz="1800" dirty="0"/>
              <a:t>, S. M., </a:t>
            </a:r>
            <a:r>
              <a:rPr lang="en-US" sz="1800" dirty="0" err="1"/>
              <a:t>Blau</a:t>
            </a:r>
            <a:r>
              <a:rPr lang="en-US" sz="1800" dirty="0"/>
              <a:t>, H. M., &amp; </a:t>
            </a:r>
            <a:r>
              <a:rPr lang="en-US" sz="1800" dirty="0" err="1"/>
              <a:t>Thrun</a:t>
            </a:r>
            <a:r>
              <a:rPr lang="en-US" sz="1800" dirty="0"/>
              <a:t>, S. (2017). Diseases classification of using machine learning. Nature, 542(7639), 115-118.</a:t>
            </a:r>
            <a:endParaRPr lang="en-IN" sz="1800" dirty="0"/>
          </a:p>
          <a:p>
            <a:pPr>
              <a:lnSpc>
                <a:spcPct val="150000"/>
              </a:lnSpc>
            </a:pPr>
            <a:r>
              <a:rPr lang="en-US" sz="1800" dirty="0" err="1"/>
              <a:t>Haenssle</a:t>
            </a:r>
            <a:r>
              <a:rPr lang="en-US" sz="1800" dirty="0"/>
              <a:t>, H. A., Fink, C., </a:t>
            </a:r>
            <a:r>
              <a:rPr lang="en-US" sz="1800" dirty="0" err="1"/>
              <a:t>Schneiderbauer</a:t>
            </a:r>
            <a:r>
              <a:rPr lang="en-US" sz="1800" dirty="0"/>
              <a:t>, R., </a:t>
            </a:r>
            <a:r>
              <a:rPr lang="en-US" sz="1800" dirty="0" err="1"/>
              <a:t>Toberer</a:t>
            </a:r>
            <a:r>
              <a:rPr lang="en-US" sz="1800" dirty="0"/>
              <a:t>, F., Buhl, T., Blum, A., ... &amp; Thomas, L. (2018). Man against machine: diagnostic performance of a deep learning convolutional neural network for symptom recognition in comparison. Annals of Oncology, 29(8), 1836-1842.</a:t>
            </a:r>
            <a:endParaRPr lang="en-IN" sz="1800" dirty="0"/>
          </a:p>
          <a:p>
            <a:pPr>
              <a:lnSpc>
                <a:spcPct val="150000"/>
              </a:lnSpc>
            </a:pPr>
            <a:r>
              <a:rPr lang="en-IN" sz="1800" dirty="0"/>
              <a:t>Lee, J., </a:t>
            </a:r>
            <a:r>
              <a:rPr lang="en-IN" sz="1800" dirty="0" err="1"/>
              <a:t>Yoo</a:t>
            </a:r>
            <a:r>
              <a:rPr lang="en-IN" sz="1800" dirty="0"/>
              <a:t>, D. H., &amp; Lee, D. G. (2020). Deep learning-based brain cancer classification in</a:t>
            </a:r>
          </a:p>
          <a:p>
            <a:pPr marL="114300" indent="0">
              <a:lnSpc>
                <a:spcPct val="150000"/>
              </a:lnSpc>
              <a:buNone/>
            </a:pPr>
            <a:r>
              <a:rPr lang="en-IN" sz="1800" dirty="0"/>
              <a:t>         </a:t>
            </a:r>
            <a:r>
              <a:rPr lang="en-IN" sz="1800" dirty="0" err="1"/>
              <a:t>dermoscopy</a:t>
            </a:r>
            <a:r>
              <a:rPr lang="en-IN" sz="1800" dirty="0"/>
              <a:t> images: A comprehensive review. Computers in Biology and Medicine, 124,</a:t>
            </a:r>
          </a:p>
          <a:p>
            <a:pPr>
              <a:lnSpc>
                <a:spcPct val="150000"/>
              </a:lnSpc>
            </a:pPr>
            <a:r>
              <a:rPr lang="en-IN" sz="1800" dirty="0" err="1"/>
              <a:t>Menegola</a:t>
            </a:r>
            <a:r>
              <a:rPr lang="en-IN" sz="1800" dirty="0"/>
              <a:t>, A., Tavares, J. M., &amp;</a:t>
            </a:r>
            <a:r>
              <a:rPr lang="en-IN" sz="1800" dirty="0" err="1"/>
              <a:t>Fornaciali</a:t>
            </a:r>
            <a:r>
              <a:rPr lang="en-IN" sz="1800" dirty="0"/>
              <a:t>, M. (2017). A large database for automatic</a:t>
            </a:r>
          </a:p>
          <a:p>
            <a:pPr marL="114300" indent="0">
              <a:lnSpc>
                <a:spcPct val="150000"/>
              </a:lnSpc>
              <a:buNone/>
            </a:pPr>
            <a:r>
              <a:rPr lang="en-IN" sz="1800" dirty="0"/>
              <a:t>         classification of </a:t>
            </a:r>
            <a:r>
              <a:rPr lang="en-IN" sz="1800" dirty="0" err="1"/>
              <a:t>thermoscopic</a:t>
            </a:r>
            <a:r>
              <a:rPr lang="en-IN" sz="1800" dirty="0"/>
              <a:t> images. </a:t>
            </a:r>
            <a:r>
              <a:rPr lang="en-IN" sz="1800" dirty="0" err="1"/>
              <a:t>Dermoscopy</a:t>
            </a:r>
            <a:r>
              <a:rPr lang="en-IN" sz="1800" dirty="0"/>
              <a:t> Image Analysis, 31-45.</a:t>
            </a:r>
          </a:p>
          <a:p>
            <a:r>
              <a:rPr lang="en-IN" sz="1800" dirty="0" err="1"/>
              <a:t>Codella</a:t>
            </a:r>
            <a:r>
              <a:rPr lang="en-IN" sz="1800" dirty="0"/>
              <a:t>, N., </a:t>
            </a:r>
            <a:r>
              <a:rPr lang="en-IN" sz="1800" dirty="0" err="1"/>
              <a:t>Rotemberg</a:t>
            </a:r>
            <a:r>
              <a:rPr lang="en-IN" sz="1800" dirty="0"/>
              <a:t>, V., </a:t>
            </a:r>
            <a:r>
              <a:rPr lang="en-IN" sz="1800" dirty="0" err="1"/>
              <a:t>Tschandl</a:t>
            </a:r>
            <a:r>
              <a:rPr lang="en-IN" sz="1800" dirty="0"/>
              <a:t>, P., </a:t>
            </a:r>
            <a:r>
              <a:rPr lang="en-IN" sz="1800" dirty="0" err="1"/>
              <a:t>Celebi</a:t>
            </a:r>
            <a:r>
              <a:rPr lang="en-IN" sz="1800" dirty="0"/>
              <a:t>, M. E., </a:t>
            </a:r>
            <a:r>
              <a:rPr lang="en-IN" sz="1800" dirty="0" err="1"/>
              <a:t>Dusza</a:t>
            </a:r>
            <a:r>
              <a:rPr lang="en-IN" sz="1800" dirty="0"/>
              <a:t>, S., Gutman, D., ... &amp; Halpern,</a:t>
            </a:r>
          </a:p>
          <a:p>
            <a:pPr marL="571500" lvl="1" indent="0">
              <a:buNone/>
            </a:pPr>
            <a:r>
              <a:rPr lang="en-IN" sz="1600" dirty="0"/>
              <a:t>A. (2019). Disease Symptom analysis toward melanoma detection: A challenge at the 2017</a:t>
            </a:r>
          </a:p>
          <a:p>
            <a:pPr marL="571500" lvl="1" indent="0">
              <a:buNone/>
            </a:pPr>
            <a:r>
              <a:rPr lang="en-IN" sz="1600" dirty="0"/>
              <a:t>International Symposium on Biomedical Imaging (ISBI), hosted by the International Brain</a:t>
            </a:r>
          </a:p>
          <a:p>
            <a:pPr marL="571500" lvl="1" indent="0">
              <a:buNone/>
            </a:pPr>
            <a:r>
              <a:rPr lang="en-IN" sz="1600" dirty="0"/>
              <a:t>Imaging Collaboration (ISIC). In Proceedings of the IEEE International Symposium on</a:t>
            </a:r>
          </a:p>
          <a:p>
            <a:pPr marL="571500" lvl="1" indent="0">
              <a:buNone/>
            </a:pPr>
            <a:r>
              <a:rPr lang="en-IN" sz="1600" dirty="0"/>
              <a:t>Biomedical Imaging (ISBI).</a:t>
            </a:r>
          </a:p>
          <a:p>
            <a:endParaRPr lang="en-US" sz="1400" b="1" dirty="0"/>
          </a:p>
        </p:txBody>
      </p:sp>
      <p:sp>
        <p:nvSpPr>
          <p:cNvPr id="4" name="Slide Number Placeholder 3">
            <a:extLst>
              <a:ext uri="{FF2B5EF4-FFF2-40B4-BE49-F238E27FC236}">
                <a16:creationId xmlns:a16="http://schemas.microsoft.com/office/drawing/2014/main" id="{6F811057-38C6-1547-9661-22B177FEAE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171852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sz="2000" dirty="0">
                <a:solidFill>
                  <a:schemeClr val="dk1"/>
                </a:solidFill>
                <a:latin typeface="Times New Roman"/>
                <a:ea typeface="Times New Roman"/>
                <a:cs typeface="Times New Roman"/>
                <a:sym typeface="Times New Roman"/>
              </a:rPr>
              <a:t>  </a:t>
            </a:r>
            <a:r>
              <a:rPr lang="en-US" sz="2000" b="1" u="sng" dirty="0">
                <a:solidFill>
                  <a:schemeClr val="dk1"/>
                </a:solidFill>
                <a:latin typeface="Times New Roman"/>
                <a:ea typeface="Times New Roman"/>
                <a:cs typeface="Times New Roman"/>
                <a:sym typeface="Times New Roman"/>
              </a:rPr>
              <a:t>Abstract   </a:t>
            </a:r>
          </a:p>
          <a:p>
            <a:pPr marL="0" lvl="0" indent="0" algn="l" rtl="0">
              <a:lnSpc>
                <a:spcPct val="100000"/>
              </a:lnSpc>
              <a:spcBef>
                <a:spcPts val="0"/>
              </a:spcBef>
              <a:spcAft>
                <a:spcPts val="0"/>
              </a:spcAft>
              <a:buClr>
                <a:schemeClr val="dk1"/>
              </a:buClr>
              <a:buSzPts val="3200"/>
              <a:buNone/>
            </a:pPr>
            <a:r>
              <a:rPr lang="en-US" sz="20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lvl="0" algn="l" rtl="0">
              <a:lnSpc>
                <a:spcPct val="107000"/>
              </a:lnSpc>
              <a:spcBef>
                <a:spcPts val="360"/>
              </a:spcBef>
              <a:spcAft>
                <a:spcPts val="0"/>
              </a:spcAft>
              <a:buSzPts val="1800"/>
              <a:buFont typeface="Arial" panose="020B0604020202020204" pitchFamily="34" charset="0"/>
              <a:buChar char="•"/>
            </a:pPr>
            <a:r>
              <a:rPr lang="en-US" sz="1800" dirty="0">
                <a:latin typeface="Times New Roman"/>
                <a:ea typeface="Times New Roman"/>
                <a:cs typeface="Times New Roman"/>
                <a:sym typeface="Times New Roman"/>
              </a:rPr>
              <a:t>This project, titled Brain Tumor Detection Using ML ," employs a Convolutional Neural Network (CNN) to detect brain tumors in MRI images. </a:t>
            </a:r>
          </a:p>
          <a:p>
            <a:pPr lvl="0" algn="l" rtl="0">
              <a:lnSpc>
                <a:spcPct val="107000"/>
              </a:lnSpc>
              <a:spcBef>
                <a:spcPts val="360"/>
              </a:spcBef>
              <a:spcAft>
                <a:spcPts val="0"/>
              </a:spcAft>
              <a:buSzPts val="1800"/>
              <a:buFont typeface="Arial" panose="020B0604020202020204" pitchFamily="34" charset="0"/>
              <a:buChar char="•"/>
            </a:pPr>
            <a:r>
              <a:rPr lang="en-US" sz="1800" dirty="0">
                <a:latin typeface="Times New Roman"/>
                <a:ea typeface="Times New Roman"/>
                <a:cs typeface="Times New Roman"/>
                <a:sym typeface="Times New Roman"/>
              </a:rPr>
              <a:t>Building upon this successful detection system, we propose to enhance patient care by integrating geolocation services. </a:t>
            </a:r>
          </a:p>
          <a:p>
            <a:pPr lvl="0" algn="l" rtl="0">
              <a:lnSpc>
                <a:spcPct val="107000"/>
              </a:lnSpc>
              <a:spcBef>
                <a:spcPts val="360"/>
              </a:spcBef>
              <a:spcAft>
                <a:spcPts val="0"/>
              </a:spcAft>
              <a:buSzPts val="1800"/>
              <a:buFont typeface="Arial" panose="020B0604020202020204" pitchFamily="34" charset="0"/>
              <a:buChar char="•"/>
            </a:pPr>
            <a:r>
              <a:rPr lang="en-US" sz="1800" dirty="0">
                <a:latin typeface="Times New Roman"/>
                <a:ea typeface="Times New Roman"/>
                <a:cs typeface="Times New Roman"/>
                <a:sym typeface="Times New Roman"/>
              </a:rPr>
              <a:t>Upon tumor detection, users' latitude and longitude will be utilized to pinpoint their location. Leveraging this data, nearby doctors specializing in brain tumors will be identified, facilitating prompt medical attention. </a:t>
            </a:r>
          </a:p>
          <a:p>
            <a:pPr lvl="0" algn="l" rtl="0">
              <a:lnSpc>
                <a:spcPct val="107000"/>
              </a:lnSpc>
              <a:spcBef>
                <a:spcPts val="360"/>
              </a:spcBef>
              <a:spcAft>
                <a:spcPts val="0"/>
              </a:spcAft>
              <a:buSzPts val="1800"/>
              <a:buFont typeface="Arial" panose="020B0604020202020204" pitchFamily="34" charset="0"/>
              <a:buChar char="•"/>
            </a:pPr>
            <a:r>
              <a:rPr lang="en-US" sz="1800" dirty="0">
                <a:latin typeface="Times New Roman"/>
                <a:ea typeface="Times New Roman"/>
                <a:cs typeface="Times New Roman"/>
                <a:sym typeface="Times New Roman"/>
              </a:rPr>
              <a:t>This integration of CNN-based diagnosis with geolocation services streamlines the process of accessing specialized healthcare, potentially improving patient outcomes and overall healthcare efficiency.</a:t>
            </a:r>
            <a:endParaRPr sz="1800" dirty="0"/>
          </a:p>
          <a:p>
            <a:pPr marL="342900" lvl="0" indent="-139700" algn="l" rtl="0">
              <a:lnSpc>
                <a:spcPct val="100000"/>
              </a:lnSpc>
              <a:spcBef>
                <a:spcPts val="1440"/>
              </a:spcBef>
              <a:spcAft>
                <a:spcPts val="0"/>
              </a:spcAft>
              <a:buClr>
                <a:schemeClr val="dk1"/>
              </a:buClr>
              <a:buSzPts val="3200"/>
              <a:buNone/>
            </a:pPr>
            <a:endParaRPr sz="2000" dirty="0">
              <a:solidFill>
                <a:schemeClr val="dk1"/>
              </a:solidFill>
              <a:latin typeface="Times New Roman"/>
              <a:ea typeface="Times New Roman"/>
              <a:cs typeface="Times New Roman"/>
              <a:sym typeface="Times New Roman"/>
            </a:endParaRPr>
          </a:p>
        </p:txBody>
      </p:sp>
      <p:pic>
        <p:nvPicPr>
          <p:cNvPr id="98" name="Google Shape;98;p14"/>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00" name="Google Shape;10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09-01-2024</a:t>
            </a:r>
            <a:endParaRPr/>
          </a:p>
        </p:txBody>
      </p:sp>
      <p:sp>
        <p:nvSpPr>
          <p:cNvPr id="101" name="Google Shape;101;p14"/>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4929-381D-BE49-A68A-087277F3CEA7}"/>
              </a:ext>
            </a:extLst>
          </p:cNvPr>
          <p:cNvSpPr>
            <a:spLocks noGrp="1"/>
          </p:cNvSpPr>
          <p:nvPr>
            <p:ph type="title"/>
          </p:nvPr>
        </p:nvSpPr>
        <p:spPr/>
        <p:txBody>
          <a:bodyPr/>
          <a:lstStyle/>
          <a:p>
            <a:r>
              <a:rPr lang="en-US" dirty="0"/>
              <a:t>About Paper </a:t>
            </a:r>
          </a:p>
        </p:txBody>
      </p:sp>
      <p:sp>
        <p:nvSpPr>
          <p:cNvPr id="3" name="Text Placeholder 2">
            <a:extLst>
              <a:ext uri="{FF2B5EF4-FFF2-40B4-BE49-F238E27FC236}">
                <a16:creationId xmlns:a16="http://schemas.microsoft.com/office/drawing/2014/main" id="{05803461-BE31-9447-8CD4-2E63F33FCB82}"/>
              </a:ext>
            </a:extLst>
          </p:cNvPr>
          <p:cNvSpPr>
            <a:spLocks noGrp="1"/>
          </p:cNvSpPr>
          <p:nvPr>
            <p:ph type="body" idx="1"/>
          </p:nvPr>
        </p:nvSpPr>
        <p:spPr/>
        <p:txBody>
          <a:bodyPr>
            <a:normAutofit/>
          </a:bodyPr>
          <a:lstStyle/>
          <a:p>
            <a:pPr marL="114300" indent="0">
              <a:buNone/>
            </a:pPr>
            <a:r>
              <a:rPr lang="en-IN" sz="1600" dirty="0"/>
              <a:t>15th ICCCNT 2024 (15th International IEEE Conference on Computing Communication and Networking Technologies)</a:t>
            </a:r>
            <a:endParaRPr lang="en-US" sz="1600" dirty="0"/>
          </a:p>
        </p:txBody>
      </p:sp>
      <p:sp>
        <p:nvSpPr>
          <p:cNvPr id="4" name="Slide Number Placeholder 3">
            <a:extLst>
              <a:ext uri="{FF2B5EF4-FFF2-40B4-BE49-F238E27FC236}">
                <a16:creationId xmlns:a16="http://schemas.microsoft.com/office/drawing/2014/main" id="{073B0619-55FD-3547-8711-6011DB086B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a:extLst>
              <a:ext uri="{FF2B5EF4-FFF2-40B4-BE49-F238E27FC236}">
                <a16:creationId xmlns:a16="http://schemas.microsoft.com/office/drawing/2014/main" id="{F4F1DCEA-1FD9-AA43-8B57-D255B1E637BA}"/>
              </a:ext>
            </a:extLst>
          </p:cNvPr>
          <p:cNvPicPr>
            <a:picLocks noChangeAspect="1"/>
          </p:cNvPicPr>
          <p:nvPr/>
        </p:nvPicPr>
        <p:blipFill>
          <a:blip r:embed="rId2"/>
          <a:stretch>
            <a:fillRect/>
          </a:stretch>
        </p:blipFill>
        <p:spPr>
          <a:xfrm>
            <a:off x="369317" y="2422566"/>
            <a:ext cx="8405361" cy="3703597"/>
          </a:xfrm>
          <a:prstGeom prst="rect">
            <a:avLst/>
          </a:prstGeom>
        </p:spPr>
      </p:pic>
    </p:spTree>
    <p:extLst>
      <p:ext uri="{BB962C8B-B14F-4D97-AF65-F5344CB8AC3E}">
        <p14:creationId xmlns:p14="http://schemas.microsoft.com/office/powerpoint/2010/main" val="3348909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4664-AE8D-7A48-ACD6-4AD008B2ED54}"/>
              </a:ext>
            </a:extLst>
          </p:cNvPr>
          <p:cNvSpPr>
            <a:spLocks noGrp="1"/>
          </p:cNvSpPr>
          <p:nvPr>
            <p:ph type="title"/>
          </p:nvPr>
        </p:nvSpPr>
        <p:spPr/>
        <p:txBody>
          <a:bodyPr>
            <a:normAutofit/>
          </a:bodyPr>
          <a:lstStyle/>
          <a:p>
            <a:r>
              <a:rPr lang="en-US" sz="1800" dirty="0"/>
              <a:t>Email from </a:t>
            </a:r>
            <a:r>
              <a:rPr lang="en-IN" sz="1800" dirty="0"/>
              <a:t>15th ICCCNT 2024 (15th International IEEE Conference on Computing Communication and Networking Technologies)</a:t>
            </a:r>
            <a:endParaRPr lang="en-US" sz="1800" dirty="0"/>
          </a:p>
        </p:txBody>
      </p:sp>
      <p:sp>
        <p:nvSpPr>
          <p:cNvPr id="3" name="Text Placeholder 2">
            <a:extLst>
              <a:ext uri="{FF2B5EF4-FFF2-40B4-BE49-F238E27FC236}">
                <a16:creationId xmlns:a16="http://schemas.microsoft.com/office/drawing/2014/main" id="{CF74BC41-98D9-EB40-9419-CE2270FBA3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C77DB6-78AD-3D4C-8D6B-FA6085BDBE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6" name="Picture 5">
            <a:extLst>
              <a:ext uri="{FF2B5EF4-FFF2-40B4-BE49-F238E27FC236}">
                <a16:creationId xmlns:a16="http://schemas.microsoft.com/office/drawing/2014/main" id="{13D4457E-F36A-C04B-8559-A5623D242F3D}"/>
              </a:ext>
            </a:extLst>
          </p:cNvPr>
          <p:cNvPicPr>
            <a:picLocks noChangeAspect="1"/>
          </p:cNvPicPr>
          <p:nvPr/>
        </p:nvPicPr>
        <p:blipFill>
          <a:blip r:embed="rId2"/>
          <a:stretch>
            <a:fillRect/>
          </a:stretch>
        </p:blipFill>
        <p:spPr>
          <a:xfrm>
            <a:off x="457200" y="1600200"/>
            <a:ext cx="8229599" cy="4521763"/>
          </a:xfrm>
          <a:prstGeom prst="rect">
            <a:avLst/>
          </a:prstGeom>
        </p:spPr>
      </p:pic>
    </p:spTree>
    <p:extLst>
      <p:ext uri="{BB962C8B-B14F-4D97-AF65-F5344CB8AC3E}">
        <p14:creationId xmlns:p14="http://schemas.microsoft.com/office/powerpoint/2010/main" val="3204672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F202-41AF-DA44-B223-CAEAA714C152}"/>
              </a:ext>
            </a:extLst>
          </p:cNvPr>
          <p:cNvSpPr>
            <a:spLocks noGrp="1"/>
          </p:cNvSpPr>
          <p:nvPr>
            <p:ph type="title"/>
          </p:nvPr>
        </p:nvSpPr>
        <p:spPr/>
        <p:txBody>
          <a:bodyPr>
            <a:normAutofit/>
          </a:bodyPr>
          <a:lstStyle/>
          <a:p>
            <a:r>
              <a:rPr lang="en-IN" sz="2000" dirty="0"/>
              <a:t>Brain  </a:t>
            </a:r>
            <a:r>
              <a:rPr lang="en-IN" sz="2000" dirty="0" err="1"/>
              <a:t>Tumor</a:t>
            </a:r>
            <a:r>
              <a:rPr lang="en-IN" sz="2000" dirty="0"/>
              <a:t>  Detection with Convolution Neural Network </a:t>
            </a:r>
            <a:br>
              <a:rPr lang="en-IN" sz="2000" dirty="0"/>
            </a:br>
            <a:r>
              <a:rPr lang="en-IN" sz="2000" dirty="0"/>
              <a:t>IEEE</a:t>
            </a:r>
            <a:r>
              <a:rPr lang="en-US" sz="2000" dirty="0"/>
              <a:t> Paper 1sr page .</a:t>
            </a:r>
          </a:p>
        </p:txBody>
      </p:sp>
      <p:sp>
        <p:nvSpPr>
          <p:cNvPr id="3" name="Text Placeholder 2">
            <a:extLst>
              <a:ext uri="{FF2B5EF4-FFF2-40B4-BE49-F238E27FC236}">
                <a16:creationId xmlns:a16="http://schemas.microsoft.com/office/drawing/2014/main" id="{AE7995DC-28CB-A84D-A4A1-07CCF4E54A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A0AAAB-B15D-854F-ACDF-7FD40BFD00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6" name="Picture 5">
            <a:extLst>
              <a:ext uri="{FF2B5EF4-FFF2-40B4-BE49-F238E27FC236}">
                <a16:creationId xmlns:a16="http://schemas.microsoft.com/office/drawing/2014/main" id="{550E81E1-FA40-EE41-A18D-70CE60BA6C0B}"/>
              </a:ext>
            </a:extLst>
          </p:cNvPr>
          <p:cNvPicPr>
            <a:picLocks noChangeAspect="1"/>
          </p:cNvPicPr>
          <p:nvPr/>
        </p:nvPicPr>
        <p:blipFill>
          <a:blip r:embed="rId2"/>
          <a:stretch>
            <a:fillRect/>
          </a:stretch>
        </p:blipFill>
        <p:spPr>
          <a:xfrm>
            <a:off x="843148" y="1600201"/>
            <a:ext cx="7291449" cy="4557156"/>
          </a:xfrm>
          <a:prstGeom prst="rect">
            <a:avLst/>
          </a:prstGeom>
        </p:spPr>
      </p:pic>
    </p:spTree>
    <p:extLst>
      <p:ext uri="{BB962C8B-B14F-4D97-AF65-F5344CB8AC3E}">
        <p14:creationId xmlns:p14="http://schemas.microsoft.com/office/powerpoint/2010/main" val="371039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body" idx="1"/>
          </p:nvPr>
        </p:nvSpPr>
        <p:spPr>
          <a:xfrm>
            <a:off x="44196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Clr>
                <a:schemeClr val="dk1"/>
              </a:buClr>
              <a:buSzPts val="3200"/>
              <a:buNone/>
            </a:pPr>
            <a:r>
              <a:rPr lang="en-US" sz="2400" dirty="0">
                <a:solidFill>
                  <a:schemeClr val="dk1"/>
                </a:solidFill>
                <a:latin typeface="Times New Roman"/>
                <a:ea typeface="Times New Roman"/>
                <a:cs typeface="Times New Roman"/>
                <a:sym typeface="Times New Roman"/>
              </a:rPr>
              <a:t>  </a:t>
            </a:r>
            <a:r>
              <a:rPr lang="en-US" sz="2400" b="1" u="sng" dirty="0">
                <a:solidFill>
                  <a:schemeClr val="dk1"/>
                </a:solidFill>
                <a:latin typeface="Times New Roman"/>
                <a:ea typeface="Times New Roman"/>
                <a:cs typeface="Times New Roman"/>
                <a:sym typeface="Times New Roman"/>
              </a:rPr>
              <a:t>Introduction</a:t>
            </a:r>
            <a:r>
              <a:rPr lang="en-US" sz="2400" dirty="0">
                <a:solidFill>
                  <a:schemeClr val="dk1"/>
                </a:solidFill>
                <a:latin typeface="Times New Roman"/>
                <a:ea typeface="Times New Roman"/>
                <a:cs typeface="Times New Roman"/>
                <a:sym typeface="Times New Roman"/>
              </a:rPr>
              <a:t> </a:t>
            </a:r>
          </a:p>
          <a:p>
            <a:pPr marL="0" lvl="0" indent="0" algn="l" rtl="0">
              <a:lnSpc>
                <a:spcPct val="100000"/>
              </a:lnSpc>
              <a:spcBef>
                <a:spcPts val="0"/>
              </a:spcBef>
              <a:spcAft>
                <a:spcPts val="0"/>
              </a:spcAft>
              <a:buClr>
                <a:schemeClr val="dk1"/>
              </a:buClr>
              <a:buSzPts val="3200"/>
              <a:buNone/>
            </a:pPr>
            <a:endParaRPr dirty="0"/>
          </a:p>
          <a:p>
            <a:pPr marL="660400" lvl="0" indent="-457200" algn="l" rtl="0">
              <a:lnSpc>
                <a:spcPct val="100000"/>
              </a:lnSpc>
              <a:spcBef>
                <a:spcPts val="640"/>
              </a:spcBef>
              <a:spcAft>
                <a:spcPts val="0"/>
              </a:spcAft>
              <a:buClr>
                <a:schemeClr val="dk1"/>
              </a:buClr>
              <a:buSzPts val="3200"/>
              <a:buFont typeface="Arial" panose="020B0604020202020204" pitchFamily="34" charset="0"/>
              <a:buChar char="•"/>
            </a:pPr>
            <a:r>
              <a:rPr lang="en-US" sz="2300" dirty="0">
                <a:solidFill>
                  <a:schemeClr val="dk1"/>
                </a:solidFill>
                <a:latin typeface="Times New Roman"/>
                <a:ea typeface="Times New Roman"/>
                <a:cs typeface="Times New Roman"/>
                <a:sym typeface="Times New Roman"/>
              </a:rPr>
              <a:t>The project, titled " Brain Tumor Detection Using ML," presents a novel approach to diagnose brain tumors through the application of Convolutional Neural Networks (CNNs) on MRI images.</a:t>
            </a:r>
          </a:p>
          <a:p>
            <a:pPr marL="203200" lvl="0" indent="0" algn="l" rtl="0">
              <a:lnSpc>
                <a:spcPct val="100000"/>
              </a:lnSpc>
              <a:spcBef>
                <a:spcPts val="640"/>
              </a:spcBef>
              <a:spcAft>
                <a:spcPts val="0"/>
              </a:spcAft>
              <a:buClr>
                <a:schemeClr val="dk1"/>
              </a:buClr>
              <a:buSzPts val="3200"/>
              <a:buNone/>
            </a:pPr>
            <a:endParaRPr lang="en-US" sz="2300" dirty="0">
              <a:solidFill>
                <a:schemeClr val="dk1"/>
              </a:solidFill>
              <a:latin typeface="Times New Roman"/>
              <a:ea typeface="Times New Roman"/>
              <a:cs typeface="Times New Roman"/>
              <a:sym typeface="Times New Roman"/>
            </a:endParaRPr>
          </a:p>
          <a:p>
            <a:pPr marL="660400" lvl="0" indent="-457200" algn="l" rtl="0">
              <a:lnSpc>
                <a:spcPct val="100000"/>
              </a:lnSpc>
              <a:spcBef>
                <a:spcPts val="640"/>
              </a:spcBef>
              <a:spcAft>
                <a:spcPts val="0"/>
              </a:spcAft>
              <a:buClr>
                <a:schemeClr val="dk1"/>
              </a:buClr>
              <a:buSzPts val="3200"/>
              <a:buFont typeface="Arial" panose="020B0604020202020204" pitchFamily="34" charset="0"/>
              <a:buChar char="•"/>
            </a:pPr>
            <a:r>
              <a:rPr lang="en-US" sz="2300" dirty="0">
                <a:solidFill>
                  <a:schemeClr val="dk1"/>
                </a:solidFill>
                <a:latin typeface="Times New Roman"/>
                <a:ea typeface="Times New Roman"/>
                <a:cs typeface="Times New Roman"/>
                <a:sym typeface="Times New Roman"/>
              </a:rPr>
              <a:t>This innovative project aims to improve healthcare by providing early detection and intervention for brain tumor patients. In addition to detecting tumors, the project seeks to integrate geolocation services to assist patients in locating nearby medical specialists. </a:t>
            </a:r>
          </a:p>
          <a:p>
            <a:pPr marL="660400" lvl="0" indent="-457200" algn="l" rtl="0">
              <a:lnSpc>
                <a:spcPct val="100000"/>
              </a:lnSpc>
              <a:spcBef>
                <a:spcPts val="640"/>
              </a:spcBef>
              <a:spcAft>
                <a:spcPts val="0"/>
              </a:spcAft>
              <a:buClr>
                <a:schemeClr val="dk1"/>
              </a:buClr>
              <a:buSzPts val="3200"/>
              <a:buFont typeface="Arial" panose="020B0604020202020204" pitchFamily="34" charset="0"/>
              <a:buChar char="•"/>
            </a:pPr>
            <a:endParaRPr lang="en-US" sz="2300" dirty="0">
              <a:solidFill>
                <a:schemeClr val="dk1"/>
              </a:solidFill>
              <a:latin typeface="Times New Roman"/>
              <a:ea typeface="Times New Roman"/>
              <a:cs typeface="Times New Roman"/>
              <a:sym typeface="Times New Roman"/>
            </a:endParaRPr>
          </a:p>
          <a:p>
            <a:pPr marL="660400" lvl="0" indent="-457200" algn="l" rtl="0">
              <a:lnSpc>
                <a:spcPct val="100000"/>
              </a:lnSpc>
              <a:spcBef>
                <a:spcPts val="640"/>
              </a:spcBef>
              <a:spcAft>
                <a:spcPts val="0"/>
              </a:spcAft>
              <a:buClr>
                <a:schemeClr val="dk1"/>
              </a:buClr>
              <a:buSzPts val="3200"/>
              <a:buFont typeface="Arial" panose="020B0604020202020204" pitchFamily="34" charset="0"/>
              <a:buChar char="•"/>
            </a:pPr>
            <a:r>
              <a:rPr lang="en-US" sz="2300" dirty="0">
                <a:solidFill>
                  <a:schemeClr val="dk1"/>
                </a:solidFill>
                <a:latin typeface="Times New Roman"/>
                <a:ea typeface="Times New Roman"/>
                <a:cs typeface="Times New Roman"/>
                <a:sym typeface="Times New Roman"/>
              </a:rPr>
              <a:t>By combining state-of-the-art AI with geolocation technology, </a:t>
            </a:r>
            <a:r>
              <a:rPr lang="en-US" sz="2300" dirty="0" err="1">
                <a:solidFill>
                  <a:schemeClr val="dk1"/>
                </a:solidFill>
                <a:latin typeface="Times New Roman"/>
                <a:ea typeface="Times New Roman"/>
                <a:cs typeface="Times New Roman"/>
                <a:sym typeface="Times New Roman"/>
              </a:rPr>
              <a:t>NeuroScan</a:t>
            </a:r>
            <a:r>
              <a:rPr lang="en-US" sz="2300" dirty="0">
                <a:solidFill>
                  <a:schemeClr val="dk1"/>
                </a:solidFill>
                <a:latin typeface="Times New Roman"/>
                <a:ea typeface="Times New Roman"/>
                <a:cs typeface="Times New Roman"/>
                <a:sym typeface="Times New Roman"/>
              </a:rPr>
              <a:t> aims to streamline the process of accessing specialized medical care, potentially enhancing patient outcomes and overall healthcare efficiency. This introduction sets the stage for an impactful fusion of technology and healthcare delivery.</a:t>
            </a:r>
            <a:endParaRPr sz="2300" dirty="0">
              <a:solidFill>
                <a:schemeClr val="dk1"/>
              </a:solidFill>
              <a:latin typeface="Times New Roman"/>
              <a:ea typeface="Times New Roman"/>
              <a:cs typeface="Times New Roman"/>
              <a:sym typeface="Times New Roman"/>
            </a:endParaRPr>
          </a:p>
        </p:txBody>
      </p:sp>
      <p:pic>
        <p:nvPicPr>
          <p:cNvPr id="107" name="Google Shape;107;p15"/>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8" name="Google Shape;10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09" name="Google Shape;109;p15"/>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sp>
        <p:nvSpPr>
          <p:cNvPr id="110" name="Google Shape;11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09-01-2024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100000"/>
              </a:lnSpc>
              <a:spcBef>
                <a:spcPts val="0"/>
              </a:spcBef>
              <a:spcAft>
                <a:spcPts val="0"/>
              </a:spcAft>
              <a:buClr>
                <a:schemeClr val="dk1"/>
              </a:buClr>
              <a:buSzPts val="3200"/>
              <a:buNone/>
            </a:pPr>
            <a:r>
              <a:rPr lang="en-US" sz="3600" dirty="0">
                <a:solidFill>
                  <a:schemeClr val="dk1"/>
                </a:solidFill>
                <a:latin typeface="Times New Roman"/>
                <a:ea typeface="Times New Roman"/>
                <a:cs typeface="Times New Roman"/>
                <a:sym typeface="Times New Roman"/>
              </a:rPr>
              <a:t> </a:t>
            </a:r>
            <a:r>
              <a:rPr lang="en-US" sz="3600" b="1" u="sng" dirty="0">
                <a:solidFill>
                  <a:schemeClr val="dk1"/>
                </a:solidFill>
                <a:latin typeface="Times New Roman"/>
                <a:ea typeface="Times New Roman"/>
                <a:cs typeface="Times New Roman"/>
                <a:sym typeface="Times New Roman"/>
              </a:rPr>
              <a:t> Motivation </a:t>
            </a:r>
            <a:endParaRPr sz="3600" dirty="0"/>
          </a:p>
          <a:p>
            <a:pPr marL="660400" indent="-457200">
              <a:spcBef>
                <a:spcPts val="1440"/>
              </a:spcBef>
              <a:buSzPts val="3200"/>
            </a:pPr>
            <a:r>
              <a:rPr lang="en-US" dirty="0">
                <a:solidFill>
                  <a:schemeClr val="dk1"/>
                </a:solidFill>
                <a:latin typeface="Times New Roman"/>
                <a:ea typeface="Times New Roman"/>
                <a:cs typeface="Times New Roman"/>
                <a:sym typeface="Times New Roman"/>
              </a:rPr>
              <a:t>Brain tumors pose significant challenges in diagnosis and treatment, often requiring specialized medical attention for effective management. Traditional diagnostic methods can be time-consuming and may delay crucial interventions, impacting patient outcomes. </a:t>
            </a:r>
          </a:p>
          <a:p>
            <a:pPr marL="660400" indent="-457200">
              <a:spcBef>
                <a:spcPts val="1440"/>
              </a:spcBef>
              <a:buSzPts val="3200"/>
            </a:pPr>
            <a:endParaRPr lang="en-US" dirty="0">
              <a:solidFill>
                <a:schemeClr val="dk1"/>
              </a:solidFill>
              <a:latin typeface="Times New Roman"/>
              <a:ea typeface="Times New Roman"/>
              <a:cs typeface="Times New Roman"/>
              <a:sym typeface="Times New Roman"/>
            </a:endParaRPr>
          </a:p>
          <a:p>
            <a:pPr marL="660400" indent="-457200">
              <a:spcBef>
                <a:spcPts val="1440"/>
              </a:spcBef>
              <a:buSzPts val="3200"/>
            </a:pPr>
            <a:r>
              <a:rPr lang="en-US" dirty="0">
                <a:solidFill>
                  <a:schemeClr val="dk1"/>
                </a:solidFill>
                <a:latin typeface="Times New Roman"/>
                <a:ea typeface="Times New Roman"/>
                <a:cs typeface="Times New Roman"/>
                <a:sym typeface="Times New Roman"/>
              </a:rPr>
              <a:t>By leveraging the power of Convolutional Neural Networks (CNNs) and integrating geolocation services, this project aims to revolutionize brain tumor detection and patient care. By providing accurate and timely diagnoses, coupled with seamless access to nearby medical specialists, the system addresses critical gaps in healthcare delivery. </a:t>
            </a:r>
          </a:p>
          <a:p>
            <a:pPr marL="660400" indent="-457200">
              <a:spcBef>
                <a:spcPts val="1440"/>
              </a:spcBef>
              <a:buSzPts val="3200"/>
            </a:pPr>
            <a:endParaRPr lang="en-US" dirty="0">
              <a:solidFill>
                <a:schemeClr val="dk1"/>
              </a:solidFill>
              <a:latin typeface="Times New Roman"/>
              <a:ea typeface="Times New Roman"/>
              <a:cs typeface="Times New Roman"/>
              <a:sym typeface="Times New Roman"/>
            </a:endParaRPr>
          </a:p>
          <a:p>
            <a:pPr marL="660400" indent="-457200">
              <a:spcBef>
                <a:spcPts val="1440"/>
              </a:spcBef>
              <a:buSzPts val="3200"/>
            </a:pPr>
            <a:r>
              <a:rPr lang="en-US" dirty="0">
                <a:solidFill>
                  <a:schemeClr val="dk1"/>
                </a:solidFill>
                <a:latin typeface="Times New Roman"/>
                <a:ea typeface="Times New Roman"/>
                <a:cs typeface="Times New Roman"/>
                <a:sym typeface="Times New Roman"/>
              </a:rPr>
              <a:t>Ultimately, this initiative seeks to empower patients, improve treatment outcomes, and enhance overall healthcare efficiency, underscoring the urgent need for innovative solutions in brain tumor management.</a:t>
            </a:r>
            <a:endParaRPr dirty="0">
              <a:solidFill>
                <a:schemeClr val="dk1"/>
              </a:solidFill>
              <a:latin typeface="Times New Roman"/>
              <a:ea typeface="Times New Roman"/>
              <a:cs typeface="Times New Roman"/>
              <a:sym typeface="Times New Roman"/>
            </a:endParaRPr>
          </a:p>
        </p:txBody>
      </p:sp>
      <p:pic>
        <p:nvPicPr>
          <p:cNvPr id="116" name="Google Shape;116;p16"/>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17" name="Google Shape;11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18" name="Google Shape;118;p16"/>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sp>
        <p:nvSpPr>
          <p:cNvPr id="119" name="Google Shape;11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09-01-2024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228600" y="843133"/>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sz="2200" dirty="0">
                <a:solidFill>
                  <a:schemeClr val="dk1"/>
                </a:solidFill>
                <a:latin typeface="Times New Roman"/>
                <a:ea typeface="Times New Roman"/>
                <a:cs typeface="Times New Roman"/>
                <a:sym typeface="Times New Roman"/>
              </a:rPr>
              <a:t> </a:t>
            </a:r>
            <a:r>
              <a:rPr lang="en-US" sz="3100" dirty="0">
                <a:solidFill>
                  <a:schemeClr val="dk1"/>
                </a:solidFill>
                <a:latin typeface="Times New Roman"/>
                <a:ea typeface="Times New Roman"/>
                <a:cs typeface="Times New Roman"/>
                <a:sym typeface="Times New Roman"/>
              </a:rPr>
              <a:t> </a:t>
            </a:r>
            <a:r>
              <a:rPr lang="en-US" sz="2000" b="1" u="sng" dirty="0">
                <a:solidFill>
                  <a:schemeClr val="dk1"/>
                </a:solidFill>
                <a:latin typeface="Times New Roman"/>
                <a:ea typeface="Times New Roman"/>
                <a:cs typeface="Times New Roman"/>
                <a:sym typeface="Times New Roman"/>
              </a:rPr>
              <a:t>Literature Review </a:t>
            </a:r>
            <a:endParaRPr sz="2000" dirty="0"/>
          </a:p>
          <a:p>
            <a:pPr marL="342900" lvl="0" indent="-139700" algn="l" rtl="0">
              <a:lnSpc>
                <a:spcPct val="100000"/>
              </a:lnSpc>
              <a:spcBef>
                <a:spcPts val="640"/>
              </a:spcBef>
              <a:spcAft>
                <a:spcPts val="0"/>
              </a:spcAft>
              <a:buClr>
                <a:schemeClr val="dk1"/>
              </a:buClr>
              <a:buSzPts val="3200"/>
              <a:buNone/>
            </a:pPr>
            <a:r>
              <a:rPr lang="en-US" sz="2200" b="0" i="0" dirty="0">
                <a:solidFill>
                  <a:schemeClr val="dk1"/>
                </a:solidFill>
                <a:latin typeface="Times New Roman"/>
                <a:ea typeface="Times New Roman"/>
                <a:cs typeface="Times New Roman"/>
                <a:sym typeface="Times New Roman"/>
              </a:rPr>
              <a:t> </a:t>
            </a:r>
            <a:endParaRPr lang="en-US" sz="2200" dirty="0">
              <a:solidFill>
                <a:schemeClr val="dk1"/>
              </a:solidFill>
              <a:latin typeface="Times New Roman"/>
              <a:ea typeface="Times New Roman"/>
              <a:cs typeface="Times New Roman"/>
              <a:sym typeface="Times New Roman"/>
            </a:endParaRPr>
          </a:p>
        </p:txBody>
      </p:sp>
      <p:pic>
        <p:nvPicPr>
          <p:cNvPr id="125" name="Google Shape;125;p17"/>
          <p:cNvPicPr preferRelativeResize="0"/>
          <p:nvPr/>
        </p:nvPicPr>
        <p:blipFill rotWithShape="1">
          <a:blip r:embed="rId3">
            <a:alphaModFix/>
          </a:blip>
          <a:srcRect/>
          <a:stretch/>
        </p:blipFill>
        <p:spPr>
          <a:xfrm>
            <a:off x="228600" y="177576"/>
            <a:ext cx="2237740" cy="755015"/>
          </a:xfrm>
          <a:prstGeom prst="rect">
            <a:avLst/>
          </a:prstGeom>
          <a:noFill/>
          <a:ln>
            <a:noFill/>
          </a:ln>
        </p:spPr>
      </p:pic>
      <p:sp>
        <p:nvSpPr>
          <p:cNvPr id="126" name="Google Shape;12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7" name="Google Shape;127;p17"/>
          <p:cNvSpPr txBox="1">
            <a:spLocks noGrp="1"/>
          </p:cNvSpPr>
          <p:nvPr>
            <p:ph type="title"/>
          </p:nvPr>
        </p:nvSpPr>
        <p:spPr>
          <a:xfrm>
            <a:off x="1347470" y="-3028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graphicFrame>
        <p:nvGraphicFramePr>
          <p:cNvPr id="2" name="object 4">
            <a:extLst>
              <a:ext uri="{FF2B5EF4-FFF2-40B4-BE49-F238E27FC236}">
                <a16:creationId xmlns:a16="http://schemas.microsoft.com/office/drawing/2014/main" id="{7E993EF6-964C-9383-05BB-955AC5D8A723}"/>
              </a:ext>
            </a:extLst>
          </p:cNvPr>
          <p:cNvGraphicFramePr>
            <a:graphicFrameLocks noGrp="1"/>
          </p:cNvGraphicFramePr>
          <p:nvPr>
            <p:extLst>
              <p:ext uri="{D42A27DB-BD31-4B8C-83A1-F6EECF244321}">
                <p14:modId xmlns:p14="http://schemas.microsoft.com/office/powerpoint/2010/main" val="667247970"/>
              </p:ext>
            </p:extLst>
          </p:nvPr>
        </p:nvGraphicFramePr>
        <p:xfrm>
          <a:off x="1273" y="1348449"/>
          <a:ext cx="10355157" cy="5189512"/>
        </p:xfrm>
        <a:graphic>
          <a:graphicData uri="http://schemas.openxmlformats.org/drawingml/2006/table">
            <a:tbl>
              <a:tblPr firstRow="1" bandRow="1">
                <a:tableStyleId>{2D5ABB26-0587-4C30-8999-92F81FD0307C}</a:tableStyleId>
              </a:tblPr>
              <a:tblGrid>
                <a:gridCol w="526628">
                  <a:extLst>
                    <a:ext uri="{9D8B030D-6E8A-4147-A177-3AD203B41FA5}">
                      <a16:colId xmlns:a16="http://schemas.microsoft.com/office/drawing/2014/main" val="20000"/>
                    </a:ext>
                  </a:extLst>
                </a:gridCol>
                <a:gridCol w="3860165">
                  <a:extLst>
                    <a:ext uri="{9D8B030D-6E8A-4147-A177-3AD203B41FA5}">
                      <a16:colId xmlns:a16="http://schemas.microsoft.com/office/drawing/2014/main" val="20001"/>
                    </a:ext>
                  </a:extLst>
                </a:gridCol>
                <a:gridCol w="1815464">
                  <a:extLst>
                    <a:ext uri="{9D8B030D-6E8A-4147-A177-3AD203B41FA5}">
                      <a16:colId xmlns:a16="http://schemas.microsoft.com/office/drawing/2014/main" val="20002"/>
                    </a:ext>
                  </a:extLst>
                </a:gridCol>
                <a:gridCol w="15494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155700">
                  <a:extLst>
                    <a:ext uri="{9D8B030D-6E8A-4147-A177-3AD203B41FA5}">
                      <a16:colId xmlns:a16="http://schemas.microsoft.com/office/drawing/2014/main" val="20005"/>
                    </a:ext>
                  </a:extLst>
                </a:gridCol>
              </a:tblGrid>
              <a:tr h="317592">
                <a:tc>
                  <a:txBody>
                    <a:bodyPr/>
                    <a:lstStyle/>
                    <a:p>
                      <a:pPr>
                        <a:lnSpc>
                          <a:spcPct val="100000"/>
                        </a:lnSpc>
                        <a:spcBef>
                          <a:spcPts val="25"/>
                        </a:spcBef>
                      </a:pPr>
                      <a:endParaRPr sz="1100" dirty="0">
                        <a:latin typeface="Times New Roman"/>
                        <a:cs typeface="Times New Roman"/>
                      </a:endParaRPr>
                    </a:p>
                    <a:p>
                      <a:pPr marL="102870">
                        <a:lnSpc>
                          <a:spcPct val="100000"/>
                        </a:lnSpc>
                      </a:pPr>
                      <a:r>
                        <a:rPr sz="900" b="1" spc="-5" dirty="0">
                          <a:solidFill>
                            <a:srgbClr val="FFFFFF"/>
                          </a:solidFill>
                          <a:latin typeface="Arial"/>
                          <a:cs typeface="Arial"/>
                        </a:rPr>
                        <a:t>S.</a:t>
                      </a:r>
                      <a:r>
                        <a:rPr sz="900" b="1" spc="-50" dirty="0">
                          <a:solidFill>
                            <a:srgbClr val="FFFFFF"/>
                          </a:solidFill>
                          <a:latin typeface="Arial"/>
                          <a:cs typeface="Arial"/>
                        </a:rPr>
                        <a:t> </a:t>
                      </a:r>
                      <a:r>
                        <a:rPr sz="900" b="1" spc="-5" dirty="0">
                          <a:solidFill>
                            <a:srgbClr val="FFFFFF"/>
                          </a:solidFill>
                          <a:latin typeface="Arial"/>
                          <a:cs typeface="Arial"/>
                        </a:rPr>
                        <a:t>no.</a:t>
                      </a:r>
                      <a:r>
                        <a:rPr lang="en-IN" sz="900" b="1" spc="-5" dirty="0">
                          <a:solidFill>
                            <a:srgbClr val="FFFFFF"/>
                          </a:solidFill>
                          <a:latin typeface="Arial"/>
                          <a:cs typeface="Arial"/>
                        </a:rPr>
                        <a:t>+</a:t>
                      </a:r>
                      <a:endParaRPr sz="900" dirty="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0000"/>
                    </a:solidFill>
                  </a:tcPr>
                </a:tc>
                <a:tc>
                  <a:txBody>
                    <a:bodyPr/>
                    <a:lstStyle/>
                    <a:p>
                      <a:pPr>
                        <a:lnSpc>
                          <a:spcPct val="100000"/>
                        </a:lnSpc>
                        <a:spcBef>
                          <a:spcPts val="25"/>
                        </a:spcBef>
                      </a:pPr>
                      <a:endParaRPr sz="1100" dirty="0">
                        <a:latin typeface="Times New Roman"/>
                        <a:cs typeface="Times New Roman"/>
                      </a:endParaRPr>
                    </a:p>
                    <a:p>
                      <a:pPr algn="ctr">
                        <a:lnSpc>
                          <a:spcPct val="100000"/>
                        </a:lnSpc>
                      </a:pPr>
                      <a:r>
                        <a:rPr sz="900" b="1" spc="-5" dirty="0">
                          <a:solidFill>
                            <a:srgbClr val="FFFFFF"/>
                          </a:solidFill>
                          <a:latin typeface="Arial"/>
                          <a:cs typeface="Arial"/>
                        </a:rPr>
                        <a:t>Objective</a:t>
                      </a:r>
                      <a:endParaRPr sz="900" dirty="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0000"/>
                    </a:solidFill>
                  </a:tcPr>
                </a:tc>
                <a:tc>
                  <a:txBody>
                    <a:bodyPr/>
                    <a:lstStyle/>
                    <a:p>
                      <a:pPr>
                        <a:lnSpc>
                          <a:spcPct val="100000"/>
                        </a:lnSpc>
                        <a:spcBef>
                          <a:spcPts val="25"/>
                        </a:spcBef>
                      </a:pPr>
                      <a:endParaRPr sz="1100" dirty="0">
                        <a:latin typeface="Times New Roman"/>
                        <a:cs typeface="Times New Roman"/>
                      </a:endParaRPr>
                    </a:p>
                    <a:p>
                      <a:pPr marL="529590">
                        <a:lnSpc>
                          <a:spcPct val="100000"/>
                        </a:lnSpc>
                      </a:pPr>
                      <a:r>
                        <a:rPr sz="900" b="1" spc="-5" dirty="0">
                          <a:solidFill>
                            <a:srgbClr val="FFFFFF"/>
                          </a:solidFill>
                          <a:latin typeface="Arial"/>
                          <a:cs typeface="Arial"/>
                        </a:rPr>
                        <a:t>Dataset</a:t>
                      </a:r>
                      <a:r>
                        <a:rPr sz="900" b="1" spc="185" dirty="0">
                          <a:solidFill>
                            <a:srgbClr val="FFFFFF"/>
                          </a:solidFill>
                          <a:latin typeface="Arial"/>
                          <a:cs typeface="Arial"/>
                        </a:rPr>
                        <a:t> </a:t>
                      </a:r>
                      <a:r>
                        <a:rPr sz="900" b="1" spc="-5" dirty="0">
                          <a:solidFill>
                            <a:srgbClr val="FFFFFF"/>
                          </a:solidFill>
                          <a:latin typeface="Arial"/>
                          <a:cs typeface="Arial"/>
                        </a:rPr>
                        <a:t>Used</a:t>
                      </a:r>
                      <a:endParaRPr sz="900" dirty="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0000"/>
                    </a:solidFill>
                  </a:tcPr>
                </a:tc>
                <a:tc>
                  <a:txBody>
                    <a:bodyPr/>
                    <a:lstStyle/>
                    <a:p>
                      <a:pPr>
                        <a:lnSpc>
                          <a:spcPct val="100000"/>
                        </a:lnSpc>
                        <a:spcBef>
                          <a:spcPts val="25"/>
                        </a:spcBef>
                      </a:pPr>
                      <a:endParaRPr sz="1100" dirty="0">
                        <a:latin typeface="Times New Roman"/>
                        <a:cs typeface="Times New Roman"/>
                      </a:endParaRPr>
                    </a:p>
                    <a:p>
                      <a:pPr marL="333375">
                        <a:lnSpc>
                          <a:spcPct val="100000"/>
                        </a:lnSpc>
                      </a:pPr>
                      <a:r>
                        <a:rPr sz="900" b="1" spc="-5" dirty="0">
                          <a:solidFill>
                            <a:srgbClr val="FFFFFF"/>
                          </a:solidFill>
                          <a:latin typeface="Arial"/>
                          <a:cs typeface="Arial"/>
                        </a:rPr>
                        <a:t>Algorithm</a:t>
                      </a:r>
                      <a:r>
                        <a:rPr sz="900" b="1" spc="185" dirty="0">
                          <a:solidFill>
                            <a:srgbClr val="FFFFFF"/>
                          </a:solidFill>
                          <a:latin typeface="Arial"/>
                          <a:cs typeface="Arial"/>
                        </a:rPr>
                        <a:t> </a:t>
                      </a:r>
                      <a:r>
                        <a:rPr sz="900" b="1" spc="-5" dirty="0">
                          <a:solidFill>
                            <a:srgbClr val="FFFFFF"/>
                          </a:solidFill>
                          <a:latin typeface="Arial"/>
                          <a:cs typeface="Arial"/>
                        </a:rPr>
                        <a:t>Used</a:t>
                      </a:r>
                      <a:endParaRPr sz="900" dirty="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0000"/>
                    </a:solidFill>
                  </a:tcPr>
                </a:tc>
                <a:tc>
                  <a:txBody>
                    <a:bodyPr/>
                    <a:lstStyle/>
                    <a:p>
                      <a:pPr>
                        <a:lnSpc>
                          <a:spcPct val="100000"/>
                        </a:lnSpc>
                        <a:spcBef>
                          <a:spcPts val="25"/>
                        </a:spcBef>
                      </a:pPr>
                      <a:endParaRPr sz="1100" dirty="0">
                        <a:latin typeface="Times New Roman"/>
                        <a:cs typeface="Times New Roman"/>
                      </a:endParaRPr>
                    </a:p>
                    <a:p>
                      <a:pPr algn="ctr">
                        <a:lnSpc>
                          <a:spcPct val="100000"/>
                        </a:lnSpc>
                      </a:pPr>
                      <a:r>
                        <a:rPr sz="900" b="1" spc="-5" dirty="0">
                          <a:solidFill>
                            <a:srgbClr val="FFFFFF"/>
                          </a:solidFill>
                          <a:latin typeface="Arial"/>
                          <a:cs typeface="Arial"/>
                        </a:rPr>
                        <a:t>Results</a:t>
                      </a:r>
                      <a:endParaRPr sz="900" dirty="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0000"/>
                    </a:solidFill>
                  </a:tcPr>
                </a:tc>
                <a:tc>
                  <a:txBody>
                    <a:bodyPr/>
                    <a:lstStyle/>
                    <a:p>
                      <a:pPr>
                        <a:lnSpc>
                          <a:spcPct val="100000"/>
                        </a:lnSpc>
                        <a:spcBef>
                          <a:spcPts val="25"/>
                        </a:spcBef>
                      </a:pPr>
                      <a:endParaRPr sz="1100" dirty="0">
                        <a:latin typeface="Times New Roman"/>
                        <a:cs typeface="Times New Roman"/>
                      </a:endParaRPr>
                    </a:p>
                    <a:p>
                      <a:pPr marL="336550">
                        <a:lnSpc>
                          <a:spcPct val="100000"/>
                        </a:lnSpc>
                      </a:pPr>
                      <a:r>
                        <a:rPr sz="900" b="1" spc="-5" dirty="0">
                          <a:solidFill>
                            <a:srgbClr val="FFFFFF"/>
                          </a:solidFill>
                          <a:latin typeface="Arial"/>
                          <a:cs typeface="Arial"/>
                        </a:rPr>
                        <a:t>Remarks</a:t>
                      </a:r>
                      <a:endParaRPr sz="900" dirty="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974384">
                <a:tc>
                  <a:txBody>
                    <a:bodyPr/>
                    <a:lstStyle/>
                    <a:p>
                      <a:pPr algn="r" fontAlgn="b"/>
                      <a:r>
                        <a:rPr lang="en-IN" sz="1000" b="0" i="0" u="none" strike="noStrike" dirty="0">
                          <a:solidFill>
                            <a:srgbClr val="000000"/>
                          </a:solidFill>
                          <a:effectLst/>
                          <a:latin typeface="Arial" panose="020B0604020202020204" pitchFamily="34" charset="0"/>
                        </a:rPr>
                        <a:t>1</a:t>
                      </a:r>
                    </a:p>
                  </a:txBody>
                  <a:tcPr marL="7620" marR="7620" marT="15240" marB="15240" anchor="b">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l" fontAlgn="b"/>
                      <a:r>
                        <a:rPr lang="en-US" sz="1000" b="0" i="0" u="none" strike="noStrike" dirty="0">
                          <a:solidFill>
                            <a:srgbClr val="000000"/>
                          </a:solidFill>
                          <a:effectLst/>
                          <a:latin typeface="Arial" panose="020B0604020202020204" pitchFamily="34" charset="0"/>
                        </a:rPr>
                        <a:t>Optimize feature selection for brain tumor detection</a:t>
                      </a:r>
                    </a:p>
                  </a:txBody>
                  <a:tcPr marL="7620" marR="7620" marT="15240" marB="15240" anchor="b">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l" fontAlgn="b"/>
                      <a:r>
                        <a:rPr lang="en-IN" sz="1000" b="0" i="0" u="none" strike="noStrike" dirty="0" err="1">
                          <a:solidFill>
                            <a:srgbClr val="000000"/>
                          </a:solidFill>
                          <a:effectLst/>
                          <a:latin typeface="Arial" panose="020B0604020202020204" pitchFamily="34" charset="0"/>
                        </a:rPr>
                        <a:t>BraTS</a:t>
                      </a:r>
                      <a:r>
                        <a:rPr lang="en-IN" sz="1000" b="0" i="0" u="none" strike="noStrike" dirty="0">
                          <a:solidFill>
                            <a:srgbClr val="000000"/>
                          </a:solidFill>
                          <a:effectLst/>
                          <a:latin typeface="Arial" panose="020B0604020202020204" pitchFamily="34" charset="0"/>
                        </a:rPr>
                        <a:t> 2020</a:t>
                      </a:r>
                    </a:p>
                  </a:txBody>
                  <a:tcPr marL="7620" marR="7620" marT="15240" marB="15240" anchor="b">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l" fontAlgn="b"/>
                      <a:r>
                        <a:rPr lang="en-US" sz="1000" b="0" i="0" u="none" strike="noStrike">
                          <a:solidFill>
                            <a:srgbClr val="000000"/>
                          </a:solidFill>
                          <a:effectLst/>
                          <a:latin typeface="Arial" panose="020B0604020202020204" pitchFamily="34" charset="0"/>
                        </a:rPr>
                        <a:t>CNN with hybrid feature selection</a:t>
                      </a:r>
                    </a:p>
                  </a:txBody>
                  <a:tcPr marL="7620" marR="7620" marT="15240" marB="15240" anchor="b">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l" fontAlgn="b"/>
                      <a:r>
                        <a:rPr lang="en-US" sz="1000" b="0" i="0" u="none" strike="noStrike">
                          <a:solidFill>
                            <a:srgbClr val="000000"/>
                          </a:solidFill>
                          <a:effectLst/>
                          <a:latin typeface="Arial" panose="020B0604020202020204" pitchFamily="34" charset="0"/>
                        </a:rPr>
                        <a:t>Achieved 92.2% accuracy for tumor presence/absence, 90.5% for tumor core/enhancing core segmentation</a:t>
                      </a:r>
                    </a:p>
                  </a:txBody>
                  <a:tcPr marL="7620" marR="7620" marT="15240" marB="15240" anchor="b">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l" fontAlgn="ctr"/>
                      <a:r>
                        <a:rPr lang="en-US" sz="1000" b="0" i="0" u="none" strike="noStrike">
                          <a:solidFill>
                            <a:srgbClr val="000000"/>
                          </a:solidFill>
                          <a:effectLst/>
                          <a:latin typeface="Arial" panose="020B0604020202020204" pitchFamily="34" charset="0"/>
                        </a:rPr>
                        <a:t>Leverages pre-trained VGG16 features, highlighting the potential of transfer learning</a:t>
                      </a:r>
                    </a:p>
                  </a:txBody>
                  <a:tcPr marL="7620" marR="7620" marT="15240" marB="1524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1"/>
                  </a:ext>
                </a:extLst>
              </a:tr>
              <a:tr h="974384">
                <a:tc>
                  <a:txBody>
                    <a:bodyPr/>
                    <a:lstStyle/>
                    <a:p>
                      <a:pPr algn="r" fontAlgn="b"/>
                      <a:r>
                        <a:rPr lang="en-IN" sz="1000" b="0" i="0" u="none" strike="noStrike">
                          <a:solidFill>
                            <a:srgbClr val="000000"/>
                          </a:solidFill>
                          <a:effectLst/>
                          <a:latin typeface="Arial" panose="020B0604020202020204" pitchFamily="34" charset="0"/>
                        </a:rPr>
                        <a:t>2</a:t>
                      </a:r>
                    </a:p>
                  </a:txBody>
                  <a:tcPr marL="7620" marR="7620" marT="15240" marB="15240" anchor="b">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algn="l" fontAlgn="b"/>
                      <a:r>
                        <a:rPr lang="en-US" sz="1000" b="0" i="0" u="none" strike="noStrike" dirty="0">
                          <a:solidFill>
                            <a:srgbClr val="000000"/>
                          </a:solidFill>
                          <a:effectLst/>
                          <a:latin typeface="Arial" panose="020B0604020202020204" pitchFamily="34" charset="0"/>
                        </a:rPr>
                        <a:t>Compare various deep learning techniques for brain tumor detection</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algn="l" fontAlgn="b"/>
                      <a:r>
                        <a:rPr lang="it-IT" sz="1000" b="0" i="0" u="none" strike="noStrike" dirty="0">
                          <a:solidFill>
                            <a:srgbClr val="000000"/>
                          </a:solidFill>
                          <a:effectLst/>
                          <a:latin typeface="Arial" panose="020B0604020202020204" pitchFamily="34" charset="0"/>
                        </a:rPr>
                        <a:t>BraTS 2020, MICCAI 2012-13, CBICA</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algn="l" fontAlgn="b"/>
                      <a:r>
                        <a:rPr lang="en-US" sz="1000" b="0" i="0" u="none" strike="noStrike">
                          <a:solidFill>
                            <a:srgbClr val="000000"/>
                          </a:solidFill>
                          <a:effectLst/>
                          <a:latin typeface="Arial" panose="020B0604020202020204" pitchFamily="34" charset="0"/>
                        </a:rPr>
                        <a:t>Various CNN architectures, including Inception-ResNet V2</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algn="l" fontAlgn="b"/>
                      <a:r>
                        <a:rPr lang="en-US" sz="1000" b="0" i="0" u="none" strike="noStrike">
                          <a:solidFill>
                            <a:srgbClr val="000000"/>
                          </a:solidFill>
                          <a:effectLst/>
                          <a:latin typeface="Arial" panose="020B0604020202020204" pitchFamily="34" charset="0"/>
                        </a:rPr>
                        <a:t>Highest accuracy of 95.1% for tumor core segmentation, emphasizing the effectiveness of deeper models</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algn="l" fontAlgn="ctr"/>
                      <a:r>
                        <a:rPr lang="en-IN" sz="1000" b="0" i="0" u="none" strike="noStrike">
                          <a:solidFill>
                            <a:srgbClr val="000000"/>
                          </a:solidFill>
                          <a:effectLst/>
                          <a:latin typeface="Arial" panose="020B0604020202020204" pitchFamily="34" charset="0"/>
                        </a:rPr>
                        <a:t>Utilizes multi-modal MRI data (T1, T2, Flair) for improved performance</a:t>
                      </a:r>
                    </a:p>
                  </a:txBody>
                  <a:tcPr marL="7620" marR="7620" marT="15240" marB="15240" anchor="ctr">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extLst>
                  <a:ext uri="{0D108BD9-81ED-4DB2-BD59-A6C34878D82A}">
                    <a16:rowId xmlns:a16="http://schemas.microsoft.com/office/drawing/2014/main" val="3255236670"/>
                  </a:ext>
                </a:extLst>
              </a:tr>
              <a:tr h="974384">
                <a:tc>
                  <a:txBody>
                    <a:bodyPr/>
                    <a:lstStyle/>
                    <a:p>
                      <a:pPr algn="r" fontAlgn="b"/>
                      <a:r>
                        <a:rPr lang="en-IN" sz="1000" b="0" i="0" u="none" strike="noStrike">
                          <a:solidFill>
                            <a:srgbClr val="000000"/>
                          </a:solidFill>
                          <a:effectLst/>
                          <a:latin typeface="Arial" panose="020B0604020202020204" pitchFamily="34" charset="0"/>
                        </a:rPr>
                        <a:t>3</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E6E6"/>
                    </a:solidFill>
                  </a:tcPr>
                </a:tc>
                <a:tc>
                  <a:txBody>
                    <a:bodyPr/>
                    <a:lstStyle/>
                    <a:p>
                      <a:pPr algn="l" fontAlgn="b"/>
                      <a:r>
                        <a:rPr lang="en-US" sz="1000" b="0" i="0" u="none" strike="noStrike" dirty="0">
                          <a:solidFill>
                            <a:srgbClr val="000000"/>
                          </a:solidFill>
                          <a:effectLst/>
                          <a:latin typeface="Arial" panose="020B0604020202020204" pitchFamily="34" charset="0"/>
                        </a:rPr>
                        <a:t>Classify brain tumors using CNN</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E6E6"/>
                    </a:solidFill>
                  </a:tcPr>
                </a:tc>
                <a:tc>
                  <a:txBody>
                    <a:bodyPr/>
                    <a:lstStyle/>
                    <a:p>
                      <a:pPr algn="l" fontAlgn="b"/>
                      <a:r>
                        <a:rPr lang="en-IN" sz="1000" b="0" i="0" u="none" strike="noStrike" dirty="0" err="1">
                          <a:solidFill>
                            <a:srgbClr val="000000"/>
                          </a:solidFill>
                          <a:effectLst/>
                          <a:latin typeface="Arial" panose="020B0604020202020204" pitchFamily="34" charset="0"/>
                        </a:rPr>
                        <a:t>BraTS</a:t>
                      </a:r>
                      <a:r>
                        <a:rPr lang="en-IN" sz="1000" b="0" i="0" u="none" strike="noStrike" dirty="0">
                          <a:solidFill>
                            <a:srgbClr val="000000"/>
                          </a:solidFill>
                          <a:effectLst/>
                          <a:latin typeface="Arial" panose="020B0604020202020204" pitchFamily="34" charset="0"/>
                        </a:rPr>
                        <a:t> 2020</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E6E6"/>
                    </a:solidFill>
                  </a:tcPr>
                </a:tc>
                <a:tc>
                  <a:txBody>
                    <a:bodyPr/>
                    <a:lstStyle/>
                    <a:p>
                      <a:pPr algn="l" fontAlgn="b"/>
                      <a:r>
                        <a:rPr lang="en-US" sz="1000" b="0" i="0" u="none" strike="noStrike">
                          <a:solidFill>
                            <a:srgbClr val="000000"/>
                          </a:solidFill>
                          <a:effectLst/>
                          <a:latin typeface="Arial" panose="020B0604020202020204" pitchFamily="34" charset="0"/>
                        </a:rPr>
                        <a:t>15-layer CNN with Batch Normalization</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E6E6"/>
                    </a:solidFill>
                  </a:tcPr>
                </a:tc>
                <a:tc>
                  <a:txBody>
                    <a:bodyPr/>
                    <a:lstStyle/>
                    <a:p>
                      <a:pPr algn="l" fontAlgn="b"/>
                      <a:r>
                        <a:rPr lang="en-US" sz="1000" b="0" i="0" u="none" strike="noStrike">
                          <a:solidFill>
                            <a:srgbClr val="000000"/>
                          </a:solidFill>
                          <a:effectLst/>
                          <a:latin typeface="Arial" panose="020B0604020202020204" pitchFamily="34" charset="0"/>
                        </a:rPr>
                        <a:t>Achieved 91.3% accuracy for whole tumor segmentation</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E6E6"/>
                    </a:solidFill>
                  </a:tcPr>
                </a:tc>
                <a:tc>
                  <a:txBody>
                    <a:bodyPr/>
                    <a:lstStyle/>
                    <a:p>
                      <a:pPr algn="l" fontAlgn="ctr"/>
                      <a:r>
                        <a:rPr lang="en-IN" sz="1000" b="0" i="0" u="none" strike="noStrike">
                          <a:solidFill>
                            <a:srgbClr val="000000"/>
                          </a:solidFill>
                          <a:effectLst/>
                          <a:latin typeface="Arial" panose="020B0604020202020204" pitchFamily="34" charset="0"/>
                        </a:rPr>
                        <a:t>Employs relatively simple architecture suitable for resource-constrained environments</a:t>
                      </a:r>
                    </a:p>
                  </a:txBody>
                  <a:tcPr marL="7620" marR="7620" marT="15240" marB="1524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E6E6"/>
                    </a:solidFill>
                  </a:tcPr>
                </a:tc>
                <a:extLst>
                  <a:ext uri="{0D108BD9-81ED-4DB2-BD59-A6C34878D82A}">
                    <a16:rowId xmlns:a16="http://schemas.microsoft.com/office/drawing/2014/main" val="10002"/>
                  </a:ext>
                </a:extLst>
              </a:tr>
              <a:tr h="974384">
                <a:tc>
                  <a:txBody>
                    <a:bodyPr/>
                    <a:lstStyle/>
                    <a:p>
                      <a:pPr algn="r" fontAlgn="b"/>
                      <a:r>
                        <a:rPr lang="en-IN" sz="1000" b="0" i="0" u="none" strike="noStrike">
                          <a:solidFill>
                            <a:srgbClr val="000000"/>
                          </a:solidFill>
                          <a:effectLst/>
                          <a:latin typeface="Arial" panose="020B0604020202020204" pitchFamily="34" charset="0"/>
                        </a:rPr>
                        <a:t>4</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gn="l" fontAlgn="b"/>
                      <a:r>
                        <a:rPr lang="en-IN" sz="1000" b="0" i="0" u="none" strike="noStrike">
                          <a:solidFill>
                            <a:srgbClr val="000000"/>
                          </a:solidFill>
                          <a:effectLst/>
                          <a:latin typeface="Arial" panose="020B0604020202020204" pitchFamily="34" charset="0"/>
                        </a:rPr>
                        <a:t>Detect brain tumors in MRI images</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gn="l" fontAlgn="b"/>
                      <a:r>
                        <a:rPr lang="en-IN" sz="1000" b="0" i="0" u="none" strike="noStrike" dirty="0" err="1">
                          <a:solidFill>
                            <a:srgbClr val="000000"/>
                          </a:solidFill>
                          <a:effectLst/>
                          <a:latin typeface="Arial" panose="020B0604020202020204" pitchFamily="34" charset="0"/>
                        </a:rPr>
                        <a:t>BraTS</a:t>
                      </a:r>
                      <a:r>
                        <a:rPr lang="en-IN" sz="1000" b="0" i="0" u="none" strike="noStrike" dirty="0">
                          <a:solidFill>
                            <a:srgbClr val="000000"/>
                          </a:solidFill>
                          <a:effectLst/>
                          <a:latin typeface="Arial" panose="020B0604020202020204" pitchFamily="34" charset="0"/>
                        </a:rPr>
                        <a:t> 2020</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gn="l" fontAlgn="b"/>
                      <a:r>
                        <a:rPr lang="en-IN" sz="1000" b="0" i="0" u="none" strike="noStrike">
                          <a:solidFill>
                            <a:srgbClr val="000000"/>
                          </a:solidFill>
                          <a:effectLst/>
                          <a:latin typeface="Arial" panose="020B0604020202020204" pitchFamily="34" charset="0"/>
                        </a:rPr>
                        <a:t>CNN with attention mechanism</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gn="l" fontAlgn="b"/>
                      <a:r>
                        <a:rPr lang="en-US" sz="1000" b="0" i="0" u="none" strike="noStrike">
                          <a:solidFill>
                            <a:srgbClr val="000000"/>
                          </a:solidFill>
                          <a:effectLst/>
                          <a:latin typeface="Arial" panose="020B0604020202020204" pitchFamily="34" charset="0"/>
                        </a:rPr>
                        <a:t>Achieved 94.2% accuracy for tumor core segmentation</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gn="l" fontAlgn="ctr"/>
                      <a:r>
                        <a:rPr lang="en-US" sz="1000" b="0" i="0" u="none" strike="noStrike">
                          <a:solidFill>
                            <a:srgbClr val="000000"/>
                          </a:solidFill>
                          <a:effectLst/>
                          <a:latin typeface="Arial" panose="020B0604020202020204" pitchFamily="34" charset="0"/>
                        </a:rPr>
                        <a:t>Incorporates attention mechanism to focus on relevant image regions, potentially improving accuracy</a:t>
                      </a:r>
                    </a:p>
                  </a:txBody>
                  <a:tcPr marL="7620" marR="7620" marT="15240" marB="1524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3"/>
                  </a:ext>
                </a:extLst>
              </a:tr>
              <a:tr h="974384">
                <a:tc>
                  <a:txBody>
                    <a:bodyPr/>
                    <a:lstStyle/>
                    <a:p>
                      <a:pPr algn="r" fontAlgn="b"/>
                      <a:r>
                        <a:rPr lang="en-IN" sz="1000" b="0" i="0" u="none" strike="noStrike">
                          <a:solidFill>
                            <a:srgbClr val="000000"/>
                          </a:solidFill>
                          <a:effectLst/>
                          <a:latin typeface="Arial" panose="020B0604020202020204" pitchFamily="34" charset="0"/>
                        </a:rPr>
                        <a:t>5</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E6E6"/>
                    </a:solidFill>
                  </a:tcPr>
                </a:tc>
                <a:tc>
                  <a:txBody>
                    <a:bodyPr/>
                    <a:lstStyle/>
                    <a:p>
                      <a:pPr algn="l" fontAlgn="b"/>
                      <a:r>
                        <a:rPr lang="en-US" sz="1000" b="0" i="0" u="none" strike="noStrike" dirty="0">
                          <a:solidFill>
                            <a:srgbClr val="000000"/>
                          </a:solidFill>
                          <a:effectLst/>
                          <a:latin typeface="Arial" panose="020B0604020202020204" pitchFamily="34" charset="0"/>
                        </a:rPr>
                        <a:t>Develop a model for brain tumor detection and segmentation</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E6E6"/>
                    </a:solidFill>
                  </a:tcPr>
                </a:tc>
                <a:tc>
                  <a:txBody>
                    <a:bodyPr/>
                    <a:lstStyle/>
                    <a:p>
                      <a:pPr algn="l" fontAlgn="b"/>
                      <a:r>
                        <a:rPr lang="en-IN" sz="1000" b="0" i="0" u="none" strike="noStrike" dirty="0" err="1">
                          <a:solidFill>
                            <a:srgbClr val="000000"/>
                          </a:solidFill>
                          <a:effectLst/>
                          <a:latin typeface="Arial" panose="020B0604020202020204" pitchFamily="34" charset="0"/>
                        </a:rPr>
                        <a:t>BraTS</a:t>
                      </a:r>
                      <a:r>
                        <a:rPr lang="en-IN" sz="1000" b="0" i="0" u="none" strike="noStrike" dirty="0">
                          <a:solidFill>
                            <a:srgbClr val="000000"/>
                          </a:solidFill>
                          <a:effectLst/>
                          <a:latin typeface="Arial" panose="020B0604020202020204" pitchFamily="34" charset="0"/>
                        </a:rPr>
                        <a:t> 2020</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E6E6"/>
                    </a:solidFill>
                  </a:tcPr>
                </a:tc>
                <a:tc>
                  <a:txBody>
                    <a:bodyPr/>
                    <a:lstStyle/>
                    <a:p>
                      <a:pPr algn="l" fontAlgn="b"/>
                      <a:r>
                        <a:rPr lang="nl-NL" sz="1000" b="0" i="0" u="none" strike="noStrike">
                          <a:solidFill>
                            <a:srgbClr val="000000"/>
                          </a:solidFill>
                          <a:effectLst/>
                          <a:latin typeface="Arial" panose="020B0604020202020204" pitchFamily="34" charset="0"/>
                        </a:rPr>
                        <a:t>Deep CNN model with U-Net architecture</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E6E6"/>
                    </a:solidFill>
                  </a:tcPr>
                </a:tc>
                <a:tc>
                  <a:txBody>
                    <a:bodyPr/>
                    <a:lstStyle/>
                    <a:p>
                      <a:pPr algn="l" fontAlgn="b"/>
                      <a:r>
                        <a:rPr lang="en-US" sz="1000" b="0" i="0" u="none" strike="noStrike">
                          <a:solidFill>
                            <a:srgbClr val="000000"/>
                          </a:solidFill>
                          <a:effectLst/>
                          <a:latin typeface="Arial" panose="020B0604020202020204" pitchFamily="34" charset="0"/>
                        </a:rPr>
                        <a:t>Achieved 96.3% accuracy for whole tumor segmentation</a:t>
                      </a:r>
                    </a:p>
                  </a:txBody>
                  <a:tcPr marL="7620" marR="7620" marT="15240" marB="15240" anchor="b">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E6E6"/>
                    </a:solidFill>
                  </a:tcPr>
                </a:tc>
                <a:tc>
                  <a:txBody>
                    <a:bodyPr/>
                    <a:lstStyle/>
                    <a:p>
                      <a:pPr algn="l" fontAlgn="ctr"/>
                      <a:r>
                        <a:rPr lang="en-US" sz="1000" b="0" i="0" u="none" strike="noStrike" dirty="0">
                          <a:solidFill>
                            <a:srgbClr val="000000"/>
                          </a:solidFill>
                          <a:effectLst/>
                          <a:latin typeface="Arial" panose="020B0604020202020204" pitchFamily="34" charset="0"/>
                        </a:rPr>
                        <a:t>Leverages U-Net for effective segmentation while utilizing deep learning for feature extraction</a:t>
                      </a:r>
                    </a:p>
                  </a:txBody>
                  <a:tcPr marL="7620" marR="7620" marT="15240" marB="1524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6E6E6"/>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7F03DD37-626C-4A49-EE40-008FD4A30393}"/>
            </a:ext>
          </a:extLst>
        </p:cNvPr>
        <p:cNvGrpSpPr/>
        <p:nvPr/>
      </p:nvGrpSpPr>
      <p:grpSpPr>
        <a:xfrm>
          <a:off x="0" y="0"/>
          <a:ext cx="0" cy="0"/>
          <a:chOff x="0" y="0"/>
          <a:chExt cx="0" cy="0"/>
        </a:xfrm>
      </p:grpSpPr>
      <p:sp>
        <p:nvSpPr>
          <p:cNvPr id="124" name="Google Shape;124;p17">
            <a:extLst>
              <a:ext uri="{FF2B5EF4-FFF2-40B4-BE49-F238E27FC236}">
                <a16:creationId xmlns:a16="http://schemas.microsoft.com/office/drawing/2014/main" id="{0B80A05A-A378-308C-77E5-2E510179738C}"/>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sz="2200" dirty="0">
                <a:solidFill>
                  <a:schemeClr val="dk1"/>
                </a:solidFill>
                <a:latin typeface="Times New Roman"/>
                <a:ea typeface="Times New Roman"/>
                <a:cs typeface="Times New Roman"/>
                <a:sym typeface="Times New Roman"/>
              </a:rPr>
              <a:t> </a:t>
            </a:r>
            <a:r>
              <a:rPr lang="en-US" sz="3100" dirty="0">
                <a:solidFill>
                  <a:schemeClr val="dk1"/>
                </a:solidFill>
                <a:latin typeface="Times New Roman"/>
                <a:ea typeface="Times New Roman"/>
                <a:cs typeface="Times New Roman"/>
                <a:sym typeface="Times New Roman"/>
              </a:rPr>
              <a:t> </a:t>
            </a:r>
            <a:endParaRPr sz="2000" dirty="0"/>
          </a:p>
          <a:p>
            <a:pPr marL="342900" lvl="0" indent="-139700" algn="l" rtl="0">
              <a:lnSpc>
                <a:spcPct val="100000"/>
              </a:lnSpc>
              <a:spcBef>
                <a:spcPts val="640"/>
              </a:spcBef>
              <a:spcAft>
                <a:spcPts val="0"/>
              </a:spcAft>
              <a:buClr>
                <a:schemeClr val="dk1"/>
              </a:buClr>
              <a:buSzPts val="3200"/>
              <a:buNone/>
            </a:pPr>
            <a:r>
              <a:rPr lang="en-US" sz="2200" b="0" i="0" dirty="0">
                <a:solidFill>
                  <a:schemeClr val="dk1"/>
                </a:solidFill>
                <a:latin typeface="Times New Roman"/>
                <a:ea typeface="Times New Roman"/>
                <a:cs typeface="Times New Roman"/>
                <a:sym typeface="Times New Roman"/>
              </a:rPr>
              <a:t> </a:t>
            </a:r>
            <a:endParaRPr lang="en-US" sz="2200" dirty="0">
              <a:solidFill>
                <a:schemeClr val="dk1"/>
              </a:solidFill>
              <a:latin typeface="Times New Roman"/>
              <a:ea typeface="Times New Roman"/>
              <a:cs typeface="Times New Roman"/>
              <a:sym typeface="Times New Roman"/>
            </a:endParaRPr>
          </a:p>
        </p:txBody>
      </p:sp>
      <p:pic>
        <p:nvPicPr>
          <p:cNvPr id="125" name="Google Shape;125;p17">
            <a:extLst>
              <a:ext uri="{FF2B5EF4-FFF2-40B4-BE49-F238E27FC236}">
                <a16:creationId xmlns:a16="http://schemas.microsoft.com/office/drawing/2014/main" id="{C0FA9D2E-9E26-42E9-A679-C642215E77BD}"/>
              </a:ext>
            </a:extLst>
          </p:cNvPr>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26" name="Google Shape;126;p17">
            <a:extLst>
              <a:ext uri="{FF2B5EF4-FFF2-40B4-BE49-F238E27FC236}">
                <a16:creationId xmlns:a16="http://schemas.microsoft.com/office/drawing/2014/main" id="{F488430B-8841-26DC-217B-C076C07498A0}"/>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7" name="Google Shape;127;p17">
            <a:extLst>
              <a:ext uri="{FF2B5EF4-FFF2-40B4-BE49-F238E27FC236}">
                <a16:creationId xmlns:a16="http://schemas.microsoft.com/office/drawing/2014/main" id="{C3C9B4F2-FBC0-1EB9-D1E2-25623A0DEDD1}"/>
              </a:ext>
            </a:extLst>
          </p:cNvPr>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graphicFrame>
        <p:nvGraphicFramePr>
          <p:cNvPr id="3" name="object 4">
            <a:extLst>
              <a:ext uri="{FF2B5EF4-FFF2-40B4-BE49-F238E27FC236}">
                <a16:creationId xmlns:a16="http://schemas.microsoft.com/office/drawing/2014/main" id="{5881D4BD-AF22-BC64-4EC1-C10269E04B88}"/>
              </a:ext>
            </a:extLst>
          </p:cNvPr>
          <p:cNvGraphicFramePr>
            <a:graphicFrameLocks noGrp="1"/>
          </p:cNvGraphicFramePr>
          <p:nvPr>
            <p:extLst>
              <p:ext uri="{D42A27DB-BD31-4B8C-83A1-F6EECF244321}">
                <p14:modId xmlns:p14="http://schemas.microsoft.com/office/powerpoint/2010/main" val="3944511903"/>
              </p:ext>
            </p:extLst>
          </p:nvPr>
        </p:nvGraphicFramePr>
        <p:xfrm>
          <a:off x="1273" y="1348449"/>
          <a:ext cx="9118384" cy="6464591"/>
        </p:xfrm>
        <a:graphic>
          <a:graphicData uri="http://schemas.openxmlformats.org/drawingml/2006/table">
            <a:tbl>
              <a:tblPr firstRow="1" bandRow="1">
                <a:tableStyleId>{2D5ABB26-0587-4C30-8999-92F81FD0307C}</a:tableStyleId>
              </a:tblPr>
              <a:tblGrid>
                <a:gridCol w="502285">
                  <a:extLst>
                    <a:ext uri="{9D8B030D-6E8A-4147-A177-3AD203B41FA5}">
                      <a16:colId xmlns:a16="http://schemas.microsoft.com/office/drawing/2014/main" val="20000"/>
                    </a:ext>
                  </a:extLst>
                </a:gridCol>
                <a:gridCol w="2647735">
                  <a:extLst>
                    <a:ext uri="{9D8B030D-6E8A-4147-A177-3AD203B41FA5}">
                      <a16:colId xmlns:a16="http://schemas.microsoft.com/office/drawing/2014/main" val="20001"/>
                    </a:ext>
                  </a:extLst>
                </a:gridCol>
                <a:gridCol w="1815464">
                  <a:extLst>
                    <a:ext uri="{9D8B030D-6E8A-4147-A177-3AD203B41FA5}">
                      <a16:colId xmlns:a16="http://schemas.microsoft.com/office/drawing/2014/main" val="20002"/>
                    </a:ext>
                  </a:extLst>
                </a:gridCol>
                <a:gridCol w="15494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155700">
                  <a:extLst>
                    <a:ext uri="{9D8B030D-6E8A-4147-A177-3AD203B41FA5}">
                      <a16:colId xmlns:a16="http://schemas.microsoft.com/office/drawing/2014/main" val="20005"/>
                    </a:ext>
                  </a:extLst>
                </a:gridCol>
              </a:tblGrid>
              <a:tr h="275710">
                <a:tc>
                  <a:txBody>
                    <a:bodyPr/>
                    <a:lstStyle/>
                    <a:p>
                      <a:pPr>
                        <a:lnSpc>
                          <a:spcPct val="100000"/>
                        </a:lnSpc>
                        <a:spcBef>
                          <a:spcPts val="25"/>
                        </a:spcBef>
                      </a:pPr>
                      <a:endParaRPr sz="1100" dirty="0">
                        <a:latin typeface="Times New Roman"/>
                        <a:cs typeface="Times New Roman"/>
                      </a:endParaRPr>
                    </a:p>
                    <a:p>
                      <a:pPr marL="102870">
                        <a:lnSpc>
                          <a:spcPct val="100000"/>
                        </a:lnSpc>
                      </a:pPr>
                      <a:r>
                        <a:rPr sz="900" b="1" spc="-5" dirty="0">
                          <a:solidFill>
                            <a:srgbClr val="FFFFFF"/>
                          </a:solidFill>
                          <a:latin typeface="Arial"/>
                          <a:cs typeface="Arial"/>
                        </a:rPr>
                        <a:t>S.</a:t>
                      </a:r>
                      <a:r>
                        <a:rPr sz="900" b="1" spc="-50" dirty="0">
                          <a:solidFill>
                            <a:srgbClr val="FFFFFF"/>
                          </a:solidFill>
                          <a:latin typeface="Arial"/>
                          <a:cs typeface="Arial"/>
                        </a:rPr>
                        <a:t> </a:t>
                      </a:r>
                      <a:r>
                        <a:rPr sz="900" b="1" spc="-5" dirty="0">
                          <a:solidFill>
                            <a:srgbClr val="FFFFFF"/>
                          </a:solidFill>
                          <a:latin typeface="Arial"/>
                          <a:cs typeface="Arial"/>
                        </a:rPr>
                        <a:t>no.</a:t>
                      </a:r>
                      <a:r>
                        <a:rPr lang="en-IN" sz="900" b="1" spc="-5" dirty="0">
                          <a:solidFill>
                            <a:srgbClr val="FFFFFF"/>
                          </a:solidFill>
                          <a:latin typeface="Arial"/>
                          <a:cs typeface="Arial"/>
                        </a:rPr>
                        <a:t>+</a:t>
                      </a:r>
                      <a:endParaRPr sz="900" dirty="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0000"/>
                    </a:solidFill>
                  </a:tcPr>
                </a:tc>
                <a:tc>
                  <a:txBody>
                    <a:bodyPr/>
                    <a:lstStyle/>
                    <a:p>
                      <a:pPr>
                        <a:lnSpc>
                          <a:spcPct val="100000"/>
                        </a:lnSpc>
                        <a:spcBef>
                          <a:spcPts val="25"/>
                        </a:spcBef>
                      </a:pPr>
                      <a:endParaRPr sz="1100" dirty="0">
                        <a:latin typeface="Times New Roman"/>
                        <a:cs typeface="Times New Roman"/>
                      </a:endParaRPr>
                    </a:p>
                    <a:p>
                      <a:pPr algn="ctr">
                        <a:lnSpc>
                          <a:spcPct val="100000"/>
                        </a:lnSpc>
                      </a:pPr>
                      <a:r>
                        <a:rPr sz="900" b="1" spc="-5" dirty="0">
                          <a:solidFill>
                            <a:srgbClr val="FFFFFF"/>
                          </a:solidFill>
                          <a:latin typeface="Arial"/>
                          <a:cs typeface="Arial"/>
                        </a:rPr>
                        <a:t>Objective</a:t>
                      </a:r>
                      <a:endParaRPr sz="900" dirty="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0000"/>
                    </a:solidFill>
                  </a:tcPr>
                </a:tc>
                <a:tc>
                  <a:txBody>
                    <a:bodyPr/>
                    <a:lstStyle/>
                    <a:p>
                      <a:pPr>
                        <a:lnSpc>
                          <a:spcPct val="100000"/>
                        </a:lnSpc>
                        <a:spcBef>
                          <a:spcPts val="25"/>
                        </a:spcBef>
                      </a:pPr>
                      <a:endParaRPr sz="1100" dirty="0">
                        <a:latin typeface="Times New Roman"/>
                        <a:cs typeface="Times New Roman"/>
                      </a:endParaRPr>
                    </a:p>
                    <a:p>
                      <a:pPr marL="529590">
                        <a:lnSpc>
                          <a:spcPct val="100000"/>
                        </a:lnSpc>
                      </a:pPr>
                      <a:r>
                        <a:rPr sz="900" b="1" spc="-5" dirty="0">
                          <a:solidFill>
                            <a:srgbClr val="FFFFFF"/>
                          </a:solidFill>
                          <a:latin typeface="Arial"/>
                          <a:cs typeface="Arial"/>
                        </a:rPr>
                        <a:t>Dataset</a:t>
                      </a:r>
                      <a:r>
                        <a:rPr sz="900" b="1" spc="185" dirty="0">
                          <a:solidFill>
                            <a:srgbClr val="FFFFFF"/>
                          </a:solidFill>
                          <a:latin typeface="Arial"/>
                          <a:cs typeface="Arial"/>
                        </a:rPr>
                        <a:t> </a:t>
                      </a:r>
                      <a:r>
                        <a:rPr sz="900" b="1" spc="-5" dirty="0">
                          <a:solidFill>
                            <a:srgbClr val="FFFFFF"/>
                          </a:solidFill>
                          <a:latin typeface="Arial"/>
                          <a:cs typeface="Arial"/>
                        </a:rPr>
                        <a:t>Used</a:t>
                      </a:r>
                      <a:endParaRPr sz="900" dirty="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0000"/>
                    </a:solidFill>
                  </a:tcPr>
                </a:tc>
                <a:tc>
                  <a:txBody>
                    <a:bodyPr/>
                    <a:lstStyle/>
                    <a:p>
                      <a:pPr>
                        <a:lnSpc>
                          <a:spcPct val="100000"/>
                        </a:lnSpc>
                        <a:spcBef>
                          <a:spcPts val="25"/>
                        </a:spcBef>
                      </a:pPr>
                      <a:endParaRPr sz="1100" dirty="0">
                        <a:latin typeface="Times New Roman"/>
                        <a:cs typeface="Times New Roman"/>
                      </a:endParaRPr>
                    </a:p>
                    <a:p>
                      <a:pPr marL="333375">
                        <a:lnSpc>
                          <a:spcPct val="100000"/>
                        </a:lnSpc>
                      </a:pPr>
                      <a:r>
                        <a:rPr sz="900" b="1" spc="-5" dirty="0">
                          <a:solidFill>
                            <a:srgbClr val="FFFFFF"/>
                          </a:solidFill>
                          <a:latin typeface="Arial"/>
                          <a:cs typeface="Arial"/>
                        </a:rPr>
                        <a:t>Algorithm</a:t>
                      </a:r>
                      <a:r>
                        <a:rPr sz="900" b="1" spc="185" dirty="0">
                          <a:solidFill>
                            <a:srgbClr val="FFFFFF"/>
                          </a:solidFill>
                          <a:latin typeface="Arial"/>
                          <a:cs typeface="Arial"/>
                        </a:rPr>
                        <a:t> </a:t>
                      </a:r>
                      <a:r>
                        <a:rPr sz="900" b="1" spc="-5" dirty="0">
                          <a:solidFill>
                            <a:srgbClr val="FFFFFF"/>
                          </a:solidFill>
                          <a:latin typeface="Arial"/>
                          <a:cs typeface="Arial"/>
                        </a:rPr>
                        <a:t>Used</a:t>
                      </a:r>
                      <a:endParaRPr sz="900" dirty="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0000"/>
                    </a:solidFill>
                  </a:tcPr>
                </a:tc>
                <a:tc>
                  <a:txBody>
                    <a:bodyPr/>
                    <a:lstStyle/>
                    <a:p>
                      <a:pPr>
                        <a:lnSpc>
                          <a:spcPct val="100000"/>
                        </a:lnSpc>
                        <a:spcBef>
                          <a:spcPts val="25"/>
                        </a:spcBef>
                      </a:pPr>
                      <a:endParaRPr sz="1100" dirty="0">
                        <a:latin typeface="Times New Roman"/>
                        <a:cs typeface="Times New Roman"/>
                      </a:endParaRPr>
                    </a:p>
                    <a:p>
                      <a:pPr algn="ctr">
                        <a:lnSpc>
                          <a:spcPct val="100000"/>
                        </a:lnSpc>
                      </a:pPr>
                      <a:r>
                        <a:rPr sz="900" b="1" spc="-5" dirty="0">
                          <a:solidFill>
                            <a:srgbClr val="FFFFFF"/>
                          </a:solidFill>
                          <a:latin typeface="Arial"/>
                          <a:cs typeface="Arial"/>
                        </a:rPr>
                        <a:t>Results</a:t>
                      </a:r>
                      <a:endParaRPr sz="900" dirty="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0000"/>
                    </a:solidFill>
                  </a:tcPr>
                </a:tc>
                <a:tc>
                  <a:txBody>
                    <a:bodyPr/>
                    <a:lstStyle/>
                    <a:p>
                      <a:pPr>
                        <a:lnSpc>
                          <a:spcPct val="100000"/>
                        </a:lnSpc>
                        <a:spcBef>
                          <a:spcPts val="25"/>
                        </a:spcBef>
                      </a:pPr>
                      <a:endParaRPr sz="1100" dirty="0">
                        <a:latin typeface="Times New Roman"/>
                        <a:cs typeface="Times New Roman"/>
                      </a:endParaRPr>
                    </a:p>
                    <a:p>
                      <a:pPr marL="336550">
                        <a:lnSpc>
                          <a:spcPct val="100000"/>
                        </a:lnSpc>
                      </a:pPr>
                      <a:r>
                        <a:rPr sz="900" b="1" spc="-5" dirty="0">
                          <a:solidFill>
                            <a:srgbClr val="FFFFFF"/>
                          </a:solidFill>
                          <a:latin typeface="Arial"/>
                          <a:cs typeface="Arial"/>
                        </a:rPr>
                        <a:t>Remarks</a:t>
                      </a:r>
                      <a:endParaRPr sz="900" dirty="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845891">
                <a:tc>
                  <a:txBody>
                    <a:bodyPr/>
                    <a:lstStyle/>
                    <a:p>
                      <a:pPr algn="r" fontAlgn="b"/>
                      <a:r>
                        <a:rPr lang="en-IN" sz="1000" b="0" i="0" u="none" strike="noStrike" dirty="0">
                          <a:solidFill>
                            <a:srgbClr val="000000"/>
                          </a:solidFill>
                          <a:effectLst/>
                          <a:latin typeface="Arial" panose="020B0604020202020204" pitchFamily="34" charset="0"/>
                        </a:rPr>
                        <a:t>6</a:t>
                      </a:r>
                    </a:p>
                  </a:txBody>
                  <a:tcPr marL="7620" marR="7620" marT="15240" marB="15240" anchor="b">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l" fontAlgn="b"/>
                      <a:r>
                        <a:rPr lang="en-US" sz="1000" b="0" i="0" u="none" strike="noStrike" dirty="0">
                          <a:solidFill>
                            <a:srgbClr val="000000"/>
                          </a:solidFill>
                          <a:effectLst/>
                          <a:latin typeface="Arial" panose="020B0604020202020204" pitchFamily="34" charset="0"/>
                        </a:rPr>
                        <a:t>Compare fine-tuned CNNs for brain tumor classification</a:t>
                      </a:r>
                    </a:p>
                  </a:txBody>
                  <a:tcPr marL="7620" marR="7620" marT="15240" marB="15240" anchor="b">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l" fontAlgn="b"/>
                      <a:r>
                        <a:rPr lang="en-IN" sz="1000" b="0" i="0" u="none" strike="noStrike" dirty="0">
                          <a:solidFill>
                            <a:srgbClr val="000000"/>
                          </a:solidFill>
                          <a:effectLst/>
                          <a:latin typeface="Arial" panose="020B0604020202020204" pitchFamily="34" charset="0"/>
                        </a:rPr>
                        <a:t>TCGA-LGG, TCIA</a:t>
                      </a:r>
                    </a:p>
                  </a:txBody>
                  <a:tcPr marL="7620" marR="7620" marT="15240" marB="15240" anchor="b">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l" fontAlgn="b"/>
                      <a:r>
                        <a:rPr lang="en-IN" sz="1000" b="0" i="0" u="none" strike="noStrike">
                          <a:solidFill>
                            <a:srgbClr val="000000"/>
                          </a:solidFill>
                          <a:effectLst/>
                          <a:latin typeface="Arial" panose="020B0604020202020204" pitchFamily="34" charset="0"/>
                        </a:rPr>
                        <a:t>Fine-tuned ResNet50 and U-Net</a:t>
                      </a:r>
                    </a:p>
                  </a:txBody>
                  <a:tcPr marL="7620" marR="7620" marT="15240" marB="15240" anchor="b">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l" fontAlgn="b"/>
                      <a:r>
                        <a:rPr lang="en-US" sz="1000" b="0" i="0" u="none" strike="noStrike">
                          <a:solidFill>
                            <a:srgbClr val="000000"/>
                          </a:solidFill>
                          <a:effectLst/>
                          <a:latin typeface="Arial" panose="020B0604020202020204" pitchFamily="34" charset="0"/>
                        </a:rPr>
                        <a:t>Achieved 94.5% accuracy for tumor type classification</a:t>
                      </a:r>
                    </a:p>
                  </a:txBody>
                  <a:tcPr marL="7620" marR="7620" marT="15240" marB="15240" anchor="b">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l" fontAlgn="ctr"/>
                      <a:r>
                        <a:rPr lang="en-US" sz="1000" b="0" i="0" u="none" strike="noStrike">
                          <a:solidFill>
                            <a:srgbClr val="000000"/>
                          </a:solidFill>
                          <a:effectLst/>
                          <a:latin typeface="Arial" panose="020B0604020202020204" pitchFamily="34" charset="0"/>
                        </a:rPr>
                        <a:t>Demonstrates the benefits of transfer learning with pre-trained models from large datasets</a:t>
                      </a:r>
                    </a:p>
                  </a:txBody>
                  <a:tcPr marL="7620" marR="7620" marT="15240" marB="1524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1"/>
                  </a:ext>
                </a:extLst>
              </a:tr>
              <a:tr h="1104485">
                <a:tc>
                  <a:txBody>
                    <a:bodyPr/>
                    <a:lstStyle/>
                    <a:p>
                      <a:pPr algn="r" fontAlgn="b"/>
                      <a:r>
                        <a:rPr lang="en-IN" sz="1000" b="0" i="0" u="none" strike="noStrike">
                          <a:solidFill>
                            <a:srgbClr val="000000"/>
                          </a:solidFill>
                          <a:effectLst/>
                          <a:latin typeface="Arial" panose="020B0604020202020204" pitchFamily="34" charset="0"/>
                        </a:rPr>
                        <a:t>7</a:t>
                      </a:r>
                    </a:p>
                  </a:txBody>
                  <a:tcPr marL="7620" marR="7620" marT="15240" marB="15240" anchor="b">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ACACA"/>
                    </a:solidFill>
                  </a:tcPr>
                </a:tc>
                <a:tc>
                  <a:txBody>
                    <a:bodyPr/>
                    <a:lstStyle/>
                    <a:p>
                      <a:pPr algn="l" fontAlgn="b"/>
                      <a:r>
                        <a:rPr lang="en-US" sz="1000" b="0" i="0" u="none" strike="noStrike" dirty="0">
                          <a:solidFill>
                            <a:srgbClr val="000000"/>
                          </a:solidFill>
                          <a:effectLst/>
                          <a:latin typeface="Arial" panose="020B0604020202020204" pitchFamily="34" charset="0"/>
                        </a:rPr>
                        <a:t>Improve brain tumor detection accuracy using deep CNN</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ACACA"/>
                    </a:solidFill>
                  </a:tcPr>
                </a:tc>
                <a:tc>
                  <a:txBody>
                    <a:bodyPr/>
                    <a:lstStyle/>
                    <a:p>
                      <a:pPr algn="l" fontAlgn="b"/>
                      <a:r>
                        <a:rPr lang="en-IN" sz="1000" b="0" i="0" u="none" strike="noStrike">
                          <a:solidFill>
                            <a:srgbClr val="000000"/>
                          </a:solidFill>
                          <a:effectLst/>
                          <a:latin typeface="Arial" panose="020B0604020202020204" pitchFamily="34" charset="0"/>
                        </a:rPr>
                        <a:t>BraTS 2020</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ACACA"/>
                    </a:solidFill>
                  </a:tcPr>
                </a:tc>
                <a:tc>
                  <a:txBody>
                    <a:bodyPr/>
                    <a:lstStyle/>
                    <a:p>
                      <a:pPr algn="l" fontAlgn="b"/>
                      <a:r>
                        <a:rPr lang="en-IN" sz="1000" b="0" i="0" u="none" strike="noStrike">
                          <a:solidFill>
                            <a:srgbClr val="000000"/>
                          </a:solidFill>
                          <a:effectLst/>
                          <a:latin typeface="Arial" panose="020B0604020202020204" pitchFamily="34" charset="0"/>
                        </a:rPr>
                        <a:t>Ensemble of multiple CNNs</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ACACA"/>
                    </a:solidFill>
                  </a:tcPr>
                </a:tc>
                <a:tc>
                  <a:txBody>
                    <a:bodyPr/>
                    <a:lstStyle/>
                    <a:p>
                      <a:pPr algn="l" fontAlgn="b"/>
                      <a:r>
                        <a:rPr lang="en-US" sz="1000" b="0" i="0" u="none" strike="noStrike">
                          <a:solidFill>
                            <a:srgbClr val="000000"/>
                          </a:solidFill>
                          <a:effectLst/>
                          <a:latin typeface="Arial" panose="020B0604020202020204" pitchFamily="34" charset="0"/>
                        </a:rPr>
                        <a:t>Achieved 98.1% accuracy for tumor core segmentation</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ACACA"/>
                    </a:solidFill>
                  </a:tcPr>
                </a:tc>
                <a:tc>
                  <a:txBody>
                    <a:bodyPr/>
                    <a:lstStyle/>
                    <a:p>
                      <a:pPr algn="l" fontAlgn="ctr"/>
                      <a:r>
                        <a:rPr lang="en-US" sz="1000" b="0" i="0" u="none" strike="noStrike" dirty="0">
                          <a:solidFill>
                            <a:srgbClr val="000000"/>
                          </a:solidFill>
                          <a:effectLst/>
                          <a:latin typeface="Arial" panose="020B0604020202020204" pitchFamily="34" charset="0"/>
                        </a:rPr>
                        <a:t>Highlights the potential of ensemble methods for boosting performance</a:t>
                      </a:r>
                    </a:p>
                  </a:txBody>
                  <a:tcPr marL="7620" marR="7620" marT="15240" marB="15240" anchor="ctr">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ACACA"/>
                    </a:solidFill>
                  </a:tcPr>
                </a:tc>
                <a:extLst>
                  <a:ext uri="{0D108BD9-81ED-4DB2-BD59-A6C34878D82A}">
                    <a16:rowId xmlns:a16="http://schemas.microsoft.com/office/drawing/2014/main" val="3255236670"/>
                  </a:ext>
                </a:extLst>
              </a:tr>
              <a:tr h="0">
                <a:tc>
                  <a:txBody>
                    <a:bodyPr/>
                    <a:lstStyle/>
                    <a:p>
                      <a:pPr algn="r" fontAlgn="b"/>
                      <a:r>
                        <a:rPr lang="en-IN" sz="1000" b="0" i="0" u="none" strike="noStrike" dirty="0">
                          <a:solidFill>
                            <a:srgbClr val="000000"/>
                          </a:solidFill>
                          <a:effectLst/>
                          <a:latin typeface="Arial" panose="020B0604020202020204" pitchFamily="34" charset="0"/>
                        </a:rPr>
                        <a:t>8 </a:t>
                      </a:r>
                    </a:p>
                  </a:txBody>
                  <a:tcPr marL="7620" marR="7620" marT="15240" marB="15240" anchor="b">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6E6E6"/>
                    </a:solidFill>
                  </a:tcPr>
                </a:tc>
                <a:tc>
                  <a:txBody>
                    <a:bodyPr/>
                    <a:lstStyle/>
                    <a:p>
                      <a:pPr algn="l" fontAlgn="b"/>
                      <a:r>
                        <a:rPr lang="en-US" sz="1000" b="0" i="0" u="none" strike="noStrike" dirty="0">
                          <a:solidFill>
                            <a:srgbClr val="000000"/>
                          </a:solidFill>
                          <a:effectLst/>
                          <a:latin typeface="Arial" panose="020B0604020202020204" pitchFamily="34" charset="0"/>
                        </a:rPr>
                        <a:t>Improved Brain Tumor Segmentation with Efficient and Explainable Deep Learning </a:t>
                      </a:r>
                    </a:p>
                  </a:txBody>
                  <a:tcPr marL="7620" marR="7620" marT="15240" marB="15240" anchor="b">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6E6E6"/>
                    </a:solidFill>
                  </a:tcPr>
                </a:tc>
                <a:tc>
                  <a:txBody>
                    <a:bodyPr/>
                    <a:lstStyle/>
                    <a:p>
                      <a:pPr algn="l" fontAlgn="b"/>
                      <a:r>
                        <a:rPr lang="en-IN" sz="1000" b="0" i="0" u="none" strike="noStrike" dirty="0" err="1">
                          <a:solidFill>
                            <a:srgbClr val="000000"/>
                          </a:solidFill>
                          <a:effectLst/>
                          <a:latin typeface="Arial" panose="020B0604020202020204" pitchFamily="34" charset="0"/>
                        </a:rPr>
                        <a:t>BraTS</a:t>
                      </a:r>
                      <a:r>
                        <a:rPr lang="en-IN" sz="1000" b="0" i="0" u="none" strike="noStrike" dirty="0">
                          <a:solidFill>
                            <a:srgbClr val="000000"/>
                          </a:solidFill>
                          <a:effectLst/>
                          <a:latin typeface="Arial" panose="020B0604020202020204" pitchFamily="34" charset="0"/>
                        </a:rPr>
                        <a:t> 2020 (Kaggle)</a:t>
                      </a:r>
                    </a:p>
                  </a:txBody>
                  <a:tcPr marL="7620" marR="7620" marT="15240" marB="15240" anchor="b">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6E6E6"/>
                    </a:solidFill>
                  </a:tcPr>
                </a:tc>
                <a:tc>
                  <a:txBody>
                    <a:bodyPr/>
                    <a:lstStyle/>
                    <a:p>
                      <a:pPr algn="l" fontAlgn="b"/>
                      <a:r>
                        <a:rPr lang="en-US" sz="1000" b="0" i="0" u="none" strike="noStrike" dirty="0">
                          <a:solidFill>
                            <a:srgbClr val="000000"/>
                          </a:solidFill>
                          <a:effectLst/>
                          <a:latin typeface="Arial" panose="020B0604020202020204" pitchFamily="34" charset="0"/>
                        </a:rPr>
                        <a:t>Hybrid feature selection with CNN</a:t>
                      </a:r>
                    </a:p>
                  </a:txBody>
                  <a:tcPr marL="7620" marR="7620" marT="15240" marB="15240" anchor="b">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6E6E6"/>
                    </a:solidFill>
                  </a:tcPr>
                </a:tc>
                <a:tc>
                  <a:txBody>
                    <a:bodyPr/>
                    <a:lstStyle/>
                    <a:p>
                      <a:pPr algn="l" fontAlgn="b"/>
                      <a:r>
                        <a:rPr lang="en-US" sz="1000" b="0" i="0" u="none" strike="noStrike">
                          <a:solidFill>
                            <a:srgbClr val="000000"/>
                          </a:solidFill>
                          <a:effectLst/>
                          <a:latin typeface="Arial" panose="020B0604020202020204" pitchFamily="34" charset="0"/>
                        </a:rPr>
                        <a:t>92.2% accuracy for tumor presence/absence, 90.5% for tumor core/enhancing core segmentation</a:t>
                      </a:r>
                    </a:p>
                  </a:txBody>
                  <a:tcPr marL="7620" marR="7620" marT="15240" marB="15240" anchor="b">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6E6E6"/>
                    </a:solidFill>
                  </a:tcPr>
                </a:tc>
                <a:tc>
                  <a:txBody>
                    <a:bodyPr/>
                    <a:lstStyle/>
                    <a:p>
                      <a:pPr algn="l" fontAlgn="ctr"/>
                      <a:r>
                        <a:rPr lang="en-US" sz="1000" b="0" i="0" u="none" strike="noStrike">
                          <a:solidFill>
                            <a:srgbClr val="000000"/>
                          </a:solidFill>
                          <a:effectLst/>
                          <a:latin typeface="Arial" panose="020B0604020202020204" pitchFamily="34" charset="0"/>
                        </a:rPr>
                        <a:t>Combines pre-trained VGG16 features with custom CNN, highlighting transfer learning potential and interpretability through feature selection.</a:t>
                      </a:r>
                    </a:p>
                  </a:txBody>
                  <a:tcPr marL="7620" marR="7620" marT="15240" marB="15240" anchor="ctr">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6E6E6"/>
                    </a:solidFill>
                  </a:tcPr>
                </a:tc>
                <a:extLst>
                  <a:ext uri="{0D108BD9-81ED-4DB2-BD59-A6C34878D82A}">
                    <a16:rowId xmlns:a16="http://schemas.microsoft.com/office/drawing/2014/main" val="10002"/>
                  </a:ext>
                </a:extLst>
              </a:tr>
              <a:tr h="1255193">
                <a:tc>
                  <a:txBody>
                    <a:bodyPr/>
                    <a:lstStyle/>
                    <a:p>
                      <a:pPr algn="r" fontAlgn="b"/>
                      <a:r>
                        <a:rPr lang="en-IN" sz="1000" b="0" i="0" u="none" strike="noStrike" dirty="0">
                          <a:solidFill>
                            <a:srgbClr val="000000"/>
                          </a:solidFill>
                          <a:effectLst/>
                          <a:latin typeface="Arial" panose="020B0604020202020204" pitchFamily="34" charset="0"/>
                        </a:rPr>
                        <a:t>9</a:t>
                      </a:r>
                    </a:p>
                  </a:txBody>
                  <a:tcPr marL="7620" marR="7620" marT="15240" marB="15240" anchor="b">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algn="l" fontAlgn="b"/>
                      <a:r>
                        <a:rPr lang="en-US" sz="1000" b="0" i="0" u="none" strike="noStrike">
                          <a:solidFill>
                            <a:srgbClr val="000000"/>
                          </a:solidFill>
                          <a:effectLst/>
                          <a:latin typeface="Arial" panose="020B0604020202020204" pitchFamily="34" charset="0"/>
                        </a:rPr>
                        <a:t>Brain Tumor Detection and Classification Using Fine-Tuned CNNs with ResNet50 and U-Net Model</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algn="l" fontAlgn="b"/>
                      <a:r>
                        <a:rPr lang="en-IN" sz="1000" b="0" i="0" u="none" strike="noStrike">
                          <a:solidFill>
                            <a:srgbClr val="000000"/>
                          </a:solidFill>
                          <a:effectLst/>
                          <a:latin typeface="Arial" panose="020B0604020202020204" pitchFamily="34" charset="0"/>
                        </a:rPr>
                        <a:t>TCGA-LGG (non-Kaggle), TCIA (Kaggle)</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algn="l" fontAlgn="b"/>
                      <a:r>
                        <a:rPr lang="en-IN" sz="1000" b="0" i="0" u="none" strike="noStrike">
                          <a:solidFill>
                            <a:srgbClr val="000000"/>
                          </a:solidFill>
                          <a:effectLst/>
                          <a:latin typeface="Arial" panose="020B0604020202020204" pitchFamily="34" charset="0"/>
                        </a:rPr>
                        <a:t>Fine-tuned ResNet50 and U-Net</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algn="l" fontAlgn="b"/>
                      <a:r>
                        <a:rPr lang="en-US" sz="1000" b="0" i="0" u="none" strike="noStrike">
                          <a:solidFill>
                            <a:srgbClr val="000000"/>
                          </a:solidFill>
                          <a:effectLst/>
                          <a:latin typeface="Arial" panose="020B0604020202020204" pitchFamily="34" charset="0"/>
                        </a:rPr>
                        <a:t>94.5% accuracy for tumor type classification</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tc>
                  <a:txBody>
                    <a:bodyPr/>
                    <a:lstStyle/>
                    <a:p>
                      <a:pPr algn="l" fontAlgn="ctr"/>
                      <a:r>
                        <a:rPr lang="en-US" sz="1000" b="0" i="0" u="none" strike="noStrike" dirty="0">
                          <a:solidFill>
                            <a:srgbClr val="000000"/>
                          </a:solidFill>
                          <a:effectLst/>
                          <a:latin typeface="Arial" panose="020B0604020202020204" pitchFamily="34" charset="0"/>
                        </a:rPr>
                        <a:t>Demonstrates effectiveness of fine-tuning pre-trained models on smaller datasets, showcasing the benefits of transfer learning for classification tasks.</a:t>
                      </a:r>
                    </a:p>
                  </a:txBody>
                  <a:tcPr marL="7620" marR="7620" marT="15240" marB="15240" anchor="ctr">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CACACA"/>
                    </a:solidFill>
                  </a:tcPr>
                </a:tc>
                <a:extLst>
                  <a:ext uri="{0D108BD9-81ED-4DB2-BD59-A6C34878D82A}">
                    <a16:rowId xmlns:a16="http://schemas.microsoft.com/office/drawing/2014/main" val="10003"/>
                  </a:ext>
                </a:extLst>
              </a:tr>
              <a:tr h="1255193">
                <a:tc>
                  <a:txBody>
                    <a:bodyPr/>
                    <a:lstStyle/>
                    <a:p>
                      <a:pPr algn="r" fontAlgn="b"/>
                      <a:r>
                        <a:rPr lang="en-IN" sz="1000" b="0" i="0" u="none" strike="noStrike" dirty="0">
                          <a:solidFill>
                            <a:srgbClr val="000000"/>
                          </a:solidFill>
                          <a:effectLst/>
                          <a:latin typeface="Arial" panose="020B0604020202020204" pitchFamily="34" charset="0"/>
                        </a:rPr>
                        <a:t>10</a:t>
                      </a:r>
                    </a:p>
                  </a:txBody>
                  <a:tcPr marL="7620" marR="7620" marT="15240" marB="15240" anchor="b">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E6E6"/>
                    </a:solidFill>
                  </a:tcPr>
                </a:tc>
                <a:tc>
                  <a:txBody>
                    <a:bodyPr/>
                    <a:lstStyle/>
                    <a:p>
                      <a:pPr algn="l" fontAlgn="b"/>
                      <a:r>
                        <a:rPr lang="en-US" sz="1000" b="0" i="0" u="none" strike="noStrike">
                          <a:solidFill>
                            <a:srgbClr val="000000"/>
                          </a:solidFill>
                          <a:effectLst/>
                          <a:latin typeface="Arial" panose="020B0604020202020204" pitchFamily="34" charset="0"/>
                        </a:rPr>
                        <a:t>Convolutional Neural Network Model-based Brain Tumor Detection in Brain MRI Images</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E6E6"/>
                    </a:solidFill>
                  </a:tcPr>
                </a:tc>
                <a:tc>
                  <a:txBody>
                    <a:bodyPr/>
                    <a:lstStyle/>
                    <a:p>
                      <a:pPr algn="l" fontAlgn="b"/>
                      <a:r>
                        <a:rPr lang="en-IN" sz="1000" b="0" i="0" u="none" strike="noStrike">
                          <a:solidFill>
                            <a:srgbClr val="000000"/>
                          </a:solidFill>
                          <a:effectLst/>
                          <a:latin typeface="Arial" panose="020B0604020202020204" pitchFamily="34" charset="0"/>
                        </a:rPr>
                        <a:t>BraTS 2020 (Kaggle)</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E6E6"/>
                    </a:solidFill>
                  </a:tcPr>
                </a:tc>
                <a:tc>
                  <a:txBody>
                    <a:bodyPr/>
                    <a:lstStyle/>
                    <a:p>
                      <a:pPr algn="l" fontAlgn="b"/>
                      <a:r>
                        <a:rPr lang="nl-NL" sz="1000" b="0" i="0" u="none" strike="noStrike">
                          <a:solidFill>
                            <a:srgbClr val="000000"/>
                          </a:solidFill>
                          <a:effectLst/>
                          <a:latin typeface="Arial" panose="020B0604020202020204" pitchFamily="34" charset="0"/>
                        </a:rPr>
                        <a:t>Deep CNN model with U-Net architecture</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E6E6"/>
                    </a:solidFill>
                  </a:tcPr>
                </a:tc>
                <a:tc>
                  <a:txBody>
                    <a:bodyPr/>
                    <a:lstStyle/>
                    <a:p>
                      <a:pPr algn="l" fontAlgn="b"/>
                      <a:r>
                        <a:rPr lang="en-US" sz="1000" b="0" i="0" u="none" strike="noStrike">
                          <a:solidFill>
                            <a:srgbClr val="000000"/>
                          </a:solidFill>
                          <a:effectLst/>
                          <a:latin typeface="Arial" panose="020B0604020202020204" pitchFamily="34" charset="0"/>
                        </a:rPr>
                        <a:t>96.3% accuracy for whole tumor segmentation</a:t>
                      </a:r>
                    </a:p>
                  </a:txBody>
                  <a:tcPr marL="7620" marR="7620" marT="15240" marB="1524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6E6E6"/>
                    </a:solidFill>
                  </a:tcPr>
                </a:tc>
                <a:tc>
                  <a:txBody>
                    <a:bodyPr/>
                    <a:lstStyle/>
                    <a:p>
                      <a:pPr algn="l" fontAlgn="ctr"/>
                      <a:r>
                        <a:rPr lang="en-US" sz="1000" b="0" i="0" u="none" strike="noStrike" dirty="0">
                          <a:solidFill>
                            <a:srgbClr val="000000"/>
                          </a:solidFill>
                          <a:effectLst/>
                          <a:latin typeface="Arial" panose="020B0604020202020204" pitchFamily="34" charset="0"/>
                        </a:rPr>
                        <a:t>Employs U-Net for effective segmentation while utilizing deep learning for feature extraction, offering a balanced approach for robust results.</a:t>
                      </a:r>
                    </a:p>
                  </a:txBody>
                  <a:tcPr marL="7620" marR="7620" marT="15240" marB="15240" anchor="ctr">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6E6E6"/>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9145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body" idx="1"/>
          </p:nvPr>
        </p:nvSpPr>
        <p:spPr>
          <a:xfrm>
            <a:off x="457200" y="1521301"/>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sz="2000" b="1" u="sng" dirty="0">
                <a:solidFill>
                  <a:schemeClr val="dk1"/>
                </a:solidFill>
                <a:latin typeface="Times New Roman"/>
                <a:ea typeface="Times New Roman"/>
                <a:cs typeface="Times New Roman"/>
                <a:sym typeface="Times New Roman"/>
              </a:rPr>
              <a:t>Objective </a:t>
            </a:r>
          </a:p>
          <a:p>
            <a:pPr marL="0" lvl="0" indent="0" algn="l" rtl="0">
              <a:lnSpc>
                <a:spcPct val="100000"/>
              </a:lnSpc>
              <a:spcBef>
                <a:spcPts val="0"/>
              </a:spcBef>
              <a:spcAft>
                <a:spcPts val="0"/>
              </a:spcAft>
              <a:buClr>
                <a:schemeClr val="dk1"/>
              </a:buClr>
              <a:buSzPts val="3200"/>
              <a:buNone/>
            </a:pPr>
            <a:endParaRPr sz="1700" dirty="0">
              <a:latin typeface="Times New Roman" panose="02020603050405020304" pitchFamily="18" charset="0"/>
              <a:cs typeface="Times New Roman" panose="02020603050405020304" pitchFamily="18" charset="0"/>
            </a:endParaRPr>
          </a:p>
          <a:p>
            <a:pPr marL="342900" lvl="0" algn="l" rtl="0">
              <a:lnSpc>
                <a:spcPct val="100000"/>
              </a:lnSpc>
              <a:spcBef>
                <a:spcPts val="0"/>
              </a:spcBef>
              <a:spcAft>
                <a:spcPts val="0"/>
              </a:spcAft>
              <a:buClr>
                <a:schemeClr val="dk1"/>
              </a:buClr>
              <a:buSzPts val="3200"/>
              <a:buFont typeface="Arial" panose="020B0604020202020204" pitchFamily="34" charset="0"/>
              <a:buChar char="•"/>
            </a:pPr>
            <a:r>
              <a:rPr lang="en-US" sz="1700" dirty="0">
                <a:solidFill>
                  <a:schemeClr val="dk1"/>
                </a:solidFill>
                <a:latin typeface="Times New Roman"/>
                <a:ea typeface="Times New Roman"/>
                <a:cs typeface="Times New Roman"/>
                <a:sym typeface="Times New Roman"/>
              </a:rPr>
              <a:t>The primary objective of this project is to develop an accurate and efficient brain tumor detection system using Convolutional Neural Networks (CNNs) applied to MRI images. </a:t>
            </a:r>
          </a:p>
          <a:p>
            <a:pPr marL="342900" lvl="0" algn="l" rtl="0">
              <a:lnSpc>
                <a:spcPct val="100000"/>
              </a:lnSpc>
              <a:spcBef>
                <a:spcPts val="0"/>
              </a:spcBef>
              <a:spcAft>
                <a:spcPts val="0"/>
              </a:spcAft>
              <a:buClr>
                <a:schemeClr val="dk1"/>
              </a:buClr>
              <a:buSzPts val="3200"/>
              <a:buFont typeface="Arial" panose="020B0604020202020204" pitchFamily="34" charset="0"/>
              <a:buChar char="•"/>
            </a:pPr>
            <a:endParaRPr lang="en-US" sz="1700" dirty="0">
              <a:latin typeface="Times New Roman"/>
              <a:ea typeface="Times New Roman"/>
              <a:cs typeface="Times New Roman"/>
              <a:sym typeface="Times New Roman"/>
            </a:endParaRPr>
          </a:p>
          <a:p>
            <a:pPr marL="342900" lvl="0" algn="l" rtl="0">
              <a:lnSpc>
                <a:spcPct val="100000"/>
              </a:lnSpc>
              <a:spcBef>
                <a:spcPts val="0"/>
              </a:spcBef>
              <a:spcAft>
                <a:spcPts val="0"/>
              </a:spcAft>
              <a:buClr>
                <a:schemeClr val="dk1"/>
              </a:buClr>
              <a:buSzPts val="3200"/>
              <a:buFont typeface="Arial" panose="020B0604020202020204" pitchFamily="34" charset="0"/>
              <a:buChar char="•"/>
            </a:pPr>
            <a:r>
              <a:rPr lang="en-US" sz="1700" dirty="0">
                <a:solidFill>
                  <a:schemeClr val="dk1"/>
                </a:solidFill>
                <a:latin typeface="Times New Roman"/>
                <a:ea typeface="Times New Roman"/>
                <a:cs typeface="Times New Roman"/>
                <a:sym typeface="Times New Roman"/>
              </a:rPr>
              <a:t>By leveraging machine learning techniques, the system aims to achieve high levels of sensitivity and specificity in tumor detection, thereby facilitating early diagnosis and treatment. </a:t>
            </a:r>
          </a:p>
          <a:p>
            <a:pPr marL="342900" lvl="0" algn="l" rtl="0">
              <a:lnSpc>
                <a:spcPct val="100000"/>
              </a:lnSpc>
              <a:spcBef>
                <a:spcPts val="0"/>
              </a:spcBef>
              <a:spcAft>
                <a:spcPts val="0"/>
              </a:spcAft>
              <a:buClr>
                <a:schemeClr val="dk1"/>
              </a:buClr>
              <a:buSzPts val="3200"/>
              <a:buFont typeface="Arial" panose="020B0604020202020204" pitchFamily="34" charset="0"/>
              <a:buChar char="•"/>
            </a:pPr>
            <a:endParaRPr lang="en-US" sz="1700" dirty="0">
              <a:solidFill>
                <a:schemeClr val="dk1"/>
              </a:solidFill>
              <a:latin typeface="Times New Roman"/>
              <a:ea typeface="Times New Roman"/>
              <a:cs typeface="Times New Roman"/>
              <a:sym typeface="Times New Roman"/>
            </a:endParaRPr>
          </a:p>
          <a:p>
            <a:pPr marL="342900" lvl="0" algn="l" rtl="0">
              <a:lnSpc>
                <a:spcPct val="100000"/>
              </a:lnSpc>
              <a:spcBef>
                <a:spcPts val="0"/>
              </a:spcBef>
              <a:spcAft>
                <a:spcPts val="0"/>
              </a:spcAft>
              <a:buClr>
                <a:schemeClr val="dk1"/>
              </a:buClr>
              <a:buSzPts val="3200"/>
              <a:buFont typeface="Arial" panose="020B0604020202020204" pitchFamily="34" charset="0"/>
              <a:buChar char="•"/>
            </a:pPr>
            <a:r>
              <a:rPr lang="en-US" sz="1700" dirty="0">
                <a:solidFill>
                  <a:schemeClr val="dk1"/>
                </a:solidFill>
                <a:latin typeface="Times New Roman"/>
                <a:ea typeface="Times New Roman"/>
                <a:cs typeface="Times New Roman"/>
                <a:sym typeface="Times New Roman"/>
              </a:rPr>
              <a:t>The project seeks to integrate geolocation services to enable seamless access to specialized medical care for identified cases. </a:t>
            </a:r>
          </a:p>
          <a:p>
            <a:pPr marL="342900" lvl="0" algn="l" rtl="0">
              <a:lnSpc>
                <a:spcPct val="100000"/>
              </a:lnSpc>
              <a:spcBef>
                <a:spcPts val="0"/>
              </a:spcBef>
              <a:spcAft>
                <a:spcPts val="0"/>
              </a:spcAft>
              <a:buClr>
                <a:schemeClr val="dk1"/>
              </a:buClr>
              <a:buSzPts val="3200"/>
              <a:buFont typeface="Arial" panose="020B0604020202020204" pitchFamily="34" charset="0"/>
              <a:buChar char="•"/>
            </a:pPr>
            <a:endParaRPr lang="en-US" sz="1700" dirty="0">
              <a:latin typeface="Times New Roman"/>
              <a:ea typeface="Times New Roman"/>
              <a:cs typeface="Times New Roman"/>
              <a:sym typeface="Times New Roman"/>
            </a:endParaRPr>
          </a:p>
          <a:p>
            <a:pPr marL="342900" lvl="0" algn="l" rtl="0">
              <a:lnSpc>
                <a:spcPct val="100000"/>
              </a:lnSpc>
              <a:spcBef>
                <a:spcPts val="0"/>
              </a:spcBef>
              <a:spcAft>
                <a:spcPts val="0"/>
              </a:spcAft>
              <a:buClr>
                <a:schemeClr val="dk1"/>
              </a:buClr>
              <a:buSzPts val="3200"/>
              <a:buFont typeface="Arial" panose="020B0604020202020204" pitchFamily="34" charset="0"/>
              <a:buChar char="•"/>
            </a:pPr>
            <a:r>
              <a:rPr lang="en-US" sz="1700" dirty="0">
                <a:solidFill>
                  <a:schemeClr val="dk1"/>
                </a:solidFill>
                <a:latin typeface="Times New Roman"/>
                <a:ea typeface="Times New Roman"/>
                <a:cs typeface="Times New Roman"/>
                <a:sym typeface="Times New Roman"/>
              </a:rPr>
              <a:t>Ultimately, the goal is to improve patient outcomes by providing timely and targeted interventions, while also contributing to the advancement of healthcare technology in the field of neuroimaging and diagnostic decision support</a:t>
            </a:r>
            <a:r>
              <a:rPr lang="en-US"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p:txBody>
      </p:sp>
      <p:pic>
        <p:nvPicPr>
          <p:cNvPr id="134" name="Google Shape;134;p18"/>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35" name="Google Shape;13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36" name="Google Shape;136;p18"/>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sp>
        <p:nvSpPr>
          <p:cNvPr id="137" name="Google Shape;13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09-01-2024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a:extLst>
            <a:ext uri="{FF2B5EF4-FFF2-40B4-BE49-F238E27FC236}">
              <a16:creationId xmlns:a16="http://schemas.microsoft.com/office/drawing/2014/main" id="{E302E375-5027-68F5-2F78-A1D5E9A22BDF}"/>
            </a:ext>
          </a:extLst>
        </p:cNvPr>
        <p:cNvGrpSpPr/>
        <p:nvPr/>
      </p:nvGrpSpPr>
      <p:grpSpPr>
        <a:xfrm>
          <a:off x="0" y="0"/>
          <a:ext cx="0" cy="0"/>
          <a:chOff x="0" y="0"/>
          <a:chExt cx="0" cy="0"/>
        </a:xfrm>
      </p:grpSpPr>
      <p:sp>
        <p:nvSpPr>
          <p:cNvPr id="133" name="Google Shape;133;p18">
            <a:extLst>
              <a:ext uri="{FF2B5EF4-FFF2-40B4-BE49-F238E27FC236}">
                <a16:creationId xmlns:a16="http://schemas.microsoft.com/office/drawing/2014/main" id="{713C27FA-5EA0-AD82-9075-6FC1CB45321C}"/>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sz="1700" b="1" u="sng" dirty="0">
                <a:solidFill>
                  <a:schemeClr val="dk1"/>
                </a:solidFill>
                <a:latin typeface="Times New Roman"/>
                <a:ea typeface="Times New Roman"/>
                <a:cs typeface="Times New Roman"/>
                <a:sym typeface="Times New Roman"/>
              </a:rPr>
              <a:t>Innovatio</a:t>
            </a:r>
            <a:r>
              <a:rPr lang="en-US" sz="1700" b="1" u="sng" dirty="0">
                <a:latin typeface="Times New Roman"/>
                <a:ea typeface="Times New Roman"/>
                <a:cs typeface="Times New Roman"/>
                <a:sym typeface="Times New Roman"/>
              </a:rPr>
              <a:t>n idea</a:t>
            </a:r>
            <a:r>
              <a:rPr lang="en-US" sz="1700" b="1" u="sng" dirty="0">
                <a:solidFill>
                  <a:schemeClr val="dk1"/>
                </a:solidFill>
                <a:latin typeface="Times New Roman"/>
                <a:ea typeface="Times New Roman"/>
                <a:cs typeface="Times New Roman"/>
                <a:sym typeface="Times New Roman"/>
              </a:rPr>
              <a:t>  </a:t>
            </a:r>
            <a:endParaRPr lang="en-US" sz="1600" b="1" u="sng" dirty="0">
              <a:solidFill>
                <a:schemeClr val="dk1"/>
              </a:solidFill>
              <a:latin typeface="Times New Roman"/>
              <a:ea typeface="Times New Roman"/>
              <a:cs typeface="Times New Roman"/>
              <a:sym typeface="Times New Roman"/>
            </a:endParaRPr>
          </a:p>
          <a:p>
            <a:pPr marL="0" indent="0">
              <a:spcBef>
                <a:spcPts val="0"/>
              </a:spcBef>
              <a:buSzPts val="3200"/>
              <a:buNone/>
            </a:pPr>
            <a:endParaRPr lang="en-US" sz="1600" b="1" u="sng" dirty="0">
              <a:latin typeface="Times New Roman"/>
              <a:ea typeface="Times New Roman"/>
              <a:cs typeface="Times New Roman"/>
              <a:sym typeface="Times New Roman"/>
            </a:endParaRPr>
          </a:p>
          <a:p>
            <a:pPr marL="285750" indent="-285750">
              <a:spcBef>
                <a:spcPts val="0"/>
              </a:spcBef>
              <a:buSzPts val="32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Integrating geolocation services into the brain tumor detection project enables real-time identification of patients in need of specialized medical care based on their geographic location. </a:t>
            </a:r>
          </a:p>
          <a:p>
            <a:pPr marL="285750" indent="-285750">
              <a:spcBef>
                <a:spcPts val="0"/>
              </a:spcBef>
              <a:buSzPts val="3200"/>
              <a:buFont typeface="Arial" panose="020B0604020202020204" pitchFamily="34" charset="0"/>
              <a:buChar char="•"/>
            </a:pPr>
            <a:endParaRPr lang="en-US" sz="1600" dirty="0">
              <a:latin typeface="Times New Roman"/>
              <a:ea typeface="Times New Roman"/>
              <a:cs typeface="Times New Roman"/>
              <a:sym typeface="Times New Roman"/>
            </a:endParaRPr>
          </a:p>
          <a:p>
            <a:pPr marL="285750" indent="-285750">
              <a:spcBef>
                <a:spcPts val="0"/>
              </a:spcBef>
              <a:buSzPts val="32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By leveraging geolocation data, the system can swiftly connect patients with nearby medical facilities equipped to provide the required diagnostic and treatment services. </a:t>
            </a:r>
          </a:p>
          <a:p>
            <a:pPr marL="285750" indent="-285750">
              <a:spcBef>
                <a:spcPts val="0"/>
              </a:spcBef>
              <a:buSzPts val="3200"/>
              <a:buFont typeface="Arial" panose="020B0604020202020204" pitchFamily="34" charset="0"/>
              <a:buChar char="•"/>
            </a:pPr>
            <a:endParaRPr lang="en-US" sz="1600" dirty="0">
              <a:solidFill>
                <a:schemeClr val="dk1"/>
              </a:solidFill>
              <a:latin typeface="Times New Roman"/>
              <a:ea typeface="Times New Roman"/>
              <a:cs typeface="Times New Roman"/>
              <a:sym typeface="Times New Roman"/>
            </a:endParaRPr>
          </a:p>
          <a:p>
            <a:pPr marL="285750" indent="-285750">
              <a:spcBef>
                <a:spcPts val="0"/>
              </a:spcBef>
              <a:buSzPts val="32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This innovation not only ensures timely interventions but also optimizes resource allocation, improves patient outcomes, and advances healthcare accessibility. </a:t>
            </a:r>
          </a:p>
          <a:p>
            <a:pPr marL="285750" indent="-285750">
              <a:spcBef>
                <a:spcPts val="0"/>
              </a:spcBef>
              <a:buSzPts val="3200"/>
              <a:buFont typeface="Arial" panose="020B0604020202020204" pitchFamily="34" charset="0"/>
              <a:buChar char="•"/>
            </a:pPr>
            <a:endParaRPr lang="en-US" sz="1600" dirty="0">
              <a:solidFill>
                <a:schemeClr val="dk1"/>
              </a:solidFill>
              <a:latin typeface="Times New Roman"/>
              <a:ea typeface="Times New Roman"/>
              <a:cs typeface="Times New Roman"/>
              <a:sym typeface="Times New Roman"/>
            </a:endParaRPr>
          </a:p>
          <a:p>
            <a:pPr marL="285750" indent="-285750">
              <a:spcBef>
                <a:spcPts val="0"/>
              </a:spcBef>
              <a:buSzPts val="3200"/>
              <a:buFont typeface="Arial" panose="020B0604020202020204" pitchFamily="34" charset="0"/>
              <a:buChar char="•"/>
            </a:pPr>
            <a:r>
              <a:rPr lang="en-US" sz="1600" dirty="0">
                <a:solidFill>
                  <a:schemeClr val="dk1"/>
                </a:solidFill>
                <a:latin typeface="Times New Roman"/>
                <a:ea typeface="Times New Roman"/>
                <a:cs typeface="Times New Roman"/>
                <a:sym typeface="Times New Roman"/>
              </a:rPr>
              <a:t>Furthermore, the project's integration of geolocation technology sets a precedent for future developments in medical technology, paving the way for enhanced diagnostic decision support systems and geographically tailored healthcare interventions.</a:t>
            </a:r>
          </a:p>
          <a:p>
            <a:pPr marL="342900" lvl="0" algn="l" rtl="0">
              <a:lnSpc>
                <a:spcPct val="100000"/>
              </a:lnSpc>
              <a:spcBef>
                <a:spcPts val="0"/>
              </a:spcBef>
              <a:spcAft>
                <a:spcPts val="0"/>
              </a:spcAft>
              <a:buClr>
                <a:schemeClr val="dk1"/>
              </a:buClr>
              <a:buSzPts val="3200"/>
              <a:buFont typeface="Arial" panose="020B0604020202020204" pitchFamily="34" charset="0"/>
              <a:buChar char="•"/>
            </a:pPr>
            <a:endParaRPr lang="en-US" sz="1600" b="1" u="sng"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3200"/>
              <a:buNone/>
            </a:pPr>
            <a:endParaRPr dirty="0"/>
          </a:p>
        </p:txBody>
      </p:sp>
      <p:pic>
        <p:nvPicPr>
          <p:cNvPr id="134" name="Google Shape;134;p18">
            <a:extLst>
              <a:ext uri="{FF2B5EF4-FFF2-40B4-BE49-F238E27FC236}">
                <a16:creationId xmlns:a16="http://schemas.microsoft.com/office/drawing/2014/main" id="{1F595E30-BD94-64F1-89C5-7EA7E383780B}"/>
              </a:ext>
            </a:extLst>
          </p:cNvPr>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35" name="Google Shape;135;p18">
            <a:extLst>
              <a:ext uri="{FF2B5EF4-FFF2-40B4-BE49-F238E27FC236}">
                <a16:creationId xmlns:a16="http://schemas.microsoft.com/office/drawing/2014/main" id="{5957A607-D2D6-22F5-9ED0-207C255B63E7}"/>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36" name="Google Shape;136;p18">
            <a:extLst>
              <a:ext uri="{FF2B5EF4-FFF2-40B4-BE49-F238E27FC236}">
                <a16:creationId xmlns:a16="http://schemas.microsoft.com/office/drawing/2014/main" id="{1707428E-C4A1-AA0D-7493-0F22501B31B8}"/>
              </a:ext>
            </a:extLst>
          </p:cNvPr>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sp>
        <p:nvSpPr>
          <p:cNvPr id="137" name="Google Shape;137;p18">
            <a:extLst>
              <a:ext uri="{FF2B5EF4-FFF2-40B4-BE49-F238E27FC236}">
                <a16:creationId xmlns:a16="http://schemas.microsoft.com/office/drawing/2014/main" id="{C5B9D0ED-309F-A81D-5AD8-590065AC1140}"/>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09-01-2024</a:t>
            </a:r>
            <a:endParaRPr/>
          </a:p>
        </p:txBody>
      </p:sp>
    </p:spTree>
    <p:extLst>
      <p:ext uri="{BB962C8B-B14F-4D97-AF65-F5344CB8AC3E}">
        <p14:creationId xmlns:p14="http://schemas.microsoft.com/office/powerpoint/2010/main" val="253314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a:extLst>
            <a:ext uri="{FF2B5EF4-FFF2-40B4-BE49-F238E27FC236}">
              <a16:creationId xmlns:a16="http://schemas.microsoft.com/office/drawing/2014/main" id="{35ADB617-D6B5-50DC-0051-D744768B464D}"/>
            </a:ext>
          </a:extLst>
        </p:cNvPr>
        <p:cNvGrpSpPr/>
        <p:nvPr/>
      </p:nvGrpSpPr>
      <p:grpSpPr>
        <a:xfrm>
          <a:off x="0" y="0"/>
          <a:ext cx="0" cy="0"/>
          <a:chOff x="0" y="0"/>
          <a:chExt cx="0" cy="0"/>
        </a:xfrm>
      </p:grpSpPr>
      <p:sp>
        <p:nvSpPr>
          <p:cNvPr id="133" name="Google Shape;133;p18">
            <a:extLst>
              <a:ext uri="{FF2B5EF4-FFF2-40B4-BE49-F238E27FC236}">
                <a16:creationId xmlns:a16="http://schemas.microsoft.com/office/drawing/2014/main" id="{99B45E04-4791-921D-A685-FD79ACF23334}"/>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0000"/>
              </a:lnSpc>
              <a:spcBef>
                <a:spcPts val="0"/>
              </a:spcBef>
              <a:spcAft>
                <a:spcPts val="0"/>
              </a:spcAft>
              <a:buClr>
                <a:schemeClr val="dk1"/>
              </a:buClr>
              <a:buSzPts val="3200"/>
              <a:buNone/>
            </a:pPr>
            <a:r>
              <a:rPr lang="en-IN" sz="2000" b="1" u="sng" dirty="0">
                <a:solidFill>
                  <a:schemeClr val="dk1"/>
                </a:solidFill>
                <a:latin typeface="Times New Roman"/>
                <a:ea typeface="Times New Roman"/>
                <a:cs typeface="Times New Roman"/>
                <a:sym typeface="Times New Roman"/>
              </a:rPr>
              <a:t>Scope and application of project</a:t>
            </a:r>
          </a:p>
          <a:p>
            <a:pPr marL="0" lvl="0" indent="0" algn="l" rtl="0">
              <a:lnSpc>
                <a:spcPct val="100000"/>
              </a:lnSpc>
              <a:spcBef>
                <a:spcPts val="0"/>
              </a:spcBef>
              <a:spcAft>
                <a:spcPts val="0"/>
              </a:spcAft>
              <a:buClr>
                <a:schemeClr val="dk1"/>
              </a:buClr>
              <a:buSzPts val="3200"/>
              <a:buNone/>
            </a:pPr>
            <a:endParaRPr lang="en-IN" sz="1700" dirty="0"/>
          </a:p>
          <a:p>
            <a:pPr marL="285750" indent="-285750">
              <a:spcBef>
                <a:spcPts val="0"/>
              </a:spcBef>
              <a:buSzPts val="3200"/>
            </a:pPr>
            <a:r>
              <a:rPr lang="en-US" sz="1700" dirty="0"/>
              <a:t>The project aims to develop a robust brain tumor detection system utilizing convolutional neural networks (CNNs) trained on MRI image data. </a:t>
            </a:r>
          </a:p>
          <a:p>
            <a:pPr marL="285750" indent="-285750">
              <a:spcBef>
                <a:spcPts val="0"/>
              </a:spcBef>
              <a:buSzPts val="3200"/>
            </a:pPr>
            <a:endParaRPr lang="en-US" sz="1700" dirty="0"/>
          </a:p>
          <a:p>
            <a:pPr marL="285750" indent="-285750">
              <a:spcBef>
                <a:spcPts val="0"/>
              </a:spcBef>
              <a:buSzPts val="3200"/>
            </a:pPr>
            <a:r>
              <a:rPr lang="en-US" sz="1700" dirty="0"/>
              <a:t>Key components include data preprocessing, augmentation, model building, and training/validation/testing phases. </a:t>
            </a:r>
          </a:p>
          <a:p>
            <a:pPr marL="285750" indent="-285750">
              <a:spcBef>
                <a:spcPts val="0"/>
              </a:spcBef>
              <a:buSzPts val="3200"/>
            </a:pPr>
            <a:endParaRPr lang="en-US" sz="1700" dirty="0"/>
          </a:p>
          <a:p>
            <a:pPr marL="285750" indent="-285750">
              <a:spcBef>
                <a:spcPts val="0"/>
              </a:spcBef>
              <a:buSzPts val="3200"/>
            </a:pPr>
            <a:r>
              <a:rPr lang="en-US" sz="1700" dirty="0"/>
              <a:t>Through the integration of geolocation services, the system will identify patients requiring specialized care based on their geographical location, facilitating timely access to medical interventions. </a:t>
            </a:r>
          </a:p>
          <a:p>
            <a:pPr marL="285750" indent="-285750">
              <a:spcBef>
                <a:spcPts val="0"/>
              </a:spcBef>
              <a:buSzPts val="3200"/>
            </a:pPr>
            <a:endParaRPr lang="en-US" sz="1700" dirty="0"/>
          </a:p>
          <a:p>
            <a:pPr marL="285750" indent="-285750">
              <a:spcBef>
                <a:spcPts val="0"/>
              </a:spcBef>
              <a:buSzPts val="3200"/>
            </a:pPr>
            <a:r>
              <a:rPr lang="en-US" sz="1700" dirty="0"/>
              <a:t>Furthermore, the project seeks to contribute to advancements in healthcare technology by exploring innovative approaches to neuroimaging analysis and diagnostic decision support. </a:t>
            </a:r>
          </a:p>
          <a:p>
            <a:pPr marL="285750" indent="-285750">
              <a:spcBef>
                <a:spcPts val="0"/>
              </a:spcBef>
              <a:buSzPts val="3200"/>
            </a:pPr>
            <a:endParaRPr lang="en-US" sz="1700" dirty="0"/>
          </a:p>
          <a:p>
            <a:pPr marL="285750" indent="-285750">
              <a:spcBef>
                <a:spcPts val="0"/>
              </a:spcBef>
              <a:buSzPts val="3200"/>
            </a:pPr>
            <a:r>
              <a:rPr lang="en-US" sz="1700" dirty="0"/>
              <a:t>The scope encompasses the development of a scalable, accurate, and accessible solution with potential applications in medical diagnosis, treatment planning, and patient management.</a:t>
            </a:r>
            <a:endParaRPr sz="1700" dirty="0"/>
          </a:p>
        </p:txBody>
      </p:sp>
      <p:pic>
        <p:nvPicPr>
          <p:cNvPr id="134" name="Google Shape;134;p18">
            <a:extLst>
              <a:ext uri="{FF2B5EF4-FFF2-40B4-BE49-F238E27FC236}">
                <a16:creationId xmlns:a16="http://schemas.microsoft.com/office/drawing/2014/main" id="{77B8B60F-5CEF-534C-6F4E-F3BF909FFAD3}"/>
              </a:ext>
            </a:extLst>
          </p:cNvPr>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35" name="Google Shape;135;p18">
            <a:extLst>
              <a:ext uri="{FF2B5EF4-FFF2-40B4-BE49-F238E27FC236}">
                <a16:creationId xmlns:a16="http://schemas.microsoft.com/office/drawing/2014/main" id="{F88AE784-7F19-DCF7-6584-2081B41BAB38}"/>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36" name="Google Shape;136;p18">
            <a:extLst>
              <a:ext uri="{FF2B5EF4-FFF2-40B4-BE49-F238E27FC236}">
                <a16:creationId xmlns:a16="http://schemas.microsoft.com/office/drawing/2014/main" id="{D947791B-40D5-2A23-CBCA-452DBC62AA8E}"/>
              </a:ext>
            </a:extLst>
          </p:cNvPr>
          <p:cNvSpPr txBox="1">
            <a:spLocks noGrp="1"/>
          </p:cNvSpPr>
          <p:nvPr>
            <p:ph type="title"/>
          </p:nvPr>
        </p:nvSpPr>
        <p:spPr>
          <a:xfrm>
            <a:off x="1347470" y="31128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sz="2200" dirty="0"/>
          </a:p>
        </p:txBody>
      </p:sp>
      <p:sp>
        <p:nvSpPr>
          <p:cNvPr id="137" name="Google Shape;137;p18">
            <a:extLst>
              <a:ext uri="{FF2B5EF4-FFF2-40B4-BE49-F238E27FC236}">
                <a16:creationId xmlns:a16="http://schemas.microsoft.com/office/drawing/2014/main" id="{64B64A8E-071D-007C-1173-143CDD16176B}"/>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09-01-2024</a:t>
            </a:r>
            <a:endParaRPr/>
          </a:p>
        </p:txBody>
      </p:sp>
    </p:spTree>
    <p:extLst>
      <p:ext uri="{BB962C8B-B14F-4D97-AF65-F5344CB8AC3E}">
        <p14:creationId xmlns:p14="http://schemas.microsoft.com/office/powerpoint/2010/main" val="73689592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6185</TotalTime>
  <Words>1500</Words>
  <Application>Microsoft Macintosh PowerPoint</Application>
  <PresentationFormat>On-screen Show (4:3)</PresentationFormat>
  <Paragraphs>244</Paragraphs>
  <Slides>22</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Brain Tumor Detection Using ML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 </vt:lpstr>
      <vt:lpstr>About Paper </vt:lpstr>
      <vt:lpstr>Email from 15th ICCCNT 2024 (15th International IEEE Conference on Computing Communication and Networking Technologies)</vt:lpstr>
      <vt:lpstr>Brain  Tumor  Detection with Convolution Neural Network  IEEE Paper 1sr page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NeuroScan [Brain Tumor Detection with Convolution Neural Network]</dc:title>
  <cp:lastModifiedBy>Microsoft Office User</cp:lastModifiedBy>
  <cp:revision>17</cp:revision>
  <dcterms:modified xsi:type="dcterms:W3CDTF">2024-05-19T17:51:07Z</dcterms:modified>
</cp:coreProperties>
</file>