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32" r:id="rId2"/>
    <p:sldId id="325" r:id="rId3"/>
    <p:sldId id="326" r:id="rId4"/>
    <p:sldId id="328" r:id="rId5"/>
    <p:sldId id="327" r:id="rId6"/>
    <p:sldId id="329" r:id="rId7"/>
    <p:sldId id="330" r:id="rId8"/>
    <p:sldId id="308" r:id="rId9"/>
    <p:sldId id="309" r:id="rId10"/>
    <p:sldId id="310" r:id="rId11"/>
    <p:sldId id="312" r:id="rId12"/>
    <p:sldId id="320" r:id="rId13"/>
    <p:sldId id="321" r:id="rId14"/>
    <p:sldId id="322" r:id="rId15"/>
    <p:sldId id="307" r:id="rId16"/>
    <p:sldId id="323" r:id="rId17"/>
    <p:sldId id="264" r:id="rId18"/>
    <p:sldId id="302" r:id="rId19"/>
    <p:sldId id="305" r:id="rId20"/>
    <p:sldId id="306" r:id="rId21"/>
    <p:sldId id="258" r:id="rId22"/>
    <p:sldId id="257" r:id="rId23"/>
    <p:sldId id="259" r:id="rId24"/>
    <p:sldId id="260" r:id="rId25"/>
    <p:sldId id="262" r:id="rId26"/>
    <p:sldId id="263" r:id="rId27"/>
    <p:sldId id="267" r:id="rId28"/>
    <p:sldId id="270" r:id="rId29"/>
    <p:sldId id="271" r:id="rId30"/>
    <p:sldId id="268" r:id="rId31"/>
    <p:sldId id="289" r:id="rId32"/>
    <p:sldId id="300" r:id="rId33"/>
    <p:sldId id="290" r:id="rId34"/>
    <p:sldId id="265" r:id="rId35"/>
    <p:sldId id="266" r:id="rId36"/>
    <p:sldId id="288" r:id="rId37"/>
    <p:sldId id="291" r:id="rId38"/>
    <p:sldId id="292" r:id="rId39"/>
    <p:sldId id="272" r:id="rId40"/>
    <p:sldId id="293" r:id="rId41"/>
    <p:sldId id="294" r:id="rId42"/>
    <p:sldId id="295" r:id="rId43"/>
    <p:sldId id="296" r:id="rId44"/>
    <p:sldId id="297" r:id="rId45"/>
    <p:sldId id="331" r:id="rId46"/>
    <p:sldId id="280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398" autoAdjust="0"/>
  </p:normalViewPr>
  <p:slideViewPr>
    <p:cSldViewPr>
      <p:cViewPr varScale="1">
        <p:scale>
          <a:sx n="148" d="100"/>
          <a:sy n="148" d="100"/>
        </p:scale>
        <p:origin x="216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D8C74-BEF0-408D-A6A8-7ACFE5F410F1}" type="datetimeFigureOut">
              <a:rPr lang="ru-RU" smtClean="0"/>
              <a:pPr/>
              <a:t>20.11.2023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BD485-92D1-46ED-8118-4DE44F16B0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3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 каждого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неконцевого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узла-атрибута связывается через некоторое количество узлов И/ИЛИ с другими атрибутами, что соответствует продукционному правилу для вывода этого значения.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BD485-92D1-46ED-8118-4DE44F16B0A3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4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BD485-92D1-46ED-8118-4DE44F16B0A3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79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3E40-1820-4F36-B62C-378C030898F7}" type="datetime1">
              <a:rPr lang="ru-RU" smtClean="0"/>
              <a:pPr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6AD5-025C-4FE3-B7F9-F6AFA3DDCFE6}" type="datetime1">
              <a:rPr lang="ru-RU" smtClean="0"/>
              <a:pPr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27F-2465-40F8-B905-BFBD70A7A9C2}" type="datetime1">
              <a:rPr lang="ru-RU" smtClean="0"/>
              <a:pPr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8A08-7D65-4313-9744-4F4668C9AE3E}" type="datetime1">
              <a:rPr lang="ru-RU" smtClean="0"/>
              <a:pPr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E2E1-E263-46E9-AE6E-DB722E6D8EF2}" type="datetime1">
              <a:rPr lang="ru-RU" smtClean="0"/>
              <a:pPr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F207-E8BA-4638-B43A-80E691FA3FDC}" type="datetime1">
              <a:rPr lang="ru-RU" smtClean="0"/>
              <a:pPr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F52F-A646-4803-A1DE-8447B4005D82}" type="datetime1">
              <a:rPr lang="ru-RU" smtClean="0"/>
              <a:pPr/>
              <a:t>20.11.2023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979B-997F-4D7C-97F4-70D0BA775070}" type="datetime1">
              <a:rPr lang="ru-RU" smtClean="0"/>
              <a:pPr/>
              <a:t>20.11.2023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CF2F-1B2D-4CBB-8126-66ADB8E952A0}" type="datetime1">
              <a:rPr lang="ru-RU" smtClean="0"/>
              <a:pPr/>
              <a:t>20.11.2023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FDF7-557D-4844-85C6-50F6E6834881}" type="datetime1">
              <a:rPr lang="ru-RU" smtClean="0"/>
              <a:pPr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5931-883F-464D-B3B2-E7FA83179DB4}" type="datetime1">
              <a:rPr lang="ru-RU" smtClean="0"/>
              <a:pPr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633F-48FE-4CEC-844E-C0066AE94B3D}" type="datetime1">
              <a:rPr lang="ru-RU" smtClean="0"/>
              <a:pPr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86BD-153D-4080-8FF8-35AAB22AA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0281B-3AB5-4763-9109-C8DE0D59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Заявка №6 – Документ 11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98CFD5-80A2-4E29-A743-C021AE76B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9F859-2DEE-445A-A192-412D86D9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solidFill>
                  <a:srgbClr val="C00000"/>
                </a:solidFill>
              </a:rPr>
              <a:t>Характеристика основных элементов миссии предприятия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628800"/>
            <a:ext cx="5519155" cy="461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4122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rgbClr val="C00000"/>
                </a:solidFill>
              </a:rPr>
              <a:t>Ценностные ориентации руководителей фирм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897" y="1988840"/>
            <a:ext cx="8802893" cy="338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C00000"/>
                </a:solidFill>
              </a:rPr>
              <a:t>Общие требования к целям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340767"/>
            <a:ext cx="7499176" cy="47853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600" dirty="0"/>
              <a:t>Достижимость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Гибкость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Измеримость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Стимулирование на достижение желаемого состояния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Иерархичность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Четкость формулировок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b="1" dirty="0">
                <a:solidFill>
                  <a:srgbClr val="C00000"/>
                </a:solidFill>
              </a:rPr>
              <a:t>Требования к целям с точки зрения стратегического планирования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700808"/>
            <a:ext cx="8003232" cy="44253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600" dirty="0"/>
              <a:t>Ориентированность на внешнюю деловую среду</a:t>
            </a:r>
          </a:p>
          <a:p>
            <a:pPr>
              <a:lnSpc>
                <a:spcPct val="150000"/>
              </a:lnSpc>
            </a:pPr>
            <a:r>
              <a:rPr lang="ru-RU" sz="2600" dirty="0" err="1"/>
              <a:t>Скоординированность</a:t>
            </a:r>
            <a:r>
              <a:rPr lang="ru-RU" sz="2600" dirty="0"/>
              <a:t> (непротиворечивость) целей</a:t>
            </a:r>
          </a:p>
          <a:p>
            <a:pPr>
              <a:lnSpc>
                <a:spcPct val="150000"/>
              </a:lnSpc>
            </a:pPr>
            <a:r>
              <a:rPr lang="ru-RU" sz="2600" dirty="0"/>
              <a:t>Обеспечение разработки планов и контроля над их реализацией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solidFill>
                  <a:srgbClr val="C00000"/>
                </a:solidFill>
              </a:rPr>
              <a:t>Деревья целей маркетинговой стратегии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34766"/>
            <a:ext cx="9118181" cy="410445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29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I. </a:t>
            </a:r>
            <a:r>
              <a:rPr lang="ru-RU" sz="3200" b="1" dirty="0">
                <a:solidFill>
                  <a:srgbClr val="C00000"/>
                </a:solidFill>
              </a:rPr>
              <a:t>Дерево проблем</a:t>
            </a:r>
            <a:br>
              <a:rPr lang="ru-RU" sz="3000" b="1" dirty="0">
                <a:solidFill>
                  <a:srgbClr val="C00000"/>
                </a:solidFill>
              </a:rPr>
            </a:br>
            <a:endParaRPr lang="ru-RU" sz="3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7"/>
          </a:xfrm>
        </p:spPr>
        <p:txBody>
          <a:bodyPr>
            <a:noAutofit/>
          </a:bodyPr>
          <a:lstStyle/>
          <a:p>
            <a:pPr indent="22225">
              <a:buNone/>
            </a:pPr>
            <a:r>
              <a:rPr lang="ru-RU" sz="2600" dirty="0">
                <a:solidFill>
                  <a:srgbClr val="C00000"/>
                </a:solidFill>
              </a:rPr>
              <a:t>Дерево проблем </a:t>
            </a:r>
            <a:r>
              <a:rPr lang="ru-RU" sz="2600" dirty="0"/>
              <a:t>– график, облегчающий процесс формирования задач в области маркетинга и поиск путей их решения. Он позволяет определить весь спектр взаимосвязанных причин и последствий проблемы, практически полностью исключая влияние внешних субъективных факторов. Дерево проблем является одним из ключевых инструментов в системном анализе.</a:t>
            </a:r>
          </a:p>
          <a:p>
            <a:pPr indent="22225">
              <a:buNone/>
            </a:pPr>
            <a:r>
              <a:rPr lang="ru-RU" sz="2600" dirty="0"/>
              <a:t>Имеет вид </a:t>
            </a:r>
            <a:r>
              <a:rPr lang="ru-RU" sz="2600" b="1" dirty="0">
                <a:solidFill>
                  <a:srgbClr val="002060"/>
                </a:solidFill>
              </a:rPr>
              <a:t>иерархической структуры</a:t>
            </a:r>
            <a:r>
              <a:rPr lang="ru-RU" sz="2600" dirty="0"/>
              <a:t>, полученной путем разделения общей проблематики на основной её тип (ствол), прочие присутствующие типы (ветви), подтипы (ответвления) и собственно проблемы (листы).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b="1" dirty="0">
                <a:solidFill>
                  <a:srgbClr val="C00000"/>
                </a:solidFill>
              </a:rPr>
              <a:t>Методология работы с проблемным полем организации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1" y="1988840"/>
            <a:ext cx="8703486" cy="381642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17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6080"/>
          </a:xfrm>
        </p:spPr>
        <p:txBody>
          <a:bodyPr>
            <a:noAutofit/>
          </a:bodyPr>
          <a:lstStyle/>
          <a:p>
            <a:r>
              <a:rPr lang="ru-RU" sz="2900" b="1" dirty="0">
                <a:solidFill>
                  <a:srgbClr val="C00000"/>
                </a:solidFill>
              </a:rPr>
              <a:t>Дерево целей предприятия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>
            <a:noAutofit/>
          </a:bodyPr>
          <a:lstStyle/>
          <a:p>
            <a:pPr indent="22225">
              <a:buNone/>
            </a:pPr>
            <a:r>
              <a:rPr lang="ru-RU" sz="2500" b="1" dirty="0">
                <a:solidFill>
                  <a:srgbClr val="C00000"/>
                </a:solidFill>
              </a:rPr>
              <a:t>Дерево целей </a:t>
            </a:r>
            <a:r>
              <a:rPr lang="ru-RU" sz="2500" dirty="0"/>
              <a:t>(</a:t>
            </a:r>
            <a:r>
              <a:rPr lang="ru-RU" sz="2500" dirty="0" err="1"/>
              <a:t>tree-whole</a:t>
            </a:r>
            <a:r>
              <a:rPr lang="ru-RU" sz="2500" dirty="0"/>
              <a:t>) – структурированный иерархический перечень целей предприятия, в котором цели более низкого уровня подчинены и служат для достижения целей более высокого уровня. </a:t>
            </a:r>
          </a:p>
          <a:p>
            <a:r>
              <a:rPr lang="ru-RU" sz="2500" dirty="0"/>
              <a:t>метод стратегического планирования; </a:t>
            </a:r>
          </a:p>
          <a:p>
            <a:r>
              <a:rPr lang="ru-RU" sz="2500" dirty="0"/>
              <a:t>структурированная, построенная по иерархическому принципу совокупность целей, в которой выделены главная цель (вершина дерева) и подчиненные ей подцели нескольких уровней;</a:t>
            </a:r>
          </a:p>
          <a:p>
            <a:pPr indent="22225">
              <a:buNone/>
            </a:pPr>
            <a:r>
              <a:rPr lang="ru-RU" sz="2500" b="1" dirty="0">
                <a:solidFill>
                  <a:srgbClr val="002060"/>
                </a:solidFill>
              </a:rPr>
              <a:t>На основе ДЦ </a:t>
            </a:r>
            <a:r>
              <a:rPr lang="ru-RU" sz="2500" dirty="0"/>
              <a:t>можно выстроить </a:t>
            </a:r>
            <a:r>
              <a:rPr lang="ru-RU" sz="2500" b="1" dirty="0">
                <a:solidFill>
                  <a:srgbClr val="002060"/>
                </a:solidFill>
              </a:rPr>
              <a:t>систему управления предприятием</a:t>
            </a:r>
            <a:r>
              <a:rPr lang="ru-RU" sz="2500" dirty="0"/>
              <a:t>, соответствующую критерию непротиворечивости элементов. </a:t>
            </a:r>
          </a:p>
          <a:p>
            <a:pPr indent="22225">
              <a:buNone/>
            </a:pPr>
            <a:r>
              <a:rPr lang="ru-RU" sz="2500" b="1" dirty="0">
                <a:solidFill>
                  <a:srgbClr val="002060"/>
                </a:solidFill>
              </a:rPr>
              <a:t>Реализует </a:t>
            </a:r>
            <a:r>
              <a:rPr lang="ru-RU" sz="2500" dirty="0"/>
              <a:t>принцип</a:t>
            </a:r>
            <a:r>
              <a:rPr lang="ru-RU" sz="2500" b="1" dirty="0">
                <a:solidFill>
                  <a:srgbClr val="002060"/>
                </a:solidFill>
              </a:rPr>
              <a:t> системности </a:t>
            </a:r>
            <a:r>
              <a:rPr lang="ru-RU" sz="2500" b="1" dirty="0" err="1">
                <a:solidFill>
                  <a:srgbClr val="002060"/>
                </a:solidFill>
              </a:rPr>
              <a:t>целеполагания</a:t>
            </a:r>
            <a:r>
              <a:rPr lang="ru-RU" sz="2500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rgbClr val="C00000"/>
                </a:solidFill>
              </a:rPr>
              <a:t>Дерево проблем </a:t>
            </a:r>
            <a:r>
              <a:rPr lang="en-US" sz="3000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ru-RU" sz="3000" b="1" dirty="0">
                <a:solidFill>
                  <a:srgbClr val="C00000"/>
                </a:solidFill>
              </a:rPr>
              <a:t>Дерево целей</a:t>
            </a:r>
            <a:endParaRPr lang="ru-RU" sz="3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85397"/>
          </a:xfrm>
        </p:spPr>
        <p:txBody>
          <a:bodyPr>
            <a:normAutofit/>
          </a:bodyPr>
          <a:lstStyle/>
          <a:p>
            <a:pPr indent="22225">
              <a:buNone/>
            </a:pPr>
            <a:r>
              <a:rPr lang="ru-RU" sz="2500" dirty="0"/>
              <a:t>Создать «дерево целей» и «дерево мероприятий», взяв за основу «дерево проблем». Обратить каждую из проблем «дерева проблем» в положительное утверждение, переформулировав негативные ситуации в желаемые положительные ситуации. Воспроизвести форму «дерева проблем», поставив цели и задачи на место проблем. «дерево целей» создается путем рассмотрения потребностей, возникающих из проблем, потребности являются связующим звеном между проблемами и задачами. </a:t>
            </a:r>
          </a:p>
          <a:p>
            <a:pPr indent="22225">
              <a:buNone/>
            </a:pPr>
            <a:r>
              <a:rPr lang="ru-RU" sz="2700" b="1" dirty="0">
                <a:solidFill>
                  <a:srgbClr val="002060"/>
                </a:solidFill>
              </a:rPr>
              <a:t>ПРОБЛЕМА </a:t>
            </a:r>
            <a:r>
              <a:rPr lang="en-US" sz="2700" b="1" dirty="0">
                <a:solidFill>
                  <a:srgbClr val="002060"/>
                </a:solidFill>
                <a:sym typeface="Wingdings" pitchFamily="2" charset="2"/>
              </a:rPr>
              <a:t></a:t>
            </a:r>
            <a:r>
              <a:rPr lang="ru-RU" sz="2700" b="1" dirty="0">
                <a:solidFill>
                  <a:srgbClr val="002060"/>
                </a:solidFill>
              </a:rPr>
              <a:t> ПОТРЕБНОСТЬ </a:t>
            </a:r>
            <a:r>
              <a:rPr lang="en-US" sz="2700" b="1" dirty="0">
                <a:solidFill>
                  <a:srgbClr val="002060"/>
                </a:solidFill>
                <a:sym typeface="Wingdings" pitchFamily="2" charset="2"/>
              </a:rPr>
              <a:t></a:t>
            </a:r>
            <a:r>
              <a:rPr lang="ru-RU" sz="2700" b="1" dirty="0">
                <a:solidFill>
                  <a:srgbClr val="002060"/>
                </a:solidFill>
              </a:rPr>
              <a:t> ЗАДАЧА </a:t>
            </a:r>
            <a:endParaRPr lang="en-US" sz="2700" b="1" dirty="0">
              <a:solidFill>
                <a:srgbClr val="00206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rgbClr val="C00000"/>
                </a:solidFill>
              </a:rPr>
              <a:t>Преобразование дерева проблем в дерево целей (1)</a:t>
            </a:r>
          </a:p>
        </p:txBody>
      </p:sp>
      <p:pic>
        <p:nvPicPr>
          <p:cNvPr id="61442" name="Picture 2" descr="http://www.kholodkov.ru/it/wp-content/uploads/2011/04/041611_1515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836712"/>
            <a:ext cx="7306423" cy="5805265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33843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3900" b="1" i="1" dirty="0">
                <a:solidFill>
                  <a:srgbClr val="C00000"/>
                </a:solidFill>
              </a:rPr>
              <a:t>Маркетинг</a:t>
            </a:r>
            <a:br>
              <a:rPr lang="ru-RU" sz="3600" b="1" i="1" dirty="0">
                <a:solidFill>
                  <a:srgbClr val="C00000"/>
                </a:solidFill>
              </a:rPr>
            </a:br>
            <a:br>
              <a:rPr lang="ru-RU" sz="2800" b="1" dirty="0">
                <a:solidFill>
                  <a:srgbClr val="004D86"/>
                </a:solidFill>
              </a:rPr>
            </a:br>
            <a:r>
              <a:rPr lang="ru-RU" sz="2800" dirty="0"/>
              <a:t>Практическое занятие на тему: </a:t>
            </a:r>
            <a:br>
              <a:rPr lang="ru-RU" sz="2800" b="1" dirty="0"/>
            </a:br>
            <a:r>
              <a:rPr lang="ru-RU" sz="3500" b="1" dirty="0">
                <a:solidFill>
                  <a:srgbClr val="004D86"/>
                </a:solidFill>
              </a:rPr>
              <a:t>Выявление ключевых проблем и целей маркетинговой программы</a:t>
            </a:r>
            <a:br>
              <a:rPr lang="ru-RU" sz="2800" dirty="0">
                <a:solidFill>
                  <a:srgbClr val="004D86"/>
                </a:solidFill>
              </a:rPr>
            </a:br>
            <a:endParaRPr lang="ru-RU" sz="2800" dirty="0">
              <a:solidFill>
                <a:srgbClr val="004D86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7864" y="4696688"/>
            <a:ext cx="5544616" cy="720080"/>
          </a:xfrm>
        </p:spPr>
        <p:txBody>
          <a:bodyPr>
            <a:normAutofit/>
          </a:bodyPr>
          <a:lstStyle/>
          <a:p>
            <a:pPr algn="r"/>
            <a:r>
              <a:rPr lang="ru-RU" sz="2500" i="1" dirty="0">
                <a:solidFill>
                  <a:schemeClr val="tx1"/>
                </a:solidFill>
              </a:rPr>
              <a:t>к. э. н. Нестерук Леся Геннадиевна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18" y="207844"/>
            <a:ext cx="3455987" cy="863600"/>
          </a:xfrm>
          <a:prstGeom prst="rect">
            <a:avLst/>
          </a:prstGeom>
          <a:gradFill flip="none" rotWithShape="1">
            <a:gsLst>
              <a:gs pos="0">
                <a:srgbClr val="0E278A">
                  <a:alpha val="88000"/>
                </a:srgbClr>
              </a:gs>
              <a:gs pos="83000">
                <a:srgbClr val="050D3F">
                  <a:alpha val="88000"/>
                </a:srgbClr>
              </a:gs>
            </a:gsLst>
            <a:lin ang="55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2" y="407349"/>
            <a:ext cx="2046817" cy="4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62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Autofit/>
          </a:bodyPr>
          <a:lstStyle/>
          <a:p>
            <a:r>
              <a:rPr lang="ru-RU" sz="3000" b="1" dirty="0">
                <a:solidFill>
                  <a:srgbClr val="C00000"/>
                </a:solidFill>
              </a:rPr>
              <a:t>Преобразование дерева проблем в дерево целей (2)</a:t>
            </a:r>
            <a:endParaRPr lang="ru-RU" sz="3000" dirty="0"/>
          </a:p>
        </p:txBody>
      </p:sp>
      <p:pic>
        <p:nvPicPr>
          <p:cNvPr id="62466" name="Picture 2" descr="http://www.kholodkov.ru/it/wp-content/uploads/2011/04/041611_1515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1"/>
            <a:ext cx="8681546" cy="5949279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900" b="1" dirty="0">
                <a:solidFill>
                  <a:srgbClr val="C00000"/>
                </a:solidFill>
              </a:rPr>
              <a:t>Производственный цикл проекта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805264"/>
          </a:xfrm>
        </p:spPr>
        <p:txBody>
          <a:bodyPr>
            <a:normAutofit fontScale="92500" lnSpcReduction="20000"/>
          </a:bodyPr>
          <a:lstStyle/>
          <a:p>
            <a:pPr marL="0" indent="533400">
              <a:buNone/>
            </a:pPr>
            <a:endParaRPr lang="ru-RU" sz="2500" dirty="0"/>
          </a:p>
          <a:p>
            <a:pPr marL="0" indent="533400">
              <a:buNone/>
            </a:pPr>
            <a:endParaRPr lang="ru-RU" sz="2500" dirty="0"/>
          </a:p>
          <a:p>
            <a:pPr marL="0" indent="533400">
              <a:buNone/>
            </a:pPr>
            <a:endParaRPr lang="ru-RU" sz="2500" dirty="0"/>
          </a:p>
          <a:p>
            <a:pPr marL="0" indent="533400">
              <a:buNone/>
            </a:pPr>
            <a:endParaRPr lang="ru-RU" sz="2500" dirty="0"/>
          </a:p>
          <a:p>
            <a:pPr marL="0" indent="533400">
              <a:buNone/>
            </a:pPr>
            <a:endParaRPr lang="ru-RU" sz="2500" dirty="0"/>
          </a:p>
          <a:p>
            <a:pPr marL="0" indent="533400">
              <a:buNone/>
            </a:pPr>
            <a:endParaRPr lang="ru-RU" sz="2500" dirty="0"/>
          </a:p>
          <a:p>
            <a:pPr marL="0" indent="533400">
              <a:buNone/>
            </a:pPr>
            <a:endParaRPr lang="ru-RU" sz="2500" dirty="0"/>
          </a:p>
          <a:p>
            <a:pPr marL="0" indent="533400">
              <a:buNone/>
            </a:pPr>
            <a:endParaRPr lang="ru-RU" sz="2500" dirty="0"/>
          </a:p>
          <a:p>
            <a:pPr marL="0" indent="533400">
              <a:buNone/>
            </a:pPr>
            <a:endParaRPr lang="ru-RU" sz="2500" dirty="0"/>
          </a:p>
          <a:p>
            <a:pPr marL="0" indent="533400">
              <a:buNone/>
            </a:pPr>
            <a:endParaRPr lang="ru-RU" sz="2500" dirty="0"/>
          </a:p>
          <a:p>
            <a:pPr marL="0" indent="533400">
              <a:buNone/>
            </a:pPr>
            <a:endParaRPr lang="ru-RU" sz="2800" dirty="0"/>
          </a:p>
          <a:p>
            <a:pPr marL="0" indent="533400">
              <a:buNone/>
            </a:pPr>
            <a:endParaRPr lang="ru-RU" sz="2800" dirty="0"/>
          </a:p>
          <a:p>
            <a:pPr marL="0" indent="533400">
              <a:buNone/>
            </a:pPr>
            <a:endParaRPr lang="ru-RU" sz="2700" dirty="0"/>
          </a:p>
          <a:p>
            <a:pPr marL="0" indent="533400">
              <a:buNone/>
            </a:pPr>
            <a:r>
              <a:rPr lang="ru-RU" sz="2700" b="1" dirty="0">
                <a:solidFill>
                  <a:srgbClr val="002060"/>
                </a:solidFill>
              </a:rPr>
              <a:t>Наиболее привлекателен для инвестирования этап 6</a:t>
            </a:r>
            <a:r>
              <a:rPr lang="ru-RU" sz="2700" dirty="0"/>
              <a:t>. Если проект не был </a:t>
            </a:r>
            <a:r>
              <a:rPr lang="ru-RU" sz="2700" dirty="0" err="1"/>
              <a:t>проинвестирован</a:t>
            </a:r>
            <a:r>
              <a:rPr lang="ru-RU" sz="2700" dirty="0"/>
              <a:t> в этот период, как правило, наступает быстрая деградация (пунктир). </a:t>
            </a:r>
          </a:p>
        </p:txBody>
      </p:sp>
      <p:pic>
        <p:nvPicPr>
          <p:cNvPr id="5" name="Рисунок 4" descr="рис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783279"/>
            <a:ext cx="6480720" cy="4661945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8730"/>
          </a:xfrm>
        </p:spPr>
        <p:txBody>
          <a:bodyPr>
            <a:normAutofit/>
          </a:bodyPr>
          <a:lstStyle/>
          <a:p>
            <a:r>
              <a:rPr lang="ru-RU" sz="2900" b="1" dirty="0">
                <a:solidFill>
                  <a:srgbClr val="C00000"/>
                </a:solidFill>
              </a:rPr>
              <a:t>Производственный цикл проекта (2)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3541" y="1052736"/>
            <a:ext cx="8243259" cy="5508612"/>
          </a:xfrm>
        </p:spPr>
        <p:txBody>
          <a:bodyPr>
            <a:noAutofit/>
          </a:bodyPr>
          <a:lstStyle/>
          <a:p>
            <a:pPr marL="6350" indent="555625">
              <a:buNone/>
            </a:pPr>
            <a:r>
              <a:rPr lang="ru-RU" sz="2600" b="1" dirty="0">
                <a:solidFill>
                  <a:srgbClr val="002060"/>
                </a:solidFill>
              </a:rPr>
              <a:t>Для высокотехнологичных и наукоемких производств продолжительность этапа 6 </a:t>
            </a:r>
            <a:r>
              <a:rPr lang="ru-RU" sz="2600" dirty="0"/>
              <a:t>зависит от </a:t>
            </a:r>
            <a:r>
              <a:rPr lang="ru-RU" sz="2600" b="1" dirty="0">
                <a:solidFill>
                  <a:srgbClr val="002060"/>
                </a:solidFill>
              </a:rPr>
              <a:t>срока выпуска модели продукции: </a:t>
            </a:r>
            <a:r>
              <a:rPr lang="ru-RU" sz="2600" b="1" dirty="0">
                <a:solidFill>
                  <a:srgbClr val="C00000"/>
                </a:solidFill>
              </a:rPr>
              <a:t>от 2</a:t>
            </a:r>
            <a:r>
              <a:rPr lang="ru-RU" sz="2600" b="1" dirty="0"/>
              <a:t> </a:t>
            </a:r>
            <a:r>
              <a:rPr lang="ru-RU" sz="2600" b="1" dirty="0">
                <a:solidFill>
                  <a:srgbClr val="C00000"/>
                </a:solidFill>
              </a:rPr>
              <a:t>до 5</a:t>
            </a:r>
            <a:r>
              <a:rPr lang="ru-RU" sz="2600" b="1" dirty="0"/>
              <a:t> </a:t>
            </a:r>
            <a:r>
              <a:rPr lang="ru-RU" sz="2600" b="1" dirty="0">
                <a:solidFill>
                  <a:srgbClr val="C00000"/>
                </a:solidFill>
              </a:rPr>
              <a:t>лет</a:t>
            </a:r>
            <a:r>
              <a:rPr lang="ru-RU" sz="2600" dirty="0"/>
              <a:t>. </a:t>
            </a:r>
          </a:p>
          <a:p>
            <a:pPr marL="6350" indent="555625">
              <a:buNone/>
            </a:pPr>
            <a:r>
              <a:rPr lang="ru-RU" sz="2600" dirty="0"/>
              <a:t>Цикл такого производства эффективен: на каждом следующем этапе развития </a:t>
            </a:r>
            <a:r>
              <a:rPr lang="ru-RU" sz="2600" b="1" dirty="0">
                <a:solidFill>
                  <a:srgbClr val="002060"/>
                </a:solidFill>
              </a:rPr>
              <a:t>к сумме прибыли (S2)</a:t>
            </a:r>
            <a:r>
              <a:rPr lang="ru-RU" sz="2600" dirty="0"/>
              <a:t> </a:t>
            </a:r>
            <a:r>
              <a:rPr lang="ru-RU" sz="2600" b="1" dirty="0">
                <a:solidFill>
                  <a:srgbClr val="002060"/>
                </a:solidFill>
              </a:rPr>
              <a:t>прибавляетс</a:t>
            </a:r>
            <a:r>
              <a:rPr lang="ru-RU" sz="2600" dirty="0"/>
              <a:t>я </a:t>
            </a:r>
            <a:r>
              <a:rPr lang="ru-RU" sz="2600" b="1" dirty="0">
                <a:solidFill>
                  <a:srgbClr val="002060"/>
                </a:solidFill>
              </a:rPr>
              <a:t>величина издержек использования (S3)</a:t>
            </a:r>
            <a:r>
              <a:rPr lang="ru-RU" sz="2600" dirty="0"/>
              <a:t>, которая </a:t>
            </a:r>
            <a:r>
              <a:rPr lang="ru-RU" sz="2600" b="1" dirty="0">
                <a:solidFill>
                  <a:srgbClr val="C00000"/>
                </a:solidFill>
              </a:rPr>
              <a:t>кумулятивно накапливается</a:t>
            </a:r>
            <a:r>
              <a:rPr lang="ru-RU" sz="2600" dirty="0"/>
              <a:t>. </a:t>
            </a:r>
          </a:p>
          <a:p>
            <a:pPr marL="6350" indent="555625">
              <a:buNone/>
            </a:pPr>
            <a:r>
              <a:rPr lang="ru-RU" sz="2600" dirty="0"/>
              <a:t>Этот процесс обеспечивает технический прогресс. </a:t>
            </a:r>
          </a:p>
          <a:p>
            <a:pPr marL="6350" indent="555625">
              <a:buNone/>
            </a:pPr>
            <a:r>
              <a:rPr lang="ru-RU" sz="2600" dirty="0"/>
              <a:t>В </a:t>
            </a:r>
            <a:r>
              <a:rPr lang="ru-RU" sz="2600" b="1" dirty="0">
                <a:solidFill>
                  <a:srgbClr val="002060"/>
                </a:solidFill>
              </a:rPr>
              <a:t>сырьевых отраслях </a:t>
            </a:r>
            <a:r>
              <a:rPr lang="ru-RU" sz="2600" dirty="0"/>
              <a:t>почти </a:t>
            </a:r>
            <a:r>
              <a:rPr lang="ru-RU" sz="2600" b="1" dirty="0">
                <a:solidFill>
                  <a:srgbClr val="002060"/>
                </a:solidFill>
              </a:rPr>
              <a:t>нет такого накопления</a:t>
            </a:r>
            <a:r>
              <a:rPr lang="ru-RU" sz="2600" dirty="0"/>
              <a:t>, т.к. с закрытием месторождения теряется большая часть затрат, относящихся к издержкам использования.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541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ru-RU" sz="2900" b="1" dirty="0">
                <a:solidFill>
                  <a:srgbClr val="C00000"/>
                </a:solidFill>
              </a:rPr>
              <a:t>Сравнение жизненных циклов проектов</a:t>
            </a:r>
            <a:br>
              <a:rPr lang="ru-RU" sz="2900" b="1" dirty="0">
                <a:solidFill>
                  <a:srgbClr val="C00000"/>
                </a:solidFill>
              </a:rPr>
            </a:br>
            <a:r>
              <a:rPr lang="ru-RU" sz="2900" b="1" dirty="0">
                <a:solidFill>
                  <a:srgbClr val="C00000"/>
                </a:solidFill>
              </a:rPr>
              <a:t> наукоемких и сырьевых отраслей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7287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963" indent="182563"/>
            <a:r>
              <a:rPr lang="ru-RU" sz="2400" dirty="0"/>
              <a:t> </a:t>
            </a:r>
          </a:p>
        </p:txBody>
      </p:sp>
      <p:pic>
        <p:nvPicPr>
          <p:cNvPr id="8" name="Picture 939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1196753"/>
            <a:ext cx="7931224" cy="4593166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rgbClr val="C00000"/>
                </a:solidFill>
              </a:rPr>
              <a:t>Дерево проблем маркетинговой программы</a:t>
            </a:r>
            <a:endParaRPr lang="ru-RU" sz="3000" dirty="0"/>
          </a:p>
        </p:txBody>
      </p:sp>
      <p:pic>
        <p:nvPicPr>
          <p:cNvPr id="5" name="Picture 359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08720"/>
            <a:ext cx="9144000" cy="532859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2646"/>
            <a:ext cx="8229600" cy="594066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rgbClr val="C00000"/>
                </a:solidFill>
              </a:rPr>
              <a:t>Дерево целей маркетинговой программы</a:t>
            </a:r>
            <a:endParaRPr lang="ru-RU" sz="3000" dirty="0"/>
          </a:p>
        </p:txBody>
      </p:sp>
      <p:pic>
        <p:nvPicPr>
          <p:cNvPr id="4" name="Picture 391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80728"/>
            <a:ext cx="9144000" cy="489654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724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rgbClr val="C00000"/>
                </a:solidFill>
              </a:rPr>
              <a:t>Экспертные оценки подцели и КОВ</a:t>
            </a:r>
            <a:endParaRPr lang="ru-RU" sz="3000" dirty="0"/>
          </a:p>
        </p:txBody>
      </p:sp>
      <p:pic>
        <p:nvPicPr>
          <p:cNvPr id="4" name="Содержимое 3" descr="таб 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8640960" cy="2232248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C00000"/>
                </a:solidFill>
              </a:rPr>
              <a:t>Экспертные оценки подцели и КОВ (2)</a:t>
            </a:r>
            <a:endParaRPr lang="ru-RU" sz="2900" b="1" dirty="0">
              <a:solidFill>
                <a:srgbClr val="C00000"/>
              </a:solidFill>
            </a:endParaRPr>
          </a:p>
        </p:txBody>
      </p:sp>
      <p:pic>
        <p:nvPicPr>
          <p:cNvPr id="8" name="Содержимое 7" descr="таб 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052736"/>
            <a:ext cx="7344816" cy="2451672"/>
          </a:xfrm>
        </p:spPr>
      </p:pic>
      <p:pic>
        <p:nvPicPr>
          <p:cNvPr id="9" name="Рисунок 8" descr="таб 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3717032"/>
            <a:ext cx="8093290" cy="201622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rgbClr val="C00000"/>
                </a:solidFill>
              </a:rPr>
              <a:t>Результирующая таблица подцелей</a:t>
            </a:r>
            <a:endParaRPr lang="ru-RU" sz="3000" dirty="0"/>
          </a:p>
        </p:txBody>
      </p:sp>
      <p:pic>
        <p:nvPicPr>
          <p:cNvPr id="10" name="Содержимое 9" descr="таб 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980728"/>
            <a:ext cx="5175748" cy="5070479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2706"/>
          </a:xfrm>
        </p:spPr>
        <p:txBody>
          <a:bodyPr>
            <a:normAutofit/>
          </a:bodyPr>
          <a:lstStyle/>
          <a:p>
            <a:r>
              <a:rPr lang="ru-RU" sz="2900" b="1" dirty="0">
                <a:solidFill>
                  <a:srgbClr val="C00000"/>
                </a:solidFill>
              </a:rPr>
              <a:t>Дерево целей с указанием КОВ</a:t>
            </a:r>
          </a:p>
        </p:txBody>
      </p:sp>
      <p:pic>
        <p:nvPicPr>
          <p:cNvPr id="6" name="Picture 5688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64704"/>
            <a:ext cx="9144000" cy="511256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300" b="1" dirty="0">
                <a:solidFill>
                  <a:srgbClr val="C00000"/>
                </a:solidFill>
              </a:rPr>
              <a:t>Определение понятия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</a:rPr>
              <a:t>Проблема</a:t>
            </a:r>
            <a:r>
              <a:rPr lang="ru-RU" dirty="0"/>
              <a:t>  –  это противоречие между желаемым и фактическим состоянием </a:t>
            </a:r>
          </a:p>
          <a:p>
            <a:pPr marL="0" indent="0">
              <a:buNone/>
            </a:pPr>
            <a:r>
              <a:rPr lang="ru-RU" dirty="0"/>
              <a:t>исследуемого объекта, заключающееся в трудностях или неопределённости его функционирования в конкретной обстановке [Гусев].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714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0718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Деревья мероприятий. Расчет весов альтернатив</a:t>
            </a:r>
            <a:endParaRPr lang="ru-RU" sz="2900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145436"/>
          </a:xfrm>
        </p:spPr>
        <p:txBody>
          <a:bodyPr>
            <a:normAutofit fontScale="85000" lnSpcReduction="20000"/>
          </a:bodyPr>
          <a:lstStyle/>
          <a:p>
            <a:pPr marL="98425" indent="465138">
              <a:buNone/>
            </a:pPr>
            <a:r>
              <a:rPr lang="ru-RU" dirty="0"/>
              <a:t>Для достижения </a:t>
            </a:r>
            <a:r>
              <a:rPr lang="ru-RU" b="1" dirty="0">
                <a:solidFill>
                  <a:srgbClr val="C00000"/>
                </a:solidFill>
              </a:rPr>
              <a:t>главной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цели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/>
              <a:t>необходимо достичь </a:t>
            </a:r>
            <a:r>
              <a:rPr lang="ru-RU" b="1" dirty="0">
                <a:solidFill>
                  <a:srgbClr val="C00000"/>
                </a:solidFill>
              </a:rPr>
              <a:t>все локальные подцели нижнего уровня</a:t>
            </a:r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ru-RU" dirty="0"/>
              <a:t> </a:t>
            </a:r>
          </a:p>
          <a:p>
            <a:pPr marL="98425" indent="465138">
              <a:buNone/>
            </a:pPr>
            <a:r>
              <a:rPr lang="ru-RU" u="sng" dirty="0"/>
              <a:t>Для этого необходимо</a:t>
            </a:r>
            <a:r>
              <a:rPr lang="ru-RU" dirty="0"/>
              <a:t>:</a:t>
            </a:r>
          </a:p>
          <a:p>
            <a:pPr marL="98425" indent="465138"/>
            <a:r>
              <a:rPr lang="ru-RU" dirty="0"/>
              <a:t>определить пути их достижения, </a:t>
            </a:r>
          </a:p>
          <a:p>
            <a:pPr marL="98425" indent="465138"/>
            <a:r>
              <a:rPr lang="ru-RU" dirty="0"/>
              <a:t>затем из всех альтернативных способов выделить наиболее эффективные.  </a:t>
            </a:r>
          </a:p>
          <a:p>
            <a:pPr marL="98425" indent="465138">
              <a:buNone/>
            </a:pPr>
            <a:r>
              <a:rPr lang="ru-RU" b="1" dirty="0">
                <a:solidFill>
                  <a:srgbClr val="C00000"/>
                </a:solidFill>
              </a:rPr>
              <a:t>Критерии</a:t>
            </a:r>
            <a:r>
              <a:rPr lang="ru-RU" dirty="0"/>
              <a:t>, которые необходимо брать в расчет при взвешивании альтернатив (например): </a:t>
            </a:r>
          </a:p>
          <a:p>
            <a:pPr marL="98425" indent="465138" fontAlgn="base"/>
            <a:r>
              <a:rPr lang="ru-RU" dirty="0"/>
              <a:t>эффективность варианта; </a:t>
            </a:r>
          </a:p>
          <a:p>
            <a:pPr marL="98425" indent="465138" fontAlgn="base"/>
            <a:r>
              <a:rPr lang="ru-RU" dirty="0"/>
              <a:t>сложность реализации варианта; </a:t>
            </a:r>
          </a:p>
          <a:p>
            <a:pPr marL="98425" indent="465138" fontAlgn="base"/>
            <a:r>
              <a:rPr lang="ru-RU" dirty="0"/>
              <a:t>затраты времени на подготовку варианта;</a:t>
            </a:r>
          </a:p>
          <a:p>
            <a:pPr marL="98425" indent="465138" fontAlgn="base"/>
            <a:r>
              <a:rPr lang="ru-RU" dirty="0"/>
              <a:t>денежные затраты на реализацию варианта. </a:t>
            </a:r>
          </a:p>
          <a:p>
            <a:pPr marL="98425" indent="465138"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Дерево мероприятий подцели «Организовать пропаганду продукта»</a:t>
            </a:r>
            <a:endParaRPr lang="ru-RU" sz="2900" b="1" dirty="0">
              <a:solidFill>
                <a:srgbClr val="C00000"/>
              </a:solidFill>
            </a:endParaRPr>
          </a:p>
        </p:txBody>
      </p:sp>
      <p:pic>
        <p:nvPicPr>
          <p:cNvPr id="4" name="Picture 5891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24744"/>
            <a:ext cx="8136904" cy="482453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ru-RU" sz="2900" b="1" dirty="0">
                <a:solidFill>
                  <a:srgbClr val="C00000"/>
                </a:solidFill>
              </a:rPr>
              <a:t>Метод экспертных оценок и 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073428"/>
          </a:xfrm>
        </p:spPr>
        <p:txBody>
          <a:bodyPr>
            <a:normAutofit/>
          </a:bodyPr>
          <a:lstStyle/>
          <a:p>
            <a:pPr marL="6350" indent="555625">
              <a:buNone/>
            </a:pPr>
            <a:r>
              <a:rPr lang="ru-RU" sz="2500" b="1" dirty="0">
                <a:solidFill>
                  <a:srgbClr val="C00000"/>
                </a:solidFill>
              </a:rPr>
              <a:t>Метод экспертных оценок </a:t>
            </a:r>
            <a:r>
              <a:rPr lang="ru-RU" sz="2500" dirty="0"/>
              <a:t>используется, когда необходимо из множества свойств и взаимосвязей отобрать наиболее существенные. </a:t>
            </a:r>
          </a:p>
          <a:p>
            <a:pPr marL="6350" indent="555625">
              <a:buNone/>
            </a:pPr>
            <a:r>
              <a:rPr lang="ru-RU" sz="2500" dirty="0"/>
              <a:t>Эксперты выполняют </a:t>
            </a:r>
            <a:r>
              <a:rPr lang="ru-RU" sz="2500" dirty="0" err="1"/>
              <a:t>ранжировку</a:t>
            </a:r>
            <a:r>
              <a:rPr lang="ru-RU" sz="2500" dirty="0"/>
              <a:t> рассматриваемых свойств и взаимосвязей </a:t>
            </a:r>
            <a:r>
              <a:rPr lang="ru-RU" sz="2500" b="1" u="sng" dirty="0">
                <a:solidFill>
                  <a:srgbClr val="002060"/>
                </a:solidFill>
              </a:rPr>
              <a:t>по степени их важности</a:t>
            </a:r>
            <a:r>
              <a:rPr lang="ru-RU" sz="2500" dirty="0"/>
              <a:t>.</a:t>
            </a:r>
          </a:p>
          <a:p>
            <a:pPr marL="6350" indent="555625">
              <a:buNone/>
            </a:pPr>
            <a:r>
              <a:rPr lang="ru-RU" sz="2500" dirty="0"/>
              <a:t>Для количественной оценки, позволяющей оценить уровень достижения цели, нужно иметь критерии оценки достижения цели.</a:t>
            </a:r>
          </a:p>
          <a:p>
            <a:pPr marL="6350" indent="555625">
              <a:buNone/>
            </a:pPr>
            <a:r>
              <a:rPr lang="ru-RU" sz="2500" dirty="0"/>
              <a:t> В качестве такого критерия будем использовать </a:t>
            </a:r>
            <a:r>
              <a:rPr lang="ru-RU" sz="2500" b="1" dirty="0">
                <a:solidFill>
                  <a:srgbClr val="C00000"/>
                </a:solidFill>
              </a:rPr>
              <a:t>коэффициент относительной важности (КОВ) </a:t>
            </a:r>
            <a:r>
              <a:rPr lang="ru-RU" sz="2500" u="sng" dirty="0"/>
              <a:t>локальных подцелей дерева</a:t>
            </a:r>
            <a:r>
              <a:rPr lang="ru-RU" sz="2500" dirty="0"/>
              <a:t>, который определятся с помощью метода экспертного оценивания.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8496944" cy="83671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Матрица опроса экспертов и Матрица преобразованных рангов </a:t>
            </a:r>
            <a:endParaRPr lang="ru-RU" sz="3000" b="1" dirty="0">
              <a:solidFill>
                <a:srgbClr val="C00000"/>
              </a:solidFill>
            </a:endParaRPr>
          </a:p>
        </p:txBody>
      </p:sp>
      <p:pic>
        <p:nvPicPr>
          <p:cNvPr id="4" name="Содержимое 3" descr="таб 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836712"/>
            <a:ext cx="6048672" cy="3026826"/>
          </a:xfrm>
        </p:spPr>
      </p:pic>
      <p:pic>
        <p:nvPicPr>
          <p:cNvPr id="5" name="Рисунок 4" descr="таб 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005064"/>
            <a:ext cx="7832614" cy="2664296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873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C00000"/>
                </a:solidFill>
              </a:rPr>
              <a:t>Матрица опроса экспертов и Матрица преобразованных рангов (2)</a:t>
            </a:r>
            <a:endParaRPr lang="ru-RU" sz="2900" dirty="0"/>
          </a:p>
        </p:txBody>
      </p:sp>
      <p:pic>
        <p:nvPicPr>
          <p:cNvPr id="4" name="Picture 4665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4005064"/>
            <a:ext cx="7797552" cy="2160240"/>
          </a:xfrm>
          <a:prstGeom prst="rect">
            <a:avLst/>
          </a:prstGeom>
        </p:spPr>
      </p:pic>
      <p:pic>
        <p:nvPicPr>
          <p:cNvPr id="5" name="Рисунок 4" descr="таб 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908720"/>
            <a:ext cx="6408712" cy="2842488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 fontScale="90000"/>
          </a:bodyPr>
          <a:lstStyle/>
          <a:p>
            <a:r>
              <a:rPr lang="ru-RU" sz="3000" b="1" dirty="0">
                <a:solidFill>
                  <a:srgbClr val="C00000"/>
                </a:solidFill>
              </a:rPr>
              <a:t>Итоговая таблица расчета альтернатив семейства 1 </a:t>
            </a:r>
          </a:p>
        </p:txBody>
      </p:sp>
      <p:pic>
        <p:nvPicPr>
          <p:cNvPr id="6" name="Содержимое 5" descr="таб 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700808"/>
            <a:ext cx="8964488" cy="3073777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rgbClr val="C00000"/>
                </a:solidFill>
              </a:rPr>
              <a:t>Расчет весов вариантов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616624"/>
          </a:xfrm>
        </p:spPr>
        <p:txBody>
          <a:bodyPr>
            <a:normAutofit fontScale="92500"/>
          </a:bodyPr>
          <a:lstStyle/>
          <a:p>
            <a:pPr marL="6350" indent="373063">
              <a:buNone/>
            </a:pPr>
            <a:r>
              <a:rPr lang="ru-RU" sz="2700" b="1" dirty="0">
                <a:solidFill>
                  <a:srgbClr val="002060"/>
                </a:solidFill>
              </a:rPr>
              <a:t>Ветвь</a:t>
            </a:r>
            <a:r>
              <a:rPr lang="ru-RU" sz="2700" dirty="0"/>
              <a:t> </a:t>
            </a:r>
            <a:r>
              <a:rPr lang="ru-RU" sz="2700" b="1" dirty="0">
                <a:solidFill>
                  <a:srgbClr val="002060"/>
                </a:solidFill>
              </a:rPr>
              <a:t>дерева мероприятий </a:t>
            </a:r>
            <a:r>
              <a:rPr lang="ru-RU" sz="2700" dirty="0"/>
              <a:t>отражает </a:t>
            </a:r>
            <a:r>
              <a:rPr lang="ru-RU" sz="2700" b="1" dirty="0">
                <a:solidFill>
                  <a:srgbClr val="002060"/>
                </a:solidFill>
              </a:rPr>
              <a:t>отдельный альтернативный вариант мероприятий</a:t>
            </a:r>
            <a:r>
              <a:rPr lang="ru-RU" sz="2700" dirty="0"/>
              <a:t>, направленных на достижение подцели.</a:t>
            </a:r>
          </a:p>
          <a:p>
            <a:pPr marL="6350" indent="373063">
              <a:buNone/>
            </a:pPr>
            <a:r>
              <a:rPr lang="ru-RU" sz="2700" b="1" dirty="0">
                <a:solidFill>
                  <a:srgbClr val="C00000"/>
                </a:solidFill>
              </a:rPr>
              <a:t>Коэффициент весомости варианта</a:t>
            </a:r>
            <a:r>
              <a:rPr lang="ru-RU" sz="2700" dirty="0"/>
              <a:t> рассчитывается путем перемножения полученных весов альтернатив в каждой ветви</a:t>
            </a:r>
            <a:r>
              <a:rPr lang="ru-RU" sz="2500" dirty="0"/>
              <a:t>.</a:t>
            </a:r>
          </a:p>
          <a:p>
            <a:pPr marL="6350" indent="373063">
              <a:buNone/>
            </a:pPr>
            <a:endParaRPr lang="ru-RU" sz="2500" dirty="0"/>
          </a:p>
          <a:p>
            <a:pPr marL="514350" lvl="0" indent="-514350" fontAlgn="base">
              <a:buFont typeface="+mj-lt"/>
              <a:buAutoNum type="arabicPeriod"/>
            </a:pPr>
            <a:r>
              <a:rPr lang="ru-RU" sz="2600" dirty="0"/>
              <a:t>0,52*0,27*0,61=0,086; 	6. 	0,52*0,73*0,12=0,046; 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ru-RU" sz="2600" dirty="0"/>
              <a:t>0,52*0,27*0,39=0,055; 	7. 	0,48*0,43*0,55=0,114; 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ru-RU" sz="2600" dirty="0"/>
              <a:t>0,52*0,73*0,32=0,121; 	8. 	0,48*0,43*0,45=0,093; 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ru-RU" sz="2600" dirty="0"/>
              <a:t>0,52*0,73*0,25=0,095; 	9. 	0,48*0,57*0,72=0,197; 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ru-RU" sz="2600" dirty="0"/>
              <a:t>0,52*0,73*0,31=0,118; 	10. 	0,48*0,57*0,28=0,077</a:t>
            </a:r>
            <a:endParaRPr lang="ru-RU" sz="25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96944" cy="56668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Дерево мероприятий подцели с весами вариантов</a:t>
            </a:r>
            <a:endParaRPr lang="ru-RU" sz="3000" b="1" dirty="0">
              <a:solidFill>
                <a:srgbClr val="C00000"/>
              </a:solidFill>
            </a:endParaRPr>
          </a:p>
        </p:txBody>
      </p:sp>
      <p:pic>
        <p:nvPicPr>
          <p:cNvPr id="6" name="Picture 740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764704"/>
            <a:ext cx="7632848" cy="4680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5589240"/>
            <a:ext cx="88924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2060"/>
                </a:solidFill>
              </a:rPr>
              <a:t>Дерево мероприятий подцели «Организовать пропаганду продукта» </a:t>
            </a:r>
            <a:r>
              <a:rPr lang="ru-RU" sz="2200" dirty="0"/>
              <a:t>с указанием </a:t>
            </a:r>
            <a:r>
              <a:rPr lang="ru-RU" sz="2200" b="1" dirty="0">
                <a:solidFill>
                  <a:srgbClr val="002060"/>
                </a:solidFill>
              </a:rPr>
              <a:t>весовых коэффициентов альтернатив и весов вариантов</a:t>
            </a:r>
            <a:r>
              <a:rPr lang="ru-RU" sz="2200" dirty="0"/>
              <a:t>.</a:t>
            </a:r>
          </a:p>
          <a:p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ru-RU" sz="2900" b="1" dirty="0">
                <a:solidFill>
                  <a:srgbClr val="C00000"/>
                </a:solidFill>
              </a:rPr>
              <a:t>Деревья мероприятий локальных подцелей</a:t>
            </a:r>
          </a:p>
        </p:txBody>
      </p:sp>
      <p:pic>
        <p:nvPicPr>
          <p:cNvPr id="6" name="Picture 7467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836712"/>
            <a:ext cx="6768752" cy="2880320"/>
          </a:xfrm>
          <a:prstGeom prst="rect">
            <a:avLst/>
          </a:prstGeom>
        </p:spPr>
      </p:pic>
      <p:pic>
        <p:nvPicPr>
          <p:cNvPr id="7" name="Picture 467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672" y="3933056"/>
            <a:ext cx="6552728" cy="252028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668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Деревья мероприятий локальных подцелей (2)</a:t>
            </a:r>
            <a:endParaRPr lang="ru-RU" sz="3000" b="1" dirty="0">
              <a:solidFill>
                <a:srgbClr val="C00000"/>
              </a:solidFill>
            </a:endParaRPr>
          </a:p>
        </p:txBody>
      </p:sp>
      <p:pic>
        <p:nvPicPr>
          <p:cNvPr id="8" name="Picture 7470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836712"/>
            <a:ext cx="6480720" cy="2592288"/>
          </a:xfrm>
          <a:prstGeom prst="rect">
            <a:avLst/>
          </a:prstGeom>
        </p:spPr>
      </p:pic>
      <p:pic>
        <p:nvPicPr>
          <p:cNvPr id="9" name="Picture 75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672" y="3717032"/>
            <a:ext cx="6552728" cy="252028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300" b="1" dirty="0">
                <a:solidFill>
                  <a:srgbClr val="C00000"/>
                </a:solidFill>
              </a:rPr>
              <a:t>Последовательность действий при выявлении проблем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600" dirty="0"/>
              <a:t>Анализ состояния объекта исследования; Построение рыночного профиля сравнения с основными конкурентами на рынке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Выявляются основные причины, тормозящие развитие.  Использование метода </a:t>
            </a:r>
            <a:r>
              <a:rPr lang="en-US" sz="2600" dirty="0"/>
              <a:t>PDS</a:t>
            </a:r>
            <a:r>
              <a:rPr lang="ru-RU" sz="2600" dirty="0"/>
              <a:t>, проблемно-деловых игр, имитационного моделирования</a:t>
            </a:r>
            <a:r>
              <a:rPr lang="en-US" sz="2600" dirty="0"/>
              <a:t> </a:t>
            </a:r>
            <a:r>
              <a:rPr lang="ru-RU" sz="2600" dirty="0"/>
              <a:t>для формулирования проблем.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/>
              <a:t>Формирование картотеки не повторяющихся проблем</a:t>
            </a:r>
          </a:p>
          <a:p>
            <a:pPr marL="514350" indent="-514350">
              <a:buFont typeface="+mj-lt"/>
              <a:buAutoNum type="arabicPeriod"/>
            </a:pPr>
            <a:endParaRPr lang="ru-RU" sz="26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935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sz="2900" b="1" dirty="0">
                <a:solidFill>
                  <a:srgbClr val="C00000"/>
                </a:solidFill>
              </a:rPr>
              <a:t>Деревья мероприятий локальных подцелей (3)</a:t>
            </a:r>
            <a:endParaRPr lang="ru-RU" sz="2900" dirty="0"/>
          </a:p>
        </p:txBody>
      </p:sp>
      <p:pic>
        <p:nvPicPr>
          <p:cNvPr id="4" name="Picture 753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980728"/>
            <a:ext cx="6768752" cy="2736304"/>
          </a:xfrm>
          <a:prstGeom prst="rect">
            <a:avLst/>
          </a:prstGeom>
        </p:spPr>
      </p:pic>
      <p:pic>
        <p:nvPicPr>
          <p:cNvPr id="5" name="Picture 75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656" y="4077072"/>
            <a:ext cx="6408712" cy="2780928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ru-RU" sz="2900" b="1" dirty="0">
                <a:solidFill>
                  <a:srgbClr val="C00000"/>
                </a:solidFill>
              </a:rPr>
              <a:t>Деревья мероприятий локальных подцелей (4)</a:t>
            </a:r>
            <a:endParaRPr lang="ru-RU" sz="2900" dirty="0"/>
          </a:p>
        </p:txBody>
      </p:sp>
      <p:pic>
        <p:nvPicPr>
          <p:cNvPr id="4" name="Picture 759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908720"/>
            <a:ext cx="6768752" cy="2736304"/>
          </a:xfrm>
          <a:prstGeom prst="rect">
            <a:avLst/>
          </a:prstGeom>
        </p:spPr>
      </p:pic>
      <p:pic>
        <p:nvPicPr>
          <p:cNvPr id="5" name="Picture 759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3648" y="3861048"/>
            <a:ext cx="6336704" cy="2664296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rmAutofit/>
          </a:bodyPr>
          <a:lstStyle/>
          <a:p>
            <a:r>
              <a:rPr lang="ru-RU" sz="2900" b="1" dirty="0">
                <a:solidFill>
                  <a:srgbClr val="C00000"/>
                </a:solidFill>
              </a:rPr>
              <a:t>Деревья мероприятий локальных подцелей (5)</a:t>
            </a:r>
            <a:endParaRPr lang="ru-RU" sz="2900" dirty="0"/>
          </a:p>
        </p:txBody>
      </p:sp>
      <p:pic>
        <p:nvPicPr>
          <p:cNvPr id="4" name="Picture 7598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908720"/>
            <a:ext cx="6696744" cy="2808312"/>
          </a:xfrm>
          <a:prstGeom prst="rect">
            <a:avLst/>
          </a:prstGeom>
        </p:spPr>
      </p:pic>
      <p:pic>
        <p:nvPicPr>
          <p:cNvPr id="5" name="Picture 765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624" y="3933056"/>
            <a:ext cx="6768752" cy="2736304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2900" b="1" dirty="0">
                <a:solidFill>
                  <a:srgbClr val="C00000"/>
                </a:solidFill>
              </a:rPr>
              <a:t>Деревья мероприятий локальных подцелей (6)</a:t>
            </a:r>
            <a:endParaRPr lang="ru-RU" sz="2900" dirty="0"/>
          </a:p>
        </p:txBody>
      </p:sp>
      <p:pic>
        <p:nvPicPr>
          <p:cNvPr id="4" name="Picture 7657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764704"/>
            <a:ext cx="6840760" cy="2952328"/>
          </a:xfrm>
          <a:prstGeom prst="rect">
            <a:avLst/>
          </a:prstGeom>
        </p:spPr>
      </p:pic>
      <p:pic>
        <p:nvPicPr>
          <p:cNvPr id="5" name="Picture 765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2" y="3933056"/>
            <a:ext cx="6984776" cy="2924944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2900" b="1" dirty="0">
                <a:solidFill>
                  <a:srgbClr val="C00000"/>
                </a:solidFill>
              </a:rPr>
              <a:t>Деревья мероприятий локальных подцелей (7)</a:t>
            </a:r>
            <a:endParaRPr lang="ru-RU" sz="2900" dirty="0"/>
          </a:p>
        </p:txBody>
      </p:sp>
      <p:pic>
        <p:nvPicPr>
          <p:cNvPr id="5" name="Picture 7830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836712"/>
            <a:ext cx="6912768" cy="2880320"/>
          </a:xfrm>
          <a:prstGeom prst="rect">
            <a:avLst/>
          </a:prstGeom>
        </p:spPr>
      </p:pic>
      <p:pic>
        <p:nvPicPr>
          <p:cNvPr id="6" name="Picture 78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608" y="4005064"/>
            <a:ext cx="7128792" cy="2852936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solidFill>
                  <a:srgbClr val="C00000"/>
                </a:solidFill>
              </a:rPr>
              <a:t>Задание: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800" dirty="0"/>
              <a:t>Сформулировать миссию </a:t>
            </a:r>
            <a:r>
              <a:rPr lang="ru-RU" sz="2800" dirty="0" err="1"/>
              <a:t>стартапа</a:t>
            </a:r>
            <a:r>
              <a:rPr lang="ru-RU" sz="2800" dirty="0"/>
              <a:t> или организации;</a:t>
            </a:r>
          </a:p>
          <a:p>
            <a:pPr marL="514350" indent="-514350">
              <a:buAutoNum type="arabicPeriod"/>
            </a:pPr>
            <a:r>
              <a:rPr lang="ru-RU" sz="2800" dirty="0"/>
              <a:t>Сформировать дерево проблем маркетинговой программы;</a:t>
            </a:r>
          </a:p>
          <a:p>
            <a:pPr marL="514350" indent="-514350">
              <a:buAutoNum type="arabicPeriod"/>
            </a:pPr>
            <a:r>
              <a:rPr lang="ru-RU" sz="2800" dirty="0"/>
              <a:t>На базе дерева проблем создать дерево целей и мероприятий маркетинговой программы.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807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rgbClr val="C00000"/>
                </a:solidFill>
              </a:rPr>
              <a:t>СПАСИБО ЗА ВНИМАНИЕ!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700" b="1" dirty="0">
                <a:solidFill>
                  <a:srgbClr val="C00000"/>
                </a:solidFill>
              </a:rPr>
              <a:t>Для выявления проблем оцениваются аспекты организации: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700" b="1" dirty="0">
                <a:solidFill>
                  <a:schemeClr val="tx2"/>
                </a:solidFill>
              </a:rPr>
              <a:t>сферы производственной деятельности </a:t>
            </a:r>
          </a:p>
          <a:p>
            <a:r>
              <a:rPr lang="ru-RU" sz="2700" b="1" dirty="0">
                <a:solidFill>
                  <a:schemeClr val="tx2"/>
                </a:solidFill>
              </a:rPr>
              <a:t>финансов</a:t>
            </a:r>
          </a:p>
          <a:p>
            <a:r>
              <a:rPr lang="ru-RU" sz="2700" b="1" dirty="0">
                <a:solidFill>
                  <a:schemeClr val="tx2"/>
                </a:solidFill>
              </a:rPr>
              <a:t>инноваций</a:t>
            </a:r>
          </a:p>
          <a:p>
            <a:r>
              <a:rPr lang="ru-RU" sz="2700" b="1" dirty="0">
                <a:solidFill>
                  <a:srgbClr val="C00000"/>
                </a:solidFill>
              </a:rPr>
              <a:t>сферы маркетинга</a:t>
            </a:r>
          </a:p>
          <a:p>
            <a:r>
              <a:rPr lang="ru-RU" sz="2700" b="1" dirty="0">
                <a:solidFill>
                  <a:schemeClr val="tx2"/>
                </a:solidFill>
              </a:rPr>
              <a:t>в организационном плане</a:t>
            </a:r>
          </a:p>
          <a:p>
            <a:r>
              <a:rPr lang="ru-RU" sz="2700" b="1" dirty="0">
                <a:solidFill>
                  <a:schemeClr val="tx2"/>
                </a:solidFill>
              </a:rPr>
              <a:t>в конкурентном аспекте</a:t>
            </a:r>
          </a:p>
          <a:p>
            <a:pPr marL="0" indent="0">
              <a:buNone/>
            </a:pPr>
            <a:r>
              <a:rPr lang="ru-RU" sz="2700" dirty="0"/>
              <a:t>В  результате  выявляются  определенные  </a:t>
            </a:r>
            <a:r>
              <a:rPr lang="ru-RU" sz="2700" i="1" dirty="0">
                <a:solidFill>
                  <a:srgbClr val="C00000"/>
                </a:solidFill>
              </a:rPr>
              <a:t>несоответствия  в  состоянии  внутреннего  потенциала предприятия и целевых установок</a:t>
            </a:r>
            <a:r>
              <a:rPr lang="ru-RU" sz="2700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0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dirty="0">
                <a:solidFill>
                  <a:srgbClr val="C00000"/>
                </a:solidFill>
              </a:rPr>
              <a:t>Определение миссии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>
                <a:solidFill>
                  <a:srgbClr val="C00000"/>
                </a:solidFill>
              </a:rPr>
              <a:t>Миссия</a:t>
            </a:r>
            <a:r>
              <a:rPr lang="ru-RU" sz="2800" dirty="0"/>
              <a:t> - стратегические принципы, которых предприятие будет придерживаться в своей деятельности для формирования его благоприятного имиджа (образа) в глазах как общества в целом, так и конкретных потребителей, своих сотрудников и государственных учреждений.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08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347" y="188640"/>
            <a:ext cx="8363272" cy="2074243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Чтобы сформулировать </a:t>
            </a:r>
            <a:r>
              <a:rPr lang="ru-RU" sz="2800" dirty="0">
                <a:solidFill>
                  <a:srgbClr val="C00000"/>
                </a:solidFill>
              </a:rPr>
              <a:t>принципы, на базе которых будет определена миссия</a:t>
            </a:r>
            <a:r>
              <a:rPr lang="ru-RU" sz="2800" dirty="0"/>
              <a:t>, необходимо ответить на ряд вопросов: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44" y="2092994"/>
            <a:ext cx="5844678" cy="41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5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rgbClr val="C00000"/>
                </a:solidFill>
              </a:rPr>
              <a:t>Система координат разработки миссии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96752"/>
            <a:ext cx="679230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4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rgbClr val="C00000"/>
                </a:solidFill>
              </a:rPr>
              <a:t>Трафарет разработки миссии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74541"/>
            <a:ext cx="8229600" cy="417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6BD-153D-4080-8FF8-35AAB22AA64C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1096</Words>
  <Application>Microsoft Office PowerPoint</Application>
  <PresentationFormat>Экран (4:3)</PresentationFormat>
  <Paragraphs>171</Paragraphs>
  <Slides>46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9" baseType="lpstr">
      <vt:lpstr>Arial</vt:lpstr>
      <vt:lpstr>Calibri</vt:lpstr>
      <vt:lpstr>Тема Office</vt:lpstr>
      <vt:lpstr>Заявка №6 – Документ 11</vt:lpstr>
      <vt:lpstr>Маркетинг  Практическое занятие на тему:  Выявление ключевых проблем и целей маркетинговой программы </vt:lpstr>
      <vt:lpstr>Определение понятия проблемы</vt:lpstr>
      <vt:lpstr>Последовательность действий при выявлении проблем</vt:lpstr>
      <vt:lpstr>Для выявления проблем оцениваются аспекты организации:</vt:lpstr>
      <vt:lpstr>Определение миссии</vt:lpstr>
      <vt:lpstr>Чтобы сформулировать принципы, на базе которых будет определена миссия, необходимо ответить на ряд вопросов: </vt:lpstr>
      <vt:lpstr>Система координат разработки миссии</vt:lpstr>
      <vt:lpstr>Трафарет разработки миссии</vt:lpstr>
      <vt:lpstr>Характеристика основных элементов миссии предприятия</vt:lpstr>
      <vt:lpstr>Ценностные ориентации руководителей фирм</vt:lpstr>
      <vt:lpstr>Общие требования к целям</vt:lpstr>
      <vt:lpstr>Требования к целям с точки зрения стратегического планирования</vt:lpstr>
      <vt:lpstr>Деревья целей маркетинговой стратегии</vt:lpstr>
      <vt:lpstr>I. Дерево проблем </vt:lpstr>
      <vt:lpstr>Методология работы с проблемным полем организации</vt:lpstr>
      <vt:lpstr>Дерево целей предприятия</vt:lpstr>
      <vt:lpstr>Дерево проблем Дерево целей</vt:lpstr>
      <vt:lpstr>Преобразование дерева проблем в дерево целей (1)</vt:lpstr>
      <vt:lpstr>Преобразование дерева проблем в дерево целей (2)</vt:lpstr>
      <vt:lpstr>Производственный цикл проекта</vt:lpstr>
      <vt:lpstr>Производственный цикл проекта (2)</vt:lpstr>
      <vt:lpstr>Сравнение жизненных циклов проектов  наукоемких и сырьевых отраслей</vt:lpstr>
      <vt:lpstr>Дерево проблем маркетинговой программы</vt:lpstr>
      <vt:lpstr>Дерево целей маркетинговой программы</vt:lpstr>
      <vt:lpstr>Экспертные оценки подцели и КОВ</vt:lpstr>
      <vt:lpstr>Экспертные оценки подцели и КОВ (2)</vt:lpstr>
      <vt:lpstr>Результирующая таблица подцелей</vt:lpstr>
      <vt:lpstr>Дерево целей с указанием КОВ</vt:lpstr>
      <vt:lpstr>Деревья мероприятий. Расчет весов альтернатив</vt:lpstr>
      <vt:lpstr>Дерево мероприятий подцели «Организовать пропаганду продукта»</vt:lpstr>
      <vt:lpstr>Метод экспертных оценок и КОВ</vt:lpstr>
      <vt:lpstr>Матрица опроса экспертов и Матрица преобразованных рангов </vt:lpstr>
      <vt:lpstr>Матрица опроса экспертов и Матрица преобразованных рангов (2)</vt:lpstr>
      <vt:lpstr>Итоговая таблица расчета альтернатив семейства 1 </vt:lpstr>
      <vt:lpstr>Расчет весов вариантов</vt:lpstr>
      <vt:lpstr>Дерево мероприятий подцели с весами вариантов</vt:lpstr>
      <vt:lpstr>Деревья мероприятий локальных подцелей</vt:lpstr>
      <vt:lpstr>Деревья мероприятий локальных подцелей (2)</vt:lpstr>
      <vt:lpstr>Деревья мероприятий локальных подцелей (3)</vt:lpstr>
      <vt:lpstr>Деревья мероприятий локальных подцелей (4)</vt:lpstr>
      <vt:lpstr>Деревья мероприятий локальных подцелей (5)</vt:lpstr>
      <vt:lpstr>Деревья мероприятий локальных подцелей (6)</vt:lpstr>
      <vt:lpstr>Деревья мероприятий локальных подцелей (7)</vt:lpstr>
      <vt:lpstr>Задание: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наукоемкого производства</dc:title>
  <dc:creator>nlg</dc:creator>
  <cp:lastModifiedBy>Полина</cp:lastModifiedBy>
  <cp:revision>173</cp:revision>
  <dcterms:created xsi:type="dcterms:W3CDTF">2017-04-04T03:08:36Z</dcterms:created>
  <dcterms:modified xsi:type="dcterms:W3CDTF">2023-11-20T11:32:14Z</dcterms:modified>
</cp:coreProperties>
</file>