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Official\SogetiACTEmailTemplates\Certification%20Pivot%20Data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[Certification Pivot Data 2018.xlsx]Sheet9!PivotTable71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Count of Tittle of Certification by Unit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Sheet9!$A$2:$A$56</c:f>
              <c:strCache>
                <c:ptCount val="55"/>
                <c:pt idx="0">
                  <c:v>070-346: Managing Office 365 Identities and Requirements</c:v>
                </c:pt>
                <c:pt idx="1">
                  <c:v>70-480: Programming in HTML5 with JavaScript and CSS3</c:v>
                </c:pt>
                <c:pt idx="2">
                  <c:v>70-483 Programming in C#</c:v>
                </c:pt>
                <c:pt idx="3">
                  <c:v>70-486: Developing ASP.NET MVC 4 Web Applications</c:v>
                </c:pt>
                <c:pt idx="4">
                  <c:v>70-532 Developing Microsoft Azure Solutions</c:v>
                </c:pt>
                <c:pt idx="5">
                  <c:v>70-533 Implementing Azure Infrastructure Solutions</c:v>
                </c:pt>
                <c:pt idx="6">
                  <c:v>70-535: Architecting Microsoft Azure Solutions</c:v>
                </c:pt>
                <c:pt idx="7">
                  <c:v>98-369: Cloud Fundamentals</c:v>
                </c:pt>
                <c:pt idx="8">
                  <c:v>AWS Business Professional</c:v>
                </c:pt>
                <c:pt idx="9">
                  <c:v>AWS Certified Cloud Practitioner</c:v>
                </c:pt>
                <c:pt idx="10">
                  <c:v>AWS Certified Developer - Associate</c:v>
                </c:pt>
                <c:pt idx="11">
                  <c:v>AWS Certified Solutions Architect - Associate</c:v>
                </c:pt>
                <c:pt idx="12">
                  <c:v>AWS Certified SysOps Administrator - Associate</c:v>
                </c:pt>
                <c:pt idx="13">
                  <c:v>Bachelors Degree</c:v>
                </c:pt>
                <c:pt idx="14">
                  <c:v>Certificate in Project Management</c:v>
                </c:pt>
                <c:pt idx="15">
                  <c:v>Certification of Competency in Business Analysis (CCBA)</c:v>
                </c:pt>
                <c:pt idx="16">
                  <c:v>Certified BA Professional (ECBA)</c:v>
                </c:pt>
                <c:pt idx="17">
                  <c:v>Certified Scrum Developer (CSD)</c:v>
                </c:pt>
                <c:pt idx="18">
                  <c:v>Certified Scrum Master</c:v>
                </c:pt>
                <c:pt idx="19">
                  <c:v>Certified ScrumMaster</c:v>
                </c:pt>
                <c:pt idx="20">
                  <c:v>CompTIA Security +</c:v>
                </c:pt>
                <c:pt idx="21">
                  <c:v>CSM</c:v>
                </c:pt>
                <c:pt idx="22">
                  <c:v>CSPO</c:v>
                </c:pt>
                <c:pt idx="23">
                  <c:v>Data Analytics</c:v>
                </c:pt>
                <c:pt idx="24">
                  <c:v>Engagement Manager ? Level 1</c:v>
                </c:pt>
                <c:pt idx="25">
                  <c:v>Epic Clarity Data Model Stork</c:v>
                </c:pt>
                <c:pt idx="26">
                  <c:v>IBM Blockchain Essentials</c:v>
                </c:pt>
                <c:pt idx="27">
                  <c:v>IBM Blockchain Foundation</c:v>
                </c:pt>
                <c:pt idx="28">
                  <c:v>ISTQB Certified Tester, Foundation Level (CTFL)</c:v>
                </c:pt>
                <c:pt idx="29">
                  <c:v>ITIL Foundation</c:v>
                </c:pt>
                <c:pt idx="30">
                  <c:v>Linux Professional Institute Certification (LPIC)</c:v>
                </c:pt>
                <c:pt idx="31">
                  <c:v>Masters Degree</c:v>
                </c:pt>
                <c:pt idx="32">
                  <c:v>MCSA - Web Applications</c:v>
                </c:pt>
                <c:pt idx="33">
                  <c:v>MCSE: Cloud Platform and Infrastructure</c:v>
                </c:pt>
                <c:pt idx="34">
                  <c:v>Microsoft Certified Professional (MCP)</c:v>
                </c:pt>
                <c:pt idx="35">
                  <c:v>Microsoft Certified Solutions Associate (MCSA): SQL 2016 Database Development</c:v>
                </c:pt>
                <c:pt idx="36">
                  <c:v>Microsoft Certified Systems Administrator (MCSA)</c:v>
                </c:pt>
                <c:pt idx="37">
                  <c:v>Oracle Certified Associate</c:v>
                </c:pt>
                <c:pt idx="38">
                  <c:v>Oracle Certified Professional (OCP)</c:v>
                </c:pt>
                <c:pt idx="39">
                  <c:v>PMI-ACP</c:v>
                </c:pt>
                <c:pt idx="40">
                  <c:v>Professional Scrum Master</c:v>
                </c:pt>
                <c:pt idx="41">
                  <c:v>Professional Scrum Master I</c:v>
                </c:pt>
                <c:pt idx="42">
                  <c:v>Professional Scrum Product Owner</c:v>
                </c:pt>
                <c:pt idx="43">
                  <c:v>Project Management Professional (PMP)</c:v>
                </c:pt>
                <c:pt idx="44">
                  <c:v>SAFe 4 Scrum Master</c:v>
                </c:pt>
                <c:pt idx="45">
                  <c:v>SAFe 4.0 Practitioner</c:v>
                </c:pt>
                <c:pt idx="46">
                  <c:v>SAFe Agilist (SA)</c:v>
                </c:pt>
                <c:pt idx="47">
                  <c:v>SAFe Practitioner (SP)</c:v>
                </c:pt>
                <c:pt idx="48">
                  <c:v>SAFe Program Consultant (SPC)</c:v>
                </c:pt>
                <c:pt idx="49">
                  <c:v>Salesforce Certified Sales Cloud Consultant</c:v>
                </c:pt>
                <c:pt idx="50">
                  <c:v>Sitecore XP 8 Website Development for .NET Developers Certification</c:v>
                </c:pt>
                <c:pt idx="51">
                  <c:v>Sogeti Agile Certified</c:v>
                </c:pt>
                <c:pt idx="52">
                  <c:v>Tricentis Automation Specialist Level 1</c:v>
                </c:pt>
                <c:pt idx="53">
                  <c:v>VMware Certified Professional</c:v>
                </c:pt>
                <c:pt idx="54">
                  <c:v>Workfront Core Certified</c:v>
                </c:pt>
              </c:strCache>
            </c:strRef>
          </c:cat>
          <c:val>
            <c:numRef>
              <c:f>Sheet9!$B$2:$B$56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11</c:v>
                </c:pt>
                <c:pt idx="11">
                  <c:v>18</c:v>
                </c:pt>
                <c:pt idx="12">
                  <c:v>2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9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11</c:v>
                </c:pt>
                <c:pt idx="27">
                  <c:v>8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1</c:v>
                </c:pt>
                <c:pt idx="33">
                  <c:v>1</c:v>
                </c:pt>
                <c:pt idx="34">
                  <c:v>4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9</c:v>
                </c:pt>
                <c:pt idx="41">
                  <c:v>6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21</c:v>
                </c:pt>
                <c:pt idx="46">
                  <c:v>11</c:v>
                </c:pt>
                <c:pt idx="47">
                  <c:v>9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0-4EFF-85FB-B9E2A53EE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897608"/>
        <c:axId val="521900232"/>
      </c:barChart>
      <c:catAx>
        <c:axId val="521897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00232"/>
        <c:crosses val="autoZero"/>
        <c:auto val="1"/>
        <c:lblAlgn val="ctr"/>
        <c:lblOffset val="100"/>
        <c:noMultiLvlLbl val="0"/>
      </c:catAx>
      <c:valAx>
        <c:axId val="52190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97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48A9B-89C4-4C9F-8969-8A614AC1F7C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09FA0-C96F-471D-8DC1-B5BC59CF2AAE}">
      <dgm:prSet phldrT="[Text]"/>
      <dgm:spPr/>
      <dgm:t>
        <a:bodyPr/>
        <a:lstStyle/>
        <a:p>
          <a:r>
            <a:rPr lang="en-US" dirty="0"/>
            <a:t>Current Training Opportunities</a:t>
          </a:r>
        </a:p>
      </dgm:t>
    </dgm:pt>
    <dgm:pt modelId="{C22C3967-83A4-4CF6-BB43-C428ED97077D}" type="parTrans" cxnId="{BEA7CD33-C9BA-4EF4-8277-7BC385F1F47D}">
      <dgm:prSet/>
      <dgm:spPr/>
      <dgm:t>
        <a:bodyPr/>
        <a:lstStyle/>
        <a:p>
          <a:endParaRPr lang="en-US"/>
        </a:p>
      </dgm:t>
    </dgm:pt>
    <dgm:pt modelId="{2C556265-98F2-4D2B-8F77-7E47977E8CD9}" type="sibTrans" cxnId="{BEA7CD33-C9BA-4EF4-8277-7BC385F1F47D}">
      <dgm:prSet/>
      <dgm:spPr/>
      <dgm:t>
        <a:bodyPr/>
        <a:lstStyle/>
        <a:p>
          <a:endParaRPr lang="en-US"/>
        </a:p>
      </dgm:t>
    </dgm:pt>
    <dgm:pt modelId="{C1A3E7D2-28C1-455F-9B3C-EE7EF26B4CD4}">
      <dgm:prSet phldrT="[Text]"/>
      <dgm:spPr/>
      <dgm:t>
        <a:bodyPr/>
        <a:lstStyle/>
        <a:p>
          <a:r>
            <a:rPr lang="en-US" dirty="0"/>
            <a:t>9 weeks exclusive Azure 70-532 and 70-535 Boot Camps </a:t>
          </a:r>
        </a:p>
      </dgm:t>
    </dgm:pt>
    <dgm:pt modelId="{4585F1C9-3075-4D1B-B9FE-DF699D8E6A90}" type="parTrans" cxnId="{B3884E91-296F-49D1-AFB6-3844859B7389}">
      <dgm:prSet/>
      <dgm:spPr/>
      <dgm:t>
        <a:bodyPr/>
        <a:lstStyle/>
        <a:p>
          <a:endParaRPr lang="en-US"/>
        </a:p>
      </dgm:t>
    </dgm:pt>
    <dgm:pt modelId="{86E94658-F839-481D-8A66-81B1DD566745}" type="sibTrans" cxnId="{B3884E91-296F-49D1-AFB6-3844859B7389}">
      <dgm:prSet/>
      <dgm:spPr/>
      <dgm:t>
        <a:bodyPr/>
        <a:lstStyle/>
        <a:p>
          <a:endParaRPr lang="en-US"/>
        </a:p>
      </dgm:t>
    </dgm:pt>
    <dgm:pt modelId="{958C362F-2FC2-478F-ABC9-C359669F4F97}">
      <dgm:prSet phldrT="[Text]"/>
      <dgm:spPr/>
      <dgm:t>
        <a:bodyPr/>
        <a:lstStyle/>
        <a:p>
          <a:r>
            <a:rPr lang="en-US" dirty="0"/>
            <a:t>DevOps and IOT  Hackathon Event</a:t>
          </a:r>
        </a:p>
      </dgm:t>
    </dgm:pt>
    <dgm:pt modelId="{DD71426C-EF62-430D-B6FE-B3228CEA2C8B}" type="parTrans" cxnId="{ECE19103-3C7E-457C-8ABF-85784247B170}">
      <dgm:prSet/>
      <dgm:spPr/>
      <dgm:t>
        <a:bodyPr/>
        <a:lstStyle/>
        <a:p>
          <a:endParaRPr lang="en-US"/>
        </a:p>
      </dgm:t>
    </dgm:pt>
    <dgm:pt modelId="{79029E82-C961-4A14-B983-2F2BF1E8E386}" type="sibTrans" cxnId="{ECE19103-3C7E-457C-8ABF-85784247B170}">
      <dgm:prSet/>
      <dgm:spPr/>
      <dgm:t>
        <a:bodyPr/>
        <a:lstStyle/>
        <a:p>
          <a:endParaRPr lang="en-US"/>
        </a:p>
      </dgm:t>
    </dgm:pt>
    <dgm:pt modelId="{3A8D04BD-F194-43E8-B31B-3555C555F2FB}">
      <dgm:prSet phldrT="[Text]"/>
      <dgm:spPr/>
      <dgm:t>
        <a:bodyPr/>
        <a:lstStyle/>
        <a:p>
          <a:r>
            <a:rPr lang="en-US" dirty="0"/>
            <a:t>4 weeks RPA Boot Camp</a:t>
          </a:r>
        </a:p>
      </dgm:t>
    </dgm:pt>
    <dgm:pt modelId="{2CC9B81E-E10C-4958-8908-3BFD24481C56}" type="parTrans" cxnId="{5FF68DCC-9D5A-4B25-93BD-F1745FE45E3D}">
      <dgm:prSet/>
      <dgm:spPr/>
      <dgm:t>
        <a:bodyPr/>
        <a:lstStyle/>
        <a:p>
          <a:endParaRPr lang="en-US"/>
        </a:p>
      </dgm:t>
    </dgm:pt>
    <dgm:pt modelId="{C0E4BE2C-EC07-4631-9445-DB4F58C66CFF}" type="sibTrans" cxnId="{5FF68DCC-9D5A-4B25-93BD-F1745FE45E3D}">
      <dgm:prSet/>
      <dgm:spPr/>
      <dgm:t>
        <a:bodyPr/>
        <a:lstStyle/>
        <a:p>
          <a:endParaRPr lang="en-US"/>
        </a:p>
      </dgm:t>
    </dgm:pt>
    <dgm:pt modelId="{726DE2CE-78AD-48E4-9E57-DC11B0705DBB}">
      <dgm:prSet phldrT="[Text]"/>
      <dgm:spPr/>
      <dgm:t>
        <a:bodyPr/>
        <a:lstStyle/>
        <a:p>
          <a:r>
            <a:rPr lang="en-US" dirty="0"/>
            <a:t>World wide Global Azure Boot Camp </a:t>
          </a:r>
        </a:p>
      </dgm:t>
    </dgm:pt>
    <dgm:pt modelId="{1ADEB17E-3DA6-4FBE-8291-AD7810368968}" type="parTrans" cxnId="{D839FAF9-6324-453E-8C2C-BFD25A87A8E2}">
      <dgm:prSet/>
      <dgm:spPr/>
      <dgm:t>
        <a:bodyPr/>
        <a:lstStyle/>
        <a:p>
          <a:endParaRPr lang="en-US"/>
        </a:p>
      </dgm:t>
    </dgm:pt>
    <dgm:pt modelId="{A7CFF86F-DA14-4CA3-9ECB-E34292191D29}" type="sibTrans" cxnId="{D839FAF9-6324-453E-8C2C-BFD25A87A8E2}">
      <dgm:prSet/>
      <dgm:spPr/>
      <dgm:t>
        <a:bodyPr/>
        <a:lstStyle/>
        <a:p>
          <a:endParaRPr lang="en-US"/>
        </a:p>
      </dgm:t>
    </dgm:pt>
    <dgm:pt modelId="{0C0FB5E7-0188-43BF-82D7-7C31BBF31B4B}">
      <dgm:prSet phldrT="[Text]"/>
      <dgm:spPr/>
      <dgm:t>
        <a:bodyPr/>
        <a:lstStyle/>
        <a:p>
          <a:r>
            <a:rPr lang="en-US" dirty="0"/>
            <a:t>Various Live Webinars from Partners like CA Technologies, NGNIX, Microsoft and AWS</a:t>
          </a:r>
        </a:p>
      </dgm:t>
    </dgm:pt>
    <dgm:pt modelId="{E82F9D64-758A-4D9E-8DCE-56D09D651FDA}" type="parTrans" cxnId="{9A7BB7BB-343A-49D2-8BBC-19C943A8C9ED}">
      <dgm:prSet/>
      <dgm:spPr/>
      <dgm:t>
        <a:bodyPr/>
        <a:lstStyle/>
        <a:p>
          <a:endParaRPr lang="en-US"/>
        </a:p>
      </dgm:t>
    </dgm:pt>
    <dgm:pt modelId="{B1D9FFB2-D490-427C-95D5-4BF52EB9B60A}" type="sibTrans" cxnId="{9A7BB7BB-343A-49D2-8BBC-19C943A8C9ED}">
      <dgm:prSet/>
      <dgm:spPr/>
      <dgm:t>
        <a:bodyPr/>
        <a:lstStyle/>
        <a:p>
          <a:endParaRPr lang="en-US"/>
        </a:p>
      </dgm:t>
    </dgm:pt>
    <dgm:pt modelId="{40D140B5-46D0-4A2A-B3E5-79C04757E97D}">
      <dgm:prSet phldrT="[Text]"/>
      <dgm:spPr/>
      <dgm:t>
        <a:bodyPr/>
        <a:lstStyle/>
        <a:p>
          <a:r>
            <a:rPr lang="en-US" dirty="0"/>
            <a:t>Strategic unit level internal training </a:t>
          </a:r>
        </a:p>
      </dgm:t>
    </dgm:pt>
    <dgm:pt modelId="{D1627A10-EA51-4D14-A8A3-D1ABC81EEB04}" type="parTrans" cxnId="{E2B3DFD3-9DC4-4589-97CE-7E0C05569D84}">
      <dgm:prSet/>
      <dgm:spPr/>
      <dgm:t>
        <a:bodyPr/>
        <a:lstStyle/>
        <a:p>
          <a:endParaRPr lang="en-US"/>
        </a:p>
      </dgm:t>
    </dgm:pt>
    <dgm:pt modelId="{C290D1D2-BDF8-4DEE-8BAB-4713F076B1EF}" type="sibTrans" cxnId="{E2B3DFD3-9DC4-4589-97CE-7E0C05569D84}">
      <dgm:prSet/>
      <dgm:spPr/>
      <dgm:t>
        <a:bodyPr/>
        <a:lstStyle/>
        <a:p>
          <a:endParaRPr lang="en-US"/>
        </a:p>
      </dgm:t>
    </dgm:pt>
    <dgm:pt modelId="{4F38AE08-E829-4205-B6EB-C7F50C2F245F}" type="pres">
      <dgm:prSet presAssocID="{C9448A9B-89C4-4C9F-8969-8A614AC1F7C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54DD01-D837-4AF1-B8E2-5B30F3AD2CA9}" type="pres">
      <dgm:prSet presAssocID="{8BE09FA0-C96F-471D-8DC1-B5BC59CF2AAE}" presName="Parent" presStyleLbl="node0" presStyleIdx="0" presStyleCnt="1">
        <dgm:presLayoutVars>
          <dgm:chMax val="6"/>
          <dgm:chPref val="6"/>
        </dgm:presLayoutVars>
      </dgm:prSet>
      <dgm:spPr/>
    </dgm:pt>
    <dgm:pt modelId="{46E93C80-6569-4FFC-98EF-DCF825E1AB30}" type="pres">
      <dgm:prSet presAssocID="{C1A3E7D2-28C1-455F-9B3C-EE7EF26B4CD4}" presName="Accent1" presStyleCnt="0"/>
      <dgm:spPr/>
    </dgm:pt>
    <dgm:pt modelId="{D029B2EE-6630-4443-B894-A7CF23786D83}" type="pres">
      <dgm:prSet presAssocID="{C1A3E7D2-28C1-455F-9B3C-EE7EF26B4CD4}" presName="Accent" presStyleLbl="bgShp" presStyleIdx="0" presStyleCnt="6"/>
      <dgm:spPr/>
    </dgm:pt>
    <dgm:pt modelId="{A915148E-E96C-442E-91DD-FABF5B08010C}" type="pres">
      <dgm:prSet presAssocID="{C1A3E7D2-28C1-455F-9B3C-EE7EF26B4C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8618896-578E-4058-AD32-29A1881C8E41}" type="pres">
      <dgm:prSet presAssocID="{958C362F-2FC2-478F-ABC9-C359669F4F97}" presName="Accent2" presStyleCnt="0"/>
      <dgm:spPr/>
    </dgm:pt>
    <dgm:pt modelId="{EE13F8B8-9C5C-45D0-A5DF-5790F42CC4E5}" type="pres">
      <dgm:prSet presAssocID="{958C362F-2FC2-478F-ABC9-C359669F4F97}" presName="Accent" presStyleLbl="bgShp" presStyleIdx="1" presStyleCnt="6"/>
      <dgm:spPr/>
    </dgm:pt>
    <dgm:pt modelId="{0B96C65C-8927-4FDB-A81B-EBEE2574ABE1}" type="pres">
      <dgm:prSet presAssocID="{958C362F-2FC2-478F-ABC9-C359669F4F9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5731C46-8306-485A-A6F6-DBF2A368EEFF}" type="pres">
      <dgm:prSet presAssocID="{3A8D04BD-F194-43E8-B31B-3555C555F2FB}" presName="Accent3" presStyleCnt="0"/>
      <dgm:spPr/>
    </dgm:pt>
    <dgm:pt modelId="{DDACEEA1-0588-4708-8F18-32EAA5A3EA45}" type="pres">
      <dgm:prSet presAssocID="{3A8D04BD-F194-43E8-B31B-3555C555F2FB}" presName="Accent" presStyleLbl="bgShp" presStyleIdx="2" presStyleCnt="6"/>
      <dgm:spPr/>
    </dgm:pt>
    <dgm:pt modelId="{A9FBE33D-C5FB-40AD-942E-81324ECE7293}" type="pres">
      <dgm:prSet presAssocID="{3A8D04BD-F194-43E8-B31B-3555C555F2F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EA33B16-AD1A-41AF-9887-C3C657180F86}" type="pres">
      <dgm:prSet presAssocID="{726DE2CE-78AD-48E4-9E57-DC11B0705DBB}" presName="Accent4" presStyleCnt="0"/>
      <dgm:spPr/>
    </dgm:pt>
    <dgm:pt modelId="{8C5483C4-4536-4347-BA3B-33E2FDD707F7}" type="pres">
      <dgm:prSet presAssocID="{726DE2CE-78AD-48E4-9E57-DC11B0705DBB}" presName="Accent" presStyleLbl="bgShp" presStyleIdx="3" presStyleCnt="6"/>
      <dgm:spPr/>
    </dgm:pt>
    <dgm:pt modelId="{0C973403-260B-4BAE-A516-F5CF9357E737}" type="pres">
      <dgm:prSet presAssocID="{726DE2CE-78AD-48E4-9E57-DC11B0705DB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F6CA57D-075D-4FAC-A9A5-BC151794861D}" type="pres">
      <dgm:prSet presAssocID="{0C0FB5E7-0188-43BF-82D7-7C31BBF31B4B}" presName="Accent5" presStyleCnt="0"/>
      <dgm:spPr/>
    </dgm:pt>
    <dgm:pt modelId="{946B7886-0EB1-4EEE-8E45-A11345D87A39}" type="pres">
      <dgm:prSet presAssocID="{0C0FB5E7-0188-43BF-82D7-7C31BBF31B4B}" presName="Accent" presStyleLbl="bgShp" presStyleIdx="4" presStyleCnt="6"/>
      <dgm:spPr/>
    </dgm:pt>
    <dgm:pt modelId="{9CC63EA3-0E5E-432E-9891-C519D1A056AB}" type="pres">
      <dgm:prSet presAssocID="{0C0FB5E7-0188-43BF-82D7-7C31BBF31B4B}" presName="Child5" presStyleLbl="node1" presStyleIdx="4" presStyleCnt="6" custLinFactNeighborX="-1357">
        <dgm:presLayoutVars>
          <dgm:chMax val="0"/>
          <dgm:chPref val="0"/>
          <dgm:bulletEnabled val="1"/>
        </dgm:presLayoutVars>
      </dgm:prSet>
      <dgm:spPr/>
    </dgm:pt>
    <dgm:pt modelId="{8F81AB91-5DAC-43AB-8703-DB91101384CF}" type="pres">
      <dgm:prSet presAssocID="{40D140B5-46D0-4A2A-B3E5-79C04757E97D}" presName="Accent6" presStyleCnt="0"/>
      <dgm:spPr/>
    </dgm:pt>
    <dgm:pt modelId="{642A771B-F194-4879-AAFF-7C95302A7BD5}" type="pres">
      <dgm:prSet presAssocID="{40D140B5-46D0-4A2A-B3E5-79C04757E97D}" presName="Accent" presStyleLbl="bgShp" presStyleIdx="5" presStyleCnt="6"/>
      <dgm:spPr/>
    </dgm:pt>
    <dgm:pt modelId="{4E0F5FDD-909F-4B9E-AE7E-B41A2255BCD8}" type="pres">
      <dgm:prSet presAssocID="{40D140B5-46D0-4A2A-B3E5-79C04757E97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CE19103-3C7E-457C-8ABF-85784247B170}" srcId="{8BE09FA0-C96F-471D-8DC1-B5BC59CF2AAE}" destId="{958C362F-2FC2-478F-ABC9-C359669F4F97}" srcOrd="1" destOrd="0" parTransId="{DD71426C-EF62-430D-B6FE-B3228CEA2C8B}" sibTransId="{79029E82-C961-4A14-B983-2F2BF1E8E386}"/>
    <dgm:cxn modelId="{BEA7CD33-C9BA-4EF4-8277-7BC385F1F47D}" srcId="{C9448A9B-89C4-4C9F-8969-8A614AC1F7C5}" destId="{8BE09FA0-C96F-471D-8DC1-B5BC59CF2AAE}" srcOrd="0" destOrd="0" parTransId="{C22C3967-83A4-4CF6-BB43-C428ED97077D}" sibTransId="{2C556265-98F2-4D2B-8F77-7E47977E8CD9}"/>
    <dgm:cxn modelId="{43F27934-28AE-4F76-96D7-F6C1A3DBF67D}" type="presOf" srcId="{958C362F-2FC2-478F-ABC9-C359669F4F97}" destId="{0B96C65C-8927-4FDB-A81B-EBEE2574ABE1}" srcOrd="0" destOrd="0" presId="urn:microsoft.com/office/officeart/2011/layout/HexagonRadial"/>
    <dgm:cxn modelId="{BB09CA48-458A-4206-8B8F-CDD7EE292F08}" type="presOf" srcId="{0C0FB5E7-0188-43BF-82D7-7C31BBF31B4B}" destId="{9CC63EA3-0E5E-432E-9891-C519D1A056AB}" srcOrd="0" destOrd="0" presId="urn:microsoft.com/office/officeart/2011/layout/HexagonRadial"/>
    <dgm:cxn modelId="{EB4DC57A-F9A6-419A-B965-F9CEA98319E4}" type="presOf" srcId="{C1A3E7D2-28C1-455F-9B3C-EE7EF26B4CD4}" destId="{A915148E-E96C-442E-91DD-FABF5B08010C}" srcOrd="0" destOrd="0" presId="urn:microsoft.com/office/officeart/2011/layout/HexagonRadial"/>
    <dgm:cxn modelId="{B3884E91-296F-49D1-AFB6-3844859B7389}" srcId="{8BE09FA0-C96F-471D-8DC1-B5BC59CF2AAE}" destId="{C1A3E7D2-28C1-455F-9B3C-EE7EF26B4CD4}" srcOrd="0" destOrd="0" parTransId="{4585F1C9-3075-4D1B-B9FE-DF699D8E6A90}" sibTransId="{86E94658-F839-481D-8A66-81B1DD566745}"/>
    <dgm:cxn modelId="{685EBEAE-7A16-4224-AFFB-725E76D3962D}" type="presOf" srcId="{3A8D04BD-F194-43E8-B31B-3555C555F2FB}" destId="{A9FBE33D-C5FB-40AD-942E-81324ECE7293}" srcOrd="0" destOrd="0" presId="urn:microsoft.com/office/officeart/2011/layout/HexagonRadial"/>
    <dgm:cxn modelId="{7037DBB9-19F7-44C2-9DA7-61A6A456B660}" type="presOf" srcId="{40D140B5-46D0-4A2A-B3E5-79C04757E97D}" destId="{4E0F5FDD-909F-4B9E-AE7E-B41A2255BCD8}" srcOrd="0" destOrd="0" presId="urn:microsoft.com/office/officeart/2011/layout/HexagonRadial"/>
    <dgm:cxn modelId="{9A7BB7BB-343A-49D2-8BBC-19C943A8C9ED}" srcId="{8BE09FA0-C96F-471D-8DC1-B5BC59CF2AAE}" destId="{0C0FB5E7-0188-43BF-82D7-7C31BBF31B4B}" srcOrd="4" destOrd="0" parTransId="{E82F9D64-758A-4D9E-8DCE-56D09D651FDA}" sibTransId="{B1D9FFB2-D490-427C-95D5-4BF52EB9B60A}"/>
    <dgm:cxn modelId="{5FF68DCC-9D5A-4B25-93BD-F1745FE45E3D}" srcId="{8BE09FA0-C96F-471D-8DC1-B5BC59CF2AAE}" destId="{3A8D04BD-F194-43E8-B31B-3555C555F2FB}" srcOrd="2" destOrd="0" parTransId="{2CC9B81E-E10C-4958-8908-3BFD24481C56}" sibTransId="{C0E4BE2C-EC07-4631-9445-DB4F58C66CFF}"/>
    <dgm:cxn modelId="{F14DF8D2-4DD5-407B-9195-2C2063D0CBF4}" type="presOf" srcId="{726DE2CE-78AD-48E4-9E57-DC11B0705DBB}" destId="{0C973403-260B-4BAE-A516-F5CF9357E737}" srcOrd="0" destOrd="0" presId="urn:microsoft.com/office/officeart/2011/layout/HexagonRadial"/>
    <dgm:cxn modelId="{E2B3DFD3-9DC4-4589-97CE-7E0C05569D84}" srcId="{8BE09FA0-C96F-471D-8DC1-B5BC59CF2AAE}" destId="{40D140B5-46D0-4A2A-B3E5-79C04757E97D}" srcOrd="5" destOrd="0" parTransId="{D1627A10-EA51-4D14-A8A3-D1ABC81EEB04}" sibTransId="{C290D1D2-BDF8-4DEE-8BAB-4713F076B1EF}"/>
    <dgm:cxn modelId="{4B0377DA-17DA-4C04-865F-0CDD9890372C}" type="presOf" srcId="{C9448A9B-89C4-4C9F-8969-8A614AC1F7C5}" destId="{4F38AE08-E829-4205-B6EB-C7F50C2F245F}" srcOrd="0" destOrd="0" presId="urn:microsoft.com/office/officeart/2011/layout/HexagonRadial"/>
    <dgm:cxn modelId="{67829BE2-8CE4-4E32-8070-291A1B482BBA}" type="presOf" srcId="{8BE09FA0-C96F-471D-8DC1-B5BC59CF2AAE}" destId="{7C54DD01-D837-4AF1-B8E2-5B30F3AD2CA9}" srcOrd="0" destOrd="0" presId="urn:microsoft.com/office/officeart/2011/layout/HexagonRadial"/>
    <dgm:cxn modelId="{D839FAF9-6324-453E-8C2C-BFD25A87A8E2}" srcId="{8BE09FA0-C96F-471D-8DC1-B5BC59CF2AAE}" destId="{726DE2CE-78AD-48E4-9E57-DC11B0705DBB}" srcOrd="3" destOrd="0" parTransId="{1ADEB17E-3DA6-4FBE-8291-AD7810368968}" sibTransId="{A7CFF86F-DA14-4CA3-9ECB-E34292191D29}"/>
    <dgm:cxn modelId="{D20D5816-37CE-4D93-882B-8110E51531E5}" type="presParOf" srcId="{4F38AE08-E829-4205-B6EB-C7F50C2F245F}" destId="{7C54DD01-D837-4AF1-B8E2-5B30F3AD2CA9}" srcOrd="0" destOrd="0" presId="urn:microsoft.com/office/officeart/2011/layout/HexagonRadial"/>
    <dgm:cxn modelId="{970F02AC-DCB9-4C56-9F4B-9CBC1868F711}" type="presParOf" srcId="{4F38AE08-E829-4205-B6EB-C7F50C2F245F}" destId="{46E93C80-6569-4FFC-98EF-DCF825E1AB30}" srcOrd="1" destOrd="0" presId="urn:microsoft.com/office/officeart/2011/layout/HexagonRadial"/>
    <dgm:cxn modelId="{02520650-3E9E-4201-AD22-3EEA616C3A1D}" type="presParOf" srcId="{46E93C80-6569-4FFC-98EF-DCF825E1AB30}" destId="{D029B2EE-6630-4443-B894-A7CF23786D83}" srcOrd="0" destOrd="0" presId="urn:microsoft.com/office/officeart/2011/layout/HexagonRadial"/>
    <dgm:cxn modelId="{9D89147E-9E4D-4427-8625-CF472A362214}" type="presParOf" srcId="{4F38AE08-E829-4205-B6EB-C7F50C2F245F}" destId="{A915148E-E96C-442E-91DD-FABF5B08010C}" srcOrd="2" destOrd="0" presId="urn:microsoft.com/office/officeart/2011/layout/HexagonRadial"/>
    <dgm:cxn modelId="{1A49668C-4271-4B41-BFF3-5A3E0463D853}" type="presParOf" srcId="{4F38AE08-E829-4205-B6EB-C7F50C2F245F}" destId="{38618896-578E-4058-AD32-29A1881C8E41}" srcOrd="3" destOrd="0" presId="urn:microsoft.com/office/officeart/2011/layout/HexagonRadial"/>
    <dgm:cxn modelId="{43D3D6A5-F7B2-4387-B157-592D8E4960C2}" type="presParOf" srcId="{38618896-578E-4058-AD32-29A1881C8E41}" destId="{EE13F8B8-9C5C-45D0-A5DF-5790F42CC4E5}" srcOrd="0" destOrd="0" presId="urn:microsoft.com/office/officeart/2011/layout/HexagonRadial"/>
    <dgm:cxn modelId="{AC2A4F16-5A4F-44B9-9553-792A96428834}" type="presParOf" srcId="{4F38AE08-E829-4205-B6EB-C7F50C2F245F}" destId="{0B96C65C-8927-4FDB-A81B-EBEE2574ABE1}" srcOrd="4" destOrd="0" presId="urn:microsoft.com/office/officeart/2011/layout/HexagonRadial"/>
    <dgm:cxn modelId="{DD0E9CD4-0677-4ECE-8C3E-C73B39669B72}" type="presParOf" srcId="{4F38AE08-E829-4205-B6EB-C7F50C2F245F}" destId="{05731C46-8306-485A-A6F6-DBF2A368EEFF}" srcOrd="5" destOrd="0" presId="urn:microsoft.com/office/officeart/2011/layout/HexagonRadial"/>
    <dgm:cxn modelId="{E5339420-B0A4-41F6-9CEC-C0BD01A89DFE}" type="presParOf" srcId="{05731C46-8306-485A-A6F6-DBF2A368EEFF}" destId="{DDACEEA1-0588-4708-8F18-32EAA5A3EA45}" srcOrd="0" destOrd="0" presId="urn:microsoft.com/office/officeart/2011/layout/HexagonRadial"/>
    <dgm:cxn modelId="{BC9DB420-5D69-411C-B8E3-F59FDBFDA63A}" type="presParOf" srcId="{4F38AE08-E829-4205-B6EB-C7F50C2F245F}" destId="{A9FBE33D-C5FB-40AD-942E-81324ECE7293}" srcOrd="6" destOrd="0" presId="urn:microsoft.com/office/officeart/2011/layout/HexagonRadial"/>
    <dgm:cxn modelId="{0868FF3F-CCB9-41D3-BC85-BA60E6C293DB}" type="presParOf" srcId="{4F38AE08-E829-4205-B6EB-C7F50C2F245F}" destId="{2EA33B16-AD1A-41AF-9887-C3C657180F86}" srcOrd="7" destOrd="0" presId="urn:microsoft.com/office/officeart/2011/layout/HexagonRadial"/>
    <dgm:cxn modelId="{047C0967-DFAC-4220-9665-5A796AF1D7AA}" type="presParOf" srcId="{2EA33B16-AD1A-41AF-9887-C3C657180F86}" destId="{8C5483C4-4536-4347-BA3B-33E2FDD707F7}" srcOrd="0" destOrd="0" presId="urn:microsoft.com/office/officeart/2011/layout/HexagonRadial"/>
    <dgm:cxn modelId="{3DC9398F-AB11-4502-A34E-1251AE33A3B5}" type="presParOf" srcId="{4F38AE08-E829-4205-B6EB-C7F50C2F245F}" destId="{0C973403-260B-4BAE-A516-F5CF9357E737}" srcOrd="8" destOrd="0" presId="urn:microsoft.com/office/officeart/2011/layout/HexagonRadial"/>
    <dgm:cxn modelId="{3E84D402-5047-4B05-8F6E-62821CE16B8A}" type="presParOf" srcId="{4F38AE08-E829-4205-B6EB-C7F50C2F245F}" destId="{0F6CA57D-075D-4FAC-A9A5-BC151794861D}" srcOrd="9" destOrd="0" presId="urn:microsoft.com/office/officeart/2011/layout/HexagonRadial"/>
    <dgm:cxn modelId="{216DEFC1-0BD1-4BAA-8947-AF6283D9BE0F}" type="presParOf" srcId="{0F6CA57D-075D-4FAC-A9A5-BC151794861D}" destId="{946B7886-0EB1-4EEE-8E45-A11345D87A39}" srcOrd="0" destOrd="0" presId="urn:microsoft.com/office/officeart/2011/layout/HexagonRadial"/>
    <dgm:cxn modelId="{FCD8F16B-33DD-4A21-A712-6BBA7453E598}" type="presParOf" srcId="{4F38AE08-E829-4205-B6EB-C7F50C2F245F}" destId="{9CC63EA3-0E5E-432E-9891-C519D1A056AB}" srcOrd="10" destOrd="0" presId="urn:microsoft.com/office/officeart/2011/layout/HexagonRadial"/>
    <dgm:cxn modelId="{EF737D2C-ED5F-4795-B5CC-B4C32F7A4928}" type="presParOf" srcId="{4F38AE08-E829-4205-B6EB-C7F50C2F245F}" destId="{8F81AB91-5DAC-43AB-8703-DB91101384CF}" srcOrd="11" destOrd="0" presId="urn:microsoft.com/office/officeart/2011/layout/HexagonRadial"/>
    <dgm:cxn modelId="{AB6E504D-B739-4A6A-A11A-1742658714DE}" type="presParOf" srcId="{8F81AB91-5DAC-43AB-8703-DB91101384CF}" destId="{642A771B-F194-4879-AAFF-7C95302A7BD5}" srcOrd="0" destOrd="0" presId="urn:microsoft.com/office/officeart/2011/layout/HexagonRadial"/>
    <dgm:cxn modelId="{9388FA97-C1EC-4A6B-ACAC-BB817190C457}" type="presParOf" srcId="{4F38AE08-E829-4205-B6EB-C7F50C2F245F}" destId="{4E0F5FDD-909F-4B9E-AE7E-B41A2255BC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48A9B-89C4-4C9F-8969-8A614AC1F7C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09FA0-C96F-471D-8DC1-B5BC59CF2AAE}">
      <dgm:prSet phldrT="[Text]"/>
      <dgm:spPr/>
      <dgm:t>
        <a:bodyPr/>
        <a:lstStyle/>
        <a:p>
          <a:r>
            <a:rPr lang="en-US" dirty="0"/>
            <a:t>Future Training Opportunities</a:t>
          </a:r>
        </a:p>
      </dgm:t>
    </dgm:pt>
    <dgm:pt modelId="{C22C3967-83A4-4CF6-BB43-C428ED97077D}" type="parTrans" cxnId="{BEA7CD33-C9BA-4EF4-8277-7BC385F1F47D}">
      <dgm:prSet/>
      <dgm:spPr/>
      <dgm:t>
        <a:bodyPr/>
        <a:lstStyle/>
        <a:p>
          <a:endParaRPr lang="en-US"/>
        </a:p>
      </dgm:t>
    </dgm:pt>
    <dgm:pt modelId="{2C556265-98F2-4D2B-8F77-7E47977E8CD9}" type="sibTrans" cxnId="{BEA7CD33-C9BA-4EF4-8277-7BC385F1F47D}">
      <dgm:prSet/>
      <dgm:spPr/>
      <dgm:t>
        <a:bodyPr/>
        <a:lstStyle/>
        <a:p>
          <a:endParaRPr lang="en-US"/>
        </a:p>
      </dgm:t>
    </dgm:pt>
    <dgm:pt modelId="{C1A3E7D2-28C1-455F-9B3C-EE7EF26B4CD4}">
      <dgm:prSet phldrT="[Text]"/>
      <dgm:spPr/>
      <dgm:t>
        <a:bodyPr/>
        <a:lstStyle/>
        <a:p>
          <a:r>
            <a:rPr lang="en-US" dirty="0"/>
            <a:t>Series of Technology specific Boot Camps</a:t>
          </a:r>
        </a:p>
      </dgm:t>
    </dgm:pt>
    <dgm:pt modelId="{4585F1C9-3075-4D1B-B9FE-DF699D8E6A90}" type="parTrans" cxnId="{B3884E91-296F-49D1-AFB6-3844859B7389}">
      <dgm:prSet/>
      <dgm:spPr/>
      <dgm:t>
        <a:bodyPr/>
        <a:lstStyle/>
        <a:p>
          <a:endParaRPr lang="en-US"/>
        </a:p>
      </dgm:t>
    </dgm:pt>
    <dgm:pt modelId="{86E94658-F839-481D-8A66-81B1DD566745}" type="sibTrans" cxnId="{B3884E91-296F-49D1-AFB6-3844859B7389}">
      <dgm:prSet/>
      <dgm:spPr/>
      <dgm:t>
        <a:bodyPr/>
        <a:lstStyle/>
        <a:p>
          <a:endParaRPr lang="en-US"/>
        </a:p>
      </dgm:t>
    </dgm:pt>
    <dgm:pt modelId="{958C362F-2FC2-478F-ABC9-C359669F4F97}">
      <dgm:prSet phldrT="[Text]"/>
      <dgm:spPr/>
      <dgm:t>
        <a:bodyPr/>
        <a:lstStyle/>
        <a:p>
          <a:r>
            <a:rPr lang="en-US" dirty="0"/>
            <a:t>Series of Strategic Hackathon events</a:t>
          </a:r>
        </a:p>
      </dgm:t>
    </dgm:pt>
    <dgm:pt modelId="{DD71426C-EF62-430D-B6FE-B3228CEA2C8B}" type="parTrans" cxnId="{ECE19103-3C7E-457C-8ABF-85784247B170}">
      <dgm:prSet/>
      <dgm:spPr/>
      <dgm:t>
        <a:bodyPr/>
        <a:lstStyle/>
        <a:p>
          <a:endParaRPr lang="en-US"/>
        </a:p>
      </dgm:t>
    </dgm:pt>
    <dgm:pt modelId="{79029E82-C961-4A14-B983-2F2BF1E8E386}" type="sibTrans" cxnId="{ECE19103-3C7E-457C-8ABF-85784247B170}">
      <dgm:prSet/>
      <dgm:spPr/>
      <dgm:t>
        <a:bodyPr/>
        <a:lstStyle/>
        <a:p>
          <a:endParaRPr lang="en-US"/>
        </a:p>
      </dgm:t>
    </dgm:pt>
    <dgm:pt modelId="{3A8D04BD-F194-43E8-B31B-3555C555F2FB}">
      <dgm:prSet phldrT="[Text]"/>
      <dgm:spPr/>
      <dgm:t>
        <a:bodyPr/>
        <a:lstStyle/>
        <a:p>
          <a:r>
            <a:rPr lang="en-US" dirty="0"/>
            <a:t>Exclusive Partner training from Microsoft and AWS</a:t>
          </a:r>
        </a:p>
      </dgm:t>
    </dgm:pt>
    <dgm:pt modelId="{2CC9B81E-E10C-4958-8908-3BFD24481C56}" type="parTrans" cxnId="{5FF68DCC-9D5A-4B25-93BD-F1745FE45E3D}">
      <dgm:prSet/>
      <dgm:spPr/>
      <dgm:t>
        <a:bodyPr/>
        <a:lstStyle/>
        <a:p>
          <a:endParaRPr lang="en-US"/>
        </a:p>
      </dgm:t>
    </dgm:pt>
    <dgm:pt modelId="{C0E4BE2C-EC07-4631-9445-DB4F58C66CFF}" type="sibTrans" cxnId="{5FF68DCC-9D5A-4B25-93BD-F1745FE45E3D}">
      <dgm:prSet/>
      <dgm:spPr/>
      <dgm:t>
        <a:bodyPr/>
        <a:lstStyle/>
        <a:p>
          <a:endParaRPr lang="en-US"/>
        </a:p>
      </dgm:t>
    </dgm:pt>
    <dgm:pt modelId="{726DE2CE-78AD-48E4-9E57-DC11B0705DBB}">
      <dgm:prSet phldrT="[Text]"/>
      <dgm:spPr/>
      <dgm:t>
        <a:bodyPr/>
        <a:lstStyle/>
        <a:p>
          <a:r>
            <a:rPr lang="en-US" dirty="0"/>
            <a:t>Code and Dev Camps for Coding exercise</a:t>
          </a:r>
        </a:p>
      </dgm:t>
    </dgm:pt>
    <dgm:pt modelId="{1ADEB17E-3DA6-4FBE-8291-AD7810368968}" type="parTrans" cxnId="{D839FAF9-6324-453E-8C2C-BFD25A87A8E2}">
      <dgm:prSet/>
      <dgm:spPr/>
      <dgm:t>
        <a:bodyPr/>
        <a:lstStyle/>
        <a:p>
          <a:endParaRPr lang="en-US"/>
        </a:p>
      </dgm:t>
    </dgm:pt>
    <dgm:pt modelId="{A7CFF86F-DA14-4CA3-9ECB-E34292191D29}" type="sibTrans" cxnId="{D839FAF9-6324-453E-8C2C-BFD25A87A8E2}">
      <dgm:prSet/>
      <dgm:spPr/>
      <dgm:t>
        <a:bodyPr/>
        <a:lstStyle/>
        <a:p>
          <a:endParaRPr lang="en-US"/>
        </a:p>
      </dgm:t>
    </dgm:pt>
    <dgm:pt modelId="{0C0FB5E7-0188-43BF-82D7-7C31BBF31B4B}">
      <dgm:prSet phldrT="[Text]"/>
      <dgm:spPr/>
      <dgm:t>
        <a:bodyPr/>
        <a:lstStyle/>
        <a:p>
          <a:r>
            <a:rPr lang="en-US" dirty="0"/>
            <a:t>Skill based Assessment programs based on Certifications</a:t>
          </a:r>
        </a:p>
      </dgm:t>
    </dgm:pt>
    <dgm:pt modelId="{E82F9D64-758A-4D9E-8DCE-56D09D651FDA}" type="parTrans" cxnId="{9A7BB7BB-343A-49D2-8BBC-19C943A8C9ED}">
      <dgm:prSet/>
      <dgm:spPr/>
      <dgm:t>
        <a:bodyPr/>
        <a:lstStyle/>
        <a:p>
          <a:endParaRPr lang="en-US"/>
        </a:p>
      </dgm:t>
    </dgm:pt>
    <dgm:pt modelId="{B1D9FFB2-D490-427C-95D5-4BF52EB9B60A}" type="sibTrans" cxnId="{9A7BB7BB-343A-49D2-8BBC-19C943A8C9ED}">
      <dgm:prSet/>
      <dgm:spPr/>
      <dgm:t>
        <a:bodyPr/>
        <a:lstStyle/>
        <a:p>
          <a:endParaRPr lang="en-US"/>
        </a:p>
      </dgm:t>
    </dgm:pt>
    <dgm:pt modelId="{40D140B5-46D0-4A2A-B3E5-79C04757E97D}">
      <dgm:prSet phldrT="[Text]"/>
      <dgm:spPr/>
      <dgm:t>
        <a:bodyPr/>
        <a:lstStyle/>
        <a:p>
          <a:r>
            <a:rPr lang="en-US" dirty="0"/>
            <a:t>Various Technology oriented Communities like AWS, Azure, DevOps</a:t>
          </a:r>
        </a:p>
      </dgm:t>
    </dgm:pt>
    <dgm:pt modelId="{D1627A10-EA51-4D14-A8A3-D1ABC81EEB04}" type="parTrans" cxnId="{E2B3DFD3-9DC4-4589-97CE-7E0C05569D84}">
      <dgm:prSet/>
      <dgm:spPr/>
      <dgm:t>
        <a:bodyPr/>
        <a:lstStyle/>
        <a:p>
          <a:endParaRPr lang="en-US"/>
        </a:p>
      </dgm:t>
    </dgm:pt>
    <dgm:pt modelId="{C290D1D2-BDF8-4DEE-8BAB-4713F076B1EF}" type="sibTrans" cxnId="{E2B3DFD3-9DC4-4589-97CE-7E0C05569D84}">
      <dgm:prSet/>
      <dgm:spPr/>
      <dgm:t>
        <a:bodyPr/>
        <a:lstStyle/>
        <a:p>
          <a:endParaRPr lang="en-US"/>
        </a:p>
      </dgm:t>
    </dgm:pt>
    <dgm:pt modelId="{4F38AE08-E829-4205-B6EB-C7F50C2F245F}" type="pres">
      <dgm:prSet presAssocID="{C9448A9B-89C4-4C9F-8969-8A614AC1F7C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54DD01-D837-4AF1-B8E2-5B30F3AD2CA9}" type="pres">
      <dgm:prSet presAssocID="{8BE09FA0-C96F-471D-8DC1-B5BC59CF2AAE}" presName="Parent" presStyleLbl="node0" presStyleIdx="0" presStyleCnt="1">
        <dgm:presLayoutVars>
          <dgm:chMax val="6"/>
          <dgm:chPref val="6"/>
        </dgm:presLayoutVars>
      </dgm:prSet>
      <dgm:spPr/>
    </dgm:pt>
    <dgm:pt modelId="{46E93C80-6569-4FFC-98EF-DCF825E1AB30}" type="pres">
      <dgm:prSet presAssocID="{C1A3E7D2-28C1-455F-9B3C-EE7EF26B4CD4}" presName="Accent1" presStyleCnt="0"/>
      <dgm:spPr/>
    </dgm:pt>
    <dgm:pt modelId="{D029B2EE-6630-4443-B894-A7CF23786D83}" type="pres">
      <dgm:prSet presAssocID="{C1A3E7D2-28C1-455F-9B3C-EE7EF26B4CD4}" presName="Accent" presStyleLbl="bgShp" presStyleIdx="0" presStyleCnt="6"/>
      <dgm:spPr/>
    </dgm:pt>
    <dgm:pt modelId="{A915148E-E96C-442E-91DD-FABF5B08010C}" type="pres">
      <dgm:prSet presAssocID="{C1A3E7D2-28C1-455F-9B3C-EE7EF26B4C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8618896-578E-4058-AD32-29A1881C8E41}" type="pres">
      <dgm:prSet presAssocID="{958C362F-2FC2-478F-ABC9-C359669F4F97}" presName="Accent2" presStyleCnt="0"/>
      <dgm:spPr/>
    </dgm:pt>
    <dgm:pt modelId="{EE13F8B8-9C5C-45D0-A5DF-5790F42CC4E5}" type="pres">
      <dgm:prSet presAssocID="{958C362F-2FC2-478F-ABC9-C359669F4F97}" presName="Accent" presStyleLbl="bgShp" presStyleIdx="1" presStyleCnt="6"/>
      <dgm:spPr/>
    </dgm:pt>
    <dgm:pt modelId="{0B96C65C-8927-4FDB-A81B-EBEE2574ABE1}" type="pres">
      <dgm:prSet presAssocID="{958C362F-2FC2-478F-ABC9-C359669F4F9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5731C46-8306-485A-A6F6-DBF2A368EEFF}" type="pres">
      <dgm:prSet presAssocID="{3A8D04BD-F194-43E8-B31B-3555C555F2FB}" presName="Accent3" presStyleCnt="0"/>
      <dgm:spPr/>
    </dgm:pt>
    <dgm:pt modelId="{DDACEEA1-0588-4708-8F18-32EAA5A3EA45}" type="pres">
      <dgm:prSet presAssocID="{3A8D04BD-F194-43E8-B31B-3555C555F2FB}" presName="Accent" presStyleLbl="bgShp" presStyleIdx="2" presStyleCnt="6"/>
      <dgm:spPr/>
    </dgm:pt>
    <dgm:pt modelId="{A9FBE33D-C5FB-40AD-942E-81324ECE7293}" type="pres">
      <dgm:prSet presAssocID="{3A8D04BD-F194-43E8-B31B-3555C555F2F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EA33B16-AD1A-41AF-9887-C3C657180F86}" type="pres">
      <dgm:prSet presAssocID="{726DE2CE-78AD-48E4-9E57-DC11B0705DBB}" presName="Accent4" presStyleCnt="0"/>
      <dgm:spPr/>
    </dgm:pt>
    <dgm:pt modelId="{8C5483C4-4536-4347-BA3B-33E2FDD707F7}" type="pres">
      <dgm:prSet presAssocID="{726DE2CE-78AD-48E4-9E57-DC11B0705DBB}" presName="Accent" presStyleLbl="bgShp" presStyleIdx="3" presStyleCnt="6"/>
      <dgm:spPr/>
    </dgm:pt>
    <dgm:pt modelId="{0C973403-260B-4BAE-A516-F5CF9357E737}" type="pres">
      <dgm:prSet presAssocID="{726DE2CE-78AD-48E4-9E57-DC11B0705DB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F6CA57D-075D-4FAC-A9A5-BC151794861D}" type="pres">
      <dgm:prSet presAssocID="{0C0FB5E7-0188-43BF-82D7-7C31BBF31B4B}" presName="Accent5" presStyleCnt="0"/>
      <dgm:spPr/>
    </dgm:pt>
    <dgm:pt modelId="{946B7886-0EB1-4EEE-8E45-A11345D87A39}" type="pres">
      <dgm:prSet presAssocID="{0C0FB5E7-0188-43BF-82D7-7C31BBF31B4B}" presName="Accent" presStyleLbl="bgShp" presStyleIdx="4" presStyleCnt="6"/>
      <dgm:spPr/>
    </dgm:pt>
    <dgm:pt modelId="{9CC63EA3-0E5E-432E-9891-C519D1A056AB}" type="pres">
      <dgm:prSet presAssocID="{0C0FB5E7-0188-43BF-82D7-7C31BBF31B4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F81AB91-5DAC-43AB-8703-DB91101384CF}" type="pres">
      <dgm:prSet presAssocID="{40D140B5-46D0-4A2A-B3E5-79C04757E97D}" presName="Accent6" presStyleCnt="0"/>
      <dgm:spPr/>
    </dgm:pt>
    <dgm:pt modelId="{642A771B-F194-4879-AAFF-7C95302A7BD5}" type="pres">
      <dgm:prSet presAssocID="{40D140B5-46D0-4A2A-B3E5-79C04757E97D}" presName="Accent" presStyleLbl="bgShp" presStyleIdx="5" presStyleCnt="6"/>
      <dgm:spPr/>
    </dgm:pt>
    <dgm:pt modelId="{4E0F5FDD-909F-4B9E-AE7E-B41A2255BCD8}" type="pres">
      <dgm:prSet presAssocID="{40D140B5-46D0-4A2A-B3E5-79C04757E97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CE19103-3C7E-457C-8ABF-85784247B170}" srcId="{8BE09FA0-C96F-471D-8DC1-B5BC59CF2AAE}" destId="{958C362F-2FC2-478F-ABC9-C359669F4F97}" srcOrd="1" destOrd="0" parTransId="{DD71426C-EF62-430D-B6FE-B3228CEA2C8B}" sibTransId="{79029E82-C961-4A14-B983-2F2BF1E8E386}"/>
    <dgm:cxn modelId="{BEA7CD33-C9BA-4EF4-8277-7BC385F1F47D}" srcId="{C9448A9B-89C4-4C9F-8969-8A614AC1F7C5}" destId="{8BE09FA0-C96F-471D-8DC1-B5BC59CF2AAE}" srcOrd="0" destOrd="0" parTransId="{C22C3967-83A4-4CF6-BB43-C428ED97077D}" sibTransId="{2C556265-98F2-4D2B-8F77-7E47977E8CD9}"/>
    <dgm:cxn modelId="{43F27934-28AE-4F76-96D7-F6C1A3DBF67D}" type="presOf" srcId="{958C362F-2FC2-478F-ABC9-C359669F4F97}" destId="{0B96C65C-8927-4FDB-A81B-EBEE2574ABE1}" srcOrd="0" destOrd="0" presId="urn:microsoft.com/office/officeart/2011/layout/HexagonRadial"/>
    <dgm:cxn modelId="{BB09CA48-458A-4206-8B8F-CDD7EE292F08}" type="presOf" srcId="{0C0FB5E7-0188-43BF-82D7-7C31BBF31B4B}" destId="{9CC63EA3-0E5E-432E-9891-C519D1A056AB}" srcOrd="0" destOrd="0" presId="urn:microsoft.com/office/officeart/2011/layout/HexagonRadial"/>
    <dgm:cxn modelId="{EB4DC57A-F9A6-419A-B965-F9CEA98319E4}" type="presOf" srcId="{C1A3E7D2-28C1-455F-9B3C-EE7EF26B4CD4}" destId="{A915148E-E96C-442E-91DD-FABF5B08010C}" srcOrd="0" destOrd="0" presId="urn:microsoft.com/office/officeart/2011/layout/HexagonRadial"/>
    <dgm:cxn modelId="{B3884E91-296F-49D1-AFB6-3844859B7389}" srcId="{8BE09FA0-C96F-471D-8DC1-B5BC59CF2AAE}" destId="{C1A3E7D2-28C1-455F-9B3C-EE7EF26B4CD4}" srcOrd="0" destOrd="0" parTransId="{4585F1C9-3075-4D1B-B9FE-DF699D8E6A90}" sibTransId="{86E94658-F839-481D-8A66-81B1DD566745}"/>
    <dgm:cxn modelId="{685EBEAE-7A16-4224-AFFB-725E76D3962D}" type="presOf" srcId="{3A8D04BD-F194-43E8-B31B-3555C555F2FB}" destId="{A9FBE33D-C5FB-40AD-942E-81324ECE7293}" srcOrd="0" destOrd="0" presId="urn:microsoft.com/office/officeart/2011/layout/HexagonRadial"/>
    <dgm:cxn modelId="{7037DBB9-19F7-44C2-9DA7-61A6A456B660}" type="presOf" srcId="{40D140B5-46D0-4A2A-B3E5-79C04757E97D}" destId="{4E0F5FDD-909F-4B9E-AE7E-B41A2255BCD8}" srcOrd="0" destOrd="0" presId="urn:microsoft.com/office/officeart/2011/layout/HexagonRadial"/>
    <dgm:cxn modelId="{9A7BB7BB-343A-49D2-8BBC-19C943A8C9ED}" srcId="{8BE09FA0-C96F-471D-8DC1-B5BC59CF2AAE}" destId="{0C0FB5E7-0188-43BF-82D7-7C31BBF31B4B}" srcOrd="4" destOrd="0" parTransId="{E82F9D64-758A-4D9E-8DCE-56D09D651FDA}" sibTransId="{B1D9FFB2-D490-427C-95D5-4BF52EB9B60A}"/>
    <dgm:cxn modelId="{5FF68DCC-9D5A-4B25-93BD-F1745FE45E3D}" srcId="{8BE09FA0-C96F-471D-8DC1-B5BC59CF2AAE}" destId="{3A8D04BD-F194-43E8-B31B-3555C555F2FB}" srcOrd="2" destOrd="0" parTransId="{2CC9B81E-E10C-4958-8908-3BFD24481C56}" sibTransId="{C0E4BE2C-EC07-4631-9445-DB4F58C66CFF}"/>
    <dgm:cxn modelId="{F14DF8D2-4DD5-407B-9195-2C2063D0CBF4}" type="presOf" srcId="{726DE2CE-78AD-48E4-9E57-DC11B0705DBB}" destId="{0C973403-260B-4BAE-A516-F5CF9357E737}" srcOrd="0" destOrd="0" presId="urn:microsoft.com/office/officeart/2011/layout/HexagonRadial"/>
    <dgm:cxn modelId="{E2B3DFD3-9DC4-4589-97CE-7E0C05569D84}" srcId="{8BE09FA0-C96F-471D-8DC1-B5BC59CF2AAE}" destId="{40D140B5-46D0-4A2A-B3E5-79C04757E97D}" srcOrd="5" destOrd="0" parTransId="{D1627A10-EA51-4D14-A8A3-D1ABC81EEB04}" sibTransId="{C290D1D2-BDF8-4DEE-8BAB-4713F076B1EF}"/>
    <dgm:cxn modelId="{4B0377DA-17DA-4C04-865F-0CDD9890372C}" type="presOf" srcId="{C9448A9B-89C4-4C9F-8969-8A614AC1F7C5}" destId="{4F38AE08-E829-4205-B6EB-C7F50C2F245F}" srcOrd="0" destOrd="0" presId="urn:microsoft.com/office/officeart/2011/layout/HexagonRadial"/>
    <dgm:cxn modelId="{67829BE2-8CE4-4E32-8070-291A1B482BBA}" type="presOf" srcId="{8BE09FA0-C96F-471D-8DC1-B5BC59CF2AAE}" destId="{7C54DD01-D837-4AF1-B8E2-5B30F3AD2CA9}" srcOrd="0" destOrd="0" presId="urn:microsoft.com/office/officeart/2011/layout/HexagonRadial"/>
    <dgm:cxn modelId="{D839FAF9-6324-453E-8C2C-BFD25A87A8E2}" srcId="{8BE09FA0-C96F-471D-8DC1-B5BC59CF2AAE}" destId="{726DE2CE-78AD-48E4-9E57-DC11B0705DBB}" srcOrd="3" destOrd="0" parTransId="{1ADEB17E-3DA6-4FBE-8291-AD7810368968}" sibTransId="{A7CFF86F-DA14-4CA3-9ECB-E34292191D29}"/>
    <dgm:cxn modelId="{D20D5816-37CE-4D93-882B-8110E51531E5}" type="presParOf" srcId="{4F38AE08-E829-4205-B6EB-C7F50C2F245F}" destId="{7C54DD01-D837-4AF1-B8E2-5B30F3AD2CA9}" srcOrd="0" destOrd="0" presId="urn:microsoft.com/office/officeart/2011/layout/HexagonRadial"/>
    <dgm:cxn modelId="{970F02AC-DCB9-4C56-9F4B-9CBC1868F711}" type="presParOf" srcId="{4F38AE08-E829-4205-B6EB-C7F50C2F245F}" destId="{46E93C80-6569-4FFC-98EF-DCF825E1AB30}" srcOrd="1" destOrd="0" presId="urn:microsoft.com/office/officeart/2011/layout/HexagonRadial"/>
    <dgm:cxn modelId="{02520650-3E9E-4201-AD22-3EEA616C3A1D}" type="presParOf" srcId="{46E93C80-6569-4FFC-98EF-DCF825E1AB30}" destId="{D029B2EE-6630-4443-B894-A7CF23786D83}" srcOrd="0" destOrd="0" presId="urn:microsoft.com/office/officeart/2011/layout/HexagonRadial"/>
    <dgm:cxn modelId="{9D89147E-9E4D-4427-8625-CF472A362214}" type="presParOf" srcId="{4F38AE08-E829-4205-B6EB-C7F50C2F245F}" destId="{A915148E-E96C-442E-91DD-FABF5B08010C}" srcOrd="2" destOrd="0" presId="urn:microsoft.com/office/officeart/2011/layout/HexagonRadial"/>
    <dgm:cxn modelId="{1A49668C-4271-4B41-BFF3-5A3E0463D853}" type="presParOf" srcId="{4F38AE08-E829-4205-B6EB-C7F50C2F245F}" destId="{38618896-578E-4058-AD32-29A1881C8E41}" srcOrd="3" destOrd="0" presId="urn:microsoft.com/office/officeart/2011/layout/HexagonRadial"/>
    <dgm:cxn modelId="{43D3D6A5-F7B2-4387-B157-592D8E4960C2}" type="presParOf" srcId="{38618896-578E-4058-AD32-29A1881C8E41}" destId="{EE13F8B8-9C5C-45D0-A5DF-5790F42CC4E5}" srcOrd="0" destOrd="0" presId="urn:microsoft.com/office/officeart/2011/layout/HexagonRadial"/>
    <dgm:cxn modelId="{AC2A4F16-5A4F-44B9-9553-792A96428834}" type="presParOf" srcId="{4F38AE08-E829-4205-B6EB-C7F50C2F245F}" destId="{0B96C65C-8927-4FDB-A81B-EBEE2574ABE1}" srcOrd="4" destOrd="0" presId="urn:microsoft.com/office/officeart/2011/layout/HexagonRadial"/>
    <dgm:cxn modelId="{DD0E9CD4-0677-4ECE-8C3E-C73B39669B72}" type="presParOf" srcId="{4F38AE08-E829-4205-B6EB-C7F50C2F245F}" destId="{05731C46-8306-485A-A6F6-DBF2A368EEFF}" srcOrd="5" destOrd="0" presId="urn:microsoft.com/office/officeart/2011/layout/HexagonRadial"/>
    <dgm:cxn modelId="{E5339420-B0A4-41F6-9CEC-C0BD01A89DFE}" type="presParOf" srcId="{05731C46-8306-485A-A6F6-DBF2A368EEFF}" destId="{DDACEEA1-0588-4708-8F18-32EAA5A3EA45}" srcOrd="0" destOrd="0" presId="urn:microsoft.com/office/officeart/2011/layout/HexagonRadial"/>
    <dgm:cxn modelId="{BC9DB420-5D69-411C-B8E3-F59FDBFDA63A}" type="presParOf" srcId="{4F38AE08-E829-4205-B6EB-C7F50C2F245F}" destId="{A9FBE33D-C5FB-40AD-942E-81324ECE7293}" srcOrd="6" destOrd="0" presId="urn:microsoft.com/office/officeart/2011/layout/HexagonRadial"/>
    <dgm:cxn modelId="{0868FF3F-CCB9-41D3-BC85-BA60E6C293DB}" type="presParOf" srcId="{4F38AE08-E829-4205-B6EB-C7F50C2F245F}" destId="{2EA33B16-AD1A-41AF-9887-C3C657180F86}" srcOrd="7" destOrd="0" presId="urn:microsoft.com/office/officeart/2011/layout/HexagonRadial"/>
    <dgm:cxn modelId="{047C0967-DFAC-4220-9665-5A796AF1D7AA}" type="presParOf" srcId="{2EA33B16-AD1A-41AF-9887-C3C657180F86}" destId="{8C5483C4-4536-4347-BA3B-33E2FDD707F7}" srcOrd="0" destOrd="0" presId="urn:microsoft.com/office/officeart/2011/layout/HexagonRadial"/>
    <dgm:cxn modelId="{3DC9398F-AB11-4502-A34E-1251AE33A3B5}" type="presParOf" srcId="{4F38AE08-E829-4205-B6EB-C7F50C2F245F}" destId="{0C973403-260B-4BAE-A516-F5CF9357E737}" srcOrd="8" destOrd="0" presId="urn:microsoft.com/office/officeart/2011/layout/HexagonRadial"/>
    <dgm:cxn modelId="{3E84D402-5047-4B05-8F6E-62821CE16B8A}" type="presParOf" srcId="{4F38AE08-E829-4205-B6EB-C7F50C2F245F}" destId="{0F6CA57D-075D-4FAC-A9A5-BC151794861D}" srcOrd="9" destOrd="0" presId="urn:microsoft.com/office/officeart/2011/layout/HexagonRadial"/>
    <dgm:cxn modelId="{216DEFC1-0BD1-4BAA-8947-AF6283D9BE0F}" type="presParOf" srcId="{0F6CA57D-075D-4FAC-A9A5-BC151794861D}" destId="{946B7886-0EB1-4EEE-8E45-A11345D87A39}" srcOrd="0" destOrd="0" presId="urn:microsoft.com/office/officeart/2011/layout/HexagonRadial"/>
    <dgm:cxn modelId="{FCD8F16B-33DD-4A21-A712-6BBA7453E598}" type="presParOf" srcId="{4F38AE08-E829-4205-B6EB-C7F50C2F245F}" destId="{9CC63EA3-0E5E-432E-9891-C519D1A056AB}" srcOrd="10" destOrd="0" presId="urn:microsoft.com/office/officeart/2011/layout/HexagonRadial"/>
    <dgm:cxn modelId="{EF737D2C-ED5F-4795-B5CC-B4C32F7A4928}" type="presParOf" srcId="{4F38AE08-E829-4205-B6EB-C7F50C2F245F}" destId="{8F81AB91-5DAC-43AB-8703-DB91101384CF}" srcOrd="11" destOrd="0" presId="urn:microsoft.com/office/officeart/2011/layout/HexagonRadial"/>
    <dgm:cxn modelId="{AB6E504D-B739-4A6A-A11A-1742658714DE}" type="presParOf" srcId="{8F81AB91-5DAC-43AB-8703-DB91101384CF}" destId="{642A771B-F194-4879-AAFF-7C95302A7BD5}" srcOrd="0" destOrd="0" presId="urn:microsoft.com/office/officeart/2011/layout/HexagonRadial"/>
    <dgm:cxn modelId="{9388FA97-C1EC-4A6B-ACAC-BB817190C457}" type="presParOf" srcId="{4F38AE08-E829-4205-B6EB-C7F50C2F245F}" destId="{4E0F5FDD-909F-4B9E-AE7E-B41A2255BCD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4DD01-D837-4AF1-B8E2-5B30F3AD2CA9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Current Training Opportunities</a:t>
          </a:r>
        </a:p>
      </dsp:txBody>
      <dsp:txXfrm>
        <a:off x="3321004" y="2066564"/>
        <a:ext cx="1485474" cy="1284995"/>
      </dsp:txXfrm>
    </dsp:sp>
    <dsp:sp modelId="{EE13F8B8-9C5C-45D0-A5DF-5790F42CC4E5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148E-E96C-442E-91DD-FABF5B08010C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 weeks exclusive Azure 70-532 and 70-535 Boot Camps </a:t>
          </a:r>
        </a:p>
      </dsp:txBody>
      <dsp:txXfrm>
        <a:off x="3459220" y="261045"/>
        <a:ext cx="1217310" cy="1053116"/>
      </dsp:txXfrm>
    </dsp:sp>
    <dsp:sp modelId="{DDACEEA1-0588-4708-8F18-32EAA5A3EA45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6C65C-8927-4FDB-A81B-EBEE2574ABE1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DevOps and IOT  Hackathon Event</a:t>
          </a:r>
        </a:p>
      </dsp:txBody>
      <dsp:txXfrm>
        <a:off x="5129106" y="1229902"/>
        <a:ext cx="1217310" cy="1053116"/>
      </dsp:txXfrm>
    </dsp:sp>
    <dsp:sp modelId="{8C5483C4-4536-4347-BA3B-33E2FDD707F7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BE33D-C5FB-40AD-942E-81324ECE7293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 weeks RPA Boot Camp</a:t>
          </a:r>
        </a:p>
      </dsp:txBody>
      <dsp:txXfrm>
        <a:off x="5129106" y="3134564"/>
        <a:ext cx="1217310" cy="1053116"/>
      </dsp:txXfrm>
    </dsp:sp>
    <dsp:sp modelId="{946B7886-0EB1-4EEE-8E45-A11345D87A39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73403-260B-4BAE-A516-F5CF9357E737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World wide Global Azure Boot Camp </a:t>
          </a:r>
        </a:p>
      </dsp:txBody>
      <dsp:txXfrm>
        <a:off x="3459220" y="4104505"/>
        <a:ext cx="1217310" cy="1053116"/>
      </dsp:txXfrm>
    </dsp:sp>
    <dsp:sp modelId="{642A771B-F194-4879-AAFF-7C95302A7BD5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63EA3-0E5E-432E-9891-C519D1A056AB}">
      <dsp:nvSpPr>
        <dsp:cNvPr id="0" name=""/>
        <dsp:cNvSpPr/>
      </dsp:nvSpPr>
      <dsp:spPr>
        <a:xfrm>
          <a:off x="1455129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Various Live Webinars from Partners like CA Technologies, NGNIX, Microsoft and AWS</a:t>
          </a:r>
        </a:p>
      </dsp:txBody>
      <dsp:txXfrm>
        <a:off x="1756874" y="3135647"/>
        <a:ext cx="1217310" cy="1053116"/>
      </dsp:txXfrm>
    </dsp:sp>
    <dsp:sp modelId="{4E0F5FDD-909F-4B9E-AE7E-B41A2255BC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Strategic unit level internal training </a:t>
          </a:r>
        </a:p>
      </dsp:txBody>
      <dsp:txXfrm>
        <a:off x="1781582" y="1227735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4DD01-D837-4AF1-B8E2-5B30F3AD2CA9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Training Opportunities</a:t>
          </a:r>
        </a:p>
      </dsp:txBody>
      <dsp:txXfrm>
        <a:off x="3321004" y="2066564"/>
        <a:ext cx="1485474" cy="1284995"/>
      </dsp:txXfrm>
    </dsp:sp>
    <dsp:sp modelId="{EE13F8B8-9C5C-45D0-A5DF-5790F42CC4E5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148E-E96C-442E-91DD-FABF5B08010C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Series of Technology specific Boot Camps</a:t>
          </a:r>
        </a:p>
      </dsp:txBody>
      <dsp:txXfrm>
        <a:off x="3459220" y="261045"/>
        <a:ext cx="1217310" cy="1053116"/>
      </dsp:txXfrm>
    </dsp:sp>
    <dsp:sp modelId="{DDACEEA1-0588-4708-8F18-32EAA5A3EA45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6C65C-8927-4FDB-A81B-EBEE2574ABE1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Series of Strategic Hackathon events</a:t>
          </a:r>
        </a:p>
      </dsp:txBody>
      <dsp:txXfrm>
        <a:off x="5129106" y="1229902"/>
        <a:ext cx="1217310" cy="1053116"/>
      </dsp:txXfrm>
    </dsp:sp>
    <dsp:sp modelId="{8C5483C4-4536-4347-BA3B-33E2FDD707F7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BE33D-C5FB-40AD-942E-81324ECE7293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Exclusive Partner training from Microsoft and AWS</a:t>
          </a:r>
        </a:p>
      </dsp:txBody>
      <dsp:txXfrm>
        <a:off x="5129106" y="3134564"/>
        <a:ext cx="1217310" cy="1053116"/>
      </dsp:txXfrm>
    </dsp:sp>
    <dsp:sp modelId="{946B7886-0EB1-4EEE-8E45-A11345D87A39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73403-260B-4BAE-A516-F5CF9357E737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Code and Dev Camps for Coding exercise</a:t>
          </a:r>
        </a:p>
      </dsp:txBody>
      <dsp:txXfrm>
        <a:off x="3459220" y="4104505"/>
        <a:ext cx="1217310" cy="1053116"/>
      </dsp:txXfrm>
    </dsp:sp>
    <dsp:sp modelId="{642A771B-F194-4879-AAFF-7C95302A7BD5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63EA3-0E5E-432E-9891-C519D1A056AB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Skill based Assessment programs based on Certifications</a:t>
          </a:r>
        </a:p>
      </dsp:txBody>
      <dsp:txXfrm>
        <a:off x="1781582" y="3135647"/>
        <a:ext cx="1217310" cy="1053116"/>
      </dsp:txXfrm>
    </dsp:sp>
    <dsp:sp modelId="{4E0F5FDD-909F-4B9E-AE7E-B41A2255BCD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Various Technology oriented Communities like AWS, Azure, DevOps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405-D50C-42E1-A0D6-8F66696AE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BC9E4-0FB7-4CC0-A5A6-2CCAE9106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5F6E-29FB-42CA-984F-DE8EF09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5317-9EAC-4E78-91BA-EA317AD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564C1-8EC6-4E37-A70E-6ABA5028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3C71-CB04-462C-99A1-4E9B7FF8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48F85-802B-48DF-9766-622A76C5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2748-8C7B-498D-BD71-D05141B4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320D7-63B5-40D2-ADD4-FCAE48E2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210E-0B2B-4DAF-9185-2C39580C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F8000-0039-4B55-AF7F-B1AA665AB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8096E-075E-4837-830B-D8C6F8E5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5A70-B4E3-45D7-BD74-BFC50571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022E-2C71-4E94-A4A7-92D9E323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AAB8-AA36-49B0-9EAD-D3729B04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46E3-102D-49AF-93B8-06212F13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77D8-04D2-4EDC-9ED0-293BA5C7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62D-5DE1-4B1C-B5BB-95AE62D5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B962-3A41-4B60-BA14-61D9BFDF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C7EC-061E-49AE-96A4-7920BF6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B74E-A5BA-4BC4-995B-2544ACDB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4699-004F-4207-9B77-666976A6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AFE-DB1F-4FC9-BF7B-EAFBF909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FCDE2-C4D8-474F-BFC4-2524C000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234F-FD27-45DD-8148-DA1D3723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EC66-DACD-402A-922B-5CB1E87A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D840-85F8-4014-9C9E-1BCE4AE5E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E5E6-960F-4D97-8EE7-0B2988A09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F79A-6C6C-4F1A-BB84-21968F2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2A19-E3CF-4F9B-A2DF-885BE19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58FE6-7FB2-4F74-A32F-30DB65A0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6C20-AC02-4AEE-AE22-6A0F6F8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7304-61E0-4C92-B26E-D5DDD987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6DC9-5E65-4AC2-BA5E-9B478C1D6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60128-A97F-4211-A5CA-BB2C73C7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A3BE4-A914-4321-AA83-4DEA13B8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20FFA-92B3-4EE1-AF46-F2015FFD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86553-82E1-4FBD-8CF3-68BB8FF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19614-225E-438C-8B62-3A5975D7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9226-B42C-4D53-80D3-B2311A2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D5EA-6E4D-42AD-B4CD-F1C82051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04EB2-7FBE-4E1A-BB23-09647CB9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41E7-34D4-4048-80B1-B909B771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9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07EF-8ABE-4024-A957-8852756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ECC1B-6CE9-49A8-A11A-0FB67BBB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C7AD2-0F21-42FF-9B2C-901EBF4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7FDD-EE2F-4DB4-BDC0-5A7DE34F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43E3-9752-4E8D-AC34-33851C76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F6D0E-B805-4227-A873-CE1CC408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62E3-5DEB-4CD9-A3D7-97B62CA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66CB8-E811-492A-A0DA-E9B43899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95410-D28D-4BB5-93CF-9723E876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07BE-C6B3-43E5-B907-40F0FE23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BD68E-DE72-432F-A624-C2372BA2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8AF62-AA18-4B8D-8E94-D2C78AC6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6E4C-58B7-4EC2-AE96-BD77A2AB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8FAFA-8905-4AF2-9668-99D3EEA6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314C-6AED-4121-A741-10F2D141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3773F-5CCD-4CA2-A512-493183A4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2F1DB-3FC1-409D-8E9B-52D82FA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47CF-246E-4B6F-80C3-1334806A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8D98-ED40-4424-A687-A300117BDC2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1DAC-AF9A-4B63-974E-8CF1F6FF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3A0D-BF7F-467A-9C67-FDAAED7C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C643-FDBB-4316-ABF6-9EC1E0E12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309FF5-EC19-40DB-98D4-C50CA78E8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56450"/>
              </p:ext>
            </p:extLst>
          </p:nvPr>
        </p:nvGraphicFramePr>
        <p:xfrm>
          <a:off x="845749" y="248547"/>
          <a:ext cx="4776111" cy="64719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72240">
                  <a:extLst>
                    <a:ext uri="{9D8B030D-6E8A-4147-A177-3AD203B41FA5}">
                      <a16:colId xmlns:a16="http://schemas.microsoft.com/office/drawing/2014/main" val="277027107"/>
                    </a:ext>
                  </a:extLst>
                </a:gridCol>
                <a:gridCol w="703871">
                  <a:extLst>
                    <a:ext uri="{9D8B030D-6E8A-4147-A177-3AD203B41FA5}">
                      <a16:colId xmlns:a16="http://schemas.microsoft.com/office/drawing/2014/main" val="364818188"/>
                    </a:ext>
                  </a:extLst>
                </a:gridCol>
              </a:tblGrid>
              <a:tr h="25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Tittle of Certification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Unit 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995183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070-346: Managing Office 365 Identities and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383739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70-480: Programming in HTML5 with JavaScript and CSS3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0331101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70-483 Programming in C#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537902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70-486: Developing ASP.NET MVC 4 Web Applications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490646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70-532 Developing Microsoft Azure Solutions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297992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70-533 Implementing Azure Infrastructure Solutions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78678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70-535: Architecting Microsoft Azure Solutions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1961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98-369: Cloud Fundamentals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065562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Business Professional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051379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Certified Cloud Practitioner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03162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Certified Developer - Associate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02320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Certified Solutions Architect - Associate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700217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Certified SysOps Administrator - Associate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60807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5836334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Certificate in Project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744273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Certification of Competency in Business Analysis (CCBA)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289757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Certified BA Professional (ECBA)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8383458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Certified Scrum Developer (CSD)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12030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Certified Scrum Master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058354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Certified ScrumMaster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575099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CompTIA Security +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349193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CSM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85610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CSPO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47845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156894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Engagement Manager ? Level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988413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Epic Clarity Data Model Stork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5973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IBM Blockchain Essentials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28216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IBM Blockchain Foundation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769027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ISTQB Certified Tester, Foundation Level (CTFL)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554477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ITIL Foundation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827525"/>
                  </a:ext>
                </a:extLst>
              </a:tr>
              <a:tr h="2576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Linux Professional Institute Certification (LPIC)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271946"/>
                  </a:ext>
                </a:extLst>
              </a:tr>
              <a:tr h="17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Masters Degree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7332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F16C06-CE46-4957-9445-B57FC394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53276"/>
              </p:ext>
            </p:extLst>
          </p:nvPr>
        </p:nvGraphicFramePr>
        <p:xfrm>
          <a:off x="6095999" y="248547"/>
          <a:ext cx="5383428" cy="493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900">
                  <a:extLst>
                    <a:ext uri="{9D8B030D-6E8A-4147-A177-3AD203B41FA5}">
                      <a16:colId xmlns:a16="http://schemas.microsoft.com/office/drawing/2014/main" val="1513733105"/>
                    </a:ext>
                  </a:extLst>
                </a:gridCol>
                <a:gridCol w="570528">
                  <a:extLst>
                    <a:ext uri="{9D8B030D-6E8A-4147-A177-3AD203B41FA5}">
                      <a16:colId xmlns:a16="http://schemas.microsoft.com/office/drawing/2014/main" val="2654429411"/>
                    </a:ext>
                  </a:extLst>
                </a:gridCol>
              </a:tblGrid>
              <a:tr h="205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Tittle of Certification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Unit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17674190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MCSA - Web Applications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917251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MCSE: Cloud Platform and Infrastructure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378061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Professional (MCP)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0516145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Solutions Associate (MCSA): SQL 2016 Database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018213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Systems Administrator (MCSA)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974685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Certified Associate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017639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Certified Professional (OCP)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974727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PMI-ACP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31160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45360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73411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Product Owner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524356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Professional (PMP)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0994420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 Scrum Master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684295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336199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Agilist (SA)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45361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Practitioner (SP)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6660645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Program Consultant (SPC)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41747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 Certified Sales Cloud Consultant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95445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Sitecore XP 8 Website Development for .NET Developers Certification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185322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Sogeti Agile Certified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551950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Tricentis Automation Specialist Level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806032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 Certified Professional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076984"/>
                  </a:ext>
                </a:extLst>
              </a:tr>
              <a:tr h="205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Workfront Core Certified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10695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666F6DA-3F07-448F-B661-BF3D68CB2FAE}"/>
              </a:ext>
            </a:extLst>
          </p:cNvPr>
          <p:cNvSpPr/>
          <p:nvPr/>
        </p:nvSpPr>
        <p:spPr>
          <a:xfrm>
            <a:off x="6096000" y="5690972"/>
            <a:ext cx="460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Grand Total</a:t>
            </a:r>
            <a:r>
              <a:rPr lang="en-US" dirty="0"/>
              <a:t> Certification attained till date: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188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5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DCA144-8157-49FD-94EC-102527E9D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104986"/>
              </p:ext>
            </p:extLst>
          </p:nvPr>
        </p:nvGraphicFramePr>
        <p:xfrm>
          <a:off x="980642" y="415204"/>
          <a:ext cx="10230716" cy="602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1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E48B76-57DD-4DB4-A15E-EB615F8C6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30866"/>
              </p:ext>
            </p:extLst>
          </p:nvPr>
        </p:nvGraphicFramePr>
        <p:xfrm>
          <a:off x="512119" y="1213940"/>
          <a:ext cx="4480011" cy="478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011">
                  <a:extLst>
                    <a:ext uri="{9D8B030D-6E8A-4147-A177-3AD203B41FA5}">
                      <a16:colId xmlns:a16="http://schemas.microsoft.com/office/drawing/2014/main" val="617581875"/>
                    </a:ext>
                  </a:extLst>
                </a:gridCol>
              </a:tblGrid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037018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70-480: Programming in HTML5 with JavaScript and CSS3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05122269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Olay Guzman, Jorge Arturo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143020711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70-486: Developing ASP.NET MVC 4 Web Applications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01548619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Olay Guzman, Jorge Arturo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93717238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46545630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Brown, Taylor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90326180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Dunlap, Nicholas Brandon Ray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471827868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Mastov, Adam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948236519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Foundation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534156011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Brown, Taylor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71216944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Dunlap, Nicholas Brandon Ray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052571440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Mastov, Adam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61262148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MCSA - Web Applications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075103034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Olay Guzman, Jorge Arturo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519674587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MCSE: Cloud Platform and Infrastructure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820704167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Lawson, Fred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77696431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Systems Administrator (MCSA)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529497515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Lawson, Fred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00639000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877201478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Franco, Adam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23037402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Olivas Rivera, Daniel A.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34659897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Steele, Ronnie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80457620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Vasudevan, Ambarish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54550439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Sitecore XP 8 Website Development for .NET Developers Certification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972784341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Shkarayeva, Natallya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25031473"/>
                  </a:ext>
                </a:extLst>
              </a:tr>
              <a:tr h="1257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Vasudevan,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Ambarish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153194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488AE5-1321-4BED-874F-B8B48CC57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29937"/>
              </p:ext>
            </p:extLst>
          </p:nvPr>
        </p:nvGraphicFramePr>
        <p:xfrm>
          <a:off x="8766432" y="2091270"/>
          <a:ext cx="3207265" cy="230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265">
                  <a:extLst>
                    <a:ext uri="{9D8B030D-6E8A-4147-A177-3AD203B41FA5}">
                      <a16:colId xmlns:a16="http://schemas.microsoft.com/office/drawing/2014/main" val="1101731706"/>
                    </a:ext>
                  </a:extLst>
                </a:gridCol>
              </a:tblGrid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70600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70-532 Developing Microsoft Azure Solutions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84568892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Safdar, Obaid Hassan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1632133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886198738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Saluja, Ranjit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43399346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41130766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Rajan, Abhay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91892330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Foundation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34366801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Rajan, Abhay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4813416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ITIL Foundation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992413168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Hensen, Mikaela Kealoha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24625862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Professional (PMP)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68909085"/>
                  </a:ext>
                </a:extLst>
              </a:tr>
              <a:tr h="155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Saluja, Ranjit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7353297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CD98C-0EF0-4165-960F-E3ABEA83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43738"/>
              </p:ext>
            </p:extLst>
          </p:nvPr>
        </p:nvGraphicFramePr>
        <p:xfrm>
          <a:off x="8766432" y="1213940"/>
          <a:ext cx="3207265" cy="61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265">
                  <a:extLst>
                    <a:ext uri="{9D8B030D-6E8A-4147-A177-3AD203B41FA5}">
                      <a16:colId xmlns:a16="http://schemas.microsoft.com/office/drawing/2014/main" val="2029897732"/>
                    </a:ext>
                  </a:extLst>
                </a:gridCol>
              </a:tblGrid>
              <a:tr h="2049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665224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SysOps Administrator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74504708"/>
                  </a:ext>
                </a:extLst>
              </a:tr>
              <a:tr h="2049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Ayitipamula, Ashok Kumar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559138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19E841-F28E-409F-8261-F4F980B9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50974"/>
              </p:ext>
            </p:extLst>
          </p:nvPr>
        </p:nvGraphicFramePr>
        <p:xfrm>
          <a:off x="5065583" y="1213940"/>
          <a:ext cx="3627395" cy="288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95">
                  <a:extLst>
                    <a:ext uri="{9D8B030D-6E8A-4147-A177-3AD203B41FA5}">
                      <a16:colId xmlns:a16="http://schemas.microsoft.com/office/drawing/2014/main" val="582298911"/>
                    </a:ext>
                  </a:extLst>
                </a:gridCol>
              </a:tblGrid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Columbus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361449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070-346: Managing Office 365 Identities and Requirements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157272422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Berger, Rob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096325225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Analytics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434492175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Rice, Kay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72050689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Epic Clarity Data Model Stork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80858503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Rice, Kay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929548829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Professional (MCP)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196070701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Berger, Rob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06259185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582712428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Neff, Katie Jane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285834605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Sogeti Agile Certified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830664084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Howard, Andrew 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77187381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VMware Certified Professional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17419693"/>
                  </a:ext>
                </a:extLst>
              </a:tr>
              <a:tr h="192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Winner, Eric 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718036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A62D8-857F-4203-B130-F7A967A59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64903"/>
              </p:ext>
            </p:extLst>
          </p:nvPr>
        </p:nvGraphicFramePr>
        <p:xfrm>
          <a:off x="8766432" y="4562620"/>
          <a:ext cx="3207264" cy="102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264">
                  <a:extLst>
                    <a:ext uri="{9D8B030D-6E8A-4147-A177-3AD203B41FA5}">
                      <a16:colId xmlns:a16="http://schemas.microsoft.com/office/drawing/2014/main" val="791755401"/>
                    </a:ext>
                  </a:extLst>
                </a:gridCol>
              </a:tblGrid>
              <a:tr h="20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234812"/>
                  </a:ext>
                </a:extLst>
              </a:tr>
              <a:tr h="20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Certified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08605574"/>
                  </a:ext>
                </a:extLst>
              </a:tr>
              <a:tr h="20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Rao, Ragesh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96194545"/>
                  </a:ext>
                </a:extLst>
              </a:tr>
              <a:tr h="20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 Certified Professional (OCP)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279791660"/>
                  </a:ext>
                </a:extLst>
              </a:tr>
              <a:tr h="204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Rao,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Ragesh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1197813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FAF666-D573-42F7-A553-F649290F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95387"/>
              </p:ext>
            </p:extLst>
          </p:nvPr>
        </p:nvGraphicFramePr>
        <p:xfrm>
          <a:off x="5065583" y="4266057"/>
          <a:ext cx="3627394" cy="161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394">
                  <a:extLst>
                    <a:ext uri="{9D8B030D-6E8A-4147-A177-3AD203B41FA5}">
                      <a16:colId xmlns:a16="http://schemas.microsoft.com/office/drawing/2014/main" val="2264247845"/>
                    </a:ext>
                  </a:extLst>
                </a:gridCol>
              </a:tblGrid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274258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70-532 Developing Microsoft Azure Solutions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49404806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Lewis, Kevin A.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60035154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009416502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Aldrich, Matthew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82965945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DeLeo, Ryan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75507315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341869731"/>
                  </a:ext>
                </a:extLst>
              </a:tr>
              <a:tr h="201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Epperson, Derek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7425345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BE1609D-DAA3-498C-B1C4-62D678E89E53}"/>
              </a:ext>
            </a:extLst>
          </p:cNvPr>
          <p:cNvSpPr/>
          <p:nvPr/>
        </p:nvSpPr>
        <p:spPr>
          <a:xfrm>
            <a:off x="3519785" y="126998"/>
            <a:ext cx="45098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Certified Consultants of 2018 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4B0BA8-9173-4B13-85F7-5B0720DA9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73321"/>
              </p:ext>
            </p:extLst>
          </p:nvPr>
        </p:nvGraphicFramePr>
        <p:xfrm>
          <a:off x="247136" y="793809"/>
          <a:ext cx="497977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9772">
                  <a:extLst>
                    <a:ext uri="{9D8B030D-6E8A-4147-A177-3AD203B41FA5}">
                      <a16:colId xmlns:a16="http://schemas.microsoft.com/office/drawing/2014/main" val="2894885108"/>
                    </a:ext>
                  </a:extLst>
                </a:gridCol>
              </a:tblGrid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20191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Business Professional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520506471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Fitts, Peter 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91487612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8480427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Varghese, Jemy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725116082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11270652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Gerstmann, James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7456242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Gerstmann, James Eric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302036797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Kothandeth, Sridhar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064307228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Wycoff, Richard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028747855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in Project Management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35378180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Hamburg, Anthony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32379478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Developer (CSD)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28316612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Hamburg, Anthony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17758805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Engagement Manager ? Level 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9395372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Sehgal, Hemanth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72434416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89466507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Mittal, Puneet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63649623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Patel, Keyurkumar 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24552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Rangel, Carlos 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367374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Foundation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8665736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Mittal, Puneet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14550443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Patel, Keyurkumar 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5099032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Rangel, Carlos 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7459105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134114297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Mandarapu, Vasantha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72133231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Solutions Associate (MCSA): SQL 2016 Database Development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7557138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Peterson, Leif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321438868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6628923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Martinez, Allison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5978488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Professional (PMP)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61932003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Romero, Joey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399609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BBE309-450A-4A3D-A9A7-5A7639C0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88881"/>
              </p:ext>
            </p:extLst>
          </p:nvPr>
        </p:nvGraphicFramePr>
        <p:xfrm>
          <a:off x="5387546" y="793809"/>
          <a:ext cx="3058984" cy="318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984">
                  <a:extLst>
                    <a:ext uri="{9D8B030D-6E8A-4147-A177-3AD203B41FA5}">
                      <a16:colId xmlns:a16="http://schemas.microsoft.com/office/drawing/2014/main" val="2977047018"/>
                    </a:ext>
                  </a:extLst>
                </a:gridCol>
              </a:tblGrid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039350191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Agilist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33104645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Benavidez, Elizabeth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30160153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George, Daniel J.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67313351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Higgins, Brianna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40994265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Kirfman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Andrew Morgan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185109734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Mandarapu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Vasantha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2847339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Marchant, Stephanie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79734520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Murthy,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Puneetasri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9136238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Ryden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Elizabeth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8764099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Truesdale,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Babita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Dhaliwal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45279113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Yassini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Lahoussine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38439515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Program Consultant (SPC)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43613379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Taqui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Imtiyaz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105462186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Tricentis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Automation Specialist Level 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052566431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Nkollo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Michael Lester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287454192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Workfront Core Certified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18792238"/>
                  </a:ext>
                </a:extLst>
              </a:tr>
              <a:tr h="1683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Hamburg, Anthony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83447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5B83B7-143D-4772-8C66-B5B215AE7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38113"/>
              </p:ext>
            </p:extLst>
          </p:nvPr>
        </p:nvGraphicFramePr>
        <p:xfrm>
          <a:off x="8607168" y="793809"/>
          <a:ext cx="3337695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695">
                  <a:extLst>
                    <a:ext uri="{9D8B030D-6E8A-4147-A177-3AD203B41FA5}">
                      <a16:colId xmlns:a16="http://schemas.microsoft.com/office/drawing/2014/main" val="3985786575"/>
                    </a:ext>
                  </a:extLst>
                </a:gridCol>
              </a:tblGrid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04026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68961841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Ng, Daniel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66315208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4867273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Chandak, Shruti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4909679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Weyer, Jacob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5911431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43328878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Bustle, Lucas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8183373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in Project Management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00384543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Truong, Michael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15260083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03640311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Griffin, Keena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02707808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CompTIA Security +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34490040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Mckinley, James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798742464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33997518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Baer, Alex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5198392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Griffin, Keena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3088050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Professional (MCP)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65294181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Shea, Charles J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595342069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93296640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Kearney, Brett Joseph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96100241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26686180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Connaughton, Mark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5962208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Upton, Nancy Kay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28709519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Practitioner (SP)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85707949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Picard, Donald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59568315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C28364-1C0D-432B-A361-7FB86A931D11}"/>
              </a:ext>
            </a:extLst>
          </p:cNvPr>
          <p:cNvSpPr/>
          <p:nvPr/>
        </p:nvSpPr>
        <p:spPr>
          <a:xfrm>
            <a:off x="2980728" y="126998"/>
            <a:ext cx="55880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Certified Consultants of 2018 …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61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0BB966-FBD9-4FE2-8492-76E77076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00939"/>
              </p:ext>
            </p:extLst>
          </p:nvPr>
        </p:nvGraphicFramePr>
        <p:xfrm>
          <a:off x="234778" y="861075"/>
          <a:ext cx="3516183" cy="354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183">
                  <a:extLst>
                    <a:ext uri="{9D8B030D-6E8A-4147-A177-3AD203B41FA5}">
                      <a16:colId xmlns:a16="http://schemas.microsoft.com/office/drawing/2014/main" val="4213784755"/>
                    </a:ext>
                  </a:extLst>
                </a:gridCol>
              </a:tblGrid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526592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798279220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Davidson, Shanon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011024773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Davidson, Shanon Andre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65876200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920576017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Jacob, Danny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54024718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Smith, Sean Kent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49724021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Wilson, Samantha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31035314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950440139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Nixon, Breanna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083519771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68591963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Cox, Jonathan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55582106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Foundation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668331376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Cox, Jonathan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683247564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ISTQB Certified Tester, Foundation Level (CTFL)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855231067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Noble, Ian Miller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97943471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992224398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Gangadasari, Venkata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530462212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801022590"/>
                  </a:ext>
                </a:extLst>
              </a:tr>
              <a:tr h="124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Lewis, Denise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994994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0CAEE3-6EFF-4C94-9EAB-1E0836C9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64173"/>
              </p:ext>
            </p:extLst>
          </p:nvPr>
        </p:nvGraphicFramePr>
        <p:xfrm>
          <a:off x="3910226" y="861075"/>
          <a:ext cx="3961027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027">
                  <a:extLst>
                    <a:ext uri="{9D8B030D-6E8A-4147-A177-3AD203B41FA5}">
                      <a16:colId xmlns:a16="http://schemas.microsoft.com/office/drawing/2014/main" val="1739911784"/>
                    </a:ext>
                  </a:extLst>
                </a:gridCol>
              </a:tblGrid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Houston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73100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70-480: Programming in HTML5 with JavaScript and CSS3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041282506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Vera, Jairo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42768031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70-483 Programming in C#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121011234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Ranjbar, Erphun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40470407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70-535: Architecting Microsoft Azure Solutions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03288821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Davis, Daniel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729193434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98-369: Cloud Fundamentals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47127385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Davis, Daniel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5967043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Cloud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349070547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Akin, Cynthia Jenepher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076466396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Le, (Rainie) Trinh K.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64425106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362637112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Tran, Binh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773226554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517652304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Akin, Cynthia Jenepher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795826825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CSM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47099497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Bianchi, Michael 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41622352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075067005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Nguyen, Lyn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58675193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Professional (MCP)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524662116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Lail, Marwan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337742249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Certified Systems Administrator (MCSA)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857134630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Lail, Marwan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06440654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PMI-ACP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11515160"/>
                  </a:ext>
                </a:extLst>
              </a:tr>
              <a:tr h="13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Kakade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Amol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8803490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F04028-EA8D-49FF-8508-3E845845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15838"/>
              </p:ext>
            </p:extLst>
          </p:nvPr>
        </p:nvGraphicFramePr>
        <p:xfrm>
          <a:off x="234779" y="4499830"/>
          <a:ext cx="3516184" cy="96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184">
                  <a:extLst>
                    <a:ext uri="{9D8B030D-6E8A-4147-A177-3AD203B41FA5}">
                      <a16:colId xmlns:a16="http://schemas.microsoft.com/office/drawing/2014/main" val="4035231302"/>
                    </a:ext>
                  </a:extLst>
                </a:gridCol>
              </a:tblGrid>
              <a:tr h="193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4850120"/>
                  </a:ext>
                </a:extLst>
              </a:tr>
              <a:tr h="193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920115418"/>
                  </a:ext>
                </a:extLst>
              </a:tr>
              <a:tr h="193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Bramlett, Darrek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83141638"/>
                  </a:ext>
                </a:extLst>
              </a:tr>
              <a:tr h="193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Certification of Competency in Business Analysis (CCBA)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908382961"/>
                  </a:ext>
                </a:extLst>
              </a:tr>
              <a:tr h="193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Zozulia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Michael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428621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69341D-9DE2-4188-9FCF-79D546D09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0782"/>
              </p:ext>
            </p:extLst>
          </p:nvPr>
        </p:nvGraphicFramePr>
        <p:xfrm>
          <a:off x="8030517" y="861075"/>
          <a:ext cx="3926706" cy="291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706">
                  <a:extLst>
                    <a:ext uri="{9D8B030D-6E8A-4147-A177-3AD203B41FA5}">
                      <a16:colId xmlns:a16="http://schemas.microsoft.com/office/drawing/2014/main" val="1149451034"/>
                    </a:ext>
                  </a:extLst>
                </a:gridCol>
              </a:tblGrid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741866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Business Professional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5888993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Smith, Timothy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49033965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88857916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Gall, Cameron William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97068711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7524997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Coats, Jeff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578419639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689593966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Swift, Todd Christopher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682211029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812746304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Coats, Jeff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392889915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Ramchandani, Sanjil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96219622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Swift, Todd Christopher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44043389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Program Consultant (SPC)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146774696"/>
                  </a:ext>
                </a:extLst>
              </a:tr>
              <a:tr h="19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Swift, Todd Christopher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045779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883F2D-BDDD-4509-A046-46DFE1506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2914"/>
              </p:ext>
            </p:extLst>
          </p:nvPr>
        </p:nvGraphicFramePr>
        <p:xfrm>
          <a:off x="8030516" y="3907711"/>
          <a:ext cx="3961027" cy="193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027">
                  <a:extLst>
                    <a:ext uri="{9D8B030D-6E8A-4147-A177-3AD203B41FA5}">
                      <a16:colId xmlns:a16="http://schemas.microsoft.com/office/drawing/2014/main" val="2245200735"/>
                    </a:ext>
                  </a:extLst>
                </a:gridCol>
              </a:tblGrid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9759405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Business Professional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03785587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Wilkins, Chris Patrick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089705149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513819435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Luse, Kaleb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01474764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Miller, Jackson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05169779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Roberts, Eric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629515467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613812409"/>
                  </a:ext>
                </a:extLst>
              </a:tr>
              <a:tr h="215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Kaleb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70125266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07189C0-E267-4F48-B3FA-F223688059D2}"/>
              </a:ext>
            </a:extLst>
          </p:cNvPr>
          <p:cNvSpPr/>
          <p:nvPr/>
        </p:nvSpPr>
        <p:spPr>
          <a:xfrm>
            <a:off x="2980728" y="126998"/>
            <a:ext cx="55880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Certified Consultants of 2018 …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2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BDF00F-9880-4933-B0E9-98F19436C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42456"/>
              </p:ext>
            </p:extLst>
          </p:nvPr>
        </p:nvGraphicFramePr>
        <p:xfrm>
          <a:off x="141416" y="769093"/>
          <a:ext cx="3491469" cy="119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469">
                  <a:extLst>
                    <a:ext uri="{9D8B030D-6E8A-4147-A177-3AD203B41FA5}">
                      <a16:colId xmlns:a16="http://schemas.microsoft.com/office/drawing/2014/main" val="374970569"/>
                    </a:ext>
                  </a:extLst>
                </a:gridCol>
              </a:tblGrid>
              <a:tr h="23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JNJ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105946"/>
                  </a:ext>
                </a:extLst>
              </a:tr>
              <a:tr h="23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CSPO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94045720"/>
                  </a:ext>
                </a:extLst>
              </a:tr>
              <a:tr h="23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Donovan, Carley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41232516"/>
                  </a:ext>
                </a:extLst>
              </a:tr>
              <a:tr h="23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Salesforce Certified Sales Cloud Consultant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195858889"/>
                  </a:ext>
                </a:extLst>
              </a:tr>
              <a:tr h="23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Rajaraman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Vijaya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02639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BED75A-09B7-4E12-91DA-C556BA216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3418"/>
              </p:ext>
            </p:extLst>
          </p:nvPr>
        </p:nvGraphicFramePr>
        <p:xfrm>
          <a:off x="3842951" y="769093"/>
          <a:ext cx="3867664" cy="166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664">
                  <a:extLst>
                    <a:ext uri="{9D8B030D-6E8A-4147-A177-3AD203B41FA5}">
                      <a16:colId xmlns:a16="http://schemas.microsoft.com/office/drawing/2014/main" val="1840938516"/>
                    </a:ext>
                  </a:extLst>
                </a:gridCol>
              </a:tblGrid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5543727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660911623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Kanagarla, Krishna Prasanth Brahmaji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3811825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75235643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Nagel, Brad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25845597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881149504"/>
                  </a:ext>
                </a:extLst>
              </a:tr>
              <a:tr h="237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Hammond, Carlton 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1337927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0B5C22-2011-4B68-A293-663A7B98E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85609"/>
              </p:ext>
            </p:extLst>
          </p:nvPr>
        </p:nvGraphicFramePr>
        <p:xfrm>
          <a:off x="141416" y="2091266"/>
          <a:ext cx="3491469" cy="105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469">
                  <a:extLst>
                    <a:ext uri="{9D8B030D-6E8A-4147-A177-3AD203B41FA5}">
                      <a16:colId xmlns:a16="http://schemas.microsoft.com/office/drawing/2014/main" val="4243394714"/>
                    </a:ext>
                  </a:extLst>
                </a:gridCol>
              </a:tblGrid>
              <a:tr h="26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Maryland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431655"/>
                  </a:ext>
                </a:extLst>
              </a:tr>
              <a:tr h="26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39123220"/>
                  </a:ext>
                </a:extLst>
              </a:tr>
              <a:tr h="26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Boylan, Hugh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669745118"/>
                  </a:ext>
                </a:extLst>
              </a:tr>
              <a:tr h="26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Dragunas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John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193026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830902-D4F6-460D-B9E8-2B510E9EB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78883"/>
              </p:ext>
            </p:extLst>
          </p:nvPr>
        </p:nvGraphicFramePr>
        <p:xfrm>
          <a:off x="7895968" y="772067"/>
          <a:ext cx="4018694" cy="372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694">
                  <a:extLst>
                    <a:ext uri="{9D8B030D-6E8A-4147-A177-3AD203B41FA5}">
                      <a16:colId xmlns:a16="http://schemas.microsoft.com/office/drawing/2014/main" val="352977147"/>
                    </a:ext>
                  </a:extLst>
                </a:gridCol>
              </a:tblGrid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Minnesota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109272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20020266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Anderson, Brady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835992639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Owens, Norman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666405267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142287380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Millin, Sebastian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142857262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Protas, Cheryl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7893670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SysOps Administrator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261757146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Owens, Norman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52163588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447539328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Anderson, Brady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08372031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BA Professional (ECBA)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15036286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Hoyer, Nicolas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018694115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Certified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905019686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Burstein, Sergey 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11783043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Hoyer, Nicolas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047143025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Kwon, Juhyun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321068879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58470051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Hoyer, Nicolas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766187011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PMI-ACP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08399506"/>
                  </a:ext>
                </a:extLst>
              </a:tr>
              <a:tr h="115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Dupont-Crocker, Francine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7537714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92E4D0-0391-4208-A717-DAAB800C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16083"/>
              </p:ext>
            </p:extLst>
          </p:nvPr>
        </p:nvGraphicFramePr>
        <p:xfrm>
          <a:off x="134550" y="3305205"/>
          <a:ext cx="3498335" cy="286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335">
                  <a:extLst>
                    <a:ext uri="{9D8B030D-6E8A-4147-A177-3AD203B41FA5}">
                      <a16:colId xmlns:a16="http://schemas.microsoft.com/office/drawing/2014/main" val="1009834698"/>
                    </a:ext>
                  </a:extLst>
                </a:gridCol>
              </a:tblGrid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52805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Cloud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05444022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Gunasekaran, Aravind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326337589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Certificate in Project Management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576638350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Tiruvidamarudur, Venkat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905913746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ISTQB Certified Tester, Foundation Level (CTFL)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067194940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Sharma, Leeladhar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82147357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842935158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Chatterjee, Priti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69177891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Thakar, Dharmesh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56306720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Product Owner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80227896"/>
                  </a:ext>
                </a:extLst>
              </a:tr>
              <a:tr h="238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Chatterjee, Priti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285983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D4A90A-086C-4180-BCD0-E692E911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71504"/>
              </p:ext>
            </p:extLst>
          </p:nvPr>
        </p:nvGraphicFramePr>
        <p:xfrm>
          <a:off x="3842951" y="2621120"/>
          <a:ext cx="3867664" cy="286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664">
                  <a:extLst>
                    <a:ext uri="{9D8B030D-6E8A-4147-A177-3AD203B41FA5}">
                      <a16:colId xmlns:a16="http://schemas.microsoft.com/office/drawing/2014/main" val="2357096680"/>
                    </a:ext>
                  </a:extLst>
                </a:gridCol>
              </a:tblGrid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550123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70-533 Implementing Azure Infrastructure Solutions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37751934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Winn, Robert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73493785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Bachelors Degree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924802796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Gilene, Matt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40815284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907540167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Jutte, Adam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060467823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250366665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Guerra, Eric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16926565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69918926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 Riju Kizhakkekoipurathu, Josephkutty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88050511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  Riju  Kizhakkekoipurathu, Josephkutty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276874534"/>
                  </a:ext>
                </a:extLst>
              </a:tr>
              <a:tr h="220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Kumar, Amit P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343937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CDEDDA1-AC7C-453C-91E4-2CDE283F2ECA}"/>
              </a:ext>
            </a:extLst>
          </p:cNvPr>
          <p:cNvSpPr/>
          <p:nvPr/>
        </p:nvSpPr>
        <p:spPr>
          <a:xfrm>
            <a:off x="3301997" y="59034"/>
            <a:ext cx="55880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Certified Consultants of 2018 …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30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60FCA-7A98-4F64-B89A-2BDA3338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63149"/>
              </p:ext>
            </p:extLst>
          </p:nvPr>
        </p:nvGraphicFramePr>
        <p:xfrm>
          <a:off x="326767" y="694953"/>
          <a:ext cx="3812746" cy="460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746">
                  <a:extLst>
                    <a:ext uri="{9D8B030D-6E8A-4147-A177-3AD203B41FA5}">
                      <a16:colId xmlns:a16="http://schemas.microsoft.com/office/drawing/2014/main" val="3949633554"/>
                    </a:ext>
                  </a:extLst>
                </a:gridCol>
              </a:tblGrid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189262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Business Professional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360060034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Glowacki, Frank 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45538680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Stout, Andy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5909460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Developer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78887034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Baker, Zoe Camille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5927417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Khakzad, Ramin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2845858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Certified Solutions Architect - Associate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4119434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Baker, Zoe Camille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53878030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Kode, Rakesh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945446748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Blockchain Essentials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17529517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Schmidt, David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89157977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Linux Professional Institute Certification (LPIC)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585751973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Yadav, Manoj  Kumar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26214984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60472829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Saltsman, Tom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1770754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Saltsman, Tom James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5342424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Master I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21033784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Sterling, Dale E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04777056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Scrum Product Owner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67383684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Saltsman, Tom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60586496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Saltsman, Tom James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453744087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Stout, Andy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80338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961F93-8E5F-45F8-996E-DBD7837D1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36086"/>
              </p:ext>
            </p:extLst>
          </p:nvPr>
        </p:nvGraphicFramePr>
        <p:xfrm>
          <a:off x="4375667" y="694953"/>
          <a:ext cx="3812746" cy="420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746">
                  <a:extLst>
                    <a:ext uri="{9D8B030D-6E8A-4147-A177-3AD203B41FA5}">
                      <a16:colId xmlns:a16="http://schemas.microsoft.com/office/drawing/2014/main" val="1386634981"/>
                    </a:ext>
                  </a:extLst>
                </a:gridCol>
              </a:tblGrid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SWO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577387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4.0 Practitioner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7439328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Dismuke, Daniel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36861338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Nair, Manu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525665556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Kipp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11223580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Sharma,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Dilip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469809606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Sheldon, John David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9251876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Srivastava,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Akansha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203742373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Wischer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Rick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708718693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Yadav,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Kumar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343392657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Agilist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(SA)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895352403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Seroski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Keith 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928826529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 Practitioner (SP)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04485838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Brown, James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786937490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Khakzad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82528330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Kunduru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Goutham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3968508495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Meade, Matthew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605944169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Ryan, Scott c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2579135261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Izabel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1362682892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Seroski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Keith A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902723280"/>
                  </a:ext>
                </a:extLst>
              </a:tr>
              <a:tr h="20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Sullivan, Brian J Jr</a:t>
                      </a:r>
                    </a:p>
                  </a:txBody>
                  <a:tcPr marL="171450" marR="9525" marT="9525" marB="0" anchor="b"/>
                </a:tc>
                <a:extLst>
                  <a:ext uri="{0D108BD9-81ED-4DB2-BD59-A6C34878D82A}">
                    <a16:rowId xmlns:a16="http://schemas.microsoft.com/office/drawing/2014/main" val="42329024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472F253-0A49-4723-88C7-F1A10AE3F60F}"/>
              </a:ext>
            </a:extLst>
          </p:cNvPr>
          <p:cNvSpPr/>
          <p:nvPr/>
        </p:nvSpPr>
        <p:spPr>
          <a:xfrm>
            <a:off x="2980728" y="126998"/>
            <a:ext cx="55880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Certified Consultants of 2018 …</a:t>
            </a:r>
            <a:r>
              <a:rPr lang="en-US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contd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02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8C763-0E77-4F7F-987D-6E3D77584DF2}"/>
              </a:ext>
            </a:extLst>
          </p:cNvPr>
          <p:cNvSpPr/>
          <p:nvPr/>
        </p:nvSpPr>
        <p:spPr>
          <a:xfrm>
            <a:off x="3454646" y="126998"/>
            <a:ext cx="4640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Training Opportunities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7600AD-DB2B-4D44-AE3B-C81A415B4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516821"/>
              </p:ext>
            </p:extLst>
          </p:nvPr>
        </p:nvGraphicFramePr>
        <p:xfrm>
          <a:off x="1710736" y="8803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2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8C763-0E77-4F7F-987D-6E3D77584DF2}"/>
              </a:ext>
            </a:extLst>
          </p:cNvPr>
          <p:cNvSpPr/>
          <p:nvPr/>
        </p:nvSpPr>
        <p:spPr>
          <a:xfrm>
            <a:off x="3528320" y="126998"/>
            <a:ext cx="44928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Training Opportunities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7600AD-DB2B-4D44-AE3B-C81A415B4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801732"/>
              </p:ext>
            </p:extLst>
          </p:nvPr>
        </p:nvGraphicFramePr>
        <p:xfrm>
          <a:off x="1710736" y="8803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1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1657</Words>
  <Application>Microsoft Office PowerPoint</Application>
  <PresentationFormat>Widescreen</PresentationFormat>
  <Paragraphs>465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Joydeep Ghosh</dc:creator>
  <cp:lastModifiedBy>Joydeep Ghosh</cp:lastModifiedBy>
  <cp:revision>18</cp:revision>
  <dcterms:created xsi:type="dcterms:W3CDTF">2018-08-02T15:24:43Z</dcterms:created>
  <dcterms:modified xsi:type="dcterms:W3CDTF">2018-08-02T18:57:54Z</dcterms:modified>
</cp:coreProperties>
</file>