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60" r:id="rId6"/>
    <p:sldId id="262" r:id="rId7"/>
    <p:sldId id="263" r:id="rId8"/>
    <p:sldId id="264" r:id="rId9"/>
    <p:sldId id="267" r:id="rId10"/>
    <p:sldId id="268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5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8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4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6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0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2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6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3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5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7FA32AA-2BE3-4CB8-BE3C-8A2D589E55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7247815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15" imgW="395" imgH="396" progId="TCLayout.ActiveDocument.1">
                  <p:embed/>
                </p:oleObj>
              </mc:Choice>
              <mc:Fallback>
                <p:oleObj name="think-cell Slide" r:id="rId1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1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24B96B7-F07C-4E9B-86F3-BC4691135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olor splashes against a white background">
            <a:extLst>
              <a:ext uri="{FF2B5EF4-FFF2-40B4-BE49-F238E27FC236}">
                <a16:creationId xmlns:a16="http://schemas.microsoft.com/office/drawing/2014/main" id="{C9EE585E-3BC9-43AC-8873-C26287FB21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30" b="750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8080042-2FDB-4BE7-AC8D-68634797C4B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13917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1BA5C5-0EC3-4D7E-A446-6729FD8E2BF6}"/>
              </a:ext>
            </a:extLst>
          </p:cNvPr>
          <p:cNvSpPr txBox="1"/>
          <p:nvPr/>
        </p:nvSpPr>
        <p:spPr>
          <a:xfrm>
            <a:off x="3332822" y="3059668"/>
            <a:ext cx="4715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Section B Chat Analysis </a:t>
            </a:r>
          </a:p>
        </p:txBody>
      </p:sp>
    </p:spTree>
    <p:extLst>
      <p:ext uri="{BB962C8B-B14F-4D97-AF65-F5344CB8AC3E}">
        <p14:creationId xmlns:p14="http://schemas.microsoft.com/office/powerpoint/2010/main" val="173575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C2AA6F-31A7-49EF-8189-C23D73FBD0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3C2AA6F-31A7-49EF-8189-C23D73FBD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E2D8AB-C292-4018-8F94-3206DF52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82880"/>
            <a:ext cx="9486900" cy="584200"/>
          </a:xfrm>
        </p:spPr>
        <p:txBody>
          <a:bodyPr vert="horz"/>
          <a:lstStyle/>
          <a:p>
            <a:pPr algn="ctr"/>
            <a:r>
              <a:rPr lang="en-US" dirty="0"/>
              <a:t>Mismatch Responders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4F89A9-7922-49C4-B377-3BE8C7CDD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787" y="1404655"/>
            <a:ext cx="3410426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6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BB34B5A-535A-44B6-89E8-48C067C8B29B}"/>
              </a:ext>
            </a:extLst>
          </p:cNvPr>
          <p:cNvSpPr/>
          <p:nvPr/>
        </p:nvSpPr>
        <p:spPr>
          <a:xfrm>
            <a:off x="0" y="3544389"/>
            <a:ext cx="12192000" cy="346995"/>
          </a:xfrm>
          <a:prstGeom prst="roundRect">
            <a:avLst/>
          </a:prstGeom>
          <a:solidFill>
            <a:srgbClr val="E729BC">
              <a:alpha val="2117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4417C-AACB-4B89-A75C-894E2F2E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86900" cy="685799"/>
          </a:xfrm>
        </p:spPr>
        <p:txBody>
          <a:bodyPr/>
          <a:lstStyle/>
          <a:p>
            <a:r>
              <a:rPr lang="en-US" dirty="0"/>
              <a:t>Section 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67A0-8F9B-49E2-A621-0FBD170E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49" y="1012068"/>
            <a:ext cx="5672052" cy="87769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100" dirty="0"/>
              <a:t>Lack of chat analysis options that try accommodate outside the chat interactions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Many chat analysis options either monitor low level information of very large groups or deep level analysis of one-on-one interactions 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Someone remote from the group wants to determine what is going on while they aren’t there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453C51-3209-465F-909D-36A2A31F90D9}"/>
              </a:ext>
            </a:extLst>
          </p:cNvPr>
          <p:cNvSpPr txBox="1">
            <a:spLocks/>
          </p:cNvSpPr>
          <p:nvPr/>
        </p:nvSpPr>
        <p:spPr>
          <a:xfrm>
            <a:off x="268778" y="529934"/>
            <a:ext cx="1742902" cy="534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Problems</a:t>
            </a:r>
            <a:endParaRPr lang="en-US" sz="1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132E61-1C99-42F2-907C-66FCFE961A38}"/>
              </a:ext>
            </a:extLst>
          </p:cNvPr>
          <p:cNvSpPr txBox="1">
            <a:spLocks/>
          </p:cNvSpPr>
          <p:nvPr/>
        </p:nvSpPr>
        <p:spPr>
          <a:xfrm>
            <a:off x="268778" y="1622712"/>
            <a:ext cx="1742902" cy="534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Solution</a:t>
            </a:r>
            <a:endParaRPr lang="en-US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97069F-15F6-47F9-86A3-7EBAE5D2E369}"/>
              </a:ext>
            </a:extLst>
          </p:cNvPr>
          <p:cNvSpPr txBox="1">
            <a:spLocks/>
          </p:cNvSpPr>
          <p:nvPr/>
        </p:nvSpPr>
        <p:spPr>
          <a:xfrm>
            <a:off x="423948" y="2065416"/>
            <a:ext cx="5672052" cy="87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Chat analysis app that analyzes medium sized highly interactive groups of people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Metrics that identify persons, positions, and power outside of the chat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Allows input of external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FA5EFF-8705-4A07-A972-B7972047A29A}"/>
              </a:ext>
            </a:extLst>
          </p:cNvPr>
          <p:cNvSpPr txBox="1">
            <a:spLocks/>
          </p:cNvSpPr>
          <p:nvPr/>
        </p:nvSpPr>
        <p:spPr>
          <a:xfrm>
            <a:off x="268778" y="2513952"/>
            <a:ext cx="3305695" cy="534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Where we are now</a:t>
            </a:r>
            <a:endParaRPr lang="en-US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526A3A-5065-4685-BEC7-61CF7417EFBB}"/>
              </a:ext>
            </a:extLst>
          </p:cNvPr>
          <p:cNvSpPr txBox="1">
            <a:spLocks/>
          </p:cNvSpPr>
          <p:nvPr/>
        </p:nvSpPr>
        <p:spPr>
          <a:xfrm>
            <a:off x="423948" y="2975217"/>
            <a:ext cx="5672052" cy="49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dirty="0"/>
              <a:t>Several metrics built off 4 years (2 chats for 2 years) of high level interaction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Dynamic code intake for multiple types of devices</a:t>
            </a:r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CEDE8A-B4B5-446B-B818-75A80AA71464}"/>
              </a:ext>
            </a:extLst>
          </p:cNvPr>
          <p:cNvSpPr txBox="1">
            <a:spLocks/>
          </p:cNvSpPr>
          <p:nvPr/>
        </p:nvSpPr>
        <p:spPr>
          <a:xfrm>
            <a:off x="0" y="3468974"/>
            <a:ext cx="12192000" cy="53409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Future Deliverables</a:t>
            </a:r>
            <a:endParaRPr lang="en-US" sz="1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52D7C-A6A7-4542-AD43-509CC36885E1}"/>
              </a:ext>
            </a:extLst>
          </p:cNvPr>
          <p:cNvSpPr txBox="1">
            <a:spLocks/>
          </p:cNvSpPr>
          <p:nvPr/>
        </p:nvSpPr>
        <p:spPr>
          <a:xfrm>
            <a:off x="423948" y="4458424"/>
            <a:ext cx="5672052" cy="49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dirty="0"/>
              <a:t>Sentiment analysis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Personality identification </a:t>
            </a:r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9869C3-F85F-4A37-A897-1181E234954D}"/>
              </a:ext>
            </a:extLst>
          </p:cNvPr>
          <p:cNvSpPr txBox="1">
            <a:spLocks/>
          </p:cNvSpPr>
          <p:nvPr/>
        </p:nvSpPr>
        <p:spPr>
          <a:xfrm>
            <a:off x="6556366" y="3962731"/>
            <a:ext cx="4547063" cy="534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Growth Plan</a:t>
            </a:r>
            <a:endParaRPr lang="en-US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49D0ED-E7E5-4DA6-878D-7B3EB7049ED4}"/>
              </a:ext>
            </a:extLst>
          </p:cNvPr>
          <p:cNvSpPr txBox="1">
            <a:spLocks/>
          </p:cNvSpPr>
          <p:nvPr/>
        </p:nvSpPr>
        <p:spPr>
          <a:xfrm>
            <a:off x="6650874" y="4458424"/>
            <a:ext cx="5672052" cy="85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dirty="0"/>
              <a:t>Drive user adaption by offering free analytics to close knit cohorts (future MBA classes)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Expand to international universities within Catalonia/Spain</a:t>
            </a:r>
          </a:p>
          <a:p>
            <a:pPr>
              <a:spcBef>
                <a:spcPts val="0"/>
              </a:spcBef>
            </a:pPr>
            <a:endParaRPr lang="en-US" sz="1100" dirty="0"/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F186436-74C4-4FD7-95FD-DDEB8410B215}"/>
              </a:ext>
            </a:extLst>
          </p:cNvPr>
          <p:cNvSpPr txBox="1">
            <a:spLocks/>
          </p:cNvSpPr>
          <p:nvPr/>
        </p:nvSpPr>
        <p:spPr>
          <a:xfrm>
            <a:off x="196387" y="4068078"/>
            <a:ext cx="4547063" cy="390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Features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185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8DDB4BB-B259-4339-9232-7D748101C6D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5459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D78474-BFB6-4888-914A-848280DB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60" y="226264"/>
            <a:ext cx="9486900" cy="553720"/>
          </a:xfrm>
        </p:spPr>
        <p:txBody>
          <a:bodyPr vert="horz"/>
          <a:lstStyle/>
          <a:p>
            <a:pPr algn="ctr"/>
            <a:r>
              <a:rPr lang="en-US" dirty="0"/>
              <a:t>Texts over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47752-22C8-4B04-858F-63D8209DC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9984"/>
            <a:ext cx="12192000" cy="594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6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C2AA6F-31A7-49EF-8189-C23D73FBD0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98875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E2D8AB-C292-4018-8F94-3206DF52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82880"/>
            <a:ext cx="9486900" cy="584200"/>
          </a:xfrm>
        </p:spPr>
        <p:txBody>
          <a:bodyPr vert="horz"/>
          <a:lstStyle/>
          <a:p>
            <a:pPr algn="ctr"/>
            <a:r>
              <a:rPr lang="en-US" dirty="0"/>
              <a:t>Most texts sent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C49E8-43E2-4B5D-B8A1-2200B9BE4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810" y="1237944"/>
            <a:ext cx="7554379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8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C2AA6F-31A7-49EF-8189-C23D73FBD0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15091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3C2AA6F-31A7-49EF-8189-C23D73FBD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E2D8AB-C292-4018-8F94-3206DF52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82880"/>
            <a:ext cx="9486900" cy="584200"/>
          </a:xfrm>
        </p:spPr>
        <p:txBody>
          <a:bodyPr vert="horz"/>
          <a:lstStyle/>
          <a:p>
            <a:pPr algn="ctr"/>
            <a:r>
              <a:rPr lang="en-US" dirty="0"/>
              <a:t>Most texts 2-5AM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B4C27B-F022-4FF5-86A5-7E64EABB2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0678" y="847364"/>
            <a:ext cx="7830643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4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C2AA6F-31A7-49EF-8189-C23D73FBD0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51694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3C2AA6F-31A7-49EF-8189-C23D73FBD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E2D8AB-C292-4018-8F94-3206DF52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82880"/>
            <a:ext cx="9486900" cy="584200"/>
          </a:xfrm>
        </p:spPr>
        <p:txBody>
          <a:bodyPr vert="horz"/>
          <a:lstStyle/>
          <a:p>
            <a:pPr algn="ctr"/>
            <a:r>
              <a:rPr lang="en-US" dirty="0"/>
              <a:t>Longest Message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50181-2136-499B-9F7C-2221A3394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31242"/>
            <a:ext cx="12192000" cy="459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4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C2AA6F-31A7-49EF-8189-C23D73FBD0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27113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3C2AA6F-31A7-49EF-8189-C23D73FBD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E2D8AB-C292-4018-8F94-3206DF52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348"/>
            <a:ext cx="10358846" cy="584200"/>
          </a:xfrm>
        </p:spPr>
        <p:txBody>
          <a:bodyPr vert="horz">
            <a:normAutofit fontScale="90000"/>
          </a:bodyPr>
          <a:lstStyle/>
          <a:p>
            <a:pPr algn="ctr"/>
            <a:r>
              <a:rPr lang="en-US" dirty="0"/>
              <a:t>“they only talk to me when they need me”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22A9A0-9A8A-4E97-B2BF-E2AFD119F6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1258356"/>
            <a:ext cx="9332632" cy="553429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09D2FF-7A4B-490D-9C6A-B5477BD17E37}"/>
              </a:ext>
            </a:extLst>
          </p:cNvPr>
          <p:cNvSpPr txBox="1">
            <a:spLocks/>
          </p:cNvSpPr>
          <p:nvPr/>
        </p:nvSpPr>
        <p:spPr>
          <a:xfrm>
            <a:off x="1371600" y="539965"/>
            <a:ext cx="10358846" cy="584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Largest total M/M change in participation </a:t>
            </a:r>
          </a:p>
        </p:txBody>
      </p:sp>
    </p:spTree>
    <p:extLst>
      <p:ext uri="{BB962C8B-B14F-4D97-AF65-F5344CB8AC3E}">
        <p14:creationId xmlns:p14="http://schemas.microsoft.com/office/powerpoint/2010/main" val="368842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C2AA6F-31A7-49EF-8189-C23D73FBD0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99569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3C2AA6F-31A7-49EF-8189-C23D73FBD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E2D8AB-C292-4018-8F94-3206DF52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82880"/>
            <a:ext cx="9486900" cy="584200"/>
          </a:xfrm>
        </p:spPr>
        <p:txBody>
          <a:bodyPr vert="horz"/>
          <a:lstStyle/>
          <a:p>
            <a:pPr algn="ctr"/>
            <a:r>
              <a:rPr lang="en-US" dirty="0"/>
              <a:t>Most deleted Messages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78B88-6E22-497D-8630-67F931374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298" y="875354"/>
            <a:ext cx="8526065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8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C2AA6F-31A7-49EF-8189-C23D73FBD0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3C2AA6F-31A7-49EF-8189-C23D73FBD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E2D8AB-C292-4018-8F94-3206DF52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82880"/>
            <a:ext cx="9486900" cy="584200"/>
          </a:xfrm>
        </p:spPr>
        <p:txBody>
          <a:bodyPr vert="horz"/>
          <a:lstStyle/>
          <a:p>
            <a:pPr algn="ctr"/>
            <a:r>
              <a:rPr lang="en-US" dirty="0"/>
              <a:t>Most Popular Emojis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9BE69-A0DD-403D-A568-B5A529A10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0946" y="2042919"/>
            <a:ext cx="2210108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849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lassicFrameVTI">
  <a:themeElements>
    <a:clrScheme name="AnalogousFromRegularSeedLeftStep">
      <a:dk1>
        <a:srgbClr val="000000"/>
      </a:dk1>
      <a:lt1>
        <a:srgbClr val="FFFFFF"/>
      </a:lt1>
      <a:dk2>
        <a:srgbClr val="301B2B"/>
      </a:dk2>
      <a:lt2>
        <a:srgbClr val="F0F1F3"/>
      </a:lt2>
      <a:accent1>
        <a:srgbClr val="B1A11F"/>
      </a:accent1>
      <a:accent2>
        <a:srgbClr val="D57117"/>
      </a:accent2>
      <a:accent3>
        <a:srgbClr val="E73429"/>
      </a:accent3>
      <a:accent4>
        <a:srgbClr val="D5175B"/>
      </a:accent4>
      <a:accent5>
        <a:srgbClr val="E729BC"/>
      </a:accent5>
      <a:accent6>
        <a:srgbClr val="B117D5"/>
      </a:accent6>
      <a:hlink>
        <a:srgbClr val="5763C7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187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Goudy Old Style</vt:lpstr>
      <vt:lpstr>ClassicFrameVTI</vt:lpstr>
      <vt:lpstr>think-cell Slide</vt:lpstr>
      <vt:lpstr>PowerPoint Presentation</vt:lpstr>
      <vt:lpstr>Section B App</vt:lpstr>
      <vt:lpstr>Texts over time</vt:lpstr>
      <vt:lpstr>Most texts sent</vt:lpstr>
      <vt:lpstr>Most texts 2-5AM</vt:lpstr>
      <vt:lpstr>Longest Message</vt:lpstr>
      <vt:lpstr>“they only talk to me when they need me”</vt:lpstr>
      <vt:lpstr>Most deleted Messages</vt:lpstr>
      <vt:lpstr>Most Popular Emojis</vt:lpstr>
      <vt:lpstr>Mismatch Responders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Giannini Giannini, Jasson</dc:creator>
  <cp:lastModifiedBy>Giannini Giannini, Jasson</cp:lastModifiedBy>
  <cp:revision>22</cp:revision>
  <dcterms:created xsi:type="dcterms:W3CDTF">2021-05-20T09:31:22Z</dcterms:created>
  <dcterms:modified xsi:type="dcterms:W3CDTF">2021-10-25T19:10:47Z</dcterms:modified>
</cp:coreProperties>
</file>