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95" r:id="rId4"/>
    <p:sldId id="294" r:id="rId5"/>
    <p:sldId id="293" r:id="rId6"/>
    <p:sldId id="299" r:id="rId7"/>
    <p:sldId id="288" r:id="rId8"/>
    <p:sldId id="303" r:id="rId9"/>
    <p:sldId id="289" r:id="rId10"/>
    <p:sldId id="304" r:id="rId11"/>
    <p:sldId id="291" r:id="rId12"/>
    <p:sldId id="292" r:id="rId13"/>
    <p:sldId id="30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A837-E9BF-404D-A9A7-7890344C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EC4A6-B74A-4FC7-A9C2-356C2967F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EBF9-1B36-460C-B061-518A57FF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3A6D-4B70-4DC4-9AA4-523E6FB6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950D-2E9A-4EC4-819E-0A25B0C4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9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9649-DD99-4A0D-93D3-28D8A6C7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945A3-9AE3-4756-9FFA-29A3265D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943C-B3D5-4A23-AE2C-D964C498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237A-F2D1-4D1B-BE8D-96EF4DA5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A04E-48A9-48F9-82E1-4DAAC2D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12C6B-9F14-45C2-ABAA-E2E482F3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BAFE1-B592-4E9E-B6C3-2C22348F9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7E77-B84E-422D-8AA8-1238253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0BE5-9455-4A8D-8D5B-39AC8B91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C12D-A1E9-4D19-9315-1B927E16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500-A351-4DC5-A708-53965D0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EFE3-14C9-4A2E-807F-D05DD05F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9E122-9877-42A5-957B-B4DE1308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80E4-25E3-44D8-A750-59873079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814-3D5E-4D56-B15E-ECDF604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D981-8BDB-4C38-AA1B-29C71EE2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53AD0-A263-4DD6-9342-87747A35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CEDE-90F6-4307-8A0F-4F26397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49C1-754C-440A-9B3C-CAA8A776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41A6-E181-4E55-BA4B-1C57E8FF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E8B-3CD5-4820-88AE-BA17328C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B3C3-B921-431D-BD93-6A0BF9AFA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5E970-0023-4281-B6D1-8DD25CD2F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7CCA-2EF0-43FF-B058-4BD768A7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5321-B03D-40FC-AA1A-8D5960D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5EB1-49E7-4916-AB6E-9694B869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1E06-6588-4799-8753-EE8860AB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6C56-92E0-41AA-A03E-617BCD5CC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D9BD-B1C0-4FC1-9E4D-C79D8F42C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6EE27-DD16-47AA-AFCE-792BAC5D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6A585-5812-43A4-AA8C-DAA96F23F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5D01B-6856-4B7D-A4D1-C629F9CC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7FB93-5E8C-499E-BFFC-98672876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088E2-4D9D-438A-A37F-7DC110B2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6D9F-F771-4B88-9D87-5CE296E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445A5-48F7-44FC-BC05-CECE797B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9158-DCCD-4368-8B49-3E0D5176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CCC5-EA28-4617-9BD3-EA205DA1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EDD84-3BD1-4F4C-86D2-E0CEFD1D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34F2B-75FB-42C6-A06E-7608014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651A1-CA32-4814-A3E5-F6160613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A6DA-415D-49C1-8808-EA23299E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7370-0812-4CD6-BC9B-0B3F54E2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8D071-291A-45CE-A536-DA7C48437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14A2-DE92-4157-A928-19F81266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159A-D12D-4A95-85CF-DCC504A7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3BDB-04FF-40D9-808B-6E64D5F8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B045-52DA-4BE0-A073-2C48E170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E9134-AF69-42C7-9645-8B3ECDFD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CE6B-9085-4D20-A030-6F4BBA70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8E1C-39F8-4EAB-9444-17AAEB21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58436-C1A9-43ED-9BC3-C9266C6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B7F1-1D94-4A42-B6F6-5B396FA0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E0A87-E631-43A9-B0E4-110FE60E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B04C-F869-4E15-A2B7-1A36711B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1CE3-AF99-4411-A6AA-1D8C4100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CD6D-3AED-4284-A734-B86B4D60077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3F18-5E07-42B8-96FA-29F30F5B9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F31-B5FF-438D-A922-899F879A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253F-17A5-45B4-BE46-1AA8D41B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A931876-49AE-4A88-B0F6-B80772A72B3F}"/>
              </a:ext>
            </a:extLst>
          </p:cNvPr>
          <p:cNvGrpSpPr/>
          <p:nvPr/>
        </p:nvGrpSpPr>
        <p:grpSpPr>
          <a:xfrm>
            <a:off x="9761983" y="4993182"/>
            <a:ext cx="1465500" cy="584775"/>
            <a:chOff x="10553875" y="5153021"/>
            <a:chExt cx="1465500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C4596A1-1834-4DF0-B980-99C95CF141A9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3C1AF-CF44-4C2C-BA7A-430667F653B4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411C01-329E-42C6-A862-039D2EE6A60B}"/>
              </a:ext>
            </a:extLst>
          </p:cNvPr>
          <p:cNvGrpSpPr/>
          <p:nvPr/>
        </p:nvGrpSpPr>
        <p:grpSpPr>
          <a:xfrm>
            <a:off x="31188" y="120090"/>
            <a:ext cx="11543065" cy="6617819"/>
            <a:chOff x="99426" y="171450"/>
            <a:chExt cx="5338697" cy="661781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5B5C624-59D1-4B4B-B0BE-3860A003522A}"/>
                </a:ext>
              </a:extLst>
            </p:cNvPr>
            <p:cNvSpPr/>
            <p:nvPr/>
          </p:nvSpPr>
          <p:spPr>
            <a:xfrm>
              <a:off x="3954636" y="4531597"/>
              <a:ext cx="1319293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5208E31-4866-481B-BDE6-3DC257FF920E}"/>
                </a:ext>
              </a:extLst>
            </p:cNvPr>
            <p:cNvSpPr/>
            <p:nvPr/>
          </p:nvSpPr>
          <p:spPr>
            <a:xfrm>
              <a:off x="3955787" y="3956351"/>
              <a:ext cx="1315987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728902" y="3399580"/>
              <a:ext cx="1542872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5" y="1649460"/>
              <a:ext cx="1320874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320874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1" y="2773737"/>
              <a:ext cx="1320874" cy="48755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59A771A-2A22-4988-B889-C40D1754F647}"/>
                </a:ext>
              </a:extLst>
            </p:cNvPr>
            <p:cNvSpPr/>
            <p:nvPr/>
          </p:nvSpPr>
          <p:spPr>
            <a:xfrm>
              <a:off x="3953055" y="1095212"/>
              <a:ext cx="1320874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951664" y="1579848"/>
              <a:ext cx="377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01C44A-2064-47FD-85CD-CB18730A8185}"/>
                </a:ext>
              </a:extLst>
            </p:cNvPr>
            <p:cNvSpPr txBox="1"/>
            <p:nvPr/>
          </p:nvSpPr>
          <p:spPr>
            <a:xfrm>
              <a:off x="4968959" y="1027619"/>
              <a:ext cx="46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951664" y="2131873"/>
              <a:ext cx="3282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953426" y="2703725"/>
              <a:ext cx="469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873030" y="3331887"/>
              <a:ext cx="418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3C7646-7736-4270-A4E9-356AF71C1CA4}"/>
                </a:ext>
              </a:extLst>
            </p:cNvPr>
            <p:cNvSpPr/>
            <p:nvPr/>
          </p:nvSpPr>
          <p:spPr>
            <a:xfrm>
              <a:off x="1305720" y="245594"/>
              <a:ext cx="3646929" cy="6543675"/>
            </a:xfrm>
            <a:custGeom>
              <a:avLst/>
              <a:gdLst>
                <a:gd name="connsiteX0" fmla="*/ 0 w 4371976"/>
                <a:gd name="connsiteY0" fmla="*/ 0 h 5072063"/>
                <a:gd name="connsiteX1" fmla="*/ 2669389 w 4371976"/>
                <a:gd name="connsiteY1" fmla="*/ 0 h 5072063"/>
                <a:gd name="connsiteX2" fmla="*/ 3043239 w 4371976"/>
                <a:gd name="connsiteY2" fmla="*/ 0 h 5072063"/>
                <a:gd name="connsiteX3" fmla="*/ 4031451 w 4371976"/>
                <a:gd name="connsiteY3" fmla="*/ 0 h 5072063"/>
                <a:gd name="connsiteX4" fmla="*/ 4371976 w 4371976"/>
                <a:gd name="connsiteY4" fmla="*/ 340525 h 5072063"/>
                <a:gd name="connsiteX5" fmla="*/ 4371976 w 4371976"/>
                <a:gd name="connsiteY5" fmla="*/ 4731538 h 5072063"/>
                <a:gd name="connsiteX6" fmla="*/ 4031451 w 4371976"/>
                <a:gd name="connsiteY6" fmla="*/ 5072063 h 5072063"/>
                <a:gd name="connsiteX7" fmla="*/ 3043239 w 4371976"/>
                <a:gd name="connsiteY7" fmla="*/ 5072063 h 5072063"/>
                <a:gd name="connsiteX8" fmla="*/ 2669389 w 4371976"/>
                <a:gd name="connsiteY8" fmla="*/ 5072063 h 5072063"/>
                <a:gd name="connsiteX9" fmla="*/ 0 w 4371976"/>
                <a:gd name="connsiteY9" fmla="*/ 5072063 h 507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1976" h="5072063">
                  <a:moveTo>
                    <a:pt x="0" y="0"/>
                  </a:moveTo>
                  <a:lnTo>
                    <a:pt x="2669389" y="0"/>
                  </a:lnTo>
                  <a:lnTo>
                    <a:pt x="3043239" y="0"/>
                  </a:lnTo>
                  <a:lnTo>
                    <a:pt x="4031451" y="0"/>
                  </a:lnTo>
                  <a:cubicBezTo>
                    <a:pt x="4219518" y="0"/>
                    <a:pt x="4371976" y="152458"/>
                    <a:pt x="4371976" y="340525"/>
                  </a:cubicBezTo>
                  <a:lnTo>
                    <a:pt x="4371976" y="4731538"/>
                  </a:lnTo>
                  <a:cubicBezTo>
                    <a:pt x="4371976" y="4919605"/>
                    <a:pt x="4219518" y="5072063"/>
                    <a:pt x="4031451" y="5072063"/>
                  </a:cubicBezTo>
                  <a:lnTo>
                    <a:pt x="3043239" y="5072063"/>
                  </a:lnTo>
                  <a:lnTo>
                    <a:pt x="2669389" y="5072063"/>
                  </a:lnTo>
                  <a:lnTo>
                    <a:pt x="0" y="507206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100000">
                  <a:srgbClr val="ECECEC"/>
                </a:gs>
                <a:gs pos="83000">
                  <a:schemeClr val="bg1"/>
                </a:gs>
                <a:gs pos="10000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228600" dist="139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https://www.vanheusenindia.com/category/men/trousers-chinos-7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09BB49-2D89-4D32-B0AD-AFC65C7DC91A}"/>
                </a:ext>
              </a:extLst>
            </p:cNvPr>
            <p:cNvSpPr/>
            <p:nvPr/>
          </p:nvSpPr>
          <p:spPr>
            <a:xfrm>
              <a:off x="431718" y="3026891"/>
              <a:ext cx="4380926" cy="2015095"/>
            </a:xfrm>
            <a:prstGeom prst="roundRect">
              <a:avLst/>
            </a:prstGeom>
            <a:solidFill>
              <a:schemeClr val="bg1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51BA9B-9961-4FD3-9FAC-0E587ECE9C8B}"/>
                </a:ext>
              </a:extLst>
            </p:cNvPr>
            <p:cNvSpPr/>
            <p:nvPr/>
          </p:nvSpPr>
          <p:spPr>
            <a:xfrm>
              <a:off x="99426" y="244349"/>
              <a:ext cx="4380926" cy="2600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C3DF0-2BBE-42D7-A19A-52EB7D1B7217}"/>
                </a:ext>
              </a:extLst>
            </p:cNvPr>
            <p:cNvSpPr/>
            <p:nvPr/>
          </p:nvSpPr>
          <p:spPr>
            <a:xfrm>
              <a:off x="246854" y="171450"/>
              <a:ext cx="110851" cy="65436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86DAF8-8928-40F2-BF39-50F11F3B968B}"/>
                </a:ext>
              </a:extLst>
            </p:cNvPr>
            <p:cNvSpPr/>
            <p:nvPr/>
          </p:nvSpPr>
          <p:spPr>
            <a:xfrm>
              <a:off x="588826" y="5054416"/>
              <a:ext cx="41322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FA9EB1-B197-4E99-B588-7251C61D011B}"/>
                </a:ext>
              </a:extLst>
            </p:cNvPr>
            <p:cNvSpPr txBox="1"/>
            <p:nvPr/>
          </p:nvSpPr>
          <p:spPr>
            <a:xfrm>
              <a:off x="1549691" y="2976477"/>
              <a:ext cx="34128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017D7A"/>
                  </a:solidFill>
                  <a:latin typeface="Abadi" panose="020B0604020104020204" pitchFamily="34" charset="0"/>
                </a:rPr>
                <a:t>SAVJ HOSPITAL</a:t>
              </a:r>
            </a:p>
            <a:p>
              <a:r>
                <a:rPr lang="en-US" sz="4400" b="1" dirty="0">
                  <a:solidFill>
                    <a:srgbClr val="017D7A"/>
                  </a:solidFill>
                  <a:latin typeface="Abadi" panose="020B0604020104020204" pitchFamily="34" charset="0"/>
                </a:rPr>
                <a:t>		MANAGEMENT</a:t>
              </a:r>
            </a:p>
            <a:p>
              <a:r>
                <a:rPr lang="en-US" sz="4400" b="1" dirty="0">
                  <a:solidFill>
                    <a:srgbClr val="017D7A"/>
                  </a:solidFill>
                  <a:latin typeface="Abadi" panose="020B0604020104020204" pitchFamily="34" charset="0"/>
                </a:rPr>
                <a:t>			           SYSTEM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2B1556-155A-4F27-9534-06C1C36FD9D3}"/>
                </a:ext>
              </a:extLst>
            </p:cNvPr>
            <p:cNvSpPr txBox="1"/>
            <p:nvPr/>
          </p:nvSpPr>
          <p:spPr>
            <a:xfrm rot="16200000">
              <a:off x="-680339" y="3919631"/>
              <a:ext cx="2422434" cy="22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50000"/>
                    </a:schemeClr>
                  </a:solidFill>
                  <a:latin typeface="Agency FB" panose="020B0503020202020204" pitchFamily="34" charset="0"/>
                </a:rPr>
                <a:t>  MS 815 – Final Assignment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4275153" y="5841541"/>
              <a:ext cx="411857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4176342" y="5687536"/>
              <a:ext cx="165001" cy="334693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4C179D-03CA-479F-AE36-C50D9A9374E6}"/>
                </a:ext>
              </a:extLst>
            </p:cNvPr>
            <p:cNvSpPr txBox="1"/>
            <p:nvPr/>
          </p:nvSpPr>
          <p:spPr>
            <a:xfrm>
              <a:off x="4955326" y="3891530"/>
              <a:ext cx="330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674065-9615-4500-9CA6-4F29620CEAA4}"/>
                </a:ext>
              </a:extLst>
            </p:cNvPr>
            <p:cNvSpPr txBox="1"/>
            <p:nvPr/>
          </p:nvSpPr>
          <p:spPr>
            <a:xfrm>
              <a:off x="4949181" y="4472627"/>
              <a:ext cx="305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69F722B-4B30-46DA-A497-E704F74AEC4F}"/>
              </a:ext>
            </a:extLst>
          </p:cNvPr>
          <p:cNvSpPr/>
          <p:nvPr/>
        </p:nvSpPr>
        <p:spPr>
          <a:xfrm>
            <a:off x="147809" y="26863"/>
            <a:ext cx="634695" cy="60448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F66281D-63BA-4470-A405-BE64CFD2E41F}"/>
              </a:ext>
            </a:extLst>
          </p:cNvPr>
          <p:cNvSpPr/>
          <p:nvPr/>
        </p:nvSpPr>
        <p:spPr>
          <a:xfrm>
            <a:off x="2359837" y="5090852"/>
            <a:ext cx="6426148" cy="1481398"/>
          </a:xfrm>
          <a:prstGeom prst="flowChartTerminator">
            <a:avLst/>
          </a:prstGeom>
          <a:gradFill flip="none" rotWithShape="1">
            <a:gsLst>
              <a:gs pos="100000">
                <a:srgbClr val="01918E"/>
              </a:gs>
              <a:gs pos="1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E6687-0735-4762-AA5A-931DD1F64548}"/>
              </a:ext>
            </a:extLst>
          </p:cNvPr>
          <p:cNvSpPr txBox="1"/>
          <p:nvPr/>
        </p:nvSpPr>
        <p:spPr>
          <a:xfrm>
            <a:off x="2993780" y="5090852"/>
            <a:ext cx="575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Submitted By: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  <a:p>
            <a:r>
              <a:rPr lang="en-US" dirty="0" err="1">
                <a:latin typeface="Agency FB" panose="020B0503020202020204" pitchFamily="34" charset="0"/>
              </a:rPr>
              <a:t>Arabinda</a:t>
            </a:r>
            <a:r>
              <a:rPr lang="en-US" dirty="0">
                <a:latin typeface="Agency FB" panose="020B0503020202020204" pitchFamily="34" charset="0"/>
              </a:rPr>
              <a:t> Das			Siddhant Mohapatra</a:t>
            </a:r>
          </a:p>
          <a:p>
            <a:r>
              <a:rPr lang="en-US" dirty="0" err="1">
                <a:latin typeface="Agency FB" panose="020B0503020202020204" pitchFamily="34" charset="0"/>
              </a:rPr>
              <a:t>Jogil</a:t>
            </a:r>
            <a:r>
              <a:rPr lang="en-US" dirty="0">
                <a:latin typeface="Agency FB" panose="020B0503020202020204" pitchFamily="34" charset="0"/>
              </a:rPr>
              <a:t> Jose				Vivek Raveendran Pillai</a:t>
            </a:r>
          </a:p>
          <a:p>
            <a:endParaRPr lang="en-US" sz="1400" dirty="0">
              <a:latin typeface="Agency FB" panose="020B0503020202020204" pitchFamily="34" charset="0"/>
            </a:endParaRPr>
          </a:p>
          <a:p>
            <a:endParaRPr lang="en-US" sz="1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056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8BDA5E8-CC4D-4634-AFAC-5AB5B697AFA2}"/>
              </a:ext>
            </a:extLst>
          </p:cNvPr>
          <p:cNvGrpSpPr/>
          <p:nvPr/>
        </p:nvGrpSpPr>
        <p:grpSpPr>
          <a:xfrm>
            <a:off x="9937127" y="5119767"/>
            <a:ext cx="1465500" cy="584775"/>
            <a:chOff x="10553875" y="5153021"/>
            <a:chExt cx="1465500" cy="58477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178A2D1-655F-4005-9259-83E21F89DD34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F40332-C5D2-4D18-AF53-97380504FD1E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78416" y="3369243"/>
            <a:ext cx="1273515" cy="556698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5582EE-5CB9-4E94-BDEC-8FADF0D9B87B}"/>
              </a:ext>
            </a:extLst>
          </p:cNvPr>
          <p:cNvGrpSpPr/>
          <p:nvPr/>
        </p:nvGrpSpPr>
        <p:grpSpPr>
          <a:xfrm>
            <a:off x="10281850" y="3353032"/>
            <a:ext cx="1994970" cy="628197"/>
            <a:chOff x="3946891" y="3339709"/>
            <a:chExt cx="1442492" cy="5847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84DDF4-5E27-49EA-A1F4-8866EA243D85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5DF5AB-08FD-44E0-9A92-67BA4410E176}"/>
                </a:ext>
              </a:extLst>
            </p:cNvPr>
            <p:cNvSpPr txBox="1"/>
            <p:nvPr/>
          </p:nvSpPr>
          <p:spPr>
            <a:xfrm>
              <a:off x="4823202" y="333970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203932" y="2754002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923492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42385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13939" y="139413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ED548594-AFB2-4013-A63A-4E982013672C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837620-7D25-4E3F-8410-4ED6074F2EF5}"/>
              </a:ext>
            </a:extLst>
          </p:cNvPr>
          <p:cNvSpPr txBox="1"/>
          <p:nvPr/>
        </p:nvSpPr>
        <p:spPr>
          <a:xfrm>
            <a:off x="343162" y="482291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Encapsulation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77D390-4E12-4B97-BCA6-170DF35B72A9}"/>
              </a:ext>
            </a:extLst>
          </p:cNvPr>
          <p:cNvSpPr txBox="1"/>
          <p:nvPr/>
        </p:nvSpPr>
        <p:spPr>
          <a:xfrm>
            <a:off x="635353" y="1297690"/>
            <a:ext cx="9200175" cy="4616648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ECECEC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/>
              <a:t>Private Variables declared in the ‘Patient Class’ are accessed via Public Methods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7F94D3A-50E7-4D3C-8901-00F4C195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2" y="1944528"/>
            <a:ext cx="7735380" cy="379476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B1A9AAFD-5C8B-450D-9C53-91456201306C}"/>
              </a:ext>
            </a:extLst>
          </p:cNvPr>
          <p:cNvGrpSpPr/>
          <p:nvPr/>
        </p:nvGrpSpPr>
        <p:grpSpPr>
          <a:xfrm>
            <a:off x="4524243" y="2258913"/>
            <a:ext cx="2750501" cy="497501"/>
            <a:chOff x="5412138" y="2671512"/>
            <a:chExt cx="2750501" cy="497501"/>
          </a:xfrm>
        </p:grpSpPr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EFDB5DDF-B06B-4E69-B3CB-6705623D2BDC}"/>
                </a:ext>
              </a:extLst>
            </p:cNvPr>
            <p:cNvSpPr/>
            <p:nvPr/>
          </p:nvSpPr>
          <p:spPr>
            <a:xfrm>
              <a:off x="5412138" y="2671512"/>
              <a:ext cx="63102" cy="497501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A0ACA0-7B92-4C95-AC43-885279C18225}"/>
                </a:ext>
              </a:extLst>
            </p:cNvPr>
            <p:cNvSpPr txBox="1"/>
            <p:nvPr/>
          </p:nvSpPr>
          <p:spPr>
            <a:xfrm>
              <a:off x="5540113" y="2744596"/>
              <a:ext cx="262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Lucida Calligraphy" panose="03010101010101010101" pitchFamily="66" charset="0"/>
                </a:rPr>
                <a:t>Private Variables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D0C035-CA0B-44E7-983D-0417A32E2327}"/>
              </a:ext>
            </a:extLst>
          </p:cNvPr>
          <p:cNvGrpSpPr/>
          <p:nvPr/>
        </p:nvGrpSpPr>
        <p:grpSpPr>
          <a:xfrm>
            <a:off x="4555794" y="4664602"/>
            <a:ext cx="2735114" cy="759717"/>
            <a:chOff x="5412138" y="2671512"/>
            <a:chExt cx="2735114" cy="497501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9F47D323-CD81-4744-B22D-D064FC6C62D0}"/>
                </a:ext>
              </a:extLst>
            </p:cNvPr>
            <p:cNvSpPr/>
            <p:nvPr/>
          </p:nvSpPr>
          <p:spPr>
            <a:xfrm>
              <a:off x="5412138" y="2671512"/>
              <a:ext cx="63102" cy="497501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9FC271-3578-4B0B-920E-441A720C2D36}"/>
                </a:ext>
              </a:extLst>
            </p:cNvPr>
            <p:cNvSpPr txBox="1"/>
            <p:nvPr/>
          </p:nvSpPr>
          <p:spPr>
            <a:xfrm>
              <a:off x="5524726" y="2799334"/>
              <a:ext cx="2622526" cy="241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Lucida Calligraphy" panose="03010101010101010101" pitchFamily="66" charset="0"/>
                </a:rPr>
                <a:t>Getters and Setters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526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9000">
              <a:schemeClr val="accent4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B8B5335-74C1-44D9-93DE-9362092A96B5}"/>
              </a:ext>
            </a:extLst>
          </p:cNvPr>
          <p:cNvGrpSpPr/>
          <p:nvPr/>
        </p:nvGrpSpPr>
        <p:grpSpPr>
          <a:xfrm>
            <a:off x="9979331" y="5246379"/>
            <a:ext cx="1465500" cy="584775"/>
            <a:chOff x="10553875" y="5153021"/>
            <a:chExt cx="1465500" cy="58477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F7C8B31-5C37-4A3B-B2C9-280ED9BDF95B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9D4825-A66E-49A8-A3B6-47C649A99BF5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15691" y="396432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7A732A-7AE0-4B30-9FCB-B7B79C1646E2}"/>
              </a:ext>
            </a:extLst>
          </p:cNvPr>
          <p:cNvGrpSpPr/>
          <p:nvPr/>
        </p:nvGrpSpPr>
        <p:grpSpPr>
          <a:xfrm>
            <a:off x="10426337" y="3941886"/>
            <a:ext cx="1931699" cy="628197"/>
            <a:chOff x="4237474" y="3898624"/>
            <a:chExt cx="1308562" cy="58477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76B496E-CE00-40FA-8524-EE5EF224287F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2B05B-F3D9-44FF-80F0-264C78F8CD1E}"/>
                </a:ext>
              </a:extLst>
            </p:cNvPr>
            <p:cNvSpPr txBox="1"/>
            <p:nvPr/>
          </p:nvSpPr>
          <p:spPr>
            <a:xfrm>
              <a:off x="4979855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134688" y="3369243"/>
            <a:ext cx="1273515" cy="556698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203932" y="2768070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951628" y="4540740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13939" y="92228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315844" y="458979"/>
            <a:ext cx="7528172" cy="60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Inheritance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62A2CD00-F889-4A5E-AE91-A7915210B686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012FB2-4CC3-4723-9E78-6F939FDB29A5}"/>
              </a:ext>
            </a:extLst>
          </p:cNvPr>
          <p:cNvSpPr txBox="1"/>
          <p:nvPr/>
        </p:nvSpPr>
        <p:spPr>
          <a:xfrm>
            <a:off x="693290" y="1058826"/>
            <a:ext cx="9768013" cy="4293483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ECECEC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/>
              <a:t>‘</a:t>
            </a:r>
            <a:r>
              <a:rPr lang="en-US" sz="2100" dirty="0" err="1"/>
              <a:t>NewPatient</a:t>
            </a:r>
            <a:r>
              <a:rPr lang="en-US" sz="2100" dirty="0"/>
              <a:t>’ Class inherits the properties of Patient Class -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1452C19-0BEB-41E3-AC76-224B3BBE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3" y="1436451"/>
            <a:ext cx="8698908" cy="5087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DB076A-527A-4E26-AE16-856586E6C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6" y="2274368"/>
            <a:ext cx="9707330" cy="209579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63032B-5B1A-420A-93F2-6A63FB1A2A9D}"/>
              </a:ext>
            </a:extLst>
          </p:cNvPr>
          <p:cNvCxnSpPr/>
          <p:nvPr/>
        </p:nvCxnSpPr>
        <p:spPr>
          <a:xfrm flipV="1">
            <a:off x="6483394" y="5538766"/>
            <a:ext cx="1350363" cy="2923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84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718A9B6-3195-4264-BFA5-38E6D7FDE9C5}"/>
              </a:ext>
            </a:extLst>
          </p:cNvPr>
          <p:cNvGrpSpPr/>
          <p:nvPr/>
        </p:nvGrpSpPr>
        <p:grpSpPr>
          <a:xfrm>
            <a:off x="9937127" y="5246379"/>
            <a:ext cx="1465500" cy="584775"/>
            <a:chOff x="10553875" y="5153021"/>
            <a:chExt cx="1465500" cy="58477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BD7E4F0-7A57-4A0A-9F34-D5ED789007B3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6975B4-CB3B-4269-A999-C9ED471F46E3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976289" y="4611822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0FD301-B5F6-4357-8806-208D19B9FBBB}"/>
              </a:ext>
            </a:extLst>
          </p:cNvPr>
          <p:cNvGrpSpPr/>
          <p:nvPr/>
        </p:nvGrpSpPr>
        <p:grpSpPr>
          <a:xfrm>
            <a:off x="10076208" y="4609437"/>
            <a:ext cx="2149173" cy="611778"/>
            <a:chOff x="3898581" y="4625047"/>
            <a:chExt cx="1697203" cy="5847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59D62EE-7BBE-4410-8BEC-190FC8CDFBAE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221F0A-AC2B-49E6-A583-0236AE93575E}"/>
                </a:ext>
              </a:extLst>
            </p:cNvPr>
            <p:cNvSpPr txBox="1"/>
            <p:nvPr/>
          </p:nvSpPr>
          <p:spPr>
            <a:xfrm>
              <a:off x="5042427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15691" y="396432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134688" y="3369243"/>
            <a:ext cx="1273515" cy="556698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203932" y="2768070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13939" y="139413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483171" y="452216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Polymorphism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63C12035-2BFB-4E30-81DF-15F6D1899638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A5E9C1-4498-441F-88DD-58AA2D53B556}"/>
              </a:ext>
            </a:extLst>
          </p:cNvPr>
          <p:cNvSpPr txBox="1"/>
          <p:nvPr/>
        </p:nvSpPr>
        <p:spPr>
          <a:xfrm>
            <a:off x="792068" y="1357443"/>
            <a:ext cx="9084612" cy="4939814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ECECEC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b="1" dirty="0"/>
              <a:t> </a:t>
            </a:r>
            <a:r>
              <a:rPr lang="en-US" sz="2100" dirty="0"/>
              <a:t>The function ‘</a:t>
            </a:r>
            <a:r>
              <a:rPr lang="en-US" sz="2100" dirty="0" err="1"/>
              <a:t>pCost</a:t>
            </a:r>
            <a:r>
              <a:rPr lang="en-US" sz="2100" dirty="0"/>
              <a:t>()’ has different functions in the Controller Class and </a:t>
            </a:r>
            <a:r>
              <a:rPr lang="en-US" sz="2100" dirty="0" err="1"/>
              <a:t>DepartmentCost</a:t>
            </a:r>
            <a:r>
              <a:rPr lang="en-US" sz="2100" dirty="0"/>
              <a:t> Class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43E81-DD1D-427D-B50A-43569E13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1" y="2154375"/>
            <a:ext cx="5316199" cy="2626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9D6CA0-2340-45B2-B846-60F91216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70" y="3019368"/>
            <a:ext cx="3486637" cy="819264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F3BD82B-8CDF-4CDA-8332-8FEC0A449FEB}"/>
              </a:ext>
            </a:extLst>
          </p:cNvPr>
          <p:cNvGrpSpPr/>
          <p:nvPr/>
        </p:nvGrpSpPr>
        <p:grpSpPr>
          <a:xfrm>
            <a:off x="6442673" y="4047897"/>
            <a:ext cx="3549569" cy="1170982"/>
            <a:chOff x="6442673" y="4047897"/>
            <a:chExt cx="3549569" cy="1170982"/>
          </a:xfrm>
        </p:grpSpPr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14C71094-D8DE-455D-AC19-3C0448AF65C0}"/>
                </a:ext>
              </a:extLst>
            </p:cNvPr>
            <p:cNvSpPr/>
            <p:nvPr/>
          </p:nvSpPr>
          <p:spPr>
            <a:xfrm rot="16200000">
              <a:off x="7940711" y="2549859"/>
              <a:ext cx="427139" cy="3423216"/>
            </a:xfrm>
            <a:prstGeom prst="leftBrace">
              <a:avLst>
                <a:gd name="adj1" fmla="val 23701"/>
                <a:gd name="adj2" fmla="val 4997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B93FBC-E417-410E-ACC9-ABE04D2B6A90}"/>
                </a:ext>
              </a:extLst>
            </p:cNvPr>
            <p:cNvSpPr txBox="1"/>
            <p:nvPr/>
          </p:nvSpPr>
          <p:spPr>
            <a:xfrm>
              <a:off x="6527078" y="4572548"/>
              <a:ext cx="3465164" cy="64633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pCost () function to return the Revenue from each department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058FE8-E73A-4CF5-9029-D1CD454C22F1}"/>
              </a:ext>
            </a:extLst>
          </p:cNvPr>
          <p:cNvGrpSpPr/>
          <p:nvPr/>
        </p:nvGrpSpPr>
        <p:grpSpPr>
          <a:xfrm>
            <a:off x="897658" y="4875553"/>
            <a:ext cx="5486974" cy="1170982"/>
            <a:chOff x="6442673" y="4047897"/>
            <a:chExt cx="3692015" cy="1170982"/>
          </a:xfrm>
        </p:grpSpPr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BC358B3A-822B-492F-92AF-65B94CE81298}"/>
                </a:ext>
              </a:extLst>
            </p:cNvPr>
            <p:cNvSpPr/>
            <p:nvPr/>
          </p:nvSpPr>
          <p:spPr>
            <a:xfrm rot="16200000">
              <a:off x="7940711" y="2549859"/>
              <a:ext cx="427139" cy="3423216"/>
            </a:xfrm>
            <a:prstGeom prst="leftBrace">
              <a:avLst>
                <a:gd name="adj1" fmla="val 23701"/>
                <a:gd name="adj2" fmla="val 4997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1239F6-B618-47FE-904C-EBCD633A6E0F}"/>
                </a:ext>
              </a:extLst>
            </p:cNvPr>
            <p:cNvSpPr txBox="1"/>
            <p:nvPr/>
          </p:nvSpPr>
          <p:spPr>
            <a:xfrm>
              <a:off x="6527078" y="4572548"/>
              <a:ext cx="3607610" cy="64633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pCost () function to return the Booking cost for each department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914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9458DB-19D8-42BE-9F81-6832AB505505}"/>
              </a:ext>
            </a:extLst>
          </p:cNvPr>
          <p:cNvSpPr/>
          <p:nvPr/>
        </p:nvSpPr>
        <p:spPr>
          <a:xfrm>
            <a:off x="9954767" y="5204991"/>
            <a:ext cx="1465500" cy="466286"/>
          </a:xfrm>
          <a:prstGeom prst="roundRect">
            <a:avLst/>
          </a:prstGeom>
          <a:solidFill>
            <a:srgbClr val="AA7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948153" y="4555550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15691" y="396432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134688" y="3369243"/>
            <a:ext cx="1273515" cy="556698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203932" y="2768070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C10135-D7FB-47F5-A1BF-CAE37BBC2EDB}"/>
              </a:ext>
            </a:extLst>
          </p:cNvPr>
          <p:cNvSpPr txBox="1"/>
          <p:nvPr/>
        </p:nvSpPr>
        <p:spPr>
          <a:xfrm>
            <a:off x="10833410" y="5133882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08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7F1EBC-C94F-4D1C-A59F-DD333D3CAFCC}"/>
              </a:ext>
            </a:extLst>
          </p:cNvPr>
          <p:cNvGrpSpPr/>
          <p:nvPr/>
        </p:nvGrpSpPr>
        <p:grpSpPr>
          <a:xfrm>
            <a:off x="10521849" y="5147950"/>
            <a:ext cx="1465500" cy="584775"/>
            <a:chOff x="10553875" y="5153021"/>
            <a:chExt cx="1465500" cy="5847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0A94483-01C7-4D1F-956A-39215788D035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BF73E3-D032-43FF-87BB-4C93EB3B6AA3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13939" y="139413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315844" y="458979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Coupling &amp; Cohesion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63C12035-2BFB-4E30-81DF-15F6D1899638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6608A-C894-4EF4-8B8D-DE34B287EF81}"/>
              </a:ext>
            </a:extLst>
          </p:cNvPr>
          <p:cNvSpPr txBox="1"/>
          <p:nvPr/>
        </p:nvSpPr>
        <p:spPr>
          <a:xfrm>
            <a:off x="792067" y="1145411"/>
            <a:ext cx="9200175" cy="4939814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ECECEC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/>
              <a:t>Design emphasized on High Cohesion and Low Coupling –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/>
              <a:t>Used same code for Searching the Patient details for both of the Interfaces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F65872-47A8-4079-92B5-2C9544790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12" y="2297256"/>
            <a:ext cx="4231534" cy="2991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366AF2-73CB-4290-8D37-59AAD9FDC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0" y="2271277"/>
            <a:ext cx="4132086" cy="299126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CA66887B-FC98-4584-8213-C3E637CD967D}"/>
              </a:ext>
            </a:extLst>
          </p:cNvPr>
          <p:cNvGrpSpPr/>
          <p:nvPr/>
        </p:nvGrpSpPr>
        <p:grpSpPr>
          <a:xfrm>
            <a:off x="5975700" y="5261968"/>
            <a:ext cx="4328273" cy="863205"/>
            <a:chOff x="6442673" y="4047897"/>
            <a:chExt cx="3776420" cy="863205"/>
          </a:xfrm>
        </p:grpSpPr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4E4495B1-54F0-42B3-8DC4-958118121FEA}"/>
                </a:ext>
              </a:extLst>
            </p:cNvPr>
            <p:cNvSpPr/>
            <p:nvPr/>
          </p:nvSpPr>
          <p:spPr>
            <a:xfrm rot="16200000">
              <a:off x="7940711" y="2549859"/>
              <a:ext cx="427139" cy="3423216"/>
            </a:xfrm>
            <a:prstGeom prst="leftBrace">
              <a:avLst>
                <a:gd name="adj1" fmla="val 23701"/>
                <a:gd name="adj2" fmla="val 4997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79CEAC-0B91-4583-A2C7-5D3D93FA17B5}"/>
                </a:ext>
              </a:extLst>
            </p:cNvPr>
            <p:cNvSpPr txBox="1"/>
            <p:nvPr/>
          </p:nvSpPr>
          <p:spPr>
            <a:xfrm>
              <a:off x="6527078" y="4572548"/>
              <a:ext cx="3692015" cy="33855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Calling searchPatient() in the patientInterface()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7F0C5B-24FE-4603-94BC-4C1D588BC3D5}"/>
              </a:ext>
            </a:extLst>
          </p:cNvPr>
          <p:cNvGrpSpPr/>
          <p:nvPr/>
        </p:nvGrpSpPr>
        <p:grpSpPr>
          <a:xfrm>
            <a:off x="1531344" y="5228892"/>
            <a:ext cx="4328273" cy="863205"/>
            <a:chOff x="6442673" y="4047897"/>
            <a:chExt cx="3776420" cy="863205"/>
          </a:xfrm>
        </p:grpSpPr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FA928B0E-B267-43BC-AA26-BBA4DE98A19C}"/>
                </a:ext>
              </a:extLst>
            </p:cNvPr>
            <p:cNvSpPr/>
            <p:nvPr/>
          </p:nvSpPr>
          <p:spPr>
            <a:xfrm rot="16200000">
              <a:off x="7940711" y="2549859"/>
              <a:ext cx="427139" cy="3423216"/>
            </a:xfrm>
            <a:prstGeom prst="leftBrace">
              <a:avLst>
                <a:gd name="adj1" fmla="val 23701"/>
                <a:gd name="adj2" fmla="val 49978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6B2F6A-52DB-41B8-8EB4-71665471CA52}"/>
                </a:ext>
              </a:extLst>
            </p:cNvPr>
            <p:cNvSpPr txBox="1"/>
            <p:nvPr/>
          </p:nvSpPr>
          <p:spPr>
            <a:xfrm>
              <a:off x="6527078" y="4572548"/>
              <a:ext cx="3692015" cy="33855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Calling searchPatient() in the hospitalInterface()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816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B09EA9-752E-4FDA-B786-DFDF715ABF34}"/>
              </a:ext>
            </a:extLst>
          </p:cNvPr>
          <p:cNvSpPr/>
          <p:nvPr/>
        </p:nvSpPr>
        <p:spPr>
          <a:xfrm>
            <a:off x="708717" y="5812056"/>
            <a:ext cx="1465500" cy="466286"/>
          </a:xfrm>
          <a:prstGeom prst="roundRect">
            <a:avLst/>
          </a:prstGeom>
          <a:solidFill>
            <a:srgbClr val="AA7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087C1C0-CB64-400C-82E8-53FF170EB738}"/>
              </a:ext>
            </a:extLst>
          </p:cNvPr>
          <p:cNvSpPr/>
          <p:nvPr/>
        </p:nvSpPr>
        <p:spPr>
          <a:xfrm>
            <a:off x="700399" y="4971782"/>
            <a:ext cx="1247621" cy="6118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61FB0A-BDC3-4BC4-AB60-988A70B9AE94}"/>
              </a:ext>
            </a:extLst>
          </p:cNvPr>
          <p:cNvSpPr/>
          <p:nvPr/>
        </p:nvSpPr>
        <p:spPr>
          <a:xfrm>
            <a:off x="704850" y="4263756"/>
            <a:ext cx="1230519" cy="611873"/>
          </a:xfrm>
          <a:prstGeom prst="roundRect">
            <a:avLst/>
          </a:prstGeom>
          <a:solidFill>
            <a:srgbClr val="91C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36E97F-E9E8-4DA2-A772-8A337AFF4D7D}"/>
              </a:ext>
            </a:extLst>
          </p:cNvPr>
          <p:cNvSpPr/>
          <p:nvPr/>
        </p:nvSpPr>
        <p:spPr>
          <a:xfrm>
            <a:off x="710405" y="3581125"/>
            <a:ext cx="1192366" cy="61187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9DC143-C1AC-4E02-BF57-02FB9DDFCC8F}"/>
              </a:ext>
            </a:extLst>
          </p:cNvPr>
          <p:cNvSpPr/>
          <p:nvPr/>
        </p:nvSpPr>
        <p:spPr>
          <a:xfrm>
            <a:off x="695506" y="1535159"/>
            <a:ext cx="1160028" cy="611873"/>
          </a:xfrm>
          <a:prstGeom prst="roundRect">
            <a:avLst/>
          </a:prstGeom>
          <a:solidFill>
            <a:srgbClr val="B62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C8C6E0-8783-4496-A96E-B2F2697E719E}"/>
              </a:ext>
            </a:extLst>
          </p:cNvPr>
          <p:cNvSpPr/>
          <p:nvPr/>
        </p:nvSpPr>
        <p:spPr>
          <a:xfrm>
            <a:off x="700399" y="2212048"/>
            <a:ext cx="1193247" cy="611873"/>
          </a:xfrm>
          <a:prstGeom prst="roundRect">
            <a:avLst/>
          </a:prstGeom>
          <a:solidFill>
            <a:srgbClr val="017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5BEB32-FE3B-4198-8AEC-7B0A683F908E}"/>
              </a:ext>
            </a:extLst>
          </p:cNvPr>
          <p:cNvSpPr/>
          <p:nvPr/>
        </p:nvSpPr>
        <p:spPr>
          <a:xfrm>
            <a:off x="700400" y="2889707"/>
            <a:ext cx="1202370" cy="6118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9A771A-2A22-4988-B889-C40D1754F647}"/>
              </a:ext>
            </a:extLst>
          </p:cNvPr>
          <p:cNvSpPr/>
          <p:nvPr/>
        </p:nvSpPr>
        <p:spPr>
          <a:xfrm>
            <a:off x="710405" y="866611"/>
            <a:ext cx="1183241" cy="611873"/>
          </a:xfrm>
          <a:prstGeom prst="roundRect">
            <a:avLst/>
          </a:prstGeom>
          <a:solidFill>
            <a:srgbClr val="EB4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 rot="10800000">
            <a:off x="1139524" y="85216"/>
            <a:ext cx="10576198" cy="6543675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09BB49-2D89-4D32-B0AD-AFC65C7DC91A}"/>
              </a:ext>
            </a:extLst>
          </p:cNvPr>
          <p:cNvSpPr/>
          <p:nvPr/>
        </p:nvSpPr>
        <p:spPr>
          <a:xfrm>
            <a:off x="3120838" y="1895088"/>
            <a:ext cx="6273676" cy="2828337"/>
          </a:xfrm>
          <a:prstGeom prst="round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1948020" y="239397"/>
            <a:ext cx="9821156" cy="3230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 flipV="1">
            <a:off x="3120838" y="4982221"/>
            <a:ext cx="613746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9EB1-B197-4E99-B588-7251C61D011B}"/>
              </a:ext>
            </a:extLst>
          </p:cNvPr>
          <p:cNvSpPr txBox="1"/>
          <p:nvPr/>
        </p:nvSpPr>
        <p:spPr>
          <a:xfrm>
            <a:off x="3844875" y="1908874"/>
            <a:ext cx="64706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CC3399"/>
                </a:solidFill>
                <a:latin typeface="Abadi" panose="020B0604020202020204" pitchFamily="34" charset="0"/>
              </a:rPr>
              <a:t>THANK</a:t>
            </a:r>
          </a:p>
          <a:p>
            <a:r>
              <a:rPr lang="en-US" sz="8800" b="1" dirty="0">
                <a:solidFill>
                  <a:srgbClr val="CC3399"/>
                </a:solidFill>
                <a:latin typeface="Abadi" panose="020B0604020202020204" pitchFamily="34" charset="0"/>
              </a:rPr>
              <a:t>   	YOU !!!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667128" y="5585519"/>
            <a:ext cx="955456" cy="941056"/>
            <a:chOff x="4656166" y="5587618"/>
            <a:chExt cx="955456" cy="9410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4853162" y="5796564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4656166" y="558761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10945848" y="333156"/>
            <a:ext cx="292880" cy="6543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665E1-DACE-4E45-8C7B-35B9BED80830}"/>
              </a:ext>
            </a:extLst>
          </p:cNvPr>
          <p:cNvSpPr txBox="1"/>
          <p:nvPr/>
        </p:nvSpPr>
        <p:spPr>
          <a:xfrm rot="16200000">
            <a:off x="9266222" y="3019344"/>
            <a:ext cx="2422434" cy="39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  MS 815 – Final Assignment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FC6233-C40B-4767-B4F8-C8D3A807EEEF}"/>
              </a:ext>
            </a:extLst>
          </p:cNvPr>
          <p:cNvSpPr/>
          <p:nvPr/>
        </p:nvSpPr>
        <p:spPr>
          <a:xfrm>
            <a:off x="10729162" y="38879"/>
            <a:ext cx="738448" cy="781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7193A1F-0EA9-4816-AB77-40353C694681}"/>
              </a:ext>
            </a:extLst>
          </p:cNvPr>
          <p:cNvGrpSpPr/>
          <p:nvPr/>
        </p:nvGrpSpPr>
        <p:grpSpPr>
          <a:xfrm>
            <a:off x="9908991" y="5119767"/>
            <a:ext cx="1465500" cy="584775"/>
            <a:chOff x="10553875" y="5153021"/>
            <a:chExt cx="1465500" cy="58477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F857D28-CDF7-4320-883E-3B843A606779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AC901F-1DDC-4669-8F28-6F17982098B2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EA7E42-3185-4C40-BCEC-5A8DDDC7590A}"/>
              </a:ext>
            </a:extLst>
          </p:cNvPr>
          <p:cNvGrpSpPr/>
          <p:nvPr/>
        </p:nvGrpSpPr>
        <p:grpSpPr>
          <a:xfrm>
            <a:off x="10512896" y="994019"/>
            <a:ext cx="1413247" cy="599067"/>
            <a:chOff x="4287383" y="375659"/>
            <a:chExt cx="1413247" cy="5847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59A771A-2A22-4988-B889-C40D1754F647}"/>
                </a:ext>
              </a:extLst>
            </p:cNvPr>
            <p:cNvSpPr/>
            <p:nvPr/>
          </p:nvSpPr>
          <p:spPr>
            <a:xfrm>
              <a:off x="4287383" y="434628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01C44A-2064-47FD-85CD-CB18730A8185}"/>
                </a:ext>
              </a:extLst>
            </p:cNvPr>
            <p:cNvSpPr txBox="1"/>
            <p:nvPr/>
          </p:nvSpPr>
          <p:spPr>
            <a:xfrm>
              <a:off x="5220406" y="375659"/>
              <a:ext cx="429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5" y="2727136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170975" y="1579397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156820" y="2146509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-5111" y="50028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23804"/>
            <a:ext cx="86204" cy="67810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87531" y="650277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00B473-7B1C-40E7-BA5F-33C785D81191}"/>
              </a:ext>
            </a:extLst>
          </p:cNvPr>
          <p:cNvGrpSpPr/>
          <p:nvPr/>
        </p:nvGrpSpPr>
        <p:grpSpPr>
          <a:xfrm>
            <a:off x="583343" y="289076"/>
            <a:ext cx="9256094" cy="5968878"/>
            <a:chOff x="583343" y="414253"/>
            <a:chExt cx="9256094" cy="617180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93CE92-0E67-4B4C-A7C1-D6A7AF207563}"/>
                </a:ext>
              </a:extLst>
            </p:cNvPr>
            <p:cNvGrpSpPr/>
            <p:nvPr/>
          </p:nvGrpSpPr>
          <p:grpSpPr>
            <a:xfrm>
              <a:off x="583343" y="414253"/>
              <a:ext cx="9256094" cy="6171809"/>
              <a:chOff x="583343" y="978474"/>
              <a:chExt cx="9256094" cy="66557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054792-E960-4ABD-B0AE-C253C4849C2A}"/>
                  </a:ext>
                </a:extLst>
              </p:cNvPr>
              <p:cNvSpPr txBox="1"/>
              <p:nvPr/>
            </p:nvSpPr>
            <p:spPr>
              <a:xfrm>
                <a:off x="639262" y="978474"/>
                <a:ext cx="9200175" cy="6655756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rgbClr val="ECECEC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b="10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1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1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100" dirty="0"/>
                  <a:t>Issues with conventional system</a:t>
                </a:r>
              </a:p>
              <a:p>
                <a:r>
                  <a:rPr lang="en-US" sz="2100" dirty="0"/>
                  <a:t>	 – difficult to retrieve and find specific information</a:t>
                </a:r>
              </a:p>
              <a:p>
                <a:r>
                  <a:rPr lang="en-US" sz="2100" dirty="0"/>
                  <a:t>	 – no provision to generate a consolidated department-wise details</a:t>
                </a:r>
              </a:p>
              <a:p>
                <a:r>
                  <a:rPr lang="en-US" sz="2100" dirty="0"/>
                  <a:t>	 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1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100" dirty="0"/>
                  <a:t>The Project aims to implement a Hospital Management Application managed by the Admin</a:t>
                </a:r>
              </a:p>
              <a:p>
                <a:endParaRPr lang="en-US" sz="2100" dirty="0"/>
              </a:p>
              <a:p>
                <a:endParaRPr lang="en-US" sz="2100" b="1" dirty="0"/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endParaRPr lang="en-US" sz="2100" dirty="0"/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r>
                  <a:rPr lang="en-US" sz="2100" dirty="0"/>
                  <a:t>Two Interfaces – </a:t>
                </a:r>
                <a:r>
                  <a:rPr lang="en-US" sz="2100" dirty="0">
                    <a:solidFill>
                      <a:srgbClr val="DA5050"/>
                    </a:solidFill>
                  </a:rPr>
                  <a:t>Patient Interface &amp; Hospital Interface</a:t>
                </a:r>
              </a:p>
              <a:p>
                <a:pPr>
                  <a:lnSpc>
                    <a:spcPts val="1800"/>
                  </a:lnSpc>
                </a:pPr>
                <a:endParaRPr lang="en-US" sz="2100" b="1" u="sng" dirty="0"/>
              </a:p>
              <a:p>
                <a:pPr>
                  <a:lnSpc>
                    <a:spcPts val="1800"/>
                  </a:lnSpc>
                </a:pPr>
                <a:r>
                  <a:rPr lang="en-US" sz="2100" b="1" u="sng" dirty="0"/>
                  <a:t>Patient Interface</a:t>
                </a:r>
              </a:p>
              <a:p>
                <a:pPr>
                  <a:lnSpc>
                    <a:spcPts val="1800"/>
                  </a:lnSpc>
                </a:pPr>
                <a:endParaRPr lang="en-US" sz="2100" b="1" u="sng" dirty="0"/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r>
                  <a:rPr lang="en-US" sz="2100" dirty="0"/>
                  <a:t>Admin can create an appointment for Patient if not registered before</a:t>
                </a:r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endParaRPr lang="en-US" sz="2100" dirty="0"/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r>
                  <a:rPr lang="en-US" sz="2100" dirty="0"/>
                  <a:t>Book an appointment for the existing patients</a:t>
                </a:r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endParaRPr lang="en-US" sz="2100" dirty="0"/>
              </a:p>
              <a:p>
                <a:pPr marL="342900" indent="-342900">
                  <a:lnSpc>
                    <a:spcPts val="1800"/>
                  </a:lnSpc>
                  <a:buFont typeface="Wingdings" panose="05000000000000000000" pitchFamily="2" charset="2"/>
                  <a:buChar char="v"/>
                </a:pPr>
                <a:r>
                  <a:rPr lang="en-US" sz="2100" dirty="0"/>
                  <a:t>Search the list of patients registered under a particular dept.</a:t>
                </a:r>
                <a:endParaRPr lang="en-US" sz="21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CA8190-BD8C-48E7-86E9-D55AFC42E928}"/>
                  </a:ext>
                </a:extLst>
              </p:cNvPr>
              <p:cNvSpPr txBox="1"/>
              <p:nvPr/>
            </p:nvSpPr>
            <p:spPr>
              <a:xfrm>
                <a:off x="583343" y="4458269"/>
                <a:ext cx="7528172" cy="58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4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Design Description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A49BC2-F0AE-4547-ACBC-3F0565B7528B}"/>
                </a:ext>
              </a:extLst>
            </p:cNvPr>
            <p:cNvSpPr txBox="1"/>
            <p:nvPr/>
          </p:nvSpPr>
          <p:spPr>
            <a:xfrm>
              <a:off x="683028" y="2152415"/>
              <a:ext cx="7528172" cy="54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  <a:latin typeface="Agency FB" panose="020B0503020202020204" pitchFamily="34" charset="0"/>
                </a:rPr>
                <a:t>Proposed System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24545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9C841E-D4B2-4105-A781-04F4DA37324F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49CB3-30E6-45B0-B5F7-B58C07493B4F}"/>
              </a:ext>
            </a:extLst>
          </p:cNvPr>
          <p:cNvSpPr txBox="1"/>
          <p:nvPr/>
        </p:nvSpPr>
        <p:spPr>
          <a:xfrm>
            <a:off x="672593" y="384617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900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9C035-5701-49E8-B90D-82B3F949A78D}"/>
              </a:ext>
            </a:extLst>
          </p:cNvPr>
          <p:cNvGrpSpPr/>
          <p:nvPr/>
        </p:nvGrpSpPr>
        <p:grpSpPr>
          <a:xfrm>
            <a:off x="9923059" y="5105699"/>
            <a:ext cx="1465500" cy="584775"/>
            <a:chOff x="10553875" y="5153021"/>
            <a:chExt cx="1465500" cy="5847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9F60670-36BD-4AF7-8182-1F895F118256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1CA12D-F469-4C49-B857-A039CF03EDCE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EA7E42-3185-4C40-BCEC-5A8DDDC7590A}"/>
              </a:ext>
            </a:extLst>
          </p:cNvPr>
          <p:cNvGrpSpPr/>
          <p:nvPr/>
        </p:nvGrpSpPr>
        <p:grpSpPr>
          <a:xfrm>
            <a:off x="10512896" y="994019"/>
            <a:ext cx="1413247" cy="599067"/>
            <a:chOff x="4287383" y="375659"/>
            <a:chExt cx="1413247" cy="5847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59A771A-2A22-4988-B889-C40D1754F647}"/>
                </a:ext>
              </a:extLst>
            </p:cNvPr>
            <p:cNvSpPr/>
            <p:nvPr/>
          </p:nvSpPr>
          <p:spPr>
            <a:xfrm>
              <a:off x="4287383" y="434628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01C44A-2064-47FD-85CD-CB18730A8185}"/>
                </a:ext>
              </a:extLst>
            </p:cNvPr>
            <p:cNvSpPr txBox="1"/>
            <p:nvPr/>
          </p:nvSpPr>
          <p:spPr>
            <a:xfrm>
              <a:off x="5220406" y="375659"/>
              <a:ext cx="429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5" y="2727136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185043" y="1579397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156820" y="2146509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-5111" y="120363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C9C841E-D4B2-4105-A781-04F4DA37324F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93CE92-0E67-4B4C-A7C1-D6A7AF207563}"/>
              </a:ext>
            </a:extLst>
          </p:cNvPr>
          <p:cNvGrpSpPr/>
          <p:nvPr/>
        </p:nvGrpSpPr>
        <p:grpSpPr>
          <a:xfrm>
            <a:off x="609724" y="608102"/>
            <a:ext cx="9213598" cy="5552097"/>
            <a:chOff x="609724" y="1610154"/>
            <a:chExt cx="9213598" cy="440444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054792-E960-4ABD-B0AE-C253C4849C2A}"/>
                </a:ext>
              </a:extLst>
            </p:cNvPr>
            <p:cNvSpPr txBox="1"/>
            <p:nvPr/>
          </p:nvSpPr>
          <p:spPr>
            <a:xfrm>
              <a:off x="623147" y="1610154"/>
              <a:ext cx="9200175" cy="4404447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100000">
                  <a:srgbClr val="ECECEC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b="100000"/>
              </a:path>
            </a:gradFill>
          </p:spPr>
          <p:txBody>
            <a:bodyPr wrap="square" rtlCol="0">
              <a:spAutoFit/>
            </a:bodyPr>
            <a:lstStyle/>
            <a:p>
              <a:r>
                <a:rPr lang="en-US" sz="2100" b="1" u="sng" dirty="0"/>
                <a:t>Hospital Interface 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b="1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r>
                <a:rPr lang="en-US" sz="2100" dirty="0"/>
                <a:t>Can view the complete Patient details along with searching for patients in a particular department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r>
                <a:rPr lang="en-US" sz="2100" dirty="0"/>
                <a:t>Generate a complete Hospital Report which includes Patient count &amp; revenue for each department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>
                <a:lnSpc>
                  <a:spcPts val="2000"/>
                </a:lnSpc>
              </a:pPr>
              <a:endParaRPr lang="en-US" sz="2100" dirty="0"/>
            </a:p>
            <a:p>
              <a:pPr>
                <a:lnSpc>
                  <a:spcPts val="2000"/>
                </a:lnSpc>
              </a:pPr>
              <a:r>
                <a:rPr lang="en-US" sz="2100" dirty="0"/>
                <a:t>The project can be improved further on:-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r>
                <a:rPr lang="en-US" sz="2100" dirty="0"/>
                <a:t>New department addition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r>
                <a:rPr lang="en-US" sz="2100" dirty="0"/>
                <a:t>Provision for Future Appointments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r>
                <a:rPr lang="en-US" sz="2100" dirty="0"/>
                <a:t>Clinical procedure tracking &amp; Action based costing</a:t>
              </a:r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b="1" dirty="0"/>
            </a:p>
            <a:p>
              <a:pPr marL="342900" indent="-342900">
                <a:lnSpc>
                  <a:spcPts val="2000"/>
                </a:lnSpc>
                <a:buFont typeface="Wingdings" panose="05000000000000000000" pitchFamily="2" charset="2"/>
                <a:buChar char="v"/>
              </a:pPr>
              <a:endParaRPr lang="en-US" sz="2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CA8190-BD8C-48E7-86E9-D55AFC42E928}"/>
                </a:ext>
              </a:extLst>
            </p:cNvPr>
            <p:cNvSpPr txBox="1"/>
            <p:nvPr/>
          </p:nvSpPr>
          <p:spPr>
            <a:xfrm>
              <a:off x="609724" y="3224314"/>
              <a:ext cx="7528172" cy="415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  <a:latin typeface="Agency FB" panose="020B0503020202020204" pitchFamily="34" charset="0"/>
                </a:rPr>
                <a:t>Future Enhancements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651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3EE398B-6CF3-484F-957D-ED60E6115A92}"/>
              </a:ext>
            </a:extLst>
          </p:cNvPr>
          <p:cNvGrpSpPr/>
          <p:nvPr/>
        </p:nvGrpSpPr>
        <p:grpSpPr>
          <a:xfrm>
            <a:off x="9923059" y="5119767"/>
            <a:ext cx="1465500" cy="584775"/>
            <a:chOff x="10553875" y="5153021"/>
            <a:chExt cx="1465500" cy="58477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8537AC7-494B-4252-98A4-D76CC9F42AE8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747715-85AA-4B46-BE87-E3A06090B5D3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B8B84-2728-45F0-9572-FD670FEFE417}"/>
              </a:ext>
            </a:extLst>
          </p:cNvPr>
          <p:cNvGrpSpPr/>
          <p:nvPr/>
        </p:nvGrpSpPr>
        <p:grpSpPr>
          <a:xfrm>
            <a:off x="10340907" y="1559198"/>
            <a:ext cx="1757223" cy="593184"/>
            <a:chOff x="3953056" y="1579397"/>
            <a:chExt cx="1292717" cy="58477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A945AFF-CFDD-441E-911F-C2FB1703AD53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49F3DD-CEAB-4BF0-B047-BDDCBE1AC503}"/>
                </a:ext>
              </a:extLst>
            </p:cNvPr>
            <p:cNvSpPr txBox="1"/>
            <p:nvPr/>
          </p:nvSpPr>
          <p:spPr>
            <a:xfrm>
              <a:off x="4739250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7" y="2727136"/>
            <a:ext cx="1218998" cy="584775"/>
            <a:chOff x="3938900" y="2724210"/>
            <a:chExt cx="1249170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81172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156820" y="2146509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53777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36628" y="83397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48253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315844" y="458979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PROJECT IN AGILE…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1FF673A-57F2-4EE6-9C44-DB697D40623F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883923-2EB0-4E06-881E-C6944F679BEF}"/>
              </a:ext>
            </a:extLst>
          </p:cNvPr>
          <p:cNvGrpSpPr/>
          <p:nvPr/>
        </p:nvGrpSpPr>
        <p:grpSpPr>
          <a:xfrm>
            <a:off x="722301" y="974850"/>
            <a:ext cx="9563378" cy="5287333"/>
            <a:chOff x="182880" y="838200"/>
            <a:chExt cx="1188720" cy="5715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6EDCC75-9B13-47F4-874A-7D2E708D7427}"/>
                </a:ext>
              </a:extLst>
            </p:cNvPr>
            <p:cNvSpPr/>
            <p:nvPr/>
          </p:nvSpPr>
          <p:spPr>
            <a:xfrm>
              <a:off x="182880" y="1600200"/>
              <a:ext cx="1188720" cy="495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A2E2C3-A2B4-4405-B927-A37A519BCE67}"/>
                </a:ext>
              </a:extLst>
            </p:cNvPr>
            <p:cNvSpPr/>
            <p:nvPr/>
          </p:nvSpPr>
          <p:spPr>
            <a:xfrm>
              <a:off x="182880" y="838200"/>
              <a:ext cx="1188720" cy="7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  <a:effectLst>
                    <a:outerShdw blurRad="63500" sx="102000" sy="102000" algn="ctr" rotWithShape="0">
                      <a:prstClr val="white">
                        <a:alpha val="40000"/>
                      </a:prstClr>
                    </a:outerShdw>
                  </a:effectLst>
                  <a:latin typeface="Agency FB" panose="020B0503020202020204" pitchFamily="34" charset="0"/>
                </a:rPr>
                <a:t>PRODUCT BACKLOG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9F104D-FD8B-48F2-9D62-C2C5584D011D}"/>
              </a:ext>
            </a:extLst>
          </p:cNvPr>
          <p:cNvGrpSpPr/>
          <p:nvPr/>
        </p:nvGrpSpPr>
        <p:grpSpPr>
          <a:xfrm>
            <a:off x="931985" y="2304317"/>
            <a:ext cx="3063106" cy="2714052"/>
            <a:chOff x="952889" y="2045981"/>
            <a:chExt cx="3063106" cy="2714052"/>
          </a:xfrm>
        </p:grpSpPr>
        <p:sp>
          <p:nvSpPr>
            <p:cNvPr id="145" name="Rectangle 19">
              <a:extLst>
                <a:ext uri="{FF2B5EF4-FFF2-40B4-BE49-F238E27FC236}">
                  <a16:creationId xmlns:a16="http://schemas.microsoft.com/office/drawing/2014/main" id="{45E71511-3A20-4E2A-9A0E-6E0B868264CA}"/>
                </a:ext>
              </a:extLst>
            </p:cNvPr>
            <p:cNvSpPr/>
            <p:nvPr/>
          </p:nvSpPr>
          <p:spPr>
            <a:xfrm rot="21388734">
              <a:off x="952889" y="2045981"/>
              <a:ext cx="3063106" cy="1900747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63C66D-9620-40F0-ABA1-F35915084842}"/>
                </a:ext>
              </a:extLst>
            </p:cNvPr>
            <p:cNvSpPr/>
            <p:nvPr/>
          </p:nvSpPr>
          <p:spPr>
            <a:xfrm rot="21360000">
              <a:off x="1109301" y="2451709"/>
              <a:ext cx="29033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1. As an Admin, I need to manage new Patient’s registration and appointments</a:t>
              </a: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</p:grpSp>
      <p:sp>
        <p:nvSpPr>
          <p:cNvPr id="154" name="Rectangle 19">
            <a:extLst>
              <a:ext uri="{FF2B5EF4-FFF2-40B4-BE49-F238E27FC236}">
                <a16:creationId xmlns:a16="http://schemas.microsoft.com/office/drawing/2014/main" id="{F91E121C-C85B-4F2F-997F-DFF21F719F89}"/>
              </a:ext>
            </a:extLst>
          </p:cNvPr>
          <p:cNvSpPr/>
          <p:nvPr/>
        </p:nvSpPr>
        <p:spPr>
          <a:xfrm>
            <a:off x="3927493" y="4034782"/>
            <a:ext cx="2878656" cy="208528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  <a:gd name="connsiteX0" fmla="*/ 30785 w 1319601"/>
              <a:gd name="connsiteY0" fmla="*/ 0 h 1258608"/>
              <a:gd name="connsiteX1" fmla="*/ 1312848 w 1319601"/>
              <a:gd name="connsiteY1" fmla="*/ 20567 h 1258608"/>
              <a:gd name="connsiteX2" fmla="*/ 1319601 w 1319601"/>
              <a:gd name="connsiteY2" fmla="*/ 1233129 h 1258608"/>
              <a:gd name="connsiteX3" fmla="*/ 0 w 1319601"/>
              <a:gd name="connsiteY3" fmla="*/ 1235984 h 1258608"/>
              <a:gd name="connsiteX4" fmla="*/ 30785 w 1319601"/>
              <a:gd name="connsiteY4" fmla="*/ 0 h 1258608"/>
              <a:gd name="connsiteX0" fmla="*/ 31250 w 1320066"/>
              <a:gd name="connsiteY0" fmla="*/ 0 h 1267432"/>
              <a:gd name="connsiteX1" fmla="*/ 1313313 w 1320066"/>
              <a:gd name="connsiteY1" fmla="*/ 20567 h 1267432"/>
              <a:gd name="connsiteX2" fmla="*/ 1320066 w 1320066"/>
              <a:gd name="connsiteY2" fmla="*/ 1233129 h 1267432"/>
              <a:gd name="connsiteX3" fmla="*/ 0 w 1320066"/>
              <a:gd name="connsiteY3" fmla="*/ 1260343 h 1267432"/>
              <a:gd name="connsiteX4" fmla="*/ 31250 w 1320066"/>
              <a:gd name="connsiteY4" fmla="*/ 0 h 1267432"/>
              <a:gd name="connsiteX0" fmla="*/ 31250 w 1320066"/>
              <a:gd name="connsiteY0" fmla="*/ 0 h 1268253"/>
              <a:gd name="connsiteX1" fmla="*/ 1313313 w 1320066"/>
              <a:gd name="connsiteY1" fmla="*/ 20567 h 1268253"/>
              <a:gd name="connsiteX2" fmla="*/ 1320066 w 1320066"/>
              <a:gd name="connsiteY2" fmla="*/ 1233129 h 1268253"/>
              <a:gd name="connsiteX3" fmla="*/ 0 w 1320066"/>
              <a:gd name="connsiteY3" fmla="*/ 1260343 h 1268253"/>
              <a:gd name="connsiteX4" fmla="*/ 31250 w 1320066"/>
              <a:gd name="connsiteY4" fmla="*/ 0 h 1268253"/>
              <a:gd name="connsiteX0" fmla="*/ 31250 w 1320066"/>
              <a:gd name="connsiteY0" fmla="*/ 0 h 1263844"/>
              <a:gd name="connsiteX1" fmla="*/ 1313313 w 1320066"/>
              <a:gd name="connsiteY1" fmla="*/ 20567 h 1263844"/>
              <a:gd name="connsiteX2" fmla="*/ 1320066 w 1320066"/>
              <a:gd name="connsiteY2" fmla="*/ 1233129 h 1263844"/>
              <a:gd name="connsiteX3" fmla="*/ 0 w 1320066"/>
              <a:gd name="connsiteY3" fmla="*/ 1260343 h 1263844"/>
              <a:gd name="connsiteX4" fmla="*/ 31250 w 1320066"/>
              <a:gd name="connsiteY4" fmla="*/ 0 h 1263844"/>
              <a:gd name="connsiteX0" fmla="*/ 31250 w 1320066"/>
              <a:gd name="connsiteY0" fmla="*/ 0 h 1263844"/>
              <a:gd name="connsiteX1" fmla="*/ 1313313 w 1320066"/>
              <a:gd name="connsiteY1" fmla="*/ 20567 h 1263844"/>
              <a:gd name="connsiteX2" fmla="*/ 1320066 w 1320066"/>
              <a:gd name="connsiteY2" fmla="*/ 1233129 h 1263844"/>
              <a:gd name="connsiteX3" fmla="*/ 0 w 1320066"/>
              <a:gd name="connsiteY3" fmla="*/ 1260343 h 1263844"/>
              <a:gd name="connsiteX4" fmla="*/ 31250 w 1320066"/>
              <a:gd name="connsiteY4" fmla="*/ 0 h 126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066" h="1263844">
                <a:moveTo>
                  <a:pt x="31250" y="0"/>
                </a:moveTo>
                <a:lnTo>
                  <a:pt x="1313313" y="20567"/>
                </a:lnTo>
                <a:cubicBezTo>
                  <a:pt x="1315242" y="429048"/>
                  <a:pt x="1291435" y="859628"/>
                  <a:pt x="1320066" y="1233129"/>
                </a:cubicBezTo>
                <a:cubicBezTo>
                  <a:pt x="665493" y="1279400"/>
                  <a:pt x="439867" y="1259391"/>
                  <a:pt x="0" y="1260343"/>
                </a:cubicBezTo>
                <a:lnTo>
                  <a:pt x="31250" y="0"/>
                </a:lnTo>
                <a:close/>
              </a:path>
            </a:pathLst>
          </a:custGeom>
          <a:gradFill flip="none" rotWithShape="1">
            <a:gsLst>
              <a:gs pos="0">
                <a:srgbClr val="B4DAF2">
                  <a:lumMod val="95000"/>
                  <a:lumOff val="5000"/>
                </a:srgbClr>
              </a:gs>
              <a:gs pos="100000">
                <a:srgbClr val="86C4EA"/>
              </a:gs>
            </a:gsLst>
            <a:lin ang="5400000" scaled="1"/>
            <a:tileRect/>
          </a:gradFill>
          <a:ln>
            <a:noFill/>
          </a:ln>
          <a:effectLst>
            <a:outerShdw blurRad="38100" dist="12700" dir="5400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93EBD90-24AF-4B73-8EC9-4A20FB1E0F41}"/>
              </a:ext>
            </a:extLst>
          </p:cNvPr>
          <p:cNvGrpSpPr/>
          <p:nvPr/>
        </p:nvGrpSpPr>
        <p:grpSpPr>
          <a:xfrm>
            <a:off x="5257599" y="4091879"/>
            <a:ext cx="362146" cy="346204"/>
            <a:chOff x="4917746" y="2235200"/>
            <a:chExt cx="2584951" cy="2489200"/>
          </a:xfrm>
          <a:effectLst>
            <a:outerShdw blurRad="50800" dist="254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84B2D1E-76D2-467F-BE59-CF848C61015F}"/>
                </a:ext>
              </a:extLst>
            </p:cNvPr>
            <p:cNvSpPr/>
            <p:nvPr/>
          </p:nvSpPr>
          <p:spPr>
            <a:xfrm>
              <a:off x="4917746" y="2429071"/>
              <a:ext cx="2295332" cy="229532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>
              <a:bevelT w="44450" h="6985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2E2BC73-C93E-48DF-878C-25ACFE5D363A}"/>
                </a:ext>
              </a:extLst>
            </p:cNvPr>
            <p:cNvSpPr/>
            <p:nvPr/>
          </p:nvSpPr>
          <p:spPr>
            <a:xfrm>
              <a:off x="5484129" y="2913215"/>
              <a:ext cx="1253453" cy="12534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F26BCA0-3787-46EB-B614-9B035B34DADF}"/>
                </a:ext>
              </a:extLst>
            </p:cNvPr>
            <p:cNvSpPr/>
            <p:nvPr/>
          </p:nvSpPr>
          <p:spPr>
            <a:xfrm>
              <a:off x="5972471" y="2235200"/>
              <a:ext cx="1530226" cy="1530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>
              <a:bevelT w="31750" h="6985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29DAB2-9512-41C1-A7D1-A5C42E9FCFF5}"/>
              </a:ext>
            </a:extLst>
          </p:cNvPr>
          <p:cNvSpPr/>
          <p:nvPr/>
        </p:nvSpPr>
        <p:spPr>
          <a:xfrm>
            <a:off x="3955618" y="4767168"/>
            <a:ext cx="2891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2. As an Admin, I need to manage existing Patient’s appointments</a:t>
            </a:r>
          </a:p>
        </p:txBody>
      </p:sp>
      <p:sp>
        <p:nvSpPr>
          <p:cNvPr id="159" name="Rectangle 19">
            <a:extLst>
              <a:ext uri="{FF2B5EF4-FFF2-40B4-BE49-F238E27FC236}">
                <a16:creationId xmlns:a16="http://schemas.microsoft.com/office/drawing/2014/main" id="{C89AADBD-1777-47A9-BC21-27DFC4CBF5EA}"/>
              </a:ext>
            </a:extLst>
          </p:cNvPr>
          <p:cNvSpPr/>
          <p:nvPr/>
        </p:nvSpPr>
        <p:spPr>
          <a:xfrm rot="21356622">
            <a:off x="6716870" y="1886245"/>
            <a:ext cx="3174061" cy="205151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  <a:gd name="connsiteX0" fmla="*/ 30785 w 1319601"/>
              <a:gd name="connsiteY0" fmla="*/ 0 h 1258608"/>
              <a:gd name="connsiteX1" fmla="*/ 1312848 w 1319601"/>
              <a:gd name="connsiteY1" fmla="*/ 20567 h 1258608"/>
              <a:gd name="connsiteX2" fmla="*/ 1319601 w 1319601"/>
              <a:gd name="connsiteY2" fmla="*/ 1233129 h 1258608"/>
              <a:gd name="connsiteX3" fmla="*/ 0 w 1319601"/>
              <a:gd name="connsiteY3" fmla="*/ 1235984 h 1258608"/>
              <a:gd name="connsiteX4" fmla="*/ 30785 w 1319601"/>
              <a:gd name="connsiteY4" fmla="*/ 0 h 1258608"/>
              <a:gd name="connsiteX0" fmla="*/ 31250 w 1320066"/>
              <a:gd name="connsiteY0" fmla="*/ 0 h 1267432"/>
              <a:gd name="connsiteX1" fmla="*/ 1313313 w 1320066"/>
              <a:gd name="connsiteY1" fmla="*/ 20567 h 1267432"/>
              <a:gd name="connsiteX2" fmla="*/ 1320066 w 1320066"/>
              <a:gd name="connsiteY2" fmla="*/ 1233129 h 1267432"/>
              <a:gd name="connsiteX3" fmla="*/ 0 w 1320066"/>
              <a:gd name="connsiteY3" fmla="*/ 1260343 h 1267432"/>
              <a:gd name="connsiteX4" fmla="*/ 31250 w 1320066"/>
              <a:gd name="connsiteY4" fmla="*/ 0 h 1267432"/>
              <a:gd name="connsiteX0" fmla="*/ 31250 w 1320066"/>
              <a:gd name="connsiteY0" fmla="*/ 0 h 1268253"/>
              <a:gd name="connsiteX1" fmla="*/ 1313313 w 1320066"/>
              <a:gd name="connsiteY1" fmla="*/ 20567 h 1268253"/>
              <a:gd name="connsiteX2" fmla="*/ 1320066 w 1320066"/>
              <a:gd name="connsiteY2" fmla="*/ 1233129 h 1268253"/>
              <a:gd name="connsiteX3" fmla="*/ 0 w 1320066"/>
              <a:gd name="connsiteY3" fmla="*/ 1260343 h 1268253"/>
              <a:gd name="connsiteX4" fmla="*/ 31250 w 1320066"/>
              <a:gd name="connsiteY4" fmla="*/ 0 h 1268253"/>
              <a:gd name="connsiteX0" fmla="*/ 31250 w 1320066"/>
              <a:gd name="connsiteY0" fmla="*/ 0 h 1263844"/>
              <a:gd name="connsiteX1" fmla="*/ 1313313 w 1320066"/>
              <a:gd name="connsiteY1" fmla="*/ 20567 h 1263844"/>
              <a:gd name="connsiteX2" fmla="*/ 1320066 w 1320066"/>
              <a:gd name="connsiteY2" fmla="*/ 1233129 h 1263844"/>
              <a:gd name="connsiteX3" fmla="*/ 0 w 1320066"/>
              <a:gd name="connsiteY3" fmla="*/ 1260343 h 1263844"/>
              <a:gd name="connsiteX4" fmla="*/ 31250 w 1320066"/>
              <a:gd name="connsiteY4" fmla="*/ 0 h 1263844"/>
              <a:gd name="connsiteX0" fmla="*/ 31250 w 1320066"/>
              <a:gd name="connsiteY0" fmla="*/ 0 h 1263844"/>
              <a:gd name="connsiteX1" fmla="*/ 1313313 w 1320066"/>
              <a:gd name="connsiteY1" fmla="*/ 20567 h 1263844"/>
              <a:gd name="connsiteX2" fmla="*/ 1320066 w 1320066"/>
              <a:gd name="connsiteY2" fmla="*/ 1233129 h 1263844"/>
              <a:gd name="connsiteX3" fmla="*/ 0 w 1320066"/>
              <a:gd name="connsiteY3" fmla="*/ 1260343 h 1263844"/>
              <a:gd name="connsiteX4" fmla="*/ 31250 w 1320066"/>
              <a:gd name="connsiteY4" fmla="*/ 0 h 126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066" h="1263844">
                <a:moveTo>
                  <a:pt x="31250" y="0"/>
                </a:moveTo>
                <a:lnTo>
                  <a:pt x="1313313" y="20567"/>
                </a:lnTo>
                <a:cubicBezTo>
                  <a:pt x="1315242" y="429048"/>
                  <a:pt x="1291435" y="859628"/>
                  <a:pt x="1320066" y="1233129"/>
                </a:cubicBezTo>
                <a:cubicBezTo>
                  <a:pt x="665493" y="1279400"/>
                  <a:pt x="439867" y="1259391"/>
                  <a:pt x="0" y="1260343"/>
                </a:cubicBezTo>
                <a:lnTo>
                  <a:pt x="31250" y="0"/>
                </a:lnTo>
                <a:close/>
              </a:path>
            </a:pathLst>
          </a:custGeom>
          <a:gradFill flip="none" rotWithShape="1">
            <a:gsLst>
              <a:gs pos="0">
                <a:srgbClr val="F3C8B9"/>
              </a:gs>
              <a:gs pos="100000">
                <a:srgbClr val="EA9486"/>
              </a:gs>
            </a:gsLst>
            <a:lin ang="5400000" scaled="1"/>
            <a:tileRect/>
          </a:gradFill>
          <a:ln>
            <a:noFill/>
          </a:ln>
          <a:effectLst>
            <a:outerShdw blurRad="38100" dist="12700" dir="5400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2326EE2-6881-4B0B-83EB-21CC967FCDC9}"/>
              </a:ext>
            </a:extLst>
          </p:cNvPr>
          <p:cNvGrpSpPr/>
          <p:nvPr/>
        </p:nvGrpSpPr>
        <p:grpSpPr>
          <a:xfrm rot="21356622">
            <a:off x="7986899" y="1983580"/>
            <a:ext cx="382466" cy="234965"/>
            <a:chOff x="5259651" y="2468527"/>
            <a:chExt cx="2295324" cy="2295310"/>
          </a:xfrm>
          <a:effectLst>
            <a:outerShdw blurRad="50800" dist="254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0C4753-1C17-41B0-A59F-8E10EC7E6BC1}"/>
                </a:ext>
              </a:extLst>
            </p:cNvPr>
            <p:cNvSpPr/>
            <p:nvPr/>
          </p:nvSpPr>
          <p:spPr>
            <a:xfrm>
              <a:off x="5259651" y="2468527"/>
              <a:ext cx="2295324" cy="2295310"/>
            </a:xfrm>
            <a:prstGeom prst="ellipse">
              <a:avLst/>
            </a:prstGeom>
            <a:solidFill>
              <a:srgbClr val="EBE6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>
              <a:bevelT w="44450" h="6985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463DD27-4CB7-4664-A8C1-82F44A97E41E}"/>
                </a:ext>
              </a:extLst>
            </p:cNvPr>
            <p:cNvSpPr/>
            <p:nvPr/>
          </p:nvSpPr>
          <p:spPr>
            <a:xfrm>
              <a:off x="5598751" y="2913810"/>
              <a:ext cx="1253466" cy="1253494"/>
            </a:xfrm>
            <a:prstGeom prst="ellipse">
              <a:avLst/>
            </a:prstGeom>
            <a:solidFill>
              <a:srgbClr val="A6A2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0D823A0-3627-4510-BB02-5308D9834C63}"/>
                </a:ext>
              </a:extLst>
            </p:cNvPr>
            <p:cNvSpPr/>
            <p:nvPr/>
          </p:nvSpPr>
          <p:spPr>
            <a:xfrm>
              <a:off x="5885712" y="2667420"/>
              <a:ext cx="1530226" cy="1530223"/>
            </a:xfrm>
            <a:prstGeom prst="ellipse">
              <a:avLst/>
            </a:prstGeom>
            <a:solidFill>
              <a:srgbClr val="EBE6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>
              <a:bevelT w="31750" h="6985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88DE697-93E2-4F91-A5D5-A766EDF0505E}"/>
              </a:ext>
            </a:extLst>
          </p:cNvPr>
          <p:cNvSpPr/>
          <p:nvPr/>
        </p:nvSpPr>
        <p:spPr>
          <a:xfrm rot="21356622">
            <a:off x="6898773" y="2287348"/>
            <a:ext cx="2771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3. As an Admin, I need to View the Patients’ details and generate a complete Hospital Report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D1AB291-1662-472B-B48F-BA522B850E1C}"/>
              </a:ext>
            </a:extLst>
          </p:cNvPr>
          <p:cNvGrpSpPr/>
          <p:nvPr/>
        </p:nvGrpSpPr>
        <p:grpSpPr>
          <a:xfrm>
            <a:off x="2175804" y="2450039"/>
            <a:ext cx="334965" cy="226255"/>
            <a:chOff x="4917745" y="2235200"/>
            <a:chExt cx="2584952" cy="2489199"/>
          </a:xfrm>
          <a:effectLst>
            <a:outerShdw blurRad="50800" dist="254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1162BAD-CA59-4E9F-9DB8-AB9919D0C3F7}"/>
                </a:ext>
              </a:extLst>
            </p:cNvPr>
            <p:cNvSpPr/>
            <p:nvPr/>
          </p:nvSpPr>
          <p:spPr>
            <a:xfrm>
              <a:off x="4917745" y="2429067"/>
              <a:ext cx="2295331" cy="22953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>
              <a:bevelT w="44450" h="6985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2919177-012B-4FD7-912A-C27039BA5B97}"/>
                </a:ext>
              </a:extLst>
            </p:cNvPr>
            <p:cNvSpPr/>
            <p:nvPr/>
          </p:nvSpPr>
          <p:spPr>
            <a:xfrm>
              <a:off x="5484130" y="2913213"/>
              <a:ext cx="1253454" cy="1253453"/>
            </a:xfrm>
            <a:prstGeom prst="ellipse">
              <a:avLst/>
            </a:prstGeom>
            <a:solidFill>
              <a:srgbClr val="00698E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7B27FCC-851A-40E2-B150-45FBF4A01296}"/>
                </a:ext>
              </a:extLst>
            </p:cNvPr>
            <p:cNvSpPr/>
            <p:nvPr/>
          </p:nvSpPr>
          <p:spPr>
            <a:xfrm>
              <a:off x="5972471" y="2235200"/>
              <a:ext cx="1530226" cy="153022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>
              <a:bevelT w="31750" h="6985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82851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4" grpId="0" animBg="1"/>
      <p:bldP spid="175" grpId="0"/>
      <p:bldP spid="159" grpId="0" animBg="1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1FB5CF6-9025-4746-A3EE-35A0F2D9BEA2}"/>
              </a:ext>
            </a:extLst>
          </p:cNvPr>
          <p:cNvGrpSpPr/>
          <p:nvPr/>
        </p:nvGrpSpPr>
        <p:grpSpPr>
          <a:xfrm>
            <a:off x="9937127" y="5119767"/>
            <a:ext cx="1465500" cy="584775"/>
            <a:chOff x="10553875" y="5153021"/>
            <a:chExt cx="1465500" cy="58477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4EE594AA-770E-4F04-B207-9CA39641E988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38B5F67-64F5-4ACC-AA05-69A11CE1939A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B8B84-2728-45F0-9572-FD670FEFE417}"/>
              </a:ext>
            </a:extLst>
          </p:cNvPr>
          <p:cNvGrpSpPr/>
          <p:nvPr/>
        </p:nvGrpSpPr>
        <p:grpSpPr>
          <a:xfrm>
            <a:off x="10340907" y="1545130"/>
            <a:ext cx="1757223" cy="593184"/>
            <a:chOff x="3953056" y="1579397"/>
            <a:chExt cx="1292717" cy="58477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A945AFF-CFDD-441E-911F-C2FB1703AD53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49F3DD-CEAB-4BF0-B047-BDDCBE1AC503}"/>
                </a:ext>
              </a:extLst>
            </p:cNvPr>
            <p:cNvSpPr txBox="1"/>
            <p:nvPr/>
          </p:nvSpPr>
          <p:spPr>
            <a:xfrm>
              <a:off x="4739250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5" y="2727136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156820" y="2146509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21573" y="122821"/>
            <a:ext cx="10800448" cy="6619386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126072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624771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415710" y="333160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SPRINT 1 - KAN-BAN BOARD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1FF673A-57F2-4EE6-9C44-DB697D40623F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1E97B9-124D-4B91-9D7D-3B8BD8676BA1}"/>
              </a:ext>
            </a:extLst>
          </p:cNvPr>
          <p:cNvSpPr/>
          <p:nvPr/>
        </p:nvSpPr>
        <p:spPr>
          <a:xfrm>
            <a:off x="7237551" y="1620051"/>
            <a:ext cx="2170036" cy="4630061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A8209-00B1-4FFA-9B85-84187E11E5AE}"/>
              </a:ext>
            </a:extLst>
          </p:cNvPr>
          <p:cNvSpPr/>
          <p:nvPr/>
        </p:nvSpPr>
        <p:spPr>
          <a:xfrm>
            <a:off x="5263033" y="1479516"/>
            <a:ext cx="1005840" cy="4772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CF4370-4C8B-4A3A-B204-80D571134C7A}"/>
              </a:ext>
            </a:extLst>
          </p:cNvPr>
          <p:cNvSpPr/>
          <p:nvPr/>
        </p:nvSpPr>
        <p:spPr>
          <a:xfrm>
            <a:off x="1116194" y="928111"/>
            <a:ext cx="2132702" cy="9345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SPRINT BACKLOG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9F1D84-937D-4C38-8485-AA7EF9892660}"/>
              </a:ext>
            </a:extLst>
          </p:cNvPr>
          <p:cNvSpPr/>
          <p:nvPr/>
        </p:nvSpPr>
        <p:spPr>
          <a:xfrm>
            <a:off x="7274712" y="925174"/>
            <a:ext cx="2134392" cy="9322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8B49D-5702-4F14-AD67-376CE73FCE7C}"/>
              </a:ext>
            </a:extLst>
          </p:cNvPr>
          <p:cNvSpPr/>
          <p:nvPr/>
        </p:nvSpPr>
        <p:spPr>
          <a:xfrm>
            <a:off x="3262957" y="1479514"/>
            <a:ext cx="1005840" cy="4772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FB8B26-A60B-4781-AAFA-BECD6267B4EA}"/>
              </a:ext>
            </a:extLst>
          </p:cNvPr>
          <p:cNvSpPr/>
          <p:nvPr/>
        </p:nvSpPr>
        <p:spPr>
          <a:xfrm>
            <a:off x="3248895" y="928897"/>
            <a:ext cx="2011680" cy="6607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DEVELOPMENT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B51551-1A27-4679-87C1-F2C37C5F791B}"/>
              </a:ext>
            </a:extLst>
          </p:cNvPr>
          <p:cNvSpPr/>
          <p:nvPr/>
        </p:nvSpPr>
        <p:spPr>
          <a:xfrm>
            <a:off x="3248895" y="1426458"/>
            <a:ext cx="1005840" cy="436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ONGOING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8D6937-8339-434C-B95A-3437557CB5E2}"/>
              </a:ext>
            </a:extLst>
          </p:cNvPr>
          <p:cNvSpPr/>
          <p:nvPr/>
        </p:nvSpPr>
        <p:spPr>
          <a:xfrm>
            <a:off x="4254735" y="1426458"/>
            <a:ext cx="1005840" cy="436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2A24A6-3158-4B7A-B4D2-CDD95E3FFF9A}"/>
              </a:ext>
            </a:extLst>
          </p:cNvPr>
          <p:cNvSpPr/>
          <p:nvPr/>
        </p:nvSpPr>
        <p:spPr>
          <a:xfrm>
            <a:off x="4254735" y="1862621"/>
            <a:ext cx="1005840" cy="4388925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2069C9-B2C0-4EC4-BAB1-D3ED98F2ED4C}"/>
              </a:ext>
            </a:extLst>
          </p:cNvPr>
          <p:cNvSpPr/>
          <p:nvPr/>
        </p:nvSpPr>
        <p:spPr>
          <a:xfrm>
            <a:off x="5263033" y="925175"/>
            <a:ext cx="2011680" cy="514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TESTING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1F11E7-4D95-4CE2-BB34-0ECBC2D48EC8}"/>
              </a:ext>
            </a:extLst>
          </p:cNvPr>
          <p:cNvSpPr/>
          <p:nvPr/>
        </p:nvSpPr>
        <p:spPr>
          <a:xfrm>
            <a:off x="5263033" y="1432509"/>
            <a:ext cx="1005840" cy="430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ONGOING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32C4B4-3D3B-474C-B9D3-73DF9E57C927}"/>
              </a:ext>
            </a:extLst>
          </p:cNvPr>
          <p:cNvSpPr/>
          <p:nvPr/>
        </p:nvSpPr>
        <p:spPr>
          <a:xfrm>
            <a:off x="6268873" y="1432508"/>
            <a:ext cx="1005840" cy="430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0A5B89-97C8-45AB-904C-D6A28289ECF3}"/>
              </a:ext>
            </a:extLst>
          </p:cNvPr>
          <p:cNvSpPr/>
          <p:nvPr/>
        </p:nvSpPr>
        <p:spPr>
          <a:xfrm>
            <a:off x="6268873" y="1862620"/>
            <a:ext cx="1005840" cy="4387492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688414-38AE-4137-9111-B4118B239D5A}"/>
              </a:ext>
            </a:extLst>
          </p:cNvPr>
          <p:cNvSpPr/>
          <p:nvPr/>
        </p:nvSpPr>
        <p:spPr>
          <a:xfrm>
            <a:off x="1105915" y="1864949"/>
            <a:ext cx="2142348" cy="4386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6BBDA9-106D-4943-A4E3-7D649140B776}"/>
              </a:ext>
            </a:extLst>
          </p:cNvPr>
          <p:cNvGrpSpPr/>
          <p:nvPr/>
        </p:nvGrpSpPr>
        <p:grpSpPr>
          <a:xfrm>
            <a:off x="1152809" y="1927784"/>
            <a:ext cx="2093921" cy="4302361"/>
            <a:chOff x="1152809" y="1927784"/>
            <a:chExt cx="2093921" cy="430236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BC31B79-98B5-4491-A402-F9BA0A377BA0}"/>
                </a:ext>
              </a:extLst>
            </p:cNvPr>
            <p:cNvGrpSpPr/>
            <p:nvPr/>
          </p:nvGrpSpPr>
          <p:grpSpPr>
            <a:xfrm>
              <a:off x="1152809" y="1927784"/>
              <a:ext cx="2093921" cy="4302361"/>
              <a:chOff x="1105915" y="1864949"/>
              <a:chExt cx="2142348" cy="4386597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BF56118-46E3-4584-9D99-32155B2164AD}"/>
                  </a:ext>
                </a:extLst>
              </p:cNvPr>
              <p:cNvSpPr/>
              <p:nvPr/>
            </p:nvSpPr>
            <p:spPr>
              <a:xfrm>
                <a:off x="1105915" y="1864949"/>
                <a:ext cx="2142348" cy="43865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BB5561F-4904-42BE-9767-0B17BA7BE663}"/>
                  </a:ext>
                </a:extLst>
              </p:cNvPr>
              <p:cNvGrpSpPr/>
              <p:nvPr/>
            </p:nvGrpSpPr>
            <p:grpSpPr>
              <a:xfrm>
                <a:off x="1454542" y="2869839"/>
                <a:ext cx="1463810" cy="632636"/>
                <a:chOff x="805548" y="1926343"/>
                <a:chExt cx="1463810" cy="860616"/>
              </a:xfrm>
            </p:grpSpPr>
            <p:sp>
              <p:nvSpPr>
                <p:cNvPr id="150" name="Rectangle 19">
                  <a:extLst>
                    <a:ext uri="{FF2B5EF4-FFF2-40B4-BE49-F238E27FC236}">
                      <a16:creationId xmlns:a16="http://schemas.microsoft.com/office/drawing/2014/main" id="{C1346DA0-775B-4622-87AA-B74524C9BF1C}"/>
                    </a:ext>
                  </a:extLst>
                </p:cNvPr>
                <p:cNvSpPr/>
                <p:nvPr/>
              </p:nvSpPr>
              <p:spPr>
                <a:xfrm rot="21540000">
                  <a:off x="805548" y="1926343"/>
                  <a:ext cx="1347890" cy="706794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rgbClr val="FEF99C"/>
                    </a:gs>
                    <a:gs pos="0">
                      <a:srgbClr val="F6E7A6"/>
                    </a:gs>
                    <a:gs pos="100000">
                      <a:srgbClr val="FFC000">
                        <a:lumMod val="85000"/>
                        <a:lumOff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Login Interface</a:t>
                  </a:r>
                </a:p>
              </p:txBody>
            </p:sp>
            <p:sp>
              <p:nvSpPr>
                <p:cNvPr id="151" name="Oval 2">
                  <a:extLst>
                    <a:ext uri="{FF2B5EF4-FFF2-40B4-BE49-F238E27FC236}">
                      <a16:creationId xmlns:a16="http://schemas.microsoft.com/office/drawing/2014/main" id="{5CF57C39-A626-481C-8449-6EA8AC6604F3}"/>
                    </a:ext>
                  </a:extLst>
                </p:cNvPr>
                <p:cNvSpPr/>
                <p:nvPr/>
              </p:nvSpPr>
              <p:spPr>
                <a:xfrm>
                  <a:off x="1910211" y="2328048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61C001A-E120-49B9-A95F-B5715F9A3C55}"/>
                  </a:ext>
                </a:extLst>
              </p:cNvPr>
              <p:cNvGrpSpPr/>
              <p:nvPr/>
            </p:nvGrpSpPr>
            <p:grpSpPr>
              <a:xfrm>
                <a:off x="1349523" y="1995966"/>
                <a:ext cx="1777047" cy="729279"/>
                <a:chOff x="525136" y="5321922"/>
                <a:chExt cx="1800494" cy="940791"/>
              </a:xfrm>
            </p:grpSpPr>
            <p:sp>
              <p:nvSpPr>
                <p:cNvPr id="148" name="Rectangle 19">
                  <a:extLst>
                    <a:ext uri="{FF2B5EF4-FFF2-40B4-BE49-F238E27FC236}">
                      <a16:creationId xmlns:a16="http://schemas.microsoft.com/office/drawing/2014/main" id="{23752FAC-2646-42E5-9FD6-92E8F78C791F}"/>
                    </a:ext>
                  </a:extLst>
                </p:cNvPr>
                <p:cNvSpPr/>
                <p:nvPr/>
              </p:nvSpPr>
              <p:spPr>
                <a:xfrm rot="21540000">
                  <a:off x="525136" y="5321922"/>
                  <a:ext cx="1615427" cy="79258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</a:t>
                  </a:r>
                </a:p>
              </p:txBody>
            </p:sp>
            <p:sp>
              <p:nvSpPr>
                <p:cNvPr id="149" name="Oval 2">
                  <a:extLst>
                    <a:ext uri="{FF2B5EF4-FFF2-40B4-BE49-F238E27FC236}">
                      <a16:creationId xmlns:a16="http://schemas.microsoft.com/office/drawing/2014/main" id="{34F718DE-7B48-4D8B-8CCA-C878843E7C8B}"/>
                    </a:ext>
                  </a:extLst>
                </p:cNvPr>
                <p:cNvSpPr/>
                <p:nvPr/>
              </p:nvSpPr>
              <p:spPr>
                <a:xfrm>
                  <a:off x="1966483" y="5803801"/>
                  <a:ext cx="359147" cy="45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1717"/>
                    </a:gs>
                    <a:gs pos="80000">
                      <a:srgbClr val="DE2828"/>
                    </a:gs>
                    <a:gs pos="100000">
                      <a:srgbClr val="E91D1D"/>
                    </a:gs>
                  </a:gsLst>
                </a:gradFill>
                <a:ln>
                  <a:noFill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JJ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C122DE9-11AF-494F-B417-D7638D48C55D}"/>
                  </a:ext>
                </a:extLst>
              </p:cNvPr>
              <p:cNvGrpSpPr/>
              <p:nvPr/>
            </p:nvGrpSpPr>
            <p:grpSpPr>
              <a:xfrm>
                <a:off x="1478911" y="3698973"/>
                <a:ext cx="1518967" cy="617131"/>
                <a:chOff x="778532" y="2985973"/>
                <a:chExt cx="1518967" cy="982277"/>
              </a:xfrm>
            </p:grpSpPr>
            <p:sp>
              <p:nvSpPr>
                <p:cNvPr id="146" name="Rectangle 19">
                  <a:extLst>
                    <a:ext uri="{FF2B5EF4-FFF2-40B4-BE49-F238E27FC236}">
                      <a16:creationId xmlns:a16="http://schemas.microsoft.com/office/drawing/2014/main" id="{EF21B36D-C876-4FE1-9467-40E6798E3CC7}"/>
                    </a:ext>
                  </a:extLst>
                </p:cNvPr>
                <p:cNvSpPr/>
                <p:nvPr/>
              </p:nvSpPr>
              <p:spPr>
                <a:xfrm rot="-60000">
                  <a:off x="778532" y="2985973"/>
                  <a:ext cx="1365878" cy="92276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5">
                        <a:lumMod val="40000"/>
                        <a:lumOff val="60000"/>
                      </a:schemeClr>
                    </a:gs>
                    <a:gs pos="0">
                      <a:srgbClr val="B5D3DD"/>
                    </a:gs>
                    <a:gs pos="100000">
                      <a:srgbClr val="00B0F0">
                        <a:lumMod val="70000"/>
                        <a:lumOff val="3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New Patient details</a:t>
                  </a:r>
                </a:p>
              </p:txBody>
            </p:sp>
            <p:sp>
              <p:nvSpPr>
                <p:cNvPr id="147" name="Oval 2">
                  <a:extLst>
                    <a:ext uri="{FF2B5EF4-FFF2-40B4-BE49-F238E27FC236}">
                      <a16:creationId xmlns:a16="http://schemas.microsoft.com/office/drawing/2014/main" id="{AD41EAF4-D613-4517-ADAC-33541F94074E}"/>
                    </a:ext>
                  </a:extLst>
                </p:cNvPr>
                <p:cNvSpPr/>
                <p:nvPr/>
              </p:nvSpPr>
              <p:spPr>
                <a:xfrm>
                  <a:off x="1938352" y="3402030"/>
                  <a:ext cx="359147" cy="56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SM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9E60AB4-24BC-450E-B690-3A75F98FFEAA}"/>
                  </a:ext>
                </a:extLst>
              </p:cNvPr>
              <p:cNvGrpSpPr/>
              <p:nvPr/>
            </p:nvGrpSpPr>
            <p:grpSpPr>
              <a:xfrm>
                <a:off x="1459296" y="4651315"/>
                <a:ext cx="1497946" cy="614328"/>
                <a:chOff x="667096" y="4108371"/>
                <a:chExt cx="1497946" cy="1089430"/>
              </a:xfrm>
            </p:grpSpPr>
            <p:sp>
              <p:nvSpPr>
                <p:cNvPr id="122" name="Rectangle 19">
                  <a:extLst>
                    <a:ext uri="{FF2B5EF4-FFF2-40B4-BE49-F238E27FC236}">
                      <a16:creationId xmlns:a16="http://schemas.microsoft.com/office/drawing/2014/main" id="{40798F31-967C-4530-8234-8080D7EC51FB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Existing Patient</a:t>
                  </a:r>
                </a:p>
              </p:txBody>
            </p:sp>
            <p:sp>
              <p:nvSpPr>
                <p:cNvPr id="123" name="Oval 2">
                  <a:extLst>
                    <a:ext uri="{FF2B5EF4-FFF2-40B4-BE49-F238E27FC236}">
                      <a16:creationId xmlns:a16="http://schemas.microsoft.com/office/drawing/2014/main" id="{5F8DF15E-A809-4DD3-A787-4954ACA16990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58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E45A0ED-4074-4EB2-8295-3EBF4F470254}"/>
                  </a:ext>
                </a:extLst>
              </p:cNvPr>
              <p:cNvGrpSpPr/>
              <p:nvPr/>
            </p:nvGrpSpPr>
            <p:grpSpPr>
              <a:xfrm>
                <a:off x="1459296" y="5470466"/>
                <a:ext cx="1497946" cy="673399"/>
                <a:chOff x="667096" y="4108371"/>
                <a:chExt cx="1497946" cy="1194184"/>
              </a:xfrm>
            </p:grpSpPr>
            <p:sp>
              <p:nvSpPr>
                <p:cNvPr id="120" name="Rectangle 19">
                  <a:extLst>
                    <a:ext uri="{FF2B5EF4-FFF2-40B4-BE49-F238E27FC236}">
                      <a16:creationId xmlns:a16="http://schemas.microsoft.com/office/drawing/2014/main" id="{9FFB2EF6-E99B-41D4-84A7-EF260C073BEA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Test Cases</a:t>
                  </a:r>
                </a:p>
              </p:txBody>
            </p:sp>
            <p:sp>
              <p:nvSpPr>
                <p:cNvPr id="121" name="Oval 2">
                  <a:extLst>
                    <a:ext uri="{FF2B5EF4-FFF2-40B4-BE49-F238E27FC236}">
                      <a16:creationId xmlns:a16="http://schemas.microsoft.com/office/drawing/2014/main" id="{5C37A4A9-9BA7-4125-BFD6-0EA56E3403B0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69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</p:grpSp>
        <p:sp>
          <p:nvSpPr>
            <p:cNvPr id="124" name="Oval 2">
              <a:extLst>
                <a:ext uri="{FF2B5EF4-FFF2-40B4-BE49-F238E27FC236}">
                  <a16:creationId xmlns:a16="http://schemas.microsoft.com/office/drawing/2014/main" id="{60A8EC9A-78AF-4BA9-92E0-EF3A130A26D6}"/>
                </a:ext>
              </a:extLst>
            </p:cNvPr>
            <p:cNvSpPr/>
            <p:nvPr/>
          </p:nvSpPr>
          <p:spPr>
            <a:xfrm>
              <a:off x="1408318" y="4099137"/>
              <a:ext cx="346457" cy="348907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gradFill>
              <a:gsLst>
                <a:gs pos="0">
                  <a:srgbClr val="AF1717"/>
                </a:gs>
                <a:gs pos="80000">
                  <a:srgbClr val="DE2828"/>
                </a:gs>
                <a:gs pos="100000">
                  <a:srgbClr val="E91D1D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JJ</a:t>
              </a:r>
            </a:p>
          </p:txBody>
        </p:sp>
        <p:sp>
          <p:nvSpPr>
            <p:cNvPr id="126" name="Oval 2">
              <a:extLst>
                <a:ext uri="{FF2B5EF4-FFF2-40B4-BE49-F238E27FC236}">
                  <a16:creationId xmlns:a16="http://schemas.microsoft.com/office/drawing/2014/main" id="{79403484-0521-49FB-91E9-8C930E80C19B}"/>
                </a:ext>
              </a:extLst>
            </p:cNvPr>
            <p:cNvSpPr/>
            <p:nvPr/>
          </p:nvSpPr>
          <p:spPr>
            <a:xfrm>
              <a:off x="1369979" y="4946109"/>
              <a:ext cx="351029" cy="348905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SM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C43048-B941-404C-A9C3-D533A106A71C}"/>
              </a:ext>
            </a:extLst>
          </p:cNvPr>
          <p:cNvGrpSpPr/>
          <p:nvPr/>
        </p:nvGrpSpPr>
        <p:grpSpPr>
          <a:xfrm>
            <a:off x="3303092" y="2087208"/>
            <a:ext cx="1911595" cy="4084389"/>
            <a:chOff x="1152809" y="1927784"/>
            <a:chExt cx="2093921" cy="430236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426C0B7-ABB3-4568-9559-F1372787A1DD}"/>
                </a:ext>
              </a:extLst>
            </p:cNvPr>
            <p:cNvGrpSpPr/>
            <p:nvPr/>
          </p:nvGrpSpPr>
          <p:grpSpPr>
            <a:xfrm>
              <a:off x="1152809" y="1927784"/>
              <a:ext cx="2093921" cy="4302361"/>
              <a:chOff x="1105915" y="1864949"/>
              <a:chExt cx="2142348" cy="438659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E887CDE-6599-4CD8-8B68-7057AB0D2E12}"/>
                  </a:ext>
                </a:extLst>
              </p:cNvPr>
              <p:cNvSpPr/>
              <p:nvPr/>
            </p:nvSpPr>
            <p:spPr>
              <a:xfrm>
                <a:off x="1105915" y="1864949"/>
                <a:ext cx="2142348" cy="43865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F020681-7FBC-4F6B-9B2B-3477B9180CFC}"/>
                  </a:ext>
                </a:extLst>
              </p:cNvPr>
              <p:cNvGrpSpPr/>
              <p:nvPr/>
            </p:nvGrpSpPr>
            <p:grpSpPr>
              <a:xfrm>
                <a:off x="1454542" y="2869839"/>
                <a:ext cx="1463810" cy="632636"/>
                <a:chOff x="805548" y="1926343"/>
                <a:chExt cx="1463810" cy="860616"/>
              </a:xfrm>
            </p:grpSpPr>
            <p:sp>
              <p:nvSpPr>
                <p:cNvPr id="154" name="Rectangle 19">
                  <a:extLst>
                    <a:ext uri="{FF2B5EF4-FFF2-40B4-BE49-F238E27FC236}">
                      <a16:creationId xmlns:a16="http://schemas.microsoft.com/office/drawing/2014/main" id="{3D4E31D7-46A0-42C6-993F-24C64878F915}"/>
                    </a:ext>
                  </a:extLst>
                </p:cNvPr>
                <p:cNvSpPr/>
                <p:nvPr/>
              </p:nvSpPr>
              <p:spPr>
                <a:xfrm rot="21540000">
                  <a:off x="805548" y="1926343"/>
                  <a:ext cx="1347890" cy="706794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rgbClr val="FEF99C"/>
                    </a:gs>
                    <a:gs pos="0">
                      <a:srgbClr val="F6E7A6"/>
                    </a:gs>
                    <a:gs pos="100000">
                      <a:srgbClr val="FFC000">
                        <a:lumMod val="85000"/>
                        <a:lumOff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Login Interface</a:t>
                  </a:r>
                </a:p>
              </p:txBody>
            </p:sp>
            <p:sp>
              <p:nvSpPr>
                <p:cNvPr id="155" name="Oval 2">
                  <a:extLst>
                    <a:ext uri="{FF2B5EF4-FFF2-40B4-BE49-F238E27FC236}">
                      <a16:creationId xmlns:a16="http://schemas.microsoft.com/office/drawing/2014/main" id="{0E4066D3-EC99-4EF2-8C9A-61BC897DF632}"/>
                    </a:ext>
                  </a:extLst>
                </p:cNvPr>
                <p:cNvSpPr/>
                <p:nvPr/>
              </p:nvSpPr>
              <p:spPr>
                <a:xfrm>
                  <a:off x="1910211" y="2328048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85C5E501-6A28-4488-B21C-627E96308767}"/>
                  </a:ext>
                </a:extLst>
              </p:cNvPr>
              <p:cNvGrpSpPr/>
              <p:nvPr/>
            </p:nvGrpSpPr>
            <p:grpSpPr>
              <a:xfrm>
                <a:off x="1349515" y="1995269"/>
                <a:ext cx="1777055" cy="729975"/>
                <a:chOff x="525128" y="5321024"/>
                <a:chExt cx="1800502" cy="941689"/>
              </a:xfrm>
            </p:grpSpPr>
            <p:sp>
              <p:nvSpPr>
                <p:cNvPr id="152" name="Rectangle 19">
                  <a:extLst>
                    <a:ext uri="{FF2B5EF4-FFF2-40B4-BE49-F238E27FC236}">
                      <a16:creationId xmlns:a16="http://schemas.microsoft.com/office/drawing/2014/main" id="{02E9CD11-78FA-4DFC-A6E1-D192CF3E50BA}"/>
                    </a:ext>
                  </a:extLst>
                </p:cNvPr>
                <p:cNvSpPr/>
                <p:nvPr/>
              </p:nvSpPr>
              <p:spPr>
                <a:xfrm rot="21540000">
                  <a:off x="525128" y="5321024"/>
                  <a:ext cx="1699728" cy="79258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</a:t>
                  </a:r>
                </a:p>
              </p:txBody>
            </p:sp>
            <p:sp>
              <p:nvSpPr>
                <p:cNvPr id="153" name="Oval 2">
                  <a:extLst>
                    <a:ext uri="{FF2B5EF4-FFF2-40B4-BE49-F238E27FC236}">
                      <a16:creationId xmlns:a16="http://schemas.microsoft.com/office/drawing/2014/main" id="{3E3D4E65-F7EF-46BA-8D04-619E20A47045}"/>
                    </a:ext>
                  </a:extLst>
                </p:cNvPr>
                <p:cNvSpPr/>
                <p:nvPr/>
              </p:nvSpPr>
              <p:spPr>
                <a:xfrm>
                  <a:off x="1966483" y="5803801"/>
                  <a:ext cx="359147" cy="45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1717"/>
                    </a:gs>
                    <a:gs pos="80000">
                      <a:srgbClr val="DE2828"/>
                    </a:gs>
                    <a:gs pos="100000">
                      <a:srgbClr val="E91D1D"/>
                    </a:gs>
                  </a:gsLst>
                </a:gradFill>
                <a:ln>
                  <a:noFill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JJ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9EB9470-A755-47F7-B50D-C4A589102010}"/>
                  </a:ext>
                </a:extLst>
              </p:cNvPr>
              <p:cNvGrpSpPr/>
              <p:nvPr/>
            </p:nvGrpSpPr>
            <p:grpSpPr>
              <a:xfrm>
                <a:off x="1478911" y="3698973"/>
                <a:ext cx="1518967" cy="617131"/>
                <a:chOff x="778532" y="2985973"/>
                <a:chExt cx="1518967" cy="982277"/>
              </a:xfrm>
            </p:grpSpPr>
            <p:sp>
              <p:nvSpPr>
                <p:cNvPr id="144" name="Rectangle 19">
                  <a:extLst>
                    <a:ext uri="{FF2B5EF4-FFF2-40B4-BE49-F238E27FC236}">
                      <a16:creationId xmlns:a16="http://schemas.microsoft.com/office/drawing/2014/main" id="{1EF242F4-B3B1-4BF4-98FF-56E576BFFCFF}"/>
                    </a:ext>
                  </a:extLst>
                </p:cNvPr>
                <p:cNvSpPr/>
                <p:nvPr/>
              </p:nvSpPr>
              <p:spPr>
                <a:xfrm rot="-60000">
                  <a:off x="778532" y="2985973"/>
                  <a:ext cx="1365878" cy="92276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5">
                        <a:lumMod val="40000"/>
                        <a:lumOff val="60000"/>
                      </a:schemeClr>
                    </a:gs>
                    <a:gs pos="0">
                      <a:srgbClr val="B5D3DD"/>
                    </a:gs>
                    <a:gs pos="100000">
                      <a:srgbClr val="00B0F0">
                        <a:lumMod val="70000"/>
                        <a:lumOff val="3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New Patient details</a:t>
                  </a:r>
                </a:p>
              </p:txBody>
            </p:sp>
            <p:sp>
              <p:nvSpPr>
                <p:cNvPr id="145" name="Oval 2">
                  <a:extLst>
                    <a:ext uri="{FF2B5EF4-FFF2-40B4-BE49-F238E27FC236}">
                      <a16:creationId xmlns:a16="http://schemas.microsoft.com/office/drawing/2014/main" id="{0724E830-0145-4D95-A678-5B2CB6037991}"/>
                    </a:ext>
                  </a:extLst>
                </p:cNvPr>
                <p:cNvSpPr/>
                <p:nvPr/>
              </p:nvSpPr>
              <p:spPr>
                <a:xfrm>
                  <a:off x="1938352" y="3402030"/>
                  <a:ext cx="359147" cy="56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SM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17EFDCF-ADEE-48D6-B218-DD52CFEB6A21}"/>
                  </a:ext>
                </a:extLst>
              </p:cNvPr>
              <p:cNvGrpSpPr/>
              <p:nvPr/>
            </p:nvGrpSpPr>
            <p:grpSpPr>
              <a:xfrm>
                <a:off x="1459296" y="4651315"/>
                <a:ext cx="1497946" cy="614328"/>
                <a:chOff x="667096" y="4108371"/>
                <a:chExt cx="1497946" cy="1089430"/>
              </a:xfrm>
            </p:grpSpPr>
            <p:sp>
              <p:nvSpPr>
                <p:cNvPr id="142" name="Rectangle 19">
                  <a:extLst>
                    <a:ext uri="{FF2B5EF4-FFF2-40B4-BE49-F238E27FC236}">
                      <a16:creationId xmlns:a16="http://schemas.microsoft.com/office/drawing/2014/main" id="{9F5251E1-F916-442F-A4E6-39C23B32DA35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Existing Patient</a:t>
                  </a:r>
                </a:p>
              </p:txBody>
            </p:sp>
            <p:sp>
              <p:nvSpPr>
                <p:cNvPr id="143" name="Oval 2">
                  <a:extLst>
                    <a:ext uri="{FF2B5EF4-FFF2-40B4-BE49-F238E27FC236}">
                      <a16:creationId xmlns:a16="http://schemas.microsoft.com/office/drawing/2014/main" id="{628F352B-746D-4D9D-8A3E-B45081EA95F9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58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FDDC253-9172-4095-8D77-A69C41D2201D}"/>
                  </a:ext>
                </a:extLst>
              </p:cNvPr>
              <p:cNvGrpSpPr/>
              <p:nvPr/>
            </p:nvGrpSpPr>
            <p:grpSpPr>
              <a:xfrm>
                <a:off x="1459296" y="5470466"/>
                <a:ext cx="1497946" cy="673399"/>
                <a:chOff x="667096" y="4108371"/>
                <a:chExt cx="1497946" cy="1194184"/>
              </a:xfrm>
            </p:grpSpPr>
            <p:sp>
              <p:nvSpPr>
                <p:cNvPr id="140" name="Rectangle 19">
                  <a:extLst>
                    <a:ext uri="{FF2B5EF4-FFF2-40B4-BE49-F238E27FC236}">
                      <a16:creationId xmlns:a16="http://schemas.microsoft.com/office/drawing/2014/main" id="{92DEBC6C-10D5-424C-BE56-D720D29BED1D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Test Cases</a:t>
                  </a:r>
                </a:p>
              </p:txBody>
            </p:sp>
            <p:sp>
              <p:nvSpPr>
                <p:cNvPr id="141" name="Oval 2">
                  <a:extLst>
                    <a:ext uri="{FF2B5EF4-FFF2-40B4-BE49-F238E27FC236}">
                      <a16:creationId xmlns:a16="http://schemas.microsoft.com/office/drawing/2014/main" id="{F8C4B05F-B3D7-4B0F-9221-8D4B3A91293D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69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</p:grpSp>
        <p:sp>
          <p:nvSpPr>
            <p:cNvPr id="132" name="Oval 2">
              <a:extLst>
                <a:ext uri="{FF2B5EF4-FFF2-40B4-BE49-F238E27FC236}">
                  <a16:creationId xmlns:a16="http://schemas.microsoft.com/office/drawing/2014/main" id="{0066D257-0863-4F7E-9278-38C5DDF83630}"/>
                </a:ext>
              </a:extLst>
            </p:cNvPr>
            <p:cNvSpPr/>
            <p:nvPr/>
          </p:nvSpPr>
          <p:spPr>
            <a:xfrm>
              <a:off x="1408318" y="4099137"/>
              <a:ext cx="346457" cy="348907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gradFill>
              <a:gsLst>
                <a:gs pos="0">
                  <a:srgbClr val="AF1717"/>
                </a:gs>
                <a:gs pos="80000">
                  <a:srgbClr val="DE2828"/>
                </a:gs>
                <a:gs pos="100000">
                  <a:srgbClr val="E91D1D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JJ</a:t>
              </a:r>
            </a:p>
          </p:txBody>
        </p:sp>
        <p:sp>
          <p:nvSpPr>
            <p:cNvPr id="133" name="Oval 2">
              <a:extLst>
                <a:ext uri="{FF2B5EF4-FFF2-40B4-BE49-F238E27FC236}">
                  <a16:creationId xmlns:a16="http://schemas.microsoft.com/office/drawing/2014/main" id="{184A2495-5004-4749-93F3-2066F3805F96}"/>
                </a:ext>
              </a:extLst>
            </p:cNvPr>
            <p:cNvSpPr/>
            <p:nvPr/>
          </p:nvSpPr>
          <p:spPr>
            <a:xfrm>
              <a:off x="1369979" y="4946109"/>
              <a:ext cx="351029" cy="348905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SM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E85D0AD-7644-42CE-85A3-2C46F343B450}"/>
              </a:ext>
            </a:extLst>
          </p:cNvPr>
          <p:cNvGrpSpPr/>
          <p:nvPr/>
        </p:nvGrpSpPr>
        <p:grpSpPr>
          <a:xfrm>
            <a:off x="5323224" y="1986945"/>
            <a:ext cx="1911595" cy="4084389"/>
            <a:chOff x="1152809" y="1927784"/>
            <a:chExt cx="2093921" cy="4302361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0B60CDA-68AD-4B4D-AD2F-0E027600D19D}"/>
                </a:ext>
              </a:extLst>
            </p:cNvPr>
            <p:cNvGrpSpPr/>
            <p:nvPr/>
          </p:nvGrpSpPr>
          <p:grpSpPr>
            <a:xfrm>
              <a:off x="1152809" y="1927784"/>
              <a:ext cx="2093921" cy="4302361"/>
              <a:chOff x="1105915" y="1864949"/>
              <a:chExt cx="2142348" cy="438659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3A04CD8-A245-4CB9-9169-AC9CDB213439}"/>
                  </a:ext>
                </a:extLst>
              </p:cNvPr>
              <p:cNvSpPr/>
              <p:nvPr/>
            </p:nvSpPr>
            <p:spPr>
              <a:xfrm>
                <a:off x="1105915" y="1864949"/>
                <a:ext cx="2142348" cy="43865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48DB6D2-612F-47A8-9CAB-2C24FFF64ED5}"/>
                  </a:ext>
                </a:extLst>
              </p:cNvPr>
              <p:cNvGrpSpPr/>
              <p:nvPr/>
            </p:nvGrpSpPr>
            <p:grpSpPr>
              <a:xfrm>
                <a:off x="1454542" y="2869839"/>
                <a:ext cx="1463810" cy="632636"/>
                <a:chOff x="805548" y="1926343"/>
                <a:chExt cx="1463810" cy="860616"/>
              </a:xfrm>
            </p:grpSpPr>
            <p:sp>
              <p:nvSpPr>
                <p:cNvPr id="174" name="Rectangle 19">
                  <a:extLst>
                    <a:ext uri="{FF2B5EF4-FFF2-40B4-BE49-F238E27FC236}">
                      <a16:creationId xmlns:a16="http://schemas.microsoft.com/office/drawing/2014/main" id="{A0625F52-1189-4A03-91FD-4CBE59C74F61}"/>
                    </a:ext>
                  </a:extLst>
                </p:cNvPr>
                <p:cNvSpPr/>
                <p:nvPr/>
              </p:nvSpPr>
              <p:spPr>
                <a:xfrm rot="21540000">
                  <a:off x="805548" y="1926343"/>
                  <a:ext cx="1347890" cy="706794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rgbClr val="FEF99C"/>
                    </a:gs>
                    <a:gs pos="0">
                      <a:srgbClr val="F6E7A6"/>
                    </a:gs>
                    <a:gs pos="100000">
                      <a:srgbClr val="FFC000">
                        <a:lumMod val="85000"/>
                        <a:lumOff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Login Interface</a:t>
                  </a:r>
                </a:p>
              </p:txBody>
            </p:sp>
            <p:sp>
              <p:nvSpPr>
                <p:cNvPr id="175" name="Oval 2">
                  <a:extLst>
                    <a:ext uri="{FF2B5EF4-FFF2-40B4-BE49-F238E27FC236}">
                      <a16:creationId xmlns:a16="http://schemas.microsoft.com/office/drawing/2014/main" id="{7CACEDD9-E00F-44E0-B4B9-51C6C00ED98E}"/>
                    </a:ext>
                  </a:extLst>
                </p:cNvPr>
                <p:cNvSpPr/>
                <p:nvPr/>
              </p:nvSpPr>
              <p:spPr>
                <a:xfrm>
                  <a:off x="1910211" y="2328048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6D365-32FD-4745-88B1-518B72E863D1}"/>
                  </a:ext>
                </a:extLst>
              </p:cNvPr>
              <p:cNvGrpSpPr/>
              <p:nvPr/>
            </p:nvGrpSpPr>
            <p:grpSpPr>
              <a:xfrm>
                <a:off x="1349515" y="1995269"/>
                <a:ext cx="1777055" cy="729975"/>
                <a:chOff x="525128" y="5321024"/>
                <a:chExt cx="1800502" cy="941689"/>
              </a:xfrm>
            </p:grpSpPr>
            <p:sp>
              <p:nvSpPr>
                <p:cNvPr id="172" name="Rectangle 19">
                  <a:extLst>
                    <a:ext uri="{FF2B5EF4-FFF2-40B4-BE49-F238E27FC236}">
                      <a16:creationId xmlns:a16="http://schemas.microsoft.com/office/drawing/2014/main" id="{783FAC18-279C-42BF-AAB6-1C4E25B92E68}"/>
                    </a:ext>
                  </a:extLst>
                </p:cNvPr>
                <p:cNvSpPr/>
                <p:nvPr/>
              </p:nvSpPr>
              <p:spPr>
                <a:xfrm rot="21540000">
                  <a:off x="525128" y="5321024"/>
                  <a:ext cx="1699728" cy="79258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</a:t>
                  </a:r>
                </a:p>
              </p:txBody>
            </p:sp>
            <p:sp>
              <p:nvSpPr>
                <p:cNvPr id="173" name="Oval 2">
                  <a:extLst>
                    <a:ext uri="{FF2B5EF4-FFF2-40B4-BE49-F238E27FC236}">
                      <a16:creationId xmlns:a16="http://schemas.microsoft.com/office/drawing/2014/main" id="{7DD7B58D-09AC-476E-8019-4262CA186AC8}"/>
                    </a:ext>
                  </a:extLst>
                </p:cNvPr>
                <p:cNvSpPr/>
                <p:nvPr/>
              </p:nvSpPr>
              <p:spPr>
                <a:xfrm>
                  <a:off x="1966483" y="5803801"/>
                  <a:ext cx="359147" cy="45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1717"/>
                    </a:gs>
                    <a:gs pos="80000">
                      <a:srgbClr val="DE2828"/>
                    </a:gs>
                    <a:gs pos="100000">
                      <a:srgbClr val="E91D1D"/>
                    </a:gs>
                  </a:gsLst>
                </a:gradFill>
                <a:ln>
                  <a:noFill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JJ</a:t>
                  </a: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A09BCEC0-0872-47A8-A06E-27A110DF1F8E}"/>
                  </a:ext>
                </a:extLst>
              </p:cNvPr>
              <p:cNvGrpSpPr/>
              <p:nvPr/>
            </p:nvGrpSpPr>
            <p:grpSpPr>
              <a:xfrm>
                <a:off x="1478911" y="3698973"/>
                <a:ext cx="1518967" cy="617131"/>
                <a:chOff x="778532" y="2985973"/>
                <a:chExt cx="1518967" cy="982277"/>
              </a:xfrm>
            </p:grpSpPr>
            <p:sp>
              <p:nvSpPr>
                <p:cNvPr id="170" name="Rectangle 19">
                  <a:extLst>
                    <a:ext uri="{FF2B5EF4-FFF2-40B4-BE49-F238E27FC236}">
                      <a16:creationId xmlns:a16="http://schemas.microsoft.com/office/drawing/2014/main" id="{E940C026-CF9C-47BC-A33D-88C0F61B36AE}"/>
                    </a:ext>
                  </a:extLst>
                </p:cNvPr>
                <p:cNvSpPr/>
                <p:nvPr/>
              </p:nvSpPr>
              <p:spPr>
                <a:xfrm rot="-60000">
                  <a:off x="778532" y="2985973"/>
                  <a:ext cx="1365878" cy="92276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5">
                        <a:lumMod val="40000"/>
                        <a:lumOff val="60000"/>
                      </a:schemeClr>
                    </a:gs>
                    <a:gs pos="0">
                      <a:srgbClr val="B5D3DD"/>
                    </a:gs>
                    <a:gs pos="100000">
                      <a:srgbClr val="00B0F0">
                        <a:lumMod val="70000"/>
                        <a:lumOff val="3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New Patient details</a:t>
                  </a:r>
                </a:p>
              </p:txBody>
            </p:sp>
            <p:sp>
              <p:nvSpPr>
                <p:cNvPr id="171" name="Oval 2">
                  <a:extLst>
                    <a:ext uri="{FF2B5EF4-FFF2-40B4-BE49-F238E27FC236}">
                      <a16:creationId xmlns:a16="http://schemas.microsoft.com/office/drawing/2014/main" id="{6572CAA1-D3AD-458C-B337-892A0930BDE3}"/>
                    </a:ext>
                  </a:extLst>
                </p:cNvPr>
                <p:cNvSpPr/>
                <p:nvPr/>
              </p:nvSpPr>
              <p:spPr>
                <a:xfrm>
                  <a:off x="1938352" y="3402030"/>
                  <a:ext cx="359147" cy="56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SM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2137F596-423D-49E2-8D5B-86EFF15F2C83}"/>
                  </a:ext>
                </a:extLst>
              </p:cNvPr>
              <p:cNvGrpSpPr/>
              <p:nvPr/>
            </p:nvGrpSpPr>
            <p:grpSpPr>
              <a:xfrm>
                <a:off x="1459296" y="4651315"/>
                <a:ext cx="1497946" cy="614328"/>
                <a:chOff x="667096" y="4108371"/>
                <a:chExt cx="1497946" cy="1089430"/>
              </a:xfrm>
            </p:grpSpPr>
            <p:sp>
              <p:nvSpPr>
                <p:cNvPr id="168" name="Rectangle 19">
                  <a:extLst>
                    <a:ext uri="{FF2B5EF4-FFF2-40B4-BE49-F238E27FC236}">
                      <a16:creationId xmlns:a16="http://schemas.microsoft.com/office/drawing/2014/main" id="{7A313A15-6FBD-49A8-94EE-E4DEAC3D284A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Existing Patient</a:t>
                  </a:r>
                </a:p>
              </p:txBody>
            </p:sp>
            <p:sp>
              <p:nvSpPr>
                <p:cNvPr id="169" name="Oval 2">
                  <a:extLst>
                    <a:ext uri="{FF2B5EF4-FFF2-40B4-BE49-F238E27FC236}">
                      <a16:creationId xmlns:a16="http://schemas.microsoft.com/office/drawing/2014/main" id="{56A4B42B-FD07-40F4-94AB-1448F3E69338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58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3F6F7905-EE2D-4ECC-B8D4-8F66F7C15C5F}"/>
                  </a:ext>
                </a:extLst>
              </p:cNvPr>
              <p:cNvGrpSpPr/>
              <p:nvPr/>
            </p:nvGrpSpPr>
            <p:grpSpPr>
              <a:xfrm>
                <a:off x="1459296" y="5470466"/>
                <a:ext cx="1497946" cy="673399"/>
                <a:chOff x="667096" y="4108371"/>
                <a:chExt cx="1497946" cy="1194184"/>
              </a:xfrm>
            </p:grpSpPr>
            <p:sp>
              <p:nvSpPr>
                <p:cNvPr id="166" name="Rectangle 19">
                  <a:extLst>
                    <a:ext uri="{FF2B5EF4-FFF2-40B4-BE49-F238E27FC236}">
                      <a16:creationId xmlns:a16="http://schemas.microsoft.com/office/drawing/2014/main" id="{7F2BE0EB-5380-409B-8C5F-A22EF64B9B2F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Test Cases</a:t>
                  </a:r>
                </a:p>
              </p:txBody>
            </p:sp>
            <p:sp>
              <p:nvSpPr>
                <p:cNvPr id="167" name="Oval 2">
                  <a:extLst>
                    <a:ext uri="{FF2B5EF4-FFF2-40B4-BE49-F238E27FC236}">
                      <a16:creationId xmlns:a16="http://schemas.microsoft.com/office/drawing/2014/main" id="{405CDCA5-9724-450D-AF0D-B701A5B70988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69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</p:grpSp>
        <p:sp>
          <p:nvSpPr>
            <p:cNvPr id="158" name="Oval 2">
              <a:extLst>
                <a:ext uri="{FF2B5EF4-FFF2-40B4-BE49-F238E27FC236}">
                  <a16:creationId xmlns:a16="http://schemas.microsoft.com/office/drawing/2014/main" id="{32DCB8B7-F6DA-48E2-B9E8-2E2748E154AE}"/>
                </a:ext>
              </a:extLst>
            </p:cNvPr>
            <p:cNvSpPr/>
            <p:nvPr/>
          </p:nvSpPr>
          <p:spPr>
            <a:xfrm>
              <a:off x="1408318" y="4099137"/>
              <a:ext cx="346457" cy="348907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gradFill>
              <a:gsLst>
                <a:gs pos="0">
                  <a:srgbClr val="AF1717"/>
                </a:gs>
                <a:gs pos="80000">
                  <a:srgbClr val="DE2828"/>
                </a:gs>
                <a:gs pos="100000">
                  <a:srgbClr val="E91D1D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JJ</a:t>
              </a:r>
            </a:p>
          </p:txBody>
        </p:sp>
        <p:sp>
          <p:nvSpPr>
            <p:cNvPr id="159" name="Oval 2">
              <a:extLst>
                <a:ext uri="{FF2B5EF4-FFF2-40B4-BE49-F238E27FC236}">
                  <a16:creationId xmlns:a16="http://schemas.microsoft.com/office/drawing/2014/main" id="{FC50DD7F-6512-4A54-8978-1063E521BAA6}"/>
                </a:ext>
              </a:extLst>
            </p:cNvPr>
            <p:cNvSpPr/>
            <p:nvPr/>
          </p:nvSpPr>
          <p:spPr>
            <a:xfrm>
              <a:off x="1369979" y="4946109"/>
              <a:ext cx="351029" cy="348905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SM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1497FEB-0D6A-4F0D-A28C-AF1597EF8396}"/>
              </a:ext>
            </a:extLst>
          </p:cNvPr>
          <p:cNvGrpSpPr/>
          <p:nvPr/>
        </p:nvGrpSpPr>
        <p:grpSpPr>
          <a:xfrm>
            <a:off x="7396357" y="1973764"/>
            <a:ext cx="1911595" cy="4084389"/>
            <a:chOff x="1152809" y="1927784"/>
            <a:chExt cx="2093921" cy="4302361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37B3102-585C-4989-9552-116EF2A0AD2A}"/>
                </a:ext>
              </a:extLst>
            </p:cNvPr>
            <p:cNvGrpSpPr/>
            <p:nvPr/>
          </p:nvGrpSpPr>
          <p:grpSpPr>
            <a:xfrm>
              <a:off x="1152809" y="1927784"/>
              <a:ext cx="2093921" cy="4302361"/>
              <a:chOff x="1105915" y="1864949"/>
              <a:chExt cx="2142348" cy="438659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397392D-C40C-4D2B-A1A6-D383BDCE1112}"/>
                  </a:ext>
                </a:extLst>
              </p:cNvPr>
              <p:cNvSpPr/>
              <p:nvPr/>
            </p:nvSpPr>
            <p:spPr>
              <a:xfrm>
                <a:off x="1105915" y="1864949"/>
                <a:ext cx="2142348" cy="43865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5F4ADCF8-E045-49BB-AD08-EDB27940C961}"/>
                  </a:ext>
                </a:extLst>
              </p:cNvPr>
              <p:cNvGrpSpPr/>
              <p:nvPr/>
            </p:nvGrpSpPr>
            <p:grpSpPr>
              <a:xfrm>
                <a:off x="1454542" y="2869839"/>
                <a:ext cx="1463810" cy="632636"/>
                <a:chOff x="805548" y="1926343"/>
                <a:chExt cx="1463810" cy="860616"/>
              </a:xfrm>
            </p:grpSpPr>
            <p:sp>
              <p:nvSpPr>
                <p:cNvPr id="194" name="Rectangle 19">
                  <a:extLst>
                    <a:ext uri="{FF2B5EF4-FFF2-40B4-BE49-F238E27FC236}">
                      <a16:creationId xmlns:a16="http://schemas.microsoft.com/office/drawing/2014/main" id="{9274D870-16A2-4B11-9682-0262C79ADCE4}"/>
                    </a:ext>
                  </a:extLst>
                </p:cNvPr>
                <p:cNvSpPr/>
                <p:nvPr/>
              </p:nvSpPr>
              <p:spPr>
                <a:xfrm rot="21540000">
                  <a:off x="805548" y="1926343"/>
                  <a:ext cx="1347890" cy="706794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rgbClr val="FEF99C"/>
                    </a:gs>
                    <a:gs pos="0">
                      <a:srgbClr val="F6E7A6"/>
                    </a:gs>
                    <a:gs pos="100000">
                      <a:srgbClr val="FFC000">
                        <a:lumMod val="85000"/>
                        <a:lumOff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Login Interface</a:t>
                  </a:r>
                </a:p>
              </p:txBody>
            </p:sp>
            <p:sp>
              <p:nvSpPr>
                <p:cNvPr id="195" name="Oval 2">
                  <a:extLst>
                    <a:ext uri="{FF2B5EF4-FFF2-40B4-BE49-F238E27FC236}">
                      <a16:creationId xmlns:a16="http://schemas.microsoft.com/office/drawing/2014/main" id="{A859C39D-C341-43E5-8726-416259BFBCBE}"/>
                    </a:ext>
                  </a:extLst>
                </p:cNvPr>
                <p:cNvSpPr/>
                <p:nvPr/>
              </p:nvSpPr>
              <p:spPr>
                <a:xfrm>
                  <a:off x="1910211" y="2328048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F34823DF-A990-4E29-A321-AC9C635203F1}"/>
                  </a:ext>
                </a:extLst>
              </p:cNvPr>
              <p:cNvGrpSpPr/>
              <p:nvPr/>
            </p:nvGrpSpPr>
            <p:grpSpPr>
              <a:xfrm>
                <a:off x="1349515" y="1995269"/>
                <a:ext cx="1777055" cy="729975"/>
                <a:chOff x="525128" y="5321024"/>
                <a:chExt cx="1800502" cy="941689"/>
              </a:xfrm>
            </p:grpSpPr>
            <p:sp>
              <p:nvSpPr>
                <p:cNvPr id="192" name="Rectangle 19">
                  <a:extLst>
                    <a:ext uri="{FF2B5EF4-FFF2-40B4-BE49-F238E27FC236}">
                      <a16:creationId xmlns:a16="http://schemas.microsoft.com/office/drawing/2014/main" id="{6A50F4F1-BDFE-4CA4-BE66-D7A37D2C5AC5}"/>
                    </a:ext>
                  </a:extLst>
                </p:cNvPr>
                <p:cNvSpPr/>
                <p:nvPr/>
              </p:nvSpPr>
              <p:spPr>
                <a:xfrm rot="21540000">
                  <a:off x="525128" y="5321024"/>
                  <a:ext cx="1699728" cy="79258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</a:t>
                  </a:r>
                </a:p>
              </p:txBody>
            </p:sp>
            <p:sp>
              <p:nvSpPr>
                <p:cNvPr id="193" name="Oval 2">
                  <a:extLst>
                    <a:ext uri="{FF2B5EF4-FFF2-40B4-BE49-F238E27FC236}">
                      <a16:creationId xmlns:a16="http://schemas.microsoft.com/office/drawing/2014/main" id="{BFDAB582-8BFA-42AC-8D7E-51F0DB65A416}"/>
                    </a:ext>
                  </a:extLst>
                </p:cNvPr>
                <p:cNvSpPr/>
                <p:nvPr/>
              </p:nvSpPr>
              <p:spPr>
                <a:xfrm>
                  <a:off x="1966483" y="5803801"/>
                  <a:ext cx="359147" cy="45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F1717"/>
                    </a:gs>
                    <a:gs pos="80000">
                      <a:srgbClr val="DE2828"/>
                    </a:gs>
                    <a:gs pos="100000">
                      <a:srgbClr val="E91D1D"/>
                    </a:gs>
                  </a:gsLst>
                </a:gradFill>
                <a:ln>
                  <a:noFill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JJ</a:t>
                  </a: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2477B07-559E-4103-9408-5CC2858EAD2E}"/>
                  </a:ext>
                </a:extLst>
              </p:cNvPr>
              <p:cNvGrpSpPr/>
              <p:nvPr/>
            </p:nvGrpSpPr>
            <p:grpSpPr>
              <a:xfrm>
                <a:off x="1478911" y="3698973"/>
                <a:ext cx="1518967" cy="617131"/>
                <a:chOff x="778532" y="2985973"/>
                <a:chExt cx="1518967" cy="982277"/>
              </a:xfrm>
            </p:grpSpPr>
            <p:sp>
              <p:nvSpPr>
                <p:cNvPr id="190" name="Rectangle 19">
                  <a:extLst>
                    <a:ext uri="{FF2B5EF4-FFF2-40B4-BE49-F238E27FC236}">
                      <a16:creationId xmlns:a16="http://schemas.microsoft.com/office/drawing/2014/main" id="{B31AA441-975C-4804-8714-471F23AAFE46}"/>
                    </a:ext>
                  </a:extLst>
                </p:cNvPr>
                <p:cNvSpPr/>
                <p:nvPr/>
              </p:nvSpPr>
              <p:spPr>
                <a:xfrm rot="-60000">
                  <a:off x="778532" y="2985973"/>
                  <a:ext cx="1365878" cy="922768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5">
                        <a:lumMod val="40000"/>
                        <a:lumOff val="60000"/>
                      </a:schemeClr>
                    </a:gs>
                    <a:gs pos="0">
                      <a:srgbClr val="B5D3DD"/>
                    </a:gs>
                    <a:gs pos="100000">
                      <a:srgbClr val="00B0F0">
                        <a:lumMod val="70000"/>
                        <a:lumOff val="3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New Patient details</a:t>
                  </a:r>
                </a:p>
              </p:txBody>
            </p:sp>
            <p:sp>
              <p:nvSpPr>
                <p:cNvPr id="191" name="Oval 2">
                  <a:extLst>
                    <a:ext uri="{FF2B5EF4-FFF2-40B4-BE49-F238E27FC236}">
                      <a16:creationId xmlns:a16="http://schemas.microsoft.com/office/drawing/2014/main" id="{654CBD75-FF3F-4BB4-B564-6955CD73AE26}"/>
                    </a:ext>
                  </a:extLst>
                </p:cNvPr>
                <p:cNvSpPr/>
                <p:nvPr/>
              </p:nvSpPr>
              <p:spPr>
                <a:xfrm>
                  <a:off x="1938352" y="3402030"/>
                  <a:ext cx="359147" cy="56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SM</a:t>
                  </a: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5320EE7D-5754-4AC0-81AA-79E284CC4847}"/>
                  </a:ext>
                </a:extLst>
              </p:cNvPr>
              <p:cNvGrpSpPr/>
              <p:nvPr/>
            </p:nvGrpSpPr>
            <p:grpSpPr>
              <a:xfrm>
                <a:off x="1459296" y="4651315"/>
                <a:ext cx="1497946" cy="614328"/>
                <a:chOff x="667096" y="4108371"/>
                <a:chExt cx="1497946" cy="1089430"/>
              </a:xfrm>
            </p:grpSpPr>
            <p:sp>
              <p:nvSpPr>
                <p:cNvPr id="188" name="Rectangle 19">
                  <a:extLst>
                    <a:ext uri="{FF2B5EF4-FFF2-40B4-BE49-F238E27FC236}">
                      <a16:creationId xmlns:a16="http://schemas.microsoft.com/office/drawing/2014/main" id="{FAAD8C68-38DB-4CA4-BC8D-D429B224DDC1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Existing Patient</a:t>
                  </a:r>
                </a:p>
              </p:txBody>
            </p:sp>
            <p:sp>
              <p:nvSpPr>
                <p:cNvPr id="189" name="Oval 2">
                  <a:extLst>
                    <a:ext uri="{FF2B5EF4-FFF2-40B4-BE49-F238E27FC236}">
                      <a16:creationId xmlns:a16="http://schemas.microsoft.com/office/drawing/2014/main" id="{94E9EB52-3FFB-48E9-A7A1-99E964B17A60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58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2D3DC475-7FA6-4CDC-A731-E28C9F77F570}"/>
                  </a:ext>
                </a:extLst>
              </p:cNvPr>
              <p:cNvGrpSpPr/>
              <p:nvPr/>
            </p:nvGrpSpPr>
            <p:grpSpPr>
              <a:xfrm>
                <a:off x="1459296" y="5470466"/>
                <a:ext cx="1497946" cy="673399"/>
                <a:chOff x="667096" y="4108371"/>
                <a:chExt cx="1497946" cy="1194184"/>
              </a:xfrm>
            </p:grpSpPr>
            <p:sp>
              <p:nvSpPr>
                <p:cNvPr id="186" name="Rectangle 19">
                  <a:extLst>
                    <a:ext uri="{FF2B5EF4-FFF2-40B4-BE49-F238E27FC236}">
                      <a16:creationId xmlns:a16="http://schemas.microsoft.com/office/drawing/2014/main" id="{CE9CB9A2-720B-4883-8280-C02744E8D92D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Test Cases</a:t>
                  </a:r>
                </a:p>
              </p:txBody>
            </p:sp>
            <p:sp>
              <p:nvSpPr>
                <p:cNvPr id="187" name="Oval 2">
                  <a:extLst>
                    <a:ext uri="{FF2B5EF4-FFF2-40B4-BE49-F238E27FC236}">
                      <a16:creationId xmlns:a16="http://schemas.microsoft.com/office/drawing/2014/main" id="{23DBF048-F5C4-4A2A-8AE8-217D0660D37D}"/>
                    </a:ext>
                  </a:extLst>
                </p:cNvPr>
                <p:cNvSpPr/>
                <p:nvPr/>
              </p:nvSpPr>
              <p:spPr>
                <a:xfrm>
                  <a:off x="1805896" y="4612415"/>
                  <a:ext cx="359146" cy="69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</p:grpSp>
        <p:sp>
          <p:nvSpPr>
            <p:cNvPr id="178" name="Oval 2">
              <a:extLst>
                <a:ext uri="{FF2B5EF4-FFF2-40B4-BE49-F238E27FC236}">
                  <a16:creationId xmlns:a16="http://schemas.microsoft.com/office/drawing/2014/main" id="{B9CB7FE8-5C2B-4E92-B67B-64C63A342589}"/>
                </a:ext>
              </a:extLst>
            </p:cNvPr>
            <p:cNvSpPr/>
            <p:nvPr/>
          </p:nvSpPr>
          <p:spPr>
            <a:xfrm>
              <a:off x="1408318" y="4099137"/>
              <a:ext cx="346457" cy="348907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gradFill>
              <a:gsLst>
                <a:gs pos="0">
                  <a:srgbClr val="AF1717"/>
                </a:gs>
                <a:gs pos="80000">
                  <a:srgbClr val="DE2828"/>
                </a:gs>
                <a:gs pos="100000">
                  <a:srgbClr val="E91D1D"/>
                </a:gs>
              </a:gsLst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JJ</a:t>
              </a:r>
            </a:p>
          </p:txBody>
        </p:sp>
        <p:sp>
          <p:nvSpPr>
            <p:cNvPr id="179" name="Oval 2">
              <a:extLst>
                <a:ext uri="{FF2B5EF4-FFF2-40B4-BE49-F238E27FC236}">
                  <a16:creationId xmlns:a16="http://schemas.microsoft.com/office/drawing/2014/main" id="{445044FD-9786-4D12-845E-6436E8E923AC}"/>
                </a:ext>
              </a:extLst>
            </p:cNvPr>
            <p:cNvSpPr/>
            <p:nvPr/>
          </p:nvSpPr>
          <p:spPr>
            <a:xfrm>
              <a:off x="1369979" y="4946109"/>
              <a:ext cx="351029" cy="348905"/>
            </a:xfrm>
            <a:custGeom>
              <a:avLst/>
              <a:gdLst/>
              <a:ahLst/>
              <a:cxnLst/>
              <a:rect l="l" t="t" r="r" b="b"/>
              <a:pathLst>
                <a:path w="2743200" h="3505200">
                  <a:moveTo>
                    <a:pt x="1371600" y="0"/>
                  </a:moveTo>
                  <a:cubicBezTo>
                    <a:pt x="1771399" y="0"/>
                    <a:pt x="2095500" y="324101"/>
                    <a:pt x="2095500" y="723900"/>
                  </a:cubicBezTo>
                  <a:cubicBezTo>
                    <a:pt x="2095500" y="966497"/>
                    <a:pt x="1976165" y="1181223"/>
                    <a:pt x="1792026" y="1311227"/>
                  </a:cubicBezTo>
                  <a:cubicBezTo>
                    <a:pt x="2344030" y="1557193"/>
                    <a:pt x="2743200" y="2275953"/>
                    <a:pt x="2743200" y="3124200"/>
                  </a:cubicBezTo>
                  <a:lnTo>
                    <a:pt x="2741851" y="3161324"/>
                  </a:lnTo>
                  <a:cubicBezTo>
                    <a:pt x="2390599" y="3373911"/>
                    <a:pt x="1906323" y="3505200"/>
                    <a:pt x="1371600" y="3505200"/>
                  </a:cubicBezTo>
                  <a:cubicBezTo>
                    <a:pt x="836877" y="3505200"/>
                    <a:pt x="352602" y="3373911"/>
                    <a:pt x="1350" y="3161324"/>
                  </a:cubicBezTo>
                  <a:cubicBezTo>
                    <a:pt x="86" y="3148988"/>
                    <a:pt x="0" y="3136608"/>
                    <a:pt x="0" y="3124200"/>
                  </a:cubicBezTo>
                  <a:cubicBezTo>
                    <a:pt x="0" y="2275953"/>
                    <a:pt x="399171" y="1557193"/>
                    <a:pt x="951174" y="1311227"/>
                  </a:cubicBezTo>
                  <a:cubicBezTo>
                    <a:pt x="767036" y="1181223"/>
                    <a:pt x="647700" y="966497"/>
                    <a:pt x="647700" y="723900"/>
                  </a:cubicBezTo>
                  <a:cubicBezTo>
                    <a:pt x="647700" y="324101"/>
                    <a:pt x="971801" y="0"/>
                    <a:pt x="137160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27432" rtlCol="0" anchor="b"/>
            <a:lstStyle/>
            <a:p>
              <a:pPr algn="ctr"/>
              <a:r>
                <a:rPr lang="en-US" sz="1400" b="1" dirty="0"/>
                <a:t>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80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3D7F097-222A-4910-84BC-A63478B2086E}"/>
              </a:ext>
            </a:extLst>
          </p:cNvPr>
          <p:cNvGrpSpPr/>
          <p:nvPr/>
        </p:nvGrpSpPr>
        <p:grpSpPr>
          <a:xfrm>
            <a:off x="9979331" y="5119767"/>
            <a:ext cx="1465500" cy="584775"/>
            <a:chOff x="10553875" y="5153021"/>
            <a:chExt cx="1465500" cy="584775"/>
          </a:xfrm>
        </p:grpSpPr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D350EE6-DFE7-44EF-A9B4-0C854602E0D3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B68DC9A-A153-46FB-9328-6FAF5FA95287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B8B84-2728-45F0-9572-FD670FEFE417}"/>
              </a:ext>
            </a:extLst>
          </p:cNvPr>
          <p:cNvGrpSpPr/>
          <p:nvPr/>
        </p:nvGrpSpPr>
        <p:grpSpPr>
          <a:xfrm>
            <a:off x="10340907" y="1545130"/>
            <a:ext cx="1757223" cy="593184"/>
            <a:chOff x="3953056" y="1579397"/>
            <a:chExt cx="1292717" cy="58477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A945AFF-CFDD-441E-911F-C2FB1703AD53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49F3DD-CEAB-4BF0-B047-BDDCBE1AC503}"/>
                </a:ext>
              </a:extLst>
            </p:cNvPr>
            <p:cNvSpPr txBox="1"/>
            <p:nvPr/>
          </p:nvSpPr>
          <p:spPr>
            <a:xfrm>
              <a:off x="4739250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5" y="2727136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156820" y="2146509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-8882" y="133357"/>
            <a:ext cx="10800448" cy="6619386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126072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624771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315844" y="458979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SPRINT 2 - KAN-BAN BOARD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1FF673A-57F2-4EE6-9C44-DB697D40623F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1E97B9-124D-4B91-9D7D-3B8BD8676BA1}"/>
              </a:ext>
            </a:extLst>
          </p:cNvPr>
          <p:cNvSpPr/>
          <p:nvPr/>
        </p:nvSpPr>
        <p:spPr>
          <a:xfrm>
            <a:off x="7278503" y="1635905"/>
            <a:ext cx="2080738" cy="4614207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A8209-00B1-4FFA-9B85-84187E11E5AE}"/>
              </a:ext>
            </a:extLst>
          </p:cNvPr>
          <p:cNvSpPr/>
          <p:nvPr/>
        </p:nvSpPr>
        <p:spPr>
          <a:xfrm>
            <a:off x="5263033" y="1479516"/>
            <a:ext cx="1005840" cy="4772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CF4370-4C8B-4A3A-B204-80D571134C7A}"/>
              </a:ext>
            </a:extLst>
          </p:cNvPr>
          <p:cNvSpPr/>
          <p:nvPr/>
        </p:nvSpPr>
        <p:spPr>
          <a:xfrm>
            <a:off x="1116194" y="928111"/>
            <a:ext cx="2132702" cy="9345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SPRINT BACKLOG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9F1D84-937D-4C38-8485-AA7EF9892660}"/>
              </a:ext>
            </a:extLst>
          </p:cNvPr>
          <p:cNvSpPr/>
          <p:nvPr/>
        </p:nvSpPr>
        <p:spPr>
          <a:xfrm>
            <a:off x="7276403" y="925174"/>
            <a:ext cx="2080738" cy="9252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8B49D-5702-4F14-AD67-376CE73FCE7C}"/>
              </a:ext>
            </a:extLst>
          </p:cNvPr>
          <p:cNvSpPr/>
          <p:nvPr/>
        </p:nvSpPr>
        <p:spPr>
          <a:xfrm>
            <a:off x="3248889" y="1479514"/>
            <a:ext cx="1005840" cy="4772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FB8B26-A60B-4781-AAFA-BECD6267B4EA}"/>
              </a:ext>
            </a:extLst>
          </p:cNvPr>
          <p:cNvSpPr/>
          <p:nvPr/>
        </p:nvSpPr>
        <p:spPr>
          <a:xfrm>
            <a:off x="3248895" y="928897"/>
            <a:ext cx="2011680" cy="6607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DEVELOPMENT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0B51551-1A27-4679-87C1-F2C37C5F791B}"/>
              </a:ext>
            </a:extLst>
          </p:cNvPr>
          <p:cNvSpPr/>
          <p:nvPr/>
        </p:nvSpPr>
        <p:spPr>
          <a:xfrm>
            <a:off x="3248895" y="1426458"/>
            <a:ext cx="1005840" cy="436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ONGOING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8D6937-8339-434C-B95A-3437557CB5E2}"/>
              </a:ext>
            </a:extLst>
          </p:cNvPr>
          <p:cNvSpPr/>
          <p:nvPr/>
        </p:nvSpPr>
        <p:spPr>
          <a:xfrm>
            <a:off x="4254735" y="1426458"/>
            <a:ext cx="1005840" cy="436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2A24A6-3158-4B7A-B4D2-CDD95E3FFF9A}"/>
              </a:ext>
            </a:extLst>
          </p:cNvPr>
          <p:cNvSpPr/>
          <p:nvPr/>
        </p:nvSpPr>
        <p:spPr>
          <a:xfrm>
            <a:off x="4254735" y="1862621"/>
            <a:ext cx="1005840" cy="4388925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2069C9-B2C0-4EC4-BAB1-D3ED98F2ED4C}"/>
              </a:ext>
            </a:extLst>
          </p:cNvPr>
          <p:cNvSpPr/>
          <p:nvPr/>
        </p:nvSpPr>
        <p:spPr>
          <a:xfrm>
            <a:off x="5263033" y="925175"/>
            <a:ext cx="2011680" cy="5143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TESTING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1F11E7-4D95-4CE2-BB34-0ECBC2D48EC8}"/>
              </a:ext>
            </a:extLst>
          </p:cNvPr>
          <p:cNvSpPr/>
          <p:nvPr/>
        </p:nvSpPr>
        <p:spPr>
          <a:xfrm>
            <a:off x="5263033" y="1432509"/>
            <a:ext cx="1005840" cy="430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ONGOING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32C4B4-3D3B-474C-B9D3-73DF9E57C927}"/>
              </a:ext>
            </a:extLst>
          </p:cNvPr>
          <p:cNvSpPr/>
          <p:nvPr/>
        </p:nvSpPr>
        <p:spPr>
          <a:xfrm>
            <a:off x="6268873" y="1432508"/>
            <a:ext cx="1005840" cy="430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</a:rPr>
              <a:t>DONE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0A5B89-97C8-45AB-904C-D6A28289ECF3}"/>
              </a:ext>
            </a:extLst>
          </p:cNvPr>
          <p:cNvSpPr/>
          <p:nvPr/>
        </p:nvSpPr>
        <p:spPr>
          <a:xfrm>
            <a:off x="6268873" y="1862620"/>
            <a:ext cx="1005840" cy="4388926"/>
          </a:xfrm>
          <a:prstGeom prst="rect">
            <a:avLst/>
          </a:prstGeom>
          <a:solidFill>
            <a:srgbClr val="F8F8F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688414-38AE-4137-9111-B4118B239D5A}"/>
              </a:ext>
            </a:extLst>
          </p:cNvPr>
          <p:cNvSpPr/>
          <p:nvPr/>
        </p:nvSpPr>
        <p:spPr>
          <a:xfrm>
            <a:off x="1106601" y="1856598"/>
            <a:ext cx="2142348" cy="43865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878267B-CB2B-4913-A87E-A2C222C22876}"/>
              </a:ext>
            </a:extLst>
          </p:cNvPr>
          <p:cNvGrpSpPr/>
          <p:nvPr/>
        </p:nvGrpSpPr>
        <p:grpSpPr>
          <a:xfrm>
            <a:off x="1178413" y="1943072"/>
            <a:ext cx="1971406" cy="4230801"/>
            <a:chOff x="1106601" y="1856598"/>
            <a:chExt cx="2142348" cy="438659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2DA7BD4-C5B4-4D30-81BA-C69F268C3C4C}"/>
                </a:ext>
              </a:extLst>
            </p:cNvPr>
            <p:cNvSpPr/>
            <p:nvPr/>
          </p:nvSpPr>
          <p:spPr>
            <a:xfrm>
              <a:off x="1106601" y="1856598"/>
              <a:ext cx="2142348" cy="43865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AFD2AFF-997E-4EF5-8BA9-9CF18E858B60}"/>
                </a:ext>
              </a:extLst>
            </p:cNvPr>
            <p:cNvGrpSpPr/>
            <p:nvPr/>
          </p:nvGrpSpPr>
          <p:grpSpPr>
            <a:xfrm>
              <a:off x="1533885" y="2060150"/>
              <a:ext cx="1408883" cy="733641"/>
              <a:chOff x="1533885" y="2060150"/>
              <a:chExt cx="1408883" cy="733641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891D8346-3580-47A0-8414-B6530A4257EB}"/>
                  </a:ext>
                </a:extLst>
              </p:cNvPr>
              <p:cNvSpPr/>
              <p:nvPr/>
            </p:nvSpPr>
            <p:spPr>
              <a:xfrm rot="21540000">
                <a:off x="1533885" y="2060150"/>
                <a:ext cx="1347890" cy="552537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FEF99C"/>
                  </a:gs>
                  <a:gs pos="0">
                    <a:srgbClr val="F6E7A6"/>
                  </a:gs>
                  <a:gs pos="100000">
                    <a:srgbClr val="FFC000">
                      <a:lumMod val="85000"/>
                      <a:lumOff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View Patient Details</a:t>
                </a:r>
              </a:p>
            </p:txBody>
          </p:sp>
          <p:sp>
            <p:nvSpPr>
              <p:cNvPr id="147" name="Oval 2">
                <a:extLst>
                  <a:ext uri="{FF2B5EF4-FFF2-40B4-BE49-F238E27FC236}">
                    <a16:creationId xmlns:a16="http://schemas.microsoft.com/office/drawing/2014/main" id="{23A3B8FD-B40E-4A73-A5FC-0F0C5B9C91A0}"/>
                  </a:ext>
                </a:extLst>
              </p:cNvPr>
              <p:cNvSpPr/>
              <p:nvPr/>
            </p:nvSpPr>
            <p:spPr>
              <a:xfrm>
                <a:off x="2588298" y="2435037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3E1C97E-1E02-4777-9CD2-ED89577205CE}"/>
                </a:ext>
              </a:extLst>
            </p:cNvPr>
            <p:cNvGrpSpPr/>
            <p:nvPr/>
          </p:nvGrpSpPr>
          <p:grpSpPr>
            <a:xfrm>
              <a:off x="1510190" y="2929021"/>
              <a:ext cx="1517316" cy="785459"/>
              <a:chOff x="778532" y="2985973"/>
              <a:chExt cx="1517316" cy="1206374"/>
            </a:xfrm>
          </p:grpSpPr>
          <p:sp>
            <p:nvSpPr>
              <p:cNvPr id="127" name="Rectangle 19">
                <a:extLst>
                  <a:ext uri="{FF2B5EF4-FFF2-40B4-BE49-F238E27FC236}">
                    <a16:creationId xmlns:a16="http://schemas.microsoft.com/office/drawing/2014/main" id="{6714475A-106B-4A44-A8E9-613ADE687D0C}"/>
                  </a:ext>
                </a:extLst>
              </p:cNvPr>
              <p:cNvSpPr/>
              <p:nvPr/>
            </p:nvSpPr>
            <p:spPr>
              <a:xfrm rot="-60000">
                <a:off x="778532" y="2985973"/>
                <a:ext cx="1365878" cy="922768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5">
                      <a:lumMod val="40000"/>
                      <a:lumOff val="60000"/>
                    </a:schemeClr>
                  </a:gs>
                  <a:gs pos="0">
                    <a:srgbClr val="B5D3DD"/>
                  </a:gs>
                  <a:gs pos="100000">
                    <a:srgbClr val="00B0F0">
                      <a:lumMod val="70000"/>
                      <a:lumOff val="3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 Patient</a:t>
                </a:r>
              </a:p>
            </p:txBody>
          </p:sp>
          <p:sp>
            <p:nvSpPr>
              <p:cNvPr id="133" name="Oval 2">
                <a:extLst>
                  <a:ext uri="{FF2B5EF4-FFF2-40B4-BE49-F238E27FC236}">
                    <a16:creationId xmlns:a16="http://schemas.microsoft.com/office/drawing/2014/main" id="{A6EA689A-F146-4F03-A9CD-D8CBE8DA8370}"/>
                  </a:ext>
                </a:extLst>
              </p:cNvPr>
              <p:cNvSpPr/>
              <p:nvPr/>
            </p:nvSpPr>
            <p:spPr>
              <a:xfrm>
                <a:off x="1936701" y="3636848"/>
                <a:ext cx="35914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AD46CE-6D77-446F-9949-BABA89581202}"/>
                </a:ext>
              </a:extLst>
            </p:cNvPr>
            <p:cNvGrpSpPr/>
            <p:nvPr/>
          </p:nvGrpSpPr>
          <p:grpSpPr>
            <a:xfrm>
              <a:off x="1282404" y="4711826"/>
              <a:ext cx="1823091" cy="695144"/>
              <a:chOff x="1282404" y="4711826"/>
              <a:chExt cx="1823091" cy="695144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AA57F4A0-E378-4CC6-9163-36E6315F34D1}"/>
                  </a:ext>
                </a:extLst>
              </p:cNvPr>
              <p:cNvGrpSpPr/>
              <p:nvPr/>
            </p:nvGrpSpPr>
            <p:grpSpPr>
              <a:xfrm>
                <a:off x="1400434" y="4711826"/>
                <a:ext cx="1705061" cy="695144"/>
                <a:chOff x="1387037" y="5176826"/>
                <a:chExt cx="1664905" cy="1007477"/>
              </a:xfrm>
            </p:grpSpPr>
            <p:sp>
              <p:nvSpPr>
                <p:cNvPr id="123" name="Rectangle 19">
                  <a:extLst>
                    <a:ext uri="{FF2B5EF4-FFF2-40B4-BE49-F238E27FC236}">
                      <a16:creationId xmlns:a16="http://schemas.microsoft.com/office/drawing/2014/main" id="{B8027250-51F5-4D29-B4C9-CD9C8D482203}"/>
                    </a:ext>
                  </a:extLst>
                </p:cNvPr>
                <p:cNvSpPr/>
                <p:nvPr/>
              </p:nvSpPr>
              <p:spPr>
                <a:xfrm rot="21540000">
                  <a:off x="1387037" y="5176826"/>
                  <a:ext cx="1484856" cy="75400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 &amp; Presentation</a:t>
                  </a:r>
                </a:p>
              </p:txBody>
            </p:sp>
            <p:sp>
              <p:nvSpPr>
                <p:cNvPr id="124" name="Oval 2">
                  <a:extLst>
                    <a:ext uri="{FF2B5EF4-FFF2-40B4-BE49-F238E27FC236}">
                      <a16:creationId xmlns:a16="http://schemas.microsoft.com/office/drawing/2014/main" id="{C54EB705-0912-43DD-BE3C-D1A1B690C8F6}"/>
                    </a:ext>
                  </a:extLst>
                </p:cNvPr>
                <p:cNvSpPr/>
                <p:nvPr/>
              </p:nvSpPr>
              <p:spPr>
                <a:xfrm>
                  <a:off x="2692795" y="5725392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sp>
            <p:nvSpPr>
              <p:cNvPr id="122" name="Oval 2">
                <a:extLst>
                  <a:ext uri="{FF2B5EF4-FFF2-40B4-BE49-F238E27FC236}">
                    <a16:creationId xmlns:a16="http://schemas.microsoft.com/office/drawing/2014/main" id="{08022354-B953-4B26-ADD2-CB7B2BF0FC6B}"/>
                  </a:ext>
                </a:extLst>
              </p:cNvPr>
              <p:cNvSpPr/>
              <p:nvPr/>
            </p:nvSpPr>
            <p:spPr>
              <a:xfrm>
                <a:off x="1282404" y="5041966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9A2F8BF-9ED3-4ACA-B1DD-5EE4A33813CD}"/>
                </a:ext>
              </a:extLst>
            </p:cNvPr>
            <p:cNvGrpSpPr/>
            <p:nvPr/>
          </p:nvGrpSpPr>
          <p:grpSpPr>
            <a:xfrm>
              <a:off x="1481269" y="5541969"/>
              <a:ext cx="1567063" cy="674828"/>
              <a:chOff x="1481269" y="5541969"/>
              <a:chExt cx="1567063" cy="674828"/>
            </a:xfrm>
          </p:grpSpPr>
          <p:sp>
            <p:nvSpPr>
              <p:cNvPr id="119" name="Rectangle 19">
                <a:extLst>
                  <a:ext uri="{FF2B5EF4-FFF2-40B4-BE49-F238E27FC236}">
                    <a16:creationId xmlns:a16="http://schemas.microsoft.com/office/drawing/2014/main" id="{2E4AF183-5734-4F17-A3F6-ACD989D2B0F1}"/>
                  </a:ext>
                </a:extLst>
              </p:cNvPr>
              <p:cNvSpPr/>
              <p:nvPr/>
            </p:nvSpPr>
            <p:spPr>
              <a:xfrm rot="21540000">
                <a:off x="1481269" y="5541969"/>
                <a:ext cx="1306979" cy="44123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3">
                      <a:lumMod val="40000"/>
                      <a:lumOff val="60000"/>
                    </a:schemeClr>
                  </a:gs>
                  <a:gs pos="0">
                    <a:srgbClr val="C4D0AC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Test Cases</a:t>
                </a:r>
              </a:p>
            </p:txBody>
          </p:sp>
          <p:sp>
            <p:nvSpPr>
              <p:cNvPr id="120" name="Oval 2">
                <a:extLst>
                  <a:ext uri="{FF2B5EF4-FFF2-40B4-BE49-F238E27FC236}">
                    <a16:creationId xmlns:a16="http://schemas.microsoft.com/office/drawing/2014/main" id="{F413A859-BF45-4D1B-BD4C-712AD864CD77}"/>
                  </a:ext>
                </a:extLst>
              </p:cNvPr>
              <p:cNvSpPr/>
              <p:nvPr/>
            </p:nvSpPr>
            <p:spPr>
              <a:xfrm>
                <a:off x="2637678" y="5855678"/>
                <a:ext cx="410654" cy="36111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AD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56AA4C4-2570-4977-9206-1384B582A41C}"/>
                </a:ext>
              </a:extLst>
            </p:cNvPr>
            <p:cNvGrpSpPr/>
            <p:nvPr/>
          </p:nvGrpSpPr>
          <p:grpSpPr>
            <a:xfrm>
              <a:off x="1377192" y="3780678"/>
              <a:ext cx="1758685" cy="815551"/>
              <a:chOff x="1377192" y="3780678"/>
              <a:chExt cx="1758685" cy="81555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11B0F5D-21A6-404B-A734-77E7338B303C}"/>
                  </a:ext>
                </a:extLst>
              </p:cNvPr>
              <p:cNvGrpSpPr/>
              <p:nvPr/>
            </p:nvGrpSpPr>
            <p:grpSpPr>
              <a:xfrm>
                <a:off x="1423102" y="3780678"/>
                <a:ext cx="1712775" cy="730938"/>
                <a:chOff x="667096" y="4108371"/>
                <a:chExt cx="1497946" cy="996230"/>
              </a:xfrm>
            </p:grpSpPr>
            <p:sp>
              <p:nvSpPr>
                <p:cNvPr id="117" name="Rectangle 19">
                  <a:extLst>
                    <a:ext uri="{FF2B5EF4-FFF2-40B4-BE49-F238E27FC236}">
                      <a16:creationId xmlns:a16="http://schemas.microsoft.com/office/drawing/2014/main" id="{27EEB9C9-C3C1-49BD-9551-C5FD23FD38EB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Hospital Report</a:t>
                  </a:r>
                </a:p>
              </p:txBody>
            </p:sp>
            <p:sp>
              <p:nvSpPr>
                <p:cNvPr id="118" name="Oval 2">
                  <a:extLst>
                    <a:ext uri="{FF2B5EF4-FFF2-40B4-BE49-F238E27FC236}">
                      <a16:creationId xmlns:a16="http://schemas.microsoft.com/office/drawing/2014/main" id="{B0CDD317-DF9C-4EBE-A9D7-ADF732DBD477}"/>
                    </a:ext>
                  </a:extLst>
                </p:cNvPr>
                <p:cNvSpPr/>
                <p:nvPr/>
              </p:nvSpPr>
              <p:spPr>
                <a:xfrm>
                  <a:off x="1805895" y="4612415"/>
                  <a:ext cx="359147" cy="49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sp>
            <p:nvSpPr>
              <p:cNvPr id="116" name="Oval 2">
                <a:extLst>
                  <a:ext uri="{FF2B5EF4-FFF2-40B4-BE49-F238E27FC236}">
                    <a16:creationId xmlns:a16="http://schemas.microsoft.com/office/drawing/2014/main" id="{2088D97B-FB27-4B68-97B5-E089BCD39A9C}"/>
                  </a:ext>
                </a:extLst>
              </p:cNvPr>
              <p:cNvSpPr/>
              <p:nvPr/>
            </p:nvSpPr>
            <p:spPr>
              <a:xfrm>
                <a:off x="1377192" y="4234549"/>
                <a:ext cx="359147" cy="36168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E95699A-1927-4232-849F-3FCEF445B20E}"/>
              </a:ext>
            </a:extLst>
          </p:cNvPr>
          <p:cNvGrpSpPr/>
          <p:nvPr/>
        </p:nvGrpSpPr>
        <p:grpSpPr>
          <a:xfrm>
            <a:off x="3265552" y="1895344"/>
            <a:ext cx="1971406" cy="4230801"/>
            <a:chOff x="1106601" y="1856598"/>
            <a:chExt cx="2142348" cy="438659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650DE90-B873-4B1E-93E1-FEC64E24EC20}"/>
                </a:ext>
              </a:extLst>
            </p:cNvPr>
            <p:cNvSpPr/>
            <p:nvPr/>
          </p:nvSpPr>
          <p:spPr>
            <a:xfrm>
              <a:off x="1106601" y="1856598"/>
              <a:ext cx="2142348" cy="43865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39A5256-5851-4AF1-9CA6-C2ED3AC17030}"/>
                </a:ext>
              </a:extLst>
            </p:cNvPr>
            <p:cNvGrpSpPr/>
            <p:nvPr/>
          </p:nvGrpSpPr>
          <p:grpSpPr>
            <a:xfrm>
              <a:off x="1533885" y="2060150"/>
              <a:ext cx="1408883" cy="733641"/>
              <a:chOff x="1533885" y="2060150"/>
              <a:chExt cx="1408883" cy="733641"/>
            </a:xfrm>
          </p:grpSpPr>
          <p:sp>
            <p:nvSpPr>
              <p:cNvPr id="167" name="Rectangle 19">
                <a:extLst>
                  <a:ext uri="{FF2B5EF4-FFF2-40B4-BE49-F238E27FC236}">
                    <a16:creationId xmlns:a16="http://schemas.microsoft.com/office/drawing/2014/main" id="{B1D9DA8C-6E63-4ED7-9AE8-4EAF16F0032E}"/>
                  </a:ext>
                </a:extLst>
              </p:cNvPr>
              <p:cNvSpPr/>
              <p:nvPr/>
            </p:nvSpPr>
            <p:spPr>
              <a:xfrm rot="21540000">
                <a:off x="1533885" y="2060150"/>
                <a:ext cx="1347890" cy="552537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FEF99C"/>
                  </a:gs>
                  <a:gs pos="0">
                    <a:srgbClr val="F6E7A6"/>
                  </a:gs>
                  <a:gs pos="100000">
                    <a:srgbClr val="FFC000">
                      <a:lumMod val="85000"/>
                      <a:lumOff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View Patient Details</a:t>
                </a:r>
              </a:p>
            </p:txBody>
          </p:sp>
          <p:sp>
            <p:nvSpPr>
              <p:cNvPr id="168" name="Oval 2">
                <a:extLst>
                  <a:ext uri="{FF2B5EF4-FFF2-40B4-BE49-F238E27FC236}">
                    <a16:creationId xmlns:a16="http://schemas.microsoft.com/office/drawing/2014/main" id="{5CB17773-C1E6-4C1F-B95E-BBD702D33D39}"/>
                  </a:ext>
                </a:extLst>
              </p:cNvPr>
              <p:cNvSpPr/>
              <p:nvPr/>
            </p:nvSpPr>
            <p:spPr>
              <a:xfrm>
                <a:off x="2588298" y="2435037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72163A2-718C-4DDD-A0B4-83B04579CB6E}"/>
                </a:ext>
              </a:extLst>
            </p:cNvPr>
            <p:cNvGrpSpPr/>
            <p:nvPr/>
          </p:nvGrpSpPr>
          <p:grpSpPr>
            <a:xfrm>
              <a:off x="1510190" y="2929021"/>
              <a:ext cx="1517316" cy="785459"/>
              <a:chOff x="778532" y="2985973"/>
              <a:chExt cx="1517316" cy="1206374"/>
            </a:xfrm>
          </p:grpSpPr>
          <p:sp>
            <p:nvSpPr>
              <p:cNvPr id="165" name="Rectangle 19">
                <a:extLst>
                  <a:ext uri="{FF2B5EF4-FFF2-40B4-BE49-F238E27FC236}">
                    <a16:creationId xmlns:a16="http://schemas.microsoft.com/office/drawing/2014/main" id="{933E647C-08A4-47E7-B9F9-DABBCA9E9662}"/>
                  </a:ext>
                </a:extLst>
              </p:cNvPr>
              <p:cNvSpPr/>
              <p:nvPr/>
            </p:nvSpPr>
            <p:spPr>
              <a:xfrm rot="-60000">
                <a:off x="778532" y="2985973"/>
                <a:ext cx="1365878" cy="922768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5">
                      <a:lumMod val="40000"/>
                      <a:lumOff val="60000"/>
                    </a:schemeClr>
                  </a:gs>
                  <a:gs pos="0">
                    <a:srgbClr val="B5D3DD"/>
                  </a:gs>
                  <a:gs pos="100000">
                    <a:srgbClr val="00B0F0">
                      <a:lumMod val="70000"/>
                      <a:lumOff val="3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 Patient</a:t>
                </a:r>
              </a:p>
            </p:txBody>
          </p:sp>
          <p:sp>
            <p:nvSpPr>
              <p:cNvPr id="166" name="Oval 2">
                <a:extLst>
                  <a:ext uri="{FF2B5EF4-FFF2-40B4-BE49-F238E27FC236}">
                    <a16:creationId xmlns:a16="http://schemas.microsoft.com/office/drawing/2014/main" id="{E427FB8C-0F87-4ED0-AF95-99835941EBF2}"/>
                  </a:ext>
                </a:extLst>
              </p:cNvPr>
              <p:cNvSpPr/>
              <p:nvPr/>
            </p:nvSpPr>
            <p:spPr>
              <a:xfrm>
                <a:off x="1936701" y="3636848"/>
                <a:ext cx="35914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3CA136D-A8CE-4376-8790-98BCFB29B8E2}"/>
                </a:ext>
              </a:extLst>
            </p:cNvPr>
            <p:cNvGrpSpPr/>
            <p:nvPr/>
          </p:nvGrpSpPr>
          <p:grpSpPr>
            <a:xfrm>
              <a:off x="1282404" y="4711826"/>
              <a:ext cx="1823091" cy="695144"/>
              <a:chOff x="1282404" y="4711826"/>
              <a:chExt cx="1823091" cy="69514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80020F1-0E4C-440A-AFE3-13007B36A2DD}"/>
                  </a:ext>
                </a:extLst>
              </p:cNvPr>
              <p:cNvGrpSpPr/>
              <p:nvPr/>
            </p:nvGrpSpPr>
            <p:grpSpPr>
              <a:xfrm>
                <a:off x="1400434" y="4711826"/>
                <a:ext cx="1705061" cy="695144"/>
                <a:chOff x="1387037" y="5176826"/>
                <a:chExt cx="1664905" cy="1007477"/>
              </a:xfrm>
            </p:grpSpPr>
            <p:sp>
              <p:nvSpPr>
                <p:cNvPr id="163" name="Rectangle 19">
                  <a:extLst>
                    <a:ext uri="{FF2B5EF4-FFF2-40B4-BE49-F238E27FC236}">
                      <a16:creationId xmlns:a16="http://schemas.microsoft.com/office/drawing/2014/main" id="{FC7EF943-81F2-4478-87B5-C28E6AF12605}"/>
                    </a:ext>
                  </a:extLst>
                </p:cNvPr>
                <p:cNvSpPr/>
                <p:nvPr/>
              </p:nvSpPr>
              <p:spPr>
                <a:xfrm rot="21540000">
                  <a:off x="1387037" y="5176826"/>
                  <a:ext cx="1484856" cy="75400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 &amp; Presentation</a:t>
                  </a:r>
                </a:p>
              </p:txBody>
            </p:sp>
            <p:sp>
              <p:nvSpPr>
                <p:cNvPr id="164" name="Oval 2">
                  <a:extLst>
                    <a:ext uri="{FF2B5EF4-FFF2-40B4-BE49-F238E27FC236}">
                      <a16:creationId xmlns:a16="http://schemas.microsoft.com/office/drawing/2014/main" id="{D100D3FE-7EEA-4BEA-BD9F-9E6C16989B9D}"/>
                    </a:ext>
                  </a:extLst>
                </p:cNvPr>
                <p:cNvSpPr/>
                <p:nvPr/>
              </p:nvSpPr>
              <p:spPr>
                <a:xfrm>
                  <a:off x="2692795" y="5725392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sp>
            <p:nvSpPr>
              <p:cNvPr id="162" name="Oval 2">
                <a:extLst>
                  <a:ext uri="{FF2B5EF4-FFF2-40B4-BE49-F238E27FC236}">
                    <a16:creationId xmlns:a16="http://schemas.microsoft.com/office/drawing/2014/main" id="{455ADF00-B51B-4D22-BB0F-5FDB4263724E}"/>
                  </a:ext>
                </a:extLst>
              </p:cNvPr>
              <p:cNvSpPr/>
              <p:nvPr/>
            </p:nvSpPr>
            <p:spPr>
              <a:xfrm>
                <a:off x="1282404" y="5041966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70D0A58-0183-42FB-ABC7-35092D751327}"/>
                </a:ext>
              </a:extLst>
            </p:cNvPr>
            <p:cNvGrpSpPr/>
            <p:nvPr/>
          </p:nvGrpSpPr>
          <p:grpSpPr>
            <a:xfrm>
              <a:off x="1481269" y="5541969"/>
              <a:ext cx="1567063" cy="674828"/>
              <a:chOff x="1481269" y="5541969"/>
              <a:chExt cx="1567063" cy="674828"/>
            </a:xfrm>
          </p:grpSpPr>
          <p:sp>
            <p:nvSpPr>
              <p:cNvPr id="159" name="Rectangle 19">
                <a:extLst>
                  <a:ext uri="{FF2B5EF4-FFF2-40B4-BE49-F238E27FC236}">
                    <a16:creationId xmlns:a16="http://schemas.microsoft.com/office/drawing/2014/main" id="{CE59B464-907F-4190-90C1-1DF71AD3E571}"/>
                  </a:ext>
                </a:extLst>
              </p:cNvPr>
              <p:cNvSpPr/>
              <p:nvPr/>
            </p:nvSpPr>
            <p:spPr>
              <a:xfrm rot="21540000">
                <a:off x="1481269" y="5541969"/>
                <a:ext cx="1306979" cy="44123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3">
                      <a:lumMod val="40000"/>
                      <a:lumOff val="60000"/>
                    </a:schemeClr>
                  </a:gs>
                  <a:gs pos="0">
                    <a:srgbClr val="C4D0AC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Test Cases</a:t>
                </a:r>
              </a:p>
            </p:txBody>
          </p:sp>
          <p:sp>
            <p:nvSpPr>
              <p:cNvPr id="160" name="Oval 2">
                <a:extLst>
                  <a:ext uri="{FF2B5EF4-FFF2-40B4-BE49-F238E27FC236}">
                    <a16:creationId xmlns:a16="http://schemas.microsoft.com/office/drawing/2014/main" id="{E66D562A-19F8-48BC-BBEE-ECE63914844D}"/>
                  </a:ext>
                </a:extLst>
              </p:cNvPr>
              <p:cNvSpPr/>
              <p:nvPr/>
            </p:nvSpPr>
            <p:spPr>
              <a:xfrm>
                <a:off x="2637678" y="5855678"/>
                <a:ext cx="410654" cy="36111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AD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5CE50A1-2B27-4FFD-902B-703D6923D46F}"/>
                </a:ext>
              </a:extLst>
            </p:cNvPr>
            <p:cNvGrpSpPr/>
            <p:nvPr/>
          </p:nvGrpSpPr>
          <p:grpSpPr>
            <a:xfrm>
              <a:off x="1377192" y="3780678"/>
              <a:ext cx="1758685" cy="815551"/>
              <a:chOff x="1377192" y="3780678"/>
              <a:chExt cx="1758685" cy="815551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7CEFB1D-D83A-4BAE-ABAB-C94E004B22B0}"/>
                  </a:ext>
                </a:extLst>
              </p:cNvPr>
              <p:cNvGrpSpPr/>
              <p:nvPr/>
            </p:nvGrpSpPr>
            <p:grpSpPr>
              <a:xfrm>
                <a:off x="1423102" y="3780678"/>
                <a:ext cx="1712775" cy="730938"/>
                <a:chOff x="667096" y="4108371"/>
                <a:chExt cx="1497946" cy="996230"/>
              </a:xfrm>
            </p:grpSpPr>
            <p:sp>
              <p:nvSpPr>
                <p:cNvPr id="157" name="Rectangle 19">
                  <a:extLst>
                    <a:ext uri="{FF2B5EF4-FFF2-40B4-BE49-F238E27FC236}">
                      <a16:creationId xmlns:a16="http://schemas.microsoft.com/office/drawing/2014/main" id="{DA039C2B-C513-47C6-A6A0-637C78A6B866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Hospital Report</a:t>
                  </a:r>
                </a:p>
              </p:txBody>
            </p:sp>
            <p:sp>
              <p:nvSpPr>
                <p:cNvPr id="158" name="Oval 2">
                  <a:extLst>
                    <a:ext uri="{FF2B5EF4-FFF2-40B4-BE49-F238E27FC236}">
                      <a16:creationId xmlns:a16="http://schemas.microsoft.com/office/drawing/2014/main" id="{C77D1D33-EBB1-4AC1-96EA-BA6F67B32DB3}"/>
                    </a:ext>
                  </a:extLst>
                </p:cNvPr>
                <p:cNvSpPr/>
                <p:nvPr/>
              </p:nvSpPr>
              <p:spPr>
                <a:xfrm>
                  <a:off x="1805895" y="4612415"/>
                  <a:ext cx="359147" cy="49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sp>
            <p:nvSpPr>
              <p:cNvPr id="156" name="Oval 2">
                <a:extLst>
                  <a:ext uri="{FF2B5EF4-FFF2-40B4-BE49-F238E27FC236}">
                    <a16:creationId xmlns:a16="http://schemas.microsoft.com/office/drawing/2014/main" id="{9325BEC2-909D-44C3-9787-71A1E5201BBF}"/>
                  </a:ext>
                </a:extLst>
              </p:cNvPr>
              <p:cNvSpPr/>
              <p:nvPr/>
            </p:nvSpPr>
            <p:spPr>
              <a:xfrm>
                <a:off x="1377192" y="4234549"/>
                <a:ext cx="359147" cy="36168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B0D65D-C3A8-4957-9BAC-462AA1E42CA4}"/>
              </a:ext>
            </a:extLst>
          </p:cNvPr>
          <p:cNvGrpSpPr/>
          <p:nvPr/>
        </p:nvGrpSpPr>
        <p:grpSpPr>
          <a:xfrm>
            <a:off x="5287425" y="1914834"/>
            <a:ext cx="1971406" cy="4230801"/>
            <a:chOff x="1106601" y="1856598"/>
            <a:chExt cx="2142348" cy="438659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ABA3E2A-5E54-464C-A6C8-F2B1E2779AF0}"/>
                </a:ext>
              </a:extLst>
            </p:cNvPr>
            <p:cNvSpPr/>
            <p:nvPr/>
          </p:nvSpPr>
          <p:spPr>
            <a:xfrm>
              <a:off x="1106601" y="1856598"/>
              <a:ext cx="2142348" cy="43865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805177C-7649-48BA-95A0-9872C9698381}"/>
                </a:ext>
              </a:extLst>
            </p:cNvPr>
            <p:cNvGrpSpPr/>
            <p:nvPr/>
          </p:nvGrpSpPr>
          <p:grpSpPr>
            <a:xfrm>
              <a:off x="1533885" y="2060150"/>
              <a:ext cx="1408883" cy="733641"/>
              <a:chOff x="1533885" y="2060150"/>
              <a:chExt cx="1408883" cy="733641"/>
            </a:xfrm>
          </p:grpSpPr>
          <p:sp>
            <p:nvSpPr>
              <p:cNvPr id="188" name="Rectangle 19">
                <a:extLst>
                  <a:ext uri="{FF2B5EF4-FFF2-40B4-BE49-F238E27FC236}">
                    <a16:creationId xmlns:a16="http://schemas.microsoft.com/office/drawing/2014/main" id="{E76EC776-F652-4A41-B98C-A1ED6C2A9769}"/>
                  </a:ext>
                </a:extLst>
              </p:cNvPr>
              <p:cNvSpPr/>
              <p:nvPr/>
            </p:nvSpPr>
            <p:spPr>
              <a:xfrm rot="21540000">
                <a:off x="1533885" y="2060150"/>
                <a:ext cx="1347890" cy="552537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FEF99C"/>
                  </a:gs>
                  <a:gs pos="0">
                    <a:srgbClr val="F6E7A6"/>
                  </a:gs>
                  <a:gs pos="100000">
                    <a:srgbClr val="FFC000">
                      <a:lumMod val="85000"/>
                      <a:lumOff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View Patient Details</a:t>
                </a:r>
              </a:p>
            </p:txBody>
          </p:sp>
          <p:sp>
            <p:nvSpPr>
              <p:cNvPr id="189" name="Oval 2">
                <a:extLst>
                  <a:ext uri="{FF2B5EF4-FFF2-40B4-BE49-F238E27FC236}">
                    <a16:creationId xmlns:a16="http://schemas.microsoft.com/office/drawing/2014/main" id="{BBDE1BC3-8D1A-4A6E-B0E3-5C0ABD4D5BA0}"/>
                  </a:ext>
                </a:extLst>
              </p:cNvPr>
              <p:cNvSpPr/>
              <p:nvPr/>
            </p:nvSpPr>
            <p:spPr>
              <a:xfrm>
                <a:off x="2588298" y="2435037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F90F658-8975-4B4E-8281-9DCE69E74B52}"/>
                </a:ext>
              </a:extLst>
            </p:cNvPr>
            <p:cNvGrpSpPr/>
            <p:nvPr/>
          </p:nvGrpSpPr>
          <p:grpSpPr>
            <a:xfrm>
              <a:off x="1510190" y="2929021"/>
              <a:ext cx="1517316" cy="785459"/>
              <a:chOff x="778532" y="2985973"/>
              <a:chExt cx="1517316" cy="1206374"/>
            </a:xfrm>
          </p:grpSpPr>
          <p:sp>
            <p:nvSpPr>
              <p:cNvPr id="186" name="Rectangle 19">
                <a:extLst>
                  <a:ext uri="{FF2B5EF4-FFF2-40B4-BE49-F238E27FC236}">
                    <a16:creationId xmlns:a16="http://schemas.microsoft.com/office/drawing/2014/main" id="{32EA756C-1AAB-47C0-8145-EE8DA1C3AEAF}"/>
                  </a:ext>
                </a:extLst>
              </p:cNvPr>
              <p:cNvSpPr/>
              <p:nvPr/>
            </p:nvSpPr>
            <p:spPr>
              <a:xfrm rot="-60000">
                <a:off x="778532" y="2985973"/>
                <a:ext cx="1365878" cy="922768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5">
                      <a:lumMod val="40000"/>
                      <a:lumOff val="60000"/>
                    </a:schemeClr>
                  </a:gs>
                  <a:gs pos="0">
                    <a:srgbClr val="B5D3DD"/>
                  </a:gs>
                  <a:gs pos="100000">
                    <a:srgbClr val="00B0F0">
                      <a:lumMod val="70000"/>
                      <a:lumOff val="3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 Patient</a:t>
                </a:r>
              </a:p>
            </p:txBody>
          </p:sp>
          <p:sp>
            <p:nvSpPr>
              <p:cNvPr id="187" name="Oval 2">
                <a:extLst>
                  <a:ext uri="{FF2B5EF4-FFF2-40B4-BE49-F238E27FC236}">
                    <a16:creationId xmlns:a16="http://schemas.microsoft.com/office/drawing/2014/main" id="{B2812233-0BEA-443C-8C68-5284039009E8}"/>
                  </a:ext>
                </a:extLst>
              </p:cNvPr>
              <p:cNvSpPr/>
              <p:nvPr/>
            </p:nvSpPr>
            <p:spPr>
              <a:xfrm>
                <a:off x="1936701" y="3636848"/>
                <a:ext cx="35914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119A222-7EBA-44F1-AB4D-5CFA0B841FFB}"/>
                </a:ext>
              </a:extLst>
            </p:cNvPr>
            <p:cNvGrpSpPr/>
            <p:nvPr/>
          </p:nvGrpSpPr>
          <p:grpSpPr>
            <a:xfrm>
              <a:off x="1282404" y="4711826"/>
              <a:ext cx="1823091" cy="695144"/>
              <a:chOff x="1282404" y="4711826"/>
              <a:chExt cx="1823091" cy="69514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C97BF84-16FC-4CA7-80AF-28B229ED2918}"/>
                  </a:ext>
                </a:extLst>
              </p:cNvPr>
              <p:cNvGrpSpPr/>
              <p:nvPr/>
            </p:nvGrpSpPr>
            <p:grpSpPr>
              <a:xfrm>
                <a:off x="1400434" y="4711826"/>
                <a:ext cx="1705061" cy="695144"/>
                <a:chOff x="1387037" y="5176826"/>
                <a:chExt cx="1664905" cy="1007477"/>
              </a:xfrm>
            </p:grpSpPr>
            <p:sp>
              <p:nvSpPr>
                <p:cNvPr id="184" name="Rectangle 19">
                  <a:extLst>
                    <a:ext uri="{FF2B5EF4-FFF2-40B4-BE49-F238E27FC236}">
                      <a16:creationId xmlns:a16="http://schemas.microsoft.com/office/drawing/2014/main" id="{B37B41EF-2C05-4848-8F81-4DD18ECEC7DA}"/>
                    </a:ext>
                  </a:extLst>
                </p:cNvPr>
                <p:cNvSpPr/>
                <p:nvPr/>
              </p:nvSpPr>
              <p:spPr>
                <a:xfrm rot="21540000">
                  <a:off x="1387037" y="5176826"/>
                  <a:ext cx="1484856" cy="75400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 &amp; Presentation</a:t>
                  </a:r>
                </a:p>
              </p:txBody>
            </p:sp>
            <p:sp>
              <p:nvSpPr>
                <p:cNvPr id="185" name="Oval 2">
                  <a:extLst>
                    <a:ext uri="{FF2B5EF4-FFF2-40B4-BE49-F238E27FC236}">
                      <a16:creationId xmlns:a16="http://schemas.microsoft.com/office/drawing/2014/main" id="{CE59FE86-0DCA-4E46-9B3C-8A260BE9A850}"/>
                    </a:ext>
                  </a:extLst>
                </p:cNvPr>
                <p:cNvSpPr/>
                <p:nvPr/>
              </p:nvSpPr>
              <p:spPr>
                <a:xfrm>
                  <a:off x="2692795" y="5725392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sp>
            <p:nvSpPr>
              <p:cNvPr id="183" name="Oval 2">
                <a:extLst>
                  <a:ext uri="{FF2B5EF4-FFF2-40B4-BE49-F238E27FC236}">
                    <a16:creationId xmlns:a16="http://schemas.microsoft.com/office/drawing/2014/main" id="{0DD614FC-E66C-4B6F-BC8F-9BD795B2D6ED}"/>
                  </a:ext>
                </a:extLst>
              </p:cNvPr>
              <p:cNvSpPr/>
              <p:nvPr/>
            </p:nvSpPr>
            <p:spPr>
              <a:xfrm>
                <a:off x="1282404" y="5041966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DD24B90-2DE3-4EB7-BCED-AF0B06FC1DD3}"/>
                </a:ext>
              </a:extLst>
            </p:cNvPr>
            <p:cNvGrpSpPr/>
            <p:nvPr/>
          </p:nvGrpSpPr>
          <p:grpSpPr>
            <a:xfrm>
              <a:off x="1481269" y="5541969"/>
              <a:ext cx="1567063" cy="674828"/>
              <a:chOff x="1481269" y="5541969"/>
              <a:chExt cx="1567063" cy="674828"/>
            </a:xfrm>
          </p:grpSpPr>
          <p:sp>
            <p:nvSpPr>
              <p:cNvPr id="180" name="Rectangle 19">
                <a:extLst>
                  <a:ext uri="{FF2B5EF4-FFF2-40B4-BE49-F238E27FC236}">
                    <a16:creationId xmlns:a16="http://schemas.microsoft.com/office/drawing/2014/main" id="{EC0DA7A2-2690-4D67-9B4C-F3B248ACC34A}"/>
                  </a:ext>
                </a:extLst>
              </p:cNvPr>
              <p:cNvSpPr/>
              <p:nvPr/>
            </p:nvSpPr>
            <p:spPr>
              <a:xfrm rot="21540000">
                <a:off x="1481269" y="5541969"/>
                <a:ext cx="1306979" cy="44123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3">
                      <a:lumMod val="40000"/>
                      <a:lumOff val="60000"/>
                    </a:schemeClr>
                  </a:gs>
                  <a:gs pos="0">
                    <a:srgbClr val="C4D0AC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Test Cases</a:t>
                </a:r>
              </a:p>
            </p:txBody>
          </p:sp>
          <p:sp>
            <p:nvSpPr>
              <p:cNvPr id="181" name="Oval 2">
                <a:extLst>
                  <a:ext uri="{FF2B5EF4-FFF2-40B4-BE49-F238E27FC236}">
                    <a16:creationId xmlns:a16="http://schemas.microsoft.com/office/drawing/2014/main" id="{E8CC8886-BCB7-41FD-B01F-FBFD163B2ED1}"/>
                  </a:ext>
                </a:extLst>
              </p:cNvPr>
              <p:cNvSpPr/>
              <p:nvPr/>
            </p:nvSpPr>
            <p:spPr>
              <a:xfrm>
                <a:off x="2637678" y="5855678"/>
                <a:ext cx="410654" cy="36111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AD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C4FBD21-3B26-4ED5-8196-DA06F34F7432}"/>
                </a:ext>
              </a:extLst>
            </p:cNvPr>
            <p:cNvGrpSpPr/>
            <p:nvPr/>
          </p:nvGrpSpPr>
          <p:grpSpPr>
            <a:xfrm>
              <a:off x="1377192" y="3780678"/>
              <a:ext cx="1758685" cy="815551"/>
              <a:chOff x="1377192" y="3780678"/>
              <a:chExt cx="1758685" cy="815551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83CC47B4-7F02-4B90-B135-A409CECACA9F}"/>
                  </a:ext>
                </a:extLst>
              </p:cNvPr>
              <p:cNvGrpSpPr/>
              <p:nvPr/>
            </p:nvGrpSpPr>
            <p:grpSpPr>
              <a:xfrm>
                <a:off x="1423102" y="3780678"/>
                <a:ext cx="1712775" cy="730938"/>
                <a:chOff x="667096" y="4108371"/>
                <a:chExt cx="1497946" cy="996230"/>
              </a:xfrm>
            </p:grpSpPr>
            <p:sp>
              <p:nvSpPr>
                <p:cNvPr id="178" name="Rectangle 19">
                  <a:extLst>
                    <a:ext uri="{FF2B5EF4-FFF2-40B4-BE49-F238E27FC236}">
                      <a16:creationId xmlns:a16="http://schemas.microsoft.com/office/drawing/2014/main" id="{4A219E21-D80B-4818-AED2-78343394BF0E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Hospital Report</a:t>
                  </a:r>
                </a:p>
              </p:txBody>
            </p:sp>
            <p:sp>
              <p:nvSpPr>
                <p:cNvPr id="179" name="Oval 2">
                  <a:extLst>
                    <a:ext uri="{FF2B5EF4-FFF2-40B4-BE49-F238E27FC236}">
                      <a16:creationId xmlns:a16="http://schemas.microsoft.com/office/drawing/2014/main" id="{EA0CE22F-AE4C-4B42-819E-21E90A5DECCD}"/>
                    </a:ext>
                  </a:extLst>
                </p:cNvPr>
                <p:cNvSpPr/>
                <p:nvPr/>
              </p:nvSpPr>
              <p:spPr>
                <a:xfrm>
                  <a:off x="1805895" y="4612415"/>
                  <a:ext cx="359147" cy="49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sp>
            <p:nvSpPr>
              <p:cNvPr id="177" name="Oval 2">
                <a:extLst>
                  <a:ext uri="{FF2B5EF4-FFF2-40B4-BE49-F238E27FC236}">
                    <a16:creationId xmlns:a16="http://schemas.microsoft.com/office/drawing/2014/main" id="{027757AC-944B-4B5B-B287-9F6D66F4505E}"/>
                  </a:ext>
                </a:extLst>
              </p:cNvPr>
              <p:cNvSpPr/>
              <p:nvPr/>
            </p:nvSpPr>
            <p:spPr>
              <a:xfrm>
                <a:off x="1377192" y="4234549"/>
                <a:ext cx="359147" cy="36168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FE21CDD-F935-42C9-B96F-B1C7AD153300}"/>
              </a:ext>
            </a:extLst>
          </p:cNvPr>
          <p:cNvGrpSpPr/>
          <p:nvPr/>
        </p:nvGrpSpPr>
        <p:grpSpPr>
          <a:xfrm>
            <a:off x="7360952" y="1965692"/>
            <a:ext cx="1971406" cy="4230801"/>
            <a:chOff x="1106601" y="1856598"/>
            <a:chExt cx="2142348" cy="4386597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C72BB1E-92D2-4299-819E-7F726A0530BB}"/>
                </a:ext>
              </a:extLst>
            </p:cNvPr>
            <p:cNvSpPr/>
            <p:nvPr/>
          </p:nvSpPr>
          <p:spPr>
            <a:xfrm>
              <a:off x="1106601" y="1856598"/>
              <a:ext cx="2142348" cy="43865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1C91FBA-A40E-4ABA-81A9-988BC1A05559}"/>
                </a:ext>
              </a:extLst>
            </p:cNvPr>
            <p:cNvGrpSpPr/>
            <p:nvPr/>
          </p:nvGrpSpPr>
          <p:grpSpPr>
            <a:xfrm>
              <a:off x="1533885" y="2060150"/>
              <a:ext cx="1408883" cy="733641"/>
              <a:chOff x="1533885" y="2060150"/>
              <a:chExt cx="1408883" cy="733641"/>
            </a:xfrm>
          </p:grpSpPr>
          <p:sp>
            <p:nvSpPr>
              <p:cNvPr id="209" name="Rectangle 19">
                <a:extLst>
                  <a:ext uri="{FF2B5EF4-FFF2-40B4-BE49-F238E27FC236}">
                    <a16:creationId xmlns:a16="http://schemas.microsoft.com/office/drawing/2014/main" id="{C9722EB1-D7C3-4B1C-A067-3155AF31CB74}"/>
                  </a:ext>
                </a:extLst>
              </p:cNvPr>
              <p:cNvSpPr/>
              <p:nvPr/>
            </p:nvSpPr>
            <p:spPr>
              <a:xfrm rot="21540000">
                <a:off x="1533885" y="2060150"/>
                <a:ext cx="1347890" cy="552537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FEF99C"/>
                  </a:gs>
                  <a:gs pos="0">
                    <a:srgbClr val="F6E7A6"/>
                  </a:gs>
                  <a:gs pos="100000">
                    <a:srgbClr val="FFC000">
                      <a:lumMod val="85000"/>
                      <a:lumOff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View Patient Details</a:t>
                </a:r>
              </a:p>
            </p:txBody>
          </p:sp>
          <p:sp>
            <p:nvSpPr>
              <p:cNvPr id="210" name="Oval 2">
                <a:extLst>
                  <a:ext uri="{FF2B5EF4-FFF2-40B4-BE49-F238E27FC236}">
                    <a16:creationId xmlns:a16="http://schemas.microsoft.com/office/drawing/2014/main" id="{DD33D87F-013C-4C89-85E7-86162E8E14DD}"/>
                  </a:ext>
                </a:extLst>
              </p:cNvPr>
              <p:cNvSpPr/>
              <p:nvPr/>
            </p:nvSpPr>
            <p:spPr>
              <a:xfrm>
                <a:off x="2588298" y="2435037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CE2F842-2AB1-4A3F-9910-08866ED979B3}"/>
                </a:ext>
              </a:extLst>
            </p:cNvPr>
            <p:cNvGrpSpPr/>
            <p:nvPr/>
          </p:nvGrpSpPr>
          <p:grpSpPr>
            <a:xfrm>
              <a:off x="1510190" y="2929021"/>
              <a:ext cx="1517316" cy="785459"/>
              <a:chOff x="778532" y="2985973"/>
              <a:chExt cx="1517316" cy="1206374"/>
            </a:xfrm>
          </p:grpSpPr>
          <p:sp>
            <p:nvSpPr>
              <p:cNvPr id="207" name="Rectangle 19">
                <a:extLst>
                  <a:ext uri="{FF2B5EF4-FFF2-40B4-BE49-F238E27FC236}">
                    <a16:creationId xmlns:a16="http://schemas.microsoft.com/office/drawing/2014/main" id="{B8706B45-F13A-4C0A-B7E9-8EF61D05350F}"/>
                  </a:ext>
                </a:extLst>
              </p:cNvPr>
              <p:cNvSpPr/>
              <p:nvPr/>
            </p:nvSpPr>
            <p:spPr>
              <a:xfrm rot="-60000">
                <a:off x="778532" y="2985973"/>
                <a:ext cx="1365878" cy="922768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5">
                      <a:lumMod val="40000"/>
                      <a:lumOff val="60000"/>
                    </a:schemeClr>
                  </a:gs>
                  <a:gs pos="0">
                    <a:srgbClr val="B5D3DD"/>
                  </a:gs>
                  <a:gs pos="100000">
                    <a:srgbClr val="00B0F0">
                      <a:lumMod val="70000"/>
                      <a:lumOff val="3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Search Patient</a:t>
                </a:r>
              </a:p>
            </p:txBody>
          </p:sp>
          <p:sp>
            <p:nvSpPr>
              <p:cNvPr id="208" name="Oval 2">
                <a:extLst>
                  <a:ext uri="{FF2B5EF4-FFF2-40B4-BE49-F238E27FC236}">
                    <a16:creationId xmlns:a16="http://schemas.microsoft.com/office/drawing/2014/main" id="{AD8E1539-7F1D-47AF-B5D6-F7CE174C1C41}"/>
                  </a:ext>
                </a:extLst>
              </p:cNvPr>
              <p:cNvSpPr/>
              <p:nvPr/>
            </p:nvSpPr>
            <p:spPr>
              <a:xfrm>
                <a:off x="1936701" y="3636848"/>
                <a:ext cx="359147" cy="55549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3BD0E8C-8570-4E48-AC3F-C59210655A53}"/>
                </a:ext>
              </a:extLst>
            </p:cNvPr>
            <p:cNvGrpSpPr/>
            <p:nvPr/>
          </p:nvGrpSpPr>
          <p:grpSpPr>
            <a:xfrm>
              <a:off x="1282404" y="4711826"/>
              <a:ext cx="1823091" cy="695144"/>
              <a:chOff x="1282404" y="4711826"/>
              <a:chExt cx="1823091" cy="695144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7DE4D28-6E24-4337-80AF-10BDC480F979}"/>
                  </a:ext>
                </a:extLst>
              </p:cNvPr>
              <p:cNvGrpSpPr/>
              <p:nvPr/>
            </p:nvGrpSpPr>
            <p:grpSpPr>
              <a:xfrm>
                <a:off x="1400434" y="4711826"/>
                <a:ext cx="1705061" cy="695144"/>
                <a:chOff x="1387037" y="5176826"/>
                <a:chExt cx="1664905" cy="1007477"/>
              </a:xfrm>
            </p:grpSpPr>
            <p:sp>
              <p:nvSpPr>
                <p:cNvPr id="205" name="Rectangle 19">
                  <a:extLst>
                    <a:ext uri="{FF2B5EF4-FFF2-40B4-BE49-F238E27FC236}">
                      <a16:creationId xmlns:a16="http://schemas.microsoft.com/office/drawing/2014/main" id="{759422F7-1095-4590-A71E-CCD387FD1983}"/>
                    </a:ext>
                  </a:extLst>
                </p:cNvPr>
                <p:cNvSpPr/>
                <p:nvPr/>
              </p:nvSpPr>
              <p:spPr>
                <a:xfrm rot="21540000">
                  <a:off x="1387037" y="5176826"/>
                  <a:ext cx="1484856" cy="75400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C763A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Documentation &amp; Presentation</a:t>
                  </a:r>
                </a:p>
              </p:txBody>
            </p:sp>
            <p:sp>
              <p:nvSpPr>
                <p:cNvPr id="206" name="Oval 2">
                  <a:extLst>
                    <a:ext uri="{FF2B5EF4-FFF2-40B4-BE49-F238E27FC236}">
                      <a16:creationId xmlns:a16="http://schemas.microsoft.com/office/drawing/2014/main" id="{19FF2C87-F3AE-4EA8-863B-06B159C72E9D}"/>
                    </a:ext>
                  </a:extLst>
                </p:cNvPr>
                <p:cNvSpPr/>
                <p:nvPr/>
              </p:nvSpPr>
              <p:spPr>
                <a:xfrm>
                  <a:off x="2692795" y="5725392"/>
                  <a:ext cx="359147" cy="45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VR</a:t>
                  </a:r>
                </a:p>
              </p:txBody>
            </p:sp>
          </p:grpSp>
          <p:sp>
            <p:nvSpPr>
              <p:cNvPr id="204" name="Oval 2">
                <a:extLst>
                  <a:ext uri="{FF2B5EF4-FFF2-40B4-BE49-F238E27FC236}">
                    <a16:creationId xmlns:a16="http://schemas.microsoft.com/office/drawing/2014/main" id="{11FC5EC0-BD37-4C59-9DF7-74ECADBE2109}"/>
                  </a:ext>
                </a:extLst>
              </p:cNvPr>
              <p:cNvSpPr/>
              <p:nvPr/>
            </p:nvSpPr>
            <p:spPr>
              <a:xfrm>
                <a:off x="1282404" y="5041966"/>
                <a:ext cx="354470" cy="358754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1717"/>
                  </a:gs>
                  <a:gs pos="80000">
                    <a:srgbClr val="DE2828"/>
                  </a:gs>
                  <a:gs pos="100000">
                    <a:srgbClr val="E91D1D"/>
                  </a:gs>
                </a:gsLst>
              </a:gradFill>
              <a:ln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JJ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EAFBAE4-96C3-476E-AE3A-0B22A44504AE}"/>
                </a:ext>
              </a:extLst>
            </p:cNvPr>
            <p:cNvGrpSpPr/>
            <p:nvPr/>
          </p:nvGrpSpPr>
          <p:grpSpPr>
            <a:xfrm>
              <a:off x="1481269" y="5541969"/>
              <a:ext cx="1567063" cy="674828"/>
              <a:chOff x="1481269" y="5541969"/>
              <a:chExt cx="1567063" cy="674828"/>
            </a:xfrm>
          </p:grpSpPr>
          <p:sp>
            <p:nvSpPr>
              <p:cNvPr id="201" name="Rectangle 19">
                <a:extLst>
                  <a:ext uri="{FF2B5EF4-FFF2-40B4-BE49-F238E27FC236}">
                    <a16:creationId xmlns:a16="http://schemas.microsoft.com/office/drawing/2014/main" id="{E9B80AEF-FB9E-4785-9150-3A556302B06B}"/>
                  </a:ext>
                </a:extLst>
              </p:cNvPr>
              <p:cNvSpPr/>
              <p:nvPr/>
            </p:nvSpPr>
            <p:spPr>
              <a:xfrm rot="21540000">
                <a:off x="1481269" y="5541969"/>
                <a:ext cx="1306979" cy="441236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601" h="1235984">
                    <a:moveTo>
                      <a:pt x="30785" y="0"/>
                    </a:moveTo>
                    <a:lnTo>
                      <a:pt x="1312848" y="20567"/>
                    </a:lnTo>
                    <a:cubicBezTo>
                      <a:pt x="1314777" y="429048"/>
                      <a:pt x="1317672" y="824648"/>
                      <a:pt x="1319601" y="1233129"/>
                    </a:cubicBezTo>
                    <a:lnTo>
                      <a:pt x="0" y="1235984"/>
                    </a:lnTo>
                    <a:lnTo>
                      <a:pt x="30785" y="0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accent3">
                      <a:lumMod val="40000"/>
                      <a:lumOff val="60000"/>
                    </a:schemeClr>
                  </a:gs>
                  <a:gs pos="0">
                    <a:srgbClr val="C4D0AC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Test Cases</a:t>
                </a:r>
              </a:p>
            </p:txBody>
          </p:sp>
          <p:sp>
            <p:nvSpPr>
              <p:cNvPr id="202" name="Oval 2">
                <a:extLst>
                  <a:ext uri="{FF2B5EF4-FFF2-40B4-BE49-F238E27FC236}">
                    <a16:creationId xmlns:a16="http://schemas.microsoft.com/office/drawing/2014/main" id="{18F664D9-F089-4443-AB05-7F435CB4A68D}"/>
                  </a:ext>
                </a:extLst>
              </p:cNvPr>
              <p:cNvSpPr/>
              <p:nvPr/>
            </p:nvSpPr>
            <p:spPr>
              <a:xfrm>
                <a:off x="2637678" y="5855678"/>
                <a:ext cx="410654" cy="361119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AD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E777917-4E65-4D1E-93F4-F00B1AEAB963}"/>
                </a:ext>
              </a:extLst>
            </p:cNvPr>
            <p:cNvGrpSpPr/>
            <p:nvPr/>
          </p:nvGrpSpPr>
          <p:grpSpPr>
            <a:xfrm>
              <a:off x="1377192" y="3780678"/>
              <a:ext cx="1758685" cy="815551"/>
              <a:chOff x="1377192" y="3780678"/>
              <a:chExt cx="1758685" cy="81555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47A3B66-67ED-4B48-A75A-6FA5559BAA1C}"/>
                  </a:ext>
                </a:extLst>
              </p:cNvPr>
              <p:cNvGrpSpPr/>
              <p:nvPr/>
            </p:nvGrpSpPr>
            <p:grpSpPr>
              <a:xfrm>
                <a:off x="1423102" y="3780678"/>
                <a:ext cx="1712775" cy="730938"/>
                <a:chOff x="667096" y="4108371"/>
                <a:chExt cx="1497946" cy="996230"/>
              </a:xfrm>
            </p:grpSpPr>
            <p:sp>
              <p:nvSpPr>
                <p:cNvPr id="199" name="Rectangle 19">
                  <a:extLst>
                    <a:ext uri="{FF2B5EF4-FFF2-40B4-BE49-F238E27FC236}">
                      <a16:creationId xmlns:a16="http://schemas.microsoft.com/office/drawing/2014/main" id="{3548DA25-385A-4A90-8FC8-B5B9D5984B23}"/>
                    </a:ext>
                  </a:extLst>
                </p:cNvPr>
                <p:cNvSpPr/>
                <p:nvPr/>
              </p:nvSpPr>
              <p:spPr>
                <a:xfrm rot="21540000">
                  <a:off x="667096" y="4108371"/>
                  <a:ext cx="1337206" cy="797793"/>
                </a:xfrm>
                <a:custGeom>
                  <a:avLst/>
                  <a:gdLst>
                    <a:gd name="connsiteX0" fmla="*/ 0 w 1339596"/>
                    <a:gd name="connsiteY0" fmla="*/ 0 h 1219200"/>
                    <a:gd name="connsiteX1" fmla="*/ 1339596 w 1339596"/>
                    <a:gd name="connsiteY1" fmla="*/ 0 h 1219200"/>
                    <a:gd name="connsiteX2" fmla="*/ 1339596 w 1339596"/>
                    <a:gd name="connsiteY2" fmla="*/ 1219200 h 1219200"/>
                    <a:gd name="connsiteX3" fmla="*/ 0 w 1339596"/>
                    <a:gd name="connsiteY3" fmla="*/ 1219200 h 1219200"/>
                    <a:gd name="connsiteX4" fmla="*/ 0 w 1339596"/>
                    <a:gd name="connsiteY4" fmla="*/ 0 h 1219200"/>
                    <a:gd name="connsiteX0" fmla="*/ 0 w 1339596"/>
                    <a:gd name="connsiteY0" fmla="*/ 11733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0 w 1339596"/>
                    <a:gd name="connsiteY4" fmla="*/ 11733 h 1230933"/>
                    <a:gd name="connsiteX0" fmla="*/ 55747 w 1339596"/>
                    <a:gd name="connsiteY0" fmla="*/ 12706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55747 w 1339596"/>
                    <a:gd name="connsiteY4" fmla="*/ 12706 h 1230933"/>
                    <a:gd name="connsiteX0" fmla="*/ 28195 w 1339596"/>
                    <a:gd name="connsiteY0" fmla="*/ 12225 h 1230933"/>
                    <a:gd name="connsiteX1" fmla="*/ 1306342 w 1339596"/>
                    <a:gd name="connsiteY1" fmla="*/ 0 h 1230933"/>
                    <a:gd name="connsiteX2" fmla="*/ 1339596 w 1339596"/>
                    <a:gd name="connsiteY2" fmla="*/ 1230933 h 1230933"/>
                    <a:gd name="connsiteX3" fmla="*/ 0 w 1339596"/>
                    <a:gd name="connsiteY3" fmla="*/ 1230933 h 1230933"/>
                    <a:gd name="connsiteX4" fmla="*/ 28195 w 1339596"/>
                    <a:gd name="connsiteY4" fmla="*/ 12225 h 1230933"/>
                    <a:gd name="connsiteX0" fmla="*/ 28195 w 1353846"/>
                    <a:gd name="connsiteY0" fmla="*/ 6385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8195 w 1353846"/>
                    <a:gd name="connsiteY4" fmla="*/ 6385 h 1225093"/>
                    <a:gd name="connsiteX0" fmla="*/ 20681 w 1353846"/>
                    <a:gd name="connsiteY0" fmla="*/ 6253 h 1225093"/>
                    <a:gd name="connsiteX1" fmla="*/ 1353846 w 1353846"/>
                    <a:gd name="connsiteY1" fmla="*/ 0 h 1225093"/>
                    <a:gd name="connsiteX2" fmla="*/ 1339596 w 1353846"/>
                    <a:gd name="connsiteY2" fmla="*/ 1225093 h 1225093"/>
                    <a:gd name="connsiteX3" fmla="*/ 0 w 1353846"/>
                    <a:gd name="connsiteY3" fmla="*/ 1225093 h 1225093"/>
                    <a:gd name="connsiteX4" fmla="*/ 20681 w 1353846"/>
                    <a:gd name="connsiteY4" fmla="*/ 6253 h 1225093"/>
                    <a:gd name="connsiteX0" fmla="*/ 20681 w 1339596"/>
                    <a:gd name="connsiteY0" fmla="*/ 6603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20681 w 1339596"/>
                    <a:gd name="connsiteY4" fmla="*/ 6603 h 1225443"/>
                    <a:gd name="connsiteX0" fmla="*/ 33205 w 1339596"/>
                    <a:gd name="connsiteY0" fmla="*/ 682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33205 w 1339596"/>
                    <a:gd name="connsiteY4" fmla="*/ 6822 h 1225443"/>
                    <a:gd name="connsiteX0" fmla="*/ 13167 w 1339596"/>
                    <a:gd name="connsiteY0" fmla="*/ 6472 h 1225443"/>
                    <a:gd name="connsiteX1" fmla="*/ 1333808 w 1339596"/>
                    <a:gd name="connsiteY1" fmla="*/ 0 h 1225443"/>
                    <a:gd name="connsiteX2" fmla="*/ 1339596 w 1339596"/>
                    <a:gd name="connsiteY2" fmla="*/ 1225443 h 1225443"/>
                    <a:gd name="connsiteX3" fmla="*/ 0 w 1339596"/>
                    <a:gd name="connsiteY3" fmla="*/ 1225443 h 1225443"/>
                    <a:gd name="connsiteX4" fmla="*/ 13167 w 1339596"/>
                    <a:gd name="connsiteY4" fmla="*/ 6472 h 1225443"/>
                    <a:gd name="connsiteX0" fmla="*/ 13167 w 1333884"/>
                    <a:gd name="connsiteY0" fmla="*/ 6472 h 1225443"/>
                    <a:gd name="connsiteX1" fmla="*/ 1333808 w 1333884"/>
                    <a:gd name="connsiteY1" fmla="*/ 0 h 1225443"/>
                    <a:gd name="connsiteX2" fmla="*/ 1302330 w 1333884"/>
                    <a:gd name="connsiteY2" fmla="*/ 1207253 h 1225443"/>
                    <a:gd name="connsiteX3" fmla="*/ 0 w 1333884"/>
                    <a:gd name="connsiteY3" fmla="*/ 1225443 h 1225443"/>
                    <a:gd name="connsiteX4" fmla="*/ 13167 w 1333884"/>
                    <a:gd name="connsiteY4" fmla="*/ 6472 h 1225443"/>
                    <a:gd name="connsiteX0" fmla="*/ 13167 w 1334211"/>
                    <a:gd name="connsiteY0" fmla="*/ 6472 h 1232826"/>
                    <a:gd name="connsiteX1" fmla="*/ 1333808 w 1334211"/>
                    <a:gd name="connsiteY1" fmla="*/ 0 h 1232826"/>
                    <a:gd name="connsiteX2" fmla="*/ 1331950 w 1334211"/>
                    <a:gd name="connsiteY2" fmla="*/ 1232826 h 1232826"/>
                    <a:gd name="connsiteX3" fmla="*/ 0 w 1334211"/>
                    <a:gd name="connsiteY3" fmla="*/ 1225443 h 1232826"/>
                    <a:gd name="connsiteX4" fmla="*/ 13167 w 1334211"/>
                    <a:gd name="connsiteY4" fmla="*/ 6472 h 1232826"/>
                    <a:gd name="connsiteX0" fmla="*/ 13167 w 1333952"/>
                    <a:gd name="connsiteY0" fmla="*/ 6472 h 1225443"/>
                    <a:gd name="connsiteX1" fmla="*/ 1333808 w 1333952"/>
                    <a:gd name="connsiteY1" fmla="*/ 0 h 1225443"/>
                    <a:gd name="connsiteX2" fmla="*/ 1319601 w 1333952"/>
                    <a:gd name="connsiteY2" fmla="*/ 1222588 h 1225443"/>
                    <a:gd name="connsiteX3" fmla="*/ 0 w 1333952"/>
                    <a:gd name="connsiteY3" fmla="*/ 1225443 h 1225443"/>
                    <a:gd name="connsiteX4" fmla="*/ 13167 w 1333952"/>
                    <a:gd name="connsiteY4" fmla="*/ 6472 h 1225443"/>
                    <a:gd name="connsiteX0" fmla="*/ 30785 w 1333952"/>
                    <a:gd name="connsiteY0" fmla="*/ 0 h 1235984"/>
                    <a:gd name="connsiteX1" fmla="*/ 1333808 w 1333952"/>
                    <a:gd name="connsiteY1" fmla="*/ 10541 h 1235984"/>
                    <a:gd name="connsiteX2" fmla="*/ 1319601 w 1333952"/>
                    <a:gd name="connsiteY2" fmla="*/ 1233129 h 1235984"/>
                    <a:gd name="connsiteX3" fmla="*/ 0 w 1333952"/>
                    <a:gd name="connsiteY3" fmla="*/ 1235984 h 1235984"/>
                    <a:gd name="connsiteX4" fmla="*/ 30785 w 1333952"/>
                    <a:gd name="connsiteY4" fmla="*/ 0 h 1235984"/>
                    <a:gd name="connsiteX0" fmla="*/ 30785 w 1319601"/>
                    <a:gd name="connsiteY0" fmla="*/ 0 h 1235984"/>
                    <a:gd name="connsiteX1" fmla="*/ 1312848 w 1319601"/>
                    <a:gd name="connsiteY1" fmla="*/ 20567 h 1235984"/>
                    <a:gd name="connsiteX2" fmla="*/ 1319601 w 1319601"/>
                    <a:gd name="connsiteY2" fmla="*/ 1233129 h 1235984"/>
                    <a:gd name="connsiteX3" fmla="*/ 0 w 1319601"/>
                    <a:gd name="connsiteY3" fmla="*/ 1235984 h 1235984"/>
                    <a:gd name="connsiteX4" fmla="*/ 30785 w 1319601"/>
                    <a:gd name="connsiteY4" fmla="*/ 0 h 1235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9601" h="1235984">
                      <a:moveTo>
                        <a:pt x="30785" y="0"/>
                      </a:moveTo>
                      <a:lnTo>
                        <a:pt x="1312848" y="20567"/>
                      </a:lnTo>
                      <a:cubicBezTo>
                        <a:pt x="1314777" y="429048"/>
                        <a:pt x="1317672" y="824648"/>
                        <a:pt x="1319601" y="1233129"/>
                      </a:cubicBezTo>
                      <a:lnTo>
                        <a:pt x="0" y="1235984"/>
                      </a:lnTo>
                      <a:lnTo>
                        <a:pt x="307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1000">
                      <a:schemeClr val="accent3">
                        <a:lumMod val="40000"/>
                        <a:lumOff val="60000"/>
                      </a:schemeClr>
                    </a:gs>
                    <a:gs pos="0">
                      <a:srgbClr val="C4D0AC"/>
                    </a:gs>
                    <a:gs pos="100000">
                      <a:srgbClr val="94E53B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45720" rIns="45720" bIns="4572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Hospital Report</a:t>
                  </a:r>
                </a:p>
              </p:txBody>
            </p:sp>
            <p:sp>
              <p:nvSpPr>
                <p:cNvPr id="200" name="Oval 2">
                  <a:extLst>
                    <a:ext uri="{FF2B5EF4-FFF2-40B4-BE49-F238E27FC236}">
                      <a16:creationId xmlns:a16="http://schemas.microsoft.com/office/drawing/2014/main" id="{D0C3C025-A776-477F-A97B-3299D3068670}"/>
                    </a:ext>
                  </a:extLst>
                </p:cNvPr>
                <p:cNvSpPr/>
                <p:nvPr/>
              </p:nvSpPr>
              <p:spPr>
                <a:xfrm>
                  <a:off x="1805895" y="4612415"/>
                  <a:ext cx="359147" cy="492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00" h="3505200">
                      <a:moveTo>
                        <a:pt x="1371600" y="0"/>
                      </a:moveTo>
                      <a:cubicBezTo>
                        <a:pt x="1771399" y="0"/>
                        <a:pt x="2095500" y="324101"/>
                        <a:pt x="2095500" y="723900"/>
                      </a:cubicBezTo>
                      <a:cubicBezTo>
                        <a:pt x="2095500" y="966497"/>
                        <a:pt x="1976165" y="1181223"/>
                        <a:pt x="1792026" y="1311227"/>
                      </a:cubicBezTo>
                      <a:cubicBezTo>
                        <a:pt x="2344030" y="1557193"/>
                        <a:pt x="2743200" y="2275953"/>
                        <a:pt x="2743200" y="3124200"/>
                      </a:cubicBezTo>
                      <a:lnTo>
                        <a:pt x="2741851" y="3161324"/>
                      </a:lnTo>
                      <a:cubicBezTo>
                        <a:pt x="2390599" y="3373911"/>
                        <a:pt x="1906323" y="3505200"/>
                        <a:pt x="1371600" y="3505200"/>
                      </a:cubicBezTo>
                      <a:cubicBezTo>
                        <a:pt x="836877" y="3505200"/>
                        <a:pt x="352602" y="3373911"/>
                        <a:pt x="1350" y="3161324"/>
                      </a:cubicBezTo>
                      <a:cubicBezTo>
                        <a:pt x="86" y="3148988"/>
                        <a:pt x="0" y="3136608"/>
                        <a:pt x="0" y="3124200"/>
                      </a:cubicBezTo>
                      <a:cubicBezTo>
                        <a:pt x="0" y="2275953"/>
                        <a:pt x="399171" y="1557193"/>
                        <a:pt x="951174" y="1311227"/>
                      </a:cubicBezTo>
                      <a:cubicBezTo>
                        <a:pt x="767036" y="1181223"/>
                        <a:pt x="647700" y="966497"/>
                        <a:pt x="647700" y="723900"/>
                      </a:cubicBezTo>
                      <a:cubicBezTo>
                        <a:pt x="647700" y="324101"/>
                        <a:pt x="971801" y="0"/>
                        <a:pt x="1371600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lIns="0" tIns="0" rIns="0" bIns="27432" rtlCol="0" anchor="b"/>
                <a:lstStyle/>
                <a:p>
                  <a:pPr algn="ctr"/>
                  <a:r>
                    <a:rPr lang="en-US" sz="1400" b="1" dirty="0"/>
                    <a:t>AD</a:t>
                  </a:r>
                </a:p>
              </p:txBody>
            </p:sp>
          </p:grpSp>
          <p:sp>
            <p:nvSpPr>
              <p:cNvPr id="198" name="Oval 2">
                <a:extLst>
                  <a:ext uri="{FF2B5EF4-FFF2-40B4-BE49-F238E27FC236}">
                    <a16:creationId xmlns:a16="http://schemas.microsoft.com/office/drawing/2014/main" id="{9BAEF141-06F3-452B-AC6E-8A08A59A776E}"/>
                  </a:ext>
                </a:extLst>
              </p:cNvPr>
              <p:cNvSpPr/>
              <p:nvPr/>
            </p:nvSpPr>
            <p:spPr>
              <a:xfrm>
                <a:off x="1377192" y="4234549"/>
                <a:ext cx="359147" cy="36168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3505200">
                    <a:moveTo>
                      <a:pt x="1371600" y="0"/>
                    </a:moveTo>
                    <a:cubicBezTo>
                      <a:pt x="1771399" y="0"/>
                      <a:pt x="2095500" y="324101"/>
                      <a:pt x="2095500" y="723900"/>
                    </a:cubicBezTo>
                    <a:cubicBezTo>
                      <a:pt x="2095500" y="966497"/>
                      <a:pt x="1976165" y="1181223"/>
                      <a:pt x="1792026" y="1311227"/>
                    </a:cubicBezTo>
                    <a:cubicBezTo>
                      <a:pt x="2344030" y="1557193"/>
                      <a:pt x="2743200" y="2275953"/>
                      <a:pt x="2743200" y="3124200"/>
                    </a:cubicBezTo>
                    <a:lnTo>
                      <a:pt x="2741851" y="3161324"/>
                    </a:lnTo>
                    <a:cubicBezTo>
                      <a:pt x="2390599" y="3373911"/>
                      <a:pt x="1906323" y="3505200"/>
                      <a:pt x="1371600" y="3505200"/>
                    </a:cubicBezTo>
                    <a:cubicBezTo>
                      <a:pt x="836877" y="3505200"/>
                      <a:pt x="352602" y="3373911"/>
                      <a:pt x="1350" y="3161324"/>
                    </a:cubicBezTo>
                    <a:cubicBezTo>
                      <a:pt x="86" y="3148988"/>
                      <a:pt x="0" y="3136608"/>
                      <a:pt x="0" y="3124200"/>
                    </a:cubicBezTo>
                    <a:cubicBezTo>
                      <a:pt x="0" y="2275953"/>
                      <a:pt x="399171" y="1557193"/>
                      <a:pt x="951174" y="1311227"/>
                    </a:cubicBezTo>
                    <a:cubicBezTo>
                      <a:pt x="767036" y="1181223"/>
                      <a:pt x="647700" y="966497"/>
                      <a:pt x="647700" y="723900"/>
                    </a:cubicBezTo>
                    <a:cubicBezTo>
                      <a:pt x="647700" y="324101"/>
                      <a:pt x="971801" y="0"/>
                      <a:pt x="137160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27432" rtlCol="0" anchor="b"/>
              <a:lstStyle/>
              <a:p>
                <a:pPr algn="ctr"/>
                <a:r>
                  <a:rPr lang="en-US" sz="1400" b="1" dirty="0"/>
                  <a:t>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53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6CD6A16-5073-42D4-978C-4FF0F49B4B98}"/>
              </a:ext>
            </a:extLst>
          </p:cNvPr>
          <p:cNvGrpSpPr/>
          <p:nvPr/>
        </p:nvGrpSpPr>
        <p:grpSpPr>
          <a:xfrm>
            <a:off x="9913071" y="5119767"/>
            <a:ext cx="1465500" cy="584775"/>
            <a:chOff x="10553875" y="5153021"/>
            <a:chExt cx="1465500" cy="58477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987F87-E8F1-43D7-A15E-A73F13E57F7C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B6419F-0B23-4A8C-AF43-3B715BC8AE27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E36537-30D4-413F-960D-19DB90EC30CF}"/>
              </a:ext>
            </a:extLst>
          </p:cNvPr>
          <p:cNvGrpSpPr/>
          <p:nvPr/>
        </p:nvGrpSpPr>
        <p:grpSpPr>
          <a:xfrm>
            <a:off x="10358276" y="2142014"/>
            <a:ext cx="1788816" cy="615311"/>
            <a:chOff x="3938899" y="2146509"/>
            <a:chExt cx="1305941" cy="5847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D4B6320-0235-4FBF-B1D8-057C0FE83C75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A0B3FD-C9ED-482E-ACA8-E7A63A51BFF0}"/>
                </a:ext>
              </a:extLst>
            </p:cNvPr>
            <p:cNvSpPr txBox="1"/>
            <p:nvPr/>
          </p:nvSpPr>
          <p:spPr>
            <a:xfrm>
              <a:off x="4731044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5" y="2727136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15396" y="138547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483171" y="480553"/>
            <a:ext cx="9129181" cy="600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Model &amp; Class Hierarchy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EAD063B-2C92-4068-B593-A31118D96276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614FB6C-634E-4D14-9FBA-8FED1527A060}"/>
              </a:ext>
            </a:extLst>
          </p:cNvPr>
          <p:cNvGrpSpPr/>
          <p:nvPr/>
        </p:nvGrpSpPr>
        <p:grpSpPr>
          <a:xfrm>
            <a:off x="4004752" y="996731"/>
            <a:ext cx="1732276" cy="1538026"/>
            <a:chOff x="885080" y="1553844"/>
            <a:chExt cx="2279677" cy="209324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9E42AF-59BC-4D28-812A-349870719EDA}"/>
                </a:ext>
              </a:extLst>
            </p:cNvPr>
            <p:cNvSpPr/>
            <p:nvPr/>
          </p:nvSpPr>
          <p:spPr>
            <a:xfrm>
              <a:off x="885080" y="1553844"/>
              <a:ext cx="2279677" cy="466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LOGIN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8CB619-E186-4260-96CB-3955FE6586EF}"/>
                </a:ext>
              </a:extLst>
            </p:cNvPr>
            <p:cNvSpPr/>
            <p:nvPr/>
          </p:nvSpPr>
          <p:spPr>
            <a:xfrm>
              <a:off x="885080" y="2020682"/>
              <a:ext cx="2279677" cy="57339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 Name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correctPass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43387B8-82A2-44D3-9AD3-236805143FCB}"/>
                </a:ext>
              </a:extLst>
            </p:cNvPr>
            <p:cNvSpPr/>
            <p:nvPr/>
          </p:nvSpPr>
          <p:spPr>
            <a:xfrm>
              <a:off x="885080" y="2598612"/>
              <a:ext cx="2279677" cy="1048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getUserName()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getPassword()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validateCredentials()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loginScreen()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D96401-CD87-41F7-882A-D20571C9E180}"/>
              </a:ext>
            </a:extLst>
          </p:cNvPr>
          <p:cNvGrpSpPr/>
          <p:nvPr/>
        </p:nvGrpSpPr>
        <p:grpSpPr>
          <a:xfrm>
            <a:off x="962076" y="3026020"/>
            <a:ext cx="1730538" cy="3391265"/>
            <a:chOff x="885080" y="1375328"/>
            <a:chExt cx="2224357" cy="293861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8DC11CB-49D3-4F7D-8306-6F9A9A85C016}"/>
                </a:ext>
              </a:extLst>
            </p:cNvPr>
            <p:cNvSpPr/>
            <p:nvPr/>
          </p:nvSpPr>
          <p:spPr>
            <a:xfrm>
              <a:off x="885080" y="1375328"/>
              <a:ext cx="2224357" cy="314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Patient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4D023C-01EF-419A-97F0-B04680E78F55}"/>
                </a:ext>
              </a:extLst>
            </p:cNvPr>
            <p:cNvSpPr/>
            <p:nvPr/>
          </p:nvSpPr>
          <p:spPr>
            <a:xfrm>
              <a:off x="885080" y="1691493"/>
              <a:ext cx="2224357" cy="9584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>
                  <a:solidFill>
                    <a:schemeClr val="tx1"/>
                  </a:solidFill>
                </a:rPr>
                <a:t>- pID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- pDepartment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- pName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- pDate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- pCost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734C94C-087A-4A79-8C1B-3BF06BA9BA7C}"/>
                </a:ext>
              </a:extLst>
            </p:cNvPr>
            <p:cNvSpPr/>
            <p:nvPr/>
          </p:nvSpPr>
          <p:spPr>
            <a:xfrm>
              <a:off x="885080" y="2639598"/>
              <a:ext cx="2224357" cy="16743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>
                  <a:solidFill>
                    <a:schemeClr val="tx1"/>
                  </a:solidFill>
                </a:rPr>
                <a:t>+ getPDepartment()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getPCost()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setPDepartment()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getPId()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getPName()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setPDate()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setPCost()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getPDate()</a:t>
              </a:r>
            </a:p>
            <a:p>
              <a:r>
                <a:rPr lang="en-US" sz="1300" dirty="0">
                  <a:solidFill>
                    <a:schemeClr val="tx1"/>
                  </a:solidFill>
                </a:rPr>
                <a:t>+ getPCost()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C7CC3B-7CEC-467F-B520-41B8E8CB2609}"/>
              </a:ext>
            </a:extLst>
          </p:cNvPr>
          <p:cNvGrpSpPr/>
          <p:nvPr/>
        </p:nvGrpSpPr>
        <p:grpSpPr>
          <a:xfrm>
            <a:off x="3996193" y="3169875"/>
            <a:ext cx="1934922" cy="1928187"/>
            <a:chOff x="885080" y="1285082"/>
            <a:chExt cx="2224357" cy="19281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6FE87C-B843-4D77-A305-7104923C25C4}"/>
                </a:ext>
              </a:extLst>
            </p:cNvPr>
            <p:cNvSpPr/>
            <p:nvPr/>
          </p:nvSpPr>
          <p:spPr>
            <a:xfrm>
              <a:off x="885080" y="1285082"/>
              <a:ext cx="2224357" cy="380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NewPatient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DA155D5-2B9E-4181-BED5-9069948D8630}"/>
                </a:ext>
              </a:extLst>
            </p:cNvPr>
            <p:cNvSpPr/>
            <p:nvPr/>
          </p:nvSpPr>
          <p:spPr>
            <a:xfrm>
              <a:off x="885080" y="1659155"/>
              <a:ext cx="2224357" cy="5179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- pCost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0771CB0-4524-4A18-842E-E273A1844D78}"/>
                </a:ext>
              </a:extLst>
            </p:cNvPr>
            <p:cNvSpPr/>
            <p:nvPr/>
          </p:nvSpPr>
          <p:spPr>
            <a:xfrm>
              <a:off x="885080" y="2177148"/>
              <a:ext cx="2224357" cy="10361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+ newPatient()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pCost()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getPCost()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0759DCF-4E98-4F47-A104-4B1210289ED6}"/>
              </a:ext>
            </a:extLst>
          </p:cNvPr>
          <p:cNvGrpSpPr/>
          <p:nvPr/>
        </p:nvGrpSpPr>
        <p:grpSpPr>
          <a:xfrm>
            <a:off x="7662670" y="1654870"/>
            <a:ext cx="2224357" cy="4786885"/>
            <a:chOff x="885080" y="1553844"/>
            <a:chExt cx="2224357" cy="478688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2EC4577-85E9-405F-AA9C-F7FC00DB58DC}"/>
                </a:ext>
              </a:extLst>
            </p:cNvPr>
            <p:cNvSpPr/>
            <p:nvPr/>
          </p:nvSpPr>
          <p:spPr>
            <a:xfrm>
              <a:off x="885080" y="1553844"/>
              <a:ext cx="2224357" cy="466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SAVJHospitalController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AB2E69A-99C2-462D-BAE3-A0BC1C9749B4}"/>
                </a:ext>
              </a:extLst>
            </p:cNvPr>
            <p:cNvSpPr/>
            <p:nvPr/>
          </p:nvSpPr>
          <p:spPr>
            <a:xfrm>
              <a:off x="885080" y="2020680"/>
              <a:ext cx="2224357" cy="128132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- fileName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 patientList&lt;&gt;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 patReceptionInt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 patInt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 hospitalInt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- department[ 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95A41B-F3D0-4A56-AE8E-9DD1E5A5B1DB}"/>
                </a:ext>
              </a:extLst>
            </p:cNvPr>
            <p:cNvSpPr/>
            <p:nvPr/>
          </p:nvSpPr>
          <p:spPr>
            <a:xfrm>
              <a:off x="885080" y="3277823"/>
              <a:ext cx="2224357" cy="30629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+ patientInterface()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patReceptionInterface()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hospitalInterface()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searchPatient()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createPatient()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pCost()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viewReport()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updateExistingPatient()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getPatCases()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getDepartmentCount()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getDepartmentRevenue()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viewPatients()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fileIn()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+ fileOut()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3B0368-79AC-4DF6-A0DE-06E628DDD7E1}"/>
              </a:ext>
            </a:extLst>
          </p:cNvPr>
          <p:cNvCxnSpPr>
            <a:cxnSpLocks/>
          </p:cNvCxnSpPr>
          <p:nvPr/>
        </p:nvCxnSpPr>
        <p:spPr>
          <a:xfrm flipH="1">
            <a:off x="2674670" y="3294106"/>
            <a:ext cx="133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CE1E2AB-AEF5-49A8-B5E7-2E8AB1A7A0A6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827345" y="2643964"/>
            <a:ext cx="5848664" cy="382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EFA69-F0D9-4ACE-B226-19456AAB4586}"/>
              </a:ext>
            </a:extLst>
          </p:cNvPr>
          <p:cNvCxnSpPr>
            <a:cxnSpLocks/>
          </p:cNvCxnSpPr>
          <p:nvPr/>
        </p:nvCxnSpPr>
        <p:spPr>
          <a:xfrm>
            <a:off x="5737028" y="1844098"/>
            <a:ext cx="1925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01456D-EC6D-413E-8D83-EC21A188A6E2}"/>
              </a:ext>
            </a:extLst>
          </p:cNvPr>
          <p:cNvCxnSpPr>
            <a:cxnSpLocks/>
          </p:cNvCxnSpPr>
          <p:nvPr/>
        </p:nvCxnSpPr>
        <p:spPr>
          <a:xfrm flipH="1">
            <a:off x="5737028" y="2159069"/>
            <a:ext cx="193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B029E8-2209-436E-AE91-5B26F17BDA4D}"/>
              </a:ext>
            </a:extLst>
          </p:cNvPr>
          <p:cNvCxnSpPr>
            <a:cxnSpLocks/>
          </p:cNvCxnSpPr>
          <p:nvPr/>
        </p:nvCxnSpPr>
        <p:spPr>
          <a:xfrm>
            <a:off x="4943061" y="2669769"/>
            <a:ext cx="0" cy="49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8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8375CD4-0221-4D16-B6FA-622FD3464356}"/>
              </a:ext>
            </a:extLst>
          </p:cNvPr>
          <p:cNvGrpSpPr/>
          <p:nvPr/>
        </p:nvGrpSpPr>
        <p:grpSpPr>
          <a:xfrm>
            <a:off x="9909807" y="5106515"/>
            <a:ext cx="1470504" cy="584775"/>
            <a:chOff x="10553875" y="5153021"/>
            <a:chExt cx="1470504" cy="58477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B66EA9C3-F050-4445-B76D-C798BE86E5E6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90A5DB-5F2E-4FEB-BB9F-17F3A4B3B0DD}"/>
                </a:ext>
              </a:extLst>
            </p:cNvPr>
            <p:cNvSpPr txBox="1"/>
            <p:nvPr/>
          </p:nvSpPr>
          <p:spPr>
            <a:xfrm>
              <a:off x="11454992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2E36537-30D4-413F-960D-19DB90EC30CF}"/>
              </a:ext>
            </a:extLst>
          </p:cNvPr>
          <p:cNvGrpSpPr/>
          <p:nvPr/>
        </p:nvGrpSpPr>
        <p:grpSpPr>
          <a:xfrm>
            <a:off x="10358276" y="2142014"/>
            <a:ext cx="1788816" cy="615311"/>
            <a:chOff x="3938899" y="2146509"/>
            <a:chExt cx="1305941" cy="5847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D4B6320-0235-4FBF-B1D8-057C0FE83C75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A0B3FD-C9ED-482E-ACA8-E7A63A51BFF0}"/>
                </a:ext>
              </a:extLst>
            </p:cNvPr>
            <p:cNvSpPr txBox="1"/>
            <p:nvPr/>
          </p:nvSpPr>
          <p:spPr>
            <a:xfrm>
              <a:off x="4731044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4175"/>
            <a:ext cx="1179090" cy="584775"/>
            <a:chOff x="3953056" y="1582161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46198" y="1582161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622055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84229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5636" cy="584775"/>
            <a:chOff x="4237474" y="3898624"/>
            <a:chExt cx="1155636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826929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159508" y="2727136"/>
            <a:ext cx="1233066" cy="584775"/>
            <a:chOff x="3938900" y="2724210"/>
            <a:chExt cx="1263586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95588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02003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-2066" y="136082"/>
            <a:ext cx="10835836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483171" y="401038"/>
            <a:ext cx="912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Project Diagram in </a:t>
            </a:r>
            <a:r>
              <a:rPr lang="en-US" sz="2800" b="1" dirty="0" err="1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BlueJ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EAD063B-2C92-4068-B593-A31118D96276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E16A88-AEBD-40B7-B5E4-80BBF53AE3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92" y="1086683"/>
            <a:ext cx="8698908" cy="50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4AF30FD-154B-4EC4-B1FA-E7B1BAFF3242}"/>
              </a:ext>
            </a:extLst>
          </p:cNvPr>
          <p:cNvGrpSpPr/>
          <p:nvPr/>
        </p:nvGrpSpPr>
        <p:grpSpPr>
          <a:xfrm>
            <a:off x="9909807" y="5093263"/>
            <a:ext cx="1465500" cy="584775"/>
            <a:chOff x="10553875" y="5153021"/>
            <a:chExt cx="1465500" cy="58477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CA1D645-F142-45C1-923F-D363ADBCCC02}"/>
                </a:ext>
              </a:extLst>
            </p:cNvPr>
            <p:cNvSpPr/>
            <p:nvPr/>
          </p:nvSpPr>
          <p:spPr>
            <a:xfrm>
              <a:off x="10553875" y="5212266"/>
              <a:ext cx="1465500" cy="466286"/>
            </a:xfrm>
            <a:prstGeom prst="roundRect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D816F4-206E-420D-8A24-49436EBEE919}"/>
                </a:ext>
              </a:extLst>
            </p:cNvPr>
            <p:cNvSpPr txBox="1"/>
            <p:nvPr/>
          </p:nvSpPr>
          <p:spPr>
            <a:xfrm>
              <a:off x="11426856" y="5153021"/>
              <a:ext cx="5693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08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B18D8-490F-4373-885E-B60AD58D25B1}"/>
              </a:ext>
            </a:extLst>
          </p:cNvPr>
          <p:cNvGrpSpPr/>
          <p:nvPr/>
        </p:nvGrpSpPr>
        <p:grpSpPr>
          <a:xfrm>
            <a:off x="10203932" y="2768070"/>
            <a:ext cx="1202370" cy="584775"/>
            <a:chOff x="3938900" y="2724210"/>
            <a:chExt cx="1232131" cy="58477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55BEB32-FE3B-4198-8AEC-7B0A683F908E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23596-B34C-4FFD-9055-82808CD936E7}"/>
                </a:ext>
              </a:extLst>
            </p:cNvPr>
            <p:cNvSpPr txBox="1"/>
            <p:nvPr/>
          </p:nvSpPr>
          <p:spPr>
            <a:xfrm>
              <a:off x="4552340" y="272421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8DA890-26EA-4FEF-B291-E10E2AF46E9F}"/>
              </a:ext>
            </a:extLst>
          </p:cNvPr>
          <p:cNvGrpSpPr/>
          <p:nvPr/>
        </p:nvGrpSpPr>
        <p:grpSpPr>
          <a:xfrm>
            <a:off x="10343234" y="2772170"/>
            <a:ext cx="1968893" cy="644361"/>
            <a:chOff x="3938900" y="2772930"/>
            <a:chExt cx="1447935" cy="58477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10CB98-874F-4BAC-8901-3041DAE79586}"/>
                </a:ext>
              </a:extLst>
            </p:cNvPr>
            <p:cNvSpPr/>
            <p:nvPr/>
          </p:nvSpPr>
          <p:spPr>
            <a:xfrm>
              <a:off x="3938900" y="2794458"/>
              <a:ext cx="1232131" cy="466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DFD3-6075-416E-912E-6A6633795368}"/>
                </a:ext>
              </a:extLst>
            </p:cNvPr>
            <p:cNvSpPr txBox="1"/>
            <p:nvPr/>
          </p:nvSpPr>
          <p:spPr>
            <a:xfrm>
              <a:off x="4779937" y="2772930"/>
              <a:ext cx="606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B8003-CCF8-4CAD-8732-2F3953FBDA1B}"/>
              </a:ext>
            </a:extLst>
          </p:cNvPr>
          <p:cNvGrpSpPr/>
          <p:nvPr/>
        </p:nvGrpSpPr>
        <p:grpSpPr>
          <a:xfrm>
            <a:off x="10206382" y="2163897"/>
            <a:ext cx="1193247" cy="584775"/>
            <a:chOff x="3938899" y="2146509"/>
            <a:chExt cx="1193247" cy="5847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8C8C6E0-8783-4496-A96E-B2F2697E719E}"/>
                </a:ext>
              </a:extLst>
            </p:cNvPr>
            <p:cNvSpPr/>
            <p:nvPr/>
          </p:nvSpPr>
          <p:spPr>
            <a:xfrm>
              <a:off x="3938899" y="2212049"/>
              <a:ext cx="1193247" cy="466836"/>
            </a:xfrm>
            <a:prstGeom prst="roundRect">
              <a:avLst/>
            </a:prstGeom>
            <a:solidFill>
              <a:srgbClr val="017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0B9AFA-2D68-4688-AF01-95EEB123EF59}"/>
                </a:ext>
              </a:extLst>
            </p:cNvPr>
            <p:cNvSpPr txBox="1"/>
            <p:nvPr/>
          </p:nvSpPr>
          <p:spPr>
            <a:xfrm>
              <a:off x="4525641" y="2146509"/>
              <a:ext cx="513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635C-A46A-420A-ADD4-1E6629DB9236}"/>
              </a:ext>
            </a:extLst>
          </p:cNvPr>
          <p:cNvGrpSpPr/>
          <p:nvPr/>
        </p:nvGrpSpPr>
        <p:grpSpPr>
          <a:xfrm>
            <a:off x="10212351" y="1551411"/>
            <a:ext cx="1179090" cy="584775"/>
            <a:chOff x="3953056" y="1579397"/>
            <a:chExt cx="1179090" cy="5847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DC143-C1AC-4E02-BF57-02FB9DDFCC8F}"/>
                </a:ext>
              </a:extLst>
            </p:cNvPr>
            <p:cNvSpPr/>
            <p:nvPr/>
          </p:nvSpPr>
          <p:spPr>
            <a:xfrm>
              <a:off x="3953056" y="1649460"/>
              <a:ext cx="1179090" cy="466836"/>
            </a:xfrm>
            <a:prstGeom prst="roundRect">
              <a:avLst/>
            </a:prstGeom>
            <a:solidFill>
              <a:srgbClr val="B624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3AC658-E9A2-442C-B383-CFB711F95B9B}"/>
                </a:ext>
              </a:extLst>
            </p:cNvPr>
            <p:cNvSpPr txBox="1"/>
            <p:nvPr/>
          </p:nvSpPr>
          <p:spPr>
            <a:xfrm>
              <a:off x="4532271" y="1579397"/>
              <a:ext cx="50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7D8AF0-52E0-4F10-8BBF-2F4C80C994D4}"/>
              </a:ext>
            </a:extLst>
          </p:cNvPr>
          <p:cNvGrpSpPr/>
          <p:nvPr/>
        </p:nvGrpSpPr>
        <p:grpSpPr>
          <a:xfrm>
            <a:off x="9952758" y="1006323"/>
            <a:ext cx="1413247" cy="584775"/>
            <a:chOff x="3748899" y="1006323"/>
            <a:chExt cx="1413247" cy="58477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09369CE-02AF-427A-8E34-A785F09DC066}"/>
                </a:ext>
              </a:extLst>
            </p:cNvPr>
            <p:cNvSpPr/>
            <p:nvPr/>
          </p:nvSpPr>
          <p:spPr>
            <a:xfrm>
              <a:off x="3748899" y="1064684"/>
              <a:ext cx="1413247" cy="466836"/>
            </a:xfrm>
            <a:prstGeom prst="roundRect">
              <a:avLst/>
            </a:prstGeom>
            <a:solidFill>
              <a:srgbClr val="EB4B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63A23E-3DB4-481D-88FC-1B22D17355AB}"/>
                </a:ext>
              </a:extLst>
            </p:cNvPr>
            <p:cNvSpPr txBox="1"/>
            <p:nvPr/>
          </p:nvSpPr>
          <p:spPr>
            <a:xfrm>
              <a:off x="4579851" y="1006323"/>
              <a:ext cx="468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5FA3C-14FA-45C5-BB09-A86E835C77DA}"/>
              </a:ext>
            </a:extLst>
          </p:cNvPr>
          <p:cNvGrpSpPr/>
          <p:nvPr/>
        </p:nvGrpSpPr>
        <p:grpSpPr>
          <a:xfrm>
            <a:off x="9895356" y="4498536"/>
            <a:ext cx="1465500" cy="584086"/>
            <a:chOff x="3898581" y="4625047"/>
            <a:chExt cx="1597187" cy="58477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87C1C0-CB64-400C-82E8-53FF170EB738}"/>
                </a:ext>
              </a:extLst>
            </p:cNvPr>
            <p:cNvSpPr/>
            <p:nvPr/>
          </p:nvSpPr>
          <p:spPr>
            <a:xfrm>
              <a:off x="3898581" y="4684017"/>
              <a:ext cx="1597187" cy="46683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gency FB" panose="020B0503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6B9FDB-2140-4BDA-8F9A-A2C2205E7837}"/>
                </a:ext>
              </a:extLst>
            </p:cNvPr>
            <p:cNvSpPr txBox="1"/>
            <p:nvPr/>
          </p:nvSpPr>
          <p:spPr>
            <a:xfrm>
              <a:off x="4853565" y="4625047"/>
              <a:ext cx="5533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498F1-472E-45C9-A753-7AF9462A8D24}"/>
              </a:ext>
            </a:extLst>
          </p:cNvPr>
          <p:cNvGrpSpPr/>
          <p:nvPr/>
        </p:nvGrpSpPr>
        <p:grpSpPr>
          <a:xfrm>
            <a:off x="10200181" y="3913761"/>
            <a:ext cx="1151750" cy="584775"/>
            <a:chOff x="4237474" y="3898624"/>
            <a:chExt cx="1151750" cy="5847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661FB0A-BDC3-4BC4-AB60-988A70B9AE94}"/>
                </a:ext>
              </a:extLst>
            </p:cNvPr>
            <p:cNvSpPr/>
            <p:nvPr/>
          </p:nvSpPr>
          <p:spPr>
            <a:xfrm>
              <a:off x="4237474" y="3969064"/>
              <a:ext cx="1151750" cy="466836"/>
            </a:xfrm>
            <a:prstGeom prst="roundRect">
              <a:avLst/>
            </a:prstGeom>
            <a:solidFill>
              <a:srgbClr val="91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E0E11A-82A7-4D8C-B380-0DC15066C837}"/>
                </a:ext>
              </a:extLst>
            </p:cNvPr>
            <p:cNvSpPr txBox="1"/>
            <p:nvPr/>
          </p:nvSpPr>
          <p:spPr>
            <a:xfrm>
              <a:off x="4798793" y="3898624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E788F-8973-4E05-A078-697113047B77}"/>
              </a:ext>
            </a:extLst>
          </p:cNvPr>
          <p:cNvGrpSpPr/>
          <p:nvPr/>
        </p:nvGrpSpPr>
        <p:grpSpPr>
          <a:xfrm>
            <a:off x="10095335" y="3341759"/>
            <a:ext cx="1273515" cy="584775"/>
            <a:chOff x="3946891" y="3304319"/>
            <a:chExt cx="1280506" cy="5847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336E97F-E9E8-4DA2-A772-8A337AFF4D7D}"/>
                </a:ext>
              </a:extLst>
            </p:cNvPr>
            <p:cNvSpPr/>
            <p:nvPr/>
          </p:nvSpPr>
          <p:spPr>
            <a:xfrm>
              <a:off x="3946891" y="3384436"/>
              <a:ext cx="1280506" cy="46683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CB4DF8-BAF8-4C26-A95F-0EF5570411F0}"/>
                </a:ext>
              </a:extLst>
            </p:cNvPr>
            <p:cNvSpPr txBox="1"/>
            <p:nvPr/>
          </p:nvSpPr>
          <p:spPr>
            <a:xfrm>
              <a:off x="4639884" y="3304319"/>
              <a:ext cx="5661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C7646-7736-4270-A4E9-356AF71C1CA4}"/>
              </a:ext>
            </a:extLst>
          </p:cNvPr>
          <p:cNvSpPr/>
          <p:nvPr/>
        </p:nvSpPr>
        <p:spPr>
          <a:xfrm>
            <a:off x="13939" y="139413"/>
            <a:ext cx="10778148" cy="6719453"/>
          </a:xfrm>
          <a:custGeom>
            <a:avLst/>
            <a:gdLst>
              <a:gd name="connsiteX0" fmla="*/ 0 w 4371976"/>
              <a:gd name="connsiteY0" fmla="*/ 0 h 5072063"/>
              <a:gd name="connsiteX1" fmla="*/ 2669389 w 4371976"/>
              <a:gd name="connsiteY1" fmla="*/ 0 h 5072063"/>
              <a:gd name="connsiteX2" fmla="*/ 3043239 w 4371976"/>
              <a:gd name="connsiteY2" fmla="*/ 0 h 5072063"/>
              <a:gd name="connsiteX3" fmla="*/ 4031451 w 4371976"/>
              <a:gd name="connsiteY3" fmla="*/ 0 h 5072063"/>
              <a:gd name="connsiteX4" fmla="*/ 4371976 w 4371976"/>
              <a:gd name="connsiteY4" fmla="*/ 340525 h 5072063"/>
              <a:gd name="connsiteX5" fmla="*/ 4371976 w 4371976"/>
              <a:gd name="connsiteY5" fmla="*/ 4731538 h 5072063"/>
              <a:gd name="connsiteX6" fmla="*/ 4031451 w 4371976"/>
              <a:gd name="connsiteY6" fmla="*/ 5072063 h 5072063"/>
              <a:gd name="connsiteX7" fmla="*/ 3043239 w 4371976"/>
              <a:gd name="connsiteY7" fmla="*/ 5072063 h 5072063"/>
              <a:gd name="connsiteX8" fmla="*/ 2669389 w 4371976"/>
              <a:gd name="connsiteY8" fmla="*/ 5072063 h 5072063"/>
              <a:gd name="connsiteX9" fmla="*/ 0 w 4371976"/>
              <a:gd name="connsiteY9" fmla="*/ 5072063 h 50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1976" h="5072063">
                <a:moveTo>
                  <a:pt x="0" y="0"/>
                </a:moveTo>
                <a:lnTo>
                  <a:pt x="2669389" y="0"/>
                </a:lnTo>
                <a:lnTo>
                  <a:pt x="3043239" y="0"/>
                </a:lnTo>
                <a:lnTo>
                  <a:pt x="4031451" y="0"/>
                </a:lnTo>
                <a:cubicBezTo>
                  <a:pt x="4219518" y="0"/>
                  <a:pt x="4371976" y="152458"/>
                  <a:pt x="4371976" y="340525"/>
                </a:cubicBezTo>
                <a:lnTo>
                  <a:pt x="4371976" y="4731538"/>
                </a:lnTo>
                <a:cubicBezTo>
                  <a:pt x="4371976" y="4919605"/>
                  <a:pt x="4219518" y="5072063"/>
                  <a:pt x="4031451" y="5072063"/>
                </a:cubicBezTo>
                <a:lnTo>
                  <a:pt x="3043239" y="5072063"/>
                </a:lnTo>
                <a:lnTo>
                  <a:pt x="2669389" y="5072063"/>
                </a:lnTo>
                <a:lnTo>
                  <a:pt x="0" y="5072063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00">
                <a:srgbClr val="ECECEC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8600" dist="139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https://www.vanheusenindia.com/category/men/trousers-chinos-7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1BA9B-9961-4FD3-9FAC-0E587ECE9C8B}"/>
              </a:ext>
            </a:extLst>
          </p:cNvPr>
          <p:cNvSpPr/>
          <p:nvPr/>
        </p:nvSpPr>
        <p:spPr>
          <a:xfrm>
            <a:off x="50696" y="238613"/>
            <a:ext cx="10375646" cy="21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C3DF0-2BBE-42D7-A19A-52EB7D1B7217}"/>
              </a:ext>
            </a:extLst>
          </p:cNvPr>
          <p:cNvSpPr/>
          <p:nvPr/>
        </p:nvSpPr>
        <p:spPr>
          <a:xfrm>
            <a:off x="204651" y="-4328"/>
            <a:ext cx="71913" cy="6793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6DAF8-8928-40F2-BF39-50F11F3B968B}"/>
              </a:ext>
            </a:extLst>
          </p:cNvPr>
          <p:cNvSpPr/>
          <p:nvPr/>
        </p:nvSpPr>
        <p:spPr>
          <a:xfrm>
            <a:off x="343162" y="6566248"/>
            <a:ext cx="9552194" cy="531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B1556-155A-4F27-9534-06C1C36FD9D3}"/>
              </a:ext>
            </a:extLst>
          </p:cNvPr>
          <p:cNvSpPr txBox="1"/>
          <p:nvPr/>
        </p:nvSpPr>
        <p:spPr>
          <a:xfrm>
            <a:off x="2541085" y="424606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OOPS Concepts in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2F79A9-5E67-40AC-8CE0-10BB30F82791}"/>
              </a:ext>
            </a:extLst>
          </p:cNvPr>
          <p:cNvGrpSpPr/>
          <p:nvPr/>
        </p:nvGrpSpPr>
        <p:grpSpPr>
          <a:xfrm>
            <a:off x="9952758" y="6057353"/>
            <a:ext cx="546316" cy="466287"/>
            <a:chOff x="3540229" y="5424108"/>
            <a:chExt cx="923801" cy="976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218F0-DE49-4B3C-B525-AEBB5A6F0B61}"/>
                </a:ext>
              </a:extLst>
            </p:cNvPr>
            <p:cNvSpPr/>
            <p:nvPr/>
          </p:nvSpPr>
          <p:spPr>
            <a:xfrm>
              <a:off x="3705570" y="5668000"/>
              <a:ext cx="758460" cy="7321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DB8BDC-9CD8-4643-9BAD-3D8EA2F99B63}"/>
                </a:ext>
              </a:extLst>
            </p:cNvPr>
            <p:cNvSpPr/>
            <p:nvPr/>
          </p:nvSpPr>
          <p:spPr>
            <a:xfrm>
              <a:off x="3540229" y="5424108"/>
              <a:ext cx="393992" cy="403471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D102774-55D6-4B08-86DD-CCE69995956E}"/>
              </a:ext>
            </a:extLst>
          </p:cNvPr>
          <p:cNvSpPr/>
          <p:nvPr/>
        </p:nvSpPr>
        <p:spPr>
          <a:xfrm>
            <a:off x="-1956" y="69274"/>
            <a:ext cx="520594" cy="5592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763A6"/>
              </a:gs>
              <a:gs pos="46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8C367-190C-48DD-9F1F-7C551C2F0359}"/>
              </a:ext>
            </a:extLst>
          </p:cNvPr>
          <p:cNvSpPr txBox="1"/>
          <p:nvPr/>
        </p:nvSpPr>
        <p:spPr>
          <a:xfrm>
            <a:off x="292459" y="1148515"/>
            <a:ext cx="752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Abstraction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4A023-E967-4E4B-9731-371F14054DED}"/>
              </a:ext>
            </a:extLst>
          </p:cNvPr>
          <p:cNvSpPr txBox="1"/>
          <p:nvPr/>
        </p:nvSpPr>
        <p:spPr>
          <a:xfrm>
            <a:off x="713450" y="1843798"/>
            <a:ext cx="9200175" cy="4616648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ECECEC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/>
              <a:t>Patient Class -&gt; All the functionality of the application is provided to the Admin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100" dirty="0" err="1"/>
              <a:t>DepartmentCost</a:t>
            </a:r>
            <a:r>
              <a:rPr lang="en-US" sz="2100" dirty="0"/>
              <a:t> Class -&gt; As an interface for returning Revenue for each dept.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1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074305F-645A-4C79-817A-D15A7A7E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75" y="2944053"/>
            <a:ext cx="5355473" cy="33060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9000">
                <a:schemeClr val="accent4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5776B89-CD94-46BB-B508-7CF403A24968}"/>
              </a:ext>
            </a:extLst>
          </p:cNvPr>
          <p:cNvSpPr/>
          <p:nvPr/>
        </p:nvSpPr>
        <p:spPr>
          <a:xfrm>
            <a:off x="6084777" y="5123952"/>
            <a:ext cx="1389620" cy="86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3CC2FB-1523-44F9-B58B-51FB00426D23}"/>
              </a:ext>
            </a:extLst>
          </p:cNvPr>
          <p:cNvSpPr/>
          <p:nvPr/>
        </p:nvSpPr>
        <p:spPr>
          <a:xfrm>
            <a:off x="2776524" y="3672638"/>
            <a:ext cx="1389620" cy="868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2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/>
      <p:bldP spid="44" grpId="0" animBg="1"/>
      <p:bldP spid="33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916</Words>
  <Application>Microsoft Office PowerPoint</Application>
  <PresentationFormat>Widescreen</PresentationFormat>
  <Paragraphs>454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Abadi</vt:lpstr>
      <vt:lpstr>Agency FB</vt:lpstr>
      <vt:lpstr>Arial</vt:lpstr>
      <vt:lpstr>Calibri</vt:lpstr>
      <vt:lpstr>Calibri Light</vt:lpstr>
      <vt:lpstr>Comic Sans MS</vt:lpstr>
      <vt:lpstr>Lucida Calligraphy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vivekarpillai@gmail.com</dc:creator>
  <cp:lastModifiedBy>Jogil Jose</cp:lastModifiedBy>
  <cp:revision>58</cp:revision>
  <dcterms:created xsi:type="dcterms:W3CDTF">2019-03-25T10:52:16Z</dcterms:created>
  <dcterms:modified xsi:type="dcterms:W3CDTF">2019-03-26T18:49:33Z</dcterms:modified>
</cp:coreProperties>
</file>