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81" r:id="rId4"/>
    <p:sldId id="285" r:id="rId5"/>
    <p:sldId id="288" r:id="rId6"/>
    <p:sldId id="287" r:id="rId7"/>
    <p:sldId id="267" r:id="rId8"/>
    <p:sldId id="268" r:id="rId9"/>
    <p:sldId id="272" r:id="rId10"/>
    <p:sldId id="289" r:id="rId11"/>
    <p:sldId id="283" r:id="rId12"/>
    <p:sldId id="284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BE1"/>
    <a:srgbClr val="FF9797"/>
    <a:srgbClr val="FF8585"/>
    <a:srgbClr val="FF9B9B"/>
    <a:srgbClr val="F73D29"/>
    <a:srgbClr val="F0304B"/>
    <a:srgbClr val="FA8D82"/>
    <a:srgbClr val="9FA068"/>
    <a:srgbClr val="FF776D"/>
    <a:srgbClr val="4AB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D2F47-5801-43AA-817F-5AD4E50EA165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A50B7-C0E5-45EC-B65A-A26640EF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43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A50B7-C0E5-45EC-B65A-A26640EF981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0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AD6C-09BE-4918-B69F-307BD8FCFCD6}" type="datetime1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3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3335-EC23-42F2-B5B2-36AE9132CCA1}" type="datetime1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18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AAC3-54B4-4E59-965A-ED8ADDE0CA80}" type="datetime1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5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8524-E031-420C-919F-55278850DBA7}" type="datetime1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94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3FDB-E2D2-4474-B44B-7045C70CD35E}" type="datetime1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09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205A-DD0A-449A-A051-0CE7D7BC3119}" type="datetime1">
              <a:rPr lang="en-IN" smtClean="0"/>
              <a:t>11-05-2019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4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A430-D025-48BC-97A7-EB33BC9E6EFF}" type="datetime1">
              <a:rPr lang="en-IN" smtClean="0"/>
              <a:t>11-05-2019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5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BD0F-78D8-46D9-9836-92537E9D39BA}" type="datetime1">
              <a:rPr lang="en-IN" smtClean="0"/>
              <a:t>11-05-2019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93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5089-8B8C-4FAF-9AFE-A003345733A1}" type="datetime1">
              <a:rPr lang="en-IN" smtClean="0"/>
              <a:t>11-05-2019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64D8-C899-4C00-9136-A59F29CF724C}" type="datetime1">
              <a:rPr lang="en-IN" smtClean="0"/>
              <a:t>11-05-2019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5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D7FA-6B23-4122-B164-682121F730EA}" type="datetime1">
              <a:rPr lang="en-IN" smtClean="0"/>
              <a:t>11-05-2019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28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5DFA-5B64-411D-AFDF-18C0D4DB0991}" type="datetime1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E05D-E88D-43DC-B56D-C655880E3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72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sv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94" y="2"/>
            <a:ext cx="12191999" cy="686371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4508429"/>
            <a:ext cx="6084606" cy="17091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956565" y="4508429"/>
            <a:ext cx="1649334" cy="1700611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66" y="6221339"/>
            <a:ext cx="1807124" cy="611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73" y="4782748"/>
            <a:ext cx="49451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Anthem</a:t>
            </a:r>
            <a:r>
              <a:rPr lang="en-IN" sz="3600" b="1" dirty="0">
                <a:solidFill>
                  <a:schemeClr val="accent5">
                    <a:lumMod val="50000"/>
                  </a:schemeClr>
                </a:solidFill>
              </a:rPr>
              <a:t> Security Breach</a:t>
            </a:r>
          </a:p>
          <a:p>
            <a:br>
              <a:rPr lang="en-US" dirty="0"/>
            </a:br>
            <a:r>
              <a:rPr lang="en-US" dirty="0"/>
              <a:t>             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Impacting Cost of Care</a:t>
            </a:r>
          </a:p>
          <a:p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409632" y="6362360"/>
            <a:ext cx="2743200" cy="365125"/>
          </a:xfrm>
        </p:spPr>
        <p:txBody>
          <a:bodyPr/>
          <a:lstStyle/>
          <a:p>
            <a:fld id="{0187AAEA-1156-422F-8A36-3CF3AE9D2141}" type="datetime1">
              <a:rPr lang="en-IN" b="1" smtClean="0">
                <a:solidFill>
                  <a:schemeClr val="bg1">
                    <a:lumMod val="50000"/>
                  </a:schemeClr>
                </a:solidFill>
              </a:rPr>
              <a:t>11-05-2019</a:t>
            </a:fld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29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940" y="14745"/>
            <a:ext cx="6076060" cy="1147482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940" y="14745"/>
            <a:ext cx="6075362" cy="6843255"/>
          </a:xfrm>
          <a:solidFill>
            <a:schemeClr val="accent5">
              <a:lumMod val="40000"/>
              <a:lumOff val="60000"/>
            </a:schemeClr>
          </a:solidFill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814B650-99D3-4F8D-B63A-4AED7E891601}"/>
              </a:ext>
            </a:extLst>
          </p:cNvPr>
          <p:cNvGrpSpPr/>
          <p:nvPr/>
        </p:nvGrpSpPr>
        <p:grpSpPr>
          <a:xfrm>
            <a:off x="-28004" y="-13252"/>
            <a:ext cx="5302214" cy="978203"/>
            <a:chOff x="-28004" y="-13252"/>
            <a:chExt cx="5302214" cy="978203"/>
          </a:xfrm>
        </p:grpSpPr>
        <p:sp>
          <p:nvSpPr>
            <p:cNvPr id="6" name="Rounded Rectangle 5"/>
            <p:cNvSpPr/>
            <p:nvPr/>
          </p:nvSpPr>
          <p:spPr>
            <a:xfrm>
              <a:off x="-28004" y="-5090"/>
              <a:ext cx="4960278" cy="97004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2400" b="1" dirty="0"/>
                <a:t>Ethical Considerations 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912321" y="-13252"/>
              <a:ext cx="1361889" cy="97820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5958762"/>
            <a:ext cx="1272650" cy="89923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76375" y="6457979"/>
            <a:ext cx="4639565" cy="94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372042" y="6492875"/>
            <a:ext cx="2743200" cy="365125"/>
          </a:xfrm>
        </p:spPr>
        <p:txBody>
          <a:bodyPr/>
          <a:lstStyle/>
          <a:p>
            <a:fld id="{669E8846-C4B6-436F-8861-11288E6AC959}" type="datetime1">
              <a:rPr lang="en-IN" b="1" smtClean="0"/>
              <a:t>11-05-2019</a:t>
            </a:fld>
            <a:r>
              <a:rPr lang="en-IN" b="1" dirty="0"/>
              <a:t>                                                9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10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CE44A-9E60-43C2-9108-D5CBFE8DA1E8}"/>
              </a:ext>
            </a:extLst>
          </p:cNvPr>
          <p:cNvSpPr txBox="1"/>
          <p:nvPr/>
        </p:nvSpPr>
        <p:spPr>
          <a:xfrm>
            <a:off x="195423" y="1305341"/>
            <a:ext cx="54996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ethical risk arises when considering the potential breach of corporate and personal confidentiality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Socio-Techno Risk due to risk related partly to technology and partly to people involved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Data Privacy can be achieved through</a:t>
            </a:r>
          </a:p>
          <a:p>
            <a:r>
              <a:rPr lang="en-US" dirty="0"/>
              <a:t>	- Technical</a:t>
            </a:r>
          </a:p>
          <a:p>
            <a:r>
              <a:rPr lang="en-US" dirty="0"/>
              <a:t>	- Social &amp; </a:t>
            </a:r>
          </a:p>
          <a:p>
            <a:r>
              <a:rPr lang="en-US" dirty="0"/>
              <a:t>	- Complying with Data Protection Laws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Legal regulations are slow and not harmonized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Viewing privacy from the perspective of ethics helps organizations to improve their code of conduct</a:t>
            </a:r>
          </a:p>
        </p:txBody>
      </p:sp>
    </p:spTree>
    <p:extLst>
      <p:ext uri="{BB962C8B-B14F-4D97-AF65-F5344CB8AC3E}">
        <p14:creationId xmlns:p14="http://schemas.microsoft.com/office/powerpoint/2010/main" val="360020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-28004" y="8163"/>
            <a:ext cx="4960278" cy="11538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/>
              <a:t>Findings and Conclusions</a:t>
            </a:r>
          </a:p>
        </p:txBody>
      </p:sp>
      <p:sp>
        <p:nvSpPr>
          <p:cNvPr id="7" name="Oval 6"/>
          <p:cNvSpPr/>
          <p:nvPr/>
        </p:nvSpPr>
        <p:spPr>
          <a:xfrm>
            <a:off x="3965330" y="0"/>
            <a:ext cx="1361889" cy="1170772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5958762"/>
            <a:ext cx="1272650" cy="89923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76375" y="6457979"/>
            <a:ext cx="4639565" cy="94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372042" y="6492875"/>
            <a:ext cx="2743200" cy="365125"/>
          </a:xfrm>
        </p:spPr>
        <p:txBody>
          <a:bodyPr/>
          <a:lstStyle/>
          <a:p>
            <a:fld id="{669E8846-C4B6-436F-8861-11288E6AC959}" type="datetime1">
              <a:rPr lang="en-IN" b="1" smtClean="0"/>
              <a:t>11-05-2019</a:t>
            </a:fld>
            <a:r>
              <a:rPr lang="en-IN" b="1" dirty="0"/>
              <a:t>                                                9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11</a:t>
            </a:fld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9C5ABE-DC0B-4E72-8527-75556ADA3B87}"/>
              </a:ext>
            </a:extLst>
          </p:cNvPr>
          <p:cNvCxnSpPr>
            <a:cxnSpLocks/>
          </p:cNvCxnSpPr>
          <p:nvPr/>
        </p:nvCxnSpPr>
        <p:spPr>
          <a:xfrm>
            <a:off x="607965" y="2111346"/>
            <a:ext cx="106926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C5BF72-9718-4E65-AF5C-5DB4F51AA460}"/>
              </a:ext>
            </a:extLst>
          </p:cNvPr>
          <p:cNvGrpSpPr/>
          <p:nvPr/>
        </p:nvGrpSpPr>
        <p:grpSpPr>
          <a:xfrm>
            <a:off x="558690" y="1955842"/>
            <a:ext cx="159710" cy="170886"/>
            <a:chOff x="1677812" y="4248152"/>
            <a:chExt cx="211094" cy="21109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45ABF7-266F-4F81-85F0-F144E0AC32B6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0D1C58-AF0B-48F9-A2A0-E43A4928A917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890A1-4A69-46B5-9732-974837C7183C}"/>
              </a:ext>
            </a:extLst>
          </p:cNvPr>
          <p:cNvCxnSpPr>
            <a:cxnSpLocks/>
          </p:cNvCxnSpPr>
          <p:nvPr/>
        </p:nvCxnSpPr>
        <p:spPr>
          <a:xfrm>
            <a:off x="607449" y="3014421"/>
            <a:ext cx="10455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8D43FD-46D6-4636-AE68-DF0FB5246E58}"/>
              </a:ext>
            </a:extLst>
          </p:cNvPr>
          <p:cNvGrpSpPr/>
          <p:nvPr/>
        </p:nvGrpSpPr>
        <p:grpSpPr>
          <a:xfrm>
            <a:off x="555063" y="2858638"/>
            <a:ext cx="159710" cy="170886"/>
            <a:chOff x="3855819" y="4248152"/>
            <a:chExt cx="211094" cy="21109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3FFBF8-CCB0-4DDA-BBCE-B8BD637E3F65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8A0A9F-C942-43EF-9B24-19FD628EDC0F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04098D-0A09-4FAF-B7B4-5F3EFF42FC56}"/>
              </a:ext>
            </a:extLst>
          </p:cNvPr>
          <p:cNvGrpSpPr/>
          <p:nvPr/>
        </p:nvGrpSpPr>
        <p:grpSpPr>
          <a:xfrm>
            <a:off x="401835" y="3984199"/>
            <a:ext cx="496116" cy="523221"/>
            <a:chOff x="7353181" y="1755914"/>
            <a:chExt cx="1275682" cy="1275682"/>
          </a:xfrm>
        </p:grpSpPr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9BF90841-9F77-4B66-A9EC-0F96EB9EFB9C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D74F0BD-4BE3-4714-AB92-C92560C96DB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0801CEF-4DD0-4CC0-B51A-38C4FD567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514AB64-FF32-45AB-9B8C-00E97F21B7DF}"/>
              </a:ext>
            </a:extLst>
          </p:cNvPr>
          <p:cNvGrpSpPr/>
          <p:nvPr/>
        </p:nvGrpSpPr>
        <p:grpSpPr>
          <a:xfrm>
            <a:off x="369926" y="3112913"/>
            <a:ext cx="496116" cy="523221"/>
            <a:chOff x="7353177" y="1755914"/>
            <a:chExt cx="1275681" cy="1275682"/>
          </a:xfrm>
        </p:grpSpPr>
        <p:sp>
          <p:nvSpPr>
            <p:cNvPr id="56" name="Teardrop 55">
              <a:extLst>
                <a:ext uri="{FF2B5EF4-FFF2-40B4-BE49-F238E27FC236}">
                  <a16:creationId xmlns:a16="http://schemas.microsoft.com/office/drawing/2014/main" id="{7932F994-6157-4CDB-9BEA-3CE11D09876B}"/>
                </a:ext>
              </a:extLst>
            </p:cNvPr>
            <p:cNvSpPr/>
            <p:nvPr/>
          </p:nvSpPr>
          <p:spPr>
            <a:xfrm rot="8100000">
              <a:off x="7353177" y="1755914"/>
              <a:ext cx="1275681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C1263B1-BD2F-433F-B101-FF90792AB348}"/>
                </a:ext>
              </a:extLst>
            </p:cNvPr>
            <p:cNvSpPr/>
            <p:nvPr/>
          </p:nvSpPr>
          <p:spPr>
            <a:xfrm>
              <a:off x="7547530" y="1948912"/>
              <a:ext cx="889685" cy="8896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E1EE39C-F8DC-47F7-9967-66CA4BE5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2" y="2048456"/>
              <a:ext cx="684562" cy="684559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675F1A8-1C9E-4A4B-AA5B-64ABB2CEB4AF}"/>
              </a:ext>
            </a:extLst>
          </p:cNvPr>
          <p:cNvGrpSpPr/>
          <p:nvPr/>
        </p:nvGrpSpPr>
        <p:grpSpPr>
          <a:xfrm>
            <a:off x="403136" y="4909984"/>
            <a:ext cx="496116" cy="523221"/>
            <a:chOff x="7353181" y="1755914"/>
            <a:chExt cx="1275682" cy="1275682"/>
          </a:xfrm>
        </p:grpSpPr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65A9BA6F-DD35-4CE0-9E43-1D260CD19349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9FA0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479590A-9300-4A08-A8FE-0BF87411F284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499E80D-1554-4675-A8C5-F99D7DC6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D22117-AB74-46BB-8F08-60F6E1810833}"/>
              </a:ext>
            </a:extLst>
          </p:cNvPr>
          <p:cNvCxnSpPr>
            <a:cxnSpLocks/>
          </p:cNvCxnSpPr>
          <p:nvPr/>
        </p:nvCxnSpPr>
        <p:spPr>
          <a:xfrm>
            <a:off x="602510" y="3906387"/>
            <a:ext cx="10455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210519-9774-4A43-802B-A675BA701C14}"/>
              </a:ext>
            </a:extLst>
          </p:cNvPr>
          <p:cNvCxnSpPr>
            <a:cxnSpLocks/>
          </p:cNvCxnSpPr>
          <p:nvPr/>
        </p:nvCxnSpPr>
        <p:spPr>
          <a:xfrm>
            <a:off x="662971" y="5739147"/>
            <a:ext cx="10001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ardrop 68">
            <a:extLst>
              <a:ext uri="{FF2B5EF4-FFF2-40B4-BE49-F238E27FC236}">
                <a16:creationId xmlns:a16="http://schemas.microsoft.com/office/drawing/2014/main" id="{9382811A-D769-43E3-A632-6F06F76BBA62}"/>
              </a:ext>
            </a:extLst>
          </p:cNvPr>
          <p:cNvSpPr/>
          <p:nvPr/>
        </p:nvSpPr>
        <p:spPr>
          <a:xfrm rot="8100000">
            <a:off x="355252" y="1267678"/>
            <a:ext cx="544568" cy="535797"/>
          </a:xfrm>
          <a:prstGeom prst="teardrop">
            <a:avLst>
              <a:gd name="adj" fmla="val 109962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36E58F-3926-4578-86FA-25A95A3E4967}"/>
              </a:ext>
            </a:extLst>
          </p:cNvPr>
          <p:cNvSpPr/>
          <p:nvPr/>
        </p:nvSpPr>
        <p:spPr>
          <a:xfrm>
            <a:off x="453213" y="1322692"/>
            <a:ext cx="358686" cy="411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E680582-4395-4469-85B3-80C855C76C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20" y="1380894"/>
            <a:ext cx="370768" cy="290178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C979A3A2-F8C2-4BDF-872A-DB9139E9D67A}"/>
              </a:ext>
            </a:extLst>
          </p:cNvPr>
          <p:cNvSpPr/>
          <p:nvPr/>
        </p:nvSpPr>
        <p:spPr>
          <a:xfrm>
            <a:off x="424990" y="2281989"/>
            <a:ext cx="358686" cy="411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ardrop 74">
            <a:extLst>
              <a:ext uri="{FF2B5EF4-FFF2-40B4-BE49-F238E27FC236}">
                <a16:creationId xmlns:a16="http://schemas.microsoft.com/office/drawing/2014/main" id="{C112A202-DBFA-47DF-90B1-3F88F767470A}"/>
              </a:ext>
            </a:extLst>
          </p:cNvPr>
          <p:cNvSpPr/>
          <p:nvPr/>
        </p:nvSpPr>
        <p:spPr>
          <a:xfrm rot="8100000">
            <a:off x="362482" y="2175635"/>
            <a:ext cx="555462" cy="560761"/>
          </a:xfrm>
          <a:prstGeom prst="teardrop">
            <a:avLst>
              <a:gd name="adj" fmla="val 109962"/>
            </a:avLst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75FE8B6-0F62-46E9-8042-5C0F6F543EEF}"/>
              </a:ext>
            </a:extLst>
          </p:cNvPr>
          <p:cNvSpPr/>
          <p:nvPr/>
        </p:nvSpPr>
        <p:spPr>
          <a:xfrm>
            <a:off x="442645" y="2249747"/>
            <a:ext cx="387252" cy="4016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D1202B0-9FCC-44A4-B1FC-018BBB63B1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4" y="2298769"/>
            <a:ext cx="317018" cy="297586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BF0DAE37-A9E0-4218-AC74-6741056F017F}"/>
              </a:ext>
            </a:extLst>
          </p:cNvPr>
          <p:cNvGrpSpPr/>
          <p:nvPr/>
        </p:nvGrpSpPr>
        <p:grpSpPr>
          <a:xfrm>
            <a:off x="547682" y="3747523"/>
            <a:ext cx="159710" cy="170886"/>
            <a:chOff x="3855819" y="4248152"/>
            <a:chExt cx="211094" cy="211094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638224-10FE-4E16-B7B6-42FAAA683D10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5E3FC2F-BF1D-4BC5-A5F7-D6F15A5991F6}"/>
                </a:ext>
              </a:extLst>
            </p:cNvPr>
            <p:cNvSpPr/>
            <p:nvPr/>
          </p:nvSpPr>
          <p:spPr>
            <a:xfrm>
              <a:off x="3893104" y="4278440"/>
              <a:ext cx="150518" cy="1505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B04995F-A289-45A4-A6E5-E2268DBA482A}"/>
              </a:ext>
            </a:extLst>
          </p:cNvPr>
          <p:cNvGrpSpPr/>
          <p:nvPr/>
        </p:nvGrpSpPr>
        <p:grpSpPr>
          <a:xfrm>
            <a:off x="570009" y="4624934"/>
            <a:ext cx="159710" cy="170886"/>
            <a:chOff x="3855819" y="4248152"/>
            <a:chExt cx="211094" cy="21109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727C53B-F30B-4108-8489-C4684806EB7D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0FF9DC7-DE26-4FF2-BCCF-C1C5E419D733}"/>
                </a:ext>
              </a:extLst>
            </p:cNvPr>
            <p:cNvSpPr/>
            <p:nvPr/>
          </p:nvSpPr>
          <p:spPr>
            <a:xfrm>
              <a:off x="3904701" y="4278440"/>
              <a:ext cx="150518" cy="15051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52FA35-E4BD-4BC9-9381-CD460D44620F}"/>
              </a:ext>
            </a:extLst>
          </p:cNvPr>
          <p:cNvCxnSpPr>
            <a:cxnSpLocks/>
          </p:cNvCxnSpPr>
          <p:nvPr/>
        </p:nvCxnSpPr>
        <p:spPr>
          <a:xfrm>
            <a:off x="664599" y="4778300"/>
            <a:ext cx="10455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0F37BF2-22CF-41E7-8F2F-1BAEABB2A121}"/>
              </a:ext>
            </a:extLst>
          </p:cNvPr>
          <p:cNvGrpSpPr/>
          <p:nvPr/>
        </p:nvGrpSpPr>
        <p:grpSpPr>
          <a:xfrm>
            <a:off x="588317" y="5579697"/>
            <a:ext cx="159710" cy="170886"/>
            <a:chOff x="3855819" y="4248152"/>
            <a:chExt cx="211094" cy="211094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3107763-77BE-4BBA-BBD9-9A8E668E8B13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63BCBEF-3F32-4A89-9237-8AD2DCE348A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9FA0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Flowchart: Terminator 97">
            <a:extLst>
              <a:ext uri="{FF2B5EF4-FFF2-40B4-BE49-F238E27FC236}">
                <a16:creationId xmlns:a16="http://schemas.microsoft.com/office/drawing/2014/main" id="{059CA52C-92D9-43FD-902A-64861FBA2939}"/>
              </a:ext>
            </a:extLst>
          </p:cNvPr>
          <p:cNvSpPr/>
          <p:nvPr/>
        </p:nvSpPr>
        <p:spPr>
          <a:xfrm>
            <a:off x="1669412" y="5422017"/>
            <a:ext cx="4120903" cy="595218"/>
          </a:xfrm>
          <a:prstGeom prst="flowChartTerminator">
            <a:avLst/>
          </a:prstGeom>
          <a:gradFill flip="none" rotWithShape="1">
            <a:gsLst>
              <a:gs pos="0">
                <a:srgbClr val="9FA068"/>
              </a:gs>
              <a:gs pos="100000">
                <a:schemeClr val="accent6">
                  <a:lumMod val="20000"/>
                  <a:lumOff val="80000"/>
                </a:schemeClr>
              </a:gs>
              <a:gs pos="68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15D1D3-ADEA-43DD-8517-0B97F28E46F1}"/>
              </a:ext>
            </a:extLst>
          </p:cNvPr>
          <p:cNvSpPr txBox="1"/>
          <p:nvPr/>
        </p:nvSpPr>
        <p:spPr>
          <a:xfrm>
            <a:off x="1828766" y="5422017"/>
            <a:ext cx="3885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r>
              <a:rPr lang="en-US" sz="1500" dirty="0"/>
              <a:t> ‘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adequate</a:t>
            </a:r>
            <a:r>
              <a:rPr lang="en-US" sz="1500" dirty="0"/>
              <a:t> minimum access controls’ to shut down intrusions from as early as February 2014</a:t>
            </a:r>
            <a:endParaRPr lang="en-IN" sz="1500" dirty="0"/>
          </a:p>
        </p:txBody>
      </p:sp>
      <p:sp>
        <p:nvSpPr>
          <p:cNvPr id="100" name="Flowchart: Terminator 99">
            <a:extLst>
              <a:ext uri="{FF2B5EF4-FFF2-40B4-BE49-F238E27FC236}">
                <a16:creationId xmlns:a16="http://schemas.microsoft.com/office/drawing/2014/main" id="{C897542C-8423-4D4C-A58D-5F8AFC582EFA}"/>
              </a:ext>
            </a:extLst>
          </p:cNvPr>
          <p:cNvSpPr/>
          <p:nvPr/>
        </p:nvSpPr>
        <p:spPr>
          <a:xfrm>
            <a:off x="1705709" y="4487036"/>
            <a:ext cx="4120903" cy="595218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0070C0"/>
              </a:gs>
              <a:gs pos="2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5AADA2-051F-4E73-9566-2ED09FBB4452}"/>
              </a:ext>
            </a:extLst>
          </p:cNvPr>
          <p:cNvSpPr txBox="1"/>
          <p:nvPr/>
        </p:nvSpPr>
        <p:spPr>
          <a:xfrm>
            <a:off x="2011678" y="4488775"/>
            <a:ext cx="3702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Failed to identify and respond to suspected             </a:t>
            </a:r>
          </a:p>
          <a:p>
            <a:pPr lvl="0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or known security incidents</a:t>
            </a:r>
          </a:p>
        </p:txBody>
      </p:sp>
      <p:sp>
        <p:nvSpPr>
          <p:cNvPr id="102" name="Flowchart: Terminator 101">
            <a:extLst>
              <a:ext uri="{FF2B5EF4-FFF2-40B4-BE49-F238E27FC236}">
                <a16:creationId xmlns:a16="http://schemas.microsoft.com/office/drawing/2014/main" id="{F59B2DAD-A2BE-428E-A0E9-25CA77BCC3CD}"/>
              </a:ext>
            </a:extLst>
          </p:cNvPr>
          <p:cNvSpPr/>
          <p:nvPr/>
        </p:nvSpPr>
        <p:spPr>
          <a:xfrm>
            <a:off x="1677230" y="3607317"/>
            <a:ext cx="4120903" cy="595218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  <a:gs pos="3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4B2C40-493D-4DB4-90EC-1050DB15AA19}"/>
              </a:ext>
            </a:extLst>
          </p:cNvPr>
          <p:cNvSpPr txBox="1"/>
          <p:nvPr/>
        </p:nvSpPr>
        <p:spPr>
          <a:xfrm>
            <a:off x="2034430" y="3725581"/>
            <a:ext cx="39245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dirty="0"/>
              <a:t>Lean procedures to monitor system activities</a:t>
            </a:r>
          </a:p>
        </p:txBody>
      </p:sp>
      <p:sp>
        <p:nvSpPr>
          <p:cNvPr id="105" name="Flowchart: Terminator 104">
            <a:extLst>
              <a:ext uri="{FF2B5EF4-FFF2-40B4-BE49-F238E27FC236}">
                <a16:creationId xmlns:a16="http://schemas.microsoft.com/office/drawing/2014/main" id="{2FF8FB4E-89F4-4281-8E53-61C41FBF0A07}"/>
              </a:ext>
            </a:extLst>
          </p:cNvPr>
          <p:cNvSpPr/>
          <p:nvPr/>
        </p:nvSpPr>
        <p:spPr>
          <a:xfrm>
            <a:off x="1644262" y="2717741"/>
            <a:ext cx="4120903" cy="595218"/>
          </a:xfrm>
          <a:prstGeom prst="flowChartTerminator">
            <a:avLst/>
          </a:prstGeom>
          <a:gradFill flip="none" rotWithShape="1">
            <a:gsLst>
              <a:gs pos="0">
                <a:srgbClr val="4ABAAF"/>
              </a:gs>
              <a:gs pos="0">
                <a:srgbClr val="5DD4AC"/>
              </a:gs>
              <a:gs pos="100000">
                <a:schemeClr val="accent6">
                  <a:lumMod val="20000"/>
                  <a:lumOff val="80000"/>
                </a:schemeClr>
              </a:gs>
              <a:gs pos="0">
                <a:srgbClr val="4ABAAF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60F9074-EE23-4FD3-93DB-597CD5BFE7BC}"/>
              </a:ext>
            </a:extLst>
          </p:cNvPr>
          <p:cNvSpPr txBox="1"/>
          <p:nvPr/>
        </p:nvSpPr>
        <p:spPr>
          <a:xfrm>
            <a:off x="1958464" y="2750018"/>
            <a:ext cx="39245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dirty="0"/>
              <a:t>Organization deficit an enterprise-wide risk         	         analysis</a:t>
            </a:r>
          </a:p>
          <a:p>
            <a:pPr lvl="0"/>
            <a:endParaRPr lang="en-US" sz="1500" dirty="0"/>
          </a:p>
        </p:txBody>
      </p:sp>
      <p:sp>
        <p:nvSpPr>
          <p:cNvPr id="107" name="Flowchart: Terminator 106">
            <a:extLst>
              <a:ext uri="{FF2B5EF4-FFF2-40B4-BE49-F238E27FC236}">
                <a16:creationId xmlns:a16="http://schemas.microsoft.com/office/drawing/2014/main" id="{B07E7A2E-C6CD-43F7-8776-02A63B0CBCE3}"/>
              </a:ext>
            </a:extLst>
          </p:cNvPr>
          <p:cNvSpPr/>
          <p:nvPr/>
        </p:nvSpPr>
        <p:spPr>
          <a:xfrm>
            <a:off x="1654549" y="1811768"/>
            <a:ext cx="4120903" cy="595218"/>
          </a:xfrm>
          <a:prstGeom prst="flowChartTerminator">
            <a:avLst/>
          </a:prstGeom>
          <a:gradFill flip="none" rotWithShape="1">
            <a:gsLst>
              <a:gs pos="0">
                <a:srgbClr val="FF0000"/>
              </a:gs>
              <a:gs pos="14000">
                <a:schemeClr val="accent2">
                  <a:lumMod val="20000"/>
                  <a:lumOff val="80000"/>
                </a:schemeClr>
              </a:gs>
              <a:gs pos="100000">
                <a:srgbClr val="FF776D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FD7BBA0-6600-4A50-BB0D-ED70D8E922A1}"/>
              </a:ext>
            </a:extLst>
          </p:cNvPr>
          <p:cNvSpPr txBox="1"/>
          <p:nvPr/>
        </p:nvSpPr>
        <p:spPr>
          <a:xfrm>
            <a:off x="2025746" y="1847818"/>
            <a:ext cx="3924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Neglected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deploy satisfactory requisites for  </a:t>
            </a:r>
          </a:p>
          <a:p>
            <a:pPr lvl="0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countering hackers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991876-8CC9-4D33-AB41-7D56646AF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90" y="8163"/>
            <a:ext cx="6069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1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25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25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75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4250"/>
                            </p:stCondLst>
                            <p:childTnLst>
                              <p:par>
                                <p:cTn id="1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5" grpId="0" animBg="1"/>
      <p:bldP spid="98" grpId="0" animBg="1"/>
      <p:bldP spid="99" grpId="0"/>
      <p:bldP spid="100" grpId="0" animBg="1"/>
      <p:bldP spid="101" grpId="0"/>
      <p:bldP spid="102" grpId="0" animBg="1"/>
      <p:bldP spid="104" grpId="0"/>
      <p:bldP spid="105" grpId="0" animBg="1"/>
      <p:bldP spid="106" grpId="0"/>
      <p:bldP spid="107" grpId="0" animBg="1"/>
      <p:bldP spid="1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787C7E-313A-4FD7-BA48-3BC41489D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17" y="1864"/>
            <a:ext cx="4595981" cy="6856133"/>
          </a:xfrm>
          <a:prstGeom prst="rect">
            <a:avLst/>
          </a:prstGeom>
        </p:spPr>
      </p:pic>
      <p:sp>
        <p:nvSpPr>
          <p:cNvPr id="95" name="Freeform 2">
            <a:extLst>
              <a:ext uri="{FF2B5EF4-FFF2-40B4-BE49-F238E27FC236}">
                <a16:creationId xmlns:a16="http://schemas.microsoft.com/office/drawing/2014/main" id="{1F518410-D9B8-4449-9820-D6AA518D2520}"/>
              </a:ext>
            </a:extLst>
          </p:cNvPr>
          <p:cNvSpPr/>
          <p:nvPr/>
        </p:nvSpPr>
        <p:spPr>
          <a:xfrm rot="21596688">
            <a:off x="6057006" y="2061688"/>
            <a:ext cx="1077947" cy="251751"/>
          </a:xfrm>
          <a:custGeom>
            <a:avLst/>
            <a:gdLst>
              <a:gd name="connsiteX0" fmla="*/ 207861 w 1476277"/>
              <a:gd name="connsiteY0" fmla="*/ 0 h 347235"/>
              <a:gd name="connsiteX1" fmla="*/ 1268416 w 1476277"/>
              <a:gd name="connsiteY1" fmla="*/ 0 h 347235"/>
              <a:gd name="connsiteX2" fmla="*/ 1476277 w 1476277"/>
              <a:gd name="connsiteY2" fmla="*/ 347235 h 347235"/>
              <a:gd name="connsiteX3" fmla="*/ 1245797 w 1476277"/>
              <a:gd name="connsiteY3" fmla="*/ 347235 h 347235"/>
              <a:gd name="connsiteX4" fmla="*/ 1275368 w 1476277"/>
              <a:gd name="connsiteY4" fmla="*/ 251974 h 347235"/>
              <a:gd name="connsiteX5" fmla="*/ 1286509 w 1476277"/>
              <a:gd name="connsiteY5" fmla="*/ 141458 h 347235"/>
              <a:gd name="connsiteX6" fmla="*/ 1275368 w 1476277"/>
              <a:gd name="connsiteY6" fmla="*/ 30943 h 347235"/>
              <a:gd name="connsiteX7" fmla="*/ 1268606 w 1476277"/>
              <a:gd name="connsiteY7" fmla="*/ 4642 h 347235"/>
              <a:gd name="connsiteX8" fmla="*/ 207673 w 1476277"/>
              <a:gd name="connsiteY8" fmla="*/ 4642 h 347235"/>
              <a:gd name="connsiteX9" fmla="*/ 200910 w 1476277"/>
              <a:gd name="connsiteY9" fmla="*/ 30943 h 347235"/>
              <a:gd name="connsiteX10" fmla="*/ 189769 w 1476277"/>
              <a:gd name="connsiteY10" fmla="*/ 141458 h 347235"/>
              <a:gd name="connsiteX11" fmla="*/ 200910 w 1476277"/>
              <a:gd name="connsiteY11" fmla="*/ 251974 h 347235"/>
              <a:gd name="connsiteX12" fmla="*/ 230481 w 1476277"/>
              <a:gd name="connsiteY12" fmla="*/ 347235 h 347235"/>
              <a:gd name="connsiteX13" fmla="*/ 0 w 1476277"/>
              <a:gd name="connsiteY13" fmla="*/ 347235 h 347235"/>
              <a:gd name="connsiteX14" fmla="*/ 207861 w 1476277"/>
              <a:gd name="connsiteY14" fmla="*/ 0 h 34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76277" h="347235">
                <a:moveTo>
                  <a:pt x="207861" y="0"/>
                </a:moveTo>
                <a:lnTo>
                  <a:pt x="1268416" y="0"/>
                </a:lnTo>
                <a:lnTo>
                  <a:pt x="1476277" y="347235"/>
                </a:lnTo>
                <a:lnTo>
                  <a:pt x="1245797" y="347235"/>
                </a:lnTo>
                <a:lnTo>
                  <a:pt x="1275368" y="251974"/>
                </a:lnTo>
                <a:cubicBezTo>
                  <a:pt x="1282673" y="216276"/>
                  <a:pt x="1286509" y="179315"/>
                  <a:pt x="1286509" y="141458"/>
                </a:cubicBezTo>
                <a:cubicBezTo>
                  <a:pt x="1286509" y="103602"/>
                  <a:pt x="1282673" y="66640"/>
                  <a:pt x="1275368" y="30943"/>
                </a:cubicBezTo>
                <a:lnTo>
                  <a:pt x="1268606" y="4642"/>
                </a:lnTo>
                <a:lnTo>
                  <a:pt x="207673" y="4642"/>
                </a:lnTo>
                <a:lnTo>
                  <a:pt x="200910" y="30943"/>
                </a:lnTo>
                <a:cubicBezTo>
                  <a:pt x="193605" y="66640"/>
                  <a:pt x="189769" y="103602"/>
                  <a:pt x="189769" y="141458"/>
                </a:cubicBezTo>
                <a:cubicBezTo>
                  <a:pt x="189769" y="179315"/>
                  <a:pt x="193605" y="216276"/>
                  <a:pt x="200910" y="251974"/>
                </a:cubicBezTo>
                <a:lnTo>
                  <a:pt x="230481" y="347235"/>
                </a:lnTo>
                <a:lnTo>
                  <a:pt x="0" y="347235"/>
                </a:lnTo>
                <a:lnTo>
                  <a:pt x="207861" y="0"/>
                </a:lnTo>
                <a:close/>
              </a:path>
            </a:pathLst>
          </a:custGeom>
          <a:gradFill flip="none" rotWithShape="1">
            <a:gsLst>
              <a:gs pos="100000">
                <a:schemeClr val="tx2">
                  <a:lumMod val="20000"/>
                  <a:lumOff val="80000"/>
                </a:schemeClr>
              </a:gs>
              <a:gs pos="99000">
                <a:schemeClr val="bg2">
                  <a:lumMod val="75000"/>
                </a:schemeClr>
              </a:gs>
              <a:gs pos="0">
                <a:srgbClr val="FFFF00"/>
              </a:gs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Freeform 7">
            <a:extLst>
              <a:ext uri="{FF2B5EF4-FFF2-40B4-BE49-F238E27FC236}">
                <a16:creationId xmlns:a16="http://schemas.microsoft.com/office/drawing/2014/main" id="{04FDE56B-41B3-4B58-B30F-FFFFF90ADDB3}"/>
              </a:ext>
            </a:extLst>
          </p:cNvPr>
          <p:cNvSpPr/>
          <p:nvPr/>
        </p:nvSpPr>
        <p:spPr>
          <a:xfrm rot="15870058">
            <a:off x="4812462" y="3021520"/>
            <a:ext cx="2036710" cy="1837116"/>
          </a:xfrm>
          <a:custGeom>
            <a:avLst/>
            <a:gdLst>
              <a:gd name="connsiteX0" fmla="*/ 1409331 w 2887257"/>
              <a:gd name="connsiteY0" fmla="*/ 0 h 2916478"/>
              <a:gd name="connsiteX1" fmla="*/ 1401513 w 2887257"/>
              <a:gd name="connsiteY1" fmla="*/ 30407 h 2916478"/>
              <a:gd name="connsiteX2" fmla="*/ 1373581 w 2887257"/>
              <a:gd name="connsiteY2" fmla="*/ 307482 h 2916478"/>
              <a:gd name="connsiteX3" fmla="*/ 2748405 w 2887257"/>
              <a:gd name="connsiteY3" fmla="*/ 1682306 h 2916478"/>
              <a:gd name="connsiteX4" fmla="*/ 2887257 w 2887257"/>
              <a:gd name="connsiteY4" fmla="*/ 1675295 h 2916478"/>
              <a:gd name="connsiteX5" fmla="*/ 2878603 w 2887257"/>
              <a:gd name="connsiteY5" fmla="*/ 1735816 h 2916478"/>
              <a:gd name="connsiteX6" fmla="*/ 1593290 w 2887257"/>
              <a:gd name="connsiteY6" fmla="*/ 2912549 h 2916478"/>
              <a:gd name="connsiteX7" fmla="*/ 1515481 w 2887257"/>
              <a:gd name="connsiteY7" fmla="*/ 2916478 h 2916478"/>
              <a:gd name="connsiteX8" fmla="*/ 1522764 w 2887257"/>
              <a:gd name="connsiteY8" fmla="*/ 2888155 h 2916478"/>
              <a:gd name="connsiteX9" fmla="*/ 1550695 w 2887257"/>
              <a:gd name="connsiteY9" fmla="*/ 2611080 h 2916478"/>
              <a:gd name="connsiteX10" fmla="*/ 175871 w 2887257"/>
              <a:gd name="connsiteY10" fmla="*/ 1236256 h 2916478"/>
              <a:gd name="connsiteX11" fmla="*/ 35303 w 2887257"/>
              <a:gd name="connsiteY11" fmla="*/ 1243354 h 2916478"/>
              <a:gd name="connsiteX12" fmla="*/ 0 w 2887257"/>
              <a:gd name="connsiteY12" fmla="*/ 1248742 h 2916478"/>
              <a:gd name="connsiteX13" fmla="*/ 12800 w 2887257"/>
              <a:gd name="connsiteY13" fmla="*/ 1164877 h 2916478"/>
              <a:gd name="connsiteX14" fmla="*/ 1313021 w 2887257"/>
              <a:gd name="connsiteY14" fmla="*/ 4257 h 291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7257" h="2916478">
                <a:moveTo>
                  <a:pt x="1409331" y="0"/>
                </a:moveTo>
                <a:lnTo>
                  <a:pt x="1401513" y="30407"/>
                </a:lnTo>
                <a:cubicBezTo>
                  <a:pt x="1383199" y="119905"/>
                  <a:pt x="1373581" y="212570"/>
                  <a:pt x="1373581" y="307482"/>
                </a:cubicBezTo>
                <a:cubicBezTo>
                  <a:pt x="1373581" y="1066776"/>
                  <a:pt x="1989111" y="1682306"/>
                  <a:pt x="2748405" y="1682306"/>
                </a:cubicBezTo>
                <a:lnTo>
                  <a:pt x="2887257" y="1675295"/>
                </a:lnTo>
                <a:lnTo>
                  <a:pt x="2878603" y="1735816"/>
                </a:lnTo>
                <a:cubicBezTo>
                  <a:pt x="2758506" y="2362614"/>
                  <a:pt x="2237835" y="2847092"/>
                  <a:pt x="1593290" y="2912549"/>
                </a:cubicBezTo>
                <a:lnTo>
                  <a:pt x="1515481" y="2916478"/>
                </a:lnTo>
                <a:lnTo>
                  <a:pt x="1522764" y="2888155"/>
                </a:lnTo>
                <a:cubicBezTo>
                  <a:pt x="1541077" y="2798657"/>
                  <a:pt x="1550695" y="2705992"/>
                  <a:pt x="1550695" y="2611080"/>
                </a:cubicBezTo>
                <a:cubicBezTo>
                  <a:pt x="1550695" y="1851786"/>
                  <a:pt x="935165" y="1236256"/>
                  <a:pt x="175871" y="1236256"/>
                </a:cubicBezTo>
                <a:cubicBezTo>
                  <a:pt x="128415" y="1236256"/>
                  <a:pt x="81521" y="1238661"/>
                  <a:pt x="35303" y="1243354"/>
                </a:cubicBezTo>
                <a:lnTo>
                  <a:pt x="0" y="1248742"/>
                </a:lnTo>
                <a:lnTo>
                  <a:pt x="12800" y="1164877"/>
                </a:lnTo>
                <a:cubicBezTo>
                  <a:pt x="140501" y="540815"/>
                  <a:pt x="666142" y="61708"/>
                  <a:pt x="1313021" y="4257"/>
                </a:cubicBezTo>
                <a:close/>
              </a:path>
            </a:pathLst>
          </a:custGeom>
          <a:solidFill>
            <a:srgbClr val="333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6382" y="52080"/>
            <a:ext cx="5313838" cy="1167582"/>
            <a:chOff x="-6382" y="52080"/>
            <a:chExt cx="5313838" cy="1167582"/>
          </a:xfrm>
        </p:grpSpPr>
        <p:sp>
          <p:nvSpPr>
            <p:cNvPr id="6" name="Rounded Rectangle 5"/>
            <p:cNvSpPr/>
            <p:nvPr/>
          </p:nvSpPr>
          <p:spPr>
            <a:xfrm>
              <a:off x="-6382" y="58332"/>
              <a:ext cx="4960278" cy="115381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2400" b="1" dirty="0"/>
                <a:t>Recommendations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945567" y="52080"/>
              <a:ext cx="1361889" cy="116758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5958762"/>
            <a:ext cx="1272650" cy="8992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5" y="1333500"/>
            <a:ext cx="606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464126" y="6457979"/>
            <a:ext cx="56709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282985" y="6464232"/>
            <a:ext cx="2743200" cy="365125"/>
          </a:xfrm>
        </p:spPr>
        <p:txBody>
          <a:bodyPr/>
          <a:lstStyle/>
          <a:p>
            <a:fld id="{DE3F76F8-DE17-4645-B821-C40078B30AF8}" type="datetime1">
              <a:rPr lang="en-IN" b="1" smtClean="0"/>
              <a:t>11-05-2019</a:t>
            </a:fld>
            <a:r>
              <a:rPr lang="en-IN" b="1" dirty="0"/>
              <a:t>                                               10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12</a:t>
            </a:fld>
            <a:endParaRPr lang="en-IN"/>
          </a:p>
        </p:txBody>
      </p:sp>
      <p:sp>
        <p:nvSpPr>
          <p:cNvPr id="61" name="Freeform 1">
            <a:extLst>
              <a:ext uri="{FF2B5EF4-FFF2-40B4-BE49-F238E27FC236}">
                <a16:creationId xmlns:a16="http://schemas.microsoft.com/office/drawing/2014/main" id="{7747E613-F925-480D-BAD3-FFC1258A1CEA}"/>
              </a:ext>
            </a:extLst>
          </p:cNvPr>
          <p:cNvSpPr/>
          <p:nvPr/>
        </p:nvSpPr>
        <p:spPr>
          <a:xfrm rot="350041">
            <a:off x="594329" y="2266355"/>
            <a:ext cx="1818710" cy="2057324"/>
          </a:xfrm>
          <a:custGeom>
            <a:avLst/>
            <a:gdLst>
              <a:gd name="connsiteX0" fmla="*/ 1409331 w 2887257"/>
              <a:gd name="connsiteY0" fmla="*/ 0 h 2916478"/>
              <a:gd name="connsiteX1" fmla="*/ 1401513 w 2887257"/>
              <a:gd name="connsiteY1" fmla="*/ 30407 h 2916478"/>
              <a:gd name="connsiteX2" fmla="*/ 1373581 w 2887257"/>
              <a:gd name="connsiteY2" fmla="*/ 307482 h 2916478"/>
              <a:gd name="connsiteX3" fmla="*/ 2748405 w 2887257"/>
              <a:gd name="connsiteY3" fmla="*/ 1682306 h 2916478"/>
              <a:gd name="connsiteX4" fmla="*/ 2887257 w 2887257"/>
              <a:gd name="connsiteY4" fmla="*/ 1675295 h 2916478"/>
              <a:gd name="connsiteX5" fmla="*/ 2878603 w 2887257"/>
              <a:gd name="connsiteY5" fmla="*/ 1735816 h 2916478"/>
              <a:gd name="connsiteX6" fmla="*/ 1593290 w 2887257"/>
              <a:gd name="connsiteY6" fmla="*/ 2912549 h 2916478"/>
              <a:gd name="connsiteX7" fmla="*/ 1515481 w 2887257"/>
              <a:gd name="connsiteY7" fmla="*/ 2916478 h 2916478"/>
              <a:gd name="connsiteX8" fmla="*/ 1522764 w 2887257"/>
              <a:gd name="connsiteY8" fmla="*/ 2888155 h 2916478"/>
              <a:gd name="connsiteX9" fmla="*/ 1550695 w 2887257"/>
              <a:gd name="connsiteY9" fmla="*/ 2611080 h 2916478"/>
              <a:gd name="connsiteX10" fmla="*/ 175871 w 2887257"/>
              <a:gd name="connsiteY10" fmla="*/ 1236256 h 2916478"/>
              <a:gd name="connsiteX11" fmla="*/ 35303 w 2887257"/>
              <a:gd name="connsiteY11" fmla="*/ 1243354 h 2916478"/>
              <a:gd name="connsiteX12" fmla="*/ 0 w 2887257"/>
              <a:gd name="connsiteY12" fmla="*/ 1248742 h 2916478"/>
              <a:gd name="connsiteX13" fmla="*/ 12800 w 2887257"/>
              <a:gd name="connsiteY13" fmla="*/ 1164877 h 2916478"/>
              <a:gd name="connsiteX14" fmla="*/ 1313021 w 2887257"/>
              <a:gd name="connsiteY14" fmla="*/ 4257 h 291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7257" h="2916478">
                <a:moveTo>
                  <a:pt x="1409331" y="0"/>
                </a:moveTo>
                <a:lnTo>
                  <a:pt x="1401513" y="30407"/>
                </a:lnTo>
                <a:cubicBezTo>
                  <a:pt x="1383199" y="119905"/>
                  <a:pt x="1373581" y="212570"/>
                  <a:pt x="1373581" y="307482"/>
                </a:cubicBezTo>
                <a:cubicBezTo>
                  <a:pt x="1373581" y="1066776"/>
                  <a:pt x="1989111" y="1682306"/>
                  <a:pt x="2748405" y="1682306"/>
                </a:cubicBezTo>
                <a:lnTo>
                  <a:pt x="2887257" y="1675295"/>
                </a:lnTo>
                <a:lnTo>
                  <a:pt x="2878603" y="1735816"/>
                </a:lnTo>
                <a:cubicBezTo>
                  <a:pt x="2758506" y="2362614"/>
                  <a:pt x="2237835" y="2847092"/>
                  <a:pt x="1593290" y="2912549"/>
                </a:cubicBezTo>
                <a:lnTo>
                  <a:pt x="1515481" y="2916478"/>
                </a:lnTo>
                <a:lnTo>
                  <a:pt x="1522764" y="2888155"/>
                </a:lnTo>
                <a:cubicBezTo>
                  <a:pt x="1541077" y="2798657"/>
                  <a:pt x="1550695" y="2705992"/>
                  <a:pt x="1550695" y="2611080"/>
                </a:cubicBezTo>
                <a:cubicBezTo>
                  <a:pt x="1550695" y="1851786"/>
                  <a:pt x="935165" y="1236256"/>
                  <a:pt x="175871" y="1236256"/>
                </a:cubicBezTo>
                <a:cubicBezTo>
                  <a:pt x="128415" y="1236256"/>
                  <a:pt x="81521" y="1238661"/>
                  <a:pt x="35303" y="1243354"/>
                </a:cubicBezTo>
                <a:lnTo>
                  <a:pt x="0" y="1248742"/>
                </a:lnTo>
                <a:lnTo>
                  <a:pt x="12800" y="1164877"/>
                </a:lnTo>
                <a:cubicBezTo>
                  <a:pt x="140501" y="540815"/>
                  <a:pt x="666142" y="61708"/>
                  <a:pt x="1313021" y="4257"/>
                </a:cubicBezTo>
                <a:close/>
              </a:path>
            </a:pathLst>
          </a:custGeom>
          <a:solidFill>
            <a:srgbClr val="333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Freeform 2">
            <a:extLst>
              <a:ext uri="{FF2B5EF4-FFF2-40B4-BE49-F238E27FC236}">
                <a16:creationId xmlns:a16="http://schemas.microsoft.com/office/drawing/2014/main" id="{4F371BD6-AEDC-4D2E-8A9A-75CB0F6AB2E1}"/>
              </a:ext>
            </a:extLst>
          </p:cNvPr>
          <p:cNvSpPr/>
          <p:nvPr/>
        </p:nvSpPr>
        <p:spPr>
          <a:xfrm rot="21596688">
            <a:off x="446105" y="1475012"/>
            <a:ext cx="979520" cy="257626"/>
          </a:xfrm>
          <a:custGeom>
            <a:avLst/>
            <a:gdLst>
              <a:gd name="connsiteX0" fmla="*/ 207861 w 1476277"/>
              <a:gd name="connsiteY0" fmla="*/ 0 h 347235"/>
              <a:gd name="connsiteX1" fmla="*/ 1268416 w 1476277"/>
              <a:gd name="connsiteY1" fmla="*/ 0 h 347235"/>
              <a:gd name="connsiteX2" fmla="*/ 1476277 w 1476277"/>
              <a:gd name="connsiteY2" fmla="*/ 347235 h 347235"/>
              <a:gd name="connsiteX3" fmla="*/ 1245797 w 1476277"/>
              <a:gd name="connsiteY3" fmla="*/ 347235 h 347235"/>
              <a:gd name="connsiteX4" fmla="*/ 1275368 w 1476277"/>
              <a:gd name="connsiteY4" fmla="*/ 251974 h 347235"/>
              <a:gd name="connsiteX5" fmla="*/ 1286509 w 1476277"/>
              <a:gd name="connsiteY5" fmla="*/ 141458 h 347235"/>
              <a:gd name="connsiteX6" fmla="*/ 1275368 w 1476277"/>
              <a:gd name="connsiteY6" fmla="*/ 30943 h 347235"/>
              <a:gd name="connsiteX7" fmla="*/ 1268606 w 1476277"/>
              <a:gd name="connsiteY7" fmla="*/ 4642 h 347235"/>
              <a:gd name="connsiteX8" fmla="*/ 207673 w 1476277"/>
              <a:gd name="connsiteY8" fmla="*/ 4642 h 347235"/>
              <a:gd name="connsiteX9" fmla="*/ 200910 w 1476277"/>
              <a:gd name="connsiteY9" fmla="*/ 30943 h 347235"/>
              <a:gd name="connsiteX10" fmla="*/ 189769 w 1476277"/>
              <a:gd name="connsiteY10" fmla="*/ 141458 h 347235"/>
              <a:gd name="connsiteX11" fmla="*/ 200910 w 1476277"/>
              <a:gd name="connsiteY11" fmla="*/ 251974 h 347235"/>
              <a:gd name="connsiteX12" fmla="*/ 230481 w 1476277"/>
              <a:gd name="connsiteY12" fmla="*/ 347235 h 347235"/>
              <a:gd name="connsiteX13" fmla="*/ 0 w 1476277"/>
              <a:gd name="connsiteY13" fmla="*/ 347235 h 347235"/>
              <a:gd name="connsiteX14" fmla="*/ 207861 w 1476277"/>
              <a:gd name="connsiteY14" fmla="*/ 0 h 34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76277" h="347235">
                <a:moveTo>
                  <a:pt x="207861" y="0"/>
                </a:moveTo>
                <a:lnTo>
                  <a:pt x="1268416" y="0"/>
                </a:lnTo>
                <a:lnTo>
                  <a:pt x="1476277" y="347235"/>
                </a:lnTo>
                <a:lnTo>
                  <a:pt x="1245797" y="347235"/>
                </a:lnTo>
                <a:lnTo>
                  <a:pt x="1275368" y="251974"/>
                </a:lnTo>
                <a:cubicBezTo>
                  <a:pt x="1282673" y="216276"/>
                  <a:pt x="1286509" y="179315"/>
                  <a:pt x="1286509" y="141458"/>
                </a:cubicBezTo>
                <a:cubicBezTo>
                  <a:pt x="1286509" y="103602"/>
                  <a:pt x="1282673" y="66640"/>
                  <a:pt x="1275368" y="30943"/>
                </a:cubicBezTo>
                <a:lnTo>
                  <a:pt x="1268606" y="4642"/>
                </a:lnTo>
                <a:lnTo>
                  <a:pt x="207673" y="4642"/>
                </a:lnTo>
                <a:lnTo>
                  <a:pt x="200910" y="30943"/>
                </a:lnTo>
                <a:cubicBezTo>
                  <a:pt x="193605" y="66640"/>
                  <a:pt x="189769" y="103602"/>
                  <a:pt x="189769" y="141458"/>
                </a:cubicBezTo>
                <a:cubicBezTo>
                  <a:pt x="189769" y="179315"/>
                  <a:pt x="193605" y="216276"/>
                  <a:pt x="200910" y="251974"/>
                </a:cubicBezTo>
                <a:lnTo>
                  <a:pt x="230481" y="347235"/>
                </a:lnTo>
                <a:lnTo>
                  <a:pt x="0" y="347235"/>
                </a:lnTo>
                <a:lnTo>
                  <a:pt x="20786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84A3248-D91E-43A7-9292-2640B6E94C01}"/>
              </a:ext>
            </a:extLst>
          </p:cNvPr>
          <p:cNvSpPr/>
          <p:nvPr/>
        </p:nvSpPr>
        <p:spPr>
          <a:xfrm rot="21596688">
            <a:off x="197012" y="1517554"/>
            <a:ext cx="1453439" cy="1625234"/>
          </a:xfrm>
          <a:prstGeom prst="ellipse">
            <a:avLst/>
          </a:prstGeom>
          <a:gradFill>
            <a:gsLst>
              <a:gs pos="100000">
                <a:schemeClr val="bg1"/>
              </a:gs>
              <a:gs pos="0">
                <a:srgbClr val="F85237"/>
              </a:gs>
              <a:gs pos="0">
                <a:srgbClr val="FF9B9B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93700" dist="38100" dir="2700000" sx="107000" sy="10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Freeform 4">
            <a:extLst>
              <a:ext uri="{FF2B5EF4-FFF2-40B4-BE49-F238E27FC236}">
                <a16:creationId xmlns:a16="http://schemas.microsoft.com/office/drawing/2014/main" id="{1070A5B5-075E-4545-8509-D440B65BE5A3}"/>
              </a:ext>
            </a:extLst>
          </p:cNvPr>
          <p:cNvSpPr/>
          <p:nvPr/>
        </p:nvSpPr>
        <p:spPr>
          <a:xfrm rot="21596688">
            <a:off x="565171" y="1479635"/>
            <a:ext cx="727693" cy="508361"/>
          </a:xfrm>
          <a:custGeom>
            <a:avLst/>
            <a:gdLst>
              <a:gd name="connsiteX0" fmla="*/ 17904 w 1096740"/>
              <a:gd name="connsiteY0" fmla="*/ 0 h 685186"/>
              <a:gd name="connsiteX1" fmla="*/ 1078837 w 1096740"/>
              <a:gd name="connsiteY1" fmla="*/ 0 h 685186"/>
              <a:gd name="connsiteX2" fmla="*/ 1085599 w 1096740"/>
              <a:gd name="connsiteY2" fmla="*/ 26301 h 685186"/>
              <a:gd name="connsiteX3" fmla="*/ 1096740 w 1096740"/>
              <a:gd name="connsiteY3" fmla="*/ 136816 h 685186"/>
              <a:gd name="connsiteX4" fmla="*/ 1085599 w 1096740"/>
              <a:gd name="connsiteY4" fmla="*/ 247332 h 685186"/>
              <a:gd name="connsiteX5" fmla="*/ 1056028 w 1096740"/>
              <a:gd name="connsiteY5" fmla="*/ 342593 h 685186"/>
              <a:gd name="connsiteX6" fmla="*/ 1053646 w 1096740"/>
              <a:gd name="connsiteY6" fmla="*/ 350267 h 685186"/>
              <a:gd name="connsiteX7" fmla="*/ 548370 w 1096740"/>
              <a:gd name="connsiteY7" fmla="*/ 685186 h 685186"/>
              <a:gd name="connsiteX8" fmla="*/ 43094 w 1096740"/>
              <a:gd name="connsiteY8" fmla="*/ 350267 h 685186"/>
              <a:gd name="connsiteX9" fmla="*/ 40712 w 1096740"/>
              <a:gd name="connsiteY9" fmla="*/ 342593 h 685186"/>
              <a:gd name="connsiteX10" fmla="*/ 11141 w 1096740"/>
              <a:gd name="connsiteY10" fmla="*/ 247332 h 685186"/>
              <a:gd name="connsiteX11" fmla="*/ 0 w 1096740"/>
              <a:gd name="connsiteY11" fmla="*/ 136816 h 685186"/>
              <a:gd name="connsiteX12" fmla="*/ 11141 w 1096740"/>
              <a:gd name="connsiteY12" fmla="*/ 26301 h 68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96740" h="685186">
                <a:moveTo>
                  <a:pt x="17904" y="0"/>
                </a:moveTo>
                <a:lnTo>
                  <a:pt x="1078837" y="0"/>
                </a:lnTo>
                <a:lnTo>
                  <a:pt x="1085599" y="26301"/>
                </a:lnTo>
                <a:cubicBezTo>
                  <a:pt x="1092904" y="61998"/>
                  <a:pt x="1096740" y="98960"/>
                  <a:pt x="1096740" y="136816"/>
                </a:cubicBezTo>
                <a:cubicBezTo>
                  <a:pt x="1096740" y="174673"/>
                  <a:pt x="1092904" y="211634"/>
                  <a:pt x="1085599" y="247332"/>
                </a:cubicBezTo>
                <a:lnTo>
                  <a:pt x="1056028" y="342593"/>
                </a:lnTo>
                <a:lnTo>
                  <a:pt x="1053646" y="350267"/>
                </a:lnTo>
                <a:cubicBezTo>
                  <a:pt x="970400" y="547085"/>
                  <a:pt x="775513" y="685186"/>
                  <a:pt x="548370" y="685186"/>
                </a:cubicBezTo>
                <a:cubicBezTo>
                  <a:pt x="321228" y="685186"/>
                  <a:pt x="126341" y="547085"/>
                  <a:pt x="43094" y="350267"/>
                </a:cubicBezTo>
                <a:lnTo>
                  <a:pt x="40712" y="342593"/>
                </a:lnTo>
                <a:lnTo>
                  <a:pt x="11141" y="247332"/>
                </a:lnTo>
                <a:cubicBezTo>
                  <a:pt x="3836" y="211634"/>
                  <a:pt x="0" y="174673"/>
                  <a:pt x="0" y="136816"/>
                </a:cubicBezTo>
                <a:cubicBezTo>
                  <a:pt x="0" y="98960"/>
                  <a:pt x="3836" y="61998"/>
                  <a:pt x="11141" y="26301"/>
                </a:cubicBezTo>
                <a:close/>
              </a:path>
            </a:pathLst>
          </a:custGeom>
          <a:gradFill flip="none" rotWithShape="1">
            <a:gsLst>
              <a:gs pos="0">
                <a:srgbClr val="FE3032">
                  <a:shade val="30000"/>
                  <a:satMod val="115000"/>
                </a:srgbClr>
              </a:gs>
              <a:gs pos="50000">
                <a:srgbClr val="FE3032">
                  <a:shade val="67500"/>
                  <a:satMod val="115000"/>
                </a:srgbClr>
              </a:gs>
              <a:gs pos="100000">
                <a:srgbClr val="FE3032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4400" b="1" dirty="0">
                <a:solidFill>
                  <a:prstClr val="white"/>
                </a:solidFill>
                <a:latin typeface="Arial Narrow" panose="020B0606020202030204" pitchFamily="34" charset="0"/>
              </a:rPr>
              <a:t>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91209A-2927-49E1-B4AA-451F4E79CB47}"/>
              </a:ext>
            </a:extLst>
          </p:cNvPr>
          <p:cNvSpPr txBox="1"/>
          <p:nvPr/>
        </p:nvSpPr>
        <p:spPr>
          <a:xfrm rot="21596688">
            <a:off x="264547" y="2183111"/>
            <a:ext cx="13397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500" dirty="0">
                <a:latin typeface="Calibri Light" panose="020F0302020204030204"/>
              </a:rPr>
              <a:t>Strengthen the security measures</a:t>
            </a:r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1691109D-3AD9-4B26-97CE-6885BA3A2588}"/>
              </a:ext>
            </a:extLst>
          </p:cNvPr>
          <p:cNvSpPr/>
          <p:nvPr/>
        </p:nvSpPr>
        <p:spPr>
          <a:xfrm rot="15870058">
            <a:off x="1963535" y="2744749"/>
            <a:ext cx="2036710" cy="1837116"/>
          </a:xfrm>
          <a:custGeom>
            <a:avLst/>
            <a:gdLst>
              <a:gd name="connsiteX0" fmla="*/ 1409331 w 2887257"/>
              <a:gd name="connsiteY0" fmla="*/ 0 h 2916478"/>
              <a:gd name="connsiteX1" fmla="*/ 1401513 w 2887257"/>
              <a:gd name="connsiteY1" fmla="*/ 30407 h 2916478"/>
              <a:gd name="connsiteX2" fmla="*/ 1373581 w 2887257"/>
              <a:gd name="connsiteY2" fmla="*/ 307482 h 2916478"/>
              <a:gd name="connsiteX3" fmla="*/ 2748405 w 2887257"/>
              <a:gd name="connsiteY3" fmla="*/ 1682306 h 2916478"/>
              <a:gd name="connsiteX4" fmla="*/ 2887257 w 2887257"/>
              <a:gd name="connsiteY4" fmla="*/ 1675295 h 2916478"/>
              <a:gd name="connsiteX5" fmla="*/ 2878603 w 2887257"/>
              <a:gd name="connsiteY5" fmla="*/ 1735816 h 2916478"/>
              <a:gd name="connsiteX6" fmla="*/ 1593290 w 2887257"/>
              <a:gd name="connsiteY6" fmla="*/ 2912549 h 2916478"/>
              <a:gd name="connsiteX7" fmla="*/ 1515481 w 2887257"/>
              <a:gd name="connsiteY7" fmla="*/ 2916478 h 2916478"/>
              <a:gd name="connsiteX8" fmla="*/ 1522764 w 2887257"/>
              <a:gd name="connsiteY8" fmla="*/ 2888155 h 2916478"/>
              <a:gd name="connsiteX9" fmla="*/ 1550695 w 2887257"/>
              <a:gd name="connsiteY9" fmla="*/ 2611080 h 2916478"/>
              <a:gd name="connsiteX10" fmla="*/ 175871 w 2887257"/>
              <a:gd name="connsiteY10" fmla="*/ 1236256 h 2916478"/>
              <a:gd name="connsiteX11" fmla="*/ 35303 w 2887257"/>
              <a:gd name="connsiteY11" fmla="*/ 1243354 h 2916478"/>
              <a:gd name="connsiteX12" fmla="*/ 0 w 2887257"/>
              <a:gd name="connsiteY12" fmla="*/ 1248742 h 2916478"/>
              <a:gd name="connsiteX13" fmla="*/ 12800 w 2887257"/>
              <a:gd name="connsiteY13" fmla="*/ 1164877 h 2916478"/>
              <a:gd name="connsiteX14" fmla="*/ 1313021 w 2887257"/>
              <a:gd name="connsiteY14" fmla="*/ 4257 h 291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7257" h="2916478">
                <a:moveTo>
                  <a:pt x="1409331" y="0"/>
                </a:moveTo>
                <a:lnTo>
                  <a:pt x="1401513" y="30407"/>
                </a:lnTo>
                <a:cubicBezTo>
                  <a:pt x="1383199" y="119905"/>
                  <a:pt x="1373581" y="212570"/>
                  <a:pt x="1373581" y="307482"/>
                </a:cubicBezTo>
                <a:cubicBezTo>
                  <a:pt x="1373581" y="1066776"/>
                  <a:pt x="1989111" y="1682306"/>
                  <a:pt x="2748405" y="1682306"/>
                </a:cubicBezTo>
                <a:lnTo>
                  <a:pt x="2887257" y="1675295"/>
                </a:lnTo>
                <a:lnTo>
                  <a:pt x="2878603" y="1735816"/>
                </a:lnTo>
                <a:cubicBezTo>
                  <a:pt x="2758506" y="2362614"/>
                  <a:pt x="2237835" y="2847092"/>
                  <a:pt x="1593290" y="2912549"/>
                </a:cubicBezTo>
                <a:lnTo>
                  <a:pt x="1515481" y="2916478"/>
                </a:lnTo>
                <a:lnTo>
                  <a:pt x="1522764" y="2888155"/>
                </a:lnTo>
                <a:cubicBezTo>
                  <a:pt x="1541077" y="2798657"/>
                  <a:pt x="1550695" y="2705992"/>
                  <a:pt x="1550695" y="2611080"/>
                </a:cubicBezTo>
                <a:cubicBezTo>
                  <a:pt x="1550695" y="1851786"/>
                  <a:pt x="935165" y="1236256"/>
                  <a:pt x="175871" y="1236256"/>
                </a:cubicBezTo>
                <a:cubicBezTo>
                  <a:pt x="128415" y="1236256"/>
                  <a:pt x="81521" y="1238661"/>
                  <a:pt x="35303" y="1243354"/>
                </a:cubicBezTo>
                <a:lnTo>
                  <a:pt x="0" y="1248742"/>
                </a:lnTo>
                <a:lnTo>
                  <a:pt x="12800" y="1164877"/>
                </a:lnTo>
                <a:cubicBezTo>
                  <a:pt x="140501" y="540815"/>
                  <a:pt x="666142" y="61708"/>
                  <a:pt x="1313021" y="4257"/>
                </a:cubicBezTo>
                <a:close/>
              </a:path>
            </a:pathLst>
          </a:custGeom>
          <a:solidFill>
            <a:srgbClr val="333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44CE9C1E-3305-48D1-BD43-B643C7AE9E0F}"/>
              </a:ext>
            </a:extLst>
          </p:cNvPr>
          <p:cNvSpPr/>
          <p:nvPr/>
        </p:nvSpPr>
        <p:spPr>
          <a:xfrm rot="21596688" flipH="1" flipV="1">
            <a:off x="1603344" y="5191263"/>
            <a:ext cx="1137265" cy="299561"/>
          </a:xfrm>
          <a:custGeom>
            <a:avLst/>
            <a:gdLst>
              <a:gd name="connsiteX0" fmla="*/ 207861 w 1476277"/>
              <a:gd name="connsiteY0" fmla="*/ 0 h 347235"/>
              <a:gd name="connsiteX1" fmla="*/ 1268416 w 1476277"/>
              <a:gd name="connsiteY1" fmla="*/ 0 h 347235"/>
              <a:gd name="connsiteX2" fmla="*/ 1476277 w 1476277"/>
              <a:gd name="connsiteY2" fmla="*/ 347235 h 347235"/>
              <a:gd name="connsiteX3" fmla="*/ 1245797 w 1476277"/>
              <a:gd name="connsiteY3" fmla="*/ 347235 h 347235"/>
              <a:gd name="connsiteX4" fmla="*/ 1275368 w 1476277"/>
              <a:gd name="connsiteY4" fmla="*/ 251974 h 347235"/>
              <a:gd name="connsiteX5" fmla="*/ 1286509 w 1476277"/>
              <a:gd name="connsiteY5" fmla="*/ 141458 h 347235"/>
              <a:gd name="connsiteX6" fmla="*/ 1275368 w 1476277"/>
              <a:gd name="connsiteY6" fmla="*/ 30943 h 347235"/>
              <a:gd name="connsiteX7" fmla="*/ 1268606 w 1476277"/>
              <a:gd name="connsiteY7" fmla="*/ 4642 h 347235"/>
              <a:gd name="connsiteX8" fmla="*/ 207673 w 1476277"/>
              <a:gd name="connsiteY8" fmla="*/ 4642 h 347235"/>
              <a:gd name="connsiteX9" fmla="*/ 200910 w 1476277"/>
              <a:gd name="connsiteY9" fmla="*/ 30943 h 347235"/>
              <a:gd name="connsiteX10" fmla="*/ 189769 w 1476277"/>
              <a:gd name="connsiteY10" fmla="*/ 141458 h 347235"/>
              <a:gd name="connsiteX11" fmla="*/ 200910 w 1476277"/>
              <a:gd name="connsiteY11" fmla="*/ 251974 h 347235"/>
              <a:gd name="connsiteX12" fmla="*/ 230481 w 1476277"/>
              <a:gd name="connsiteY12" fmla="*/ 347235 h 347235"/>
              <a:gd name="connsiteX13" fmla="*/ 0 w 1476277"/>
              <a:gd name="connsiteY13" fmla="*/ 347235 h 347235"/>
              <a:gd name="connsiteX14" fmla="*/ 207861 w 1476277"/>
              <a:gd name="connsiteY14" fmla="*/ 0 h 34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76277" h="347235">
                <a:moveTo>
                  <a:pt x="207861" y="0"/>
                </a:moveTo>
                <a:lnTo>
                  <a:pt x="1268416" y="0"/>
                </a:lnTo>
                <a:lnTo>
                  <a:pt x="1476277" y="347235"/>
                </a:lnTo>
                <a:lnTo>
                  <a:pt x="1245797" y="347235"/>
                </a:lnTo>
                <a:lnTo>
                  <a:pt x="1275368" y="251974"/>
                </a:lnTo>
                <a:cubicBezTo>
                  <a:pt x="1282673" y="216276"/>
                  <a:pt x="1286509" y="179315"/>
                  <a:pt x="1286509" y="141458"/>
                </a:cubicBezTo>
                <a:cubicBezTo>
                  <a:pt x="1286509" y="103602"/>
                  <a:pt x="1282673" y="66640"/>
                  <a:pt x="1275368" y="30943"/>
                </a:cubicBezTo>
                <a:lnTo>
                  <a:pt x="1268606" y="4642"/>
                </a:lnTo>
                <a:lnTo>
                  <a:pt x="207673" y="4642"/>
                </a:lnTo>
                <a:lnTo>
                  <a:pt x="200910" y="30943"/>
                </a:lnTo>
                <a:cubicBezTo>
                  <a:pt x="193605" y="66640"/>
                  <a:pt x="189769" y="103602"/>
                  <a:pt x="189769" y="141458"/>
                </a:cubicBezTo>
                <a:cubicBezTo>
                  <a:pt x="189769" y="179315"/>
                  <a:pt x="193605" y="216276"/>
                  <a:pt x="200910" y="251974"/>
                </a:cubicBezTo>
                <a:lnTo>
                  <a:pt x="230481" y="347235"/>
                </a:lnTo>
                <a:lnTo>
                  <a:pt x="0" y="347235"/>
                </a:lnTo>
                <a:lnTo>
                  <a:pt x="207861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15BCA11-EF5E-44E5-A220-0B92D911FCB3}"/>
              </a:ext>
            </a:extLst>
          </p:cNvPr>
          <p:cNvSpPr/>
          <p:nvPr/>
        </p:nvSpPr>
        <p:spPr>
          <a:xfrm rot="21596688">
            <a:off x="1319953" y="3411448"/>
            <a:ext cx="1687505" cy="1889780"/>
          </a:xfrm>
          <a:prstGeom prst="ellipse">
            <a:avLst/>
          </a:prstGeom>
          <a:gradFill>
            <a:gsLst>
              <a:gs pos="100000">
                <a:schemeClr val="bg1"/>
              </a:gs>
              <a:gs pos="0">
                <a:srgbClr val="F85237"/>
              </a:gs>
              <a:gs pos="0">
                <a:srgbClr val="FFC000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93700" dist="38100" dir="2700000" sx="107000" sy="10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Freeform 10">
            <a:extLst>
              <a:ext uri="{FF2B5EF4-FFF2-40B4-BE49-F238E27FC236}">
                <a16:creationId xmlns:a16="http://schemas.microsoft.com/office/drawing/2014/main" id="{683EF445-13E1-4BAB-B77B-0ECFC5FF9B7C}"/>
              </a:ext>
            </a:extLst>
          </p:cNvPr>
          <p:cNvSpPr/>
          <p:nvPr/>
        </p:nvSpPr>
        <p:spPr>
          <a:xfrm rot="21596688" flipV="1">
            <a:off x="1739930" y="4906034"/>
            <a:ext cx="862294" cy="622986"/>
          </a:xfrm>
          <a:custGeom>
            <a:avLst/>
            <a:gdLst>
              <a:gd name="connsiteX0" fmla="*/ 17904 w 1096740"/>
              <a:gd name="connsiteY0" fmla="*/ 0 h 685186"/>
              <a:gd name="connsiteX1" fmla="*/ 1078837 w 1096740"/>
              <a:gd name="connsiteY1" fmla="*/ 0 h 685186"/>
              <a:gd name="connsiteX2" fmla="*/ 1085599 w 1096740"/>
              <a:gd name="connsiteY2" fmla="*/ 26301 h 685186"/>
              <a:gd name="connsiteX3" fmla="*/ 1096740 w 1096740"/>
              <a:gd name="connsiteY3" fmla="*/ 136816 h 685186"/>
              <a:gd name="connsiteX4" fmla="*/ 1085599 w 1096740"/>
              <a:gd name="connsiteY4" fmla="*/ 247332 h 685186"/>
              <a:gd name="connsiteX5" fmla="*/ 1056028 w 1096740"/>
              <a:gd name="connsiteY5" fmla="*/ 342593 h 685186"/>
              <a:gd name="connsiteX6" fmla="*/ 1053646 w 1096740"/>
              <a:gd name="connsiteY6" fmla="*/ 350267 h 685186"/>
              <a:gd name="connsiteX7" fmla="*/ 548370 w 1096740"/>
              <a:gd name="connsiteY7" fmla="*/ 685186 h 685186"/>
              <a:gd name="connsiteX8" fmla="*/ 43094 w 1096740"/>
              <a:gd name="connsiteY8" fmla="*/ 350267 h 685186"/>
              <a:gd name="connsiteX9" fmla="*/ 40712 w 1096740"/>
              <a:gd name="connsiteY9" fmla="*/ 342593 h 685186"/>
              <a:gd name="connsiteX10" fmla="*/ 11141 w 1096740"/>
              <a:gd name="connsiteY10" fmla="*/ 247332 h 685186"/>
              <a:gd name="connsiteX11" fmla="*/ 0 w 1096740"/>
              <a:gd name="connsiteY11" fmla="*/ 136816 h 685186"/>
              <a:gd name="connsiteX12" fmla="*/ 11141 w 1096740"/>
              <a:gd name="connsiteY12" fmla="*/ 26301 h 68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96740" h="685186">
                <a:moveTo>
                  <a:pt x="17904" y="0"/>
                </a:moveTo>
                <a:lnTo>
                  <a:pt x="1078837" y="0"/>
                </a:lnTo>
                <a:lnTo>
                  <a:pt x="1085599" y="26301"/>
                </a:lnTo>
                <a:cubicBezTo>
                  <a:pt x="1092904" y="61998"/>
                  <a:pt x="1096740" y="98960"/>
                  <a:pt x="1096740" y="136816"/>
                </a:cubicBezTo>
                <a:cubicBezTo>
                  <a:pt x="1096740" y="174673"/>
                  <a:pt x="1092904" y="211634"/>
                  <a:pt x="1085599" y="247332"/>
                </a:cubicBezTo>
                <a:lnTo>
                  <a:pt x="1056028" y="342593"/>
                </a:lnTo>
                <a:lnTo>
                  <a:pt x="1053646" y="350267"/>
                </a:lnTo>
                <a:cubicBezTo>
                  <a:pt x="970400" y="547085"/>
                  <a:pt x="775513" y="685186"/>
                  <a:pt x="548370" y="685186"/>
                </a:cubicBezTo>
                <a:cubicBezTo>
                  <a:pt x="321228" y="685186"/>
                  <a:pt x="126341" y="547085"/>
                  <a:pt x="43094" y="350267"/>
                </a:cubicBezTo>
                <a:lnTo>
                  <a:pt x="40712" y="342593"/>
                </a:lnTo>
                <a:lnTo>
                  <a:pt x="11141" y="247332"/>
                </a:lnTo>
                <a:cubicBezTo>
                  <a:pt x="3836" y="211634"/>
                  <a:pt x="0" y="174673"/>
                  <a:pt x="0" y="136816"/>
                </a:cubicBezTo>
                <a:cubicBezTo>
                  <a:pt x="0" y="98960"/>
                  <a:pt x="3836" y="61998"/>
                  <a:pt x="11141" y="26301"/>
                </a:cubicBezTo>
                <a:close/>
              </a:path>
            </a:pathLst>
          </a:custGeom>
          <a:gradFill flip="none" rotWithShape="1">
            <a:gsLst>
              <a:gs pos="0">
                <a:srgbClr val="FFB80D"/>
              </a:gs>
              <a:gs pos="50000">
                <a:srgbClr val="F9D710">
                  <a:shade val="67500"/>
                  <a:satMod val="115000"/>
                </a:srgbClr>
              </a:gs>
              <a:gs pos="100000">
                <a:srgbClr val="F9D71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sz="4400" b="1" dirty="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AC8D7B9-5FFA-48F8-B25C-1B2A2DB09F86}"/>
              </a:ext>
            </a:extLst>
          </p:cNvPr>
          <p:cNvSpPr txBox="1"/>
          <p:nvPr/>
        </p:nvSpPr>
        <p:spPr>
          <a:xfrm rot="21596688">
            <a:off x="1313124" y="3893969"/>
            <a:ext cx="16471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500" dirty="0">
                <a:latin typeface="Calibri Light" panose="020F0302020204030204"/>
              </a:rPr>
              <a:t>Periodic updates of firewalls and </a:t>
            </a:r>
            <a:r>
              <a:rPr lang="en-US" sz="1500" dirty="0" err="1">
                <a:latin typeface="Calibri Light" panose="020F0302020204030204"/>
              </a:rPr>
              <a:t>softwares</a:t>
            </a:r>
            <a:endParaRPr lang="en-US" sz="1500" dirty="0">
              <a:latin typeface="Calibri Light" panose="020F0302020204030204"/>
            </a:endParaRPr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4C69FE14-3C88-442D-8083-FDA0AC1D3F60}"/>
              </a:ext>
            </a:extLst>
          </p:cNvPr>
          <p:cNvSpPr/>
          <p:nvPr/>
        </p:nvSpPr>
        <p:spPr>
          <a:xfrm rot="586923">
            <a:off x="3543151" y="2837852"/>
            <a:ext cx="1798446" cy="1800123"/>
          </a:xfrm>
          <a:custGeom>
            <a:avLst/>
            <a:gdLst>
              <a:gd name="connsiteX0" fmla="*/ 1409331 w 2887257"/>
              <a:gd name="connsiteY0" fmla="*/ 0 h 2916478"/>
              <a:gd name="connsiteX1" fmla="*/ 1401513 w 2887257"/>
              <a:gd name="connsiteY1" fmla="*/ 30407 h 2916478"/>
              <a:gd name="connsiteX2" fmla="*/ 1373581 w 2887257"/>
              <a:gd name="connsiteY2" fmla="*/ 307482 h 2916478"/>
              <a:gd name="connsiteX3" fmla="*/ 2748405 w 2887257"/>
              <a:gd name="connsiteY3" fmla="*/ 1682306 h 2916478"/>
              <a:gd name="connsiteX4" fmla="*/ 2887257 w 2887257"/>
              <a:gd name="connsiteY4" fmla="*/ 1675295 h 2916478"/>
              <a:gd name="connsiteX5" fmla="*/ 2878603 w 2887257"/>
              <a:gd name="connsiteY5" fmla="*/ 1735816 h 2916478"/>
              <a:gd name="connsiteX6" fmla="*/ 1593290 w 2887257"/>
              <a:gd name="connsiteY6" fmla="*/ 2912549 h 2916478"/>
              <a:gd name="connsiteX7" fmla="*/ 1515481 w 2887257"/>
              <a:gd name="connsiteY7" fmla="*/ 2916478 h 2916478"/>
              <a:gd name="connsiteX8" fmla="*/ 1522764 w 2887257"/>
              <a:gd name="connsiteY8" fmla="*/ 2888155 h 2916478"/>
              <a:gd name="connsiteX9" fmla="*/ 1550695 w 2887257"/>
              <a:gd name="connsiteY9" fmla="*/ 2611080 h 2916478"/>
              <a:gd name="connsiteX10" fmla="*/ 175871 w 2887257"/>
              <a:gd name="connsiteY10" fmla="*/ 1236256 h 2916478"/>
              <a:gd name="connsiteX11" fmla="*/ 35303 w 2887257"/>
              <a:gd name="connsiteY11" fmla="*/ 1243354 h 2916478"/>
              <a:gd name="connsiteX12" fmla="*/ 0 w 2887257"/>
              <a:gd name="connsiteY12" fmla="*/ 1248742 h 2916478"/>
              <a:gd name="connsiteX13" fmla="*/ 12800 w 2887257"/>
              <a:gd name="connsiteY13" fmla="*/ 1164877 h 2916478"/>
              <a:gd name="connsiteX14" fmla="*/ 1313021 w 2887257"/>
              <a:gd name="connsiteY14" fmla="*/ 4257 h 291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7257" h="2916478">
                <a:moveTo>
                  <a:pt x="1409331" y="0"/>
                </a:moveTo>
                <a:lnTo>
                  <a:pt x="1401513" y="30407"/>
                </a:lnTo>
                <a:cubicBezTo>
                  <a:pt x="1383199" y="119905"/>
                  <a:pt x="1373581" y="212570"/>
                  <a:pt x="1373581" y="307482"/>
                </a:cubicBezTo>
                <a:cubicBezTo>
                  <a:pt x="1373581" y="1066776"/>
                  <a:pt x="1989111" y="1682306"/>
                  <a:pt x="2748405" y="1682306"/>
                </a:cubicBezTo>
                <a:lnTo>
                  <a:pt x="2887257" y="1675295"/>
                </a:lnTo>
                <a:lnTo>
                  <a:pt x="2878603" y="1735816"/>
                </a:lnTo>
                <a:cubicBezTo>
                  <a:pt x="2758506" y="2362614"/>
                  <a:pt x="2237835" y="2847092"/>
                  <a:pt x="1593290" y="2912549"/>
                </a:cubicBezTo>
                <a:lnTo>
                  <a:pt x="1515481" y="2916478"/>
                </a:lnTo>
                <a:lnTo>
                  <a:pt x="1522764" y="2888155"/>
                </a:lnTo>
                <a:cubicBezTo>
                  <a:pt x="1541077" y="2798657"/>
                  <a:pt x="1550695" y="2705992"/>
                  <a:pt x="1550695" y="2611080"/>
                </a:cubicBezTo>
                <a:cubicBezTo>
                  <a:pt x="1550695" y="1851786"/>
                  <a:pt x="935165" y="1236256"/>
                  <a:pt x="175871" y="1236256"/>
                </a:cubicBezTo>
                <a:cubicBezTo>
                  <a:pt x="128415" y="1236256"/>
                  <a:pt x="81521" y="1238661"/>
                  <a:pt x="35303" y="1243354"/>
                </a:cubicBezTo>
                <a:lnTo>
                  <a:pt x="0" y="1248742"/>
                </a:lnTo>
                <a:lnTo>
                  <a:pt x="12800" y="1164877"/>
                </a:lnTo>
                <a:cubicBezTo>
                  <a:pt x="140501" y="540815"/>
                  <a:pt x="666142" y="61708"/>
                  <a:pt x="1313021" y="4257"/>
                </a:cubicBezTo>
                <a:close/>
              </a:path>
            </a:pathLst>
          </a:custGeom>
          <a:solidFill>
            <a:srgbClr val="333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Freeform 14">
            <a:extLst>
              <a:ext uri="{FF2B5EF4-FFF2-40B4-BE49-F238E27FC236}">
                <a16:creationId xmlns:a16="http://schemas.microsoft.com/office/drawing/2014/main" id="{5CE3E917-C75C-4759-BA61-A64DC6CA46AE}"/>
              </a:ext>
            </a:extLst>
          </p:cNvPr>
          <p:cNvSpPr/>
          <p:nvPr/>
        </p:nvSpPr>
        <p:spPr>
          <a:xfrm rot="21596688">
            <a:off x="3273802" y="1635811"/>
            <a:ext cx="1107297" cy="299736"/>
          </a:xfrm>
          <a:custGeom>
            <a:avLst/>
            <a:gdLst>
              <a:gd name="connsiteX0" fmla="*/ 207861 w 1476277"/>
              <a:gd name="connsiteY0" fmla="*/ 0 h 347235"/>
              <a:gd name="connsiteX1" fmla="*/ 1268416 w 1476277"/>
              <a:gd name="connsiteY1" fmla="*/ 0 h 347235"/>
              <a:gd name="connsiteX2" fmla="*/ 1476277 w 1476277"/>
              <a:gd name="connsiteY2" fmla="*/ 347235 h 347235"/>
              <a:gd name="connsiteX3" fmla="*/ 1245797 w 1476277"/>
              <a:gd name="connsiteY3" fmla="*/ 347235 h 347235"/>
              <a:gd name="connsiteX4" fmla="*/ 1275368 w 1476277"/>
              <a:gd name="connsiteY4" fmla="*/ 251974 h 347235"/>
              <a:gd name="connsiteX5" fmla="*/ 1286509 w 1476277"/>
              <a:gd name="connsiteY5" fmla="*/ 141458 h 347235"/>
              <a:gd name="connsiteX6" fmla="*/ 1275368 w 1476277"/>
              <a:gd name="connsiteY6" fmla="*/ 30943 h 347235"/>
              <a:gd name="connsiteX7" fmla="*/ 1268606 w 1476277"/>
              <a:gd name="connsiteY7" fmla="*/ 4642 h 347235"/>
              <a:gd name="connsiteX8" fmla="*/ 207673 w 1476277"/>
              <a:gd name="connsiteY8" fmla="*/ 4642 h 347235"/>
              <a:gd name="connsiteX9" fmla="*/ 200910 w 1476277"/>
              <a:gd name="connsiteY9" fmla="*/ 30943 h 347235"/>
              <a:gd name="connsiteX10" fmla="*/ 189769 w 1476277"/>
              <a:gd name="connsiteY10" fmla="*/ 141458 h 347235"/>
              <a:gd name="connsiteX11" fmla="*/ 200910 w 1476277"/>
              <a:gd name="connsiteY11" fmla="*/ 251974 h 347235"/>
              <a:gd name="connsiteX12" fmla="*/ 230481 w 1476277"/>
              <a:gd name="connsiteY12" fmla="*/ 347235 h 347235"/>
              <a:gd name="connsiteX13" fmla="*/ 0 w 1476277"/>
              <a:gd name="connsiteY13" fmla="*/ 347235 h 347235"/>
              <a:gd name="connsiteX14" fmla="*/ 207861 w 1476277"/>
              <a:gd name="connsiteY14" fmla="*/ 0 h 34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76277" h="347235">
                <a:moveTo>
                  <a:pt x="207861" y="0"/>
                </a:moveTo>
                <a:lnTo>
                  <a:pt x="1268416" y="0"/>
                </a:lnTo>
                <a:lnTo>
                  <a:pt x="1476277" y="347235"/>
                </a:lnTo>
                <a:lnTo>
                  <a:pt x="1245797" y="347235"/>
                </a:lnTo>
                <a:lnTo>
                  <a:pt x="1275368" y="251974"/>
                </a:lnTo>
                <a:cubicBezTo>
                  <a:pt x="1282673" y="216276"/>
                  <a:pt x="1286509" y="179315"/>
                  <a:pt x="1286509" y="141458"/>
                </a:cubicBezTo>
                <a:cubicBezTo>
                  <a:pt x="1286509" y="103602"/>
                  <a:pt x="1282673" y="66640"/>
                  <a:pt x="1275368" y="30943"/>
                </a:cubicBezTo>
                <a:lnTo>
                  <a:pt x="1268606" y="4642"/>
                </a:lnTo>
                <a:lnTo>
                  <a:pt x="207673" y="4642"/>
                </a:lnTo>
                <a:lnTo>
                  <a:pt x="200910" y="30943"/>
                </a:lnTo>
                <a:cubicBezTo>
                  <a:pt x="193605" y="66640"/>
                  <a:pt x="189769" y="103602"/>
                  <a:pt x="189769" y="141458"/>
                </a:cubicBezTo>
                <a:cubicBezTo>
                  <a:pt x="189769" y="179315"/>
                  <a:pt x="193605" y="216276"/>
                  <a:pt x="200910" y="251974"/>
                </a:cubicBezTo>
                <a:lnTo>
                  <a:pt x="230481" y="347235"/>
                </a:lnTo>
                <a:lnTo>
                  <a:pt x="0" y="347235"/>
                </a:lnTo>
                <a:lnTo>
                  <a:pt x="207861" y="0"/>
                </a:lnTo>
                <a:close/>
              </a:path>
            </a:pathLst>
          </a:custGeom>
          <a:solidFill>
            <a:srgbClr val="1CB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ECED5F3-D284-43D0-8D1B-1E68C8604F4E}"/>
              </a:ext>
            </a:extLst>
          </p:cNvPr>
          <p:cNvSpPr/>
          <p:nvPr/>
        </p:nvSpPr>
        <p:spPr>
          <a:xfrm rot="21596688">
            <a:off x="2957956" y="1681503"/>
            <a:ext cx="1643038" cy="1890881"/>
          </a:xfrm>
          <a:prstGeom prst="ellipse">
            <a:avLst/>
          </a:prstGeom>
          <a:gradFill>
            <a:gsLst>
              <a:gs pos="100000">
                <a:schemeClr val="bg1"/>
              </a:gs>
              <a:gs pos="0">
                <a:srgbClr val="F85237"/>
              </a:gs>
              <a:gs pos="0">
                <a:srgbClr val="92D050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93700" dist="38100" dir="2700000" sx="107000" sy="10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Freeform 16">
            <a:extLst>
              <a:ext uri="{FF2B5EF4-FFF2-40B4-BE49-F238E27FC236}">
                <a16:creationId xmlns:a16="http://schemas.microsoft.com/office/drawing/2014/main" id="{27B827BA-E529-48C8-AEB9-7DD48F7DDD48}"/>
              </a:ext>
            </a:extLst>
          </p:cNvPr>
          <p:cNvSpPr/>
          <p:nvPr/>
        </p:nvSpPr>
        <p:spPr>
          <a:xfrm rot="21596688">
            <a:off x="3440721" y="1636662"/>
            <a:ext cx="822620" cy="591453"/>
          </a:xfrm>
          <a:custGeom>
            <a:avLst/>
            <a:gdLst>
              <a:gd name="connsiteX0" fmla="*/ 17904 w 1096740"/>
              <a:gd name="connsiteY0" fmla="*/ 0 h 685186"/>
              <a:gd name="connsiteX1" fmla="*/ 1078837 w 1096740"/>
              <a:gd name="connsiteY1" fmla="*/ 0 h 685186"/>
              <a:gd name="connsiteX2" fmla="*/ 1085599 w 1096740"/>
              <a:gd name="connsiteY2" fmla="*/ 26301 h 685186"/>
              <a:gd name="connsiteX3" fmla="*/ 1096740 w 1096740"/>
              <a:gd name="connsiteY3" fmla="*/ 136816 h 685186"/>
              <a:gd name="connsiteX4" fmla="*/ 1085599 w 1096740"/>
              <a:gd name="connsiteY4" fmla="*/ 247332 h 685186"/>
              <a:gd name="connsiteX5" fmla="*/ 1056028 w 1096740"/>
              <a:gd name="connsiteY5" fmla="*/ 342593 h 685186"/>
              <a:gd name="connsiteX6" fmla="*/ 1053646 w 1096740"/>
              <a:gd name="connsiteY6" fmla="*/ 350267 h 685186"/>
              <a:gd name="connsiteX7" fmla="*/ 548370 w 1096740"/>
              <a:gd name="connsiteY7" fmla="*/ 685186 h 685186"/>
              <a:gd name="connsiteX8" fmla="*/ 43094 w 1096740"/>
              <a:gd name="connsiteY8" fmla="*/ 350267 h 685186"/>
              <a:gd name="connsiteX9" fmla="*/ 40712 w 1096740"/>
              <a:gd name="connsiteY9" fmla="*/ 342593 h 685186"/>
              <a:gd name="connsiteX10" fmla="*/ 11141 w 1096740"/>
              <a:gd name="connsiteY10" fmla="*/ 247332 h 685186"/>
              <a:gd name="connsiteX11" fmla="*/ 0 w 1096740"/>
              <a:gd name="connsiteY11" fmla="*/ 136816 h 685186"/>
              <a:gd name="connsiteX12" fmla="*/ 11141 w 1096740"/>
              <a:gd name="connsiteY12" fmla="*/ 26301 h 68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96740" h="685186">
                <a:moveTo>
                  <a:pt x="17904" y="0"/>
                </a:moveTo>
                <a:lnTo>
                  <a:pt x="1078837" y="0"/>
                </a:lnTo>
                <a:lnTo>
                  <a:pt x="1085599" y="26301"/>
                </a:lnTo>
                <a:cubicBezTo>
                  <a:pt x="1092904" y="61998"/>
                  <a:pt x="1096740" y="98960"/>
                  <a:pt x="1096740" y="136816"/>
                </a:cubicBezTo>
                <a:cubicBezTo>
                  <a:pt x="1096740" y="174673"/>
                  <a:pt x="1092904" y="211634"/>
                  <a:pt x="1085599" y="247332"/>
                </a:cubicBezTo>
                <a:lnTo>
                  <a:pt x="1056028" y="342593"/>
                </a:lnTo>
                <a:lnTo>
                  <a:pt x="1053646" y="350267"/>
                </a:lnTo>
                <a:cubicBezTo>
                  <a:pt x="970400" y="547085"/>
                  <a:pt x="775513" y="685186"/>
                  <a:pt x="548370" y="685186"/>
                </a:cubicBezTo>
                <a:cubicBezTo>
                  <a:pt x="321228" y="685186"/>
                  <a:pt x="126341" y="547085"/>
                  <a:pt x="43094" y="350267"/>
                </a:cubicBezTo>
                <a:lnTo>
                  <a:pt x="40712" y="342593"/>
                </a:lnTo>
                <a:lnTo>
                  <a:pt x="11141" y="247332"/>
                </a:lnTo>
                <a:cubicBezTo>
                  <a:pt x="3836" y="211634"/>
                  <a:pt x="0" y="174673"/>
                  <a:pt x="0" y="136816"/>
                </a:cubicBezTo>
                <a:cubicBezTo>
                  <a:pt x="0" y="98960"/>
                  <a:pt x="3836" y="61998"/>
                  <a:pt x="11141" y="26301"/>
                </a:cubicBezTo>
                <a:close/>
              </a:path>
            </a:pathLst>
          </a:custGeom>
          <a:gradFill flip="none" rotWithShape="1">
            <a:gsLst>
              <a:gs pos="0">
                <a:srgbClr val="1CB628">
                  <a:shade val="30000"/>
                  <a:satMod val="115000"/>
                </a:srgbClr>
              </a:gs>
              <a:gs pos="50000">
                <a:srgbClr val="1CB628">
                  <a:shade val="67500"/>
                  <a:satMod val="115000"/>
                </a:srgbClr>
              </a:gs>
              <a:gs pos="100000">
                <a:srgbClr val="1CB628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4400" b="1">
                <a:solidFill>
                  <a:prstClr val="white"/>
                </a:solidFill>
                <a:latin typeface="Arial Narrow" panose="020B0606020202030204" pitchFamily="34" charset="0"/>
              </a:rPr>
              <a:t>03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4882D2-7EF8-4EF2-84E6-67BFACC27B9A}"/>
              </a:ext>
            </a:extLst>
          </p:cNvPr>
          <p:cNvSpPr txBox="1"/>
          <p:nvPr/>
        </p:nvSpPr>
        <p:spPr>
          <a:xfrm rot="21596688">
            <a:off x="3008619" y="2428609"/>
            <a:ext cx="1460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500" dirty="0">
                <a:latin typeface="Calibri Light" panose="020F0302020204030204"/>
              </a:rPr>
              <a:t>Educate employees</a:t>
            </a:r>
          </a:p>
        </p:txBody>
      </p:sp>
      <p:sp>
        <p:nvSpPr>
          <p:cNvPr id="79" name="Freeform 19">
            <a:extLst>
              <a:ext uri="{FF2B5EF4-FFF2-40B4-BE49-F238E27FC236}">
                <a16:creationId xmlns:a16="http://schemas.microsoft.com/office/drawing/2014/main" id="{1BFE3B00-FCCD-4948-ADA2-F21C39725A94}"/>
              </a:ext>
            </a:extLst>
          </p:cNvPr>
          <p:cNvSpPr/>
          <p:nvPr/>
        </p:nvSpPr>
        <p:spPr>
          <a:xfrm rot="21596688" flipH="1" flipV="1">
            <a:off x="4579276" y="5434819"/>
            <a:ext cx="1107297" cy="299736"/>
          </a:xfrm>
          <a:custGeom>
            <a:avLst/>
            <a:gdLst>
              <a:gd name="connsiteX0" fmla="*/ 207861 w 1476277"/>
              <a:gd name="connsiteY0" fmla="*/ 0 h 347235"/>
              <a:gd name="connsiteX1" fmla="*/ 1268416 w 1476277"/>
              <a:gd name="connsiteY1" fmla="*/ 0 h 347235"/>
              <a:gd name="connsiteX2" fmla="*/ 1476277 w 1476277"/>
              <a:gd name="connsiteY2" fmla="*/ 347235 h 347235"/>
              <a:gd name="connsiteX3" fmla="*/ 1245797 w 1476277"/>
              <a:gd name="connsiteY3" fmla="*/ 347235 h 347235"/>
              <a:gd name="connsiteX4" fmla="*/ 1275368 w 1476277"/>
              <a:gd name="connsiteY4" fmla="*/ 251974 h 347235"/>
              <a:gd name="connsiteX5" fmla="*/ 1286509 w 1476277"/>
              <a:gd name="connsiteY5" fmla="*/ 141458 h 347235"/>
              <a:gd name="connsiteX6" fmla="*/ 1275368 w 1476277"/>
              <a:gd name="connsiteY6" fmla="*/ 30943 h 347235"/>
              <a:gd name="connsiteX7" fmla="*/ 1268606 w 1476277"/>
              <a:gd name="connsiteY7" fmla="*/ 4642 h 347235"/>
              <a:gd name="connsiteX8" fmla="*/ 207673 w 1476277"/>
              <a:gd name="connsiteY8" fmla="*/ 4642 h 347235"/>
              <a:gd name="connsiteX9" fmla="*/ 200910 w 1476277"/>
              <a:gd name="connsiteY9" fmla="*/ 30943 h 347235"/>
              <a:gd name="connsiteX10" fmla="*/ 189769 w 1476277"/>
              <a:gd name="connsiteY10" fmla="*/ 141458 h 347235"/>
              <a:gd name="connsiteX11" fmla="*/ 200910 w 1476277"/>
              <a:gd name="connsiteY11" fmla="*/ 251974 h 347235"/>
              <a:gd name="connsiteX12" fmla="*/ 230481 w 1476277"/>
              <a:gd name="connsiteY12" fmla="*/ 347235 h 347235"/>
              <a:gd name="connsiteX13" fmla="*/ 0 w 1476277"/>
              <a:gd name="connsiteY13" fmla="*/ 347235 h 347235"/>
              <a:gd name="connsiteX14" fmla="*/ 207861 w 1476277"/>
              <a:gd name="connsiteY14" fmla="*/ 0 h 34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76277" h="347235">
                <a:moveTo>
                  <a:pt x="207861" y="0"/>
                </a:moveTo>
                <a:lnTo>
                  <a:pt x="1268416" y="0"/>
                </a:lnTo>
                <a:lnTo>
                  <a:pt x="1476277" y="347235"/>
                </a:lnTo>
                <a:lnTo>
                  <a:pt x="1245797" y="347235"/>
                </a:lnTo>
                <a:lnTo>
                  <a:pt x="1275368" y="251974"/>
                </a:lnTo>
                <a:cubicBezTo>
                  <a:pt x="1282673" y="216276"/>
                  <a:pt x="1286509" y="179315"/>
                  <a:pt x="1286509" y="141458"/>
                </a:cubicBezTo>
                <a:cubicBezTo>
                  <a:pt x="1286509" y="103602"/>
                  <a:pt x="1282673" y="66640"/>
                  <a:pt x="1275368" y="30943"/>
                </a:cubicBezTo>
                <a:lnTo>
                  <a:pt x="1268606" y="4642"/>
                </a:lnTo>
                <a:lnTo>
                  <a:pt x="207673" y="4642"/>
                </a:lnTo>
                <a:lnTo>
                  <a:pt x="200910" y="30943"/>
                </a:lnTo>
                <a:cubicBezTo>
                  <a:pt x="193605" y="66640"/>
                  <a:pt x="189769" y="103602"/>
                  <a:pt x="189769" y="141458"/>
                </a:cubicBezTo>
                <a:cubicBezTo>
                  <a:pt x="189769" y="179315"/>
                  <a:pt x="193605" y="216276"/>
                  <a:pt x="200910" y="251974"/>
                </a:cubicBezTo>
                <a:lnTo>
                  <a:pt x="230481" y="347235"/>
                </a:lnTo>
                <a:lnTo>
                  <a:pt x="0" y="347235"/>
                </a:lnTo>
                <a:lnTo>
                  <a:pt x="207861" y="0"/>
                </a:lnTo>
                <a:close/>
              </a:path>
            </a:pathLst>
          </a:custGeom>
          <a:solidFill>
            <a:srgbClr val="16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84FFF4A-5F2F-4E60-A8C2-40010D06A9A9}"/>
              </a:ext>
            </a:extLst>
          </p:cNvPr>
          <p:cNvSpPr/>
          <p:nvPr/>
        </p:nvSpPr>
        <p:spPr>
          <a:xfrm rot="21596688">
            <a:off x="4260183" y="3665881"/>
            <a:ext cx="1643038" cy="1890881"/>
          </a:xfrm>
          <a:prstGeom prst="ellipse">
            <a:avLst/>
          </a:prstGeom>
          <a:gradFill flip="none" rotWithShape="1">
            <a:gsLst>
              <a:gs pos="65000">
                <a:schemeClr val="accent3">
                  <a:lumMod val="20000"/>
                  <a:lumOff val="80000"/>
                </a:schemeClr>
              </a:gs>
              <a:gs pos="0">
                <a:srgbClr val="F85237"/>
              </a:gs>
              <a:gs pos="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93700" dist="38100" dir="2700000" sx="107000" sy="10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Freeform 21">
            <a:extLst>
              <a:ext uri="{FF2B5EF4-FFF2-40B4-BE49-F238E27FC236}">
                <a16:creationId xmlns:a16="http://schemas.microsoft.com/office/drawing/2014/main" id="{794906B1-8B17-458E-8A83-1DE6AEED76E1}"/>
              </a:ext>
            </a:extLst>
          </p:cNvPr>
          <p:cNvSpPr/>
          <p:nvPr/>
        </p:nvSpPr>
        <p:spPr>
          <a:xfrm rot="21596688" flipV="1">
            <a:off x="4746197" y="5130575"/>
            <a:ext cx="822620" cy="591453"/>
          </a:xfrm>
          <a:custGeom>
            <a:avLst/>
            <a:gdLst>
              <a:gd name="connsiteX0" fmla="*/ 17904 w 1096740"/>
              <a:gd name="connsiteY0" fmla="*/ 0 h 685186"/>
              <a:gd name="connsiteX1" fmla="*/ 1078837 w 1096740"/>
              <a:gd name="connsiteY1" fmla="*/ 0 h 685186"/>
              <a:gd name="connsiteX2" fmla="*/ 1085599 w 1096740"/>
              <a:gd name="connsiteY2" fmla="*/ 26301 h 685186"/>
              <a:gd name="connsiteX3" fmla="*/ 1096740 w 1096740"/>
              <a:gd name="connsiteY3" fmla="*/ 136816 h 685186"/>
              <a:gd name="connsiteX4" fmla="*/ 1085599 w 1096740"/>
              <a:gd name="connsiteY4" fmla="*/ 247332 h 685186"/>
              <a:gd name="connsiteX5" fmla="*/ 1056028 w 1096740"/>
              <a:gd name="connsiteY5" fmla="*/ 342593 h 685186"/>
              <a:gd name="connsiteX6" fmla="*/ 1053646 w 1096740"/>
              <a:gd name="connsiteY6" fmla="*/ 350267 h 685186"/>
              <a:gd name="connsiteX7" fmla="*/ 548370 w 1096740"/>
              <a:gd name="connsiteY7" fmla="*/ 685186 h 685186"/>
              <a:gd name="connsiteX8" fmla="*/ 43094 w 1096740"/>
              <a:gd name="connsiteY8" fmla="*/ 350267 h 685186"/>
              <a:gd name="connsiteX9" fmla="*/ 40712 w 1096740"/>
              <a:gd name="connsiteY9" fmla="*/ 342593 h 685186"/>
              <a:gd name="connsiteX10" fmla="*/ 11141 w 1096740"/>
              <a:gd name="connsiteY10" fmla="*/ 247332 h 685186"/>
              <a:gd name="connsiteX11" fmla="*/ 0 w 1096740"/>
              <a:gd name="connsiteY11" fmla="*/ 136816 h 685186"/>
              <a:gd name="connsiteX12" fmla="*/ 11141 w 1096740"/>
              <a:gd name="connsiteY12" fmla="*/ 26301 h 68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96740" h="685186">
                <a:moveTo>
                  <a:pt x="17904" y="0"/>
                </a:moveTo>
                <a:lnTo>
                  <a:pt x="1078837" y="0"/>
                </a:lnTo>
                <a:lnTo>
                  <a:pt x="1085599" y="26301"/>
                </a:lnTo>
                <a:cubicBezTo>
                  <a:pt x="1092904" y="61998"/>
                  <a:pt x="1096740" y="98960"/>
                  <a:pt x="1096740" y="136816"/>
                </a:cubicBezTo>
                <a:cubicBezTo>
                  <a:pt x="1096740" y="174673"/>
                  <a:pt x="1092904" y="211634"/>
                  <a:pt x="1085599" y="247332"/>
                </a:cubicBezTo>
                <a:lnTo>
                  <a:pt x="1056028" y="342593"/>
                </a:lnTo>
                <a:lnTo>
                  <a:pt x="1053646" y="350267"/>
                </a:lnTo>
                <a:cubicBezTo>
                  <a:pt x="970400" y="547085"/>
                  <a:pt x="775513" y="685186"/>
                  <a:pt x="548370" y="685186"/>
                </a:cubicBezTo>
                <a:cubicBezTo>
                  <a:pt x="321228" y="685186"/>
                  <a:pt x="126341" y="547085"/>
                  <a:pt x="43094" y="350267"/>
                </a:cubicBezTo>
                <a:lnTo>
                  <a:pt x="40712" y="342593"/>
                </a:lnTo>
                <a:lnTo>
                  <a:pt x="11141" y="247332"/>
                </a:lnTo>
                <a:cubicBezTo>
                  <a:pt x="3836" y="211634"/>
                  <a:pt x="0" y="174673"/>
                  <a:pt x="0" y="136816"/>
                </a:cubicBezTo>
                <a:cubicBezTo>
                  <a:pt x="0" y="98960"/>
                  <a:pt x="3836" y="61998"/>
                  <a:pt x="11141" y="26301"/>
                </a:cubicBezTo>
                <a:close/>
              </a:path>
            </a:pathLst>
          </a:custGeom>
          <a:gradFill flip="none" rotWithShape="1">
            <a:gsLst>
              <a:gs pos="0">
                <a:srgbClr val="16A389">
                  <a:shade val="30000"/>
                  <a:satMod val="115000"/>
                </a:srgbClr>
              </a:gs>
              <a:gs pos="50000">
                <a:srgbClr val="16A389">
                  <a:shade val="67500"/>
                  <a:satMod val="115000"/>
                </a:srgbClr>
              </a:gs>
              <a:gs pos="100000">
                <a:srgbClr val="16A38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sz="4400" b="1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E53B91-3D16-4216-A8CC-689740CC0775}"/>
              </a:ext>
            </a:extLst>
          </p:cNvPr>
          <p:cNvSpPr txBox="1"/>
          <p:nvPr/>
        </p:nvSpPr>
        <p:spPr>
          <a:xfrm rot="21596688">
            <a:off x="4349820" y="4066430"/>
            <a:ext cx="1500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500" dirty="0">
                <a:latin typeface="Calibri Light" panose="020F0302020204030204"/>
              </a:rPr>
              <a:t>Systematic risk-based approach in addressing the vulnerabilities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7633AB9-02E3-4C8E-83F7-D595795E197C}"/>
              </a:ext>
            </a:extLst>
          </p:cNvPr>
          <p:cNvSpPr txBox="1"/>
          <p:nvPr/>
        </p:nvSpPr>
        <p:spPr>
          <a:xfrm rot="21596688">
            <a:off x="1603181" y="4898525"/>
            <a:ext cx="1137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4400" b="1" dirty="0">
                <a:solidFill>
                  <a:prstClr val="white"/>
                </a:solidFill>
                <a:latin typeface="Arial Narrow" panose="020B0606020202030204" pitchFamily="34" charset="0"/>
              </a:rPr>
              <a:t>02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9929B6-81E8-4BD0-971E-5705AF133CA6}"/>
              </a:ext>
            </a:extLst>
          </p:cNvPr>
          <p:cNvSpPr txBox="1"/>
          <p:nvPr/>
        </p:nvSpPr>
        <p:spPr>
          <a:xfrm rot="21596688">
            <a:off x="4621166" y="5144408"/>
            <a:ext cx="947567" cy="78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4400" b="1" dirty="0">
                <a:solidFill>
                  <a:prstClr val="white"/>
                </a:solidFill>
                <a:latin typeface="Arial Narrow" panose="020B0606020202030204" pitchFamily="34" charset="0"/>
              </a:rPr>
              <a:t>04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7B3DA0-C253-432C-82C7-FEFF9DED557E}"/>
              </a:ext>
            </a:extLst>
          </p:cNvPr>
          <p:cNvSpPr/>
          <p:nvPr/>
        </p:nvSpPr>
        <p:spPr>
          <a:xfrm rot="21596688">
            <a:off x="5749904" y="2099092"/>
            <a:ext cx="1643038" cy="1890881"/>
          </a:xfrm>
          <a:prstGeom prst="ellipse">
            <a:avLst/>
          </a:prstGeom>
          <a:gradFill>
            <a:gsLst>
              <a:gs pos="100000">
                <a:schemeClr val="accent4">
                  <a:lumMod val="20000"/>
                  <a:lumOff val="80000"/>
                </a:schemeClr>
              </a:gs>
              <a:gs pos="0">
                <a:srgbClr val="F85237"/>
              </a:gs>
              <a:gs pos="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93700" dist="38100" dir="2700000" sx="107000" sy="10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Freeform 16">
            <a:extLst>
              <a:ext uri="{FF2B5EF4-FFF2-40B4-BE49-F238E27FC236}">
                <a16:creationId xmlns:a16="http://schemas.microsoft.com/office/drawing/2014/main" id="{DB7FC8E3-3B60-477E-AF85-1AEACBCC607B}"/>
              </a:ext>
            </a:extLst>
          </p:cNvPr>
          <p:cNvSpPr/>
          <p:nvPr/>
        </p:nvSpPr>
        <p:spPr>
          <a:xfrm rot="21596688">
            <a:off x="6179598" y="2026037"/>
            <a:ext cx="822620" cy="591453"/>
          </a:xfrm>
          <a:custGeom>
            <a:avLst/>
            <a:gdLst>
              <a:gd name="connsiteX0" fmla="*/ 17904 w 1096740"/>
              <a:gd name="connsiteY0" fmla="*/ 0 h 685186"/>
              <a:gd name="connsiteX1" fmla="*/ 1078837 w 1096740"/>
              <a:gd name="connsiteY1" fmla="*/ 0 h 685186"/>
              <a:gd name="connsiteX2" fmla="*/ 1085599 w 1096740"/>
              <a:gd name="connsiteY2" fmla="*/ 26301 h 685186"/>
              <a:gd name="connsiteX3" fmla="*/ 1096740 w 1096740"/>
              <a:gd name="connsiteY3" fmla="*/ 136816 h 685186"/>
              <a:gd name="connsiteX4" fmla="*/ 1085599 w 1096740"/>
              <a:gd name="connsiteY4" fmla="*/ 247332 h 685186"/>
              <a:gd name="connsiteX5" fmla="*/ 1056028 w 1096740"/>
              <a:gd name="connsiteY5" fmla="*/ 342593 h 685186"/>
              <a:gd name="connsiteX6" fmla="*/ 1053646 w 1096740"/>
              <a:gd name="connsiteY6" fmla="*/ 350267 h 685186"/>
              <a:gd name="connsiteX7" fmla="*/ 548370 w 1096740"/>
              <a:gd name="connsiteY7" fmla="*/ 685186 h 685186"/>
              <a:gd name="connsiteX8" fmla="*/ 43094 w 1096740"/>
              <a:gd name="connsiteY8" fmla="*/ 350267 h 685186"/>
              <a:gd name="connsiteX9" fmla="*/ 40712 w 1096740"/>
              <a:gd name="connsiteY9" fmla="*/ 342593 h 685186"/>
              <a:gd name="connsiteX10" fmla="*/ 11141 w 1096740"/>
              <a:gd name="connsiteY10" fmla="*/ 247332 h 685186"/>
              <a:gd name="connsiteX11" fmla="*/ 0 w 1096740"/>
              <a:gd name="connsiteY11" fmla="*/ 136816 h 685186"/>
              <a:gd name="connsiteX12" fmla="*/ 11141 w 1096740"/>
              <a:gd name="connsiteY12" fmla="*/ 26301 h 68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96740" h="685186">
                <a:moveTo>
                  <a:pt x="17904" y="0"/>
                </a:moveTo>
                <a:lnTo>
                  <a:pt x="1078837" y="0"/>
                </a:lnTo>
                <a:lnTo>
                  <a:pt x="1085599" y="26301"/>
                </a:lnTo>
                <a:cubicBezTo>
                  <a:pt x="1092904" y="61998"/>
                  <a:pt x="1096740" y="98960"/>
                  <a:pt x="1096740" y="136816"/>
                </a:cubicBezTo>
                <a:cubicBezTo>
                  <a:pt x="1096740" y="174673"/>
                  <a:pt x="1092904" y="211634"/>
                  <a:pt x="1085599" y="247332"/>
                </a:cubicBezTo>
                <a:lnTo>
                  <a:pt x="1056028" y="342593"/>
                </a:lnTo>
                <a:lnTo>
                  <a:pt x="1053646" y="350267"/>
                </a:lnTo>
                <a:cubicBezTo>
                  <a:pt x="970400" y="547085"/>
                  <a:pt x="775513" y="685186"/>
                  <a:pt x="548370" y="685186"/>
                </a:cubicBezTo>
                <a:cubicBezTo>
                  <a:pt x="321228" y="685186"/>
                  <a:pt x="126341" y="547085"/>
                  <a:pt x="43094" y="350267"/>
                </a:cubicBezTo>
                <a:lnTo>
                  <a:pt x="40712" y="342593"/>
                </a:lnTo>
                <a:lnTo>
                  <a:pt x="11141" y="247332"/>
                </a:lnTo>
                <a:cubicBezTo>
                  <a:pt x="3836" y="211634"/>
                  <a:pt x="0" y="174673"/>
                  <a:pt x="0" y="136816"/>
                </a:cubicBezTo>
                <a:cubicBezTo>
                  <a:pt x="0" y="98960"/>
                  <a:pt x="3836" y="61998"/>
                  <a:pt x="11141" y="26301"/>
                </a:cubicBezTo>
                <a:close/>
              </a:path>
            </a:pathLst>
          </a:custGeom>
          <a:gradFill flip="none" rotWithShape="1">
            <a:gsLst>
              <a:gs pos="100000">
                <a:schemeClr val="tx2">
                  <a:lumMod val="20000"/>
                  <a:lumOff val="80000"/>
                </a:schemeClr>
              </a:gs>
              <a:gs pos="88000">
                <a:schemeClr val="bg2">
                  <a:lumMod val="75000"/>
                </a:schemeClr>
              </a:gs>
              <a:gs pos="0">
                <a:srgbClr val="FFFF00"/>
              </a:gs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4400" b="1" dirty="0">
                <a:solidFill>
                  <a:prstClr val="white"/>
                </a:solidFill>
                <a:latin typeface="Arial Narrow" panose="020B0606020202030204" pitchFamily="34" charset="0"/>
              </a:rPr>
              <a:t>05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71B4A4-69B6-45DE-B4F9-D531C8269B1C}"/>
              </a:ext>
            </a:extLst>
          </p:cNvPr>
          <p:cNvSpPr txBox="1"/>
          <p:nvPr/>
        </p:nvSpPr>
        <p:spPr>
          <a:xfrm rot="21596688">
            <a:off x="5851075" y="2729362"/>
            <a:ext cx="15003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500" dirty="0">
                <a:latin typeface="Calibri Light" panose="020F0302020204030204"/>
              </a:rPr>
              <a:t>Carry out frequent Risk Analysis</a:t>
            </a:r>
          </a:p>
        </p:txBody>
      </p:sp>
    </p:spTree>
    <p:extLst>
      <p:ext uri="{BB962C8B-B14F-4D97-AF65-F5344CB8AC3E}">
        <p14:creationId xmlns:p14="http://schemas.microsoft.com/office/powerpoint/2010/main" val="152052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2" grpId="0" animBg="1"/>
      <p:bldP spid="61" grpId="0" animBg="1"/>
      <p:bldP spid="62" grpId="0" animBg="1"/>
      <p:bldP spid="63" grpId="0" animBg="1"/>
      <p:bldP spid="64" grpId="0" animBg="1"/>
      <p:bldP spid="66" grpId="0"/>
      <p:bldP spid="67" grpId="0" animBg="1"/>
      <p:bldP spid="68" grpId="0" animBg="1"/>
      <p:bldP spid="69" grpId="0" animBg="1"/>
      <p:bldP spid="70" grpId="0" animBg="1"/>
      <p:bldP spid="72" grpId="0"/>
      <p:bldP spid="73" grpId="0" animBg="1"/>
      <p:bldP spid="74" grpId="0" animBg="1"/>
      <p:bldP spid="75" grpId="0" animBg="1"/>
      <p:bldP spid="76" grpId="0" animBg="1"/>
      <p:bldP spid="78" grpId="0"/>
      <p:bldP spid="79" grpId="0" animBg="1"/>
      <p:bldP spid="80" grpId="0" animBg="1"/>
      <p:bldP spid="81" grpId="0" animBg="1"/>
      <p:bldP spid="83" grpId="0"/>
      <p:bldP spid="84" grpId="0"/>
      <p:bldP spid="85" grpId="0"/>
      <p:bldP spid="93" grpId="0" animBg="1"/>
      <p:bldP spid="94" grpId="0" animBg="1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5958762"/>
            <a:ext cx="1272650" cy="8992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5" y="1333500"/>
            <a:ext cx="606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7625" y="1335320"/>
            <a:ext cx="11713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42356" y="6457979"/>
            <a:ext cx="45243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7767637" cy="38862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endPos="65000" dist="50800" dir="5400000" sy="-100000" algn="bl" rotWithShape="0"/>
          </a:effectLst>
        </p:spPr>
      </p:pic>
      <p:sp>
        <p:nvSpPr>
          <p:cNvPr id="15" name="Rectangle 14"/>
          <p:cNvSpPr/>
          <p:nvPr/>
        </p:nvSpPr>
        <p:spPr>
          <a:xfrm>
            <a:off x="19050" y="1905457"/>
            <a:ext cx="42372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br>
              <a:rPr 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48814" y="6488086"/>
            <a:ext cx="2743200" cy="365125"/>
          </a:xfrm>
        </p:spPr>
        <p:txBody>
          <a:bodyPr/>
          <a:lstStyle/>
          <a:p>
            <a:fld id="{5956F4CC-ABCB-43A2-ADD0-78541AC2FC41}" type="datetime1">
              <a:rPr lang="en-IN" b="1" smtClean="0"/>
              <a:t>11-05-2019</a:t>
            </a:fld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93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-28004" y="-383"/>
            <a:ext cx="4960278" cy="11538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/>
                </a:solidFill>
              </a:rPr>
              <a:t>About Anthem Inc.</a:t>
            </a:r>
          </a:p>
        </p:txBody>
      </p:sp>
      <p:sp>
        <p:nvSpPr>
          <p:cNvPr id="7" name="Oval 6"/>
          <p:cNvSpPr/>
          <p:nvPr/>
        </p:nvSpPr>
        <p:spPr>
          <a:xfrm>
            <a:off x="3965330" y="0"/>
            <a:ext cx="1361889" cy="1170772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5958762"/>
            <a:ext cx="1272650" cy="899238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79" y="0"/>
            <a:ext cx="5641521" cy="6858000"/>
          </a:xfrm>
        </p:spPr>
      </p:pic>
      <p:cxnSp>
        <p:nvCxnSpPr>
          <p:cNvPr id="17" name="Straight Connector 16"/>
          <p:cNvCxnSpPr/>
          <p:nvPr/>
        </p:nvCxnSpPr>
        <p:spPr>
          <a:xfrm>
            <a:off x="1524000" y="6457979"/>
            <a:ext cx="4988379" cy="94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05986" y="6447127"/>
            <a:ext cx="2743200" cy="365125"/>
          </a:xfrm>
        </p:spPr>
        <p:txBody>
          <a:bodyPr/>
          <a:lstStyle/>
          <a:p>
            <a:fld id="{60C759AB-9D1A-4FB7-87A5-D7579346ACF3}" type="datetime1">
              <a:rPr lang="en-IN" b="1" smtClean="0"/>
              <a:t>11-05-2019</a:t>
            </a:fld>
            <a:r>
              <a:rPr lang="en-IN" b="1" dirty="0"/>
              <a:t>                                            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2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EE7B8B-378C-4C71-AD8A-A00A8C230107}"/>
              </a:ext>
            </a:extLst>
          </p:cNvPr>
          <p:cNvGrpSpPr/>
          <p:nvPr/>
        </p:nvGrpSpPr>
        <p:grpSpPr>
          <a:xfrm>
            <a:off x="3846535" y="1261324"/>
            <a:ext cx="1591582" cy="1590116"/>
            <a:chOff x="6375400" y="2204948"/>
            <a:chExt cx="1805441" cy="1871752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4C3CADBA-D945-4EC0-AA1B-04756BE776E6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2EF377-7236-4ECA-86AB-42EE70701048}"/>
                </a:ext>
              </a:extLst>
            </p:cNvPr>
            <p:cNvSpPr txBox="1"/>
            <p:nvPr/>
          </p:nvSpPr>
          <p:spPr>
            <a:xfrm>
              <a:off x="6375400" y="2204948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$90bn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A31AB2-3CCA-4F7F-935C-DC5B8DBE3D54}"/>
              </a:ext>
            </a:extLst>
          </p:cNvPr>
          <p:cNvGrpSpPr/>
          <p:nvPr/>
        </p:nvGrpSpPr>
        <p:grpSpPr>
          <a:xfrm>
            <a:off x="2148785" y="1266573"/>
            <a:ext cx="1518097" cy="1585994"/>
            <a:chOff x="4020893" y="2209800"/>
            <a:chExt cx="1591582" cy="1866900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C686DD3D-9586-4675-B65D-2781BDA7E67D}"/>
                </a:ext>
              </a:extLst>
            </p:cNvPr>
            <p:cNvSpPr/>
            <p:nvPr/>
          </p:nvSpPr>
          <p:spPr>
            <a:xfrm>
              <a:off x="4020893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71568A-571B-468E-B183-189D998C3DA0}"/>
                </a:ext>
              </a:extLst>
            </p:cNvPr>
            <p:cNvSpPr txBox="1"/>
            <p:nvPr/>
          </p:nvSpPr>
          <p:spPr>
            <a:xfrm>
              <a:off x="4114726" y="2293230"/>
              <a:ext cx="1329799" cy="83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  <a:r>
                <a:rPr lang="en-US" sz="4000" b="1" baseline="30000" dirty="0">
                  <a:solidFill>
                    <a:srgbClr val="E6E7E9"/>
                  </a:solidFill>
                  <a:latin typeface="Tw Cen MT" panose="020B0602020104020603" pitchFamily="34" charset="0"/>
                </a:rPr>
                <a:t>nd</a:t>
              </a:r>
              <a:r>
                <a:rPr lang="en-US" sz="4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187ECD-C962-481E-B1B7-1AEB12592D7F}"/>
              </a:ext>
            </a:extLst>
          </p:cNvPr>
          <p:cNvGrpSpPr/>
          <p:nvPr/>
        </p:nvGrpSpPr>
        <p:grpSpPr>
          <a:xfrm>
            <a:off x="233246" y="1264628"/>
            <a:ext cx="1615493" cy="1656950"/>
            <a:chOff x="1372765" y="2275480"/>
            <a:chExt cx="1805441" cy="1801219"/>
          </a:xfrm>
        </p:grpSpPr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AB5E992C-56AA-449B-B328-2441D6BE6B02}"/>
                </a:ext>
              </a:extLst>
            </p:cNvPr>
            <p:cNvSpPr/>
            <p:nvPr/>
          </p:nvSpPr>
          <p:spPr>
            <a:xfrm>
              <a:off x="1494518" y="2275480"/>
              <a:ext cx="1609636" cy="1801219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412071-43D8-4449-8CB1-8ABD604FB17F}"/>
                </a:ext>
              </a:extLst>
            </p:cNvPr>
            <p:cNvSpPr txBox="1"/>
            <p:nvPr/>
          </p:nvSpPr>
          <p:spPr>
            <a:xfrm>
              <a:off x="1372765" y="2283532"/>
              <a:ext cx="1805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1940</a:t>
              </a: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D1415EF-2C2E-4EEF-AE58-6CBBE3F2E7E7}"/>
              </a:ext>
            </a:extLst>
          </p:cNvPr>
          <p:cNvSpPr/>
          <p:nvPr/>
        </p:nvSpPr>
        <p:spPr>
          <a:xfrm flipV="1">
            <a:off x="278469" y="1919118"/>
            <a:ext cx="1591582" cy="174762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F4A731-2064-4DF7-9F14-58821B6D3095}"/>
              </a:ext>
            </a:extLst>
          </p:cNvPr>
          <p:cNvSpPr/>
          <p:nvPr/>
        </p:nvSpPr>
        <p:spPr>
          <a:xfrm flipV="1">
            <a:off x="2099049" y="1919118"/>
            <a:ext cx="1591582" cy="1742241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6025933-B655-4DBE-BC8A-0CAE32F26227}"/>
              </a:ext>
            </a:extLst>
          </p:cNvPr>
          <p:cNvSpPr/>
          <p:nvPr/>
        </p:nvSpPr>
        <p:spPr>
          <a:xfrm flipV="1">
            <a:off x="3886334" y="1917987"/>
            <a:ext cx="1591582" cy="174337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3738E4-72B8-4329-938D-73ABC2C85D27}"/>
              </a:ext>
            </a:extLst>
          </p:cNvPr>
          <p:cNvGrpSpPr/>
          <p:nvPr/>
        </p:nvGrpSpPr>
        <p:grpSpPr>
          <a:xfrm>
            <a:off x="272296" y="2236241"/>
            <a:ext cx="1620090" cy="1254579"/>
            <a:chOff x="1488345" y="3460373"/>
            <a:chExt cx="1620090" cy="125457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52CC21-0F0B-4645-A467-4B8A50D43CC0}"/>
                </a:ext>
              </a:extLst>
            </p:cNvPr>
            <p:cNvSpPr txBox="1"/>
            <p:nvPr/>
          </p:nvSpPr>
          <p:spPr>
            <a:xfrm>
              <a:off x="1516853" y="3460373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FOUNDED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72FE51-F041-4073-B618-717B561DA60D}"/>
                </a:ext>
              </a:extLst>
            </p:cNvPr>
            <p:cNvSpPr txBox="1"/>
            <p:nvPr/>
          </p:nvSpPr>
          <p:spPr>
            <a:xfrm>
              <a:off x="1488345" y="3976288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WellPoint, Inc revived to Anthem in 2014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B2C4B0-F1EB-4911-9A26-B86167C1B088}"/>
              </a:ext>
            </a:extLst>
          </p:cNvPr>
          <p:cNvGrpSpPr/>
          <p:nvPr/>
        </p:nvGrpSpPr>
        <p:grpSpPr>
          <a:xfrm>
            <a:off x="2085328" y="2234643"/>
            <a:ext cx="1619024" cy="1355120"/>
            <a:chOff x="3977674" y="3458775"/>
            <a:chExt cx="1619024" cy="142671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B936F1-8671-4CFF-B088-DDA206ABF51A}"/>
                </a:ext>
              </a:extLst>
            </p:cNvPr>
            <p:cNvSpPr txBox="1"/>
            <p:nvPr/>
          </p:nvSpPr>
          <p:spPr>
            <a:xfrm>
              <a:off x="4005116" y="3458775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LARGEST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A12E6E-2E53-4C1B-957A-E234991C5F9C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Health Insurance and Benefits company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55391C-B3A2-4F21-81BA-65226D21C353}"/>
              </a:ext>
            </a:extLst>
          </p:cNvPr>
          <p:cNvGrpSpPr/>
          <p:nvPr/>
        </p:nvGrpSpPr>
        <p:grpSpPr>
          <a:xfrm>
            <a:off x="3832758" y="2244387"/>
            <a:ext cx="1669837" cy="1388158"/>
            <a:chOff x="6434696" y="3469646"/>
            <a:chExt cx="1669837" cy="138815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96B5CB-F505-43D7-949A-DE63BC02F556}"/>
                </a:ext>
              </a:extLst>
            </p:cNvPr>
            <p:cNvSpPr txBox="1"/>
            <p:nvPr/>
          </p:nvSpPr>
          <p:spPr>
            <a:xfrm>
              <a:off x="6473824" y="3469646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REVENUE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29BF46-9817-4A82-B890-C43F1B040A54}"/>
                </a:ext>
              </a:extLst>
            </p:cNvPr>
            <p:cNvSpPr txBox="1"/>
            <p:nvPr/>
          </p:nvSpPr>
          <p:spPr>
            <a:xfrm>
              <a:off x="6434696" y="4119140"/>
              <a:ext cx="16698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Recorded steady increase in revenue since started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920CA1C7-98F3-4321-9A0F-04B5B3D0AB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17" y="2550280"/>
            <a:ext cx="351352" cy="22660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183E879-DCF1-40BE-A6F0-EB7EDA83EC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2623317"/>
            <a:ext cx="352729" cy="22749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66E861-0F16-4D97-B27D-E25B61B001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70" y="2641394"/>
            <a:ext cx="356510" cy="22993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3B33330B-77DE-4DE5-BCF8-E88F66B452FE}"/>
              </a:ext>
            </a:extLst>
          </p:cNvPr>
          <p:cNvGrpSpPr/>
          <p:nvPr/>
        </p:nvGrpSpPr>
        <p:grpSpPr>
          <a:xfrm>
            <a:off x="1299357" y="3798276"/>
            <a:ext cx="1456767" cy="2261801"/>
            <a:chOff x="1494518" y="2209800"/>
            <a:chExt cx="1591582" cy="1866900"/>
          </a:xfrm>
          <a:solidFill>
            <a:schemeClr val="accent1">
              <a:lumMod val="75000"/>
            </a:schemeClr>
          </a:solidFill>
        </p:grpSpPr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EC3D827A-7C80-458B-BF0F-60083F52EC28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E84F7C-2BA2-4AAC-8246-7DD3BCDC0717}"/>
                </a:ext>
              </a:extLst>
            </p:cNvPr>
            <p:cNvSpPr txBox="1"/>
            <p:nvPr/>
          </p:nvSpPr>
          <p:spPr>
            <a:xfrm>
              <a:off x="1617276" y="2274573"/>
              <a:ext cx="1299411" cy="5334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#29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67FC49-C2AB-4A24-994E-F84D70013B88}"/>
              </a:ext>
            </a:extLst>
          </p:cNvPr>
          <p:cNvGrpSpPr/>
          <p:nvPr/>
        </p:nvGrpSpPr>
        <p:grpSpPr>
          <a:xfrm>
            <a:off x="3154058" y="3798276"/>
            <a:ext cx="1456767" cy="2216162"/>
            <a:chOff x="1494518" y="2209800"/>
            <a:chExt cx="1591582" cy="1866900"/>
          </a:xfrm>
          <a:solidFill>
            <a:srgbClr val="9FA068"/>
          </a:solidFill>
        </p:grpSpPr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91C70988-30A5-4EAD-BAD9-1E795E5BF4B0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0B81F70-618F-429C-B259-D8F476E0E71C}"/>
                </a:ext>
              </a:extLst>
            </p:cNvPr>
            <p:cNvSpPr txBox="1"/>
            <p:nvPr/>
          </p:nvSpPr>
          <p:spPr>
            <a:xfrm>
              <a:off x="1617275" y="2274573"/>
              <a:ext cx="1468824" cy="5334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73Mn</a:t>
              </a:r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DFCAD05-BA07-428E-A456-40E02EBABA64}"/>
              </a:ext>
            </a:extLst>
          </p:cNvPr>
          <p:cNvSpPr/>
          <p:nvPr/>
        </p:nvSpPr>
        <p:spPr>
          <a:xfrm flipV="1">
            <a:off x="3065188" y="4408969"/>
            <a:ext cx="1591582" cy="174762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F2E15A7-6E89-4F3B-89CA-599AEDEA29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724" y="5009676"/>
            <a:ext cx="356510" cy="22993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E5FBA43-E9DC-4FD2-BC3D-AA2879041A13}"/>
              </a:ext>
            </a:extLst>
          </p:cNvPr>
          <p:cNvSpPr txBox="1"/>
          <p:nvPr/>
        </p:nvSpPr>
        <p:spPr>
          <a:xfrm>
            <a:off x="3022776" y="5364549"/>
            <a:ext cx="159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More than 56K employees</a:t>
            </a:r>
            <a:endParaRPr lang="en-US" sz="14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E5561B-9F42-4089-820F-DE2F8A6D417A}"/>
              </a:ext>
            </a:extLst>
          </p:cNvPr>
          <p:cNvSpPr txBox="1"/>
          <p:nvPr/>
        </p:nvSpPr>
        <p:spPr>
          <a:xfrm>
            <a:off x="3125299" y="4656097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FA068"/>
                </a:solidFill>
                <a:latin typeface="Tw Cen MT" panose="020B0602020104020603" pitchFamily="34" charset="0"/>
              </a:rPr>
              <a:t>CUSTOMERS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B38790D-39E1-498C-9C7E-64CCCEB63EB8}"/>
              </a:ext>
            </a:extLst>
          </p:cNvPr>
          <p:cNvSpPr/>
          <p:nvPr/>
        </p:nvSpPr>
        <p:spPr>
          <a:xfrm flipV="1">
            <a:off x="1213482" y="4392290"/>
            <a:ext cx="1591582" cy="174337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140757B-A3A4-486B-8C75-5F974033BA77}"/>
              </a:ext>
            </a:extLst>
          </p:cNvPr>
          <p:cNvSpPr txBox="1"/>
          <p:nvPr/>
        </p:nvSpPr>
        <p:spPr>
          <a:xfrm>
            <a:off x="1222168" y="4767347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Tw Cen MT" panose="020B0602020104020603" pitchFamily="34" charset="0"/>
              </a:rPr>
              <a:t>RANK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FD789B-26F5-44DC-9F7C-9F7B5E84E21C}"/>
              </a:ext>
            </a:extLst>
          </p:cNvPr>
          <p:cNvSpPr txBox="1"/>
          <p:nvPr/>
        </p:nvSpPr>
        <p:spPr>
          <a:xfrm>
            <a:off x="1144055" y="5387761"/>
            <a:ext cx="176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Among the Fortune</a:t>
            </a:r>
            <a:r>
              <a:rPr lang="en-IN" sz="1400" dirty="0"/>
              <a:t> </a:t>
            </a:r>
            <a:r>
              <a:rPr lang="en-IN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500 companies</a:t>
            </a:r>
            <a:endParaRPr lang="en-US" sz="14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245C628-32C7-4D5C-9665-9530AE4C41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21" y="5079131"/>
            <a:ext cx="356510" cy="22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7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60" grpId="0" animBg="1"/>
      <p:bldP spid="63" grpId="0"/>
      <p:bldP spid="65" grpId="0"/>
      <p:bldP spid="66" grpId="0" animBg="1"/>
      <p:bldP spid="67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48671" y="3156532"/>
            <a:ext cx="184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3A1A4"/>
                </a:solidFill>
                <a:latin typeface="Century Gothic" panose="020B0502020202020204" pitchFamily="34" charset="0"/>
              </a:rPr>
              <a:t>Apr 21, 2004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47906" y="5602985"/>
            <a:ext cx="2543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Attackers gained access to </a:t>
            </a:r>
          </a:p>
          <a:p>
            <a:r>
              <a:rPr lang="en-US" sz="1600" dirty="0"/>
              <a:t>     Anthems Database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800604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2430354" y="4394747"/>
            <a:ext cx="2789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E9524"/>
                </a:solidFill>
                <a:latin typeface="Century Gothic" panose="020B0502020202020204" pitchFamily="34" charset="0"/>
              </a:rPr>
              <a:t>December 10, 2014</a:t>
            </a:r>
          </a:p>
          <a:p>
            <a:pPr algn="ctr"/>
            <a:endParaRPr lang="en-US" sz="2000" dirty="0">
              <a:solidFill>
                <a:srgbClr val="EE9524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2431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 retrieving 80 million </a:t>
            </a:r>
          </a:p>
          <a:p>
            <a:r>
              <a:rPr lang="en-US" sz="1600" dirty="0"/>
              <a:t>    records was initiated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54037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083622" y="3116619"/>
            <a:ext cx="2263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F3078"/>
                </a:solidFill>
                <a:latin typeface="Century Gothic" panose="020B0502020202020204" pitchFamily="34" charset="0"/>
              </a:rPr>
              <a:t>January 27, 2015</a:t>
            </a:r>
          </a:p>
          <a:p>
            <a:pPr algn="ctr"/>
            <a:endParaRPr lang="en-US" sz="2000" dirty="0">
              <a:solidFill>
                <a:srgbClr val="EF3078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8" y="5602985"/>
            <a:ext cx="268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Database administrator discovered the compromise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17786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145977" y="4438450"/>
            <a:ext cx="2351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1C7CBB"/>
                </a:solidFill>
                <a:latin typeface="Century Gothic" panose="020B0502020202020204" pitchFamily="34" charset="0"/>
              </a:rPr>
              <a:t>January 29, 2015</a:t>
            </a:r>
          </a:p>
          <a:p>
            <a:pPr algn="ctr"/>
            <a:endParaRPr lang="en-US" sz="2000" dirty="0">
              <a:solidFill>
                <a:srgbClr val="1C7CB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2431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Anthem alerted federal authorities &amp; other entities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553011" y="3128961"/>
            <a:ext cx="225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February 4, 2015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2252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Company disclosed the </a:t>
            </a:r>
          </a:p>
          <a:p>
            <a:r>
              <a:rPr lang="en-US" sz="1600" dirty="0"/>
              <a:t>  breach to the public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476540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12920" y="6220900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231848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169731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5">
            <a:extLst>
              <a:ext uri="{FF2B5EF4-FFF2-40B4-BE49-F238E27FC236}">
                <a16:creationId xmlns:a16="http://schemas.microsoft.com/office/drawing/2014/main" id="{E8DF2D7E-CB0B-475A-8306-DE90C852041B}"/>
              </a:ext>
            </a:extLst>
          </p:cNvPr>
          <p:cNvSpPr/>
          <p:nvPr/>
        </p:nvSpPr>
        <p:spPr>
          <a:xfrm>
            <a:off x="-18479" y="-1362"/>
            <a:ext cx="4960278" cy="11538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/>
              <a:t>Anthem Breach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E379937-0AA3-49FB-A1D0-E18AD0C60DE1}"/>
              </a:ext>
            </a:extLst>
          </p:cNvPr>
          <p:cNvSpPr/>
          <p:nvPr/>
        </p:nvSpPr>
        <p:spPr>
          <a:xfrm>
            <a:off x="3965330" y="-9525"/>
            <a:ext cx="1361889" cy="1170772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-28004" y="-1362"/>
            <a:ext cx="4960278" cy="11538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/>
              <a:t>Systems concerned</a:t>
            </a:r>
          </a:p>
        </p:txBody>
      </p:sp>
      <p:sp>
        <p:nvSpPr>
          <p:cNvPr id="7" name="Oval 6"/>
          <p:cNvSpPr/>
          <p:nvPr/>
        </p:nvSpPr>
        <p:spPr>
          <a:xfrm>
            <a:off x="3965330" y="0"/>
            <a:ext cx="1361889" cy="1170772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58762"/>
            <a:ext cx="1272650" cy="89923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193936" y="6485119"/>
            <a:ext cx="2743200" cy="365125"/>
          </a:xfrm>
        </p:spPr>
        <p:txBody>
          <a:bodyPr/>
          <a:lstStyle/>
          <a:p>
            <a:fld id="{D1CD2CF7-85DC-4D77-A186-3E29BFE8781B}" type="datetime1">
              <a:rPr lang="en-IN" b="1" smtClean="0"/>
              <a:t>11-05-2019</a:t>
            </a:fld>
            <a:r>
              <a:rPr lang="en-IN" b="1" dirty="0"/>
              <a:t>                                                 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00296" y="6015387"/>
            <a:ext cx="2743200" cy="365125"/>
          </a:xfrm>
        </p:spPr>
        <p:txBody>
          <a:bodyPr/>
          <a:lstStyle/>
          <a:p>
            <a:fld id="{06B9E05D-E88D-43DC-B56D-C655880E3A09}" type="slidenum">
              <a:rPr lang="en-IN" smtClean="0"/>
              <a:t>4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219098" y="6450223"/>
            <a:ext cx="4695356" cy="190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811386" y="1356133"/>
            <a:ext cx="8278453" cy="4659254"/>
            <a:chOff x="3465770" y="1595672"/>
            <a:chExt cx="8278453" cy="4659254"/>
          </a:xfrm>
        </p:grpSpPr>
        <p:sp>
          <p:nvSpPr>
            <p:cNvPr id="28" name="Circle">
              <a:extLst>
                <a:ext uri="{FF2B5EF4-FFF2-40B4-BE49-F238E27FC236}">
                  <a16:creationId xmlns:a16="http://schemas.microsoft.com/office/drawing/2014/main" id="{1E6A7BFF-3BEA-4171-ABF2-989114BC2033}"/>
                </a:ext>
              </a:extLst>
            </p:cNvPr>
            <p:cNvSpPr/>
            <p:nvPr/>
          </p:nvSpPr>
          <p:spPr>
            <a:xfrm>
              <a:off x="5243731" y="4969966"/>
              <a:ext cx="1851778" cy="1284960"/>
            </a:xfrm>
            <a:prstGeom prst="ellipse">
              <a:avLst/>
            </a:prstGeom>
            <a:gradFill flip="none" rotWithShape="1">
              <a:gsLst>
                <a:gs pos="0">
                  <a:srgbClr val="7040D6"/>
                </a:gs>
                <a:gs pos="56925">
                  <a:srgbClr val="763989"/>
                </a:gs>
                <a:gs pos="100000">
                  <a:srgbClr val="7B323D"/>
                </a:gs>
              </a:gsLst>
              <a:lin ang="5400000" scaled="1"/>
              <a:tileRect/>
            </a:gradFill>
            <a:ln w="12700">
              <a:miter lim="400000"/>
            </a:ln>
          </p:spPr>
          <p:txBody>
            <a:bodyPr lIns="45719" rIns="45719"/>
            <a:lstStyle/>
            <a:p>
              <a:r>
                <a:rPr lang="en-IN" dirty="0"/>
                <a:t>Anthem Blue Cross and Blue Shield</a:t>
              </a:r>
            </a:p>
            <a:p>
              <a:endParaRPr dirty="0"/>
            </a:p>
          </p:txBody>
        </p:sp>
        <p:grpSp>
          <p:nvGrpSpPr>
            <p:cNvPr id="13" name="Group">
              <a:extLst>
                <a:ext uri="{FF2B5EF4-FFF2-40B4-BE49-F238E27FC236}">
                  <a16:creationId xmlns:a16="http://schemas.microsoft.com/office/drawing/2014/main" id="{F251353C-1F79-4851-BF88-33836ACDF804}"/>
                </a:ext>
              </a:extLst>
            </p:cNvPr>
            <p:cNvGrpSpPr/>
            <p:nvPr/>
          </p:nvGrpSpPr>
          <p:grpSpPr>
            <a:xfrm rot="20137950">
              <a:off x="5367821" y="2048221"/>
              <a:ext cx="1111787" cy="3518900"/>
              <a:chOff x="-80" y="0"/>
              <a:chExt cx="873945" cy="2998274"/>
            </a:xfrm>
          </p:grpSpPr>
          <p:sp>
            <p:nvSpPr>
              <p:cNvPr id="14" name="Line">
                <a:extLst>
                  <a:ext uri="{FF2B5EF4-FFF2-40B4-BE49-F238E27FC236}">
                    <a16:creationId xmlns:a16="http://schemas.microsoft.com/office/drawing/2014/main" id="{1C32BFCE-1075-49C8-ACE1-0FB621F9C88A}"/>
                  </a:ext>
                </a:extLst>
              </p:cNvPr>
              <p:cNvSpPr/>
              <p:nvPr/>
            </p:nvSpPr>
            <p:spPr>
              <a:xfrm>
                <a:off x="-81" y="0"/>
                <a:ext cx="858429" cy="2338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7" h="21600" extrusionOk="0">
                    <a:moveTo>
                      <a:pt x="5444" y="0"/>
                    </a:moveTo>
                    <a:cubicBezTo>
                      <a:pt x="498" y="3321"/>
                      <a:pt x="-1153" y="7229"/>
                      <a:pt x="801" y="10989"/>
                    </a:cubicBezTo>
                    <a:cubicBezTo>
                      <a:pt x="3121" y="15455"/>
                      <a:pt x="10277" y="19320"/>
                      <a:pt x="20447" y="21600"/>
                    </a:cubicBezTo>
                  </a:path>
                </a:pathLst>
              </a:custGeom>
              <a:noFill/>
              <a:ln w="114300" cap="flat">
                <a:solidFill>
                  <a:srgbClr val="6C3FA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" name="Line">
                <a:extLst>
                  <a:ext uri="{FF2B5EF4-FFF2-40B4-BE49-F238E27FC236}">
                    <a16:creationId xmlns:a16="http://schemas.microsoft.com/office/drawing/2014/main" id="{80FC4B08-45FE-4FA8-92B9-2E65D114C162}"/>
                  </a:ext>
                </a:extLst>
              </p:cNvPr>
              <p:cNvSpPr/>
              <p:nvPr/>
            </p:nvSpPr>
            <p:spPr>
              <a:xfrm flipH="1">
                <a:off x="444147" y="2282163"/>
                <a:ext cx="429718" cy="716112"/>
              </a:xfrm>
              <a:prstGeom prst="line">
                <a:avLst/>
              </a:prstGeom>
              <a:noFill/>
              <a:ln w="38100" cap="flat">
                <a:solidFill>
                  <a:srgbClr val="6C3FA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631533" y="2602040"/>
              <a:ext cx="3356578" cy="3465378"/>
              <a:chOff x="5631533" y="2602040"/>
              <a:chExt cx="3356578" cy="3465378"/>
            </a:xfrm>
          </p:grpSpPr>
          <p:grpSp>
            <p:nvGrpSpPr>
              <p:cNvPr id="16" name="Group">
                <a:extLst>
                  <a:ext uri="{FF2B5EF4-FFF2-40B4-BE49-F238E27FC236}">
                    <a16:creationId xmlns:a16="http://schemas.microsoft.com/office/drawing/2014/main" id="{AD17C0E1-1763-4CE5-AA0A-6D5412121D72}"/>
                  </a:ext>
                </a:extLst>
              </p:cNvPr>
              <p:cNvGrpSpPr/>
              <p:nvPr/>
            </p:nvGrpSpPr>
            <p:grpSpPr>
              <a:xfrm rot="20564018">
                <a:off x="5631533" y="2602040"/>
                <a:ext cx="2560583" cy="3067776"/>
                <a:chOff x="0" y="0"/>
                <a:chExt cx="1604664" cy="2379778"/>
              </a:xfrm>
            </p:grpSpPr>
            <p:sp>
              <p:nvSpPr>
                <p:cNvPr id="17" name="Line">
                  <a:extLst>
                    <a:ext uri="{FF2B5EF4-FFF2-40B4-BE49-F238E27FC236}">
                      <a16:creationId xmlns:a16="http://schemas.microsoft.com/office/drawing/2014/main" id="{5954916F-15E2-4986-8378-7629398EC029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1604666" cy="15728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88" y="5110"/>
                        <a:pt x="1926" y="10028"/>
                        <a:pt x="5193" y="13901"/>
                      </a:cubicBezTo>
                      <a:cubicBezTo>
                        <a:pt x="9306" y="18777"/>
                        <a:pt x="15295" y="21587"/>
                        <a:pt x="21600" y="21600"/>
                      </a:cubicBezTo>
                    </a:path>
                  </a:pathLst>
                </a:custGeom>
                <a:noFill/>
                <a:ln w="114300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" name="Line">
                  <a:extLst>
                    <a:ext uri="{FF2B5EF4-FFF2-40B4-BE49-F238E27FC236}">
                      <a16:creationId xmlns:a16="http://schemas.microsoft.com/office/drawing/2014/main" id="{B1F94B46-BA21-4A6E-AAF0-067A47F3EB75}"/>
                    </a:ext>
                  </a:extLst>
                </p:cNvPr>
                <p:cNvSpPr/>
                <p:nvPr/>
              </p:nvSpPr>
              <p:spPr>
                <a:xfrm flipH="1">
                  <a:off x="1574270" y="1519419"/>
                  <a:ext cx="14669" cy="860360"/>
                </a:xfrm>
                <a:prstGeom prst="line">
                  <a:avLst/>
                </a:prstGeom>
                <a:noFill/>
                <a:ln w="38100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E722D9D4-EA84-43CB-9FBD-AA412666EAB5}"/>
                  </a:ext>
                </a:extLst>
              </p:cNvPr>
              <p:cNvSpPr/>
              <p:nvPr/>
            </p:nvSpPr>
            <p:spPr>
              <a:xfrm>
                <a:off x="7136333" y="4782458"/>
                <a:ext cx="1851778" cy="1284960"/>
              </a:xfrm>
              <a:prstGeom prst="ellipse">
                <a:avLst/>
              </a:prstGeom>
              <a:gradFill flip="none" rotWithShape="1">
                <a:gsLst>
                  <a:gs pos="39419">
                    <a:srgbClr val="FF7C00"/>
                  </a:gs>
                  <a:gs pos="72491">
                    <a:srgbClr val="EB4D00"/>
                  </a:gs>
                  <a:gs pos="96864">
                    <a:srgbClr val="D81E00"/>
                  </a:gs>
                </a:gsLst>
                <a:lin ang="8100000" scaled="1"/>
                <a:tileRect/>
              </a:gradFill>
              <a:ln w="12700">
                <a:miter lim="400000"/>
              </a:ln>
            </p:spPr>
            <p:txBody>
              <a:bodyPr lIns="45719" rIns="45719"/>
              <a:lstStyle/>
              <a:p>
                <a:r>
                  <a:rPr lang="en-IN" sz="1600" dirty="0"/>
                  <a:t>Blue Cross and Blue Shield Georgia</a:t>
                </a:r>
              </a:p>
              <a:p>
                <a:endParaRPr sz="16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178609" y="3455288"/>
              <a:ext cx="4625240" cy="2202574"/>
              <a:chOff x="6178609" y="3455288"/>
              <a:chExt cx="4625240" cy="2202574"/>
            </a:xfrm>
          </p:grpSpPr>
          <p:grpSp>
            <p:nvGrpSpPr>
              <p:cNvPr id="19" name="Group">
                <a:extLst>
                  <a:ext uri="{FF2B5EF4-FFF2-40B4-BE49-F238E27FC236}">
                    <a16:creationId xmlns:a16="http://schemas.microsoft.com/office/drawing/2014/main" id="{20B4DE2F-1D73-461C-9EBC-5F3D319A825D}"/>
                  </a:ext>
                </a:extLst>
              </p:cNvPr>
              <p:cNvGrpSpPr/>
              <p:nvPr/>
            </p:nvGrpSpPr>
            <p:grpSpPr>
              <a:xfrm rot="21043108">
                <a:off x="6178609" y="3455288"/>
                <a:ext cx="3355051" cy="1420847"/>
                <a:chOff x="0" y="0"/>
                <a:chExt cx="2490654" cy="1420845"/>
              </a:xfrm>
            </p:grpSpPr>
            <p:sp>
              <p:nvSpPr>
                <p:cNvPr id="20" name="Line">
                  <a:extLst>
                    <a:ext uri="{FF2B5EF4-FFF2-40B4-BE49-F238E27FC236}">
                      <a16:creationId xmlns:a16="http://schemas.microsoft.com/office/drawing/2014/main" id="{0624736A-6AE8-4CED-B07A-54E1019F5C6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995769" cy="7044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115" extrusionOk="0">
                      <a:moveTo>
                        <a:pt x="0" y="0"/>
                      </a:moveTo>
                      <a:cubicBezTo>
                        <a:pt x="2108" y="9011"/>
                        <a:pt x="5419" y="15613"/>
                        <a:pt x="9280" y="18502"/>
                      </a:cubicBezTo>
                      <a:cubicBezTo>
                        <a:pt x="13419" y="21600"/>
                        <a:pt x="17855" y="20200"/>
                        <a:pt x="21600" y="14614"/>
                      </a:cubicBezTo>
                    </a:path>
                  </a:pathLst>
                </a:custGeom>
                <a:noFill/>
                <a:ln w="114300" cap="flat">
                  <a:solidFill>
                    <a:srgbClr val="FED1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" name="Line">
                  <a:extLst>
                    <a:ext uri="{FF2B5EF4-FFF2-40B4-BE49-F238E27FC236}">
                      <a16:creationId xmlns:a16="http://schemas.microsoft.com/office/drawing/2014/main" id="{0608026F-4358-4212-B963-64DC465A47BD}"/>
                    </a:ext>
                  </a:extLst>
                </p:cNvPr>
                <p:cNvSpPr/>
                <p:nvPr/>
              </p:nvSpPr>
              <p:spPr>
                <a:xfrm>
                  <a:off x="1954824" y="472479"/>
                  <a:ext cx="535831" cy="948367"/>
                </a:xfrm>
                <a:prstGeom prst="line">
                  <a:avLst/>
                </a:prstGeom>
                <a:noFill/>
                <a:ln w="38100" cap="flat">
                  <a:solidFill>
                    <a:srgbClr val="FED1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FF6C5183-34B2-4090-B2B8-40A837494A3C}"/>
                  </a:ext>
                </a:extLst>
              </p:cNvPr>
              <p:cNvSpPr/>
              <p:nvPr/>
            </p:nvSpPr>
            <p:spPr>
              <a:xfrm rot="21234185">
                <a:off x="8952071" y="4372902"/>
                <a:ext cx="1851778" cy="1284960"/>
              </a:xfrm>
              <a:prstGeom prst="ellipse">
                <a:avLst/>
              </a:prstGeom>
              <a:gradFill flip="none" rotWithShape="1">
                <a:gsLst>
                  <a:gs pos="39419">
                    <a:srgbClr val="FED100"/>
                  </a:gs>
                  <a:gs pos="72491">
                    <a:srgbClr val="FEA800"/>
                  </a:gs>
                  <a:gs pos="96864">
                    <a:srgbClr val="FF8000"/>
                  </a:gs>
                </a:gsLst>
                <a:lin ang="8100000" scaled="1"/>
                <a:tileRect/>
              </a:gradFill>
              <a:ln w="12700">
                <a:miter lim="400000"/>
              </a:ln>
            </p:spPr>
            <p:txBody>
              <a:bodyPr lIns="45719" rIns="45719"/>
              <a:lstStyle/>
              <a:p>
                <a:r>
                  <a:rPr lang="en-IN" dirty="0"/>
                  <a:t>Empire Blue Cross and Blue Shield</a:t>
                </a:r>
              </a:p>
              <a:p>
                <a:endParaRPr dirty="0"/>
              </a:p>
            </p:txBody>
          </p:sp>
        </p:grpSp>
        <p:grpSp>
          <p:nvGrpSpPr>
            <p:cNvPr id="29" name="Group">
              <a:extLst>
                <a:ext uri="{FF2B5EF4-FFF2-40B4-BE49-F238E27FC236}">
                  <a16:creationId xmlns:a16="http://schemas.microsoft.com/office/drawing/2014/main" id="{25BA18BB-3B0E-4907-ADFB-06070C32E8D4}"/>
                </a:ext>
              </a:extLst>
            </p:cNvPr>
            <p:cNvGrpSpPr/>
            <p:nvPr/>
          </p:nvGrpSpPr>
          <p:grpSpPr>
            <a:xfrm rot="20015135">
              <a:off x="4487648" y="2009372"/>
              <a:ext cx="968534" cy="2414050"/>
              <a:chOff x="0" y="0"/>
              <a:chExt cx="1337165" cy="2890159"/>
            </a:xfrm>
          </p:grpSpPr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632D2945-A977-473D-A576-9F73AF903761}"/>
                  </a:ext>
                </a:extLst>
              </p:cNvPr>
              <p:cNvSpPr/>
              <p:nvPr/>
            </p:nvSpPr>
            <p:spPr>
              <a:xfrm>
                <a:off x="420467" y="0"/>
                <a:ext cx="916699" cy="2516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4" h="21600" extrusionOk="0">
                    <a:moveTo>
                      <a:pt x="20194" y="0"/>
                    </a:moveTo>
                    <a:cubicBezTo>
                      <a:pt x="10951" y="2101"/>
                      <a:pt x="4203" y="5536"/>
                      <a:pt x="1411" y="9562"/>
                    </a:cubicBezTo>
                    <a:cubicBezTo>
                      <a:pt x="-1406" y="13622"/>
                      <a:pt x="29" y="17952"/>
                      <a:pt x="5402" y="21600"/>
                    </a:cubicBezTo>
                  </a:path>
                </a:pathLst>
              </a:custGeom>
              <a:noFill/>
              <a:ln w="114300" cap="flat">
                <a:solidFill>
                  <a:srgbClr val="5894F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DB95B525-CEEA-44B6-8836-44ED6BEF2D8B}"/>
                  </a:ext>
                </a:extLst>
              </p:cNvPr>
              <p:cNvSpPr/>
              <p:nvPr/>
            </p:nvSpPr>
            <p:spPr>
              <a:xfrm flipH="1">
                <a:off x="0" y="2491630"/>
                <a:ext cx="715698" cy="398530"/>
              </a:xfrm>
              <a:prstGeom prst="line">
                <a:avLst/>
              </a:prstGeom>
              <a:noFill/>
              <a:ln w="38100" cap="flat">
                <a:solidFill>
                  <a:srgbClr val="5894F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2" name="Circle">
              <a:extLst>
                <a:ext uri="{FF2B5EF4-FFF2-40B4-BE49-F238E27FC236}">
                  <a16:creationId xmlns:a16="http://schemas.microsoft.com/office/drawing/2014/main" id="{EBCB1574-732C-4F3D-9302-608E5C771867}"/>
                </a:ext>
              </a:extLst>
            </p:cNvPr>
            <p:cNvSpPr/>
            <p:nvPr/>
          </p:nvSpPr>
          <p:spPr>
            <a:xfrm>
              <a:off x="3465770" y="4295093"/>
              <a:ext cx="1851778" cy="1284960"/>
            </a:xfrm>
            <a:prstGeom prst="ellipse">
              <a:avLst/>
            </a:prstGeom>
            <a:gradFill flip="none" rotWithShape="1">
              <a:gsLst>
                <a:gs pos="3135">
                  <a:srgbClr val="3DACFF"/>
                </a:gs>
                <a:gs pos="44233">
                  <a:srgbClr val="4773EA"/>
                </a:gs>
                <a:gs pos="100000">
                  <a:srgbClr val="513AD5"/>
                </a:gs>
              </a:gsLst>
              <a:lin ang="8100000" scaled="1"/>
              <a:tileRect/>
            </a:gradFill>
            <a:ln w="12700">
              <a:miter lim="400000"/>
            </a:ln>
          </p:spPr>
          <p:txBody>
            <a:bodyPr lIns="45719" rIns="45719"/>
            <a:lstStyle/>
            <a:p>
              <a:r>
                <a:rPr lang="en-IN" dirty="0"/>
                <a:t>Anthem Blue Cross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202061" y="1944058"/>
              <a:ext cx="1931568" cy="1580926"/>
              <a:chOff x="6350578" y="1671983"/>
              <a:chExt cx="1931568" cy="1580926"/>
            </a:xfrm>
          </p:grpSpPr>
          <p:sp>
            <p:nvSpPr>
              <p:cNvPr id="11" name="Circle">
                <a:extLst>
                  <a:ext uri="{FF2B5EF4-FFF2-40B4-BE49-F238E27FC236}">
                    <a16:creationId xmlns:a16="http://schemas.microsoft.com/office/drawing/2014/main" id="{AACC1AA9-2791-430E-8B81-38996F36CDA8}"/>
                  </a:ext>
                </a:extLst>
              </p:cNvPr>
              <p:cNvSpPr/>
              <p:nvPr/>
            </p:nvSpPr>
            <p:spPr>
              <a:xfrm>
                <a:off x="6350578" y="1671983"/>
                <a:ext cx="1437206" cy="1580926"/>
              </a:xfrm>
              <a:prstGeom prst="ellipse">
                <a:avLst/>
              </a:prstGeom>
              <a:gradFill>
                <a:gsLst>
                  <a:gs pos="0">
                    <a:srgbClr val="494949"/>
                  </a:gs>
                  <a:gs pos="100000">
                    <a:srgbClr val="141414"/>
                  </a:gs>
                </a:gsLst>
                <a:lin ang="6074875"/>
              </a:gradFill>
              <a:ln w="12700">
                <a:miter lim="400000"/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15B56844-A429-4B63-996F-29ABDB65DDEF}"/>
                  </a:ext>
                </a:extLst>
              </p:cNvPr>
              <p:cNvSpPr/>
              <p:nvPr/>
            </p:nvSpPr>
            <p:spPr>
              <a:xfrm>
                <a:off x="6591090" y="1840523"/>
                <a:ext cx="1691056" cy="1271351"/>
              </a:xfrm>
              <a:prstGeom prst="ellipse">
                <a:avLst/>
              </a:prstGeom>
              <a:solidFill>
                <a:srgbClr val="A7A6A8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r>
                  <a:rPr lang="en-US" b="1" dirty="0"/>
                  <a:t>Impacted  </a:t>
                </a:r>
              </a:p>
              <a:p>
                <a:r>
                  <a:rPr lang="en-US" b="1" dirty="0"/>
                  <a:t>    Branches</a:t>
                </a:r>
                <a:endParaRPr b="1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300323" y="1595672"/>
              <a:ext cx="4409218" cy="1431625"/>
              <a:chOff x="7300323" y="1595672"/>
              <a:chExt cx="4409218" cy="1431625"/>
            </a:xfrm>
          </p:grpSpPr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226FF546-F88D-4864-A12B-322CA3BE49F4}"/>
                  </a:ext>
                </a:extLst>
              </p:cNvPr>
              <p:cNvSpPr/>
              <p:nvPr/>
            </p:nvSpPr>
            <p:spPr>
              <a:xfrm>
                <a:off x="9857763" y="1595672"/>
                <a:ext cx="1851778" cy="1284960"/>
              </a:xfrm>
              <a:prstGeom prst="ellipse">
                <a:avLst/>
              </a:prstGeom>
              <a:solidFill>
                <a:srgbClr val="9FA068"/>
              </a:solidFill>
              <a:ln w="12700">
                <a:miter lim="400000"/>
              </a:ln>
            </p:spPr>
            <p:txBody>
              <a:bodyPr lIns="45719" rIns="45719"/>
              <a:lstStyle/>
              <a:p>
                <a:endParaRPr lang="en-IN" dirty="0"/>
              </a:p>
              <a:p>
                <a:r>
                  <a:rPr lang="en-IN" dirty="0" err="1"/>
                  <a:t>Unicare</a:t>
                </a:r>
                <a:endParaRPr lang="en-IN" dirty="0"/>
              </a:p>
              <a:p>
                <a:endParaRPr dirty="0"/>
              </a:p>
            </p:txBody>
          </p:sp>
          <p:grpSp>
            <p:nvGrpSpPr>
              <p:cNvPr id="56" name="Group">
                <a:extLst>
                  <a:ext uri="{FF2B5EF4-FFF2-40B4-BE49-F238E27FC236}">
                    <a16:creationId xmlns:a16="http://schemas.microsoft.com/office/drawing/2014/main" id="{5FBE6FFC-6219-4ABB-89AB-CB1E1F4F7C3F}"/>
                  </a:ext>
                </a:extLst>
              </p:cNvPr>
              <p:cNvGrpSpPr/>
              <p:nvPr/>
            </p:nvGrpSpPr>
            <p:grpSpPr>
              <a:xfrm rot="19899119">
                <a:off x="7300323" y="2340173"/>
                <a:ext cx="3667529" cy="687124"/>
                <a:chOff x="0" y="0"/>
                <a:chExt cx="2914269" cy="687122"/>
              </a:xfrm>
            </p:grpSpPr>
            <p:sp>
              <p:nvSpPr>
                <p:cNvPr id="57" name="Line">
                  <a:extLst>
                    <a:ext uri="{FF2B5EF4-FFF2-40B4-BE49-F238E27FC236}">
                      <a16:creationId xmlns:a16="http://schemas.microsoft.com/office/drawing/2014/main" id="{349DABF1-A649-4149-9590-17C8095D1BFA}"/>
                    </a:ext>
                  </a:extLst>
                </p:cNvPr>
                <p:cNvSpPr/>
                <p:nvPr/>
              </p:nvSpPr>
              <p:spPr>
                <a:xfrm>
                  <a:off x="0" y="18471"/>
                  <a:ext cx="1777538" cy="6632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234" extrusionOk="0">
                      <a:moveTo>
                        <a:pt x="0" y="15706"/>
                      </a:moveTo>
                      <a:cubicBezTo>
                        <a:pt x="3879" y="20690"/>
                        <a:pt x="8387" y="21600"/>
                        <a:pt x="12533" y="18237"/>
                      </a:cubicBezTo>
                      <a:cubicBezTo>
                        <a:pt x="16342" y="15147"/>
                        <a:pt x="19568" y="8659"/>
                        <a:pt x="21600" y="0"/>
                      </a:cubicBezTo>
                    </a:path>
                  </a:pathLst>
                </a:custGeom>
                <a:noFill/>
                <a:ln w="114300" cap="flat">
                  <a:solidFill>
                    <a:srgbClr val="9FA06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8" name="Line">
                  <a:extLst>
                    <a:ext uri="{FF2B5EF4-FFF2-40B4-BE49-F238E27FC236}">
                      <a16:creationId xmlns:a16="http://schemas.microsoft.com/office/drawing/2014/main" id="{DCF5E8B8-FECB-48ED-B4E1-276732E92024}"/>
                    </a:ext>
                  </a:extLst>
                </p:cNvPr>
                <p:cNvSpPr/>
                <p:nvPr/>
              </p:nvSpPr>
              <p:spPr>
                <a:xfrm>
                  <a:off x="1723561" y="0"/>
                  <a:ext cx="1190709" cy="687123"/>
                </a:xfrm>
                <a:prstGeom prst="line">
                  <a:avLst/>
                </a:prstGeom>
                <a:noFill/>
                <a:ln w="38100" cap="flat">
                  <a:solidFill>
                    <a:srgbClr val="9FA06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35" name="Group 34"/>
            <p:cNvGrpSpPr/>
            <p:nvPr/>
          </p:nvGrpSpPr>
          <p:grpSpPr>
            <a:xfrm>
              <a:off x="7050417" y="3056318"/>
              <a:ext cx="4693806" cy="1300073"/>
              <a:chOff x="7050417" y="3056318"/>
              <a:chExt cx="4693806" cy="1300073"/>
            </a:xfrm>
          </p:grpSpPr>
          <p:grpSp>
            <p:nvGrpSpPr>
              <p:cNvPr id="22" name="Group">
                <a:extLst>
                  <a:ext uri="{FF2B5EF4-FFF2-40B4-BE49-F238E27FC236}">
                    <a16:creationId xmlns:a16="http://schemas.microsoft.com/office/drawing/2014/main" id="{2F66F301-3083-4A8E-B5CE-2B615348E624}"/>
                  </a:ext>
                </a:extLst>
              </p:cNvPr>
              <p:cNvGrpSpPr/>
              <p:nvPr/>
            </p:nvGrpSpPr>
            <p:grpSpPr>
              <a:xfrm rot="21002038">
                <a:off x="7050417" y="3056318"/>
                <a:ext cx="3667529" cy="687124"/>
                <a:chOff x="0" y="0"/>
                <a:chExt cx="2914269" cy="687122"/>
              </a:xfrm>
            </p:grpSpPr>
            <p:sp>
              <p:nvSpPr>
                <p:cNvPr id="23" name="Line">
                  <a:extLst>
                    <a:ext uri="{FF2B5EF4-FFF2-40B4-BE49-F238E27FC236}">
                      <a16:creationId xmlns:a16="http://schemas.microsoft.com/office/drawing/2014/main" id="{5ECC0FE9-CE48-4F68-94A7-6297771FC0C0}"/>
                    </a:ext>
                  </a:extLst>
                </p:cNvPr>
                <p:cNvSpPr/>
                <p:nvPr/>
              </p:nvSpPr>
              <p:spPr>
                <a:xfrm>
                  <a:off x="0" y="18471"/>
                  <a:ext cx="1777538" cy="6632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234" extrusionOk="0">
                      <a:moveTo>
                        <a:pt x="0" y="15706"/>
                      </a:moveTo>
                      <a:cubicBezTo>
                        <a:pt x="3879" y="20690"/>
                        <a:pt x="8387" y="21600"/>
                        <a:pt x="12533" y="18237"/>
                      </a:cubicBezTo>
                      <a:cubicBezTo>
                        <a:pt x="16342" y="15147"/>
                        <a:pt x="19568" y="8659"/>
                        <a:pt x="21600" y="0"/>
                      </a:cubicBezTo>
                    </a:path>
                  </a:pathLst>
                </a:custGeom>
                <a:noFill/>
                <a:ln w="114300" cap="flat">
                  <a:solidFill>
                    <a:srgbClr val="4DABBC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" name="Line">
                  <a:extLst>
                    <a:ext uri="{FF2B5EF4-FFF2-40B4-BE49-F238E27FC236}">
                      <a16:creationId xmlns:a16="http://schemas.microsoft.com/office/drawing/2014/main" id="{826504E7-455D-4833-AE8B-C69B59F657BB}"/>
                    </a:ext>
                  </a:extLst>
                </p:cNvPr>
                <p:cNvSpPr/>
                <p:nvPr/>
              </p:nvSpPr>
              <p:spPr>
                <a:xfrm>
                  <a:off x="1723561" y="0"/>
                  <a:ext cx="1190709" cy="687123"/>
                </a:xfrm>
                <a:prstGeom prst="line">
                  <a:avLst/>
                </a:prstGeom>
                <a:noFill/>
                <a:ln w="38100" cap="flat">
                  <a:solidFill>
                    <a:srgbClr val="4DABBC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8D3B7AF9-73ED-4D7A-848B-C1A2A04C85D0}"/>
                  </a:ext>
                </a:extLst>
              </p:cNvPr>
              <p:cNvSpPr/>
              <p:nvPr/>
            </p:nvSpPr>
            <p:spPr>
              <a:xfrm>
                <a:off x="9892445" y="3071431"/>
                <a:ext cx="1851778" cy="1284960"/>
              </a:xfrm>
              <a:prstGeom prst="ellipse">
                <a:avLst/>
              </a:prstGeom>
              <a:gradFill flip="none" rotWithShape="1">
                <a:gsLst>
                  <a:gs pos="3135">
                    <a:srgbClr val="8ADE00"/>
                  </a:gs>
                  <a:gs pos="35541">
                    <a:srgbClr val="45C660"/>
                  </a:gs>
                  <a:gs pos="79511">
                    <a:srgbClr val="00AEBF"/>
                  </a:gs>
                </a:gsLst>
                <a:lin ang="8100000" scaled="1"/>
                <a:tileRect/>
              </a:gradFill>
              <a:ln w="12700">
                <a:miter lim="400000"/>
              </a:ln>
            </p:spPr>
            <p:txBody>
              <a:bodyPr lIns="45719" rIns="45719"/>
              <a:lstStyle/>
              <a:p>
                <a:endParaRPr lang="en-IN" dirty="0"/>
              </a:p>
              <a:p>
                <a:r>
                  <a:rPr lang="en-IN" dirty="0" err="1"/>
                  <a:t>HealthLink</a:t>
                </a:r>
                <a:endParaRPr lang="en-IN" dirty="0"/>
              </a:p>
              <a:p>
                <a:endParaRPr dirty="0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2CE880-D933-4539-A5FF-C225F89A4EFF}"/>
              </a:ext>
            </a:extLst>
          </p:cNvPr>
          <p:cNvSpPr txBox="1"/>
          <p:nvPr/>
        </p:nvSpPr>
        <p:spPr>
          <a:xfrm>
            <a:off x="-50739" y="1199696"/>
            <a:ext cx="4343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Confirmed Cyberattack (a phishing attack), </a:t>
            </a:r>
          </a:p>
          <a:p>
            <a:r>
              <a:rPr lang="en-IN" sz="1600" dirty="0"/>
              <a:t>      approximately, 80 million customers’ personal</a:t>
            </a:r>
            <a:br>
              <a:rPr lang="en-IN" sz="1600" dirty="0"/>
            </a:br>
            <a:r>
              <a:rPr lang="en-IN" sz="1600" dirty="0"/>
              <a:t>      information have been compromised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Hacked 50 accounts, impacting 90+ systems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186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12" y="0"/>
            <a:ext cx="5724587" cy="6857999"/>
          </a:xfrm>
          <a:solidFill>
            <a:schemeClr val="accent5">
              <a:lumMod val="40000"/>
              <a:lumOff val="60000"/>
            </a:schemeClr>
          </a:solidFill>
        </p:spPr>
      </p:pic>
      <p:sp>
        <p:nvSpPr>
          <p:cNvPr id="6" name="Rounded Rectangle 5"/>
          <p:cNvSpPr/>
          <p:nvPr/>
        </p:nvSpPr>
        <p:spPr>
          <a:xfrm>
            <a:off x="-28004" y="-1362"/>
            <a:ext cx="4960278" cy="11538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/>
              <a:t>What was hacked? </a:t>
            </a:r>
          </a:p>
        </p:txBody>
      </p:sp>
      <p:sp>
        <p:nvSpPr>
          <p:cNvPr id="7" name="Oval 6"/>
          <p:cNvSpPr/>
          <p:nvPr/>
        </p:nvSpPr>
        <p:spPr>
          <a:xfrm>
            <a:off x="3965330" y="0"/>
            <a:ext cx="1361889" cy="1170772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58762"/>
            <a:ext cx="1272650" cy="89923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20584" y="6457979"/>
            <a:ext cx="4695356" cy="190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372740" y="6479960"/>
            <a:ext cx="2743200" cy="365125"/>
          </a:xfrm>
        </p:spPr>
        <p:txBody>
          <a:bodyPr/>
          <a:lstStyle/>
          <a:p>
            <a:fld id="{EF100AB4-4C7E-4F38-99F4-DE0C2890A30D}" type="datetime1">
              <a:rPr lang="en-IN" b="1" smtClean="0"/>
              <a:t>11-05-2019</a:t>
            </a:fld>
            <a:r>
              <a:rPr lang="en-IN" b="1" dirty="0"/>
              <a:t>                                              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5</a:t>
            </a:fld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3A0719-0FD8-496E-A06B-888E5718E1F1}"/>
              </a:ext>
            </a:extLst>
          </p:cNvPr>
          <p:cNvSpPr txBox="1"/>
          <p:nvPr/>
        </p:nvSpPr>
        <p:spPr>
          <a:xfrm>
            <a:off x="1220982" y="1646478"/>
            <a:ext cx="18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47E0"/>
                </a:solidFill>
                <a:latin typeface="Montserrat" panose="00000500000000000000" pitchFamily="2" charset="0"/>
              </a:rPr>
              <a:t>Full names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EEEC2E-4E3B-4124-AD1E-4AAB208D1E03}"/>
              </a:ext>
            </a:extLst>
          </p:cNvPr>
          <p:cNvSpPr txBox="1"/>
          <p:nvPr/>
        </p:nvSpPr>
        <p:spPr>
          <a:xfrm>
            <a:off x="1255314" y="2752496"/>
            <a:ext cx="204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207900"/>
                </a:solidFill>
              </a:rPr>
              <a:t>Physical addresses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2275AC-C3B7-4EBF-873C-893241978327}"/>
              </a:ext>
            </a:extLst>
          </p:cNvPr>
          <p:cNvSpPr txBox="1"/>
          <p:nvPr/>
        </p:nvSpPr>
        <p:spPr>
          <a:xfrm>
            <a:off x="1311729" y="3783508"/>
            <a:ext cx="18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06A00"/>
                </a:solidFill>
              </a:rPr>
              <a:t>Email addresses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346D85-EDED-45CE-890F-676D75BADDDB}"/>
              </a:ext>
            </a:extLst>
          </p:cNvPr>
          <p:cNvSpPr txBox="1"/>
          <p:nvPr/>
        </p:nvSpPr>
        <p:spPr>
          <a:xfrm>
            <a:off x="1352263" y="4814748"/>
            <a:ext cx="18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60005"/>
                </a:solidFill>
              </a:rPr>
              <a:t>Birthdates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BDDE08-2BC9-4A72-B0BF-B2CEE78C916E}"/>
              </a:ext>
            </a:extLst>
          </p:cNvPr>
          <p:cNvSpPr txBox="1"/>
          <p:nvPr/>
        </p:nvSpPr>
        <p:spPr>
          <a:xfrm>
            <a:off x="4128754" y="1526007"/>
            <a:ext cx="2223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BD2B91"/>
                </a:solidFill>
              </a:rPr>
              <a:t> Social Security numbers</a:t>
            </a:r>
          </a:p>
          <a:p>
            <a:endParaRPr lang="en-IN" dirty="0">
              <a:solidFill>
                <a:srgbClr val="BD2B9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4A02FE-57B3-4208-9EBD-E82F3F014B34}"/>
              </a:ext>
            </a:extLst>
          </p:cNvPr>
          <p:cNvSpPr txBox="1"/>
          <p:nvPr/>
        </p:nvSpPr>
        <p:spPr>
          <a:xfrm>
            <a:off x="4208009" y="2706257"/>
            <a:ext cx="250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181"/>
                </a:solidFill>
              </a:rPr>
              <a:t>Insurance membership numbers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D71AD5-0508-4B6F-B2F0-91BB83C22AAF}"/>
              </a:ext>
            </a:extLst>
          </p:cNvPr>
          <p:cNvGrpSpPr/>
          <p:nvPr/>
        </p:nvGrpSpPr>
        <p:grpSpPr>
          <a:xfrm>
            <a:off x="243631" y="1544535"/>
            <a:ext cx="1029467" cy="590095"/>
            <a:chOff x="607878" y="1671546"/>
            <a:chExt cx="1029467" cy="5900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086532-4E0B-4F04-83D4-E9636FB8FA71}"/>
                </a:ext>
              </a:extLst>
            </p:cNvPr>
            <p:cNvGrpSpPr/>
            <p:nvPr/>
          </p:nvGrpSpPr>
          <p:grpSpPr>
            <a:xfrm>
              <a:off x="607878" y="1671546"/>
              <a:ext cx="1029467" cy="590095"/>
              <a:chOff x="508807" y="1445342"/>
              <a:chExt cx="3843787" cy="21600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FBBEA96-506A-4142-BFCE-8F6973B56956}"/>
                  </a:ext>
                </a:extLst>
              </p:cNvPr>
              <p:cNvSpPr/>
              <p:nvPr/>
            </p:nvSpPr>
            <p:spPr>
              <a:xfrm>
                <a:off x="508807" y="1445342"/>
                <a:ext cx="2160001" cy="2160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936B3E4-0E2D-4740-9270-92E9F227A024}"/>
                  </a:ext>
                </a:extLst>
              </p:cNvPr>
              <p:cNvSpPr/>
              <p:nvPr/>
            </p:nvSpPr>
            <p:spPr>
              <a:xfrm>
                <a:off x="1386349" y="1445342"/>
                <a:ext cx="2160000" cy="2160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0099"/>
                  </a:gs>
                  <a:gs pos="89000">
                    <a:srgbClr val="0066FF"/>
                  </a:gs>
                  <a:gs pos="76000">
                    <a:srgbClr val="33CCFF"/>
                  </a:gs>
                  <a:gs pos="38000">
                    <a:srgbClr val="33CCFF"/>
                  </a:gs>
                  <a:gs pos="11000">
                    <a:srgbClr val="0066FF"/>
                  </a:gs>
                  <a:gs pos="100000">
                    <a:srgbClr val="000099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4BEECAE-1620-4987-990E-ABE2D912A311}"/>
                  </a:ext>
                </a:extLst>
              </p:cNvPr>
              <p:cNvSpPr/>
              <p:nvPr/>
            </p:nvSpPr>
            <p:spPr>
              <a:xfrm>
                <a:off x="3153060" y="1769806"/>
                <a:ext cx="283314" cy="150433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  <a:effectLst>
                <a:innerShdw blurRad="2540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Arrow: Chevron 14">
                <a:extLst>
                  <a:ext uri="{FF2B5EF4-FFF2-40B4-BE49-F238E27FC236}">
                    <a16:creationId xmlns:a16="http://schemas.microsoft.com/office/drawing/2014/main" id="{05FBDA86-8B42-433E-AB9E-8C2228F9CF2B}"/>
                  </a:ext>
                </a:extLst>
              </p:cNvPr>
              <p:cNvSpPr/>
              <p:nvPr/>
            </p:nvSpPr>
            <p:spPr>
              <a:xfrm>
                <a:off x="3153060" y="1922207"/>
                <a:ext cx="1199534" cy="1199534"/>
              </a:xfrm>
              <a:prstGeom prst="chevron">
                <a:avLst>
                  <a:gd name="adj" fmla="val 61066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C281E8F-CCCE-4AA4-BDFE-AFA7947B01F3}"/>
                </a:ext>
              </a:extLst>
            </p:cNvPr>
            <p:cNvSpPr txBox="1"/>
            <p:nvPr/>
          </p:nvSpPr>
          <p:spPr>
            <a:xfrm>
              <a:off x="947993" y="1801822"/>
              <a:ext cx="40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Agency FB" panose="020B0503020202020204" pitchFamily="34" charset="0"/>
                  <a:cs typeface="EucrosiaUPC" panose="020B0502040204020203" pitchFamily="18" charset="-34"/>
                </a:rPr>
                <a:t>01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59AAE13-2064-48AF-B1FD-2F0E2037E830}"/>
              </a:ext>
            </a:extLst>
          </p:cNvPr>
          <p:cNvGrpSpPr/>
          <p:nvPr/>
        </p:nvGrpSpPr>
        <p:grpSpPr>
          <a:xfrm>
            <a:off x="234084" y="2656986"/>
            <a:ext cx="1029467" cy="590095"/>
            <a:chOff x="607878" y="3353505"/>
            <a:chExt cx="1029467" cy="59009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C23F7C8-810F-45CA-B1E1-4178A335E54D}"/>
                </a:ext>
              </a:extLst>
            </p:cNvPr>
            <p:cNvGrpSpPr/>
            <p:nvPr/>
          </p:nvGrpSpPr>
          <p:grpSpPr>
            <a:xfrm>
              <a:off x="607878" y="3353505"/>
              <a:ext cx="1029467" cy="590095"/>
              <a:chOff x="508807" y="1445342"/>
              <a:chExt cx="3843787" cy="216000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D3AF1C9A-81CE-4343-9E19-E4A5C1B7AD08}"/>
                  </a:ext>
                </a:extLst>
              </p:cNvPr>
              <p:cNvSpPr/>
              <p:nvPr/>
            </p:nvSpPr>
            <p:spPr>
              <a:xfrm>
                <a:off x="508807" y="1445342"/>
                <a:ext cx="2160001" cy="2160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629DF8E-EC68-4B36-B60F-FBFB93A857D2}"/>
                  </a:ext>
                </a:extLst>
              </p:cNvPr>
              <p:cNvSpPr/>
              <p:nvPr/>
            </p:nvSpPr>
            <p:spPr>
              <a:xfrm>
                <a:off x="1386349" y="1445342"/>
                <a:ext cx="2160000" cy="2160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336600"/>
                  </a:gs>
                  <a:gs pos="89000">
                    <a:srgbClr val="009900"/>
                  </a:gs>
                  <a:gs pos="76000">
                    <a:srgbClr val="33CC33"/>
                  </a:gs>
                  <a:gs pos="38000">
                    <a:srgbClr val="33CC33"/>
                  </a:gs>
                  <a:gs pos="11000">
                    <a:srgbClr val="009900"/>
                  </a:gs>
                  <a:gs pos="100000">
                    <a:srgbClr val="33660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64248B7-62F5-4358-90E6-C17B78EDBAC9}"/>
                  </a:ext>
                </a:extLst>
              </p:cNvPr>
              <p:cNvSpPr/>
              <p:nvPr/>
            </p:nvSpPr>
            <p:spPr>
              <a:xfrm>
                <a:off x="3153060" y="1769806"/>
                <a:ext cx="283314" cy="150433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  <a:effectLst>
                <a:innerShdw blurRad="2540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row: Chevron 19">
                <a:extLst>
                  <a:ext uri="{FF2B5EF4-FFF2-40B4-BE49-F238E27FC236}">
                    <a16:creationId xmlns:a16="http://schemas.microsoft.com/office/drawing/2014/main" id="{9AD940C1-A0AD-4F15-9EA0-9DEB68CB1567}"/>
                  </a:ext>
                </a:extLst>
              </p:cNvPr>
              <p:cNvSpPr/>
              <p:nvPr/>
            </p:nvSpPr>
            <p:spPr>
              <a:xfrm>
                <a:off x="3153060" y="1922207"/>
                <a:ext cx="1199534" cy="1199534"/>
              </a:xfrm>
              <a:prstGeom prst="chevron">
                <a:avLst>
                  <a:gd name="adj" fmla="val 61066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44DC8F9-B0A6-450D-BD0F-F0EF5343E631}"/>
                </a:ext>
              </a:extLst>
            </p:cNvPr>
            <p:cNvSpPr txBox="1"/>
            <p:nvPr/>
          </p:nvSpPr>
          <p:spPr>
            <a:xfrm>
              <a:off x="933274" y="3470685"/>
              <a:ext cx="40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Agency FB" panose="020B0503020202020204" pitchFamily="34" charset="0"/>
                  <a:cs typeface="EucrosiaUPC" panose="020B0502040204020203" pitchFamily="18" charset="-34"/>
                </a:rPr>
                <a:t>02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92E1F3B-DA56-4665-BB9B-D61D3CBA48C3}"/>
              </a:ext>
            </a:extLst>
          </p:cNvPr>
          <p:cNvGrpSpPr/>
          <p:nvPr/>
        </p:nvGrpSpPr>
        <p:grpSpPr>
          <a:xfrm>
            <a:off x="250244" y="3699559"/>
            <a:ext cx="1029467" cy="590095"/>
            <a:chOff x="607878" y="5035463"/>
            <a:chExt cx="1029467" cy="59009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56A2A4D-0711-4EA4-BDB3-33810343868A}"/>
                </a:ext>
              </a:extLst>
            </p:cNvPr>
            <p:cNvGrpSpPr/>
            <p:nvPr/>
          </p:nvGrpSpPr>
          <p:grpSpPr>
            <a:xfrm>
              <a:off x="607878" y="5035463"/>
              <a:ext cx="1029467" cy="590095"/>
              <a:chOff x="508807" y="1445342"/>
              <a:chExt cx="3843787" cy="216000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2D0310C-422E-4114-A808-343AA192C034}"/>
                  </a:ext>
                </a:extLst>
              </p:cNvPr>
              <p:cNvSpPr/>
              <p:nvPr/>
            </p:nvSpPr>
            <p:spPr>
              <a:xfrm>
                <a:off x="508807" y="1445342"/>
                <a:ext cx="2160001" cy="2160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FCD2DCBF-D348-4DDD-99EA-D3F6B326CFA3}"/>
                  </a:ext>
                </a:extLst>
              </p:cNvPr>
              <p:cNvSpPr/>
              <p:nvPr/>
            </p:nvSpPr>
            <p:spPr>
              <a:xfrm>
                <a:off x="1386349" y="1445342"/>
                <a:ext cx="2160000" cy="2160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993300"/>
                  </a:gs>
                  <a:gs pos="89000">
                    <a:srgbClr val="FF9900"/>
                  </a:gs>
                  <a:gs pos="76000">
                    <a:srgbClr val="FFCC00"/>
                  </a:gs>
                  <a:gs pos="38000">
                    <a:srgbClr val="FFCC00"/>
                  </a:gs>
                  <a:gs pos="11000">
                    <a:srgbClr val="FF9900"/>
                  </a:gs>
                  <a:gs pos="100000">
                    <a:srgbClr val="99330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2D9154C-CDF3-40D1-9907-3AD6AEA3897E}"/>
                  </a:ext>
                </a:extLst>
              </p:cNvPr>
              <p:cNvSpPr/>
              <p:nvPr/>
            </p:nvSpPr>
            <p:spPr>
              <a:xfrm>
                <a:off x="3153060" y="1769806"/>
                <a:ext cx="283314" cy="150433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  <a:effectLst>
                <a:innerShdw blurRad="2540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Arrow: Chevron 24">
                <a:extLst>
                  <a:ext uri="{FF2B5EF4-FFF2-40B4-BE49-F238E27FC236}">
                    <a16:creationId xmlns:a16="http://schemas.microsoft.com/office/drawing/2014/main" id="{47E54152-5C69-4EE7-94A4-ECB638EDD973}"/>
                  </a:ext>
                </a:extLst>
              </p:cNvPr>
              <p:cNvSpPr/>
              <p:nvPr/>
            </p:nvSpPr>
            <p:spPr>
              <a:xfrm>
                <a:off x="3153060" y="1922207"/>
                <a:ext cx="1199534" cy="1199534"/>
              </a:xfrm>
              <a:prstGeom prst="chevron">
                <a:avLst>
                  <a:gd name="adj" fmla="val 61066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2A231D-579C-4291-8AA3-29F236857B0B}"/>
                </a:ext>
              </a:extLst>
            </p:cNvPr>
            <p:cNvSpPr txBox="1"/>
            <p:nvPr/>
          </p:nvSpPr>
          <p:spPr>
            <a:xfrm>
              <a:off x="947993" y="5158876"/>
              <a:ext cx="40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Agency FB" panose="020B0503020202020204" pitchFamily="34" charset="0"/>
                  <a:cs typeface="EucrosiaUPC" panose="020B0502040204020203" pitchFamily="18" charset="-34"/>
                </a:rPr>
                <a:t>03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AB258A5-5F6F-492B-9B7C-DF906AF6E35C}"/>
              </a:ext>
            </a:extLst>
          </p:cNvPr>
          <p:cNvGrpSpPr/>
          <p:nvPr/>
        </p:nvGrpSpPr>
        <p:grpSpPr>
          <a:xfrm>
            <a:off x="234084" y="4682657"/>
            <a:ext cx="1029467" cy="590095"/>
            <a:chOff x="6330327" y="1671546"/>
            <a:chExt cx="1029467" cy="59009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655A1C5-16B7-4231-BE4B-DDA7A6C53372}"/>
                </a:ext>
              </a:extLst>
            </p:cNvPr>
            <p:cNvGrpSpPr/>
            <p:nvPr/>
          </p:nvGrpSpPr>
          <p:grpSpPr>
            <a:xfrm>
              <a:off x="6330327" y="1671546"/>
              <a:ext cx="1029467" cy="590095"/>
              <a:chOff x="508807" y="1445342"/>
              <a:chExt cx="3843787" cy="216000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19409EA-5778-4ED6-AA5C-D9EA2968C80E}"/>
                  </a:ext>
                </a:extLst>
              </p:cNvPr>
              <p:cNvSpPr/>
              <p:nvPr/>
            </p:nvSpPr>
            <p:spPr>
              <a:xfrm>
                <a:off x="508807" y="1445342"/>
                <a:ext cx="2160001" cy="2160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8609792-331A-4799-ACE4-ED038D2149B2}"/>
                  </a:ext>
                </a:extLst>
              </p:cNvPr>
              <p:cNvSpPr/>
              <p:nvPr/>
            </p:nvSpPr>
            <p:spPr>
              <a:xfrm>
                <a:off x="1386349" y="1445342"/>
                <a:ext cx="2160000" cy="2160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50021"/>
                  </a:gs>
                  <a:gs pos="89000">
                    <a:srgbClr val="CC0000"/>
                  </a:gs>
                  <a:gs pos="76000">
                    <a:srgbClr val="FF3300"/>
                  </a:gs>
                  <a:gs pos="38000">
                    <a:srgbClr val="FF3300"/>
                  </a:gs>
                  <a:gs pos="11000">
                    <a:srgbClr val="CC0000"/>
                  </a:gs>
                  <a:gs pos="100000">
                    <a:srgbClr val="A5002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7F737EE-B13E-49B4-A096-088A15F8EEA0}"/>
                  </a:ext>
                </a:extLst>
              </p:cNvPr>
              <p:cNvSpPr/>
              <p:nvPr/>
            </p:nvSpPr>
            <p:spPr>
              <a:xfrm>
                <a:off x="3153060" y="1769806"/>
                <a:ext cx="283314" cy="150433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  <a:effectLst>
                <a:innerShdw blurRad="2540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Arrow: Chevron 29">
                <a:extLst>
                  <a:ext uri="{FF2B5EF4-FFF2-40B4-BE49-F238E27FC236}">
                    <a16:creationId xmlns:a16="http://schemas.microsoft.com/office/drawing/2014/main" id="{1F5584B1-4284-495A-B0AE-098045B3342E}"/>
                  </a:ext>
                </a:extLst>
              </p:cNvPr>
              <p:cNvSpPr/>
              <p:nvPr/>
            </p:nvSpPr>
            <p:spPr>
              <a:xfrm>
                <a:off x="3153060" y="1922207"/>
                <a:ext cx="1199534" cy="1199534"/>
              </a:xfrm>
              <a:prstGeom prst="chevron">
                <a:avLst>
                  <a:gd name="adj" fmla="val 61066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D2EE0B-840F-4040-A1D5-D5FAE4FA3A5C}"/>
                </a:ext>
              </a:extLst>
            </p:cNvPr>
            <p:cNvSpPr txBox="1"/>
            <p:nvPr/>
          </p:nvSpPr>
          <p:spPr>
            <a:xfrm>
              <a:off x="6653506" y="1787310"/>
              <a:ext cx="40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Agency FB" panose="020B0503020202020204" pitchFamily="34" charset="0"/>
                  <a:cs typeface="EucrosiaUPC" panose="020B0502040204020203" pitchFamily="18" charset="-34"/>
                </a:rPr>
                <a:t>04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1EFB26-76E0-4868-8748-49BC9E2AD30D}"/>
              </a:ext>
            </a:extLst>
          </p:cNvPr>
          <p:cNvGrpSpPr/>
          <p:nvPr/>
        </p:nvGrpSpPr>
        <p:grpSpPr>
          <a:xfrm>
            <a:off x="3153429" y="1538876"/>
            <a:ext cx="1029467" cy="590095"/>
            <a:chOff x="6330327" y="3352159"/>
            <a:chExt cx="1029467" cy="59009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C2A51D2-C42B-401B-B420-7599C279F8D4}"/>
                </a:ext>
              </a:extLst>
            </p:cNvPr>
            <p:cNvGrpSpPr/>
            <p:nvPr/>
          </p:nvGrpSpPr>
          <p:grpSpPr>
            <a:xfrm>
              <a:off x="6330327" y="3352159"/>
              <a:ext cx="1029467" cy="590095"/>
              <a:chOff x="508807" y="1445342"/>
              <a:chExt cx="3843787" cy="216000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084DA40-65F7-4B17-B092-403986A37295}"/>
                  </a:ext>
                </a:extLst>
              </p:cNvPr>
              <p:cNvSpPr/>
              <p:nvPr/>
            </p:nvSpPr>
            <p:spPr>
              <a:xfrm>
                <a:off x="508807" y="1445342"/>
                <a:ext cx="2160001" cy="2160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64B69EC-A86E-4DD9-97E6-44DF609E81C0}"/>
                  </a:ext>
                </a:extLst>
              </p:cNvPr>
              <p:cNvSpPr/>
              <p:nvPr/>
            </p:nvSpPr>
            <p:spPr>
              <a:xfrm>
                <a:off x="1386349" y="1445342"/>
                <a:ext cx="2160000" cy="2160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660066"/>
                  </a:gs>
                  <a:gs pos="89000">
                    <a:srgbClr val="CC3399"/>
                  </a:gs>
                  <a:gs pos="76000">
                    <a:srgbClr val="FF00FF"/>
                  </a:gs>
                  <a:gs pos="38000">
                    <a:srgbClr val="FF6699"/>
                  </a:gs>
                  <a:gs pos="11000">
                    <a:srgbClr val="CC3399"/>
                  </a:gs>
                  <a:gs pos="100000">
                    <a:srgbClr val="660066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AA0035E-CD21-4AB2-84BA-63D2DFDE67A2}"/>
                  </a:ext>
                </a:extLst>
              </p:cNvPr>
              <p:cNvSpPr/>
              <p:nvPr/>
            </p:nvSpPr>
            <p:spPr>
              <a:xfrm>
                <a:off x="3153060" y="1769806"/>
                <a:ext cx="283314" cy="150433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  <a:effectLst>
                <a:innerShdw blurRad="2540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row: Chevron 34">
                <a:extLst>
                  <a:ext uri="{FF2B5EF4-FFF2-40B4-BE49-F238E27FC236}">
                    <a16:creationId xmlns:a16="http://schemas.microsoft.com/office/drawing/2014/main" id="{23A5FD64-4DDE-498F-9D89-7C838DB0DDB5}"/>
                  </a:ext>
                </a:extLst>
              </p:cNvPr>
              <p:cNvSpPr/>
              <p:nvPr/>
            </p:nvSpPr>
            <p:spPr>
              <a:xfrm>
                <a:off x="3153060" y="1922207"/>
                <a:ext cx="1199534" cy="1199534"/>
              </a:xfrm>
              <a:prstGeom prst="chevron">
                <a:avLst>
                  <a:gd name="adj" fmla="val 61066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73DE288-C464-4DF7-BFD9-A55B5AFBB2C0}"/>
                </a:ext>
              </a:extLst>
            </p:cNvPr>
            <p:cNvSpPr txBox="1"/>
            <p:nvPr/>
          </p:nvSpPr>
          <p:spPr>
            <a:xfrm>
              <a:off x="6672463" y="3457568"/>
              <a:ext cx="40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Agency FB" panose="020B0503020202020204" pitchFamily="34" charset="0"/>
                  <a:cs typeface="EucrosiaUPC" panose="020B0502040204020203" pitchFamily="18" charset="-34"/>
                </a:rPr>
                <a:t>05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520D04-DA7B-4167-B821-46CB7134C6F3}"/>
              </a:ext>
            </a:extLst>
          </p:cNvPr>
          <p:cNvGrpSpPr/>
          <p:nvPr/>
        </p:nvGrpSpPr>
        <p:grpSpPr>
          <a:xfrm>
            <a:off x="3148422" y="4682657"/>
            <a:ext cx="1029467" cy="590095"/>
            <a:chOff x="6330327" y="5032771"/>
            <a:chExt cx="1029467" cy="59009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ABB1022-21EF-4B87-8790-AAE10AA5BC75}"/>
                </a:ext>
              </a:extLst>
            </p:cNvPr>
            <p:cNvGrpSpPr/>
            <p:nvPr/>
          </p:nvGrpSpPr>
          <p:grpSpPr>
            <a:xfrm>
              <a:off x="6330327" y="5032771"/>
              <a:ext cx="1029467" cy="590095"/>
              <a:chOff x="508807" y="1445342"/>
              <a:chExt cx="3843787" cy="216000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2A886E6-180B-434B-98EB-FC390BB162C9}"/>
                  </a:ext>
                </a:extLst>
              </p:cNvPr>
              <p:cNvSpPr/>
              <p:nvPr/>
            </p:nvSpPr>
            <p:spPr>
              <a:xfrm>
                <a:off x="508807" y="1445342"/>
                <a:ext cx="2160001" cy="2160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A9DEDC47-5A76-4799-83BB-7C9A30DC2286}"/>
                  </a:ext>
                </a:extLst>
              </p:cNvPr>
              <p:cNvSpPr/>
              <p:nvPr/>
            </p:nvSpPr>
            <p:spPr>
              <a:xfrm>
                <a:off x="1386349" y="1445342"/>
                <a:ext cx="2160000" cy="2160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7030A0"/>
                  </a:gs>
                  <a:gs pos="89000">
                    <a:schemeClr val="accent3">
                      <a:lumMod val="40000"/>
                      <a:lumOff val="60000"/>
                    </a:schemeClr>
                  </a:gs>
                  <a:gs pos="76000">
                    <a:srgbClr val="C39BE1"/>
                  </a:gs>
                  <a:gs pos="11000">
                    <a:srgbClr val="7030A0"/>
                  </a:gs>
                  <a:gs pos="100000">
                    <a:srgbClr val="7030A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9FEE4FD4-822C-420D-B759-51835360613F}"/>
                  </a:ext>
                </a:extLst>
              </p:cNvPr>
              <p:cNvSpPr/>
              <p:nvPr/>
            </p:nvSpPr>
            <p:spPr>
              <a:xfrm>
                <a:off x="3153060" y="1769806"/>
                <a:ext cx="283314" cy="150433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  <a:effectLst>
                <a:innerShdw blurRad="2540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Arrow: Chevron 39">
                <a:extLst>
                  <a:ext uri="{FF2B5EF4-FFF2-40B4-BE49-F238E27FC236}">
                    <a16:creationId xmlns:a16="http://schemas.microsoft.com/office/drawing/2014/main" id="{4632380E-4A2C-4C51-9397-7D2F55971DA4}"/>
                  </a:ext>
                </a:extLst>
              </p:cNvPr>
              <p:cNvSpPr/>
              <p:nvPr/>
            </p:nvSpPr>
            <p:spPr>
              <a:xfrm>
                <a:off x="3153060" y="1922207"/>
                <a:ext cx="1199534" cy="1199534"/>
              </a:xfrm>
              <a:prstGeom prst="chevron">
                <a:avLst>
                  <a:gd name="adj" fmla="val 61066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C46DBC4-3103-4291-BF46-B017EA46ABC2}"/>
                </a:ext>
              </a:extLst>
            </p:cNvPr>
            <p:cNvSpPr txBox="1"/>
            <p:nvPr/>
          </p:nvSpPr>
          <p:spPr>
            <a:xfrm>
              <a:off x="6697739" y="5143325"/>
              <a:ext cx="40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Agency FB" panose="020B0503020202020204" pitchFamily="34" charset="0"/>
                  <a:cs typeface="EucrosiaUPC" panose="020B0502040204020203" pitchFamily="18" charset="-34"/>
                </a:rPr>
                <a:t>08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2F68C17-5DC4-4408-926B-64EF1B523E6B}"/>
              </a:ext>
            </a:extLst>
          </p:cNvPr>
          <p:cNvGrpSpPr/>
          <p:nvPr/>
        </p:nvGrpSpPr>
        <p:grpSpPr>
          <a:xfrm>
            <a:off x="3159446" y="2670466"/>
            <a:ext cx="1029467" cy="590095"/>
            <a:chOff x="6330327" y="5032771"/>
            <a:chExt cx="1029467" cy="59009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8390CFA-A12E-44B9-AD86-2F3970D1B040}"/>
                </a:ext>
              </a:extLst>
            </p:cNvPr>
            <p:cNvGrpSpPr/>
            <p:nvPr/>
          </p:nvGrpSpPr>
          <p:grpSpPr>
            <a:xfrm>
              <a:off x="6330327" y="5032771"/>
              <a:ext cx="1029467" cy="590095"/>
              <a:chOff x="508807" y="1445342"/>
              <a:chExt cx="3843787" cy="2160000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8DC8A9EA-0B2E-4F39-AFA4-4E6709DE191B}"/>
                  </a:ext>
                </a:extLst>
              </p:cNvPr>
              <p:cNvSpPr/>
              <p:nvPr/>
            </p:nvSpPr>
            <p:spPr>
              <a:xfrm>
                <a:off x="508807" y="1445342"/>
                <a:ext cx="2160001" cy="2160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696DFFA-2BA1-4276-B544-D9065B3EDBC8}"/>
                  </a:ext>
                </a:extLst>
              </p:cNvPr>
              <p:cNvSpPr/>
              <p:nvPr/>
            </p:nvSpPr>
            <p:spPr>
              <a:xfrm>
                <a:off x="1386349" y="1445342"/>
                <a:ext cx="2160000" cy="2160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6666"/>
                  </a:gs>
                  <a:gs pos="89000">
                    <a:srgbClr val="009999"/>
                  </a:gs>
                  <a:gs pos="76000">
                    <a:srgbClr val="33CCCC"/>
                  </a:gs>
                  <a:gs pos="38000">
                    <a:srgbClr val="33CCCC"/>
                  </a:gs>
                  <a:gs pos="11000">
                    <a:srgbClr val="009999"/>
                  </a:gs>
                  <a:gs pos="100000">
                    <a:srgbClr val="006666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8AED6449-8765-401E-9C8E-130C6E9AAE35}"/>
                  </a:ext>
                </a:extLst>
              </p:cNvPr>
              <p:cNvSpPr/>
              <p:nvPr/>
            </p:nvSpPr>
            <p:spPr>
              <a:xfrm>
                <a:off x="3153060" y="1769806"/>
                <a:ext cx="283314" cy="150433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  <a:effectLst>
                <a:innerShdw blurRad="2540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Arrow: Chevron 81">
                <a:extLst>
                  <a:ext uri="{FF2B5EF4-FFF2-40B4-BE49-F238E27FC236}">
                    <a16:creationId xmlns:a16="http://schemas.microsoft.com/office/drawing/2014/main" id="{D88F0A6C-8E0A-4135-BD12-44E25D80ABD4}"/>
                  </a:ext>
                </a:extLst>
              </p:cNvPr>
              <p:cNvSpPr/>
              <p:nvPr/>
            </p:nvSpPr>
            <p:spPr>
              <a:xfrm>
                <a:off x="3153060" y="1922207"/>
                <a:ext cx="1199534" cy="1199534"/>
              </a:xfrm>
              <a:prstGeom prst="chevron">
                <a:avLst>
                  <a:gd name="adj" fmla="val 61066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3C3BDD8-BD50-4F4E-A789-72541CCEBE49}"/>
                </a:ext>
              </a:extLst>
            </p:cNvPr>
            <p:cNvSpPr txBox="1"/>
            <p:nvPr/>
          </p:nvSpPr>
          <p:spPr>
            <a:xfrm>
              <a:off x="6682241" y="5166572"/>
              <a:ext cx="40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Agency FB" panose="020B0503020202020204" pitchFamily="34" charset="0"/>
                  <a:cs typeface="EucrosiaUPC" panose="020B0502040204020203" pitchFamily="18" charset="-34"/>
                </a:rPr>
                <a:t>06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09F8BD2-D1AA-475E-9D17-83B0C9BC577B}"/>
              </a:ext>
            </a:extLst>
          </p:cNvPr>
          <p:cNvSpPr txBox="1"/>
          <p:nvPr/>
        </p:nvSpPr>
        <p:spPr>
          <a:xfrm>
            <a:off x="4218172" y="3760594"/>
            <a:ext cx="18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D050"/>
                </a:solidFill>
              </a:rPr>
              <a:t>Medical IDs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340A62-BE43-4EBF-A053-FD3A34B98983}"/>
              </a:ext>
            </a:extLst>
          </p:cNvPr>
          <p:cNvGrpSpPr/>
          <p:nvPr/>
        </p:nvGrpSpPr>
        <p:grpSpPr>
          <a:xfrm>
            <a:off x="3156502" y="3665538"/>
            <a:ext cx="1029467" cy="590095"/>
            <a:chOff x="6330327" y="5032771"/>
            <a:chExt cx="1029467" cy="59009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FFBBF3C-F979-4593-9595-BB170A9981B1}"/>
                </a:ext>
              </a:extLst>
            </p:cNvPr>
            <p:cNvGrpSpPr/>
            <p:nvPr/>
          </p:nvGrpSpPr>
          <p:grpSpPr>
            <a:xfrm>
              <a:off x="6330327" y="5032771"/>
              <a:ext cx="1029467" cy="590095"/>
              <a:chOff x="508807" y="1445342"/>
              <a:chExt cx="3843787" cy="2160000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F0CDCE9C-850F-4DF1-A416-7D2F93862985}"/>
                  </a:ext>
                </a:extLst>
              </p:cNvPr>
              <p:cNvSpPr/>
              <p:nvPr/>
            </p:nvSpPr>
            <p:spPr>
              <a:xfrm>
                <a:off x="508807" y="1445342"/>
                <a:ext cx="2160001" cy="2160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5C29AE0D-18CE-4094-8DE0-DFD7823596B8}"/>
                  </a:ext>
                </a:extLst>
              </p:cNvPr>
              <p:cNvSpPr/>
              <p:nvPr/>
            </p:nvSpPr>
            <p:spPr>
              <a:xfrm>
                <a:off x="1386349" y="1445342"/>
                <a:ext cx="2160000" cy="2160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/>
                  </a:gs>
                  <a:gs pos="89000">
                    <a:schemeClr val="accent3">
                      <a:lumMod val="40000"/>
                      <a:lumOff val="60000"/>
                    </a:schemeClr>
                  </a:gs>
                  <a:gs pos="76000">
                    <a:srgbClr val="92D050"/>
                  </a:gs>
                  <a:gs pos="38000">
                    <a:schemeClr val="accent6"/>
                  </a:gs>
                  <a:gs pos="11000">
                    <a:schemeClr val="bg2">
                      <a:lumMod val="25000"/>
                    </a:schemeClr>
                  </a:gs>
                  <a:gs pos="100000">
                    <a:srgbClr val="FFFF0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29280CDB-BA24-46FC-9046-764AF4FFECCC}"/>
                  </a:ext>
                </a:extLst>
              </p:cNvPr>
              <p:cNvSpPr/>
              <p:nvPr/>
            </p:nvSpPr>
            <p:spPr>
              <a:xfrm>
                <a:off x="3153060" y="1769806"/>
                <a:ext cx="283314" cy="150433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  <a:effectLst>
                <a:innerShdw blurRad="2540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" name="Arrow: Chevron 91">
                <a:extLst>
                  <a:ext uri="{FF2B5EF4-FFF2-40B4-BE49-F238E27FC236}">
                    <a16:creationId xmlns:a16="http://schemas.microsoft.com/office/drawing/2014/main" id="{62F343B2-CE73-4B7F-9104-759E83D0B345}"/>
                  </a:ext>
                </a:extLst>
              </p:cNvPr>
              <p:cNvSpPr/>
              <p:nvPr/>
            </p:nvSpPr>
            <p:spPr>
              <a:xfrm>
                <a:off x="3153060" y="1922207"/>
                <a:ext cx="1199534" cy="1199534"/>
              </a:xfrm>
              <a:prstGeom prst="chevron">
                <a:avLst>
                  <a:gd name="adj" fmla="val 61066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89000">
                    <a:schemeClr val="bg1">
                      <a:lumMod val="65000"/>
                    </a:schemeClr>
                  </a:gs>
                  <a:gs pos="76000">
                    <a:schemeClr val="bg1"/>
                  </a:gs>
                  <a:gs pos="38000">
                    <a:schemeClr val="bg1">
                      <a:lumMod val="9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500F541-5FA7-4F83-B53C-BA95A298EE1F}"/>
                </a:ext>
              </a:extLst>
            </p:cNvPr>
            <p:cNvSpPr txBox="1"/>
            <p:nvPr/>
          </p:nvSpPr>
          <p:spPr>
            <a:xfrm>
              <a:off x="6689990" y="5151074"/>
              <a:ext cx="40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Agency FB" panose="020B0503020202020204" pitchFamily="34" charset="0"/>
                  <a:cs typeface="EucrosiaUPC" panose="020B0502040204020203" pitchFamily="18" charset="-34"/>
                </a:rPr>
                <a:t>07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EC52485-C315-46D8-A7B3-2E4F92F70005}"/>
              </a:ext>
            </a:extLst>
          </p:cNvPr>
          <p:cNvSpPr txBox="1"/>
          <p:nvPr/>
        </p:nvSpPr>
        <p:spPr>
          <a:xfrm>
            <a:off x="4141399" y="4682657"/>
            <a:ext cx="180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Employment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4594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48" grpId="0"/>
      <p:bldP spid="51" grpId="0"/>
      <p:bldP spid="54" grpId="0"/>
      <p:bldP spid="57" grpId="0"/>
      <p:bldP spid="84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-18989"/>
            <a:ext cx="4922749" cy="1056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/>
              <a:t>Business Considerations</a:t>
            </a:r>
          </a:p>
        </p:txBody>
      </p:sp>
      <p:sp>
        <p:nvSpPr>
          <p:cNvPr id="7" name="Oval 6"/>
          <p:cNvSpPr/>
          <p:nvPr/>
        </p:nvSpPr>
        <p:spPr>
          <a:xfrm>
            <a:off x="3965330" y="0"/>
            <a:ext cx="1361889" cy="1055291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58762"/>
            <a:ext cx="1272650" cy="89923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20584" y="6457979"/>
            <a:ext cx="4695356" cy="190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372740" y="6479960"/>
            <a:ext cx="2743200" cy="365125"/>
          </a:xfrm>
        </p:spPr>
        <p:txBody>
          <a:bodyPr/>
          <a:lstStyle/>
          <a:p>
            <a:fld id="{EF100AB4-4C7E-4F38-99F4-DE0C2890A30D}" type="datetime1">
              <a:rPr lang="en-IN" b="1" smtClean="0"/>
              <a:t>11-05-2019</a:t>
            </a:fld>
            <a:r>
              <a:rPr lang="en-IN" b="1" dirty="0"/>
              <a:t>                                              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6</a:t>
            </a:fld>
            <a:endParaRPr lang="en-IN"/>
          </a:p>
        </p:txBody>
      </p:sp>
      <p:pic>
        <p:nvPicPr>
          <p:cNvPr id="110" name="Picture2.png" descr="Picture2.png">
            <a:extLst>
              <a:ext uri="{FF2B5EF4-FFF2-40B4-BE49-F238E27FC236}">
                <a16:creationId xmlns:a16="http://schemas.microsoft.com/office/drawing/2014/main" id="{CBA4ADB8-41C8-485C-88C5-EFFA1596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14220" t="3256" b="30598"/>
          <a:stretch>
            <a:fillRect/>
          </a:stretch>
        </p:blipFill>
        <p:spPr>
          <a:xfrm flipH="1">
            <a:off x="397080" y="4185635"/>
            <a:ext cx="2065884" cy="1007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2.png" descr="Picture2.png">
            <a:extLst>
              <a:ext uri="{FF2B5EF4-FFF2-40B4-BE49-F238E27FC236}">
                <a16:creationId xmlns:a16="http://schemas.microsoft.com/office/drawing/2014/main" id="{3D1F9022-E07D-43CD-BE76-7F34A0D60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14220" t="3256" b="30598"/>
          <a:stretch>
            <a:fillRect/>
          </a:stretch>
        </p:blipFill>
        <p:spPr>
          <a:xfrm>
            <a:off x="3365912" y="3585221"/>
            <a:ext cx="1935934" cy="944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2.png" descr="Picture2.png">
            <a:extLst>
              <a:ext uri="{FF2B5EF4-FFF2-40B4-BE49-F238E27FC236}">
                <a16:creationId xmlns:a16="http://schemas.microsoft.com/office/drawing/2014/main" id="{A4F1FD8F-B4D0-402F-86D4-1DDD1246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14220" t="3256" b="30598"/>
          <a:stretch>
            <a:fillRect/>
          </a:stretch>
        </p:blipFill>
        <p:spPr>
          <a:xfrm>
            <a:off x="3221329" y="2216934"/>
            <a:ext cx="2574506" cy="1255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2.png" descr="Picture2.png">
            <a:extLst>
              <a:ext uri="{FF2B5EF4-FFF2-40B4-BE49-F238E27FC236}">
                <a16:creationId xmlns:a16="http://schemas.microsoft.com/office/drawing/2014/main" id="{69EFBE8C-0D0C-45CC-8A8B-48CFC85ED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14220" t="3256" b="30598"/>
          <a:stretch>
            <a:fillRect/>
          </a:stretch>
        </p:blipFill>
        <p:spPr>
          <a:xfrm flipH="1">
            <a:off x="717710" y="1833479"/>
            <a:ext cx="1711221" cy="834517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">
            <a:extLst>
              <a:ext uri="{FF2B5EF4-FFF2-40B4-BE49-F238E27FC236}">
                <a16:creationId xmlns:a16="http://schemas.microsoft.com/office/drawing/2014/main" id="{D95615CF-7B43-4DBB-92D3-2D682C0E611F}"/>
              </a:ext>
            </a:extLst>
          </p:cNvPr>
          <p:cNvSpPr/>
          <p:nvPr/>
        </p:nvSpPr>
        <p:spPr>
          <a:xfrm>
            <a:off x="1420584" y="1459459"/>
            <a:ext cx="1632730" cy="1120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52" y="0"/>
                </a:moveTo>
                <a:lnTo>
                  <a:pt x="15915" y="0"/>
                </a:lnTo>
                <a:lnTo>
                  <a:pt x="21600" y="10637"/>
                </a:lnTo>
                <a:lnTo>
                  <a:pt x="15682" y="21600"/>
                </a:lnTo>
                <a:lnTo>
                  <a:pt x="9192" y="21600"/>
                </a:lnTo>
                <a:lnTo>
                  <a:pt x="12091" y="16103"/>
                </a:lnTo>
                <a:lnTo>
                  <a:pt x="0" y="16103"/>
                </a:lnTo>
                <a:lnTo>
                  <a:pt x="2848" y="10646"/>
                </a:lnTo>
                <a:lnTo>
                  <a:pt x="33" y="5272"/>
                </a:lnTo>
                <a:lnTo>
                  <a:pt x="12173" y="5272"/>
                </a:lnTo>
                <a:lnTo>
                  <a:pt x="9252" y="0"/>
                </a:lnTo>
                <a:close/>
              </a:path>
            </a:pathLst>
          </a:custGeom>
          <a:gradFill>
            <a:gsLst>
              <a:gs pos="48874">
                <a:srgbClr val="00A7F2"/>
              </a:gs>
              <a:gs pos="49367">
                <a:srgbClr val="407AAA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Shape">
            <a:extLst>
              <a:ext uri="{FF2B5EF4-FFF2-40B4-BE49-F238E27FC236}">
                <a16:creationId xmlns:a16="http://schemas.microsoft.com/office/drawing/2014/main" id="{08D04C70-16BA-4540-A3DC-1943047DD88D}"/>
              </a:ext>
            </a:extLst>
          </p:cNvPr>
          <p:cNvSpPr/>
          <p:nvPr/>
        </p:nvSpPr>
        <p:spPr>
          <a:xfrm>
            <a:off x="1029769" y="1722584"/>
            <a:ext cx="426362" cy="573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" y="0"/>
                </a:moveTo>
                <a:lnTo>
                  <a:pt x="10905" y="87"/>
                </a:lnTo>
                <a:lnTo>
                  <a:pt x="21600" y="10607"/>
                </a:lnTo>
                <a:lnTo>
                  <a:pt x="10056" y="21600"/>
                </a:lnTo>
                <a:lnTo>
                  <a:pt x="0" y="21600"/>
                </a:lnTo>
                <a:lnTo>
                  <a:pt x="11353" y="10612"/>
                </a:lnTo>
                <a:lnTo>
                  <a:pt x="88" y="0"/>
                </a:lnTo>
                <a:close/>
              </a:path>
            </a:pathLst>
          </a:custGeom>
          <a:gradFill>
            <a:gsLst>
              <a:gs pos="48874">
                <a:srgbClr val="00A7F2">
                  <a:alpha val="79994"/>
                </a:srgbClr>
              </a:gs>
              <a:gs pos="49367">
                <a:srgbClr val="407AAA">
                  <a:alpha val="79994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Shape">
            <a:extLst>
              <a:ext uri="{FF2B5EF4-FFF2-40B4-BE49-F238E27FC236}">
                <a16:creationId xmlns:a16="http://schemas.microsoft.com/office/drawing/2014/main" id="{5F493573-9D3E-4F67-BED1-A3EBD023517E}"/>
              </a:ext>
            </a:extLst>
          </p:cNvPr>
          <p:cNvSpPr/>
          <p:nvPr/>
        </p:nvSpPr>
        <p:spPr>
          <a:xfrm>
            <a:off x="681691" y="1733332"/>
            <a:ext cx="426362" cy="573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" y="0"/>
                </a:moveTo>
                <a:lnTo>
                  <a:pt x="10905" y="87"/>
                </a:lnTo>
                <a:lnTo>
                  <a:pt x="21600" y="10607"/>
                </a:lnTo>
                <a:lnTo>
                  <a:pt x="10056" y="21600"/>
                </a:lnTo>
                <a:lnTo>
                  <a:pt x="0" y="21600"/>
                </a:lnTo>
                <a:lnTo>
                  <a:pt x="11353" y="10612"/>
                </a:lnTo>
                <a:lnTo>
                  <a:pt x="88" y="0"/>
                </a:lnTo>
                <a:close/>
              </a:path>
            </a:pathLst>
          </a:custGeom>
          <a:gradFill>
            <a:gsLst>
              <a:gs pos="48874">
                <a:srgbClr val="00A7F2">
                  <a:alpha val="49870"/>
                </a:srgbClr>
              </a:gs>
              <a:gs pos="49367">
                <a:srgbClr val="407AAA">
                  <a:alpha val="4987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Shape">
            <a:extLst>
              <a:ext uri="{FF2B5EF4-FFF2-40B4-BE49-F238E27FC236}">
                <a16:creationId xmlns:a16="http://schemas.microsoft.com/office/drawing/2014/main" id="{2EDFFCBC-C4F2-4BA2-A8A8-EEBDF07F1A9F}"/>
              </a:ext>
            </a:extLst>
          </p:cNvPr>
          <p:cNvSpPr/>
          <p:nvPr/>
        </p:nvSpPr>
        <p:spPr>
          <a:xfrm>
            <a:off x="325130" y="1722584"/>
            <a:ext cx="426362" cy="573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" y="0"/>
                </a:moveTo>
                <a:lnTo>
                  <a:pt x="10905" y="87"/>
                </a:lnTo>
                <a:lnTo>
                  <a:pt x="21600" y="10607"/>
                </a:lnTo>
                <a:lnTo>
                  <a:pt x="10056" y="21600"/>
                </a:lnTo>
                <a:lnTo>
                  <a:pt x="0" y="21600"/>
                </a:lnTo>
                <a:lnTo>
                  <a:pt x="11353" y="10612"/>
                </a:lnTo>
                <a:lnTo>
                  <a:pt x="88" y="0"/>
                </a:lnTo>
                <a:close/>
              </a:path>
            </a:pathLst>
          </a:custGeom>
          <a:gradFill>
            <a:gsLst>
              <a:gs pos="48874">
                <a:srgbClr val="00A7F2">
                  <a:alpha val="24663"/>
                </a:srgbClr>
              </a:gs>
              <a:gs pos="49367">
                <a:srgbClr val="407AAA">
                  <a:alpha val="24663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TextBox 52">
            <a:extLst>
              <a:ext uri="{FF2B5EF4-FFF2-40B4-BE49-F238E27FC236}">
                <a16:creationId xmlns:a16="http://schemas.microsoft.com/office/drawing/2014/main" id="{04138DE2-7813-4EFA-A978-1CB9A4B2A541}"/>
              </a:ext>
            </a:extLst>
          </p:cNvPr>
          <p:cNvSpPr txBox="1"/>
          <p:nvPr/>
        </p:nvSpPr>
        <p:spPr>
          <a:xfrm>
            <a:off x="1612768" y="1720412"/>
            <a:ext cx="129807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en-IN" sz="1600" dirty="0"/>
              <a:t>DATA ENCRYPTION</a:t>
            </a:r>
          </a:p>
        </p:txBody>
      </p:sp>
      <p:sp>
        <p:nvSpPr>
          <p:cNvPr id="121" name="Shape">
            <a:extLst>
              <a:ext uri="{FF2B5EF4-FFF2-40B4-BE49-F238E27FC236}">
                <a16:creationId xmlns:a16="http://schemas.microsoft.com/office/drawing/2014/main" id="{9C72F4A5-C748-45A3-8A05-CF47F9B153A8}"/>
              </a:ext>
            </a:extLst>
          </p:cNvPr>
          <p:cNvSpPr/>
          <p:nvPr/>
        </p:nvSpPr>
        <p:spPr>
          <a:xfrm flipH="1">
            <a:off x="2696181" y="2048947"/>
            <a:ext cx="2485392" cy="1120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88" y="0"/>
                </a:moveTo>
                <a:lnTo>
                  <a:pt x="17866" y="0"/>
                </a:lnTo>
                <a:lnTo>
                  <a:pt x="21600" y="10637"/>
                </a:lnTo>
                <a:lnTo>
                  <a:pt x="17712" y="21600"/>
                </a:lnTo>
                <a:lnTo>
                  <a:pt x="13449" y="21600"/>
                </a:lnTo>
                <a:lnTo>
                  <a:pt x="15354" y="16103"/>
                </a:lnTo>
                <a:lnTo>
                  <a:pt x="0" y="16104"/>
                </a:lnTo>
                <a:lnTo>
                  <a:pt x="1951" y="10660"/>
                </a:lnTo>
                <a:lnTo>
                  <a:pt x="79" y="5204"/>
                </a:lnTo>
                <a:lnTo>
                  <a:pt x="15407" y="5272"/>
                </a:lnTo>
                <a:lnTo>
                  <a:pt x="13488" y="0"/>
                </a:lnTo>
                <a:close/>
              </a:path>
            </a:pathLst>
          </a:custGeom>
          <a:gradFill>
            <a:gsLst>
              <a:gs pos="48874">
                <a:srgbClr val="FF80A9"/>
              </a:gs>
              <a:gs pos="48887">
                <a:srgbClr val="FF4F79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Shape">
            <a:extLst>
              <a:ext uri="{FF2B5EF4-FFF2-40B4-BE49-F238E27FC236}">
                <a16:creationId xmlns:a16="http://schemas.microsoft.com/office/drawing/2014/main" id="{875073B8-E0D5-43A9-ABCE-18832DF80B76}"/>
              </a:ext>
            </a:extLst>
          </p:cNvPr>
          <p:cNvSpPr/>
          <p:nvPr/>
        </p:nvSpPr>
        <p:spPr>
          <a:xfrm flipH="1">
            <a:off x="5070133" y="2322821"/>
            <a:ext cx="426362" cy="573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" y="0"/>
                </a:moveTo>
                <a:lnTo>
                  <a:pt x="10905" y="87"/>
                </a:lnTo>
                <a:lnTo>
                  <a:pt x="21600" y="10607"/>
                </a:lnTo>
                <a:lnTo>
                  <a:pt x="10056" y="21600"/>
                </a:lnTo>
                <a:lnTo>
                  <a:pt x="0" y="21600"/>
                </a:lnTo>
                <a:lnTo>
                  <a:pt x="11353" y="10612"/>
                </a:lnTo>
                <a:lnTo>
                  <a:pt x="88" y="0"/>
                </a:lnTo>
                <a:close/>
              </a:path>
            </a:pathLst>
          </a:custGeom>
          <a:gradFill>
            <a:gsLst>
              <a:gs pos="48874">
                <a:srgbClr val="FF80A9">
                  <a:alpha val="79994"/>
                </a:srgbClr>
              </a:gs>
              <a:gs pos="48887">
                <a:srgbClr val="FF4F79">
                  <a:alpha val="79994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Shape">
            <a:extLst>
              <a:ext uri="{FF2B5EF4-FFF2-40B4-BE49-F238E27FC236}">
                <a16:creationId xmlns:a16="http://schemas.microsoft.com/office/drawing/2014/main" id="{F7E290E3-87E6-4018-AACE-CCBA1298CC02}"/>
              </a:ext>
            </a:extLst>
          </p:cNvPr>
          <p:cNvSpPr/>
          <p:nvPr/>
        </p:nvSpPr>
        <p:spPr>
          <a:xfrm flipH="1">
            <a:off x="5448823" y="2322821"/>
            <a:ext cx="426362" cy="573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" y="0"/>
                </a:moveTo>
                <a:lnTo>
                  <a:pt x="10905" y="87"/>
                </a:lnTo>
                <a:lnTo>
                  <a:pt x="21600" y="10607"/>
                </a:lnTo>
                <a:lnTo>
                  <a:pt x="10056" y="21600"/>
                </a:lnTo>
                <a:lnTo>
                  <a:pt x="0" y="21600"/>
                </a:lnTo>
                <a:lnTo>
                  <a:pt x="11353" y="10612"/>
                </a:lnTo>
                <a:lnTo>
                  <a:pt x="88" y="0"/>
                </a:lnTo>
                <a:close/>
              </a:path>
            </a:pathLst>
          </a:custGeom>
          <a:gradFill>
            <a:gsLst>
              <a:gs pos="48874">
                <a:srgbClr val="FF80A9">
                  <a:alpha val="49870"/>
                </a:srgbClr>
              </a:gs>
              <a:gs pos="48887">
                <a:srgbClr val="FF4F79">
                  <a:alpha val="4987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Shape">
            <a:extLst>
              <a:ext uri="{FF2B5EF4-FFF2-40B4-BE49-F238E27FC236}">
                <a16:creationId xmlns:a16="http://schemas.microsoft.com/office/drawing/2014/main" id="{CA1F4D41-14D8-411D-B5F7-7F82C7A09267}"/>
              </a:ext>
            </a:extLst>
          </p:cNvPr>
          <p:cNvSpPr/>
          <p:nvPr/>
        </p:nvSpPr>
        <p:spPr>
          <a:xfrm flipH="1">
            <a:off x="5829195" y="2322821"/>
            <a:ext cx="426361" cy="573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" y="0"/>
                </a:moveTo>
                <a:lnTo>
                  <a:pt x="10905" y="87"/>
                </a:lnTo>
                <a:lnTo>
                  <a:pt x="21600" y="10607"/>
                </a:lnTo>
                <a:lnTo>
                  <a:pt x="10056" y="21600"/>
                </a:lnTo>
                <a:lnTo>
                  <a:pt x="0" y="21600"/>
                </a:lnTo>
                <a:lnTo>
                  <a:pt x="11353" y="10612"/>
                </a:lnTo>
                <a:lnTo>
                  <a:pt x="88" y="0"/>
                </a:lnTo>
                <a:close/>
              </a:path>
            </a:pathLst>
          </a:custGeom>
          <a:gradFill>
            <a:gsLst>
              <a:gs pos="48874">
                <a:srgbClr val="FF80A9">
                  <a:alpha val="24663"/>
                </a:srgbClr>
              </a:gs>
              <a:gs pos="48887">
                <a:srgbClr val="FF4F79">
                  <a:alpha val="24663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TextBox 52">
            <a:extLst>
              <a:ext uri="{FF2B5EF4-FFF2-40B4-BE49-F238E27FC236}">
                <a16:creationId xmlns:a16="http://schemas.microsoft.com/office/drawing/2014/main" id="{1ED7C828-FEF3-459D-B762-28B0E5952457}"/>
              </a:ext>
            </a:extLst>
          </p:cNvPr>
          <p:cNvSpPr txBox="1"/>
          <p:nvPr/>
        </p:nvSpPr>
        <p:spPr>
          <a:xfrm>
            <a:off x="2589226" y="2286279"/>
            <a:ext cx="197847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en-IN" sz="1800" dirty="0"/>
              <a:t>NETWORK UPGRADES    </a:t>
            </a:r>
          </a:p>
        </p:txBody>
      </p:sp>
      <p:sp>
        <p:nvSpPr>
          <p:cNvPr id="128" name="Shape">
            <a:extLst>
              <a:ext uri="{FF2B5EF4-FFF2-40B4-BE49-F238E27FC236}">
                <a16:creationId xmlns:a16="http://schemas.microsoft.com/office/drawing/2014/main" id="{F31C2208-BF5D-427B-9A65-939D07C15802}"/>
              </a:ext>
            </a:extLst>
          </p:cNvPr>
          <p:cNvSpPr/>
          <p:nvPr/>
        </p:nvSpPr>
        <p:spPr>
          <a:xfrm>
            <a:off x="317768" y="2649803"/>
            <a:ext cx="2740870" cy="1120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0"/>
                </a:moveTo>
                <a:lnTo>
                  <a:pt x="18214" y="0"/>
                </a:lnTo>
                <a:lnTo>
                  <a:pt x="21600" y="10637"/>
                </a:lnTo>
                <a:lnTo>
                  <a:pt x="18075" y="21600"/>
                </a:lnTo>
                <a:lnTo>
                  <a:pt x="14208" y="21600"/>
                </a:lnTo>
                <a:lnTo>
                  <a:pt x="15936" y="16103"/>
                </a:lnTo>
                <a:lnTo>
                  <a:pt x="14" y="16181"/>
                </a:lnTo>
                <a:lnTo>
                  <a:pt x="1694" y="10618"/>
                </a:lnTo>
                <a:lnTo>
                  <a:pt x="0" y="5309"/>
                </a:lnTo>
                <a:lnTo>
                  <a:pt x="15984" y="5272"/>
                </a:lnTo>
                <a:lnTo>
                  <a:pt x="14244" y="0"/>
                </a:lnTo>
                <a:close/>
              </a:path>
            </a:pathLst>
          </a:custGeom>
          <a:gradFill>
            <a:gsLst>
              <a:gs pos="48874">
                <a:srgbClr val="FFA839"/>
              </a:gs>
              <a:gs pos="49229">
                <a:srgbClr val="F16316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Shape">
            <a:extLst>
              <a:ext uri="{FF2B5EF4-FFF2-40B4-BE49-F238E27FC236}">
                <a16:creationId xmlns:a16="http://schemas.microsoft.com/office/drawing/2014/main" id="{28003C29-6FD7-4539-AD2B-7CC5333AF0CC}"/>
              </a:ext>
            </a:extLst>
          </p:cNvPr>
          <p:cNvSpPr/>
          <p:nvPr/>
        </p:nvSpPr>
        <p:spPr>
          <a:xfrm>
            <a:off x="6291" y="2915248"/>
            <a:ext cx="426361" cy="573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" y="0"/>
                </a:moveTo>
                <a:lnTo>
                  <a:pt x="10905" y="87"/>
                </a:lnTo>
                <a:lnTo>
                  <a:pt x="21600" y="10607"/>
                </a:lnTo>
                <a:lnTo>
                  <a:pt x="10056" y="21600"/>
                </a:lnTo>
                <a:lnTo>
                  <a:pt x="0" y="21600"/>
                </a:lnTo>
                <a:lnTo>
                  <a:pt x="11353" y="10612"/>
                </a:lnTo>
                <a:lnTo>
                  <a:pt x="88" y="0"/>
                </a:lnTo>
                <a:close/>
              </a:path>
            </a:pathLst>
          </a:custGeom>
          <a:gradFill>
            <a:gsLst>
              <a:gs pos="48874">
                <a:srgbClr val="FFA839">
                  <a:alpha val="79994"/>
                </a:srgbClr>
              </a:gs>
              <a:gs pos="49229">
                <a:srgbClr val="F16316">
                  <a:alpha val="79994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TextBox 52">
            <a:extLst>
              <a:ext uri="{FF2B5EF4-FFF2-40B4-BE49-F238E27FC236}">
                <a16:creationId xmlns:a16="http://schemas.microsoft.com/office/drawing/2014/main" id="{6BFCB441-0FAA-45C8-B855-04053F6297C4}"/>
              </a:ext>
            </a:extLst>
          </p:cNvPr>
          <p:cNvSpPr txBox="1"/>
          <p:nvPr/>
        </p:nvSpPr>
        <p:spPr>
          <a:xfrm>
            <a:off x="1188246" y="2927495"/>
            <a:ext cx="169248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en-IN" sz="1600" dirty="0"/>
              <a:t>AUTHENTICATION SYSTEM</a:t>
            </a:r>
          </a:p>
        </p:txBody>
      </p:sp>
      <p:sp>
        <p:nvSpPr>
          <p:cNvPr id="133" name="Shape">
            <a:extLst>
              <a:ext uri="{FF2B5EF4-FFF2-40B4-BE49-F238E27FC236}">
                <a16:creationId xmlns:a16="http://schemas.microsoft.com/office/drawing/2014/main" id="{5002A02B-4592-4D1D-BC2A-F83D587840B2}"/>
              </a:ext>
            </a:extLst>
          </p:cNvPr>
          <p:cNvSpPr/>
          <p:nvPr/>
        </p:nvSpPr>
        <p:spPr>
          <a:xfrm flipH="1">
            <a:off x="2701505" y="3239291"/>
            <a:ext cx="1936092" cy="1120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87" y="0"/>
                </a:moveTo>
                <a:lnTo>
                  <a:pt x="16806" y="0"/>
                </a:lnTo>
                <a:lnTo>
                  <a:pt x="21600" y="10637"/>
                </a:lnTo>
                <a:lnTo>
                  <a:pt x="16609" y="21600"/>
                </a:lnTo>
                <a:lnTo>
                  <a:pt x="11136" y="21600"/>
                </a:lnTo>
                <a:lnTo>
                  <a:pt x="13581" y="16103"/>
                </a:lnTo>
                <a:lnTo>
                  <a:pt x="48" y="16272"/>
                </a:lnTo>
                <a:lnTo>
                  <a:pt x="2228" y="10688"/>
                </a:lnTo>
                <a:lnTo>
                  <a:pt x="0" y="5400"/>
                </a:lnTo>
                <a:lnTo>
                  <a:pt x="13650" y="5272"/>
                </a:lnTo>
                <a:lnTo>
                  <a:pt x="11187" y="0"/>
                </a:lnTo>
                <a:close/>
              </a:path>
            </a:pathLst>
          </a:custGeom>
          <a:gradFill>
            <a:gsLst>
              <a:gs pos="48874">
                <a:srgbClr val="407AAA"/>
              </a:gs>
              <a:gs pos="49267">
                <a:srgbClr val="004479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Shape">
            <a:extLst>
              <a:ext uri="{FF2B5EF4-FFF2-40B4-BE49-F238E27FC236}">
                <a16:creationId xmlns:a16="http://schemas.microsoft.com/office/drawing/2014/main" id="{A05AAF06-3809-49DF-8316-D517CAA72EBD}"/>
              </a:ext>
            </a:extLst>
          </p:cNvPr>
          <p:cNvSpPr/>
          <p:nvPr/>
        </p:nvSpPr>
        <p:spPr>
          <a:xfrm flipH="1">
            <a:off x="4594043" y="3518315"/>
            <a:ext cx="426361" cy="573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" y="0"/>
                </a:moveTo>
                <a:lnTo>
                  <a:pt x="10905" y="87"/>
                </a:lnTo>
                <a:lnTo>
                  <a:pt x="21600" y="10607"/>
                </a:lnTo>
                <a:lnTo>
                  <a:pt x="10056" y="21600"/>
                </a:lnTo>
                <a:lnTo>
                  <a:pt x="0" y="21600"/>
                </a:lnTo>
                <a:lnTo>
                  <a:pt x="11353" y="10612"/>
                </a:lnTo>
                <a:lnTo>
                  <a:pt x="88" y="0"/>
                </a:lnTo>
                <a:close/>
              </a:path>
            </a:pathLst>
          </a:custGeom>
          <a:gradFill>
            <a:gsLst>
              <a:gs pos="48874">
                <a:srgbClr val="407AAA">
                  <a:alpha val="79994"/>
                </a:srgbClr>
              </a:gs>
              <a:gs pos="49267">
                <a:srgbClr val="004479">
                  <a:alpha val="79994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Shape">
            <a:extLst>
              <a:ext uri="{FF2B5EF4-FFF2-40B4-BE49-F238E27FC236}">
                <a16:creationId xmlns:a16="http://schemas.microsoft.com/office/drawing/2014/main" id="{5F9BC6A0-B960-4DCD-9C0E-A8DD264270EC}"/>
              </a:ext>
            </a:extLst>
          </p:cNvPr>
          <p:cNvSpPr/>
          <p:nvPr/>
        </p:nvSpPr>
        <p:spPr>
          <a:xfrm flipH="1">
            <a:off x="4972733" y="3518315"/>
            <a:ext cx="426361" cy="573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" y="0"/>
                </a:moveTo>
                <a:lnTo>
                  <a:pt x="10905" y="87"/>
                </a:lnTo>
                <a:lnTo>
                  <a:pt x="21600" y="10607"/>
                </a:lnTo>
                <a:lnTo>
                  <a:pt x="10056" y="21600"/>
                </a:lnTo>
                <a:lnTo>
                  <a:pt x="0" y="21600"/>
                </a:lnTo>
                <a:lnTo>
                  <a:pt x="11353" y="10612"/>
                </a:lnTo>
                <a:lnTo>
                  <a:pt x="88" y="0"/>
                </a:lnTo>
                <a:close/>
              </a:path>
            </a:pathLst>
          </a:custGeom>
          <a:gradFill>
            <a:gsLst>
              <a:gs pos="48874">
                <a:srgbClr val="407AAA">
                  <a:alpha val="49870"/>
                </a:srgbClr>
              </a:gs>
              <a:gs pos="49267">
                <a:srgbClr val="004479">
                  <a:alpha val="4987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TextBox 52">
            <a:extLst>
              <a:ext uri="{FF2B5EF4-FFF2-40B4-BE49-F238E27FC236}">
                <a16:creationId xmlns:a16="http://schemas.microsoft.com/office/drawing/2014/main" id="{76E22AF6-D08B-421F-840D-76017F2878F8}"/>
              </a:ext>
            </a:extLst>
          </p:cNvPr>
          <p:cNvSpPr txBox="1"/>
          <p:nvPr/>
        </p:nvSpPr>
        <p:spPr>
          <a:xfrm>
            <a:off x="2825121" y="3505382"/>
            <a:ext cx="136769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en-IN" sz="1600" dirty="0"/>
              <a:t>ANTI VIRUS UPGRADES</a:t>
            </a:r>
          </a:p>
        </p:txBody>
      </p:sp>
      <p:sp>
        <p:nvSpPr>
          <p:cNvPr id="139" name="Shape">
            <a:extLst>
              <a:ext uri="{FF2B5EF4-FFF2-40B4-BE49-F238E27FC236}">
                <a16:creationId xmlns:a16="http://schemas.microsoft.com/office/drawing/2014/main" id="{3D9F9819-FA0E-49F1-8AEE-34989E77E566}"/>
              </a:ext>
            </a:extLst>
          </p:cNvPr>
          <p:cNvSpPr/>
          <p:nvPr/>
        </p:nvSpPr>
        <p:spPr>
          <a:xfrm>
            <a:off x="1420651" y="3856018"/>
            <a:ext cx="1632730" cy="1120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52" y="0"/>
                </a:moveTo>
                <a:lnTo>
                  <a:pt x="15915" y="0"/>
                </a:lnTo>
                <a:lnTo>
                  <a:pt x="21600" y="10637"/>
                </a:lnTo>
                <a:lnTo>
                  <a:pt x="15682" y="21600"/>
                </a:lnTo>
                <a:lnTo>
                  <a:pt x="9192" y="21600"/>
                </a:lnTo>
                <a:lnTo>
                  <a:pt x="12091" y="16103"/>
                </a:lnTo>
                <a:lnTo>
                  <a:pt x="0" y="16103"/>
                </a:lnTo>
                <a:lnTo>
                  <a:pt x="2848" y="10646"/>
                </a:lnTo>
                <a:lnTo>
                  <a:pt x="33" y="5272"/>
                </a:lnTo>
                <a:lnTo>
                  <a:pt x="12173" y="5272"/>
                </a:lnTo>
                <a:lnTo>
                  <a:pt x="9252" y="0"/>
                </a:lnTo>
                <a:close/>
              </a:path>
            </a:pathLst>
          </a:custGeom>
          <a:gradFill>
            <a:gsLst>
              <a:gs pos="48874">
                <a:srgbClr val="78A600"/>
              </a:gs>
              <a:gs pos="49080">
                <a:srgbClr val="007600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Shape">
            <a:extLst>
              <a:ext uri="{FF2B5EF4-FFF2-40B4-BE49-F238E27FC236}">
                <a16:creationId xmlns:a16="http://schemas.microsoft.com/office/drawing/2014/main" id="{B086AB13-92D8-4170-B2AE-9E1527BA1A59}"/>
              </a:ext>
            </a:extLst>
          </p:cNvPr>
          <p:cNvSpPr/>
          <p:nvPr/>
        </p:nvSpPr>
        <p:spPr>
          <a:xfrm>
            <a:off x="1029836" y="4119143"/>
            <a:ext cx="426362" cy="573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" y="0"/>
                </a:moveTo>
                <a:lnTo>
                  <a:pt x="10905" y="87"/>
                </a:lnTo>
                <a:lnTo>
                  <a:pt x="21600" y="10607"/>
                </a:lnTo>
                <a:lnTo>
                  <a:pt x="10056" y="21600"/>
                </a:lnTo>
                <a:lnTo>
                  <a:pt x="0" y="21600"/>
                </a:lnTo>
                <a:lnTo>
                  <a:pt x="11353" y="10612"/>
                </a:lnTo>
                <a:lnTo>
                  <a:pt x="88" y="0"/>
                </a:lnTo>
                <a:close/>
              </a:path>
            </a:pathLst>
          </a:custGeom>
          <a:gradFill>
            <a:gsLst>
              <a:gs pos="48874">
                <a:srgbClr val="78A600">
                  <a:alpha val="79994"/>
                </a:srgbClr>
              </a:gs>
              <a:gs pos="49080">
                <a:srgbClr val="007600">
                  <a:alpha val="79994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2" name="TextBox 52">
            <a:extLst>
              <a:ext uri="{FF2B5EF4-FFF2-40B4-BE49-F238E27FC236}">
                <a16:creationId xmlns:a16="http://schemas.microsoft.com/office/drawing/2014/main" id="{B1072B53-7A96-4C0A-9936-E4210789DC68}"/>
              </a:ext>
            </a:extLst>
          </p:cNvPr>
          <p:cNvSpPr txBox="1"/>
          <p:nvPr/>
        </p:nvSpPr>
        <p:spPr>
          <a:xfrm>
            <a:off x="1413062" y="4103164"/>
            <a:ext cx="164748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en-IN" sz="1600" dirty="0"/>
              <a:t>BEHAVIOURAL ANALYSIS</a:t>
            </a:r>
            <a:endParaRPr sz="1600" dirty="0"/>
          </a:p>
        </p:txBody>
      </p:sp>
      <p:sp>
        <p:nvSpPr>
          <p:cNvPr id="144" name="Shape">
            <a:extLst>
              <a:ext uri="{FF2B5EF4-FFF2-40B4-BE49-F238E27FC236}">
                <a16:creationId xmlns:a16="http://schemas.microsoft.com/office/drawing/2014/main" id="{75A71E21-1C6C-4CA2-A8DB-BBBF684283AC}"/>
              </a:ext>
            </a:extLst>
          </p:cNvPr>
          <p:cNvSpPr/>
          <p:nvPr/>
        </p:nvSpPr>
        <p:spPr>
          <a:xfrm flipH="1">
            <a:off x="2696248" y="4445507"/>
            <a:ext cx="2866353" cy="1120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66" y="0"/>
                </a:moveTo>
                <a:lnTo>
                  <a:pt x="18362" y="0"/>
                </a:lnTo>
                <a:lnTo>
                  <a:pt x="21600" y="10637"/>
                </a:lnTo>
                <a:lnTo>
                  <a:pt x="18229" y="21600"/>
                </a:lnTo>
                <a:lnTo>
                  <a:pt x="14532" y="21600"/>
                </a:lnTo>
                <a:lnTo>
                  <a:pt x="16184" y="16103"/>
                </a:lnTo>
                <a:lnTo>
                  <a:pt x="35" y="16023"/>
                </a:lnTo>
                <a:lnTo>
                  <a:pt x="1556" y="10707"/>
                </a:lnTo>
                <a:lnTo>
                  <a:pt x="0" y="5271"/>
                </a:lnTo>
                <a:lnTo>
                  <a:pt x="16230" y="5272"/>
                </a:lnTo>
                <a:lnTo>
                  <a:pt x="14566" y="0"/>
                </a:lnTo>
                <a:close/>
              </a:path>
            </a:pathLst>
          </a:custGeom>
          <a:gradFill>
            <a:gsLst>
              <a:gs pos="48874">
                <a:srgbClr val="DFA174"/>
              </a:gs>
              <a:gs pos="49519">
                <a:srgbClr val="9C5D33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Shape">
            <a:extLst>
              <a:ext uri="{FF2B5EF4-FFF2-40B4-BE49-F238E27FC236}">
                <a16:creationId xmlns:a16="http://schemas.microsoft.com/office/drawing/2014/main" id="{27DEE97C-FD80-4E56-A975-232F2C7492D9}"/>
              </a:ext>
            </a:extLst>
          </p:cNvPr>
          <p:cNvSpPr/>
          <p:nvPr/>
        </p:nvSpPr>
        <p:spPr>
          <a:xfrm flipH="1">
            <a:off x="5525163" y="4719380"/>
            <a:ext cx="426362" cy="573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" y="0"/>
                </a:moveTo>
                <a:lnTo>
                  <a:pt x="10905" y="87"/>
                </a:lnTo>
                <a:lnTo>
                  <a:pt x="21600" y="10607"/>
                </a:lnTo>
                <a:lnTo>
                  <a:pt x="10056" y="21600"/>
                </a:lnTo>
                <a:lnTo>
                  <a:pt x="0" y="21600"/>
                </a:lnTo>
                <a:lnTo>
                  <a:pt x="11353" y="10612"/>
                </a:lnTo>
                <a:lnTo>
                  <a:pt x="88" y="0"/>
                </a:lnTo>
                <a:close/>
              </a:path>
            </a:pathLst>
          </a:custGeom>
          <a:gradFill>
            <a:gsLst>
              <a:gs pos="48874">
                <a:srgbClr val="DFA174">
                  <a:alpha val="79994"/>
                </a:srgbClr>
              </a:gs>
              <a:gs pos="49519">
                <a:srgbClr val="9C5D33">
                  <a:alpha val="79994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TextBox 52">
            <a:extLst>
              <a:ext uri="{FF2B5EF4-FFF2-40B4-BE49-F238E27FC236}">
                <a16:creationId xmlns:a16="http://schemas.microsoft.com/office/drawing/2014/main" id="{356F1F85-FC86-4B8B-9BF0-E81786935B45}"/>
              </a:ext>
            </a:extLst>
          </p:cNvPr>
          <p:cNvSpPr txBox="1"/>
          <p:nvPr/>
        </p:nvSpPr>
        <p:spPr>
          <a:xfrm>
            <a:off x="2658608" y="4669712"/>
            <a:ext cx="277049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en-IN" sz="1600" dirty="0"/>
              <a:t>TIMED MONITORING OF SYSTEM ACTIVITIES</a:t>
            </a:r>
          </a:p>
          <a:p>
            <a:r>
              <a:rPr lang="en-IN" sz="1600" dirty="0"/>
              <a:t>    </a:t>
            </a:r>
          </a:p>
        </p:txBody>
      </p:sp>
      <p:pic>
        <p:nvPicPr>
          <p:cNvPr id="64" name="Picture2.png" descr="Picture2.png">
            <a:extLst>
              <a:ext uri="{FF2B5EF4-FFF2-40B4-BE49-F238E27FC236}">
                <a16:creationId xmlns:a16="http://schemas.microsoft.com/office/drawing/2014/main" id="{4E5C03ED-2D3F-4534-9CA6-2FF302B03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14220" t="3256" b="30598"/>
          <a:stretch>
            <a:fillRect/>
          </a:stretch>
        </p:blipFill>
        <p:spPr>
          <a:xfrm>
            <a:off x="3417992" y="4698889"/>
            <a:ext cx="2652695" cy="1293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Content Placeholder 9">
            <a:extLst>
              <a:ext uri="{FF2B5EF4-FFF2-40B4-BE49-F238E27FC236}">
                <a16:creationId xmlns:a16="http://schemas.microsoft.com/office/drawing/2014/main" id="{7BA94FF7-8B0E-423F-8AB1-A1E84595A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25" y="8163"/>
            <a:ext cx="5863735" cy="6849837"/>
          </a:xfrm>
          <a:prstGeom prst="rect">
            <a:avLst/>
          </a:prstGeom>
        </p:spPr>
      </p:pic>
      <p:pic>
        <p:nvPicPr>
          <p:cNvPr id="37" name="Picture2.png" descr="Picture2.png">
            <a:extLst>
              <a:ext uri="{FF2B5EF4-FFF2-40B4-BE49-F238E27FC236}">
                <a16:creationId xmlns:a16="http://schemas.microsoft.com/office/drawing/2014/main" id="{9154C4C8-EC57-4EDF-944A-9193945C9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14220" t="3256" b="30598"/>
          <a:stretch>
            <a:fillRect/>
          </a:stretch>
        </p:blipFill>
        <p:spPr>
          <a:xfrm rot="21043840" flipH="1">
            <a:off x="546552" y="3209766"/>
            <a:ext cx="1711221" cy="83451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35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 advAuto="0"/>
      <p:bldP spid="111" grpId="0" animBg="1" advAuto="0"/>
      <p:bldP spid="112" grpId="0" animBg="1" advAuto="0"/>
      <p:bldP spid="113" grpId="0" animBg="1" advAuto="0"/>
      <p:bldP spid="114" grpId="0" animBg="1" advAuto="0"/>
      <p:bldP spid="115" grpId="0" animBg="1" advAuto="0"/>
      <p:bldP spid="116" grpId="0" animBg="1" advAuto="0"/>
      <p:bldP spid="117" grpId="0" animBg="1" advAuto="0"/>
      <p:bldP spid="119" grpId="0" animBg="1" advAuto="0"/>
      <p:bldP spid="121" grpId="0" animBg="1" advAuto="0"/>
      <p:bldP spid="122" grpId="0" animBg="1" advAuto="0"/>
      <p:bldP spid="123" grpId="0" animBg="1" advAuto="0"/>
      <p:bldP spid="124" grpId="0" animBg="1" advAuto="0"/>
      <p:bldP spid="126" grpId="0" animBg="1" advAuto="0"/>
      <p:bldP spid="128" grpId="0" animBg="1" advAuto="0"/>
      <p:bldP spid="129" grpId="0" animBg="1" advAuto="0"/>
      <p:bldP spid="131" grpId="0" animBg="1" advAuto="0"/>
      <p:bldP spid="133" grpId="0" animBg="1" advAuto="0"/>
      <p:bldP spid="134" grpId="0" animBg="1" advAuto="0"/>
      <p:bldP spid="135" grpId="0" animBg="1" advAuto="0"/>
      <p:bldP spid="137" grpId="0" animBg="1" advAuto="0"/>
      <p:bldP spid="139" grpId="0" animBg="1" advAuto="0"/>
      <p:bldP spid="140" grpId="0" animBg="1" advAuto="0"/>
      <p:bldP spid="142" grpId="0" animBg="1" advAuto="0"/>
      <p:bldP spid="144" grpId="0" animBg="1" advAuto="0"/>
      <p:bldP spid="145" grpId="0" animBg="1" advAuto="0"/>
      <p:bldP spid="147" grpId="0" animBg="1" advAuto="0"/>
      <p:bldP spid="64" grpId="0" animBg="1" advAuto="0"/>
      <p:bldP spid="37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0" y="14744"/>
            <a:ext cx="6191250" cy="6843256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AAE3A5-4EB4-4AF9-BCA1-E45DA1045166}"/>
              </a:ext>
            </a:extLst>
          </p:cNvPr>
          <p:cNvGrpSpPr/>
          <p:nvPr/>
        </p:nvGrpSpPr>
        <p:grpSpPr>
          <a:xfrm>
            <a:off x="-28004" y="0"/>
            <a:ext cx="5355223" cy="1170772"/>
            <a:chOff x="-28004" y="0"/>
            <a:chExt cx="5355223" cy="1170772"/>
          </a:xfrm>
        </p:grpSpPr>
        <p:sp>
          <p:nvSpPr>
            <p:cNvPr id="6" name="Rounded Rectangle 5"/>
            <p:cNvSpPr/>
            <p:nvPr/>
          </p:nvSpPr>
          <p:spPr>
            <a:xfrm>
              <a:off x="-28004" y="8163"/>
              <a:ext cx="4960278" cy="115381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2400" b="1" dirty="0"/>
                <a:t>Actors Involved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965330" y="0"/>
              <a:ext cx="1361889" cy="117077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5958762"/>
            <a:ext cx="1272650" cy="899238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0"/>
            <a:ext cx="6195756" cy="6858000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419225" y="6457979"/>
            <a:ext cx="45243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190875" y="6460939"/>
            <a:ext cx="2743200" cy="365125"/>
          </a:xfrm>
        </p:spPr>
        <p:txBody>
          <a:bodyPr/>
          <a:lstStyle/>
          <a:p>
            <a:fld id="{1F4F9974-C847-4B69-ADEF-389D90F7C3EC}" type="datetime1">
              <a:rPr lang="en-IN" b="1" smtClean="0"/>
              <a:t>11-05-2019</a:t>
            </a:fld>
            <a:r>
              <a:rPr lang="en-IN" b="1" dirty="0"/>
              <a:t>                                                 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7</a:t>
            </a:fld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0D8FD7-4E5C-4420-B40B-E89BF1DDAB5B}"/>
              </a:ext>
            </a:extLst>
          </p:cNvPr>
          <p:cNvGrpSpPr/>
          <p:nvPr/>
        </p:nvGrpSpPr>
        <p:grpSpPr>
          <a:xfrm>
            <a:off x="366941" y="1153576"/>
            <a:ext cx="4960278" cy="4842842"/>
            <a:chOff x="2118076" y="1524356"/>
            <a:chExt cx="7787148" cy="48428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0DCE65-2C30-4763-80DE-EC63A5B76CCD}"/>
                </a:ext>
              </a:extLst>
            </p:cNvPr>
            <p:cNvGrpSpPr/>
            <p:nvPr/>
          </p:nvGrpSpPr>
          <p:grpSpPr>
            <a:xfrm>
              <a:off x="2118077" y="1524356"/>
              <a:ext cx="7787147" cy="1128254"/>
              <a:chOff x="1091382" y="1893322"/>
              <a:chExt cx="7787147" cy="1128254"/>
            </a:xfrm>
            <a:effectLst>
              <a:outerShdw blurRad="381000" dist="38100" dir="2700000" algn="tl" rotWithShape="0">
                <a:prstClr val="black">
                  <a:alpha val="40000"/>
                </a:prstClr>
              </a:outerShdw>
              <a:reflection blurRad="6350" stA="52000" endA="300" endPos="22000" dir="5400000" sy="-100000" algn="bl" rotWithShape="0"/>
            </a:effectLst>
          </p:grpSpPr>
          <p:sp>
            <p:nvSpPr>
              <p:cNvPr id="51" name="Right Triangle 50">
                <a:extLst>
                  <a:ext uri="{FF2B5EF4-FFF2-40B4-BE49-F238E27FC236}">
                    <a16:creationId xmlns:a16="http://schemas.microsoft.com/office/drawing/2014/main" id="{4D39688E-CA2B-4F5F-814F-6C22BC8CC0C5}"/>
                  </a:ext>
                </a:extLst>
              </p:cNvPr>
              <p:cNvSpPr/>
              <p:nvPr/>
            </p:nvSpPr>
            <p:spPr>
              <a:xfrm>
                <a:off x="2728453" y="1893322"/>
                <a:ext cx="85582" cy="156703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Right Triangle 51">
                <a:extLst>
                  <a:ext uri="{FF2B5EF4-FFF2-40B4-BE49-F238E27FC236}">
                    <a16:creationId xmlns:a16="http://schemas.microsoft.com/office/drawing/2014/main" id="{DCFE65CC-63AE-4D01-901F-266AD714454D}"/>
                  </a:ext>
                </a:extLst>
              </p:cNvPr>
              <p:cNvSpPr/>
              <p:nvPr/>
            </p:nvSpPr>
            <p:spPr>
              <a:xfrm flipV="1">
                <a:off x="2728453" y="2864875"/>
                <a:ext cx="85582" cy="156701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18D35BB2-B0EC-4901-8834-BA4AB5068219}"/>
                  </a:ext>
                </a:extLst>
              </p:cNvPr>
              <p:cNvSpPr/>
              <p:nvPr/>
            </p:nvSpPr>
            <p:spPr>
              <a:xfrm>
                <a:off x="1091382" y="2050026"/>
                <a:ext cx="7787147" cy="8148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9797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0545FC6-5F29-4B96-AF0C-669BCF7DEFF2}"/>
                  </a:ext>
                </a:extLst>
              </p:cNvPr>
              <p:cNvSpPr/>
              <p:nvPr/>
            </p:nvSpPr>
            <p:spPr>
              <a:xfrm>
                <a:off x="1607576" y="1893323"/>
                <a:ext cx="1120877" cy="1128253"/>
              </a:xfrm>
              <a:prstGeom prst="rect">
                <a:avLst/>
              </a:prstGeom>
              <a:gradFill flip="none" rotWithShape="1">
                <a:gsLst>
                  <a:gs pos="87000">
                    <a:schemeClr val="accent1">
                      <a:lumMod val="20000"/>
                      <a:lumOff val="80000"/>
                    </a:schemeClr>
                  </a:gs>
                  <a:gs pos="14000">
                    <a:schemeClr val="bg1">
                      <a:lumMod val="95000"/>
                    </a:schemeClr>
                  </a:gs>
                  <a:gs pos="94000">
                    <a:schemeClr val="bg1">
                      <a:lumMod val="65000"/>
                    </a:schemeClr>
                  </a:gs>
                  <a:gs pos="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4809A0D-40AC-4A1B-9282-CC0BE38D9D4E}"/>
                  </a:ext>
                </a:extLst>
              </p:cNvPr>
              <p:cNvSpPr/>
              <p:nvPr/>
            </p:nvSpPr>
            <p:spPr>
              <a:xfrm>
                <a:off x="8098540" y="2092815"/>
                <a:ext cx="729267" cy="729267"/>
              </a:xfrm>
              <a:prstGeom prst="ellipse">
                <a:avLst/>
              </a:prstGeom>
              <a:noFill/>
              <a:ln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8A7283-5FE2-4715-B4AD-74A231A054CD}"/>
                  </a:ext>
                </a:extLst>
              </p:cNvPr>
              <p:cNvSpPr txBox="1"/>
              <p:nvPr/>
            </p:nvSpPr>
            <p:spPr>
              <a:xfrm>
                <a:off x="3800657" y="2268119"/>
                <a:ext cx="3240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Anonymous hackers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A7AE2912-744B-44BC-9D44-A419294B4308}"/>
                  </a:ext>
                </a:extLst>
              </p:cNvPr>
              <p:cNvSpPr/>
              <p:nvPr/>
            </p:nvSpPr>
            <p:spPr>
              <a:xfrm>
                <a:off x="1857199" y="2050025"/>
                <a:ext cx="621632" cy="103627"/>
              </a:xfrm>
              <a:prstGeom prst="roundRect">
                <a:avLst>
                  <a:gd name="adj" fmla="val 50000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614073-DFB9-42E5-9F58-028E76A2643A}"/>
                  </a:ext>
                </a:extLst>
              </p:cNvPr>
              <p:cNvSpPr txBox="1"/>
              <p:nvPr/>
            </p:nvSpPr>
            <p:spPr>
              <a:xfrm>
                <a:off x="1663818" y="2192395"/>
                <a:ext cx="982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dirty="0">
                    <a:solidFill>
                      <a:schemeClr val="tx1">
                        <a:alpha val="28000"/>
                      </a:schemeClr>
                    </a:solidFill>
                    <a:latin typeface="Eurostile BQ" pitchFamily="50" charset="0"/>
                  </a:rPr>
                  <a:t>01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28A6AAA-EFE7-41ED-A026-114DB5DE65E7}"/>
                </a:ext>
              </a:extLst>
            </p:cNvPr>
            <p:cNvGrpSpPr/>
            <p:nvPr/>
          </p:nvGrpSpPr>
          <p:grpSpPr>
            <a:xfrm>
              <a:off x="2118076" y="2777536"/>
              <a:ext cx="7787147" cy="1128254"/>
              <a:chOff x="1091382" y="1893322"/>
              <a:chExt cx="7787147" cy="1128254"/>
            </a:xfrm>
            <a:effectLst>
              <a:outerShdw blurRad="381000" dist="38100" dir="2700000" algn="tl" rotWithShape="0">
                <a:prstClr val="black">
                  <a:alpha val="40000"/>
                </a:prstClr>
              </a:outerShdw>
              <a:reflection blurRad="6350" stA="52000" endA="300" endPos="22000" dir="5400000" sy="-100000" algn="bl" rotWithShape="0"/>
            </a:effectLst>
          </p:grpSpPr>
          <p:sp>
            <p:nvSpPr>
              <p:cNvPr id="41" name="Right Triangle 40">
                <a:extLst>
                  <a:ext uri="{FF2B5EF4-FFF2-40B4-BE49-F238E27FC236}">
                    <a16:creationId xmlns:a16="http://schemas.microsoft.com/office/drawing/2014/main" id="{C32327BF-8904-49D4-BEED-EB323C8BBA06}"/>
                  </a:ext>
                </a:extLst>
              </p:cNvPr>
              <p:cNvSpPr/>
              <p:nvPr/>
            </p:nvSpPr>
            <p:spPr>
              <a:xfrm>
                <a:off x="2728453" y="1893322"/>
                <a:ext cx="85582" cy="156703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ight Triangle 41">
                <a:extLst>
                  <a:ext uri="{FF2B5EF4-FFF2-40B4-BE49-F238E27FC236}">
                    <a16:creationId xmlns:a16="http://schemas.microsoft.com/office/drawing/2014/main" id="{8C34DA08-6F93-4A52-9BB9-A8FB560659A4}"/>
                  </a:ext>
                </a:extLst>
              </p:cNvPr>
              <p:cNvSpPr/>
              <p:nvPr/>
            </p:nvSpPr>
            <p:spPr>
              <a:xfrm flipV="1">
                <a:off x="2728453" y="2864875"/>
                <a:ext cx="85582" cy="156701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C09A1457-98E9-4871-95CD-DDF2EDCE4B05}"/>
                  </a:ext>
                </a:extLst>
              </p:cNvPr>
              <p:cNvSpPr/>
              <p:nvPr/>
            </p:nvSpPr>
            <p:spPr>
              <a:xfrm>
                <a:off x="1091382" y="2050026"/>
                <a:ext cx="7787147" cy="8148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226822"/>
                  </a:gs>
                  <a:gs pos="100000">
                    <a:srgbClr val="00DFD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4083970-8FCB-4F97-8D92-430BF90EF047}"/>
                  </a:ext>
                </a:extLst>
              </p:cNvPr>
              <p:cNvSpPr/>
              <p:nvPr/>
            </p:nvSpPr>
            <p:spPr>
              <a:xfrm>
                <a:off x="1607576" y="1893323"/>
                <a:ext cx="1120877" cy="1128253"/>
              </a:xfrm>
              <a:prstGeom prst="rect">
                <a:avLst/>
              </a:prstGeom>
              <a:gradFill flip="none" rotWithShape="1">
                <a:gsLst>
                  <a:gs pos="87000">
                    <a:schemeClr val="accent1">
                      <a:lumMod val="20000"/>
                      <a:lumOff val="80000"/>
                    </a:schemeClr>
                  </a:gs>
                  <a:gs pos="14000">
                    <a:schemeClr val="bg1">
                      <a:lumMod val="95000"/>
                    </a:schemeClr>
                  </a:gs>
                  <a:gs pos="94000">
                    <a:schemeClr val="bg1">
                      <a:lumMod val="65000"/>
                    </a:schemeClr>
                  </a:gs>
                  <a:gs pos="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CD86FEA-BD81-44A6-AEE1-103AD1D0A1E6}"/>
                  </a:ext>
                </a:extLst>
              </p:cNvPr>
              <p:cNvSpPr/>
              <p:nvPr/>
            </p:nvSpPr>
            <p:spPr>
              <a:xfrm>
                <a:off x="8098540" y="2092815"/>
                <a:ext cx="729267" cy="729267"/>
              </a:xfrm>
              <a:prstGeom prst="ellipse">
                <a:avLst/>
              </a:prstGeom>
              <a:noFill/>
              <a:ln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F80801B-8C30-417B-90E2-959CF38A6FFF}"/>
                  </a:ext>
                </a:extLst>
              </p:cNvPr>
              <p:cNvSpPr txBox="1"/>
              <p:nvPr/>
            </p:nvSpPr>
            <p:spPr>
              <a:xfrm>
                <a:off x="3817058" y="2104158"/>
                <a:ext cx="32405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Panel of Insurance Commissioners 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ED00C48-1B30-4B9F-8A33-2E3E30A02B53}"/>
                  </a:ext>
                </a:extLst>
              </p:cNvPr>
              <p:cNvSpPr/>
              <p:nvPr/>
            </p:nvSpPr>
            <p:spPr>
              <a:xfrm>
                <a:off x="1857199" y="2050025"/>
                <a:ext cx="621632" cy="103627"/>
              </a:xfrm>
              <a:prstGeom prst="roundRect">
                <a:avLst>
                  <a:gd name="adj" fmla="val 50000"/>
                </a:avLst>
              </a:prstGeom>
              <a:solidFill>
                <a:srgbClr val="33C8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EFAAB7D-BE12-4923-AB69-C03340D4DD8F}"/>
                  </a:ext>
                </a:extLst>
              </p:cNvPr>
              <p:cNvSpPr txBox="1"/>
              <p:nvPr/>
            </p:nvSpPr>
            <p:spPr>
              <a:xfrm>
                <a:off x="1683725" y="2239429"/>
                <a:ext cx="996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dirty="0">
                    <a:solidFill>
                      <a:schemeClr val="tx1">
                        <a:alpha val="28000"/>
                      </a:schemeClr>
                    </a:solidFill>
                    <a:latin typeface="Eurostile BQ" pitchFamily="50" charset="0"/>
                  </a:rPr>
                  <a:t>02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B839268-B539-4F2A-8860-87DEFA1ECEB4}"/>
                </a:ext>
              </a:extLst>
            </p:cNvPr>
            <p:cNvGrpSpPr/>
            <p:nvPr/>
          </p:nvGrpSpPr>
          <p:grpSpPr>
            <a:xfrm>
              <a:off x="2118076" y="4024913"/>
              <a:ext cx="7787147" cy="1128254"/>
              <a:chOff x="1091382" y="1893322"/>
              <a:chExt cx="7787147" cy="1128254"/>
            </a:xfrm>
            <a:effectLst>
              <a:outerShdw blurRad="381000" dist="38100" dir="2700000" algn="tl" rotWithShape="0">
                <a:prstClr val="black">
                  <a:alpha val="40000"/>
                </a:prstClr>
              </a:outerShdw>
              <a:reflection blurRad="6350" stA="52000" endA="300" endPos="22000" dir="5400000" sy="-100000" algn="bl" rotWithShape="0"/>
            </a:effectLst>
          </p:grpSpPr>
          <p:sp>
            <p:nvSpPr>
              <p:cNvPr id="31" name="Right Triangle 30">
                <a:extLst>
                  <a:ext uri="{FF2B5EF4-FFF2-40B4-BE49-F238E27FC236}">
                    <a16:creationId xmlns:a16="http://schemas.microsoft.com/office/drawing/2014/main" id="{3B13D1AA-7A67-4FC6-9FA2-B54626EB91BB}"/>
                  </a:ext>
                </a:extLst>
              </p:cNvPr>
              <p:cNvSpPr/>
              <p:nvPr/>
            </p:nvSpPr>
            <p:spPr>
              <a:xfrm>
                <a:off x="2728453" y="1893322"/>
                <a:ext cx="85582" cy="156703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ight Triangle 31">
                <a:extLst>
                  <a:ext uri="{FF2B5EF4-FFF2-40B4-BE49-F238E27FC236}">
                    <a16:creationId xmlns:a16="http://schemas.microsoft.com/office/drawing/2014/main" id="{898A99B1-AE2A-49B6-B7AA-C396B0EEEFE0}"/>
                  </a:ext>
                </a:extLst>
              </p:cNvPr>
              <p:cNvSpPr/>
              <p:nvPr/>
            </p:nvSpPr>
            <p:spPr>
              <a:xfrm flipV="1">
                <a:off x="2728453" y="2864875"/>
                <a:ext cx="85582" cy="156701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69B2E57-CCDE-48DC-AB6F-8C26B1B4C5F8}"/>
                  </a:ext>
                </a:extLst>
              </p:cNvPr>
              <p:cNvSpPr/>
              <p:nvPr/>
            </p:nvSpPr>
            <p:spPr>
              <a:xfrm>
                <a:off x="1091382" y="2050026"/>
                <a:ext cx="7787147" cy="8148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rgbClr val="0066FF"/>
                  </a:gs>
                  <a:gs pos="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984BE09-4FCF-4026-AA5A-724F2D476C3A}"/>
                  </a:ext>
                </a:extLst>
              </p:cNvPr>
              <p:cNvSpPr/>
              <p:nvPr/>
            </p:nvSpPr>
            <p:spPr>
              <a:xfrm>
                <a:off x="1607576" y="1893323"/>
                <a:ext cx="1120877" cy="1128253"/>
              </a:xfrm>
              <a:prstGeom prst="rect">
                <a:avLst/>
              </a:prstGeom>
              <a:gradFill flip="none" rotWithShape="1">
                <a:gsLst>
                  <a:gs pos="87000">
                    <a:schemeClr val="accent1">
                      <a:lumMod val="20000"/>
                      <a:lumOff val="80000"/>
                    </a:schemeClr>
                  </a:gs>
                  <a:gs pos="14000">
                    <a:schemeClr val="bg1">
                      <a:lumMod val="95000"/>
                    </a:schemeClr>
                  </a:gs>
                  <a:gs pos="94000">
                    <a:schemeClr val="bg1">
                      <a:lumMod val="65000"/>
                    </a:schemeClr>
                  </a:gs>
                  <a:gs pos="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5DA1AA-C4EB-453F-88BB-91433930EF33}"/>
                  </a:ext>
                </a:extLst>
              </p:cNvPr>
              <p:cNvSpPr/>
              <p:nvPr/>
            </p:nvSpPr>
            <p:spPr>
              <a:xfrm>
                <a:off x="8098540" y="2092815"/>
                <a:ext cx="729267" cy="729267"/>
              </a:xfrm>
              <a:prstGeom prst="ellipse">
                <a:avLst/>
              </a:prstGeom>
              <a:noFill/>
              <a:ln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724064-6241-4189-84C0-00D4A16AB375}"/>
                  </a:ext>
                </a:extLst>
              </p:cNvPr>
              <p:cNvSpPr txBox="1"/>
              <p:nvPr/>
            </p:nvSpPr>
            <p:spPr>
              <a:xfrm>
                <a:off x="3817058" y="2104158"/>
                <a:ext cx="32405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CrowdStrike (Cybersecurity) 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94A859DE-F6A1-4EAD-AFC0-090D18DD17B7}"/>
                  </a:ext>
                </a:extLst>
              </p:cNvPr>
              <p:cNvSpPr/>
              <p:nvPr/>
            </p:nvSpPr>
            <p:spPr>
              <a:xfrm>
                <a:off x="1857199" y="2050025"/>
                <a:ext cx="621632" cy="103627"/>
              </a:xfrm>
              <a:prstGeom prst="roundRect">
                <a:avLst>
                  <a:gd name="adj" fmla="val 50000"/>
                </a:avLst>
              </a:prstGeom>
              <a:solidFill>
                <a:srgbClr val="00D6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2F92-0FFF-4D78-83D5-AAB41533EC8C}"/>
                  </a:ext>
                </a:extLst>
              </p:cNvPr>
              <p:cNvSpPr txBox="1"/>
              <p:nvPr/>
            </p:nvSpPr>
            <p:spPr>
              <a:xfrm>
                <a:off x="1635064" y="2177437"/>
                <a:ext cx="1027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dirty="0">
                    <a:solidFill>
                      <a:schemeClr val="tx1">
                        <a:alpha val="28000"/>
                      </a:schemeClr>
                    </a:solidFill>
                    <a:latin typeface="Eurostile BQ" pitchFamily="50" charset="0"/>
                  </a:rPr>
                  <a:t>03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EC72728-9350-4662-A3A5-3DF3B8EF55E9}"/>
                </a:ext>
              </a:extLst>
            </p:cNvPr>
            <p:cNvGrpSpPr/>
            <p:nvPr/>
          </p:nvGrpSpPr>
          <p:grpSpPr>
            <a:xfrm>
              <a:off x="2118076" y="5238944"/>
              <a:ext cx="7787147" cy="1128254"/>
              <a:chOff x="1091382" y="1893322"/>
              <a:chExt cx="7787147" cy="1128254"/>
            </a:xfrm>
            <a:effectLst>
              <a:outerShdw blurRad="381000" dist="38100" dir="2700000" algn="tl" rotWithShape="0">
                <a:prstClr val="black">
                  <a:alpha val="40000"/>
                </a:prstClr>
              </a:outerShdw>
              <a:reflection blurRad="6350" stA="52000" endA="300" endPos="22000" dir="5400000" sy="-100000" algn="bl" rotWithShape="0"/>
            </a:effectLst>
          </p:grpSpPr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94A68DD2-0F79-4BDD-91CD-8E393FDC554E}"/>
                  </a:ext>
                </a:extLst>
              </p:cNvPr>
              <p:cNvSpPr/>
              <p:nvPr/>
            </p:nvSpPr>
            <p:spPr>
              <a:xfrm>
                <a:off x="2728453" y="1893322"/>
                <a:ext cx="85582" cy="156703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ight Triangle 21">
                <a:extLst>
                  <a:ext uri="{FF2B5EF4-FFF2-40B4-BE49-F238E27FC236}">
                    <a16:creationId xmlns:a16="http://schemas.microsoft.com/office/drawing/2014/main" id="{FBBCF403-CD90-46BB-96AE-F75DB6CF93F6}"/>
                  </a:ext>
                </a:extLst>
              </p:cNvPr>
              <p:cNvSpPr/>
              <p:nvPr/>
            </p:nvSpPr>
            <p:spPr>
              <a:xfrm flipV="1">
                <a:off x="2728453" y="2864875"/>
                <a:ext cx="85582" cy="156701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3DC0F93-A89A-4B45-99A0-5BEFA1F591D6}"/>
                  </a:ext>
                </a:extLst>
              </p:cNvPr>
              <p:cNvSpPr/>
              <p:nvPr/>
            </p:nvSpPr>
            <p:spPr>
              <a:xfrm>
                <a:off x="1091382" y="2050026"/>
                <a:ext cx="7787147" cy="8148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rgbClr val="7030A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53CA4D7-E8A7-48D0-A2DA-43E73C083D96}"/>
                  </a:ext>
                </a:extLst>
              </p:cNvPr>
              <p:cNvSpPr/>
              <p:nvPr/>
            </p:nvSpPr>
            <p:spPr>
              <a:xfrm>
                <a:off x="1607576" y="1893323"/>
                <a:ext cx="1120877" cy="1128253"/>
              </a:xfrm>
              <a:prstGeom prst="rect">
                <a:avLst/>
              </a:prstGeom>
              <a:gradFill flip="none" rotWithShape="1">
                <a:gsLst>
                  <a:gs pos="87000">
                    <a:schemeClr val="accent1">
                      <a:lumMod val="20000"/>
                      <a:lumOff val="80000"/>
                    </a:schemeClr>
                  </a:gs>
                  <a:gs pos="14000">
                    <a:schemeClr val="bg1">
                      <a:lumMod val="95000"/>
                    </a:schemeClr>
                  </a:gs>
                  <a:gs pos="94000">
                    <a:schemeClr val="bg1">
                      <a:lumMod val="65000"/>
                    </a:schemeClr>
                  </a:gs>
                  <a:gs pos="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F4DA3B2-3C87-46A2-BD14-7CF60B4B7584}"/>
                  </a:ext>
                </a:extLst>
              </p:cNvPr>
              <p:cNvSpPr/>
              <p:nvPr/>
            </p:nvSpPr>
            <p:spPr>
              <a:xfrm>
                <a:off x="8098540" y="2092815"/>
                <a:ext cx="729267" cy="729267"/>
              </a:xfrm>
              <a:prstGeom prst="ellipse">
                <a:avLst/>
              </a:prstGeom>
              <a:noFill/>
              <a:ln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6133ED-2D45-4319-BA10-6238E68C505A}"/>
                  </a:ext>
                </a:extLst>
              </p:cNvPr>
              <p:cNvSpPr txBox="1"/>
              <p:nvPr/>
            </p:nvSpPr>
            <p:spPr>
              <a:xfrm>
                <a:off x="3817058" y="2104158"/>
                <a:ext cx="32405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Pre-breach, post-breach investigated 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6993B4CF-A807-45DE-927D-28F9BE460353}"/>
                  </a:ext>
                </a:extLst>
              </p:cNvPr>
              <p:cNvSpPr/>
              <p:nvPr/>
            </p:nvSpPr>
            <p:spPr>
              <a:xfrm>
                <a:off x="1857199" y="2050025"/>
                <a:ext cx="621632" cy="103627"/>
              </a:xfrm>
              <a:prstGeom prst="roundRect">
                <a:avLst>
                  <a:gd name="adj" fmla="val 50000"/>
                </a:avLst>
              </a:prstGeom>
              <a:solidFill>
                <a:srgbClr val="F72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823FBB-5F8C-445A-AA34-BF69DE58A7E1}"/>
                  </a:ext>
                </a:extLst>
              </p:cNvPr>
              <p:cNvSpPr txBox="1"/>
              <p:nvPr/>
            </p:nvSpPr>
            <p:spPr>
              <a:xfrm>
                <a:off x="1647229" y="2208433"/>
                <a:ext cx="992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dirty="0">
                    <a:solidFill>
                      <a:schemeClr val="tx1">
                        <a:alpha val="28000"/>
                      </a:schemeClr>
                    </a:solidFill>
                    <a:latin typeface="Eurostile BQ" pitchFamily="50" charset="0"/>
                  </a:rPr>
                  <a:t>04</a:t>
                </a:r>
              </a:p>
            </p:txBody>
          </p:sp>
        </p:grpSp>
        <p:pic>
          <p:nvPicPr>
            <p:cNvPr id="17" name="Graphic 16" descr="Laptop">
              <a:extLst>
                <a:ext uri="{FF2B5EF4-FFF2-40B4-BE49-F238E27FC236}">
                  <a16:creationId xmlns:a16="http://schemas.microsoft.com/office/drawing/2014/main" id="{521BD103-7C64-41FA-8A7F-37B3722DE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07116" y="5623073"/>
              <a:ext cx="360000" cy="360000"/>
            </a:xfrm>
            <a:prstGeom prst="rect">
              <a:avLst/>
            </a:prstGeom>
          </p:spPr>
        </p:pic>
        <p:pic>
          <p:nvPicPr>
            <p:cNvPr id="18" name="Graphic 17" descr="Monitor">
              <a:extLst>
                <a:ext uri="{FF2B5EF4-FFF2-40B4-BE49-F238E27FC236}">
                  <a16:creationId xmlns:a16="http://schemas.microsoft.com/office/drawing/2014/main" id="{FB3CB26F-A5BA-47F0-9B25-BC05B80F9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7116" y="4409042"/>
              <a:ext cx="360000" cy="360000"/>
            </a:xfrm>
            <a:prstGeom prst="rect">
              <a:avLst/>
            </a:prstGeom>
          </p:spPr>
        </p:pic>
        <p:pic>
          <p:nvPicPr>
            <p:cNvPr id="19" name="Graphic 18" descr="Smart Phone">
              <a:extLst>
                <a:ext uri="{FF2B5EF4-FFF2-40B4-BE49-F238E27FC236}">
                  <a16:creationId xmlns:a16="http://schemas.microsoft.com/office/drawing/2014/main" id="{C208A3CE-602E-4FF8-945D-90106BB5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07116" y="3159613"/>
              <a:ext cx="360000" cy="360000"/>
            </a:xfrm>
            <a:prstGeom prst="rect">
              <a:avLst/>
            </a:prstGeom>
          </p:spPr>
        </p:pic>
        <p:pic>
          <p:nvPicPr>
            <p:cNvPr id="20" name="Graphic 19" descr="Tablet">
              <a:extLst>
                <a:ext uri="{FF2B5EF4-FFF2-40B4-BE49-F238E27FC236}">
                  <a16:creationId xmlns:a16="http://schemas.microsoft.com/office/drawing/2014/main" id="{FD035D54-22DB-4FDC-97DE-724298C36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07117" y="190848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53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4744"/>
            <a:ext cx="6248400" cy="6843256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940" y="1170772"/>
            <a:ext cx="6076060" cy="449660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-28004" y="8163"/>
            <a:ext cx="4960278" cy="11538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/>
              <a:t>Vulnerabilities Exposed</a:t>
            </a:r>
          </a:p>
        </p:txBody>
      </p:sp>
      <p:sp>
        <p:nvSpPr>
          <p:cNvPr id="7" name="Oval 6"/>
          <p:cNvSpPr/>
          <p:nvPr/>
        </p:nvSpPr>
        <p:spPr>
          <a:xfrm>
            <a:off x="3965330" y="0"/>
            <a:ext cx="1361889" cy="1170772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5958762"/>
            <a:ext cx="1272650" cy="8992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775" y="1695449"/>
            <a:ext cx="58388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Personally identifiable information revealed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Estimated value of $250/record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Data encryption failure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Identity thefts</a:t>
            </a:r>
          </a:p>
          <a:p>
            <a:endParaRPr lang="en-IN" dirty="0"/>
          </a:p>
          <a:p>
            <a:r>
              <a:rPr lang="en-IN" b="1" dirty="0"/>
              <a:t>Damages Caused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8164"/>
            <a:ext cx="6248400" cy="684983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09700" y="6457979"/>
            <a:ext cx="45243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95638" y="6480336"/>
            <a:ext cx="2743200" cy="365125"/>
          </a:xfrm>
        </p:spPr>
        <p:txBody>
          <a:bodyPr/>
          <a:lstStyle/>
          <a:p>
            <a:fld id="{48E3EAD1-6892-4F45-ACEA-593F83AC3FF5}" type="datetime1">
              <a:rPr lang="en-IN" b="1" smtClean="0"/>
              <a:t>11-05-2019</a:t>
            </a:fld>
            <a:r>
              <a:rPr lang="en-IN" b="1" dirty="0"/>
              <a:t>                                                 7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8</a:t>
            </a:fld>
            <a:endParaRPr lang="en-IN"/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9B000635-875A-469D-A8D5-C0614057214D}"/>
              </a:ext>
            </a:extLst>
          </p:cNvPr>
          <p:cNvSpPr/>
          <p:nvPr/>
        </p:nvSpPr>
        <p:spPr>
          <a:xfrm>
            <a:off x="104775" y="4389608"/>
            <a:ext cx="5532109" cy="1545883"/>
          </a:xfrm>
          <a:prstGeom prst="irregularSeal1">
            <a:avLst/>
          </a:prstGeom>
          <a:gradFill>
            <a:gsLst>
              <a:gs pos="17000">
                <a:schemeClr val="bg1"/>
              </a:gs>
              <a:gs pos="100000">
                <a:srgbClr val="FF8585"/>
              </a:gs>
            </a:gsLst>
            <a:lin ang="13500000" scaled="1"/>
          </a:gradFill>
          <a:effectLst>
            <a:outerShdw blurRad="4191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B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chemeClr val="tx1"/>
                </a:solidFill>
              </a:rPr>
              <a:t>Insured amount entirely used for refunding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1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10" y="78451"/>
            <a:ext cx="6075362" cy="6843254"/>
          </a:xfrm>
          <a:solidFill>
            <a:schemeClr val="accent5">
              <a:lumMod val="40000"/>
              <a:lumOff val="60000"/>
            </a:schemeClr>
          </a:solidFill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46DC3A8-2FBB-4159-9D61-743E06A53632}"/>
              </a:ext>
            </a:extLst>
          </p:cNvPr>
          <p:cNvGrpSpPr/>
          <p:nvPr/>
        </p:nvGrpSpPr>
        <p:grpSpPr>
          <a:xfrm>
            <a:off x="42934" y="-54983"/>
            <a:ext cx="5355223" cy="1170772"/>
            <a:chOff x="-28004" y="0"/>
            <a:chExt cx="5355223" cy="1170772"/>
          </a:xfrm>
        </p:grpSpPr>
        <p:sp>
          <p:nvSpPr>
            <p:cNvPr id="6" name="Rounded Rectangle 5"/>
            <p:cNvSpPr/>
            <p:nvPr/>
          </p:nvSpPr>
          <p:spPr>
            <a:xfrm>
              <a:off x="-28004" y="8163"/>
              <a:ext cx="4960278" cy="115381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2400" b="1" dirty="0"/>
                <a:t>Liabilities faced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965330" y="0"/>
              <a:ext cx="1361889" cy="117077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5958762"/>
            <a:ext cx="1272650" cy="89923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514475" y="6457979"/>
            <a:ext cx="45243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334544" y="6485601"/>
            <a:ext cx="2743200" cy="365125"/>
          </a:xfrm>
        </p:spPr>
        <p:txBody>
          <a:bodyPr/>
          <a:lstStyle/>
          <a:p>
            <a:fld id="{EC50468C-DA72-49A7-AFD2-D1817869C999}" type="datetime1">
              <a:rPr lang="en-IN" b="1" smtClean="0"/>
              <a:t>11-05-2019</a:t>
            </a:fld>
            <a:r>
              <a:rPr lang="en-IN" b="1" dirty="0"/>
              <a:t> 		              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E05D-E88D-43DC-B56D-C655880E3A09}" type="slidenum">
              <a:rPr lang="en-IN" smtClean="0"/>
              <a:t>9</a:t>
            </a:fld>
            <a:endParaRPr lang="en-IN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57E3A41-A90E-4A1F-AA76-7D05AC3574D6}"/>
              </a:ext>
            </a:extLst>
          </p:cNvPr>
          <p:cNvGrpSpPr/>
          <p:nvPr/>
        </p:nvGrpSpPr>
        <p:grpSpPr>
          <a:xfrm>
            <a:off x="411362" y="1176453"/>
            <a:ext cx="5804415" cy="1159662"/>
            <a:chOff x="411362" y="1176453"/>
            <a:chExt cx="5804415" cy="115966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FE700E3-E337-4701-9A38-BE45D7114290}"/>
                </a:ext>
              </a:extLst>
            </p:cNvPr>
            <p:cNvGrpSpPr/>
            <p:nvPr/>
          </p:nvGrpSpPr>
          <p:grpSpPr>
            <a:xfrm>
              <a:off x="411362" y="1176453"/>
              <a:ext cx="5597226" cy="1159662"/>
              <a:chOff x="5955030" y="611060"/>
              <a:chExt cx="5597226" cy="1159662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2921BD38-CF8D-4599-88E8-A9F1410CA658}"/>
                  </a:ext>
                </a:extLst>
              </p:cNvPr>
              <p:cNvSpPr/>
              <p:nvPr/>
            </p:nvSpPr>
            <p:spPr>
              <a:xfrm>
                <a:off x="6701033" y="611060"/>
                <a:ext cx="4286426" cy="1159662"/>
              </a:xfrm>
              <a:prstGeom prst="roundRect">
                <a:avLst>
                  <a:gd name="adj" fmla="val 50000"/>
                </a:avLst>
              </a:prstGeom>
              <a:pattFill prst="dkUpDiag">
                <a:fgClr>
                  <a:schemeClr val="bg1">
                    <a:lumMod val="95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ln>
                <a:noFill/>
              </a:ln>
              <a:effectLst>
                <a:innerShdw blurRad="101600">
                  <a:prstClr val="black">
                    <a:alpha val="6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Circle: Hollow 66">
                <a:extLst>
                  <a:ext uri="{FF2B5EF4-FFF2-40B4-BE49-F238E27FC236}">
                    <a16:creationId xmlns:a16="http://schemas.microsoft.com/office/drawing/2014/main" id="{EB354288-0BB0-4019-8EC1-13F9B4CE1AA3}"/>
                  </a:ext>
                </a:extLst>
              </p:cNvPr>
              <p:cNvSpPr/>
              <p:nvPr/>
            </p:nvSpPr>
            <p:spPr>
              <a:xfrm>
                <a:off x="5955030" y="697612"/>
                <a:ext cx="986558" cy="986559"/>
              </a:xfrm>
              <a:prstGeom prst="donut">
                <a:avLst>
                  <a:gd name="adj" fmla="val 7576"/>
                </a:avLst>
              </a:prstGeom>
              <a:gradFill flip="none" rotWithShape="1">
                <a:gsLst>
                  <a:gs pos="0">
                    <a:srgbClr val="FF9900"/>
                  </a:gs>
                  <a:gs pos="100000">
                    <a:srgbClr val="FF0000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2032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A3C33FE2-B342-4458-85A2-765A528C231D}"/>
                  </a:ext>
                </a:extLst>
              </p:cNvPr>
              <p:cNvSpPr/>
              <p:nvPr/>
            </p:nvSpPr>
            <p:spPr>
              <a:xfrm>
                <a:off x="6449368" y="765650"/>
                <a:ext cx="5102888" cy="85048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91000">
                    <a:srgbClr val="FA8D82"/>
                  </a:gs>
                  <a:gs pos="0">
                    <a:srgbClr val="F85237"/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B99C720-AA98-4DEA-8D94-275F2D2F9DFF}"/>
                  </a:ext>
                </a:extLst>
              </p:cNvPr>
              <p:cNvSpPr/>
              <p:nvPr/>
            </p:nvSpPr>
            <p:spPr>
              <a:xfrm>
                <a:off x="6126185" y="867708"/>
                <a:ext cx="646366" cy="6463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72" name="Graphic 71" descr="Monitor">
                <a:extLst>
                  <a:ext uri="{FF2B5EF4-FFF2-40B4-BE49-F238E27FC236}">
                    <a16:creationId xmlns:a16="http://schemas.microsoft.com/office/drawing/2014/main" id="{A24577C8-A6D0-4A71-9608-ADBD28BFD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75263" y="1020795"/>
                <a:ext cx="340193" cy="340193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FE4A796-CBE2-40FF-814B-261AB93FDEEE}"/>
                </a:ext>
              </a:extLst>
            </p:cNvPr>
            <p:cNvSpPr txBox="1"/>
            <p:nvPr/>
          </p:nvSpPr>
          <p:spPr>
            <a:xfrm>
              <a:off x="1278977" y="1538580"/>
              <a:ext cx="493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$16 Mn to US government for privacy violations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83FED51-5958-40E9-9F17-66566F6ED11D}"/>
              </a:ext>
            </a:extLst>
          </p:cNvPr>
          <p:cNvGrpSpPr/>
          <p:nvPr/>
        </p:nvGrpSpPr>
        <p:grpSpPr>
          <a:xfrm>
            <a:off x="441624" y="2452587"/>
            <a:ext cx="5597226" cy="1159662"/>
            <a:chOff x="441624" y="2452587"/>
            <a:chExt cx="5597226" cy="115966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F9F163A-A8DE-40F9-8B71-42C49A9ECD92}"/>
                </a:ext>
              </a:extLst>
            </p:cNvPr>
            <p:cNvGrpSpPr/>
            <p:nvPr/>
          </p:nvGrpSpPr>
          <p:grpSpPr>
            <a:xfrm>
              <a:off x="441624" y="2452587"/>
              <a:ext cx="5597226" cy="1159662"/>
              <a:chOff x="5955030" y="2107590"/>
              <a:chExt cx="5597226" cy="1159662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86656C1B-0B7C-49BC-900A-F0EE4C5E6ACF}"/>
                  </a:ext>
                </a:extLst>
              </p:cNvPr>
              <p:cNvSpPr/>
              <p:nvPr/>
            </p:nvSpPr>
            <p:spPr>
              <a:xfrm>
                <a:off x="6701033" y="2107590"/>
                <a:ext cx="4286426" cy="1159662"/>
              </a:xfrm>
              <a:prstGeom prst="roundRect">
                <a:avLst>
                  <a:gd name="adj" fmla="val 50000"/>
                </a:avLst>
              </a:prstGeom>
              <a:pattFill prst="dkUpDiag">
                <a:fgClr>
                  <a:schemeClr val="bg1">
                    <a:lumMod val="95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ln>
                <a:noFill/>
              </a:ln>
              <a:effectLst>
                <a:innerShdw blurRad="101600">
                  <a:prstClr val="black">
                    <a:alpha val="6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Circle: Hollow 77">
                <a:extLst>
                  <a:ext uri="{FF2B5EF4-FFF2-40B4-BE49-F238E27FC236}">
                    <a16:creationId xmlns:a16="http://schemas.microsoft.com/office/drawing/2014/main" id="{2F81CDCE-F7B2-4483-9E67-BCC8017DD12B}"/>
                  </a:ext>
                </a:extLst>
              </p:cNvPr>
              <p:cNvSpPr/>
              <p:nvPr/>
            </p:nvSpPr>
            <p:spPr>
              <a:xfrm>
                <a:off x="5955030" y="2194142"/>
                <a:ext cx="986558" cy="986559"/>
              </a:xfrm>
              <a:prstGeom prst="donut">
                <a:avLst>
                  <a:gd name="adj" fmla="val 7576"/>
                </a:avLst>
              </a:prstGeom>
              <a:gradFill flip="none" rotWithShape="1">
                <a:gsLst>
                  <a:gs pos="0">
                    <a:srgbClr val="FF3399"/>
                  </a:gs>
                  <a:gs pos="100000">
                    <a:srgbClr val="6600FF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2032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14AFFB7B-8077-401B-882F-D0F0D4178885}"/>
                  </a:ext>
                </a:extLst>
              </p:cNvPr>
              <p:cNvSpPr/>
              <p:nvPr/>
            </p:nvSpPr>
            <p:spPr>
              <a:xfrm>
                <a:off x="6449368" y="2262180"/>
                <a:ext cx="5102888" cy="85048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6600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EF216A2-B98B-4504-B46B-61B12F4F3502}"/>
                  </a:ext>
                </a:extLst>
              </p:cNvPr>
              <p:cNvSpPr/>
              <p:nvPr/>
            </p:nvSpPr>
            <p:spPr>
              <a:xfrm>
                <a:off x="6126185" y="2364238"/>
                <a:ext cx="646366" cy="6463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83" name="Graphic 82" descr="Monitor">
                <a:extLst>
                  <a:ext uri="{FF2B5EF4-FFF2-40B4-BE49-F238E27FC236}">
                    <a16:creationId xmlns:a16="http://schemas.microsoft.com/office/drawing/2014/main" id="{0378BC80-764B-4714-894F-5265D51D4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75263" y="2517325"/>
                <a:ext cx="340193" cy="340193"/>
              </a:xfrm>
              <a:prstGeom prst="rect">
                <a:avLst/>
              </a:prstGeom>
            </p:spPr>
          </p:pic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6411F8B-E775-4547-9DD7-7C021EAD0A62}"/>
                </a:ext>
              </a:extLst>
            </p:cNvPr>
            <p:cNvSpPr txBox="1"/>
            <p:nvPr/>
          </p:nvSpPr>
          <p:spPr>
            <a:xfrm>
              <a:off x="1291700" y="2798195"/>
              <a:ext cx="3568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Civil cases involving privacy laws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5664D52-5958-4589-BC6E-81C4B84D0CDC}"/>
              </a:ext>
            </a:extLst>
          </p:cNvPr>
          <p:cNvGrpSpPr/>
          <p:nvPr/>
        </p:nvGrpSpPr>
        <p:grpSpPr>
          <a:xfrm>
            <a:off x="410305" y="3623699"/>
            <a:ext cx="5618492" cy="1159662"/>
            <a:chOff x="410305" y="3623699"/>
            <a:chExt cx="5618492" cy="115966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F9E140E-95F3-4C2A-B51F-31866138E94F}"/>
                </a:ext>
              </a:extLst>
            </p:cNvPr>
            <p:cNvGrpSpPr/>
            <p:nvPr/>
          </p:nvGrpSpPr>
          <p:grpSpPr>
            <a:xfrm>
              <a:off x="410305" y="3623699"/>
              <a:ext cx="5618492" cy="1159662"/>
              <a:chOff x="6174352" y="5087279"/>
              <a:chExt cx="5618492" cy="1159662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44A58C9A-7300-49C2-813F-78FAF0BBB753}"/>
                  </a:ext>
                </a:extLst>
              </p:cNvPr>
              <p:cNvSpPr/>
              <p:nvPr/>
            </p:nvSpPr>
            <p:spPr>
              <a:xfrm>
                <a:off x="6701033" y="5087279"/>
                <a:ext cx="4286426" cy="1159662"/>
              </a:xfrm>
              <a:prstGeom prst="roundRect">
                <a:avLst>
                  <a:gd name="adj" fmla="val 50000"/>
                </a:avLst>
              </a:prstGeom>
              <a:pattFill prst="dkUpDiag">
                <a:fgClr>
                  <a:schemeClr val="bg1">
                    <a:lumMod val="95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ln>
                <a:noFill/>
              </a:ln>
              <a:effectLst>
                <a:innerShdw blurRad="101600">
                  <a:prstClr val="black">
                    <a:alpha val="6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Circle: Hollow 88">
                <a:extLst>
                  <a:ext uri="{FF2B5EF4-FFF2-40B4-BE49-F238E27FC236}">
                    <a16:creationId xmlns:a16="http://schemas.microsoft.com/office/drawing/2014/main" id="{4B3C58E5-B3CE-4885-AEFA-682EB258CA25}"/>
                  </a:ext>
                </a:extLst>
              </p:cNvPr>
              <p:cNvSpPr/>
              <p:nvPr/>
            </p:nvSpPr>
            <p:spPr>
              <a:xfrm>
                <a:off x="6174352" y="5247321"/>
                <a:ext cx="986558" cy="986559"/>
              </a:xfrm>
              <a:prstGeom prst="donut">
                <a:avLst>
                  <a:gd name="adj" fmla="val 7576"/>
                </a:avLst>
              </a:prstGeom>
              <a:gradFill flip="none" rotWithShape="1">
                <a:gsLst>
                  <a:gs pos="0">
                    <a:srgbClr val="FF7C80"/>
                  </a:gs>
                  <a:gs pos="100000">
                    <a:srgbClr val="FF9900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2032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C6FF8E44-753C-4A29-856B-9E6A5A58FCAF}"/>
                  </a:ext>
                </a:extLst>
              </p:cNvPr>
              <p:cNvSpPr/>
              <p:nvPr/>
            </p:nvSpPr>
            <p:spPr>
              <a:xfrm>
                <a:off x="6689956" y="5279761"/>
                <a:ext cx="5102888" cy="8504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24000">
                    <a:schemeClr val="bg1"/>
                  </a:gs>
                  <a:gs pos="100000">
                    <a:srgbClr val="FF9900"/>
                  </a:gs>
                </a:gsLst>
                <a:lin ang="2700000" scaled="1"/>
              </a:gradFill>
              <a:ln>
                <a:noFill/>
              </a:ln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4C2F9F6-9E50-4F56-8866-BB5E6D0F0955}"/>
                  </a:ext>
                </a:extLst>
              </p:cNvPr>
              <p:cNvSpPr/>
              <p:nvPr/>
            </p:nvSpPr>
            <p:spPr>
              <a:xfrm>
                <a:off x="6345507" y="5417417"/>
                <a:ext cx="646366" cy="6463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4" name="Graphic 93" descr="Monitor">
                <a:extLst>
                  <a:ext uri="{FF2B5EF4-FFF2-40B4-BE49-F238E27FC236}">
                    <a16:creationId xmlns:a16="http://schemas.microsoft.com/office/drawing/2014/main" id="{96E0C5AC-E739-4D57-A33A-F6B227E4A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68580" y="5581052"/>
                <a:ext cx="340193" cy="340193"/>
              </a:xfrm>
              <a:prstGeom prst="rect">
                <a:avLst/>
              </a:prstGeom>
            </p:spPr>
          </p:pic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62DB3-C0A8-4560-917C-C5D2FD705416}"/>
                </a:ext>
              </a:extLst>
            </p:cNvPr>
            <p:cNvSpPr txBox="1"/>
            <p:nvPr/>
          </p:nvSpPr>
          <p:spPr>
            <a:xfrm>
              <a:off x="1402666" y="3913333"/>
              <a:ext cx="44528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Two years of Credit Monitoring and Identity  </a:t>
              </a:r>
            </a:p>
            <a:p>
              <a:r>
                <a:rPr lang="en-IN" dirty="0"/>
                <a:t>         theft insurance to Customers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587A731-8B5F-4D21-980D-60A65D5093CB}"/>
              </a:ext>
            </a:extLst>
          </p:cNvPr>
          <p:cNvGrpSpPr/>
          <p:nvPr/>
        </p:nvGrpSpPr>
        <p:grpSpPr>
          <a:xfrm>
            <a:off x="316706" y="4871288"/>
            <a:ext cx="5597226" cy="1159662"/>
            <a:chOff x="316706" y="4871288"/>
            <a:chExt cx="5597226" cy="115966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0C34E3-8A78-4F8C-BE45-03D4465F6761}"/>
                </a:ext>
              </a:extLst>
            </p:cNvPr>
            <p:cNvGrpSpPr/>
            <p:nvPr/>
          </p:nvGrpSpPr>
          <p:grpSpPr>
            <a:xfrm>
              <a:off x="316706" y="4871288"/>
              <a:ext cx="5597226" cy="1159662"/>
              <a:chOff x="5955030" y="3604119"/>
              <a:chExt cx="5597226" cy="1159662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6531F8EC-1191-43CD-96B5-099C0CB944E3}"/>
                  </a:ext>
                </a:extLst>
              </p:cNvPr>
              <p:cNvSpPr/>
              <p:nvPr/>
            </p:nvSpPr>
            <p:spPr>
              <a:xfrm>
                <a:off x="6701033" y="3604119"/>
                <a:ext cx="4286426" cy="1159662"/>
              </a:xfrm>
              <a:prstGeom prst="roundRect">
                <a:avLst>
                  <a:gd name="adj" fmla="val 50000"/>
                </a:avLst>
              </a:prstGeom>
              <a:pattFill prst="dkUpDiag">
                <a:fgClr>
                  <a:schemeClr val="bg1">
                    <a:lumMod val="95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ln>
                <a:noFill/>
              </a:ln>
              <a:effectLst>
                <a:innerShdw blurRad="101600">
                  <a:prstClr val="black">
                    <a:alpha val="6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Circle: Hollow 99">
                <a:extLst>
                  <a:ext uri="{FF2B5EF4-FFF2-40B4-BE49-F238E27FC236}">
                    <a16:creationId xmlns:a16="http://schemas.microsoft.com/office/drawing/2014/main" id="{EE757F6B-22AE-4A5D-BCFA-3840A4902E3C}"/>
                  </a:ext>
                </a:extLst>
              </p:cNvPr>
              <p:cNvSpPr/>
              <p:nvPr/>
            </p:nvSpPr>
            <p:spPr>
              <a:xfrm>
                <a:off x="5955030" y="3690671"/>
                <a:ext cx="986558" cy="986559"/>
              </a:xfrm>
              <a:prstGeom prst="donut">
                <a:avLst>
                  <a:gd name="adj" fmla="val 7576"/>
                </a:avLst>
              </a:prstGeom>
              <a:gradFill flip="none" rotWithShape="1">
                <a:gsLst>
                  <a:gs pos="0">
                    <a:srgbClr val="009999"/>
                  </a:gs>
                  <a:gs pos="100000">
                    <a:srgbClr val="33CCFF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2032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87180EAE-A5F5-4134-9937-5E8DB6A3126D}"/>
                  </a:ext>
                </a:extLst>
              </p:cNvPr>
              <p:cNvSpPr/>
              <p:nvPr/>
            </p:nvSpPr>
            <p:spPr>
              <a:xfrm>
                <a:off x="6449368" y="3758709"/>
                <a:ext cx="5102888" cy="8504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24000">
                    <a:schemeClr val="bg1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4C03D55-83A7-4E11-972F-280F0D51C3EE}"/>
                  </a:ext>
                </a:extLst>
              </p:cNvPr>
              <p:cNvSpPr/>
              <p:nvPr/>
            </p:nvSpPr>
            <p:spPr>
              <a:xfrm>
                <a:off x="6126185" y="3860767"/>
                <a:ext cx="646366" cy="6463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05" name="Graphic 104" descr="Monitor">
                <a:extLst>
                  <a:ext uri="{FF2B5EF4-FFF2-40B4-BE49-F238E27FC236}">
                    <a16:creationId xmlns:a16="http://schemas.microsoft.com/office/drawing/2014/main" id="{751F26B2-5EFD-4323-959C-795BE14D1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75263" y="4013854"/>
                <a:ext cx="340193" cy="340193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0F94074-5BEC-4C02-91AF-AF236AD79F8C}"/>
                </a:ext>
              </a:extLst>
            </p:cNvPr>
            <p:cNvSpPr txBox="1"/>
            <p:nvPr/>
          </p:nvSpPr>
          <p:spPr>
            <a:xfrm>
              <a:off x="1170295" y="5083077"/>
              <a:ext cx="4640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$260 Mn to insurance regulators for upgrading </a:t>
              </a:r>
            </a:p>
            <a:p>
              <a:r>
                <a:rPr lang="en-IN" dirty="0"/>
                <a:t>       its information security frameworks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64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1153</TotalTime>
  <Words>432</Words>
  <Application>Microsoft Office PowerPoint</Application>
  <PresentationFormat>Widescreen</PresentationFormat>
  <Paragraphs>166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Agency FB</vt:lpstr>
      <vt:lpstr>Arial</vt:lpstr>
      <vt:lpstr>Arial Narrow</vt:lpstr>
      <vt:lpstr>Avenir Next Demi Bold</vt:lpstr>
      <vt:lpstr>Calibri</vt:lpstr>
      <vt:lpstr>Calibri Light</vt:lpstr>
      <vt:lpstr>Century Gothic</vt:lpstr>
      <vt:lpstr>Eurostile BQ</vt:lpstr>
      <vt:lpstr>Montserrat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Jogil Jose</cp:lastModifiedBy>
  <cp:revision>133</cp:revision>
  <dcterms:created xsi:type="dcterms:W3CDTF">2019-03-14T09:05:31Z</dcterms:created>
  <dcterms:modified xsi:type="dcterms:W3CDTF">2019-05-11T11:41:01Z</dcterms:modified>
</cp:coreProperties>
</file>