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1" r:id="rId4"/>
    <p:sldId id="264" r:id="rId5"/>
    <p:sldId id="267" r:id="rId6"/>
    <p:sldId id="265" r:id="rId7"/>
    <p:sldId id="266" r:id="rId8"/>
    <p:sldId id="26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2525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893A-339E-438C-9295-2DE66AB474B2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735B-5AC8-4C93-92A7-AC7060473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13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893A-339E-438C-9295-2DE66AB474B2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735B-5AC8-4C93-92A7-AC7060473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00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893A-339E-438C-9295-2DE66AB474B2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735B-5AC8-4C93-92A7-AC7060473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29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893A-339E-438C-9295-2DE66AB474B2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735B-5AC8-4C93-92A7-AC7060473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13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893A-339E-438C-9295-2DE66AB474B2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735B-5AC8-4C93-92A7-AC7060473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96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893A-339E-438C-9295-2DE66AB474B2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735B-5AC8-4C93-92A7-AC7060473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85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893A-339E-438C-9295-2DE66AB474B2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735B-5AC8-4C93-92A7-AC7060473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97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893A-339E-438C-9295-2DE66AB474B2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735B-5AC8-4C93-92A7-AC7060473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52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893A-339E-438C-9295-2DE66AB474B2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735B-5AC8-4C93-92A7-AC7060473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05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893A-339E-438C-9295-2DE66AB474B2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735B-5AC8-4C93-92A7-AC7060473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44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893A-339E-438C-9295-2DE66AB474B2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735B-5AC8-4C93-92A7-AC7060473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59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B893A-339E-438C-9295-2DE66AB474B2}" type="datetimeFigureOut">
              <a:rPr lang="en-IN" smtClean="0"/>
              <a:t>11-05-2019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1735B-5AC8-4C93-92A7-AC7060473A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52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6174" y="-1"/>
            <a:ext cx="4695826" cy="4603804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IN" b="1" dirty="0">
                <a:solidFill>
                  <a:srgbClr val="FF2525"/>
                </a:solidFill>
              </a:rPr>
              <a:t>Implementing</a:t>
            </a:r>
            <a:br>
              <a:rPr lang="en-IN" b="1" dirty="0">
                <a:solidFill>
                  <a:srgbClr val="FF2525"/>
                </a:solidFill>
              </a:rPr>
            </a:br>
            <a:r>
              <a:rPr lang="en-IN" b="1" dirty="0">
                <a:solidFill>
                  <a:srgbClr val="FF2525"/>
                </a:solidFill>
              </a:rPr>
              <a:t> Big Data</a:t>
            </a:r>
            <a:br>
              <a:rPr lang="en-IN" b="1" dirty="0">
                <a:solidFill>
                  <a:srgbClr val="FF2525"/>
                </a:solidFill>
              </a:rPr>
            </a:br>
            <a:r>
              <a:rPr lang="en-IN" b="1" dirty="0">
                <a:solidFill>
                  <a:srgbClr val="FF2525"/>
                </a:solidFill>
              </a:rPr>
              <a:t> in </a:t>
            </a:r>
            <a:br>
              <a:rPr lang="en-IN" b="1" dirty="0">
                <a:solidFill>
                  <a:srgbClr val="FF2525"/>
                </a:solidFill>
              </a:rPr>
            </a:br>
            <a:r>
              <a:rPr lang="en-IN" b="1" dirty="0">
                <a:solidFill>
                  <a:srgbClr val="FF2525"/>
                </a:solidFill>
              </a:rPr>
              <a:t>Bus </a:t>
            </a:r>
            <a:r>
              <a:rPr lang="en-IN" b="1" dirty="0" err="1">
                <a:solidFill>
                  <a:srgbClr val="FF2525"/>
                </a:solidFill>
              </a:rPr>
              <a:t>Eireann</a:t>
            </a:r>
            <a:endParaRPr lang="en-IN" b="1" dirty="0">
              <a:solidFill>
                <a:srgbClr val="FF252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6174" y="4603804"/>
            <a:ext cx="4695825" cy="2254195"/>
          </a:xfrm>
          <a:solidFill>
            <a:schemeClr val="bg1">
              <a:lumMod val="65000"/>
            </a:schemeClr>
          </a:solidFill>
        </p:spPr>
        <p:txBody>
          <a:bodyPr anchor="ctr">
            <a:normAutofit/>
          </a:bodyPr>
          <a:lstStyle/>
          <a:p>
            <a:endParaRPr lang="en-IN" dirty="0"/>
          </a:p>
          <a:p>
            <a:endParaRPr lang="en-IN" dirty="0"/>
          </a:p>
          <a:p>
            <a:pPr algn="l"/>
            <a:r>
              <a:rPr lang="en-IN"/>
              <a:t>Jogil </a:t>
            </a:r>
            <a:r>
              <a:rPr lang="en-IN" dirty="0"/>
              <a:t>Jose                          </a:t>
            </a:r>
            <a:r>
              <a:rPr lang="en-US" dirty="0"/>
              <a:t>(18230054)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"/>
            <a:ext cx="749617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IN" b="1" dirty="0">
                <a:solidFill>
                  <a:srgbClr val="FF2525"/>
                </a:solidFill>
              </a:rPr>
              <a:t>Overview – Bus </a:t>
            </a:r>
            <a:r>
              <a:rPr lang="en-IN" b="1" dirty="0" err="1">
                <a:solidFill>
                  <a:srgbClr val="FF2525"/>
                </a:solidFill>
              </a:rPr>
              <a:t>Eireann</a:t>
            </a:r>
            <a:endParaRPr lang="en-IN" b="1" dirty="0">
              <a:solidFill>
                <a:srgbClr val="FF2525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295" y="24341"/>
            <a:ext cx="3022638" cy="1325561"/>
          </a:xfrm>
          <a:solidFill>
            <a:schemeClr val="bg1">
              <a:lumMod val="65000"/>
            </a:schemeClr>
          </a:solidFill>
        </p:spPr>
      </p:pic>
      <p:sp>
        <p:nvSpPr>
          <p:cNvPr id="6" name="Rectangle 5"/>
          <p:cNvSpPr/>
          <p:nvPr/>
        </p:nvSpPr>
        <p:spPr>
          <a:xfrm>
            <a:off x="0" y="1325561"/>
            <a:ext cx="12192000" cy="5532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401726" y="1685035"/>
            <a:ext cx="5012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     </a:t>
            </a:r>
            <a:endParaRPr lang="en-IN" sz="6000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959922" y="1888067"/>
            <a:ext cx="50800" cy="4080933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50870" y="3395126"/>
            <a:ext cx="70411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Overall Summary: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Around </a:t>
            </a:r>
            <a:r>
              <a:rPr lang="en-IN" b="1" dirty="0">
                <a:solidFill>
                  <a:srgbClr val="FF2525"/>
                </a:solidFill>
              </a:rPr>
              <a:t>80.4 </a:t>
            </a:r>
            <a:r>
              <a:rPr lang="en-IN" b="1" dirty="0" err="1">
                <a:solidFill>
                  <a:srgbClr val="FF2525"/>
                </a:solidFill>
              </a:rPr>
              <a:t>mn</a:t>
            </a:r>
            <a:r>
              <a:rPr lang="en-IN" b="1" dirty="0">
                <a:solidFill>
                  <a:srgbClr val="FF2525"/>
                </a:solidFill>
              </a:rPr>
              <a:t> </a:t>
            </a:r>
            <a:r>
              <a:rPr lang="en-IN" dirty="0"/>
              <a:t>passenger journey in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Over 115,000 children travel on </a:t>
            </a:r>
            <a:r>
              <a:rPr lang="en-IN" b="1" dirty="0">
                <a:solidFill>
                  <a:srgbClr val="FF2525"/>
                </a:solidFill>
              </a:rPr>
              <a:t>6800</a:t>
            </a:r>
            <a:r>
              <a:rPr lang="en-IN" dirty="0">
                <a:solidFill>
                  <a:srgbClr val="FF2525"/>
                </a:solidFill>
              </a:rPr>
              <a:t> </a:t>
            </a:r>
            <a:r>
              <a:rPr lang="en-IN" dirty="0"/>
              <a:t>dedicated school transport routes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More than </a:t>
            </a:r>
            <a:r>
              <a:rPr lang="en-IN" b="1" dirty="0">
                <a:solidFill>
                  <a:srgbClr val="FF2525"/>
                </a:solidFill>
              </a:rPr>
              <a:t>460 </a:t>
            </a:r>
            <a:r>
              <a:rPr lang="en-IN" dirty="0"/>
              <a:t>new school transport services approved by Dept. of Education and Skills in 2018.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Approx. </a:t>
            </a:r>
            <a:r>
              <a:rPr lang="en-IN" b="1" dirty="0">
                <a:solidFill>
                  <a:srgbClr val="FF2525"/>
                </a:solidFill>
              </a:rPr>
              <a:t>2,700</a:t>
            </a:r>
            <a:r>
              <a:rPr lang="en-IN" dirty="0"/>
              <a:t> employees, with overall Turnover of €309mn      </a:t>
            </a:r>
            <a:r>
              <a:rPr lang="en-IN" sz="1600" b="1" dirty="0">
                <a:solidFill>
                  <a:srgbClr val="FF0000"/>
                </a:solidFill>
              </a:rPr>
              <a:t>€4.5mn</a:t>
            </a:r>
            <a:r>
              <a:rPr lang="en-IN" b="1" dirty="0"/>
              <a:t>  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6081"/>
            <a:ext cx="4772068" cy="550191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12368" y="1558326"/>
            <a:ext cx="5613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“The transportation industry can leverage Big Data analytics and data mining techniques to find solutions to transport problems such as traffic and transport network congestion across the globe”</a:t>
            </a:r>
          </a:p>
          <a:p>
            <a:endParaRPr lang="en-IN" dirty="0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11121390" y="6257924"/>
            <a:ext cx="184785" cy="13334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16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noFill/>
        </p:spPr>
        <p:txBody>
          <a:bodyPr/>
          <a:lstStyle/>
          <a:p>
            <a:r>
              <a:rPr lang="en-IN" b="1" dirty="0">
                <a:solidFill>
                  <a:srgbClr val="FF2525"/>
                </a:solidFill>
              </a:rPr>
              <a:t>Leaders &amp; Laggards in Big Data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700" y="-1169"/>
            <a:ext cx="3048038" cy="1336700"/>
          </a:xfrm>
          <a:solidFill>
            <a:schemeClr val="bg1">
              <a:lumMod val="65000"/>
            </a:schemeClr>
          </a:solidFill>
        </p:spPr>
      </p:pic>
      <p:sp>
        <p:nvSpPr>
          <p:cNvPr id="6" name="Rectangle 5"/>
          <p:cNvSpPr/>
          <p:nvPr/>
        </p:nvSpPr>
        <p:spPr>
          <a:xfrm>
            <a:off x="0" y="1325563"/>
            <a:ext cx="12192000" cy="5532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1" y="1694830"/>
            <a:ext cx="33867" cy="479390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71" y="6106851"/>
            <a:ext cx="1685925" cy="5905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315" y="5824122"/>
            <a:ext cx="914026" cy="9507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0249" y="5464275"/>
            <a:ext cx="974085" cy="137608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1433" y="5288076"/>
            <a:ext cx="230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b) </a:t>
            </a:r>
            <a:r>
              <a:rPr lang="en-IN" b="1" dirty="0"/>
              <a:t>Real Estate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313988" y="4483978"/>
            <a:ext cx="5561305" cy="2213423"/>
            <a:chOff x="6313988" y="4483978"/>
            <a:chExt cx="5561305" cy="221342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64638" y="5429084"/>
              <a:ext cx="3898900" cy="126831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446575" y="4921252"/>
              <a:ext cx="5428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Most of the Educational Services are yet to implement Big Data </a:t>
              </a:r>
              <a:endParaRPr lang="en-IN" sz="2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13988" y="4483978"/>
              <a:ext cx="3455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b) </a:t>
              </a:r>
              <a:r>
                <a:rPr lang="en-IN" b="1" dirty="0"/>
                <a:t>Educational Services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91433" y="1542939"/>
            <a:ext cx="5720448" cy="3493212"/>
            <a:chOff x="191433" y="1542939"/>
            <a:chExt cx="5720448" cy="3493212"/>
          </a:xfrm>
        </p:grpSpPr>
        <p:grpSp>
          <p:nvGrpSpPr>
            <p:cNvPr id="41" name="Group 40"/>
            <p:cNvGrpSpPr/>
            <p:nvPr/>
          </p:nvGrpSpPr>
          <p:grpSpPr>
            <a:xfrm>
              <a:off x="191433" y="2198664"/>
              <a:ext cx="5668095" cy="2837487"/>
              <a:chOff x="191433" y="2198664"/>
              <a:chExt cx="5668095" cy="2837487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3286" y="3556706"/>
                <a:ext cx="1830827" cy="539327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1433" y="4313990"/>
                <a:ext cx="1843617" cy="623381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3092" y="2692192"/>
                <a:ext cx="1431396" cy="711655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83128" y="3048019"/>
                <a:ext cx="1628775" cy="828675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09795" y="3556706"/>
                <a:ext cx="1708979" cy="556261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27457" y="2792231"/>
                <a:ext cx="1696508" cy="572484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26484" y="4351503"/>
                <a:ext cx="1665456" cy="564816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83128" y="4169376"/>
                <a:ext cx="1676400" cy="866775"/>
              </a:xfrm>
              <a:prstGeom prst="rect">
                <a:avLst/>
              </a:prstGeom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248301" y="2198664"/>
                <a:ext cx="2305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a) </a:t>
                </a:r>
                <a:r>
                  <a:rPr lang="en-IN" b="1" dirty="0"/>
                  <a:t>IT Industry</a:t>
                </a:r>
                <a:r>
                  <a:rPr lang="en-IN" dirty="0"/>
                  <a:t> </a:t>
                </a:r>
                <a:endParaRPr lang="en-IN" b="1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48301" y="1542939"/>
              <a:ext cx="5663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Industry Leaders who have already implemented Big Data 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60182" y="1553251"/>
            <a:ext cx="5945249" cy="2800997"/>
            <a:chOff x="6160182" y="1553251"/>
            <a:chExt cx="5945249" cy="2800997"/>
          </a:xfrm>
        </p:grpSpPr>
        <p:sp>
          <p:nvSpPr>
            <p:cNvPr id="9" name="TextBox 8"/>
            <p:cNvSpPr txBox="1"/>
            <p:nvPr/>
          </p:nvSpPr>
          <p:spPr>
            <a:xfrm>
              <a:off x="7373625" y="3153919"/>
              <a:ext cx="47318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200" dirty="0"/>
                <a:t>     </a:t>
              </a:r>
              <a:r>
                <a:rPr lang="en-IN" sz="1600" dirty="0"/>
                <a:t>Planning to implement Big Data by 2020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567684" y="2807301"/>
              <a:ext cx="1647825" cy="1362075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6373838" y="2325571"/>
              <a:ext cx="3455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a) </a:t>
              </a:r>
              <a:r>
                <a:rPr lang="en-IN" b="1" dirty="0"/>
                <a:t>Construction Companies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60182" y="1553251"/>
              <a:ext cx="5663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Industry Laggards who are yet to implemented Big Data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728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noFill/>
        </p:spPr>
        <p:txBody>
          <a:bodyPr/>
          <a:lstStyle/>
          <a:p>
            <a:r>
              <a:rPr lang="en-IN" b="1" dirty="0">
                <a:solidFill>
                  <a:srgbClr val="FF2525"/>
                </a:solidFill>
              </a:rPr>
              <a:t>Challenges &amp; Opportunities in Big Data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432" y="0"/>
            <a:ext cx="3022638" cy="1325561"/>
          </a:xfrm>
          <a:solidFill>
            <a:schemeClr val="bg1">
              <a:lumMod val="65000"/>
            </a:schemeClr>
          </a:solidFill>
        </p:spPr>
      </p:pic>
      <p:sp>
        <p:nvSpPr>
          <p:cNvPr id="6" name="Rectangle 5"/>
          <p:cNvSpPr/>
          <p:nvPr/>
        </p:nvSpPr>
        <p:spPr>
          <a:xfrm>
            <a:off x="0" y="1325563"/>
            <a:ext cx="12192000" cy="5532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1" y="1694830"/>
            <a:ext cx="33867" cy="479390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5926" y="3237907"/>
            <a:ext cx="52809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1.Data policies</a:t>
            </a:r>
          </a:p>
          <a:p>
            <a:endParaRPr lang="en-IN" dirty="0"/>
          </a:p>
          <a:p>
            <a:r>
              <a:rPr lang="en-IN" dirty="0"/>
              <a:t>2.Technology and techniques</a:t>
            </a:r>
          </a:p>
          <a:p>
            <a:endParaRPr lang="en-IN" dirty="0"/>
          </a:p>
          <a:p>
            <a:r>
              <a:rPr lang="en-IN" dirty="0"/>
              <a:t>3.Organizational change and talent</a:t>
            </a:r>
          </a:p>
          <a:p>
            <a:endParaRPr lang="en-IN" dirty="0"/>
          </a:p>
          <a:p>
            <a:r>
              <a:rPr lang="en-IN" dirty="0"/>
              <a:t>4.Access to data</a:t>
            </a:r>
          </a:p>
          <a:p>
            <a:endParaRPr lang="en-IN" dirty="0"/>
          </a:p>
          <a:p>
            <a:r>
              <a:rPr lang="en-IN" dirty="0"/>
              <a:t>5.Industry structure</a:t>
            </a:r>
          </a:p>
          <a:p>
            <a:endParaRPr lang="en-IN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378963" y="3491906"/>
            <a:ext cx="56635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Businesses who are able to identify the right infrastructure for their big data project and follow best practices for implementation will see a significant competitive advantage. </a:t>
            </a:r>
          </a:p>
          <a:p>
            <a:endParaRPr lang="en-IN" dirty="0"/>
          </a:p>
          <a:p>
            <a:r>
              <a:rPr lang="en-IN" dirty="0"/>
              <a:t>Entrepreneurs have also capitalized on big data technology to create new products and services.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470" y="1561864"/>
            <a:ext cx="2725388" cy="12401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830" y="1561864"/>
            <a:ext cx="2698528" cy="145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9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noFill/>
        </p:spPr>
        <p:txBody>
          <a:bodyPr/>
          <a:lstStyle/>
          <a:p>
            <a:r>
              <a:rPr lang="en-IN" b="1" dirty="0">
                <a:solidFill>
                  <a:srgbClr val="FF2525"/>
                </a:solidFill>
              </a:rPr>
              <a:t>Value Proposition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432" y="0"/>
            <a:ext cx="3022638" cy="1325561"/>
          </a:xfrm>
          <a:solidFill>
            <a:schemeClr val="bg1">
              <a:lumMod val="65000"/>
            </a:schemeClr>
          </a:solidFill>
        </p:spPr>
      </p:pic>
      <p:sp>
        <p:nvSpPr>
          <p:cNvPr id="6" name="Rectangle 5"/>
          <p:cNvSpPr/>
          <p:nvPr/>
        </p:nvSpPr>
        <p:spPr>
          <a:xfrm>
            <a:off x="0" y="1325563"/>
            <a:ext cx="12192000" cy="5532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1" y="1694830"/>
            <a:ext cx="33867" cy="479390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3775" y="2014608"/>
            <a:ext cx="56678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/>
              <a:t>Vehicle Efficiency</a:t>
            </a:r>
          </a:p>
          <a:p>
            <a:r>
              <a:rPr lang="en-US" dirty="0"/>
              <a:t>       - Sensors attached to the vehicle</a:t>
            </a:r>
          </a:p>
          <a:p>
            <a:endParaRPr lang="en-US" dirty="0"/>
          </a:p>
          <a:p>
            <a:r>
              <a:rPr lang="en-US" b="1" dirty="0"/>
              <a:t>2.   Staffing</a:t>
            </a:r>
          </a:p>
          <a:p>
            <a:r>
              <a:rPr lang="en-US" dirty="0"/>
              <a:t>       - BGV of Staffs</a:t>
            </a:r>
          </a:p>
          <a:p>
            <a:endParaRPr lang="en-US" dirty="0"/>
          </a:p>
          <a:p>
            <a:r>
              <a:rPr lang="en-US" b="1" dirty="0"/>
              <a:t>3.   Routes &amp; Schedules</a:t>
            </a:r>
          </a:p>
          <a:p>
            <a:r>
              <a:rPr lang="en-IN" dirty="0"/>
              <a:t>       - Optimize the routes and schedules</a:t>
            </a:r>
          </a:p>
          <a:p>
            <a:endParaRPr lang="en-IN" b="1" dirty="0"/>
          </a:p>
          <a:p>
            <a:r>
              <a:rPr lang="en-IN" b="1" dirty="0"/>
              <a:t>4.   Customer Experience</a:t>
            </a:r>
          </a:p>
          <a:p>
            <a:r>
              <a:rPr lang="en-IN" dirty="0"/>
              <a:t>       - Online polls, Sentimental Analysis</a:t>
            </a:r>
          </a:p>
          <a:p>
            <a:endParaRPr lang="en-IN" dirty="0"/>
          </a:p>
          <a:p>
            <a:r>
              <a:rPr lang="en-IN" b="1" dirty="0"/>
              <a:t>5.   Business Forecasting</a:t>
            </a:r>
          </a:p>
          <a:p>
            <a:r>
              <a:rPr lang="en-IN" dirty="0"/>
              <a:t>       - Time-series prediction(ARIMA, MA, Holt-Winters)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821" y="2111358"/>
            <a:ext cx="4955411" cy="340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4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noFill/>
        </p:spPr>
        <p:txBody>
          <a:bodyPr/>
          <a:lstStyle/>
          <a:p>
            <a:r>
              <a:rPr lang="en-IN" b="1" dirty="0">
                <a:solidFill>
                  <a:srgbClr val="FF2525"/>
                </a:solidFill>
              </a:rPr>
              <a:t>Big Data Architecture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432" y="0"/>
            <a:ext cx="3022638" cy="1325561"/>
          </a:xfrm>
          <a:solidFill>
            <a:schemeClr val="bg1">
              <a:lumMod val="65000"/>
            </a:schemeClr>
          </a:solidFill>
        </p:spPr>
      </p:pic>
      <p:sp>
        <p:nvSpPr>
          <p:cNvPr id="6" name="Rectangle 5"/>
          <p:cNvSpPr/>
          <p:nvPr/>
        </p:nvSpPr>
        <p:spPr>
          <a:xfrm>
            <a:off x="0" y="1325563"/>
            <a:ext cx="12192000" cy="5532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1" y="1694830"/>
            <a:ext cx="33867" cy="479390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632" y="2132674"/>
            <a:ext cx="8432030" cy="3759243"/>
          </a:xfrm>
          <a:prstGeom prst="rect">
            <a:avLst/>
          </a:prstGeom>
          <a:effectLst>
            <a:outerShdw blurRad="635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164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noFill/>
        </p:spPr>
        <p:txBody>
          <a:bodyPr/>
          <a:lstStyle/>
          <a:p>
            <a:r>
              <a:rPr lang="en-IN" b="1" dirty="0">
                <a:solidFill>
                  <a:srgbClr val="FF2525"/>
                </a:solidFill>
              </a:rPr>
              <a:t>Big Data Skills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432" y="0"/>
            <a:ext cx="3022638" cy="1325561"/>
          </a:xfrm>
          <a:solidFill>
            <a:schemeClr val="bg1">
              <a:lumMod val="65000"/>
            </a:schemeClr>
          </a:solidFill>
        </p:spPr>
      </p:pic>
      <p:sp>
        <p:nvSpPr>
          <p:cNvPr id="6" name="Rectangle 5"/>
          <p:cNvSpPr/>
          <p:nvPr/>
        </p:nvSpPr>
        <p:spPr>
          <a:xfrm>
            <a:off x="0" y="1325563"/>
            <a:ext cx="12192000" cy="5532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114999" y="1694830"/>
            <a:ext cx="33867" cy="479390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9" y="2486418"/>
            <a:ext cx="5943600" cy="308546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73" y="2486418"/>
            <a:ext cx="5913120" cy="308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8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noFill/>
        </p:spPr>
        <p:txBody>
          <a:bodyPr/>
          <a:lstStyle/>
          <a:p>
            <a:r>
              <a:rPr lang="en-IN" b="1" dirty="0">
                <a:solidFill>
                  <a:srgbClr val="FF2525"/>
                </a:solidFill>
              </a:rPr>
              <a:t>Big Data Governance &amp; Security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432" y="0"/>
            <a:ext cx="3022638" cy="1325561"/>
          </a:xfrm>
          <a:solidFill>
            <a:schemeClr val="bg1">
              <a:lumMod val="65000"/>
            </a:schemeClr>
          </a:solidFill>
        </p:spPr>
      </p:pic>
      <p:sp>
        <p:nvSpPr>
          <p:cNvPr id="6" name="Rectangle 5"/>
          <p:cNvSpPr/>
          <p:nvPr/>
        </p:nvSpPr>
        <p:spPr>
          <a:xfrm>
            <a:off x="0" y="1325563"/>
            <a:ext cx="12192000" cy="5532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1" y="1694830"/>
            <a:ext cx="33867" cy="479390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3776" y="1744263"/>
            <a:ext cx="52809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</a:t>
            </a:r>
            <a:r>
              <a:rPr lang="en-IN" dirty="0" err="1"/>
              <a:t>Hadoop</a:t>
            </a:r>
            <a:r>
              <a:rPr lang="en-IN" dirty="0"/>
              <a:t> Security : Protecting Cluster’s access, data protection against unauthorized access.</a:t>
            </a:r>
          </a:p>
          <a:p>
            <a:endParaRPr lang="en-IN" b="1" dirty="0"/>
          </a:p>
          <a:p>
            <a:r>
              <a:rPr lang="en-IN" dirty="0"/>
              <a:t>2. Monitoring &amp; Auditing: Reporting if an anomaly in usage patter is detected.</a:t>
            </a:r>
          </a:p>
          <a:p>
            <a:endParaRPr lang="en-IN" dirty="0"/>
          </a:p>
          <a:p>
            <a:r>
              <a:rPr lang="en-IN" dirty="0"/>
              <a:t>3. </a:t>
            </a:r>
            <a:r>
              <a:rPr lang="en-IN" dirty="0" err="1"/>
              <a:t>Annonymization</a:t>
            </a:r>
            <a:r>
              <a:rPr lang="en-IN" dirty="0"/>
              <a:t>: Encrypting personal information for safety measures.</a:t>
            </a:r>
          </a:p>
          <a:p>
            <a:endParaRPr lang="en-IN" dirty="0"/>
          </a:p>
          <a:p>
            <a:r>
              <a:rPr lang="en-IN" dirty="0"/>
              <a:t>4. Cloud Security:  -	Safety features like advanced configurations, automated encryption and access controls are incorporated in the cloud services.</a:t>
            </a:r>
          </a:p>
          <a:p>
            <a:endParaRPr lang="en-IN" dirty="0"/>
          </a:p>
          <a:p>
            <a:r>
              <a:rPr lang="en-IN" dirty="0"/>
              <a:t>5.Key Management: </a:t>
            </a:r>
            <a:r>
              <a:rPr lang="en-US" dirty="0"/>
              <a:t>Administering or managing cryptographic keys for an encryption system</a:t>
            </a:r>
          </a:p>
          <a:p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134" y="2569997"/>
            <a:ext cx="5943600" cy="261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7973" y="3766092"/>
            <a:ext cx="114923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</a:rPr>
              <a:t>THANK YOU FOR TRAVELLING WITH US !!! </a:t>
            </a:r>
            <a:r>
              <a:rPr lang="en-IN" sz="4800" b="1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66186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6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2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28" tmFilter="0, 0; 0.125,0.2665; 0.25,0.4; 0.375,0.465; 0.5,0.5;  0.625,0.535; 0.75,0.6; 0.875,0.7335; 1,1">
                                          <p:stCondLst>
                                            <p:cond delay="13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264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28" tmFilter="0, 0; 0.125,0.2665; 0.25,0.4; 0.375,0.465; 0.5,0.5;  0.625,0.535; 0.75,0.6; 0.875,0.7335; 1,1">
                                          <p:stCondLst>
                                            <p:cond delay="3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52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332" decel="50000">
                                          <p:stCondLst>
                                            <p:cond delay="135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52">
                                          <p:stCondLst>
                                            <p:cond delay="26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332" decel="50000">
                                          <p:stCondLst>
                                            <p:cond delay="2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52">
                                          <p:stCondLst>
                                            <p:cond delay="32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332" decel="50000">
                                          <p:stCondLst>
                                            <p:cond delay="333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52">
                                          <p:stCondLst>
                                            <p:cond delay="361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332" decel="50000">
                                          <p:stCondLst>
                                            <p:cond delay="3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288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Implementing  Big Data  in  Bus Eireann</vt:lpstr>
      <vt:lpstr>Overview – Bus Eireann</vt:lpstr>
      <vt:lpstr>Leaders &amp; Laggards in Big Data</vt:lpstr>
      <vt:lpstr>Challenges &amp; Opportunities in Big Data</vt:lpstr>
      <vt:lpstr>Value Proposition</vt:lpstr>
      <vt:lpstr>Big Data Architecture</vt:lpstr>
      <vt:lpstr>Big Data Skills</vt:lpstr>
      <vt:lpstr>Big Data Governance &amp; Security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Jogil Jose</cp:lastModifiedBy>
  <cp:revision>38</cp:revision>
  <dcterms:created xsi:type="dcterms:W3CDTF">2019-04-04T09:21:24Z</dcterms:created>
  <dcterms:modified xsi:type="dcterms:W3CDTF">2019-05-11T11:42:05Z</dcterms:modified>
</cp:coreProperties>
</file>