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3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516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227415"/>
            <a:ext cx="7477601" cy="3025735"/>
          </a:xfrm>
          <a:prstGeom prst="rect">
            <a:avLst/>
          </a:prstGeom>
          <a:noFill/>
          <a:ln/>
        </p:spPr>
        <p:txBody>
          <a:bodyPr wrap="square" rtlCol="0" anchor="t"/>
          <a:lstStyle/>
          <a:p>
            <a:pPr marL="0" indent="0">
              <a:lnSpc>
                <a:spcPts val="7942"/>
              </a:lnSpc>
              <a:buNone/>
            </a:pPr>
            <a:r>
              <a:rPr lang="en-US" sz="6354" b="1" dirty="0">
                <a:solidFill>
                  <a:srgbClr val="396AF1"/>
                </a:solidFill>
                <a:latin typeface="Barlow" pitchFamily="34" charset="0"/>
                <a:ea typeface="Barlow" pitchFamily="34" charset="-122"/>
                <a:cs typeface="Barlow" pitchFamily="34" charset="-120"/>
              </a:rPr>
              <a:t>Introduction to </a:t>
            </a:r>
            <a:r>
              <a:rPr lang="en-US" sz="6354" b="1" dirty="0" err="1">
                <a:solidFill>
                  <a:srgbClr val="396AF1"/>
                </a:solidFill>
                <a:latin typeface="Barlow" pitchFamily="34" charset="0"/>
                <a:ea typeface="Barlow" pitchFamily="34" charset="-122"/>
                <a:cs typeface="Barlow" pitchFamily="34" charset="-120"/>
              </a:rPr>
              <a:t>InterVLAN</a:t>
            </a:r>
            <a:r>
              <a:rPr lang="en-US" sz="6354" b="1" dirty="0">
                <a:solidFill>
                  <a:srgbClr val="396AF1"/>
                </a:solidFill>
                <a:latin typeface="Barlow" pitchFamily="34" charset="0"/>
                <a:ea typeface="Barlow" pitchFamily="34" charset="-122"/>
                <a:cs typeface="Barlow" pitchFamily="34" charset="-120"/>
              </a:rPr>
              <a:t> Routing</a:t>
            </a:r>
            <a:endParaRPr lang="en-US" sz="6354" dirty="0"/>
          </a:p>
        </p:txBody>
      </p:sp>
      <p:sp>
        <p:nvSpPr>
          <p:cNvPr id="6" name="Text 2"/>
          <p:cNvSpPr/>
          <p:nvPr/>
        </p:nvSpPr>
        <p:spPr>
          <a:xfrm>
            <a:off x="833199" y="4586407"/>
            <a:ext cx="7477601" cy="1777008"/>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InterVLAN routing is a fundamental networking concept in CCNA that allows communication between devices in different virtual local area networks (VLANs). This slide introduces the key principles and benefits of implementing InterVLAN routing in a CCNA network.</a:t>
            </a:r>
            <a:endParaRPr lang="en-US" sz="1750" dirty="0"/>
          </a:p>
        </p:txBody>
      </p:sp>
      <p:sp>
        <p:nvSpPr>
          <p:cNvPr id="7" name="Shape 3"/>
          <p:cNvSpPr/>
          <p:nvPr/>
        </p:nvSpPr>
        <p:spPr>
          <a:xfrm>
            <a:off x="833199" y="6629995"/>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6637615"/>
            <a:ext cx="340162" cy="340162"/>
          </a:xfrm>
          <a:prstGeom prst="rect">
            <a:avLst/>
          </a:prstGeom>
        </p:spPr>
      </p:pic>
      <p:sp>
        <p:nvSpPr>
          <p:cNvPr id="9" name="Text 4"/>
          <p:cNvSpPr/>
          <p:nvPr/>
        </p:nvSpPr>
        <p:spPr>
          <a:xfrm>
            <a:off x="1299686" y="6613327"/>
            <a:ext cx="2721054" cy="388858"/>
          </a:xfrm>
          <a:prstGeom prst="rect">
            <a:avLst/>
          </a:prstGeom>
          <a:noFill/>
          <a:ln/>
        </p:spPr>
        <p:txBody>
          <a:bodyPr wrap="none" rtlCol="0" anchor="t"/>
          <a:lstStyle/>
          <a:p>
            <a:pPr marL="0" indent="0" algn="l">
              <a:lnSpc>
                <a:spcPts val="3062"/>
              </a:lnSpc>
              <a:buNone/>
            </a:pPr>
            <a:r>
              <a:rPr lang="en-US" sz="2187" b="1" dirty="0">
                <a:solidFill>
                  <a:srgbClr val="272525"/>
                </a:solidFill>
                <a:latin typeface="Montserrat" pitchFamily="34" charset="0"/>
                <a:ea typeface="Montserrat" pitchFamily="34" charset="-122"/>
                <a:cs typeface="Montserrat" pitchFamily="34" charset="-120"/>
              </a:rPr>
              <a:t>by Joginder Tomar</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645087"/>
            <a:ext cx="7844790" cy="730806"/>
          </a:xfrm>
          <a:prstGeom prst="rect">
            <a:avLst/>
          </a:prstGeom>
          <a:noFill/>
          <a:ln/>
        </p:spPr>
        <p:txBody>
          <a:bodyPr wrap="none" rtlCol="0" anchor="t"/>
          <a:lstStyle/>
          <a:p>
            <a:pPr marL="0" indent="0">
              <a:lnSpc>
                <a:spcPts val="5755"/>
              </a:lnSpc>
              <a:buNone/>
            </a:pPr>
            <a:r>
              <a:rPr lang="en-US" sz="4604" b="1" dirty="0">
                <a:solidFill>
                  <a:srgbClr val="396AF1"/>
                </a:solidFill>
                <a:latin typeface="Barlow" pitchFamily="34" charset="0"/>
                <a:ea typeface="Barlow" pitchFamily="34" charset="-122"/>
                <a:cs typeface="Barlow" pitchFamily="34" charset="-120"/>
              </a:rPr>
              <a:t>Conclusion and Best Practices</a:t>
            </a:r>
            <a:endParaRPr lang="en-US" sz="4604" dirty="0"/>
          </a:p>
        </p:txBody>
      </p:sp>
      <p:pic>
        <p:nvPicPr>
          <p:cNvPr id="5" name="Image 1" descr="preencoded.png"/>
          <p:cNvPicPr>
            <a:picLocks noChangeAspect="1"/>
          </p:cNvPicPr>
          <p:nvPr/>
        </p:nvPicPr>
        <p:blipFill>
          <a:blip r:embed="rId4"/>
          <a:stretch>
            <a:fillRect/>
          </a:stretch>
        </p:blipFill>
        <p:spPr>
          <a:xfrm>
            <a:off x="1760220" y="2820233"/>
            <a:ext cx="555427" cy="555427"/>
          </a:xfrm>
          <a:prstGeom prst="rect">
            <a:avLst/>
          </a:prstGeom>
        </p:spPr>
      </p:pic>
      <p:sp>
        <p:nvSpPr>
          <p:cNvPr id="6" name="Text 2"/>
          <p:cNvSpPr/>
          <p:nvPr/>
        </p:nvSpPr>
        <p:spPr>
          <a:xfrm>
            <a:off x="1760220" y="3597831"/>
            <a:ext cx="2923580" cy="365522"/>
          </a:xfrm>
          <a:prstGeom prst="rect">
            <a:avLst/>
          </a:prstGeom>
          <a:noFill/>
          <a:ln/>
        </p:spPr>
        <p:txBody>
          <a:bodyPr wrap="non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Key Takeaways</a:t>
            </a:r>
            <a:endParaRPr lang="en-US" sz="2302" dirty="0"/>
          </a:p>
        </p:txBody>
      </p:sp>
      <p:sp>
        <p:nvSpPr>
          <p:cNvPr id="7" name="Text 3"/>
          <p:cNvSpPr/>
          <p:nvPr/>
        </p:nvSpPr>
        <p:spPr>
          <a:xfrm>
            <a:off x="1760220" y="4096583"/>
            <a:ext cx="3481149"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InterVLAN routing is a essential CCNA concept for connecting devices in different VLANs. Proper configuration and troubleshooting are crucial for optimal network performance.</a:t>
            </a:r>
            <a:endParaRPr lang="en-US" sz="1750" dirty="0"/>
          </a:p>
        </p:txBody>
      </p:sp>
      <p:pic>
        <p:nvPicPr>
          <p:cNvPr id="8" name="Image 2" descr="preencoded.png"/>
          <p:cNvPicPr>
            <a:picLocks noChangeAspect="1"/>
          </p:cNvPicPr>
          <p:nvPr/>
        </p:nvPicPr>
        <p:blipFill>
          <a:blip r:embed="rId5"/>
          <a:stretch>
            <a:fillRect/>
          </a:stretch>
        </p:blipFill>
        <p:spPr>
          <a:xfrm>
            <a:off x="5574625" y="2820233"/>
            <a:ext cx="555427" cy="555427"/>
          </a:xfrm>
          <a:prstGeom prst="rect">
            <a:avLst/>
          </a:prstGeom>
        </p:spPr>
      </p:pic>
      <p:sp>
        <p:nvSpPr>
          <p:cNvPr id="9" name="Text 4"/>
          <p:cNvSpPr/>
          <p:nvPr/>
        </p:nvSpPr>
        <p:spPr>
          <a:xfrm>
            <a:off x="5574625" y="3597831"/>
            <a:ext cx="2923580" cy="365522"/>
          </a:xfrm>
          <a:prstGeom prst="rect">
            <a:avLst/>
          </a:prstGeom>
          <a:noFill/>
          <a:ln/>
        </p:spPr>
        <p:txBody>
          <a:bodyPr wrap="non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Collaboration</a:t>
            </a:r>
            <a:endParaRPr lang="en-US" sz="2302" dirty="0"/>
          </a:p>
        </p:txBody>
      </p:sp>
      <p:sp>
        <p:nvSpPr>
          <p:cNvPr id="10" name="Text 5"/>
          <p:cNvSpPr/>
          <p:nvPr/>
        </p:nvSpPr>
        <p:spPr>
          <a:xfrm>
            <a:off x="5574625" y="4096583"/>
            <a:ext cx="3481149"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Working closely with network architects and administrators is recommended to ensure a robust and secure InterVLAN routing deployment aligned with organizational requirements.</a:t>
            </a:r>
            <a:endParaRPr lang="en-US" sz="1750" dirty="0"/>
          </a:p>
        </p:txBody>
      </p:sp>
      <p:pic>
        <p:nvPicPr>
          <p:cNvPr id="11" name="Image 3" descr="preencoded.png"/>
          <p:cNvPicPr>
            <a:picLocks noChangeAspect="1"/>
          </p:cNvPicPr>
          <p:nvPr/>
        </p:nvPicPr>
        <p:blipFill>
          <a:blip r:embed="rId6"/>
          <a:stretch>
            <a:fillRect/>
          </a:stretch>
        </p:blipFill>
        <p:spPr>
          <a:xfrm>
            <a:off x="9389031" y="2820233"/>
            <a:ext cx="555427" cy="555427"/>
          </a:xfrm>
          <a:prstGeom prst="rect">
            <a:avLst/>
          </a:prstGeom>
        </p:spPr>
      </p:pic>
      <p:sp>
        <p:nvSpPr>
          <p:cNvPr id="12" name="Text 6"/>
          <p:cNvSpPr/>
          <p:nvPr/>
        </p:nvSpPr>
        <p:spPr>
          <a:xfrm>
            <a:off x="9389031" y="3597831"/>
            <a:ext cx="2923580" cy="365522"/>
          </a:xfrm>
          <a:prstGeom prst="rect">
            <a:avLst/>
          </a:prstGeom>
          <a:noFill/>
          <a:ln/>
        </p:spPr>
        <p:txBody>
          <a:bodyPr wrap="non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Continuous Learning</a:t>
            </a:r>
            <a:endParaRPr lang="en-US" sz="2302" dirty="0"/>
          </a:p>
        </p:txBody>
      </p:sp>
      <p:sp>
        <p:nvSpPr>
          <p:cNvPr id="13" name="Text 7"/>
          <p:cNvSpPr/>
          <p:nvPr/>
        </p:nvSpPr>
        <p:spPr>
          <a:xfrm>
            <a:off x="9389031" y="4096583"/>
            <a:ext cx="3481149" cy="1777008"/>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Stay up-to-date with the latest CCNA best practices and technologies to adapt to evolving network needs and maintain a competitive edge.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833199" y="945952"/>
            <a:ext cx="8020169" cy="730806"/>
          </a:xfrm>
          <a:prstGeom prst="rect">
            <a:avLst/>
          </a:prstGeom>
          <a:noFill/>
          <a:ln/>
        </p:spPr>
        <p:txBody>
          <a:bodyPr wrap="none" rtlCol="0" anchor="t"/>
          <a:lstStyle/>
          <a:p>
            <a:pPr marL="0" indent="0">
              <a:lnSpc>
                <a:spcPts val="5755"/>
              </a:lnSpc>
              <a:buNone/>
            </a:pPr>
            <a:r>
              <a:rPr lang="en-US" sz="4604" b="1" dirty="0">
                <a:solidFill>
                  <a:srgbClr val="396AF1"/>
                </a:solidFill>
                <a:latin typeface="Barlow" pitchFamily="34" charset="0"/>
                <a:ea typeface="Barlow" pitchFamily="34" charset="-122"/>
                <a:cs typeface="Barlow" pitchFamily="34" charset="-120"/>
              </a:rPr>
              <a:t>Understanding VLAN Concepts</a:t>
            </a:r>
            <a:endParaRPr lang="en-US" sz="4604" dirty="0"/>
          </a:p>
        </p:txBody>
      </p:sp>
      <p:sp>
        <p:nvSpPr>
          <p:cNvPr id="6" name="Shape 2"/>
          <p:cNvSpPr/>
          <p:nvPr/>
        </p:nvSpPr>
        <p:spPr>
          <a:xfrm>
            <a:off x="833199" y="2259925"/>
            <a:ext cx="388739" cy="388739"/>
          </a:xfrm>
          <a:prstGeom prst="roundRect">
            <a:avLst>
              <a:gd name="adj" fmla="val 34295"/>
            </a:avLst>
          </a:prstGeom>
          <a:solidFill>
            <a:srgbClr val="EEEFF5"/>
          </a:solidFill>
          <a:ln/>
        </p:spPr>
      </p:sp>
      <p:sp>
        <p:nvSpPr>
          <p:cNvPr id="7" name="Text 3"/>
          <p:cNvSpPr/>
          <p:nvPr/>
        </p:nvSpPr>
        <p:spPr>
          <a:xfrm>
            <a:off x="1444109" y="2259925"/>
            <a:ext cx="2923580"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VLAN Basics</a:t>
            </a:r>
            <a:endParaRPr lang="en-US" sz="2302" dirty="0"/>
          </a:p>
        </p:txBody>
      </p:sp>
      <p:sp>
        <p:nvSpPr>
          <p:cNvPr id="8" name="Text 4"/>
          <p:cNvSpPr/>
          <p:nvPr/>
        </p:nvSpPr>
        <p:spPr>
          <a:xfrm>
            <a:off x="1444109" y="2758678"/>
            <a:ext cx="3931206" cy="284321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A VLAN, or Virtual Local Area Network, is a logical group of devices on one or more physical LANs that can communicate with each other as if they were on the same network, even if they are physically located on different segments of the LAN.</a:t>
            </a:r>
            <a:endParaRPr lang="en-US" sz="1750" dirty="0"/>
          </a:p>
        </p:txBody>
      </p:sp>
      <p:sp>
        <p:nvSpPr>
          <p:cNvPr id="9" name="Shape 5"/>
          <p:cNvSpPr/>
          <p:nvPr/>
        </p:nvSpPr>
        <p:spPr>
          <a:xfrm>
            <a:off x="5597485" y="2259925"/>
            <a:ext cx="388739" cy="388739"/>
          </a:xfrm>
          <a:prstGeom prst="roundRect">
            <a:avLst>
              <a:gd name="adj" fmla="val 34295"/>
            </a:avLst>
          </a:prstGeom>
          <a:solidFill>
            <a:srgbClr val="EEEFF5"/>
          </a:solidFill>
          <a:ln/>
        </p:spPr>
      </p:sp>
      <p:sp>
        <p:nvSpPr>
          <p:cNvPr id="10" name="Text 6"/>
          <p:cNvSpPr/>
          <p:nvPr/>
        </p:nvSpPr>
        <p:spPr>
          <a:xfrm>
            <a:off x="6208395" y="2259925"/>
            <a:ext cx="2923580"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VLAN Benefits</a:t>
            </a:r>
            <a:endParaRPr lang="en-US" sz="2302" dirty="0"/>
          </a:p>
        </p:txBody>
      </p:sp>
      <p:sp>
        <p:nvSpPr>
          <p:cNvPr id="11" name="Text 7"/>
          <p:cNvSpPr/>
          <p:nvPr/>
        </p:nvSpPr>
        <p:spPr>
          <a:xfrm>
            <a:off x="6208395" y="2758678"/>
            <a:ext cx="3931206" cy="2132409"/>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VLANs provide increased security, improved network performance, and better organization by segmenting the network into logical groups based on function, department, or other criteria.</a:t>
            </a:r>
            <a:endParaRPr lang="en-US" sz="1750" dirty="0"/>
          </a:p>
        </p:txBody>
      </p:sp>
      <p:sp>
        <p:nvSpPr>
          <p:cNvPr id="12" name="Shape 8"/>
          <p:cNvSpPr/>
          <p:nvPr/>
        </p:nvSpPr>
        <p:spPr>
          <a:xfrm>
            <a:off x="833199" y="6073973"/>
            <a:ext cx="388739" cy="388739"/>
          </a:xfrm>
          <a:prstGeom prst="roundRect">
            <a:avLst>
              <a:gd name="adj" fmla="val 34295"/>
            </a:avLst>
          </a:prstGeom>
          <a:solidFill>
            <a:srgbClr val="EEEFF5"/>
          </a:solidFill>
          <a:ln/>
        </p:spPr>
      </p:sp>
      <p:sp>
        <p:nvSpPr>
          <p:cNvPr id="13" name="Text 9"/>
          <p:cNvSpPr/>
          <p:nvPr/>
        </p:nvSpPr>
        <p:spPr>
          <a:xfrm>
            <a:off x="1444109" y="6073973"/>
            <a:ext cx="2923580"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VLAN Tagging</a:t>
            </a:r>
            <a:endParaRPr lang="en-US" sz="2302" dirty="0"/>
          </a:p>
        </p:txBody>
      </p:sp>
      <p:sp>
        <p:nvSpPr>
          <p:cNvPr id="14" name="Text 10"/>
          <p:cNvSpPr/>
          <p:nvPr/>
        </p:nvSpPr>
        <p:spPr>
          <a:xfrm>
            <a:off x="1444109" y="6572726"/>
            <a:ext cx="8695492"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Ethernet frames are tagged with a VLAN ID to identify the VLAN they belong to, allowing switches to forward traffic to the appropriate VLAN.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029420" y="581739"/>
            <a:ext cx="7898963" cy="695444"/>
          </a:xfrm>
          <a:prstGeom prst="rect">
            <a:avLst/>
          </a:prstGeom>
          <a:noFill/>
          <a:ln/>
        </p:spPr>
        <p:txBody>
          <a:bodyPr wrap="none" rtlCol="0" anchor="t"/>
          <a:lstStyle/>
          <a:p>
            <a:pPr marL="0" indent="0">
              <a:lnSpc>
                <a:spcPts val="5476"/>
              </a:lnSpc>
              <a:buNone/>
            </a:pPr>
            <a:r>
              <a:rPr lang="en-US" sz="4381" b="1" dirty="0">
                <a:solidFill>
                  <a:srgbClr val="396AF1"/>
                </a:solidFill>
                <a:latin typeface="Barlow" pitchFamily="34" charset="0"/>
                <a:ea typeface="Barlow" pitchFamily="34" charset="-122"/>
                <a:cs typeface="Barlow" pitchFamily="34" charset="-120"/>
              </a:rPr>
              <a:t>The Need for InterVLAN Routing</a:t>
            </a:r>
            <a:endParaRPr lang="en-US" sz="4381" dirty="0"/>
          </a:p>
        </p:txBody>
      </p:sp>
      <p:sp>
        <p:nvSpPr>
          <p:cNvPr id="5" name="Text 2"/>
          <p:cNvSpPr/>
          <p:nvPr/>
        </p:nvSpPr>
        <p:spPr>
          <a:xfrm>
            <a:off x="2029420" y="1805583"/>
            <a:ext cx="2255996" cy="695563"/>
          </a:xfrm>
          <a:prstGeom prst="rect">
            <a:avLst/>
          </a:prstGeom>
          <a:noFill/>
          <a:ln/>
        </p:spPr>
        <p:txBody>
          <a:bodyPr wrap="square" rtlCol="0" anchor="t"/>
          <a:lstStyle/>
          <a:p>
            <a:pPr marL="0" indent="0">
              <a:lnSpc>
                <a:spcPts val="2738"/>
              </a:lnSpc>
              <a:buNone/>
            </a:pPr>
            <a:r>
              <a:rPr lang="en-US" sz="2191" b="1" dirty="0">
                <a:solidFill>
                  <a:srgbClr val="396AF1"/>
                </a:solidFill>
                <a:latin typeface="Barlow" pitchFamily="34" charset="0"/>
                <a:ea typeface="Barlow" pitchFamily="34" charset="-122"/>
                <a:cs typeface="Barlow" pitchFamily="34" charset="-120"/>
              </a:rPr>
              <a:t>Enabling Communication</a:t>
            </a:r>
            <a:endParaRPr lang="en-US" sz="2191" dirty="0"/>
          </a:p>
        </p:txBody>
      </p:sp>
      <p:sp>
        <p:nvSpPr>
          <p:cNvPr id="6" name="Text 3"/>
          <p:cNvSpPr/>
          <p:nvPr/>
        </p:nvSpPr>
        <p:spPr>
          <a:xfrm>
            <a:off x="2029420" y="2712482"/>
            <a:ext cx="2255996" cy="4735592"/>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In a network with multiple VLANs, hosts in different VLANs cannot directly communicate with each other. </a:t>
            </a:r>
            <a:r>
              <a:rPr lang="en-US" sz="1665" b="1" dirty="0">
                <a:solidFill>
                  <a:srgbClr val="272525"/>
                </a:solidFill>
                <a:latin typeface="Montserrat" pitchFamily="34" charset="0"/>
                <a:ea typeface="Montserrat" pitchFamily="34" charset="-122"/>
                <a:cs typeface="Montserrat" pitchFamily="34" charset="-120"/>
              </a:rPr>
              <a:t>InterVLAN routing</a:t>
            </a:r>
            <a:r>
              <a:rPr lang="en-US" sz="1665" dirty="0">
                <a:solidFill>
                  <a:srgbClr val="272525"/>
                </a:solidFill>
                <a:latin typeface="Montserrat" pitchFamily="34" charset="0"/>
                <a:ea typeface="Montserrat" pitchFamily="34" charset="-122"/>
                <a:cs typeface="Montserrat" pitchFamily="34" charset="-120"/>
              </a:rPr>
              <a:t> is required to allow these hosts to exchange data and share resources across VLAN boundaries.</a:t>
            </a:r>
            <a:endParaRPr lang="en-US" sz="1665" dirty="0"/>
          </a:p>
        </p:txBody>
      </p:sp>
      <p:sp>
        <p:nvSpPr>
          <p:cNvPr id="7" name="Text 4"/>
          <p:cNvSpPr/>
          <p:nvPr/>
        </p:nvSpPr>
        <p:spPr>
          <a:xfrm>
            <a:off x="4808815" y="1805583"/>
            <a:ext cx="2255996" cy="347782"/>
          </a:xfrm>
          <a:prstGeom prst="rect">
            <a:avLst/>
          </a:prstGeom>
          <a:noFill/>
          <a:ln/>
        </p:spPr>
        <p:txBody>
          <a:bodyPr wrap="none" rtlCol="0" anchor="t"/>
          <a:lstStyle/>
          <a:p>
            <a:pPr marL="0" indent="0">
              <a:lnSpc>
                <a:spcPts val="2738"/>
              </a:lnSpc>
              <a:buNone/>
            </a:pPr>
            <a:r>
              <a:rPr lang="en-US" sz="2191" b="1" dirty="0">
                <a:solidFill>
                  <a:srgbClr val="396AF1"/>
                </a:solidFill>
                <a:latin typeface="Barlow" pitchFamily="34" charset="0"/>
                <a:ea typeface="Barlow" pitchFamily="34" charset="-122"/>
                <a:cs typeface="Barlow" pitchFamily="34" charset="-120"/>
              </a:rPr>
              <a:t>Improved Security</a:t>
            </a:r>
            <a:endParaRPr lang="en-US" sz="2191" dirty="0"/>
          </a:p>
        </p:txBody>
      </p:sp>
      <p:sp>
        <p:nvSpPr>
          <p:cNvPr id="8" name="Text 5"/>
          <p:cNvSpPr/>
          <p:nvPr/>
        </p:nvSpPr>
        <p:spPr>
          <a:xfrm>
            <a:off x="4808815" y="2364700"/>
            <a:ext cx="2255996" cy="4735592"/>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VLANs provide logical segmentation of the network, enhancing security by isolating traffic and limiting the spread of broadcasts and potential threats. </a:t>
            </a:r>
            <a:r>
              <a:rPr lang="en-US" sz="1665" b="1" dirty="0">
                <a:solidFill>
                  <a:srgbClr val="272525"/>
                </a:solidFill>
                <a:latin typeface="Montserrat" pitchFamily="34" charset="0"/>
                <a:ea typeface="Montserrat" pitchFamily="34" charset="-122"/>
                <a:cs typeface="Montserrat" pitchFamily="34" charset="-120"/>
              </a:rPr>
              <a:t>InterVLAN routing</a:t>
            </a:r>
            <a:r>
              <a:rPr lang="en-US" sz="1665" dirty="0">
                <a:solidFill>
                  <a:srgbClr val="272525"/>
                </a:solidFill>
                <a:latin typeface="Montserrat" pitchFamily="34" charset="0"/>
                <a:ea typeface="Montserrat" pitchFamily="34" charset="-122"/>
                <a:cs typeface="Montserrat" pitchFamily="34" charset="-120"/>
              </a:rPr>
              <a:t> allows controlled communication between these isolated segments.</a:t>
            </a:r>
            <a:endParaRPr lang="en-US" sz="1665" dirty="0"/>
          </a:p>
        </p:txBody>
      </p:sp>
      <p:sp>
        <p:nvSpPr>
          <p:cNvPr id="9" name="Text 6"/>
          <p:cNvSpPr/>
          <p:nvPr/>
        </p:nvSpPr>
        <p:spPr>
          <a:xfrm>
            <a:off x="7588210" y="1805583"/>
            <a:ext cx="2255996" cy="1043345"/>
          </a:xfrm>
          <a:prstGeom prst="rect">
            <a:avLst/>
          </a:prstGeom>
          <a:noFill/>
          <a:ln/>
        </p:spPr>
        <p:txBody>
          <a:bodyPr wrap="square" rtlCol="0" anchor="t"/>
          <a:lstStyle/>
          <a:p>
            <a:pPr marL="0" indent="0">
              <a:lnSpc>
                <a:spcPts val="2738"/>
              </a:lnSpc>
              <a:buNone/>
            </a:pPr>
            <a:r>
              <a:rPr lang="en-US" sz="2191" b="1" dirty="0">
                <a:solidFill>
                  <a:srgbClr val="396AF1"/>
                </a:solidFill>
                <a:latin typeface="Barlow" pitchFamily="34" charset="0"/>
                <a:ea typeface="Barlow" pitchFamily="34" charset="-122"/>
                <a:cs typeface="Barlow" pitchFamily="34" charset="-120"/>
              </a:rPr>
              <a:t>Efficient Resource Utilization</a:t>
            </a:r>
            <a:endParaRPr lang="en-US" sz="2191" dirty="0"/>
          </a:p>
        </p:txBody>
      </p:sp>
      <p:sp>
        <p:nvSpPr>
          <p:cNvPr id="10" name="Text 7"/>
          <p:cNvSpPr/>
          <p:nvPr/>
        </p:nvSpPr>
        <p:spPr>
          <a:xfrm>
            <a:off x="7588210" y="3060263"/>
            <a:ext cx="2255996" cy="4397335"/>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By routing traffic between VLANs, network resources such as servers, printers, and other shared services can be accessed by hosts in different VLANs, improving overall resource utilization and reducing the need for duplicating services.</a:t>
            </a:r>
            <a:endParaRPr lang="en-US" sz="1665" dirty="0"/>
          </a:p>
        </p:txBody>
      </p:sp>
      <p:sp>
        <p:nvSpPr>
          <p:cNvPr id="11" name="Text 8"/>
          <p:cNvSpPr/>
          <p:nvPr/>
        </p:nvSpPr>
        <p:spPr>
          <a:xfrm>
            <a:off x="10367605" y="1805583"/>
            <a:ext cx="2255996" cy="695563"/>
          </a:xfrm>
          <a:prstGeom prst="rect">
            <a:avLst/>
          </a:prstGeom>
          <a:noFill/>
          <a:ln/>
        </p:spPr>
        <p:txBody>
          <a:bodyPr wrap="square" rtlCol="0" anchor="t"/>
          <a:lstStyle/>
          <a:p>
            <a:pPr marL="0" indent="0">
              <a:lnSpc>
                <a:spcPts val="2738"/>
              </a:lnSpc>
              <a:buNone/>
            </a:pPr>
            <a:r>
              <a:rPr lang="en-US" sz="2191" b="1" dirty="0">
                <a:solidFill>
                  <a:srgbClr val="396AF1"/>
                </a:solidFill>
                <a:latin typeface="Barlow" pitchFamily="34" charset="0"/>
                <a:ea typeface="Barlow" pitchFamily="34" charset="-122"/>
                <a:cs typeface="Barlow" pitchFamily="34" charset="-120"/>
              </a:rPr>
              <a:t>Scalability and Flexibility</a:t>
            </a:r>
            <a:endParaRPr lang="en-US" sz="2191" dirty="0"/>
          </a:p>
        </p:txBody>
      </p:sp>
      <p:sp>
        <p:nvSpPr>
          <p:cNvPr id="12" name="Text 9"/>
          <p:cNvSpPr/>
          <p:nvPr/>
        </p:nvSpPr>
        <p:spPr>
          <a:xfrm>
            <a:off x="10367605" y="2712482"/>
            <a:ext cx="2255996" cy="3720822"/>
          </a:xfrm>
          <a:prstGeom prst="rect">
            <a:avLst/>
          </a:prstGeom>
          <a:noFill/>
          <a:ln/>
        </p:spPr>
        <p:txBody>
          <a:bodyPr wrap="square" rtlCol="0" anchor="t"/>
          <a:lstStyle/>
          <a:p>
            <a:pPr marL="0" indent="0">
              <a:lnSpc>
                <a:spcPts val="2664"/>
              </a:lnSpc>
              <a:buNone/>
            </a:pPr>
            <a:r>
              <a:rPr lang="en-US" sz="1665" dirty="0">
                <a:solidFill>
                  <a:srgbClr val="272525"/>
                </a:solidFill>
                <a:latin typeface="Montserrat" pitchFamily="34" charset="0"/>
                <a:ea typeface="Montserrat" pitchFamily="34" charset="-122"/>
                <a:cs typeface="Montserrat" pitchFamily="34" charset="-120"/>
              </a:rPr>
              <a:t>As the network grows and evolves, </a:t>
            </a:r>
            <a:r>
              <a:rPr lang="en-US" sz="1665" b="1" dirty="0">
                <a:solidFill>
                  <a:srgbClr val="272525"/>
                </a:solidFill>
                <a:latin typeface="Montserrat" pitchFamily="34" charset="0"/>
                <a:ea typeface="Montserrat" pitchFamily="34" charset="-122"/>
                <a:cs typeface="Montserrat" pitchFamily="34" charset="-120"/>
              </a:rPr>
              <a:t>InterVLAN routing</a:t>
            </a:r>
            <a:r>
              <a:rPr lang="en-US" sz="1665" dirty="0">
                <a:solidFill>
                  <a:srgbClr val="272525"/>
                </a:solidFill>
                <a:latin typeface="Montserrat" pitchFamily="34" charset="0"/>
                <a:ea typeface="Montserrat" pitchFamily="34" charset="-122"/>
                <a:cs typeface="Montserrat" pitchFamily="34" charset="-120"/>
              </a:rPr>
              <a:t> enables the addition of new VLANs and the reconfiguration of existing ones without disrupting the overall network topology or connectivity.</a:t>
            </a:r>
            <a:endParaRPr lang="en-US" sz="166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148"/>
          </a:xfrm>
          <a:prstGeom prst="rect">
            <a:avLst/>
          </a:prstGeom>
          <a:solidFill>
            <a:srgbClr val="EEEFF5"/>
          </a:solidFill>
          <a:ln/>
        </p:spPr>
      </p:sp>
      <p:sp>
        <p:nvSpPr>
          <p:cNvPr id="4" name="Text 1"/>
          <p:cNvSpPr/>
          <p:nvPr/>
        </p:nvSpPr>
        <p:spPr>
          <a:xfrm>
            <a:off x="2183130" y="564475"/>
            <a:ext cx="10264021" cy="1350407"/>
          </a:xfrm>
          <a:prstGeom prst="rect">
            <a:avLst/>
          </a:prstGeom>
          <a:noFill/>
          <a:ln/>
        </p:spPr>
        <p:txBody>
          <a:bodyPr wrap="square" rtlCol="0" anchor="t"/>
          <a:lstStyle/>
          <a:p>
            <a:pPr marL="0" indent="0">
              <a:lnSpc>
                <a:spcPts val="5317"/>
              </a:lnSpc>
              <a:buNone/>
            </a:pPr>
            <a:r>
              <a:rPr lang="en-US" sz="4254" b="1" dirty="0">
                <a:solidFill>
                  <a:srgbClr val="396AF1"/>
                </a:solidFill>
                <a:latin typeface="Barlow" pitchFamily="34" charset="0"/>
                <a:ea typeface="Barlow" pitchFamily="34" charset="-122"/>
                <a:cs typeface="Barlow" pitchFamily="34" charset="-120"/>
              </a:rPr>
              <a:t>Router-on-a-Stick Topology for InterVLAN Routing</a:t>
            </a:r>
            <a:endParaRPr lang="en-US" sz="4254" dirty="0"/>
          </a:p>
        </p:txBody>
      </p:sp>
      <p:pic>
        <p:nvPicPr>
          <p:cNvPr id="5" name="Image 1" descr="preencoded.png"/>
          <p:cNvPicPr>
            <a:picLocks noChangeAspect="1"/>
          </p:cNvPicPr>
          <p:nvPr/>
        </p:nvPicPr>
        <p:blipFill>
          <a:blip r:embed="rId4"/>
          <a:stretch>
            <a:fillRect/>
          </a:stretch>
        </p:blipFill>
        <p:spPr>
          <a:xfrm>
            <a:off x="2183130" y="2325410"/>
            <a:ext cx="3215997" cy="1987629"/>
          </a:xfrm>
          <a:prstGeom prst="rect">
            <a:avLst/>
          </a:prstGeom>
        </p:spPr>
      </p:pic>
      <p:sp>
        <p:nvSpPr>
          <p:cNvPr id="6" name="Text 2"/>
          <p:cNvSpPr/>
          <p:nvPr/>
        </p:nvSpPr>
        <p:spPr>
          <a:xfrm>
            <a:off x="2183130" y="4569619"/>
            <a:ext cx="3215997" cy="675323"/>
          </a:xfrm>
          <a:prstGeom prst="rect">
            <a:avLst/>
          </a:prstGeom>
          <a:noFill/>
          <a:ln/>
        </p:spPr>
        <p:txBody>
          <a:bodyPr wrap="square" rtlCol="0" anchor="t"/>
          <a:lstStyle/>
          <a:p>
            <a:pPr marL="0" indent="0" algn="l">
              <a:lnSpc>
                <a:spcPts val="2659"/>
              </a:lnSpc>
              <a:buNone/>
            </a:pPr>
            <a:r>
              <a:rPr lang="en-US" sz="2127" b="1" dirty="0">
                <a:solidFill>
                  <a:srgbClr val="396AF1"/>
                </a:solidFill>
                <a:latin typeface="Barlow" pitchFamily="34" charset="0"/>
                <a:ea typeface="Barlow" pitchFamily="34" charset="-122"/>
                <a:cs typeface="Barlow" pitchFamily="34" charset="-120"/>
              </a:rPr>
              <a:t>Router-on-a-Stick Topology</a:t>
            </a:r>
            <a:endParaRPr lang="en-US" sz="2127" dirty="0"/>
          </a:p>
        </p:txBody>
      </p:sp>
      <p:sp>
        <p:nvSpPr>
          <p:cNvPr id="7" name="Text 3"/>
          <p:cNvSpPr/>
          <p:nvPr/>
        </p:nvSpPr>
        <p:spPr>
          <a:xfrm>
            <a:off x="2183130" y="5368052"/>
            <a:ext cx="3215997" cy="2298621"/>
          </a:xfrm>
          <a:prstGeom prst="rect">
            <a:avLst/>
          </a:prstGeom>
          <a:noFill/>
          <a:ln/>
        </p:spPr>
        <p:txBody>
          <a:bodyPr wrap="square" rtlCol="0" anchor="t"/>
          <a:lstStyle/>
          <a:p>
            <a:pPr marL="0" indent="0" algn="l">
              <a:lnSpc>
                <a:spcPts val="2586"/>
              </a:lnSpc>
              <a:buNone/>
            </a:pPr>
            <a:r>
              <a:rPr lang="en-US" sz="1616" dirty="0">
                <a:solidFill>
                  <a:srgbClr val="272525"/>
                </a:solidFill>
                <a:latin typeface="Montserrat" pitchFamily="34" charset="0"/>
                <a:ea typeface="Montserrat" pitchFamily="34" charset="-122"/>
                <a:cs typeface="Montserrat" pitchFamily="34" charset="-120"/>
              </a:rPr>
              <a:t>In this common InterVLAN routing setup, a single router interface is used to connect to multiple VLANs over a trunk link, allowing communication between hosts in different VLANs.</a:t>
            </a:r>
            <a:endParaRPr lang="en-US" sz="1616" dirty="0"/>
          </a:p>
        </p:txBody>
      </p:sp>
      <p:pic>
        <p:nvPicPr>
          <p:cNvPr id="8" name="Image 2" descr="preencoded.png"/>
          <p:cNvPicPr>
            <a:picLocks noChangeAspect="1"/>
          </p:cNvPicPr>
          <p:nvPr/>
        </p:nvPicPr>
        <p:blipFill>
          <a:blip r:embed="rId5"/>
          <a:stretch>
            <a:fillRect/>
          </a:stretch>
        </p:blipFill>
        <p:spPr>
          <a:xfrm>
            <a:off x="5707023" y="2325410"/>
            <a:ext cx="3216116" cy="1987629"/>
          </a:xfrm>
          <a:prstGeom prst="rect">
            <a:avLst/>
          </a:prstGeom>
        </p:spPr>
      </p:pic>
      <p:sp>
        <p:nvSpPr>
          <p:cNvPr id="9" name="Text 4"/>
          <p:cNvSpPr/>
          <p:nvPr/>
        </p:nvSpPr>
        <p:spPr>
          <a:xfrm>
            <a:off x="5707023" y="4569619"/>
            <a:ext cx="2701052" cy="337661"/>
          </a:xfrm>
          <a:prstGeom prst="rect">
            <a:avLst/>
          </a:prstGeom>
          <a:noFill/>
          <a:ln/>
        </p:spPr>
        <p:txBody>
          <a:bodyPr wrap="none" rtlCol="0" anchor="t"/>
          <a:lstStyle/>
          <a:p>
            <a:pPr marL="0" indent="0" algn="l">
              <a:lnSpc>
                <a:spcPts val="2659"/>
              </a:lnSpc>
              <a:buNone/>
            </a:pPr>
            <a:r>
              <a:rPr lang="en-US" sz="2127" b="1" dirty="0">
                <a:solidFill>
                  <a:srgbClr val="396AF1"/>
                </a:solidFill>
                <a:latin typeface="Barlow" pitchFamily="34" charset="0"/>
                <a:ea typeface="Barlow" pitchFamily="34" charset="-122"/>
                <a:cs typeface="Barlow" pitchFamily="34" charset="-120"/>
              </a:rPr>
              <a:t>VLAN Subinterfaces</a:t>
            </a:r>
            <a:endParaRPr lang="en-US" sz="2127" dirty="0"/>
          </a:p>
        </p:txBody>
      </p:sp>
      <p:sp>
        <p:nvSpPr>
          <p:cNvPr id="10" name="Text 5"/>
          <p:cNvSpPr/>
          <p:nvPr/>
        </p:nvSpPr>
        <p:spPr>
          <a:xfrm>
            <a:off x="5707023" y="5030391"/>
            <a:ext cx="3216116" cy="1641872"/>
          </a:xfrm>
          <a:prstGeom prst="rect">
            <a:avLst/>
          </a:prstGeom>
          <a:noFill/>
          <a:ln/>
        </p:spPr>
        <p:txBody>
          <a:bodyPr wrap="square" rtlCol="0" anchor="t"/>
          <a:lstStyle/>
          <a:p>
            <a:pPr marL="0" indent="0" algn="l">
              <a:lnSpc>
                <a:spcPts val="2586"/>
              </a:lnSpc>
              <a:buNone/>
            </a:pPr>
            <a:r>
              <a:rPr lang="en-US" sz="1616" dirty="0">
                <a:solidFill>
                  <a:srgbClr val="272525"/>
                </a:solidFill>
                <a:latin typeface="Montserrat" pitchFamily="34" charset="0"/>
                <a:ea typeface="Montserrat" pitchFamily="34" charset="-122"/>
                <a:cs typeface="Montserrat" pitchFamily="34" charset="-120"/>
              </a:rPr>
              <a:t>The router interface is divided into logical subinterfaces, each assigned to a specific VLAN to route traffic between those VLANs.</a:t>
            </a:r>
            <a:endParaRPr lang="en-US" sz="1616" dirty="0"/>
          </a:p>
        </p:txBody>
      </p:sp>
      <p:pic>
        <p:nvPicPr>
          <p:cNvPr id="11" name="Image 3" descr="preencoded.png"/>
          <p:cNvPicPr>
            <a:picLocks noChangeAspect="1"/>
          </p:cNvPicPr>
          <p:nvPr/>
        </p:nvPicPr>
        <p:blipFill>
          <a:blip r:embed="rId6"/>
          <a:stretch>
            <a:fillRect/>
          </a:stretch>
        </p:blipFill>
        <p:spPr>
          <a:xfrm>
            <a:off x="9231035" y="2325410"/>
            <a:ext cx="3216116" cy="1987629"/>
          </a:xfrm>
          <a:prstGeom prst="rect">
            <a:avLst/>
          </a:prstGeom>
        </p:spPr>
      </p:pic>
      <p:sp>
        <p:nvSpPr>
          <p:cNvPr id="12" name="Text 6"/>
          <p:cNvSpPr/>
          <p:nvPr/>
        </p:nvSpPr>
        <p:spPr>
          <a:xfrm>
            <a:off x="9231035" y="4569619"/>
            <a:ext cx="2701052" cy="337661"/>
          </a:xfrm>
          <a:prstGeom prst="rect">
            <a:avLst/>
          </a:prstGeom>
          <a:noFill/>
          <a:ln/>
        </p:spPr>
        <p:txBody>
          <a:bodyPr wrap="none" rtlCol="0" anchor="t"/>
          <a:lstStyle/>
          <a:p>
            <a:pPr marL="0" indent="0" algn="l">
              <a:lnSpc>
                <a:spcPts val="2659"/>
              </a:lnSpc>
              <a:buNone/>
            </a:pPr>
            <a:r>
              <a:rPr lang="en-US" sz="2127" b="1" dirty="0">
                <a:solidFill>
                  <a:srgbClr val="396AF1"/>
                </a:solidFill>
                <a:latin typeface="Barlow" pitchFamily="34" charset="0"/>
                <a:ea typeface="Barlow" pitchFamily="34" charset="-122"/>
                <a:cs typeface="Barlow" pitchFamily="34" charset="-120"/>
              </a:rPr>
              <a:t>Router Configuration</a:t>
            </a:r>
            <a:endParaRPr lang="en-US" sz="2127" dirty="0"/>
          </a:p>
        </p:txBody>
      </p:sp>
      <p:sp>
        <p:nvSpPr>
          <p:cNvPr id="13" name="Text 7"/>
          <p:cNvSpPr/>
          <p:nvPr/>
        </p:nvSpPr>
        <p:spPr>
          <a:xfrm>
            <a:off x="9231035" y="5030391"/>
            <a:ext cx="3216116" cy="1970246"/>
          </a:xfrm>
          <a:prstGeom prst="rect">
            <a:avLst/>
          </a:prstGeom>
          <a:noFill/>
          <a:ln/>
        </p:spPr>
        <p:txBody>
          <a:bodyPr wrap="square" rtlCol="0" anchor="t"/>
          <a:lstStyle/>
          <a:p>
            <a:pPr marL="0" indent="0" algn="l">
              <a:lnSpc>
                <a:spcPts val="2586"/>
              </a:lnSpc>
              <a:buNone/>
            </a:pPr>
            <a:r>
              <a:rPr lang="en-US" sz="1616" dirty="0">
                <a:solidFill>
                  <a:srgbClr val="272525"/>
                </a:solidFill>
                <a:latin typeface="Montserrat" pitchFamily="34" charset="0"/>
                <a:ea typeface="Montserrat" pitchFamily="34" charset="-122"/>
                <a:cs typeface="Montserrat" pitchFamily="34" charset="-120"/>
              </a:rPr>
              <a:t>The router is configured with VLAN subinterfaces, 802.1Q trunking, and routing protocols to enable communication between hosts in different VLANs.</a:t>
            </a:r>
            <a:endParaRPr lang="en-US" sz="161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568893" y="523161"/>
            <a:ext cx="9492615" cy="1248966"/>
          </a:xfrm>
          <a:prstGeom prst="rect">
            <a:avLst/>
          </a:prstGeom>
          <a:noFill/>
          <a:ln/>
        </p:spPr>
        <p:txBody>
          <a:bodyPr wrap="square" rtlCol="0" anchor="t"/>
          <a:lstStyle/>
          <a:p>
            <a:pPr marL="0" indent="0">
              <a:lnSpc>
                <a:spcPts val="4917"/>
              </a:lnSpc>
              <a:buNone/>
            </a:pPr>
            <a:r>
              <a:rPr lang="en-US" sz="3934" b="1" dirty="0">
                <a:solidFill>
                  <a:srgbClr val="396AF1"/>
                </a:solidFill>
                <a:latin typeface="Barlow" pitchFamily="34" charset="0"/>
                <a:ea typeface="Barlow" pitchFamily="34" charset="-122"/>
                <a:cs typeface="Barlow" pitchFamily="34" charset="-120"/>
              </a:rPr>
              <a:t>Configuring Router-on-a-Stick InterVLAN Routing</a:t>
            </a:r>
            <a:endParaRPr lang="en-US" sz="3934" dirty="0"/>
          </a:p>
        </p:txBody>
      </p:sp>
      <p:sp>
        <p:nvSpPr>
          <p:cNvPr id="5" name="Shape 2"/>
          <p:cNvSpPr/>
          <p:nvPr/>
        </p:nvSpPr>
        <p:spPr>
          <a:xfrm>
            <a:off x="2568893" y="2151817"/>
            <a:ext cx="1582103" cy="1109424"/>
          </a:xfrm>
          <a:prstGeom prst="roundRect">
            <a:avLst>
              <a:gd name="adj" fmla="val 10268"/>
            </a:avLst>
          </a:prstGeom>
          <a:solidFill>
            <a:srgbClr val="EEEFF5"/>
          </a:solidFill>
          <a:ln/>
        </p:spPr>
      </p:sp>
      <p:sp>
        <p:nvSpPr>
          <p:cNvPr id="6" name="Text 3"/>
          <p:cNvSpPr/>
          <p:nvPr/>
        </p:nvSpPr>
        <p:spPr>
          <a:xfrm>
            <a:off x="2758678" y="2516743"/>
            <a:ext cx="84058" cy="379571"/>
          </a:xfrm>
          <a:prstGeom prst="rect">
            <a:avLst/>
          </a:prstGeom>
          <a:noFill/>
          <a:ln/>
        </p:spPr>
        <p:txBody>
          <a:bodyPr wrap="none" rtlCol="0" anchor="t"/>
          <a:lstStyle/>
          <a:p>
            <a:pPr marL="0" indent="0" algn="ctr">
              <a:lnSpc>
                <a:spcPts val="2990"/>
              </a:lnSpc>
              <a:buNone/>
            </a:pPr>
            <a:r>
              <a:rPr lang="en-US" sz="1869" b="1" dirty="0">
                <a:solidFill>
                  <a:srgbClr val="396AF1"/>
                </a:solidFill>
                <a:latin typeface="Barlow" pitchFamily="34" charset="0"/>
                <a:ea typeface="Barlow" pitchFamily="34" charset="-122"/>
                <a:cs typeface="Barlow" pitchFamily="34" charset="-120"/>
              </a:rPr>
              <a:t>1</a:t>
            </a:r>
            <a:endParaRPr lang="en-US" sz="1869" dirty="0"/>
          </a:p>
        </p:txBody>
      </p:sp>
      <p:sp>
        <p:nvSpPr>
          <p:cNvPr id="7" name="Text 4"/>
          <p:cNvSpPr/>
          <p:nvPr/>
        </p:nvSpPr>
        <p:spPr>
          <a:xfrm>
            <a:off x="4340781" y="2341602"/>
            <a:ext cx="2498050" cy="312182"/>
          </a:xfrm>
          <a:prstGeom prst="rect">
            <a:avLst/>
          </a:prstGeom>
          <a:noFill/>
          <a:ln/>
        </p:spPr>
        <p:txBody>
          <a:bodyPr wrap="none" rtlCol="0" anchor="t"/>
          <a:lstStyle/>
          <a:p>
            <a:pPr marL="0" indent="0" algn="l">
              <a:lnSpc>
                <a:spcPts val="2459"/>
              </a:lnSpc>
              <a:buNone/>
            </a:pPr>
            <a:r>
              <a:rPr lang="en-US" sz="1967" b="1" dirty="0">
                <a:solidFill>
                  <a:srgbClr val="396AF1"/>
                </a:solidFill>
                <a:latin typeface="Barlow" pitchFamily="34" charset="0"/>
                <a:ea typeface="Barlow" pitchFamily="34" charset="-122"/>
                <a:cs typeface="Barlow" pitchFamily="34" charset="-120"/>
              </a:rPr>
              <a:t>Enable Trunking</a:t>
            </a:r>
            <a:endParaRPr lang="en-US" sz="1967" dirty="0"/>
          </a:p>
        </p:txBody>
      </p:sp>
      <p:sp>
        <p:nvSpPr>
          <p:cNvPr id="8" name="Text 5"/>
          <p:cNvSpPr/>
          <p:nvPr/>
        </p:nvSpPr>
        <p:spPr>
          <a:xfrm>
            <a:off x="4340781" y="2767608"/>
            <a:ext cx="6658689" cy="303848"/>
          </a:xfrm>
          <a:prstGeom prst="rect">
            <a:avLst/>
          </a:prstGeom>
          <a:noFill/>
          <a:ln/>
        </p:spPr>
        <p:txBody>
          <a:bodyPr wrap="none" rtlCol="0" anchor="t"/>
          <a:lstStyle/>
          <a:p>
            <a:pPr marL="0" indent="0" algn="l">
              <a:lnSpc>
                <a:spcPts val="2392"/>
              </a:lnSpc>
              <a:buNone/>
            </a:pPr>
            <a:r>
              <a:rPr lang="en-US" sz="1495" dirty="0">
                <a:solidFill>
                  <a:srgbClr val="272525"/>
                </a:solidFill>
                <a:latin typeface="Montserrat" pitchFamily="34" charset="0"/>
                <a:ea typeface="Montserrat" pitchFamily="34" charset="-122"/>
                <a:cs typeface="Montserrat" pitchFamily="34" charset="-120"/>
              </a:rPr>
              <a:t>Configure the router interface as a trunk to carry multiple VLAN traffic.</a:t>
            </a:r>
            <a:endParaRPr lang="en-US" sz="1495" dirty="0"/>
          </a:p>
        </p:txBody>
      </p:sp>
      <p:sp>
        <p:nvSpPr>
          <p:cNvPr id="9" name="Shape 6"/>
          <p:cNvSpPr/>
          <p:nvPr/>
        </p:nvSpPr>
        <p:spPr>
          <a:xfrm>
            <a:off x="4245888" y="3204835"/>
            <a:ext cx="7720727" cy="42684"/>
          </a:xfrm>
          <a:prstGeom prst="roundRect">
            <a:avLst>
              <a:gd name="adj" fmla="val 266874"/>
            </a:avLst>
          </a:prstGeom>
          <a:solidFill>
            <a:srgbClr val="EEEFF5"/>
          </a:solidFill>
          <a:ln/>
        </p:spPr>
      </p:sp>
      <p:sp>
        <p:nvSpPr>
          <p:cNvPr id="10" name="Shape 7"/>
          <p:cNvSpPr/>
          <p:nvPr/>
        </p:nvSpPr>
        <p:spPr>
          <a:xfrm>
            <a:off x="2568893" y="3356134"/>
            <a:ext cx="3164205" cy="1413272"/>
          </a:xfrm>
          <a:prstGeom prst="roundRect">
            <a:avLst>
              <a:gd name="adj" fmla="val 8060"/>
            </a:avLst>
          </a:prstGeom>
          <a:solidFill>
            <a:srgbClr val="EEEFF5"/>
          </a:solidFill>
          <a:ln/>
        </p:spPr>
      </p:sp>
      <p:sp>
        <p:nvSpPr>
          <p:cNvPr id="11" name="Text 8"/>
          <p:cNvSpPr/>
          <p:nvPr/>
        </p:nvSpPr>
        <p:spPr>
          <a:xfrm>
            <a:off x="2758678" y="3872984"/>
            <a:ext cx="132874" cy="379571"/>
          </a:xfrm>
          <a:prstGeom prst="rect">
            <a:avLst/>
          </a:prstGeom>
          <a:noFill/>
          <a:ln/>
        </p:spPr>
        <p:txBody>
          <a:bodyPr wrap="none" rtlCol="0" anchor="t"/>
          <a:lstStyle/>
          <a:p>
            <a:pPr marL="0" indent="0" algn="ctr">
              <a:lnSpc>
                <a:spcPts val="2990"/>
              </a:lnSpc>
              <a:buNone/>
            </a:pPr>
            <a:r>
              <a:rPr lang="en-US" sz="1869" b="1" dirty="0">
                <a:solidFill>
                  <a:srgbClr val="396AF1"/>
                </a:solidFill>
                <a:latin typeface="Barlow" pitchFamily="34" charset="0"/>
                <a:ea typeface="Barlow" pitchFamily="34" charset="-122"/>
                <a:cs typeface="Barlow" pitchFamily="34" charset="-120"/>
              </a:rPr>
              <a:t>2</a:t>
            </a:r>
            <a:endParaRPr lang="en-US" sz="1869" dirty="0"/>
          </a:p>
        </p:txBody>
      </p:sp>
      <p:sp>
        <p:nvSpPr>
          <p:cNvPr id="12" name="Text 9"/>
          <p:cNvSpPr/>
          <p:nvPr/>
        </p:nvSpPr>
        <p:spPr>
          <a:xfrm>
            <a:off x="5922883" y="3545919"/>
            <a:ext cx="2498050" cy="312182"/>
          </a:xfrm>
          <a:prstGeom prst="rect">
            <a:avLst/>
          </a:prstGeom>
          <a:noFill/>
          <a:ln/>
        </p:spPr>
        <p:txBody>
          <a:bodyPr wrap="none" rtlCol="0" anchor="t"/>
          <a:lstStyle/>
          <a:p>
            <a:pPr marL="0" indent="0" algn="l">
              <a:lnSpc>
                <a:spcPts val="2459"/>
              </a:lnSpc>
              <a:buNone/>
            </a:pPr>
            <a:r>
              <a:rPr lang="en-US" sz="1967" b="1" dirty="0">
                <a:solidFill>
                  <a:srgbClr val="396AF1"/>
                </a:solidFill>
                <a:latin typeface="Barlow" pitchFamily="34" charset="0"/>
                <a:ea typeface="Barlow" pitchFamily="34" charset="-122"/>
                <a:cs typeface="Barlow" pitchFamily="34" charset="-120"/>
              </a:rPr>
              <a:t>Assign Subinterfaces</a:t>
            </a:r>
            <a:endParaRPr lang="en-US" sz="1967" dirty="0"/>
          </a:p>
        </p:txBody>
      </p:sp>
      <p:sp>
        <p:nvSpPr>
          <p:cNvPr id="13" name="Text 10"/>
          <p:cNvSpPr/>
          <p:nvPr/>
        </p:nvSpPr>
        <p:spPr>
          <a:xfrm>
            <a:off x="5922883" y="3971925"/>
            <a:ext cx="5948839" cy="607695"/>
          </a:xfrm>
          <a:prstGeom prst="rect">
            <a:avLst/>
          </a:prstGeom>
          <a:noFill/>
          <a:ln/>
        </p:spPr>
        <p:txBody>
          <a:bodyPr wrap="square" rtlCol="0" anchor="t"/>
          <a:lstStyle/>
          <a:p>
            <a:pPr marL="0" indent="0" algn="l">
              <a:lnSpc>
                <a:spcPts val="2392"/>
              </a:lnSpc>
              <a:buNone/>
            </a:pPr>
            <a:r>
              <a:rPr lang="en-US" sz="1495" dirty="0">
                <a:solidFill>
                  <a:srgbClr val="272525"/>
                </a:solidFill>
                <a:latin typeface="Montserrat" pitchFamily="34" charset="0"/>
                <a:ea typeface="Montserrat" pitchFamily="34" charset="-122"/>
                <a:cs typeface="Montserrat" pitchFamily="34" charset="-120"/>
              </a:rPr>
              <a:t>Create logical subinterfaces on the trunk interface, one for each VLAN.</a:t>
            </a:r>
            <a:endParaRPr lang="en-US" sz="1495" dirty="0"/>
          </a:p>
        </p:txBody>
      </p:sp>
      <p:sp>
        <p:nvSpPr>
          <p:cNvPr id="14" name="Shape 11"/>
          <p:cNvSpPr/>
          <p:nvPr/>
        </p:nvSpPr>
        <p:spPr>
          <a:xfrm>
            <a:off x="5827990" y="4713000"/>
            <a:ext cx="6138624" cy="42684"/>
          </a:xfrm>
          <a:prstGeom prst="roundRect">
            <a:avLst>
              <a:gd name="adj" fmla="val 266874"/>
            </a:avLst>
          </a:prstGeom>
          <a:solidFill>
            <a:srgbClr val="EEEFF5"/>
          </a:solidFill>
          <a:ln/>
        </p:spPr>
      </p:sp>
      <p:sp>
        <p:nvSpPr>
          <p:cNvPr id="15" name="Shape 12"/>
          <p:cNvSpPr/>
          <p:nvPr/>
        </p:nvSpPr>
        <p:spPr>
          <a:xfrm>
            <a:off x="2568893" y="4864298"/>
            <a:ext cx="4746308" cy="1413272"/>
          </a:xfrm>
          <a:prstGeom prst="roundRect">
            <a:avLst>
              <a:gd name="adj" fmla="val 8060"/>
            </a:avLst>
          </a:prstGeom>
          <a:solidFill>
            <a:srgbClr val="EEEFF5"/>
          </a:solidFill>
          <a:ln/>
        </p:spPr>
      </p:sp>
      <p:sp>
        <p:nvSpPr>
          <p:cNvPr id="16" name="Text 13"/>
          <p:cNvSpPr/>
          <p:nvPr/>
        </p:nvSpPr>
        <p:spPr>
          <a:xfrm>
            <a:off x="2758678" y="5381149"/>
            <a:ext cx="128111" cy="379571"/>
          </a:xfrm>
          <a:prstGeom prst="rect">
            <a:avLst/>
          </a:prstGeom>
          <a:noFill/>
          <a:ln/>
        </p:spPr>
        <p:txBody>
          <a:bodyPr wrap="none" rtlCol="0" anchor="t"/>
          <a:lstStyle/>
          <a:p>
            <a:pPr marL="0" indent="0" algn="ctr">
              <a:lnSpc>
                <a:spcPts val="2990"/>
              </a:lnSpc>
              <a:buNone/>
            </a:pPr>
            <a:r>
              <a:rPr lang="en-US" sz="1869" b="1" dirty="0">
                <a:solidFill>
                  <a:srgbClr val="396AF1"/>
                </a:solidFill>
                <a:latin typeface="Barlow" pitchFamily="34" charset="0"/>
                <a:ea typeface="Barlow" pitchFamily="34" charset="-122"/>
                <a:cs typeface="Barlow" pitchFamily="34" charset="-120"/>
              </a:rPr>
              <a:t>3</a:t>
            </a:r>
            <a:endParaRPr lang="en-US" sz="1869" dirty="0"/>
          </a:p>
        </p:txBody>
      </p:sp>
      <p:sp>
        <p:nvSpPr>
          <p:cNvPr id="17" name="Text 14"/>
          <p:cNvSpPr/>
          <p:nvPr/>
        </p:nvSpPr>
        <p:spPr>
          <a:xfrm>
            <a:off x="7504986" y="5054084"/>
            <a:ext cx="2716054" cy="312182"/>
          </a:xfrm>
          <a:prstGeom prst="rect">
            <a:avLst/>
          </a:prstGeom>
          <a:noFill/>
          <a:ln/>
        </p:spPr>
        <p:txBody>
          <a:bodyPr wrap="none" rtlCol="0" anchor="t"/>
          <a:lstStyle/>
          <a:p>
            <a:pPr marL="0" indent="0" algn="l">
              <a:lnSpc>
                <a:spcPts val="2459"/>
              </a:lnSpc>
              <a:buNone/>
            </a:pPr>
            <a:r>
              <a:rPr lang="en-US" sz="1967" b="1" dirty="0">
                <a:solidFill>
                  <a:srgbClr val="396AF1"/>
                </a:solidFill>
                <a:latin typeface="Barlow" pitchFamily="34" charset="0"/>
                <a:ea typeface="Barlow" pitchFamily="34" charset="-122"/>
                <a:cs typeface="Barlow" pitchFamily="34" charset="-120"/>
              </a:rPr>
              <a:t>Configure Encapsulation</a:t>
            </a:r>
            <a:endParaRPr lang="en-US" sz="1967" dirty="0"/>
          </a:p>
        </p:txBody>
      </p:sp>
      <p:sp>
        <p:nvSpPr>
          <p:cNvPr id="18" name="Text 15"/>
          <p:cNvSpPr/>
          <p:nvPr/>
        </p:nvSpPr>
        <p:spPr>
          <a:xfrm>
            <a:off x="7504986" y="5480090"/>
            <a:ext cx="4366736" cy="607695"/>
          </a:xfrm>
          <a:prstGeom prst="rect">
            <a:avLst/>
          </a:prstGeom>
          <a:noFill/>
          <a:ln/>
        </p:spPr>
        <p:txBody>
          <a:bodyPr wrap="square" rtlCol="0" anchor="t"/>
          <a:lstStyle/>
          <a:p>
            <a:pPr marL="0" indent="0" algn="l">
              <a:lnSpc>
                <a:spcPts val="2392"/>
              </a:lnSpc>
              <a:buNone/>
            </a:pPr>
            <a:r>
              <a:rPr lang="en-US" sz="1495" dirty="0">
                <a:solidFill>
                  <a:srgbClr val="272525"/>
                </a:solidFill>
                <a:latin typeface="Montserrat" pitchFamily="34" charset="0"/>
                <a:ea typeface="Montserrat" pitchFamily="34" charset="-122"/>
                <a:cs typeface="Montserrat" pitchFamily="34" charset="-120"/>
              </a:rPr>
              <a:t>Set the encapsulation type (e.g., dot1Q) and assign the VLAN IDs to the subinterfaces.</a:t>
            </a:r>
            <a:endParaRPr lang="en-US" sz="1495" dirty="0"/>
          </a:p>
        </p:txBody>
      </p:sp>
      <p:sp>
        <p:nvSpPr>
          <p:cNvPr id="19" name="Text 16"/>
          <p:cNvSpPr/>
          <p:nvPr/>
        </p:nvSpPr>
        <p:spPr>
          <a:xfrm>
            <a:off x="2568893" y="6491049"/>
            <a:ext cx="9492615" cy="1215390"/>
          </a:xfrm>
          <a:prstGeom prst="rect">
            <a:avLst/>
          </a:prstGeom>
          <a:noFill/>
          <a:ln/>
        </p:spPr>
        <p:txBody>
          <a:bodyPr wrap="square" rtlCol="0" anchor="t"/>
          <a:lstStyle/>
          <a:p>
            <a:pPr marL="0" indent="0">
              <a:lnSpc>
                <a:spcPts val="2392"/>
              </a:lnSpc>
              <a:buNone/>
            </a:pPr>
            <a:r>
              <a:rPr lang="en-US" sz="1495" dirty="0">
                <a:solidFill>
                  <a:srgbClr val="272525"/>
                </a:solidFill>
                <a:latin typeface="Montserrat" pitchFamily="34" charset="0"/>
                <a:ea typeface="Montserrat" pitchFamily="34" charset="-122"/>
                <a:cs typeface="Montserrat" pitchFamily="34" charset="-120"/>
              </a:rPr>
              <a:t>The key steps to configure Router-on-a-Stick InterVLAN routing involve enabling trunking on the router interface, assigning logical subinterfaces for each VLAN, and configuring the appropriate encapsulation method to distinguish traffic from different VLANs. This setup allows the router to route traffic between the VLANs connected to its subinterfaces.</a:t>
            </a:r>
            <a:endParaRPr lang="en-US" sz="149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2125385" y="571738"/>
            <a:ext cx="10379512" cy="1365647"/>
          </a:xfrm>
          <a:prstGeom prst="rect">
            <a:avLst/>
          </a:prstGeom>
          <a:noFill/>
          <a:ln/>
        </p:spPr>
        <p:txBody>
          <a:bodyPr wrap="square" rtlCol="0" anchor="t"/>
          <a:lstStyle/>
          <a:p>
            <a:pPr marL="0" indent="0">
              <a:lnSpc>
                <a:spcPts val="5377"/>
              </a:lnSpc>
              <a:buNone/>
            </a:pPr>
            <a:r>
              <a:rPr lang="en-US" sz="4302" b="1" dirty="0">
                <a:solidFill>
                  <a:srgbClr val="396AF1"/>
                </a:solidFill>
                <a:latin typeface="Barlow" pitchFamily="34" charset="0"/>
                <a:ea typeface="Barlow" pitchFamily="34" charset="-122"/>
                <a:cs typeface="Barlow" pitchFamily="34" charset="-120"/>
              </a:rPr>
              <a:t>Example 1: InterVLAN Routing between two VLANs</a:t>
            </a:r>
            <a:endParaRPr lang="en-US" sz="4302" dirty="0"/>
          </a:p>
        </p:txBody>
      </p:sp>
      <p:pic>
        <p:nvPicPr>
          <p:cNvPr id="5" name="Image 1" descr="preencoded.png"/>
          <p:cNvPicPr>
            <a:picLocks noChangeAspect="1"/>
          </p:cNvPicPr>
          <p:nvPr/>
        </p:nvPicPr>
        <p:blipFill>
          <a:blip r:embed="rId4"/>
          <a:stretch>
            <a:fillRect/>
          </a:stretch>
        </p:blipFill>
        <p:spPr>
          <a:xfrm>
            <a:off x="3863935" y="2352556"/>
            <a:ext cx="1712595" cy="1213128"/>
          </a:xfrm>
          <a:prstGeom prst="rect">
            <a:avLst/>
          </a:prstGeom>
        </p:spPr>
      </p:pic>
      <p:sp>
        <p:nvSpPr>
          <p:cNvPr id="6" name="Text 2"/>
          <p:cNvSpPr/>
          <p:nvPr/>
        </p:nvSpPr>
        <p:spPr>
          <a:xfrm>
            <a:off x="4674275" y="2902387"/>
            <a:ext cx="91916" cy="415052"/>
          </a:xfrm>
          <a:prstGeom prst="rect">
            <a:avLst/>
          </a:prstGeom>
          <a:noFill/>
          <a:ln/>
        </p:spPr>
        <p:txBody>
          <a:bodyPr wrap="none" rtlCol="0" anchor="t"/>
          <a:lstStyle/>
          <a:p>
            <a:pPr marL="0" indent="0" algn="ctr">
              <a:lnSpc>
                <a:spcPts val="3269"/>
              </a:lnSpc>
              <a:buNone/>
            </a:pPr>
            <a:r>
              <a:rPr lang="en-US" sz="2043" b="1" dirty="0">
                <a:solidFill>
                  <a:srgbClr val="396AF1"/>
                </a:solidFill>
                <a:latin typeface="Barlow" pitchFamily="34" charset="0"/>
                <a:ea typeface="Barlow" pitchFamily="34" charset="-122"/>
                <a:cs typeface="Barlow" pitchFamily="34" charset="-120"/>
              </a:rPr>
              <a:t>1</a:t>
            </a:r>
            <a:endParaRPr lang="en-US" sz="2043" dirty="0"/>
          </a:p>
        </p:txBody>
      </p:sp>
      <p:sp>
        <p:nvSpPr>
          <p:cNvPr id="7" name="Text 3"/>
          <p:cNvSpPr/>
          <p:nvPr/>
        </p:nvSpPr>
        <p:spPr>
          <a:xfrm>
            <a:off x="5784056" y="2560082"/>
            <a:ext cx="1333143" cy="341352"/>
          </a:xfrm>
          <a:prstGeom prst="rect">
            <a:avLst/>
          </a:prstGeom>
          <a:noFill/>
          <a:ln/>
        </p:spPr>
        <p:txBody>
          <a:bodyPr wrap="none" rtlCol="0" anchor="t"/>
          <a:lstStyle/>
          <a:p>
            <a:pPr marL="0" indent="0" algn="l">
              <a:lnSpc>
                <a:spcPts val="2688"/>
              </a:lnSpc>
              <a:buNone/>
            </a:pPr>
            <a:r>
              <a:rPr lang="en-US" sz="2151" b="1" dirty="0">
                <a:solidFill>
                  <a:srgbClr val="396AF1"/>
                </a:solidFill>
                <a:latin typeface="Barlow" pitchFamily="34" charset="0"/>
                <a:ea typeface="Barlow" pitchFamily="34" charset="-122"/>
                <a:cs typeface="Barlow" pitchFamily="34" charset="-120"/>
              </a:rPr>
              <a:t>VLAN 10</a:t>
            </a:r>
            <a:endParaRPr lang="en-US" sz="2151" dirty="0"/>
          </a:p>
        </p:txBody>
      </p:sp>
      <p:sp>
        <p:nvSpPr>
          <p:cNvPr id="8" name="Text 4"/>
          <p:cNvSpPr/>
          <p:nvPr/>
        </p:nvSpPr>
        <p:spPr>
          <a:xfrm>
            <a:off x="5784056" y="3025973"/>
            <a:ext cx="1333143" cy="332184"/>
          </a:xfrm>
          <a:prstGeom prst="rect">
            <a:avLst/>
          </a:prstGeom>
          <a:noFill/>
          <a:ln/>
        </p:spPr>
        <p:txBody>
          <a:bodyPr wrap="none" rtlCol="0" anchor="t"/>
          <a:lstStyle/>
          <a:p>
            <a:pPr marL="0" indent="0" algn="l">
              <a:lnSpc>
                <a:spcPts val="2615"/>
              </a:lnSpc>
              <a:buNone/>
            </a:pPr>
            <a:r>
              <a:rPr lang="en-US" sz="1635" dirty="0">
                <a:solidFill>
                  <a:srgbClr val="272525"/>
                </a:solidFill>
                <a:latin typeface="Montserrat" pitchFamily="34" charset="0"/>
                <a:ea typeface="Montserrat" pitchFamily="34" charset="-122"/>
                <a:cs typeface="Montserrat" pitchFamily="34" charset="-120"/>
              </a:rPr>
              <a:t>User Devices</a:t>
            </a:r>
            <a:endParaRPr lang="en-US" sz="1635" dirty="0"/>
          </a:p>
        </p:txBody>
      </p:sp>
      <p:sp>
        <p:nvSpPr>
          <p:cNvPr id="9" name="Shape 5"/>
          <p:cNvSpPr/>
          <p:nvPr/>
        </p:nvSpPr>
        <p:spPr>
          <a:xfrm>
            <a:off x="5628323" y="3529132"/>
            <a:ext cx="6824782" cy="46673"/>
          </a:xfrm>
          <a:prstGeom prst="roundRect">
            <a:avLst>
              <a:gd name="adj" fmla="val 266867"/>
            </a:avLst>
          </a:prstGeom>
          <a:solidFill>
            <a:srgbClr val="EEEFF5"/>
          </a:solidFill>
          <a:ln/>
        </p:spPr>
      </p:sp>
      <p:pic>
        <p:nvPicPr>
          <p:cNvPr id="10" name="Image 2" descr="preencoded.png"/>
          <p:cNvPicPr>
            <a:picLocks noChangeAspect="1"/>
          </p:cNvPicPr>
          <p:nvPr/>
        </p:nvPicPr>
        <p:blipFill>
          <a:blip r:embed="rId5"/>
          <a:stretch>
            <a:fillRect/>
          </a:stretch>
        </p:blipFill>
        <p:spPr>
          <a:xfrm>
            <a:off x="3007638" y="3617476"/>
            <a:ext cx="3425190" cy="1213128"/>
          </a:xfrm>
          <a:prstGeom prst="rect">
            <a:avLst/>
          </a:prstGeom>
        </p:spPr>
      </p:pic>
      <p:sp>
        <p:nvSpPr>
          <p:cNvPr id="11" name="Text 6"/>
          <p:cNvSpPr/>
          <p:nvPr/>
        </p:nvSpPr>
        <p:spPr>
          <a:xfrm>
            <a:off x="4647486" y="4016454"/>
            <a:ext cx="145375" cy="415052"/>
          </a:xfrm>
          <a:prstGeom prst="rect">
            <a:avLst/>
          </a:prstGeom>
          <a:noFill/>
          <a:ln/>
        </p:spPr>
        <p:txBody>
          <a:bodyPr wrap="none" rtlCol="0" anchor="t"/>
          <a:lstStyle/>
          <a:p>
            <a:pPr marL="0" indent="0" algn="ctr">
              <a:lnSpc>
                <a:spcPts val="3269"/>
              </a:lnSpc>
              <a:buNone/>
            </a:pPr>
            <a:r>
              <a:rPr lang="en-US" sz="2043" b="1" dirty="0">
                <a:solidFill>
                  <a:srgbClr val="396AF1"/>
                </a:solidFill>
                <a:latin typeface="Barlow" pitchFamily="34" charset="0"/>
                <a:ea typeface="Barlow" pitchFamily="34" charset="-122"/>
                <a:cs typeface="Barlow" pitchFamily="34" charset="-120"/>
              </a:rPr>
              <a:t>2</a:t>
            </a:r>
            <a:endParaRPr lang="en-US" sz="2043" dirty="0"/>
          </a:p>
        </p:txBody>
      </p:sp>
      <p:sp>
        <p:nvSpPr>
          <p:cNvPr id="12" name="Text 7"/>
          <p:cNvSpPr/>
          <p:nvPr/>
        </p:nvSpPr>
        <p:spPr>
          <a:xfrm>
            <a:off x="6640354" y="3825002"/>
            <a:ext cx="1964055" cy="341352"/>
          </a:xfrm>
          <a:prstGeom prst="rect">
            <a:avLst/>
          </a:prstGeom>
          <a:noFill/>
          <a:ln/>
        </p:spPr>
        <p:txBody>
          <a:bodyPr wrap="none" rtlCol="0" anchor="t"/>
          <a:lstStyle/>
          <a:p>
            <a:pPr marL="0" indent="0" algn="l">
              <a:lnSpc>
                <a:spcPts val="2688"/>
              </a:lnSpc>
              <a:buNone/>
            </a:pPr>
            <a:r>
              <a:rPr lang="en-US" sz="2151" b="1" dirty="0">
                <a:solidFill>
                  <a:srgbClr val="396AF1"/>
                </a:solidFill>
                <a:latin typeface="Barlow" pitchFamily="34" charset="0"/>
                <a:ea typeface="Barlow" pitchFamily="34" charset="-122"/>
                <a:cs typeface="Barlow" pitchFamily="34" charset="-120"/>
              </a:rPr>
              <a:t>Router</a:t>
            </a:r>
            <a:endParaRPr lang="en-US" sz="2151" dirty="0"/>
          </a:p>
        </p:txBody>
      </p:sp>
      <p:sp>
        <p:nvSpPr>
          <p:cNvPr id="13" name="Text 8"/>
          <p:cNvSpPr/>
          <p:nvPr/>
        </p:nvSpPr>
        <p:spPr>
          <a:xfrm>
            <a:off x="6640354" y="4290893"/>
            <a:ext cx="1964055" cy="332184"/>
          </a:xfrm>
          <a:prstGeom prst="rect">
            <a:avLst/>
          </a:prstGeom>
          <a:noFill/>
          <a:ln/>
        </p:spPr>
        <p:txBody>
          <a:bodyPr wrap="none" rtlCol="0" anchor="t"/>
          <a:lstStyle/>
          <a:p>
            <a:pPr marL="0" indent="0" algn="l">
              <a:lnSpc>
                <a:spcPts val="2615"/>
              </a:lnSpc>
              <a:buNone/>
            </a:pPr>
            <a:r>
              <a:rPr lang="en-US" sz="1635" dirty="0">
                <a:solidFill>
                  <a:srgbClr val="272525"/>
                </a:solidFill>
                <a:latin typeface="Montserrat" pitchFamily="34" charset="0"/>
                <a:ea typeface="Montserrat" pitchFamily="34" charset="-122"/>
                <a:cs typeface="Montserrat" pitchFamily="34" charset="-120"/>
              </a:rPr>
              <a:t>InterVLAN Routing</a:t>
            </a:r>
            <a:endParaRPr lang="en-US" sz="1635" dirty="0"/>
          </a:p>
        </p:txBody>
      </p:sp>
      <p:sp>
        <p:nvSpPr>
          <p:cNvPr id="14" name="Shape 9"/>
          <p:cNvSpPr/>
          <p:nvPr/>
        </p:nvSpPr>
        <p:spPr>
          <a:xfrm>
            <a:off x="6484620" y="4794052"/>
            <a:ext cx="5968484" cy="46673"/>
          </a:xfrm>
          <a:prstGeom prst="roundRect">
            <a:avLst>
              <a:gd name="adj" fmla="val 266867"/>
            </a:avLst>
          </a:prstGeom>
          <a:solidFill>
            <a:srgbClr val="EEEFF5"/>
          </a:solidFill>
          <a:ln/>
        </p:spPr>
      </p:sp>
      <p:pic>
        <p:nvPicPr>
          <p:cNvPr id="15" name="Image 3" descr="preencoded.png"/>
          <p:cNvPicPr>
            <a:picLocks noChangeAspect="1"/>
          </p:cNvPicPr>
          <p:nvPr/>
        </p:nvPicPr>
        <p:blipFill>
          <a:blip r:embed="rId6"/>
          <a:stretch>
            <a:fillRect/>
          </a:stretch>
        </p:blipFill>
        <p:spPr>
          <a:xfrm>
            <a:off x="2151221" y="4882396"/>
            <a:ext cx="5137785" cy="1213128"/>
          </a:xfrm>
          <a:prstGeom prst="rect">
            <a:avLst/>
          </a:prstGeom>
        </p:spPr>
      </p:pic>
      <p:sp>
        <p:nvSpPr>
          <p:cNvPr id="16" name="Text 10"/>
          <p:cNvSpPr/>
          <p:nvPr/>
        </p:nvSpPr>
        <p:spPr>
          <a:xfrm>
            <a:off x="4649986" y="5281374"/>
            <a:ext cx="140137" cy="415052"/>
          </a:xfrm>
          <a:prstGeom prst="rect">
            <a:avLst/>
          </a:prstGeom>
          <a:noFill/>
          <a:ln/>
        </p:spPr>
        <p:txBody>
          <a:bodyPr wrap="none" rtlCol="0" anchor="t"/>
          <a:lstStyle/>
          <a:p>
            <a:pPr marL="0" indent="0" algn="ctr">
              <a:lnSpc>
                <a:spcPts val="3269"/>
              </a:lnSpc>
              <a:buNone/>
            </a:pPr>
            <a:r>
              <a:rPr lang="en-US" sz="2043" b="1" dirty="0">
                <a:solidFill>
                  <a:srgbClr val="396AF1"/>
                </a:solidFill>
                <a:latin typeface="Barlow" pitchFamily="34" charset="0"/>
                <a:ea typeface="Barlow" pitchFamily="34" charset="-122"/>
                <a:cs typeface="Barlow" pitchFamily="34" charset="-120"/>
              </a:rPr>
              <a:t>3</a:t>
            </a:r>
            <a:endParaRPr lang="en-US" sz="2043" dirty="0"/>
          </a:p>
        </p:txBody>
      </p:sp>
      <p:sp>
        <p:nvSpPr>
          <p:cNvPr id="17" name="Text 11"/>
          <p:cNvSpPr/>
          <p:nvPr/>
        </p:nvSpPr>
        <p:spPr>
          <a:xfrm>
            <a:off x="7496532" y="5089922"/>
            <a:ext cx="1058466" cy="341352"/>
          </a:xfrm>
          <a:prstGeom prst="rect">
            <a:avLst/>
          </a:prstGeom>
          <a:noFill/>
          <a:ln/>
        </p:spPr>
        <p:txBody>
          <a:bodyPr wrap="none" rtlCol="0" anchor="t"/>
          <a:lstStyle/>
          <a:p>
            <a:pPr marL="0" indent="0" algn="l">
              <a:lnSpc>
                <a:spcPts val="2688"/>
              </a:lnSpc>
              <a:buNone/>
            </a:pPr>
            <a:r>
              <a:rPr lang="en-US" sz="2151" b="1" dirty="0">
                <a:solidFill>
                  <a:srgbClr val="396AF1"/>
                </a:solidFill>
                <a:latin typeface="Barlow" pitchFamily="34" charset="0"/>
                <a:ea typeface="Barlow" pitchFamily="34" charset="-122"/>
                <a:cs typeface="Barlow" pitchFamily="34" charset="-120"/>
              </a:rPr>
              <a:t>VLAN 20</a:t>
            </a:r>
            <a:endParaRPr lang="en-US" sz="2151" dirty="0"/>
          </a:p>
        </p:txBody>
      </p:sp>
      <p:sp>
        <p:nvSpPr>
          <p:cNvPr id="18" name="Text 12"/>
          <p:cNvSpPr/>
          <p:nvPr/>
        </p:nvSpPr>
        <p:spPr>
          <a:xfrm>
            <a:off x="7496532" y="5555813"/>
            <a:ext cx="1058466" cy="332184"/>
          </a:xfrm>
          <a:prstGeom prst="rect">
            <a:avLst/>
          </a:prstGeom>
          <a:noFill/>
          <a:ln/>
        </p:spPr>
        <p:txBody>
          <a:bodyPr wrap="none" rtlCol="0" anchor="t"/>
          <a:lstStyle/>
          <a:p>
            <a:pPr marL="0" indent="0" algn="l">
              <a:lnSpc>
                <a:spcPts val="2615"/>
              </a:lnSpc>
              <a:buNone/>
            </a:pPr>
            <a:r>
              <a:rPr lang="en-US" sz="1635" dirty="0">
                <a:solidFill>
                  <a:srgbClr val="272525"/>
                </a:solidFill>
                <a:latin typeface="Montserrat" pitchFamily="34" charset="0"/>
                <a:ea typeface="Montserrat" pitchFamily="34" charset="-122"/>
                <a:cs typeface="Montserrat" pitchFamily="34" charset="-120"/>
              </a:rPr>
              <a:t>Servers</a:t>
            </a:r>
            <a:endParaRPr lang="en-US" sz="1635" dirty="0"/>
          </a:p>
        </p:txBody>
      </p:sp>
      <p:sp>
        <p:nvSpPr>
          <p:cNvPr id="19" name="Text 13"/>
          <p:cNvSpPr/>
          <p:nvPr/>
        </p:nvSpPr>
        <p:spPr>
          <a:xfrm>
            <a:off x="2125385" y="6329005"/>
            <a:ext cx="10379512" cy="1328737"/>
          </a:xfrm>
          <a:prstGeom prst="rect">
            <a:avLst/>
          </a:prstGeom>
          <a:noFill/>
          <a:ln/>
        </p:spPr>
        <p:txBody>
          <a:bodyPr wrap="square" rtlCol="0" anchor="t"/>
          <a:lstStyle/>
          <a:p>
            <a:pPr marL="0" indent="0">
              <a:lnSpc>
                <a:spcPts val="2615"/>
              </a:lnSpc>
              <a:buNone/>
            </a:pPr>
            <a:r>
              <a:rPr lang="en-US" sz="1635" dirty="0">
                <a:solidFill>
                  <a:srgbClr val="272525"/>
                </a:solidFill>
                <a:latin typeface="Montserrat" pitchFamily="34" charset="0"/>
                <a:ea typeface="Montserrat" pitchFamily="34" charset="-122"/>
                <a:cs typeface="Montserrat" pitchFamily="34" charset="-120"/>
              </a:rPr>
              <a:t>In this example, we have two VLANs - VLAN 10 for user devices and VLAN 20 for servers. The router is configured to provide InterVLAN routing, allowing communication between devices in the two VLANs. This setup ensures segmentation and security while enabling necessary data flow between the user devices and servers.</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096923"/>
            <a:ext cx="9306401" cy="1461611"/>
          </a:xfrm>
          <a:prstGeom prst="rect">
            <a:avLst/>
          </a:prstGeom>
          <a:noFill/>
          <a:ln/>
        </p:spPr>
        <p:txBody>
          <a:bodyPr wrap="square" rtlCol="0" anchor="t"/>
          <a:lstStyle/>
          <a:p>
            <a:pPr marL="0" indent="0">
              <a:lnSpc>
                <a:spcPts val="5755"/>
              </a:lnSpc>
              <a:buNone/>
            </a:pPr>
            <a:r>
              <a:rPr lang="en-US" sz="4604" b="1" dirty="0">
                <a:solidFill>
                  <a:srgbClr val="396AF1"/>
                </a:solidFill>
                <a:latin typeface="Barlow" pitchFamily="34" charset="0"/>
                <a:ea typeface="Barlow" pitchFamily="34" charset="-122"/>
                <a:cs typeface="Barlow" pitchFamily="34" charset="-120"/>
              </a:rPr>
              <a:t>Verifying InterVLAN Routing in Example 1</a:t>
            </a:r>
            <a:endParaRPr lang="en-US" sz="4604" dirty="0"/>
          </a:p>
        </p:txBody>
      </p:sp>
      <p:sp>
        <p:nvSpPr>
          <p:cNvPr id="6" name="Shape 2"/>
          <p:cNvSpPr/>
          <p:nvPr/>
        </p:nvSpPr>
        <p:spPr>
          <a:xfrm>
            <a:off x="4490799" y="2891790"/>
            <a:ext cx="4542115" cy="2364700"/>
          </a:xfrm>
          <a:prstGeom prst="roundRect">
            <a:avLst>
              <a:gd name="adj" fmla="val 5638"/>
            </a:avLst>
          </a:prstGeom>
          <a:solidFill>
            <a:srgbClr val="EEEFF5"/>
          </a:solidFill>
          <a:ln/>
        </p:spPr>
      </p:sp>
      <p:sp>
        <p:nvSpPr>
          <p:cNvPr id="7" name="Text 3"/>
          <p:cNvSpPr/>
          <p:nvPr/>
        </p:nvSpPr>
        <p:spPr>
          <a:xfrm>
            <a:off x="4712970" y="3113961"/>
            <a:ext cx="3807500"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Checking VLAN Memberships</a:t>
            </a:r>
            <a:endParaRPr lang="en-US" sz="2302" dirty="0"/>
          </a:p>
        </p:txBody>
      </p:sp>
      <p:sp>
        <p:nvSpPr>
          <p:cNvPr id="8" name="Text 4"/>
          <p:cNvSpPr/>
          <p:nvPr/>
        </p:nvSpPr>
        <p:spPr>
          <a:xfrm>
            <a:off x="4712970" y="3612713"/>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Verify that the interfaces on the router are assigned to the correct VLANs. Ensure the VLAN IDs match the expected configuration.</a:t>
            </a:r>
            <a:endParaRPr lang="en-US" sz="1750" dirty="0"/>
          </a:p>
        </p:txBody>
      </p:sp>
      <p:sp>
        <p:nvSpPr>
          <p:cNvPr id="9" name="Shape 5"/>
          <p:cNvSpPr/>
          <p:nvPr/>
        </p:nvSpPr>
        <p:spPr>
          <a:xfrm>
            <a:off x="9255085" y="2891790"/>
            <a:ext cx="4542115" cy="2364700"/>
          </a:xfrm>
          <a:prstGeom prst="roundRect">
            <a:avLst>
              <a:gd name="adj" fmla="val 5638"/>
            </a:avLst>
          </a:prstGeom>
          <a:solidFill>
            <a:srgbClr val="EEEFF5"/>
          </a:solidFill>
          <a:ln/>
        </p:spPr>
      </p:sp>
      <p:sp>
        <p:nvSpPr>
          <p:cNvPr id="10" name="Text 6"/>
          <p:cNvSpPr/>
          <p:nvPr/>
        </p:nvSpPr>
        <p:spPr>
          <a:xfrm>
            <a:off x="9477256" y="3113961"/>
            <a:ext cx="3208853"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Inspecting Routing Table</a:t>
            </a:r>
            <a:endParaRPr lang="en-US" sz="2302" dirty="0"/>
          </a:p>
        </p:txBody>
      </p:sp>
      <p:sp>
        <p:nvSpPr>
          <p:cNvPr id="11" name="Text 7"/>
          <p:cNvSpPr/>
          <p:nvPr/>
        </p:nvSpPr>
        <p:spPr>
          <a:xfrm>
            <a:off x="9477256" y="3612713"/>
            <a:ext cx="4097774" cy="1421606"/>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Examine the routing table on the router to confirm that the correct VLAN subnetworks are present and routable.</a:t>
            </a:r>
            <a:endParaRPr lang="en-US" sz="1750" dirty="0"/>
          </a:p>
        </p:txBody>
      </p:sp>
      <p:sp>
        <p:nvSpPr>
          <p:cNvPr id="12" name="Shape 8"/>
          <p:cNvSpPr/>
          <p:nvPr/>
        </p:nvSpPr>
        <p:spPr>
          <a:xfrm>
            <a:off x="4490799" y="5478661"/>
            <a:ext cx="9306401" cy="1653897"/>
          </a:xfrm>
          <a:prstGeom prst="roundRect">
            <a:avLst>
              <a:gd name="adj" fmla="val 8061"/>
            </a:avLst>
          </a:prstGeom>
          <a:solidFill>
            <a:srgbClr val="EEEFF5"/>
          </a:solidFill>
          <a:ln/>
        </p:spPr>
      </p:sp>
      <p:sp>
        <p:nvSpPr>
          <p:cNvPr id="13" name="Text 9"/>
          <p:cNvSpPr/>
          <p:nvPr/>
        </p:nvSpPr>
        <p:spPr>
          <a:xfrm>
            <a:off x="4712970" y="5700832"/>
            <a:ext cx="2923580" cy="365522"/>
          </a:xfrm>
          <a:prstGeom prst="rect">
            <a:avLst/>
          </a:prstGeom>
          <a:noFill/>
          <a:ln/>
        </p:spPr>
        <p:txBody>
          <a:bodyPr wrap="none" rtlCol="0" anchor="t"/>
          <a:lstStyle/>
          <a:p>
            <a:pPr marL="0" indent="0">
              <a:lnSpc>
                <a:spcPts val="2878"/>
              </a:lnSpc>
              <a:buNone/>
            </a:pPr>
            <a:r>
              <a:rPr lang="en-US" sz="2302" b="1" dirty="0">
                <a:solidFill>
                  <a:srgbClr val="396AF1"/>
                </a:solidFill>
                <a:latin typeface="Barlow" pitchFamily="34" charset="0"/>
                <a:ea typeface="Barlow" pitchFamily="34" charset="-122"/>
                <a:cs typeface="Barlow" pitchFamily="34" charset="-120"/>
              </a:rPr>
              <a:t>Tracing Packet Flow</a:t>
            </a:r>
            <a:endParaRPr lang="en-US" sz="2302" dirty="0"/>
          </a:p>
        </p:txBody>
      </p:sp>
      <p:sp>
        <p:nvSpPr>
          <p:cNvPr id="14" name="Text 10"/>
          <p:cNvSpPr/>
          <p:nvPr/>
        </p:nvSpPr>
        <p:spPr>
          <a:xfrm>
            <a:off x="4712970" y="6199584"/>
            <a:ext cx="8862060" cy="710803"/>
          </a:xfrm>
          <a:prstGeom prst="rect">
            <a:avLst/>
          </a:prstGeom>
          <a:noFill/>
          <a:ln/>
        </p:spPr>
        <p:txBody>
          <a:bodyPr wrap="square" rtlCol="0" anchor="t"/>
          <a:lstStyle/>
          <a:p>
            <a:pPr marL="0" indent="0">
              <a:lnSpc>
                <a:spcPts val="2799"/>
              </a:lnSpc>
              <a:buNone/>
            </a:pPr>
            <a:r>
              <a:rPr lang="en-US" sz="1750" dirty="0">
                <a:solidFill>
                  <a:srgbClr val="272525"/>
                </a:solidFill>
                <a:latin typeface="Montserrat" pitchFamily="34" charset="0"/>
                <a:ea typeface="Montserrat" pitchFamily="34" charset="-122"/>
                <a:cs typeface="Montserrat" pitchFamily="34" charset="-120"/>
              </a:rPr>
              <a:t>Use ping or traceroute to test connectivity between devices in different VLANs, verifying that the traffic is being routed properly.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799148" y="696635"/>
            <a:ext cx="9374505" cy="1402080"/>
          </a:xfrm>
          <a:prstGeom prst="rect">
            <a:avLst/>
          </a:prstGeom>
          <a:noFill/>
          <a:ln/>
        </p:spPr>
        <p:txBody>
          <a:bodyPr wrap="square" rtlCol="0" anchor="t"/>
          <a:lstStyle/>
          <a:p>
            <a:pPr marL="0" indent="0">
              <a:lnSpc>
                <a:spcPts val="5520"/>
              </a:lnSpc>
              <a:buNone/>
            </a:pPr>
            <a:r>
              <a:rPr lang="en-US" sz="4416" b="1" dirty="0">
                <a:solidFill>
                  <a:srgbClr val="396AF1"/>
                </a:solidFill>
                <a:latin typeface="Barlow" pitchFamily="34" charset="0"/>
                <a:ea typeface="Barlow" pitchFamily="34" charset="-122"/>
                <a:cs typeface="Barlow" pitchFamily="34" charset="-120"/>
              </a:rPr>
              <a:t>Example 2: InterVLAN Routing between three VLANs</a:t>
            </a:r>
            <a:endParaRPr lang="en-US" sz="4416" dirty="0"/>
          </a:p>
        </p:txBody>
      </p:sp>
      <p:pic>
        <p:nvPicPr>
          <p:cNvPr id="6" name="Image 2" descr="preencoded.png"/>
          <p:cNvPicPr>
            <a:picLocks noChangeAspect="1"/>
          </p:cNvPicPr>
          <p:nvPr/>
        </p:nvPicPr>
        <p:blipFill>
          <a:blip r:embed="rId5"/>
          <a:stretch>
            <a:fillRect/>
          </a:stretch>
        </p:blipFill>
        <p:spPr>
          <a:xfrm>
            <a:off x="799148" y="2418278"/>
            <a:ext cx="1065490" cy="1704856"/>
          </a:xfrm>
          <a:prstGeom prst="rect">
            <a:avLst/>
          </a:prstGeom>
        </p:spPr>
      </p:pic>
      <p:sp>
        <p:nvSpPr>
          <p:cNvPr id="7" name="Text 2"/>
          <p:cNvSpPr/>
          <p:nvPr/>
        </p:nvSpPr>
        <p:spPr>
          <a:xfrm>
            <a:off x="2184202" y="2631281"/>
            <a:ext cx="3471029" cy="350401"/>
          </a:xfrm>
          <a:prstGeom prst="rect">
            <a:avLst/>
          </a:prstGeom>
          <a:noFill/>
          <a:ln/>
        </p:spPr>
        <p:txBody>
          <a:bodyPr wrap="none" rtlCol="0" anchor="t"/>
          <a:lstStyle/>
          <a:p>
            <a:pPr marL="0" indent="0" algn="l">
              <a:lnSpc>
                <a:spcPts val="2760"/>
              </a:lnSpc>
              <a:buNone/>
            </a:pPr>
            <a:r>
              <a:rPr lang="en-US" sz="2208" b="1" dirty="0">
                <a:solidFill>
                  <a:srgbClr val="396AF1"/>
                </a:solidFill>
                <a:latin typeface="Barlow" pitchFamily="34" charset="0"/>
                <a:ea typeface="Barlow" pitchFamily="34" charset="-122"/>
                <a:cs typeface="Barlow" pitchFamily="34" charset="-120"/>
              </a:rPr>
              <a:t>Configure Router Interfaces</a:t>
            </a:r>
            <a:endParaRPr lang="en-US" sz="2208" dirty="0"/>
          </a:p>
        </p:txBody>
      </p:sp>
      <p:sp>
        <p:nvSpPr>
          <p:cNvPr id="8" name="Text 3"/>
          <p:cNvSpPr/>
          <p:nvPr/>
        </p:nvSpPr>
        <p:spPr>
          <a:xfrm>
            <a:off x="2184202" y="3109436"/>
            <a:ext cx="7989451" cy="681990"/>
          </a:xfrm>
          <a:prstGeom prst="rect">
            <a:avLst/>
          </a:prstGeom>
          <a:noFill/>
          <a:ln/>
        </p:spPr>
        <p:txBody>
          <a:bodyPr wrap="square" rtlCol="0" anchor="t"/>
          <a:lstStyle/>
          <a:p>
            <a:pPr marL="0" indent="0" algn="l">
              <a:lnSpc>
                <a:spcPts val="2685"/>
              </a:lnSpc>
              <a:buNone/>
            </a:pPr>
            <a:r>
              <a:rPr lang="en-US" sz="1678" dirty="0">
                <a:solidFill>
                  <a:srgbClr val="272525"/>
                </a:solidFill>
                <a:latin typeface="Montserrat" pitchFamily="34" charset="0"/>
                <a:ea typeface="Montserrat" pitchFamily="34" charset="-122"/>
                <a:cs typeface="Montserrat" pitchFamily="34" charset="-120"/>
              </a:rPr>
              <a:t>Assign each VLAN to a different subinterface on the router's main interface. Configure the appropriate VLAN IDs and enable encapsulation.</a:t>
            </a:r>
            <a:endParaRPr lang="en-US" sz="1678" dirty="0"/>
          </a:p>
        </p:txBody>
      </p:sp>
      <p:pic>
        <p:nvPicPr>
          <p:cNvPr id="9" name="Image 3" descr="preencoded.png"/>
          <p:cNvPicPr>
            <a:picLocks noChangeAspect="1"/>
          </p:cNvPicPr>
          <p:nvPr/>
        </p:nvPicPr>
        <p:blipFill>
          <a:blip r:embed="rId6"/>
          <a:stretch>
            <a:fillRect/>
          </a:stretch>
        </p:blipFill>
        <p:spPr>
          <a:xfrm>
            <a:off x="799148" y="4123134"/>
            <a:ext cx="1065490" cy="1704856"/>
          </a:xfrm>
          <a:prstGeom prst="rect">
            <a:avLst/>
          </a:prstGeom>
        </p:spPr>
      </p:pic>
      <p:sp>
        <p:nvSpPr>
          <p:cNvPr id="10" name="Text 4"/>
          <p:cNvSpPr/>
          <p:nvPr/>
        </p:nvSpPr>
        <p:spPr>
          <a:xfrm>
            <a:off x="2184202" y="4336137"/>
            <a:ext cx="2852738" cy="350401"/>
          </a:xfrm>
          <a:prstGeom prst="rect">
            <a:avLst/>
          </a:prstGeom>
          <a:noFill/>
          <a:ln/>
        </p:spPr>
        <p:txBody>
          <a:bodyPr wrap="none" rtlCol="0" anchor="t"/>
          <a:lstStyle/>
          <a:p>
            <a:pPr marL="0" indent="0" algn="l">
              <a:lnSpc>
                <a:spcPts val="2760"/>
              </a:lnSpc>
              <a:buNone/>
            </a:pPr>
            <a:r>
              <a:rPr lang="en-US" sz="2208" b="1" dirty="0">
                <a:solidFill>
                  <a:srgbClr val="396AF1"/>
                </a:solidFill>
                <a:latin typeface="Barlow" pitchFamily="34" charset="0"/>
                <a:ea typeface="Barlow" pitchFamily="34" charset="-122"/>
                <a:cs typeface="Barlow" pitchFamily="34" charset="-120"/>
              </a:rPr>
              <a:t>Apply Routing Protocol</a:t>
            </a:r>
            <a:endParaRPr lang="en-US" sz="2208" dirty="0"/>
          </a:p>
        </p:txBody>
      </p:sp>
      <p:sp>
        <p:nvSpPr>
          <p:cNvPr id="11" name="Text 5"/>
          <p:cNvSpPr/>
          <p:nvPr/>
        </p:nvSpPr>
        <p:spPr>
          <a:xfrm>
            <a:off x="2184202" y="4814292"/>
            <a:ext cx="7989451" cy="681990"/>
          </a:xfrm>
          <a:prstGeom prst="rect">
            <a:avLst/>
          </a:prstGeom>
          <a:noFill/>
          <a:ln/>
        </p:spPr>
        <p:txBody>
          <a:bodyPr wrap="square" rtlCol="0" anchor="t"/>
          <a:lstStyle/>
          <a:p>
            <a:pPr marL="0" indent="0" algn="l">
              <a:lnSpc>
                <a:spcPts val="2685"/>
              </a:lnSpc>
              <a:buNone/>
            </a:pPr>
            <a:r>
              <a:rPr lang="en-US" sz="1678" dirty="0">
                <a:solidFill>
                  <a:srgbClr val="272525"/>
                </a:solidFill>
                <a:latin typeface="Montserrat" pitchFamily="34" charset="0"/>
                <a:ea typeface="Montserrat" pitchFamily="34" charset="-122"/>
                <a:cs typeface="Montserrat" pitchFamily="34" charset="-120"/>
              </a:rPr>
              <a:t>Enable a dynamic routing protocol, such as OSPF or EIGRP, to allow the router to learn routes between the VLANs.</a:t>
            </a:r>
            <a:endParaRPr lang="en-US" sz="1678" dirty="0"/>
          </a:p>
        </p:txBody>
      </p:sp>
      <p:pic>
        <p:nvPicPr>
          <p:cNvPr id="12" name="Image 4" descr="preencoded.png"/>
          <p:cNvPicPr>
            <a:picLocks noChangeAspect="1"/>
          </p:cNvPicPr>
          <p:nvPr/>
        </p:nvPicPr>
        <p:blipFill>
          <a:blip r:embed="rId7"/>
          <a:stretch>
            <a:fillRect/>
          </a:stretch>
        </p:blipFill>
        <p:spPr>
          <a:xfrm>
            <a:off x="799148" y="5827990"/>
            <a:ext cx="1065490" cy="1704856"/>
          </a:xfrm>
          <a:prstGeom prst="rect">
            <a:avLst/>
          </a:prstGeom>
        </p:spPr>
      </p:pic>
      <p:sp>
        <p:nvSpPr>
          <p:cNvPr id="13" name="Text 6"/>
          <p:cNvSpPr/>
          <p:nvPr/>
        </p:nvSpPr>
        <p:spPr>
          <a:xfrm>
            <a:off x="2184202" y="6040993"/>
            <a:ext cx="2804160" cy="350401"/>
          </a:xfrm>
          <a:prstGeom prst="rect">
            <a:avLst/>
          </a:prstGeom>
          <a:noFill/>
          <a:ln/>
        </p:spPr>
        <p:txBody>
          <a:bodyPr wrap="none" rtlCol="0" anchor="t"/>
          <a:lstStyle/>
          <a:p>
            <a:pPr marL="0" indent="0" algn="l">
              <a:lnSpc>
                <a:spcPts val="2760"/>
              </a:lnSpc>
              <a:buNone/>
            </a:pPr>
            <a:r>
              <a:rPr lang="en-US" sz="2208" b="1" dirty="0">
                <a:solidFill>
                  <a:srgbClr val="396AF1"/>
                </a:solidFill>
                <a:latin typeface="Barlow" pitchFamily="34" charset="0"/>
                <a:ea typeface="Barlow" pitchFamily="34" charset="-122"/>
                <a:cs typeface="Barlow" pitchFamily="34" charset="-120"/>
              </a:rPr>
              <a:t>Verify Connectivity</a:t>
            </a:r>
            <a:endParaRPr lang="en-US" sz="2208" dirty="0"/>
          </a:p>
        </p:txBody>
      </p:sp>
      <p:sp>
        <p:nvSpPr>
          <p:cNvPr id="14" name="Text 7"/>
          <p:cNvSpPr/>
          <p:nvPr/>
        </p:nvSpPr>
        <p:spPr>
          <a:xfrm>
            <a:off x="2184202" y="6519148"/>
            <a:ext cx="7989451" cy="681990"/>
          </a:xfrm>
          <a:prstGeom prst="rect">
            <a:avLst/>
          </a:prstGeom>
          <a:noFill/>
          <a:ln/>
        </p:spPr>
        <p:txBody>
          <a:bodyPr wrap="square" rtlCol="0" anchor="t"/>
          <a:lstStyle/>
          <a:p>
            <a:pPr marL="0" indent="0" algn="l">
              <a:lnSpc>
                <a:spcPts val="2685"/>
              </a:lnSpc>
              <a:buNone/>
            </a:pPr>
            <a:r>
              <a:rPr lang="en-US" sz="1678" dirty="0">
                <a:solidFill>
                  <a:srgbClr val="272525"/>
                </a:solidFill>
                <a:latin typeface="Montserrat" pitchFamily="34" charset="0"/>
                <a:ea typeface="Montserrat" pitchFamily="34" charset="-122"/>
                <a:cs typeface="Montserrat" pitchFamily="34" charset="-120"/>
              </a:rPr>
              <a:t>Test connectivity by pinging between hosts in different VLANs. Ensure the router is correctly routing traffic between the subnets.</a:t>
            </a:r>
            <a:endParaRPr lang="en-US" sz="167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1760220" y="1462326"/>
            <a:ext cx="10981730" cy="730806"/>
          </a:xfrm>
          <a:prstGeom prst="rect">
            <a:avLst/>
          </a:prstGeom>
          <a:noFill/>
          <a:ln/>
        </p:spPr>
        <p:txBody>
          <a:bodyPr wrap="none" rtlCol="0" anchor="t"/>
          <a:lstStyle/>
          <a:p>
            <a:pPr marL="0" indent="0">
              <a:lnSpc>
                <a:spcPts val="5755"/>
              </a:lnSpc>
              <a:buNone/>
            </a:pPr>
            <a:r>
              <a:rPr lang="en-US" sz="4604" b="1" dirty="0">
                <a:solidFill>
                  <a:srgbClr val="396AF1"/>
                </a:solidFill>
                <a:latin typeface="Barlow" pitchFamily="34" charset="0"/>
                <a:ea typeface="Barlow" pitchFamily="34" charset="-122"/>
                <a:cs typeface="Barlow" pitchFamily="34" charset="-120"/>
              </a:rPr>
              <a:t>Troubleshooting InterVLAN Routing Issues</a:t>
            </a:r>
            <a:endParaRPr lang="en-US" sz="4604" dirty="0"/>
          </a:p>
        </p:txBody>
      </p:sp>
      <p:pic>
        <p:nvPicPr>
          <p:cNvPr id="5" name="Image 1" descr="preencoded.png"/>
          <p:cNvPicPr>
            <a:picLocks noChangeAspect="1"/>
          </p:cNvPicPr>
          <p:nvPr/>
        </p:nvPicPr>
        <p:blipFill>
          <a:blip r:embed="rId4"/>
          <a:stretch>
            <a:fillRect/>
          </a:stretch>
        </p:blipFill>
        <p:spPr>
          <a:xfrm>
            <a:off x="1760220" y="2637473"/>
            <a:ext cx="555427" cy="555427"/>
          </a:xfrm>
          <a:prstGeom prst="rect">
            <a:avLst/>
          </a:prstGeom>
        </p:spPr>
      </p:pic>
      <p:sp>
        <p:nvSpPr>
          <p:cNvPr id="6" name="Text 2"/>
          <p:cNvSpPr/>
          <p:nvPr/>
        </p:nvSpPr>
        <p:spPr>
          <a:xfrm>
            <a:off x="1760220" y="3415070"/>
            <a:ext cx="3481149" cy="731044"/>
          </a:xfrm>
          <a:prstGeom prst="rect">
            <a:avLst/>
          </a:prstGeom>
          <a:noFill/>
          <a:ln/>
        </p:spPr>
        <p:txBody>
          <a:bodyPr wrap="squar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Troubleshoot Configuration</a:t>
            </a:r>
            <a:endParaRPr lang="en-US" sz="2302" dirty="0"/>
          </a:p>
        </p:txBody>
      </p:sp>
      <p:sp>
        <p:nvSpPr>
          <p:cNvPr id="7" name="Text 3"/>
          <p:cNvSpPr/>
          <p:nvPr/>
        </p:nvSpPr>
        <p:spPr>
          <a:xfrm>
            <a:off x="1760220" y="4279344"/>
            <a:ext cx="3481149" cy="2132409"/>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Verify the VLAN assignments, subinterface configurations, and routing table entries on the router. Ensure the physical connections and VLAN trunking are set up correctly.</a:t>
            </a:r>
            <a:endParaRPr lang="en-US" sz="1750" dirty="0"/>
          </a:p>
        </p:txBody>
      </p:sp>
      <p:pic>
        <p:nvPicPr>
          <p:cNvPr id="8" name="Image 2" descr="preencoded.png"/>
          <p:cNvPicPr>
            <a:picLocks noChangeAspect="1"/>
          </p:cNvPicPr>
          <p:nvPr/>
        </p:nvPicPr>
        <p:blipFill>
          <a:blip r:embed="rId5"/>
          <a:stretch>
            <a:fillRect/>
          </a:stretch>
        </p:blipFill>
        <p:spPr>
          <a:xfrm>
            <a:off x="5574625" y="2637473"/>
            <a:ext cx="555427" cy="555427"/>
          </a:xfrm>
          <a:prstGeom prst="rect">
            <a:avLst/>
          </a:prstGeom>
        </p:spPr>
      </p:pic>
      <p:sp>
        <p:nvSpPr>
          <p:cNvPr id="9" name="Text 4"/>
          <p:cNvSpPr/>
          <p:nvPr/>
        </p:nvSpPr>
        <p:spPr>
          <a:xfrm>
            <a:off x="5574625" y="3415070"/>
            <a:ext cx="3091696" cy="365522"/>
          </a:xfrm>
          <a:prstGeom prst="rect">
            <a:avLst/>
          </a:prstGeom>
          <a:noFill/>
          <a:ln/>
        </p:spPr>
        <p:txBody>
          <a:bodyPr wrap="non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Monitor Network Traffic</a:t>
            </a:r>
            <a:endParaRPr lang="en-US" sz="2302" dirty="0"/>
          </a:p>
        </p:txBody>
      </p:sp>
      <p:sp>
        <p:nvSpPr>
          <p:cNvPr id="10" name="Text 5"/>
          <p:cNvSpPr/>
          <p:nvPr/>
        </p:nvSpPr>
        <p:spPr>
          <a:xfrm>
            <a:off x="5574625" y="3913823"/>
            <a:ext cx="3481149"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Use network analysis tools to capture and analyze traffic between the VLANs. Look for any dropped or misrouted packets that could indicate issues with the InterVLAN routing.</a:t>
            </a:r>
            <a:endParaRPr lang="en-US" sz="1750" dirty="0"/>
          </a:p>
        </p:txBody>
      </p:sp>
      <p:pic>
        <p:nvPicPr>
          <p:cNvPr id="11" name="Image 3" descr="preencoded.png"/>
          <p:cNvPicPr>
            <a:picLocks noChangeAspect="1"/>
          </p:cNvPicPr>
          <p:nvPr/>
        </p:nvPicPr>
        <p:blipFill>
          <a:blip r:embed="rId6"/>
          <a:stretch>
            <a:fillRect/>
          </a:stretch>
        </p:blipFill>
        <p:spPr>
          <a:xfrm>
            <a:off x="9389031" y="2637473"/>
            <a:ext cx="555427" cy="555427"/>
          </a:xfrm>
          <a:prstGeom prst="rect">
            <a:avLst/>
          </a:prstGeom>
        </p:spPr>
      </p:pic>
      <p:sp>
        <p:nvSpPr>
          <p:cNvPr id="12" name="Text 6"/>
          <p:cNvSpPr/>
          <p:nvPr/>
        </p:nvSpPr>
        <p:spPr>
          <a:xfrm>
            <a:off x="9389031" y="3415070"/>
            <a:ext cx="3481149" cy="731044"/>
          </a:xfrm>
          <a:prstGeom prst="rect">
            <a:avLst/>
          </a:prstGeom>
          <a:noFill/>
          <a:ln/>
        </p:spPr>
        <p:txBody>
          <a:bodyPr wrap="square" rtlCol="0" anchor="t"/>
          <a:lstStyle/>
          <a:p>
            <a:pPr marL="0" indent="0" algn="l">
              <a:lnSpc>
                <a:spcPts val="2878"/>
              </a:lnSpc>
              <a:buNone/>
            </a:pPr>
            <a:r>
              <a:rPr lang="en-US" sz="2302" b="1" dirty="0">
                <a:solidFill>
                  <a:srgbClr val="396AF1"/>
                </a:solidFill>
                <a:latin typeface="Barlow" pitchFamily="34" charset="0"/>
                <a:ea typeface="Barlow" pitchFamily="34" charset="-122"/>
                <a:cs typeface="Barlow" pitchFamily="34" charset="-120"/>
              </a:rPr>
              <a:t>Check Access Control Lists</a:t>
            </a:r>
            <a:endParaRPr lang="en-US" sz="2302" dirty="0"/>
          </a:p>
        </p:txBody>
      </p:sp>
      <p:sp>
        <p:nvSpPr>
          <p:cNvPr id="13" name="Text 7"/>
          <p:cNvSpPr/>
          <p:nvPr/>
        </p:nvSpPr>
        <p:spPr>
          <a:xfrm>
            <a:off x="9389031" y="4279344"/>
            <a:ext cx="3481149" cy="2487811"/>
          </a:xfrm>
          <a:prstGeom prst="rect">
            <a:avLst/>
          </a:prstGeom>
          <a:noFill/>
          <a:ln/>
        </p:spPr>
        <p:txBody>
          <a:bodyPr wrap="square" rtlCol="0" anchor="t"/>
          <a:lstStyle/>
          <a:p>
            <a:pPr marL="0" indent="0" algn="l">
              <a:lnSpc>
                <a:spcPts val="2799"/>
              </a:lnSpc>
              <a:buNone/>
            </a:pPr>
            <a:r>
              <a:rPr lang="en-US" sz="1750" dirty="0">
                <a:solidFill>
                  <a:srgbClr val="272525"/>
                </a:solidFill>
                <a:latin typeface="Montserrat" pitchFamily="34" charset="0"/>
                <a:ea typeface="Montserrat" pitchFamily="34" charset="-122"/>
                <a:cs typeface="Montserrat" pitchFamily="34" charset="-120"/>
              </a:rPr>
              <a:t>Ensure there are no ACLs blocking the necessary traffic between VLANs. Review the ACL configurations and adjust them if needed to allow the required InterVLAN communication.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936</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2024-06-02T13:01:19Z</dcterms:created>
  <dcterms:modified xsi:type="dcterms:W3CDTF">2024-06-02T15:00:24Z</dcterms:modified>
</cp:coreProperties>
</file>