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57"/>
  </p:notesMasterIdLst>
  <p:sldIdLst>
    <p:sldId id="256" r:id="rId2"/>
    <p:sldId id="405" r:id="rId3"/>
    <p:sldId id="419" r:id="rId4"/>
    <p:sldId id="444" r:id="rId5"/>
    <p:sldId id="442" r:id="rId6"/>
    <p:sldId id="443" r:id="rId7"/>
    <p:sldId id="446" r:id="rId8"/>
    <p:sldId id="417" r:id="rId9"/>
    <p:sldId id="418" r:id="rId10"/>
    <p:sldId id="445" r:id="rId11"/>
    <p:sldId id="416" r:id="rId12"/>
    <p:sldId id="415" r:id="rId13"/>
    <p:sldId id="433" r:id="rId14"/>
    <p:sldId id="434" r:id="rId15"/>
    <p:sldId id="371" r:id="rId16"/>
    <p:sldId id="420" r:id="rId17"/>
    <p:sldId id="435" r:id="rId18"/>
    <p:sldId id="392" r:id="rId19"/>
    <p:sldId id="421" r:id="rId20"/>
    <p:sldId id="426" r:id="rId21"/>
    <p:sldId id="425" r:id="rId22"/>
    <p:sldId id="406" r:id="rId23"/>
    <p:sldId id="400" r:id="rId24"/>
    <p:sldId id="401" r:id="rId25"/>
    <p:sldId id="402" r:id="rId26"/>
    <p:sldId id="404" r:id="rId27"/>
    <p:sldId id="427" r:id="rId28"/>
    <p:sldId id="428" r:id="rId29"/>
    <p:sldId id="429" r:id="rId30"/>
    <p:sldId id="383" r:id="rId31"/>
    <p:sldId id="382" r:id="rId32"/>
    <p:sldId id="437" r:id="rId33"/>
    <p:sldId id="261" r:id="rId34"/>
    <p:sldId id="439" r:id="rId35"/>
    <p:sldId id="379" r:id="rId36"/>
    <p:sldId id="350" r:id="rId37"/>
    <p:sldId id="422" r:id="rId38"/>
    <p:sldId id="423" r:id="rId39"/>
    <p:sldId id="366" r:id="rId40"/>
    <p:sldId id="431" r:id="rId41"/>
    <p:sldId id="430" r:id="rId42"/>
    <p:sldId id="263" r:id="rId43"/>
    <p:sldId id="438" r:id="rId44"/>
    <p:sldId id="354" r:id="rId45"/>
    <p:sldId id="432" r:id="rId46"/>
    <p:sldId id="297" r:id="rId47"/>
    <p:sldId id="356" r:id="rId48"/>
    <p:sldId id="357" r:id="rId49"/>
    <p:sldId id="374" r:id="rId50"/>
    <p:sldId id="358" r:id="rId51"/>
    <p:sldId id="266" r:id="rId52"/>
    <p:sldId id="276" r:id="rId53"/>
    <p:sldId id="277" r:id="rId54"/>
    <p:sldId id="368" r:id="rId55"/>
    <p:sldId id="381" r:id="rId56"/>
  </p:sldIdLst>
  <p:sldSz cx="9144000" cy="5715000" type="screen16x10"/>
  <p:notesSz cx="6858000" cy="9945688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ørgen Staunstrup" initials="JS" lastIdx="1" clrIdx="0">
    <p:extLst>
      <p:ext uri="{19B8F6BF-5375-455C-9EA6-DF929625EA0E}">
        <p15:presenceInfo xmlns:p15="http://schemas.microsoft.com/office/powerpoint/2012/main" userId="7a525c91e6894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19" autoAdjust="0"/>
  </p:normalViewPr>
  <p:slideViewPr>
    <p:cSldViewPr snapToObjects="1">
      <p:cViewPr varScale="1">
        <p:scale>
          <a:sx n="90" d="100"/>
          <a:sy n="90" d="100"/>
        </p:scale>
        <p:origin x="660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9E04-A9DD-44BC-B9AB-6E20BD67A288}" type="datetimeFigureOut">
              <a:rPr lang="da-DK" smtClean="0"/>
              <a:t>28-10-2024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1243013"/>
            <a:ext cx="53721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95679-9DE1-4766-B72A-E851A6C41D0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80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link to code for </a:t>
            </a:r>
            <a:r>
              <a:rPr lang="en-US" dirty="0" err="1"/>
              <a:t>countPrimes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1061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thread safe?</a:t>
            </a:r>
          </a:p>
          <a:p>
            <a:r>
              <a:rPr lang="en-US" dirty="0"/>
              <a:t>The two methods are not atomic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83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methods are not atomic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78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still be thread safe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464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it thread safe?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464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69F2242F-041B-4173-BE64-CE13E0D24D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58593EFB-50DE-43B0-8EF9-06D703830ECB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49907-F00F-4F2B-8709-0187C0DE6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4ED47-C3A5-4F87-BC29-4626CF4E1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1DFB74C-BDC9-4CE1-A824-2C63C614B4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31BF2861-D456-48D7-919F-B9BC85DE8285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7E4A3-4904-47DC-9B43-7DD19EADE3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2DE5AA-A5AB-4C12-88F8-702ED7124E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B1D41B1-3751-4CC3-9117-4C4DDB6797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DA84DB0-5ECB-4FA7-8CB9-1F51531CFF33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A4F00-6C78-479A-A6C7-85DA71527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086AE-7534-411F-A86A-070AB38765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AC068C9-C636-47F4-B621-23F924C471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95BB090-3C07-4E49-942B-212E7BD7E2A7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75C19-B4EC-483E-A871-6E57140988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B2CBB-3683-4058-8BD5-7BC0CA102D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8B932D68-6106-4326-8BE5-5E6D143ACE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90000" tIns="46800" rIns="90000" bIns="46800" anchor="b" anchorCtr="0" compatLnSpc="1">
            <a:noAutofit/>
          </a:bodyPr>
          <a:lstStyle/>
          <a:p>
            <a:pPr lvl="0"/>
            <a:fld id="{79145EEA-2E49-48B7-806C-13DCDDBB8FD0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26F19-9BBD-408F-8332-0A1CAB878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3EFBC-BB5C-4804-8EAC-9509BC8727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580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32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5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011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53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Starvation loss: We should avoid having an empty task pool otherwise threads a idle and we are wasting computing resources</a:t>
            </a:r>
          </a:p>
          <a:p>
            <a:pPr marL="171450" indent="-171450">
              <a:buFontTx/>
              <a:buChar char="-"/>
            </a:pPr>
            <a:r>
              <a:rPr lang="en-GB" dirty="0"/>
              <a:t>Braking loss: Workers should not work on tasks that have been solved by other threads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Separation loss: Finding a good threshold to split the tasks</a:t>
            </a:r>
          </a:p>
          <a:p>
            <a:pPr marL="171450" indent="-171450">
              <a:buFontTx/>
              <a:buChar char="-"/>
            </a:pPr>
            <a:r>
              <a:rPr lang="en-GB" dirty="0"/>
              <a:t>Saturation loss: Many threads accessing the task pool at the same time (work stealing queues partially solve this problem)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14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thread safe?</a:t>
            </a:r>
          </a:p>
          <a:p>
            <a:r>
              <a:rPr lang="en-US" dirty="0"/>
              <a:t>The two methods are not atomic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072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thread safe?</a:t>
            </a:r>
          </a:p>
          <a:p>
            <a:r>
              <a:rPr lang="en-US" dirty="0"/>
              <a:t>The two methods are not atomic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59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iasnummer 5">
            <a:extLst>
              <a:ext uri="{FF2B5EF4-FFF2-40B4-BE49-F238E27FC236}">
                <a16:creationId xmlns:a16="http://schemas.microsoft.com/office/drawing/2014/main" id="{FC849B54-13C9-267F-F161-239B1F4FDE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960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352801" y="0"/>
            <a:ext cx="5791201" cy="5715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0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028702"/>
            <a:ext cx="2590800" cy="4076437"/>
          </a:xfrm>
        </p:spPr>
        <p:txBody>
          <a:bodyPr/>
          <a:lstStyle>
            <a:lvl1pPr marL="0" indent="0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9046DD-20A3-42C8-B01F-17D8839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2" name="Pladsholder til diasnummer 5">
            <a:extLst>
              <a:ext uri="{FF2B5EF4-FFF2-40B4-BE49-F238E27FC236}">
                <a16:creationId xmlns:a16="http://schemas.microsoft.com/office/drawing/2014/main" id="{F1843256-2F34-B693-B13D-44488A4DD68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019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lIns="720000" tIns="720000"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419600" y="3009900"/>
            <a:ext cx="4724400" cy="10575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4" name="Pladsholder til dato 4">
            <a:extLst>
              <a:ext uri="{FF2B5EF4-FFF2-40B4-BE49-F238E27FC236}">
                <a16:creationId xmlns:a16="http://schemas.microsoft.com/office/drawing/2014/main" id="{689D991A-57C6-4CD4-8529-491C84BD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2" name="Pladsholder til diasnummer 5">
            <a:extLst>
              <a:ext uri="{FF2B5EF4-FFF2-40B4-BE49-F238E27FC236}">
                <a16:creationId xmlns:a16="http://schemas.microsoft.com/office/drawing/2014/main" id="{FFD3BB7E-9B14-59A6-798C-6125BFCC8BF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4718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985291"/>
            <a:ext cx="8077200" cy="4052375"/>
          </a:xfr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907C68D-D5AC-448A-A557-43FAD6BB343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40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09600" y="876300"/>
            <a:ext cx="8001000" cy="40386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iasnummer 5">
            <a:extLst>
              <a:ext uri="{FF2B5EF4-FFF2-40B4-BE49-F238E27FC236}">
                <a16:creationId xmlns:a16="http://schemas.microsoft.com/office/drawing/2014/main" id="{81A57505-BF18-B404-5870-80BB0EFBAF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475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DCBE-5EE8-4F67-BCA4-A45301BE9E96}"/>
              </a:ext>
            </a:extLst>
          </p:cNvPr>
          <p:cNvSpPr txBox="1"/>
          <p:nvPr userDrawn="1"/>
        </p:nvSpPr>
        <p:spPr>
          <a:xfrm>
            <a:off x="4427984" y="5233764"/>
            <a:ext cx="475252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©</a:t>
            </a:r>
            <a:r>
              <a:rPr lang="da-DK" sz="1600" kern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 Raúl Pardo Jimenez </a:t>
            </a:r>
            <a:r>
              <a:rPr lang="da-DK" sz="1600" dirty="0">
                <a:solidFill>
                  <a:schemeClr val="bg1"/>
                </a:solidFill>
                <a:latin typeface="+mn-lt"/>
              </a:rPr>
              <a:t>and Jørgen Staunstrup – F2023</a:t>
            </a:r>
          </a:p>
        </p:txBody>
      </p:sp>
      <p:sp>
        <p:nvSpPr>
          <p:cNvPr id="7" name="Pladsholder til tekst 3">
            <a:extLst>
              <a:ext uri="{FF2B5EF4-FFF2-40B4-BE49-F238E27FC236}">
                <a16:creationId xmlns:a16="http://schemas.microsoft.com/office/drawing/2014/main" id="{E542FB2F-03C2-4E60-AEFA-421C74FD6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7584" y="1129308"/>
            <a:ext cx="6480175" cy="36004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ladsholder til diasnummer 5">
            <a:extLst>
              <a:ext uri="{FF2B5EF4-FFF2-40B4-BE49-F238E27FC236}">
                <a16:creationId xmlns:a16="http://schemas.microsoft.com/office/drawing/2014/main" id="{B36C4FE9-A662-F341-4720-EFB52BE640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629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39031"/>
            <a:ext cx="8077200" cy="3898636"/>
          </a:xfr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7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8077200" cy="304799"/>
          </a:xfrm>
        </p:spPr>
        <p:txBody>
          <a:bodyPr/>
          <a:lstStyle>
            <a:lvl1pPr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907C68D-D5AC-448A-A557-43FAD6BB343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959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DBB1A71-A609-452C-9534-A96D6B8FE6AF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E6983B15-7064-456D-A77D-C8F5A7B7B16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0ED52A22-8C5C-4AAD-BFE9-D75BDD87630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805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4792134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CE905D26-F769-4E42-82A7-B925F341A60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12" name="Pladsholder til diasnummer 5">
            <a:extLst>
              <a:ext uri="{FF2B5EF4-FFF2-40B4-BE49-F238E27FC236}">
                <a16:creationId xmlns:a16="http://schemas.microsoft.com/office/drawing/2014/main" id="{E194C6B2-84E9-469D-9E46-E5C315A9DAF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3F6FA11A-D436-4318-BC5C-8C445CA9151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05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/>
          <p:cNvSpPr>
            <a:spLocks noGrp="1"/>
          </p:cNvSpPr>
          <p:nvPr>
            <p:ph idx="10"/>
          </p:nvPr>
        </p:nvSpPr>
        <p:spPr>
          <a:xfrm>
            <a:off x="5562599" y="762001"/>
            <a:ext cx="3421063" cy="4343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9600" y="1618074"/>
            <a:ext cx="4734092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4734093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939EB8F5-A881-423B-921D-2BB7CE6DD446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D0DCE2EB-0D20-4DBB-99F1-BDB0FA17EC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FDDB206E-4986-4BB8-8D27-363ACE62430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22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2137363" cy="3466838"/>
          </a:xfrm>
        </p:spPr>
        <p:txBody>
          <a:bodyPr/>
          <a:lstStyle>
            <a:lvl1pPr marL="0" indent="0">
              <a:buNone/>
              <a:defRPr sz="18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7"/>
          </p:nvPr>
        </p:nvSpPr>
        <p:spPr>
          <a:xfrm>
            <a:off x="2895601" y="1638300"/>
            <a:ext cx="6088062" cy="34668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2895599" y="762001"/>
            <a:ext cx="6088064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BAC83B70-04C0-447E-B593-31E579E27B9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9D4794AA-CAA4-4FFF-904D-C2B42671CA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CD6F20D7-22D4-4997-B895-A719CF0DA49E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33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09600" y="0"/>
            <a:ext cx="8543925" cy="447278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4548982"/>
            <a:ext cx="8001000" cy="67071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E629D6AB-466B-48F3-93A6-712303FE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EA78FAB-F27A-4B50-867D-219CD850C1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C29B1B4C-5883-45F8-BE97-9D42E28F6F8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314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2D0A587-6CA4-4D8A-B770-3291C3AEA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8244408" y="1562"/>
            <a:ext cx="899592" cy="936104"/>
          </a:xfrm>
          <a:prstGeom prst="rect">
            <a:avLst/>
          </a:prstGeom>
        </p:spPr>
      </p:pic>
      <p:sp>
        <p:nvSpPr>
          <p:cNvPr id="1026" name="Pladsholder til tekst 2">
            <a:extLst>
              <a:ext uri="{FF2B5EF4-FFF2-40B4-BE49-F238E27FC236}">
                <a16:creationId xmlns:a16="http://schemas.microsoft.com/office/drawing/2014/main" id="{6CB5B971-8E92-42EB-AFFE-22FEEB0816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876300"/>
            <a:ext cx="807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</p:txBody>
      </p:sp>
      <p:sp>
        <p:nvSpPr>
          <p:cNvPr id="15" name="Pladsholder til diasnummer 5">
            <a:extLst>
              <a:ext uri="{FF2B5EF4-FFF2-40B4-BE49-F238E27FC236}">
                <a16:creationId xmlns:a16="http://schemas.microsoft.com/office/drawing/2014/main" id="{72CA83A2-51A6-4F21-8FE6-1A568CD11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712" y="49188"/>
            <a:ext cx="232792" cy="216024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78A95"/>
                </a:solidFill>
                <a:latin typeface="Calibri" panose="020F0502020204030204" pitchFamily="34" charset="0"/>
              </a:defRPr>
            </a:lvl1pPr>
          </a:lstStyle>
          <a:p>
            <a:fld id="{7CCA3ABF-CAC8-4000-8008-0A64A28F869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grpSp>
        <p:nvGrpSpPr>
          <p:cNvPr id="1029" name="Grupper 10">
            <a:extLst>
              <a:ext uri="{FF2B5EF4-FFF2-40B4-BE49-F238E27FC236}">
                <a16:creationId xmlns:a16="http://schemas.microsoft.com/office/drawing/2014/main" id="{3C3F32F5-B00E-4847-BCFA-BF1A3C754B3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5283200"/>
            <a:ext cx="2786063" cy="303213"/>
            <a:chOff x="0" y="6340475"/>
            <a:chExt cx="3377003" cy="366713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673D525-4375-4E70-8D20-137B4B28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40475"/>
              <a:ext cx="3377003" cy="36671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 sz="1800"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031" name="Billede 20" descr="Engelsk IT-Uni logo.png">
              <a:extLst>
                <a:ext uri="{FF2B5EF4-FFF2-40B4-BE49-F238E27FC236}">
                  <a16:creationId xmlns:a16="http://schemas.microsoft.com/office/drawing/2014/main" id="{2959700D-E479-4E30-B671-AAC4E8B64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8" y="6439154"/>
              <a:ext cx="3147987" cy="168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B82F4F-0B8E-44EE-8C2D-240273453C0D}"/>
              </a:ext>
            </a:extLst>
          </p:cNvPr>
          <p:cNvSpPr txBox="1"/>
          <p:nvPr userDrawn="1"/>
        </p:nvSpPr>
        <p:spPr>
          <a:xfrm>
            <a:off x="4427984" y="5255250"/>
            <a:ext cx="475252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©</a:t>
            </a:r>
            <a:r>
              <a:rPr lang="da-DK" sz="1600" kern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 Raúl Pardo Jimenez </a:t>
            </a:r>
            <a:r>
              <a:rPr lang="da-DK" sz="1600" dirty="0">
                <a:solidFill>
                  <a:schemeClr val="bg1"/>
                </a:solidFill>
                <a:latin typeface="+mn-lt"/>
              </a:rPr>
              <a:t>and Jørgen Staunstrup – F2024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4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2" r:id="rId10"/>
    <p:sldLayoutId id="2147484043" r:id="rId11"/>
    <p:sldLayoutId id="2147484045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449263" indent="-179388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90575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forkjoi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Runtime.html#availableProcessors--" TargetMode="External"/><Relationship Id="rId2" Type="http://schemas.openxmlformats.org/officeDocument/2006/relationships/hyperlink" Target="https://docs.oracle.com/javase/8/docs/api/java/util/concurrent/ForkJoinPool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itu.dk/jst/PCPP2024-Public/blob/main/week09/code-lecture/week09lecture/app/src/main/java/lecture09/QuickSortTask.java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tu.dk/jst/PCPP2024-Public/blob/main/week09/code-lecture/week09lecture/app/src/main/java/lecture09/QuickSortTask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tu.dk/jst/PCPP2024-Public/blob/main/week08/benchmarkingNotes.pdf" TargetMode="External"/><Relationship Id="rId2" Type="http://schemas.openxmlformats.org/officeDocument/2006/relationships/hyperlink" Target="https://github.itu.dk/jst/PCPP2024-Public/blob/main/week09/code-lecture/week09lecture/app/src/main/java/lecture09/PoolSortingBenchmarkable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concurrency/pools.htm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Executor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synchronized-collections" TargetMode="External"/><Relationship Id="rId2" Type="http://schemas.openxmlformats.org/officeDocument/2006/relationships/hyperlink" Target="https://docs.oracle.com/javase/tutorial/collections/intro/index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Undertitel 11">
            <a:extLst>
              <a:ext uri="{FF2B5EF4-FFF2-40B4-BE49-F238E27FC236}">
                <a16:creationId xmlns:a16="http://schemas.microsoft.com/office/drawing/2014/main" id="{A831E077-4BB6-4043-B914-9CFC6E62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da-DK" b="1" dirty="0">
                <a:ea typeface="ＭＳ Ｐゴシック" panose="020B0600070205080204" pitchFamily="34" charset="-128"/>
              </a:rPr>
              <a:t>Practical Concurrent and Parallel Programming IX</a:t>
            </a:r>
          </a:p>
          <a:p>
            <a:pPr algn="ctr" eaLnBrk="1" hangingPunct="1"/>
            <a:endParaRPr lang="en-US" altLang="da-DK" b="1" dirty="0"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n-US" altLang="da-DK" b="1" dirty="0">
                <a:ea typeface="ＭＳ Ｐゴシック" panose="020B0600070205080204" pitchFamily="34" charset="-128"/>
              </a:rPr>
              <a:t>Performance and Scalability</a:t>
            </a:r>
          </a:p>
          <a:p>
            <a:pPr algn="ctr" eaLnBrk="1" hangingPunct="1"/>
            <a:endParaRPr lang="en-US" altLang="da-DK" b="1" dirty="0"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n-US" altLang="da-DK" sz="2000" dirty="0">
                <a:ea typeface="ＭＳ Ｐゴシック" panose="020B0600070205080204" pitchFamily="34" charset="-128"/>
              </a:rPr>
              <a:t>Jørgen Staunstrup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84F86-57F8-E0B0-790F-3D2B5203209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05751" cy="565146"/>
          </a:xfrm>
        </p:spPr>
        <p:txBody>
          <a:bodyPr/>
          <a:lstStyle/>
          <a:p>
            <a:r>
              <a:rPr lang="en-US" dirty="0"/>
              <a:t>Splitting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10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}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  }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FC1C-12B7-3645-DF48-48F9D2443A99}"/>
              </a:ext>
            </a:extLst>
          </p:cNvPr>
          <p:cNvSpPr txBox="1"/>
          <p:nvPr/>
        </p:nvSpPr>
        <p:spPr>
          <a:xfrm>
            <a:off x="1043608" y="3577580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Shortcomings: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How to stop?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Will create too many "small" tasks</a:t>
            </a:r>
          </a:p>
          <a:p>
            <a:pPr marL="457200" indent="-457200">
              <a:buAutoNum type="arabicPeriod"/>
            </a:pPr>
            <a:r>
              <a:rPr lang="en-US" dirty="0"/>
              <a:t>Returning result (# primes)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850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033175" cy="565146"/>
          </a:xfrm>
        </p:spPr>
        <p:txBody>
          <a:bodyPr/>
          <a:lstStyle/>
          <a:p>
            <a:r>
              <a:rPr lang="en-US" dirty="0"/>
              <a:t>Combining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11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FC1C-12B7-3645-DF48-48F9D2443A99}"/>
              </a:ext>
            </a:extLst>
          </p:cNvPr>
          <p:cNvSpPr txBox="1"/>
          <p:nvPr/>
        </p:nvSpPr>
        <p:spPr>
          <a:xfrm>
            <a:off x="1043608" y="3505572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Shortcomings: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How to stop?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Will create too many "small" tasks</a:t>
            </a:r>
          </a:p>
          <a:p>
            <a:pPr marL="457200" indent="-457200">
              <a:buAutoNum type="arabicPeriod"/>
            </a:pPr>
            <a:r>
              <a:rPr lang="en-US" dirty="0"/>
              <a:t>Returning result (# primes)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0F2BB-31CE-72D9-2E0F-FCDB806C58DA}"/>
              </a:ext>
            </a:extLst>
          </p:cNvPr>
          <p:cNvSpPr txBox="1"/>
          <p:nvPr/>
        </p:nvSpPr>
        <p:spPr>
          <a:xfrm>
            <a:off x="4499992" y="3394655"/>
            <a:ext cx="4624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How do we get the result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# primes ? </a:t>
            </a:r>
            <a:endParaRPr lang="en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7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708232" cy="565146"/>
          </a:xfrm>
        </p:spPr>
        <p:txBody>
          <a:bodyPr/>
          <a:lstStyle/>
          <a:p>
            <a:r>
              <a:rPr lang="en-US" dirty="0"/>
              <a:t>Counting the primes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12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lc.increment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FC1C-12B7-3645-DF48-48F9D2443A99}"/>
              </a:ext>
            </a:extLst>
          </p:cNvPr>
          <p:cNvSpPr txBox="1"/>
          <p:nvPr/>
        </p:nvSpPr>
        <p:spPr>
          <a:xfrm>
            <a:off x="1043608" y="3505572"/>
            <a:ext cx="7260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Shortcomings: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How to stop?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Will create too many "small" tasks</a:t>
            </a:r>
          </a:p>
          <a:p>
            <a:pPr marL="457200" indent="-457200">
              <a:buFontTx/>
              <a:buAutoNum type="arabicPeriod"/>
            </a:pPr>
            <a:r>
              <a:rPr lang="en-US" strike="sngStrike" dirty="0"/>
              <a:t>Returning result (# primes)</a:t>
            </a:r>
            <a:r>
              <a:rPr lang="en-GB" b="1" dirty="0"/>
              <a:t>        Final value in lc</a:t>
            </a:r>
            <a:endParaRPr lang="en-SE" b="1" dirty="0"/>
          </a:p>
          <a:p>
            <a:pPr marL="457200" indent="-457200">
              <a:buAutoNum type="arabicPeriod"/>
            </a:pPr>
            <a:endParaRPr lang="da-DK" strike="sngStrike" dirty="0"/>
          </a:p>
        </p:txBody>
      </p:sp>
    </p:spTree>
    <p:extLst>
      <p:ext uri="{BB962C8B-B14F-4D97-AF65-F5344CB8AC3E}">
        <p14:creationId xmlns:p14="http://schemas.microsoft.com/office/powerpoint/2010/main" val="36035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BB3694-A086-2005-28B3-C68D4BB6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116532" cy="565146"/>
          </a:xfrm>
        </p:spPr>
        <p:txBody>
          <a:bodyPr/>
          <a:lstStyle/>
          <a:p>
            <a:r>
              <a:rPr lang="en-US" dirty="0" err="1"/>
              <a:t>countPrimesTask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8FAA1-38CE-042F-099E-36CA39D06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841276"/>
            <a:ext cx="6480175" cy="4104456"/>
          </a:xfrm>
        </p:spPr>
        <p:txBody>
          <a:bodyPr/>
          <a:lstStyle/>
          <a:p>
            <a:r>
              <a:rPr lang="da-DK" sz="1400" b="1" dirty="0"/>
              <a:t>public class </a:t>
            </a:r>
            <a:r>
              <a:rPr lang="da-DK" sz="1400" b="1" dirty="0" err="1"/>
              <a:t>countPrimesTask</a:t>
            </a:r>
            <a:r>
              <a:rPr lang="da-DK" sz="1400" b="1" dirty="0"/>
              <a:t> </a:t>
            </a:r>
            <a:r>
              <a:rPr lang="da-DK" sz="1400" b="1" dirty="0" err="1"/>
              <a:t>implements</a:t>
            </a:r>
            <a:r>
              <a:rPr lang="da-DK" sz="1400" b="1" dirty="0"/>
              <a:t> Runnable {</a:t>
            </a:r>
          </a:p>
          <a:p>
            <a:r>
              <a:rPr lang="da-DK" sz="1400" b="1" dirty="0"/>
              <a:t>  private final </a:t>
            </a:r>
            <a:r>
              <a:rPr lang="da-DK" sz="1400" b="1" dirty="0" err="1"/>
              <a:t>int</a:t>
            </a:r>
            <a:r>
              <a:rPr lang="da-DK" sz="1400" b="1" dirty="0"/>
              <a:t> low;</a:t>
            </a:r>
          </a:p>
          <a:p>
            <a:r>
              <a:rPr lang="da-DK" sz="1400" b="1" dirty="0"/>
              <a:t>    ...</a:t>
            </a:r>
          </a:p>
          <a:p>
            <a:endParaRPr lang="da-DK" sz="1400" b="1" dirty="0"/>
          </a:p>
          <a:p>
            <a:r>
              <a:rPr lang="da-DK" sz="1400" b="1" dirty="0"/>
              <a:t>  private </a:t>
            </a:r>
            <a:r>
              <a:rPr lang="da-DK" sz="1400" b="1" dirty="0" err="1"/>
              <a:t>static</a:t>
            </a:r>
            <a:r>
              <a:rPr lang="da-DK" sz="1400" b="1" dirty="0"/>
              <a:t> </a:t>
            </a:r>
            <a:r>
              <a:rPr lang="da-DK" sz="1400" b="1" dirty="0" err="1"/>
              <a:t>boolean</a:t>
            </a:r>
            <a:r>
              <a:rPr lang="da-DK" sz="1400" b="1" dirty="0"/>
              <a:t> </a:t>
            </a:r>
            <a:r>
              <a:rPr lang="da-DK" sz="1400" b="1" dirty="0" err="1"/>
              <a:t>isPrime</a:t>
            </a:r>
            <a:r>
              <a:rPr lang="da-DK" sz="1400" b="1" dirty="0"/>
              <a:t>(</a:t>
            </a:r>
            <a:r>
              <a:rPr lang="da-DK" sz="1400" b="1" dirty="0" err="1"/>
              <a:t>int</a:t>
            </a:r>
            <a:r>
              <a:rPr lang="da-DK" sz="1400" b="1" dirty="0"/>
              <a:t> n) {</a:t>
            </a:r>
          </a:p>
          <a:p>
            <a:r>
              <a:rPr lang="da-DK" sz="1400" b="1" dirty="0"/>
              <a:t>    ...</a:t>
            </a:r>
          </a:p>
          <a:p>
            <a:r>
              <a:rPr lang="da-DK" sz="1400" b="1" dirty="0"/>
              <a:t>  }</a:t>
            </a:r>
          </a:p>
          <a:p>
            <a:endParaRPr lang="da-DK" sz="1400" b="1" dirty="0"/>
          </a:p>
          <a:p>
            <a:r>
              <a:rPr lang="da-DK" sz="1400" b="1" dirty="0"/>
              <a:t>  public </a:t>
            </a:r>
            <a:r>
              <a:rPr lang="da-DK" sz="1400" b="1" dirty="0" err="1"/>
              <a:t>countPrimesTask</a:t>
            </a:r>
            <a:r>
              <a:rPr lang="da-DK" sz="1400" b="1" dirty="0"/>
              <a:t>(</a:t>
            </a:r>
            <a:r>
              <a:rPr lang="da-DK" sz="1400" b="1" dirty="0" err="1"/>
              <a:t>PrimeCounter</a:t>
            </a:r>
            <a:r>
              <a:rPr lang="da-DK" sz="1400" b="1" dirty="0"/>
              <a:t> </a:t>
            </a:r>
            <a:r>
              <a:rPr lang="da-DK" sz="1400" b="1" dirty="0" err="1"/>
              <a:t>lc</a:t>
            </a:r>
            <a:r>
              <a:rPr lang="da-DK" sz="1400" b="1" dirty="0"/>
              <a:t>, </a:t>
            </a:r>
            <a:r>
              <a:rPr lang="da-DK" sz="1400" b="1" dirty="0" err="1"/>
              <a:t>int</a:t>
            </a:r>
            <a:r>
              <a:rPr lang="da-DK" sz="1400" b="1" dirty="0"/>
              <a:t> low, </a:t>
            </a:r>
            <a:r>
              <a:rPr lang="da-DK" sz="1400" b="1" dirty="0" err="1"/>
              <a:t>int</a:t>
            </a:r>
            <a:r>
              <a:rPr lang="da-DK" sz="1400" b="1" dirty="0"/>
              <a:t> high, </a:t>
            </a:r>
            <a:r>
              <a:rPr lang="da-DK" sz="1400" b="1" dirty="0" err="1"/>
              <a:t>ExecutorService</a:t>
            </a:r>
            <a:r>
              <a:rPr lang="da-DK" sz="1400" b="1" dirty="0"/>
              <a:t> pool, </a:t>
            </a:r>
            <a:r>
              <a:rPr lang="da-DK" sz="1400" b="1" dirty="0" err="1"/>
              <a:t>int</a:t>
            </a:r>
            <a:r>
              <a:rPr lang="da-DK" sz="1400" b="1" dirty="0"/>
              <a:t> </a:t>
            </a:r>
            <a:r>
              <a:rPr lang="da-DK" sz="1400" b="1" dirty="0" err="1"/>
              <a:t>threshold</a:t>
            </a:r>
            <a:r>
              <a:rPr lang="da-DK" sz="1400" b="1" dirty="0"/>
              <a:t>) {</a:t>
            </a:r>
          </a:p>
          <a:p>
            <a:r>
              <a:rPr lang="da-DK" sz="1400" b="1" dirty="0"/>
              <a:t>    this.lc        = </a:t>
            </a:r>
            <a:r>
              <a:rPr lang="da-DK" sz="1400" b="1" dirty="0" err="1"/>
              <a:t>lc</a:t>
            </a:r>
            <a:r>
              <a:rPr lang="da-DK" sz="1400" b="1" dirty="0"/>
              <a:t>;</a:t>
            </a:r>
          </a:p>
          <a:p>
            <a:r>
              <a:rPr lang="da-DK" sz="1400" b="1" dirty="0"/>
              <a:t>    ...</a:t>
            </a:r>
          </a:p>
          <a:p>
            <a:r>
              <a:rPr lang="da-DK" sz="1400" b="1" dirty="0"/>
              <a:t>  }</a:t>
            </a:r>
          </a:p>
          <a:p>
            <a:r>
              <a:rPr lang="da-DK" sz="1400" b="1" dirty="0"/>
              <a:t>    </a:t>
            </a:r>
          </a:p>
          <a:p>
            <a:r>
              <a:rPr lang="da-DK" sz="1400" b="1" dirty="0"/>
              <a:t>  @Override</a:t>
            </a:r>
          </a:p>
          <a:p>
            <a:r>
              <a:rPr lang="da-DK" sz="1400" b="1" dirty="0"/>
              <a:t>  public </a:t>
            </a:r>
            <a:r>
              <a:rPr lang="da-DK" sz="1400" b="1" dirty="0" err="1"/>
              <a:t>void</a:t>
            </a:r>
            <a:r>
              <a:rPr lang="da-DK" sz="1400" b="1" dirty="0"/>
              <a:t> run() {</a:t>
            </a:r>
          </a:p>
          <a:p>
            <a:r>
              <a:rPr lang="da-DK" sz="1400" b="1" dirty="0"/>
              <a:t>    ...</a:t>
            </a:r>
          </a:p>
          <a:p>
            <a:r>
              <a:rPr lang="da-DK" sz="1400" b="1" dirty="0"/>
              <a:t>  }</a:t>
            </a:r>
          </a:p>
          <a:p>
            <a:r>
              <a:rPr lang="da-DK" sz="14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A4D9-17CD-0054-D952-6F7324C57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046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5A551B-BE40-6D88-4583-297CC37F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Ideally, tasks should be independent i.e. not update shared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1C88B-5C9E-94B0-A60F-69A4C7B4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888345" cy="565146"/>
          </a:xfrm>
        </p:spPr>
        <p:txBody>
          <a:bodyPr/>
          <a:lstStyle/>
          <a:p>
            <a:r>
              <a:rPr lang="en-US" dirty="0"/>
              <a:t>Java Executors - Tasks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5231A-9F22-E8E2-3B85-E969FE2D91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98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BB0D-2D39-4A3B-A213-D79B92B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994977" cy="565146"/>
          </a:xfrm>
        </p:spPr>
        <p:txBody>
          <a:bodyPr/>
          <a:lstStyle/>
          <a:p>
            <a:r>
              <a:rPr lang="en-US" dirty="0" err="1"/>
              <a:t>countPrimesTask</a:t>
            </a:r>
            <a:r>
              <a:rPr lang="en-US" dirty="0"/>
              <a:t> class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270FD-0693-4D7B-A5B1-3C20EE301AD8}"/>
              </a:ext>
            </a:extLst>
          </p:cNvPr>
          <p:cNvSpPr txBox="1"/>
          <p:nvPr/>
        </p:nvSpPr>
        <p:spPr>
          <a:xfrm>
            <a:off x="107504" y="697260"/>
            <a:ext cx="831365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Runnable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low;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high;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{...)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) {this.lc=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;...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i=low; i&lt;=high; i++)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lc.increment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 ) 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 ) 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 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09E7E-A686-4EBD-9229-BAC3B7091E6D}"/>
              </a:ext>
            </a:extLst>
          </p:cNvPr>
          <p:cNvSpPr txBox="1"/>
          <p:nvPr/>
        </p:nvSpPr>
        <p:spPr>
          <a:xfrm>
            <a:off x="4844245" y="4657700"/>
            <a:ext cx="332815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Code in</a:t>
            </a:r>
            <a:r>
              <a:rPr lang="en-GB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countPrimesTask.java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A2B7C-D1C4-491F-C92F-D11109C4DC1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15</a:t>
            </a:fld>
            <a:endParaRPr lang="da-DK" alt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18AF82-6876-1EFC-6DBE-4D49005D4B2C}"/>
              </a:ext>
            </a:extLst>
          </p:cNvPr>
          <p:cNvSpPr/>
          <p:nvPr/>
        </p:nvSpPr>
        <p:spPr>
          <a:xfrm>
            <a:off x="4572000" y="793408"/>
            <a:ext cx="3744416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Are </a:t>
            </a:r>
            <a:r>
              <a:rPr lang="en-GB" dirty="0" err="1"/>
              <a:t>countPrimesTasks</a:t>
            </a:r>
            <a:r>
              <a:rPr lang="en-GB" dirty="0"/>
              <a:t> independent?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0969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BB0D-2D39-4A3B-A213-D79B92B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994977" cy="565146"/>
          </a:xfrm>
        </p:spPr>
        <p:txBody>
          <a:bodyPr/>
          <a:lstStyle/>
          <a:p>
            <a:r>
              <a:rPr lang="en-US" dirty="0" err="1"/>
              <a:t>countPrimesTask</a:t>
            </a:r>
            <a:r>
              <a:rPr lang="en-US" dirty="0"/>
              <a:t> class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270FD-0693-4D7B-A5B1-3C20EE301AD8}"/>
              </a:ext>
            </a:extLst>
          </p:cNvPr>
          <p:cNvSpPr txBox="1"/>
          <p:nvPr/>
        </p:nvSpPr>
        <p:spPr>
          <a:xfrm>
            <a:off x="107504" y="697260"/>
            <a:ext cx="8313651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Runnable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low;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high;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{...)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) {this.lc=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;...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i=low; i&lt;=high; i++)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lc.increment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 ) 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 ) 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 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A2B7C-D1C4-491F-C92F-D11109C4DC1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16</a:t>
            </a:fld>
            <a:endParaRPr lang="da-DK" alt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18AF82-6876-1EFC-6DBE-4D49005D4B2C}"/>
              </a:ext>
            </a:extLst>
          </p:cNvPr>
          <p:cNvSpPr/>
          <p:nvPr/>
        </p:nvSpPr>
        <p:spPr>
          <a:xfrm>
            <a:off x="5364088" y="793408"/>
            <a:ext cx="2952328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really, they all update lc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0351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2AB-CA0F-E8D9-769D-4408C5E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36207" cy="565146"/>
          </a:xfrm>
        </p:spPr>
        <p:txBody>
          <a:bodyPr/>
          <a:lstStyle/>
          <a:p>
            <a:r>
              <a:rPr lang="en-US" dirty="0" err="1"/>
              <a:t>PrimeCounter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4FC2-4EB4-BAE0-6F20-BCA737D93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sz="1600" b="1" dirty="0"/>
              <a:t>class </a:t>
            </a:r>
            <a:r>
              <a:rPr lang="da-DK" sz="1600" b="1" dirty="0" err="1"/>
              <a:t>PrimeCounter</a:t>
            </a:r>
            <a:r>
              <a:rPr lang="da-DK" sz="1600" b="1" dirty="0"/>
              <a:t> {</a:t>
            </a:r>
          </a:p>
          <a:p>
            <a:endParaRPr lang="da-DK" sz="1600" b="1" dirty="0"/>
          </a:p>
          <a:p>
            <a:r>
              <a:rPr lang="da-DK" sz="1600" b="1" dirty="0"/>
              <a:t>  private </a:t>
            </a:r>
            <a:r>
              <a:rPr lang="da-DK" sz="1600" b="1" dirty="0" err="1"/>
              <a:t>int</a:t>
            </a:r>
            <a:r>
              <a:rPr lang="da-DK" sz="1600" b="1" dirty="0"/>
              <a:t> </a:t>
            </a:r>
            <a:r>
              <a:rPr lang="da-DK" sz="1600" b="1" dirty="0" err="1"/>
              <a:t>count</a:t>
            </a:r>
            <a:r>
              <a:rPr lang="da-DK" sz="1600" b="1" dirty="0"/>
              <a:t>= 0;</a:t>
            </a:r>
          </a:p>
          <a:p>
            <a:r>
              <a:rPr lang="da-DK" sz="1600" b="1" dirty="0"/>
              <a:t>  public </a:t>
            </a:r>
            <a:r>
              <a:rPr lang="da-DK" sz="1600" b="1" dirty="0" err="1">
                <a:highlight>
                  <a:srgbClr val="FFFF00"/>
                </a:highlight>
              </a:rPr>
              <a:t>synchronized</a:t>
            </a:r>
            <a:r>
              <a:rPr lang="da-DK" sz="1600" b="1" dirty="0"/>
              <a:t> </a:t>
            </a:r>
            <a:r>
              <a:rPr lang="da-DK" sz="1600" b="1" dirty="0" err="1"/>
              <a:t>void</a:t>
            </a:r>
            <a:r>
              <a:rPr lang="da-DK" sz="1600" b="1" dirty="0"/>
              <a:t> </a:t>
            </a:r>
            <a:r>
              <a:rPr lang="da-DK" sz="1600" b="1" dirty="0" err="1"/>
              <a:t>increment</a:t>
            </a:r>
            <a:r>
              <a:rPr lang="da-DK" sz="1600" b="1" dirty="0"/>
              <a:t>() {</a:t>
            </a:r>
          </a:p>
          <a:p>
            <a:r>
              <a:rPr lang="da-DK" sz="1600" b="1" dirty="0"/>
              <a:t>    </a:t>
            </a:r>
            <a:r>
              <a:rPr lang="da-DK" sz="1600" b="1" dirty="0" err="1"/>
              <a:t>count</a:t>
            </a:r>
            <a:r>
              <a:rPr lang="da-DK" sz="1600" b="1" dirty="0"/>
              <a:t>= </a:t>
            </a:r>
            <a:r>
              <a:rPr lang="da-DK" sz="1600" b="1" dirty="0" err="1"/>
              <a:t>count</a:t>
            </a:r>
            <a:r>
              <a:rPr lang="da-DK" sz="1600" b="1" dirty="0"/>
              <a:t> + 1;</a:t>
            </a:r>
          </a:p>
          <a:p>
            <a:r>
              <a:rPr lang="da-DK" sz="1600" b="1" dirty="0"/>
              <a:t>  }</a:t>
            </a:r>
          </a:p>
          <a:p>
            <a:r>
              <a:rPr lang="da-DK" sz="1600" b="1" dirty="0"/>
              <a:t>  public </a:t>
            </a:r>
            <a:r>
              <a:rPr lang="da-DK" sz="1600" b="1" dirty="0" err="1">
                <a:highlight>
                  <a:srgbClr val="FFFF00"/>
                </a:highlight>
              </a:rPr>
              <a:t>synchronized</a:t>
            </a:r>
            <a:r>
              <a:rPr lang="da-DK" sz="1600" b="1" dirty="0"/>
              <a:t> </a:t>
            </a:r>
            <a:r>
              <a:rPr lang="da-DK" sz="1600" b="1" dirty="0" err="1"/>
              <a:t>int</a:t>
            </a:r>
            <a:r>
              <a:rPr lang="da-DK" sz="1600" b="1" dirty="0"/>
              <a:t> </a:t>
            </a:r>
            <a:r>
              <a:rPr lang="da-DK" sz="1600" b="1" dirty="0" err="1"/>
              <a:t>get</a:t>
            </a:r>
            <a:r>
              <a:rPr lang="da-DK" sz="1600" b="1" dirty="0"/>
              <a:t>() { </a:t>
            </a:r>
          </a:p>
          <a:p>
            <a:r>
              <a:rPr lang="da-DK" sz="1600" b="1" dirty="0"/>
              <a:t>    return </a:t>
            </a:r>
            <a:r>
              <a:rPr lang="da-DK" sz="1600" b="1" dirty="0" err="1"/>
              <a:t>count</a:t>
            </a:r>
            <a:r>
              <a:rPr lang="da-DK" sz="1600" b="1" dirty="0"/>
              <a:t>; </a:t>
            </a:r>
          </a:p>
          <a:p>
            <a:r>
              <a:rPr lang="da-DK" sz="1600" b="1" dirty="0"/>
              <a:t>  }</a:t>
            </a:r>
          </a:p>
          <a:p>
            <a:r>
              <a:rPr lang="da-DK" sz="1600" b="1" dirty="0"/>
              <a:t>  public </a:t>
            </a:r>
            <a:r>
              <a:rPr lang="da-DK" sz="1600" b="1" dirty="0" err="1">
                <a:highlight>
                  <a:srgbClr val="FFFF00"/>
                </a:highlight>
              </a:rPr>
              <a:t>synchronized</a:t>
            </a:r>
            <a:r>
              <a:rPr lang="da-DK" sz="1600" b="1" dirty="0"/>
              <a:t> </a:t>
            </a:r>
            <a:r>
              <a:rPr lang="da-DK" sz="1600" b="1" dirty="0" err="1"/>
              <a:t>void</a:t>
            </a:r>
            <a:r>
              <a:rPr lang="da-DK" sz="1600" b="1" dirty="0"/>
              <a:t> </a:t>
            </a:r>
            <a:r>
              <a:rPr lang="da-DK" sz="1600" b="1" dirty="0" err="1"/>
              <a:t>setZero</a:t>
            </a:r>
            <a:r>
              <a:rPr lang="da-DK" sz="1600" b="1" dirty="0"/>
              <a:t>() {</a:t>
            </a:r>
          </a:p>
          <a:p>
            <a:r>
              <a:rPr lang="da-DK" sz="1600" b="1" dirty="0"/>
              <a:t>    </a:t>
            </a:r>
            <a:r>
              <a:rPr lang="da-DK" sz="1600" b="1" dirty="0" err="1"/>
              <a:t>count</a:t>
            </a:r>
            <a:r>
              <a:rPr lang="da-DK" sz="1600" b="1" dirty="0"/>
              <a:t>= 0;</a:t>
            </a:r>
          </a:p>
          <a:p>
            <a:r>
              <a:rPr lang="da-DK" sz="1600" b="1" dirty="0"/>
              <a:t>  }</a:t>
            </a:r>
          </a:p>
          <a:p>
            <a:r>
              <a:rPr lang="da-DK" sz="16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2F6E-75E6-C77B-57E2-9E0534D36AD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988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DE48-443A-4B22-8860-A4BB6649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719278" cy="565146"/>
          </a:xfrm>
        </p:spPr>
        <p:txBody>
          <a:bodyPr/>
          <a:lstStyle/>
          <a:p>
            <a:r>
              <a:rPr lang="en-US" dirty="0" err="1"/>
              <a:t>PrimeCountExecutor</a:t>
            </a:r>
            <a:r>
              <a:rPr lang="en-US" dirty="0"/>
              <a:t> class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45C61-1593-4AEC-94E7-97453A29A42C}"/>
              </a:ext>
            </a:extLst>
          </p:cNvPr>
          <p:cNvSpPr txBox="1"/>
          <p:nvPr/>
        </p:nvSpPr>
        <p:spPr>
          <a:xfrm>
            <a:off x="179512" y="1453922"/>
            <a:ext cx="884021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pool=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Future&lt;?&gt; done=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... ));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try {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done.get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3B53-FF80-8A83-C2B8-E0B5759BF9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18</a:t>
            </a:fld>
            <a:endParaRPr lang="da-DK" altLang="da-DK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40DA62A-C3E1-C325-83AA-925D0E352B0E}"/>
              </a:ext>
            </a:extLst>
          </p:cNvPr>
          <p:cNvSpPr/>
          <p:nvPr/>
        </p:nvSpPr>
        <p:spPr>
          <a:xfrm>
            <a:off x="4406568" y="409228"/>
            <a:ext cx="3909848" cy="93610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Kick-off class for the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initializes the Executor service</a:t>
            </a:r>
            <a:endParaRPr lang="en-S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189C7-D394-F747-6F27-C9673E3C7B76}"/>
              </a:ext>
            </a:extLst>
          </p:cNvPr>
          <p:cNvSpPr txBox="1"/>
          <p:nvPr/>
        </p:nvSpPr>
        <p:spPr>
          <a:xfrm>
            <a:off x="124272" y="3970719"/>
            <a:ext cx="884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hlinkClick r:id="rId3"/>
              </a:rPr>
              <a:t>https://docs.oracle.com/javase/tutorial/essential/concurrency/forkjoin.html</a:t>
            </a:r>
            <a:r>
              <a:rPr lang="da-DK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76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F58-99B0-97EC-7A1A-3CFDF651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478728" cy="565146"/>
          </a:xfrm>
        </p:spPr>
        <p:txBody>
          <a:bodyPr/>
          <a:lstStyle/>
          <a:p>
            <a:r>
              <a:rPr lang="en-US" dirty="0"/>
              <a:t>Thread pools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15FBA-3133-EF36-BBA9-D2212532FA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19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894E1-8781-0D8C-B2D2-AF3D84F0A613}"/>
              </a:ext>
            </a:extLst>
          </p:cNvPr>
          <p:cNvSpPr txBox="1"/>
          <p:nvPr/>
        </p:nvSpPr>
        <p:spPr>
          <a:xfrm>
            <a:off x="251520" y="680417"/>
            <a:ext cx="532859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pool=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5BA70-DB32-FC20-D920-3DD8BCE23AF1}"/>
              </a:ext>
            </a:extLst>
          </p:cNvPr>
          <p:cNvSpPr/>
          <p:nvPr/>
        </p:nvSpPr>
        <p:spPr>
          <a:xfrm>
            <a:off x="971600" y="3001516"/>
            <a:ext cx="2376264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4508E-592C-7268-9DD8-EFFAC8D4EC0B}"/>
              </a:ext>
            </a:extLst>
          </p:cNvPr>
          <p:cNvCxnSpPr/>
          <p:nvPr/>
        </p:nvCxnSpPr>
        <p:spPr>
          <a:xfrm>
            <a:off x="1187624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5D9AE3-D6C8-8A9C-A97E-5600B9D6CF5C}"/>
              </a:ext>
            </a:extLst>
          </p:cNvPr>
          <p:cNvCxnSpPr/>
          <p:nvPr/>
        </p:nvCxnSpPr>
        <p:spPr>
          <a:xfrm>
            <a:off x="1403648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C56AC-52E4-F907-3A81-653635311B51}"/>
              </a:ext>
            </a:extLst>
          </p:cNvPr>
          <p:cNvCxnSpPr/>
          <p:nvPr/>
        </p:nvCxnSpPr>
        <p:spPr>
          <a:xfrm>
            <a:off x="1619672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EE06F-BD74-24EC-D6DE-6C14C064BE19}"/>
              </a:ext>
            </a:extLst>
          </p:cNvPr>
          <p:cNvCxnSpPr/>
          <p:nvPr/>
        </p:nvCxnSpPr>
        <p:spPr>
          <a:xfrm>
            <a:off x="1835696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D0D6C3-D13D-236A-03D2-81A846D63F4B}"/>
              </a:ext>
            </a:extLst>
          </p:cNvPr>
          <p:cNvCxnSpPr/>
          <p:nvPr/>
        </p:nvCxnSpPr>
        <p:spPr>
          <a:xfrm>
            <a:off x="2051720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A5EF29-7E41-7B65-1666-C7BB1B08DA43}"/>
              </a:ext>
            </a:extLst>
          </p:cNvPr>
          <p:cNvCxnSpPr/>
          <p:nvPr/>
        </p:nvCxnSpPr>
        <p:spPr>
          <a:xfrm>
            <a:off x="2267744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CF22-8DA4-88C7-2EBF-D0FCBEEFE2CF}"/>
              </a:ext>
            </a:extLst>
          </p:cNvPr>
          <p:cNvCxnSpPr/>
          <p:nvPr/>
        </p:nvCxnSpPr>
        <p:spPr>
          <a:xfrm>
            <a:off x="2483768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8D0DE-5DA1-9CC9-FAE1-8F9108111564}"/>
              </a:ext>
            </a:extLst>
          </p:cNvPr>
          <p:cNvCxnSpPr/>
          <p:nvPr/>
        </p:nvCxnSpPr>
        <p:spPr>
          <a:xfrm>
            <a:off x="2699792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B94875-07FA-C869-4B7F-0290E0DA3653}"/>
              </a:ext>
            </a:extLst>
          </p:cNvPr>
          <p:cNvCxnSpPr/>
          <p:nvPr/>
        </p:nvCxnSpPr>
        <p:spPr>
          <a:xfrm>
            <a:off x="2915816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341E8-9709-0B5B-F0C3-40A74C811D76}"/>
              </a:ext>
            </a:extLst>
          </p:cNvPr>
          <p:cNvCxnSpPr/>
          <p:nvPr/>
        </p:nvCxnSpPr>
        <p:spPr>
          <a:xfrm>
            <a:off x="3131840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F262A5-3FB5-F994-8E63-9AAD6B3D9C27}"/>
              </a:ext>
            </a:extLst>
          </p:cNvPr>
          <p:cNvSpPr txBox="1"/>
          <p:nvPr/>
        </p:nvSpPr>
        <p:spPr>
          <a:xfrm>
            <a:off x="251520" y="28575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tasks</a:t>
            </a:r>
            <a:endParaRPr lang="da-DK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8C28B-852A-A060-4805-3271D4A9AF3B}"/>
              </a:ext>
            </a:extLst>
          </p:cNvPr>
          <p:cNvSpPr/>
          <p:nvPr/>
        </p:nvSpPr>
        <p:spPr>
          <a:xfrm>
            <a:off x="4572000" y="2353444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A597C-8083-E25C-59EF-C6DB13A22902}"/>
              </a:ext>
            </a:extLst>
          </p:cNvPr>
          <p:cNvSpPr/>
          <p:nvPr/>
        </p:nvSpPr>
        <p:spPr>
          <a:xfrm>
            <a:off x="4572000" y="3001516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6F897-9354-10B0-1C9E-EBF19F94E45C}"/>
              </a:ext>
            </a:extLst>
          </p:cNvPr>
          <p:cNvSpPr/>
          <p:nvPr/>
        </p:nvSpPr>
        <p:spPr>
          <a:xfrm>
            <a:off x="4572000" y="3937620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2A00FD-6396-B7A3-1CFE-715F4CFFE21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3347864" y="2605472"/>
            <a:ext cx="1224136" cy="612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F028D-A7E0-F4E1-73C1-E421F365D12E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347864" y="3217540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DF18D5-0302-CDD1-74B0-C3081EAD5AE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47864" y="3217540"/>
            <a:ext cx="1160513" cy="89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02A7E4-7725-6AE8-4D7E-160F3106D5C8}"/>
              </a:ext>
            </a:extLst>
          </p:cNvPr>
          <p:cNvSpPr txBox="1"/>
          <p:nvPr/>
        </p:nvSpPr>
        <p:spPr>
          <a:xfrm>
            <a:off x="1403648" y="249746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ForkJoinPool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4434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22" grpId="0" animBg="1"/>
      <p:bldP spid="23" grpId="0" animBg="1"/>
      <p:bldP spid="24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395536" y="944056"/>
            <a:ext cx="8480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rgbClr val="00B050"/>
                </a:solidFill>
                <a:latin typeface="+mn-lt"/>
              </a:rPr>
              <a:t>Executor and Future</a:t>
            </a:r>
            <a:br>
              <a:rPr lang="da-DK" b="1" dirty="0">
                <a:solidFill>
                  <a:srgbClr val="00B050"/>
                </a:solidFill>
                <a:latin typeface="+mn-lt"/>
              </a:rPr>
            </a:br>
            <a:endParaRPr lang="da-DK" b="1" dirty="0">
              <a:solidFill>
                <a:srgbClr val="00B05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Scalability</a:t>
            </a:r>
            <a:r>
              <a:rPr lang="da-DK" dirty="0">
                <a:latin typeface="+mn-lt"/>
              </a:rPr>
              <a:t>, speed-up and loss (of scalablity) classification</a:t>
            </a:r>
          </a:p>
          <a:p>
            <a:pPr lvl="1"/>
            <a:r>
              <a:rPr lang="da-DK" dirty="0">
                <a:latin typeface="+mn-lt"/>
              </a:rPr>
              <a:t>Example: </a:t>
            </a:r>
            <a:r>
              <a:rPr lang="da-DK" dirty="0" err="1">
                <a:latin typeface="+mn-lt"/>
              </a:rPr>
              <a:t>QuickSort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Lock striping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case study with Hash maps</a:t>
            </a:r>
            <a:endParaRPr lang="da-DK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ABDF-F818-82D4-19C1-29E3760A87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97205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5ABB-2E03-7FBA-A43E-EFC40EDA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428586" cy="565146"/>
          </a:xfrm>
        </p:spPr>
        <p:txBody>
          <a:bodyPr/>
          <a:lstStyle/>
          <a:p>
            <a:r>
              <a:rPr lang="en-US" dirty="0" err="1"/>
              <a:t>ForkJoinPool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6B98-C376-7B81-3E46-4CD12B309F9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20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5251-03DE-4CD4-CA8B-45FADF9A8730}"/>
              </a:ext>
            </a:extLst>
          </p:cNvPr>
          <p:cNvSpPr txBox="1"/>
          <p:nvPr/>
        </p:nvSpPr>
        <p:spPr>
          <a:xfrm>
            <a:off x="179512" y="940574"/>
            <a:ext cx="8840216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java.util.concurrent.ForkJoinPool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java.util.concurrent.Future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pool=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 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9C17F-1461-077C-6C2B-CB31E18B80E8}"/>
              </a:ext>
            </a:extLst>
          </p:cNvPr>
          <p:cNvSpPr txBox="1"/>
          <p:nvPr/>
        </p:nvSpPr>
        <p:spPr>
          <a:xfrm>
            <a:off x="251520" y="3815090"/>
            <a:ext cx="8712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600" dirty="0">
                <a:hlinkClick r:id="rId2"/>
              </a:rPr>
              <a:t>https://docs.oracle.com/javase/8/docs/api/java/util/concurrent/ForkJoinPool.html</a:t>
            </a:r>
            <a:r>
              <a:rPr lang="da-DK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AB36-65C9-A724-8FA4-FC7108048679}"/>
              </a:ext>
            </a:extLst>
          </p:cNvPr>
          <p:cNvSpPr txBox="1"/>
          <p:nvPr/>
        </p:nvSpPr>
        <p:spPr>
          <a:xfrm>
            <a:off x="4355976" y="2713484"/>
            <a:ext cx="45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 specifies the number of CPUs that will be used</a:t>
            </a:r>
          </a:p>
          <a:p>
            <a:endParaRPr lang="en-US" sz="1600" dirty="0"/>
          </a:p>
          <a:p>
            <a:r>
              <a:rPr lang="en-US" sz="1600" dirty="0"/>
              <a:t>default value:</a:t>
            </a:r>
            <a:endParaRPr lang="da-DK" sz="16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5F08AA-0180-89D7-46B4-E5949521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809" y="3243962"/>
            <a:ext cx="23397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Runtime.availableProcessors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()</a:t>
            </a:r>
            <a:r>
              <a:rPr kumimoji="0" lang="da-DK" altLang="da-D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D7235-8BA5-272B-0518-588192EF9341}"/>
              </a:ext>
            </a:extLst>
          </p:cNvPr>
          <p:cNvCxnSpPr>
            <a:cxnSpLocks/>
          </p:cNvCxnSpPr>
          <p:nvPr/>
        </p:nvCxnSpPr>
        <p:spPr>
          <a:xfrm>
            <a:off x="2987824" y="2641476"/>
            <a:ext cx="1224136" cy="4875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2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5DA-6F69-45A3-9DE0-B539C917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595444" cy="565146"/>
          </a:xfrm>
        </p:spPr>
        <p:txBody>
          <a:bodyPr/>
          <a:lstStyle/>
          <a:p>
            <a:r>
              <a:rPr lang="en-US" dirty="0"/>
              <a:t>Count prime results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73A9-45A6-C231-D998-D45E7731B7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21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E251D-37FA-CCCD-F8B2-B35852C43D66}"/>
              </a:ext>
            </a:extLst>
          </p:cNvPr>
          <p:cNvSpPr txBox="1"/>
          <p:nvPr/>
        </p:nvSpPr>
        <p:spPr>
          <a:xfrm>
            <a:off x="971600" y="1125240"/>
            <a:ext cx="2304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Executor</a:t>
            </a:r>
          </a:p>
          <a:p>
            <a:r>
              <a:rPr lang="da-DK" dirty="0"/>
              <a:t>1  120.6 s</a:t>
            </a:r>
          </a:p>
          <a:p>
            <a:r>
              <a:rPr lang="da-DK" dirty="0"/>
              <a:t>2   68.0 s</a:t>
            </a:r>
          </a:p>
          <a:p>
            <a:r>
              <a:rPr lang="da-DK" dirty="0"/>
              <a:t>4   37.7 s </a:t>
            </a:r>
          </a:p>
          <a:p>
            <a:r>
              <a:rPr lang="da-DK" dirty="0"/>
              <a:t>8   32.2 s</a:t>
            </a:r>
          </a:p>
          <a:p>
            <a:r>
              <a:rPr lang="da-DK" dirty="0"/>
              <a:t>16  32.4 s</a:t>
            </a:r>
            <a:br>
              <a:rPr lang="da-DK" dirty="0"/>
            </a:br>
            <a:endParaRPr lang="da-DK" dirty="0"/>
          </a:p>
          <a:p>
            <a:r>
              <a:rPr lang="da-DK" dirty="0"/>
              <a:t>1/8: 3.7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89B39-2EAD-99C1-A605-C5158F3EC980}"/>
              </a:ext>
            </a:extLst>
          </p:cNvPr>
          <p:cNvSpPr txBox="1"/>
          <p:nvPr/>
        </p:nvSpPr>
        <p:spPr>
          <a:xfrm>
            <a:off x="4355975" y="1129308"/>
            <a:ext cx="2304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Threads</a:t>
            </a:r>
          </a:p>
          <a:p>
            <a:r>
              <a:rPr lang="da-DK" dirty="0"/>
              <a:t>1  126.7 s</a:t>
            </a:r>
          </a:p>
          <a:p>
            <a:r>
              <a:rPr lang="da-DK" dirty="0"/>
              <a:t>2   82.4 s</a:t>
            </a:r>
          </a:p>
          <a:p>
            <a:r>
              <a:rPr lang="da-DK" dirty="0"/>
              <a:t>4   47.7 s</a:t>
            </a:r>
          </a:p>
          <a:p>
            <a:r>
              <a:rPr lang="da-DK" dirty="0"/>
              <a:t>8   38.2 s</a:t>
            </a:r>
          </a:p>
          <a:p>
            <a:r>
              <a:rPr lang="da-DK" dirty="0"/>
              <a:t>16  37.2 s</a:t>
            </a:r>
            <a:br>
              <a:rPr lang="da-DK" dirty="0"/>
            </a:br>
            <a:endParaRPr lang="da-DK" dirty="0"/>
          </a:p>
          <a:p>
            <a:r>
              <a:rPr lang="da-DK" dirty="0"/>
              <a:t>1/8: 3.9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CBADB-0FC3-FE9F-75AC-C2DA976199A0}"/>
              </a:ext>
            </a:extLst>
          </p:cNvPr>
          <p:cNvSpPr txBox="1"/>
          <p:nvPr/>
        </p:nvSpPr>
        <p:spPr>
          <a:xfrm>
            <a:off x="4886321" y="4556075"/>
            <a:ext cx="371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2.. 1_000_000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01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395536" y="944056"/>
            <a:ext cx="8480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Executors</a:t>
            </a:r>
            <a:r>
              <a:rPr lang="da-DK" dirty="0">
                <a:latin typeface="+mn-lt"/>
              </a:rPr>
              <a:t> and Future</a:t>
            </a:r>
          </a:p>
          <a:p>
            <a:endParaRPr lang="da-DK" b="1" dirty="0">
              <a:solidFill>
                <a:srgbClr val="00B05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rgbClr val="00B050"/>
                </a:solidFill>
                <a:latin typeface="+mn-lt"/>
              </a:rPr>
              <a:t>Scalability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, speed-up and loss (of scalablity) classification</a:t>
            </a:r>
          </a:p>
          <a:p>
            <a:pPr lvl="1"/>
            <a:r>
              <a:rPr lang="da-DK" b="1" dirty="0">
                <a:solidFill>
                  <a:srgbClr val="00B050"/>
                </a:solidFill>
                <a:latin typeface="+mn-lt"/>
              </a:rPr>
              <a:t>Example: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QuickSort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Lock striping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case study with Hash maps</a:t>
            </a:r>
            <a:endParaRPr lang="da-DK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ABDF-F818-82D4-19C1-29E3760A87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125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1319-B01F-40E5-8843-CBA8BDCD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909663" cy="565146"/>
          </a:xfrm>
        </p:spPr>
        <p:txBody>
          <a:bodyPr/>
          <a:lstStyle/>
          <a:p>
            <a:r>
              <a:rPr lang="en-US" dirty="0"/>
              <a:t>Quicksort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424F0-8C31-4170-9E4D-ADB7E2CA2BF7}"/>
              </a:ext>
            </a:extLst>
          </p:cNvPr>
          <p:cNvSpPr txBox="1"/>
          <p:nvPr/>
        </p:nvSpPr>
        <p:spPr>
          <a:xfrm>
            <a:off x="467544" y="769268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</a:rPr>
              <a:t>1 2 43 78 19 54 33 21 64 52 17 53</a:t>
            </a:r>
            <a:endParaRPr lang="da-DK" b="1" dirty="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C7191-D997-4B79-BCE7-28A06D60E8D9}"/>
              </a:ext>
            </a:extLst>
          </p:cNvPr>
          <p:cNvSpPr txBox="1"/>
          <p:nvPr/>
        </p:nvSpPr>
        <p:spPr>
          <a:xfrm>
            <a:off x="467544" y="1201316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</a:rPr>
              <a:t>1 2 43 78 19 54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33</a:t>
            </a:r>
            <a:r>
              <a:rPr lang="en-US" b="1" dirty="0">
                <a:latin typeface="Courier"/>
              </a:rPr>
              <a:t> 21 64 52 17 53</a:t>
            </a:r>
            <a:endParaRPr lang="da-DK" b="1" dirty="0"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3327A-6A38-476F-8817-570115DD2660}"/>
              </a:ext>
            </a:extLst>
          </p:cNvPr>
          <p:cNvSpPr txBox="1"/>
          <p:nvPr/>
        </p:nvSpPr>
        <p:spPr>
          <a:xfrm>
            <a:off x="467544" y="1705372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</a:rPr>
              <a:t>1 2 43 78 19 54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33</a:t>
            </a:r>
            <a:r>
              <a:rPr lang="en-US" b="1" dirty="0">
                <a:latin typeface="Courier"/>
              </a:rPr>
              <a:t> 21 64 52 17 53</a:t>
            </a:r>
            <a:endParaRPr lang="da-DK" b="1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D83B13-7584-4AFF-87F3-0CEE96F8FC80}"/>
              </a:ext>
            </a:extLst>
          </p:cNvPr>
          <p:cNvCxnSpPr>
            <a:cxnSpLocks/>
          </p:cNvCxnSpPr>
          <p:nvPr/>
        </p:nvCxnSpPr>
        <p:spPr>
          <a:xfrm flipV="1">
            <a:off x="1475656" y="2065412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A99CAE-E2CF-4C5C-A4EF-A477D242BB67}"/>
              </a:ext>
            </a:extLst>
          </p:cNvPr>
          <p:cNvCxnSpPr>
            <a:cxnSpLocks/>
          </p:cNvCxnSpPr>
          <p:nvPr/>
        </p:nvCxnSpPr>
        <p:spPr>
          <a:xfrm flipV="1">
            <a:off x="5868144" y="2023022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29E88C-C7C7-4D22-B101-E39EC263CA4E}"/>
              </a:ext>
            </a:extLst>
          </p:cNvPr>
          <p:cNvSpPr txBox="1"/>
          <p:nvPr/>
        </p:nvSpPr>
        <p:spPr>
          <a:xfrm>
            <a:off x="467544" y="2383062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</a:rPr>
              <a:t>1 2 17 78 19 54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33</a:t>
            </a:r>
            <a:r>
              <a:rPr lang="en-US" b="1" dirty="0">
                <a:latin typeface="Courier"/>
              </a:rPr>
              <a:t> 21 64 52 43 53</a:t>
            </a:r>
            <a:endParaRPr lang="da-DK" b="1" dirty="0">
              <a:latin typeface="Courier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F341F-5A2D-4F45-BA04-67DAF98FDABA}"/>
              </a:ext>
            </a:extLst>
          </p:cNvPr>
          <p:cNvCxnSpPr>
            <a:cxnSpLocks/>
          </p:cNvCxnSpPr>
          <p:nvPr/>
        </p:nvCxnSpPr>
        <p:spPr>
          <a:xfrm flipV="1">
            <a:off x="1475656" y="2815110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ACDC6-4F7D-4850-8980-C62DBB5947D8}"/>
              </a:ext>
            </a:extLst>
          </p:cNvPr>
          <p:cNvCxnSpPr>
            <a:cxnSpLocks/>
          </p:cNvCxnSpPr>
          <p:nvPr/>
        </p:nvCxnSpPr>
        <p:spPr>
          <a:xfrm flipV="1">
            <a:off x="5868144" y="2743102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9554-3F77-4C30-9166-5EE68D160BF1}"/>
              </a:ext>
            </a:extLst>
          </p:cNvPr>
          <p:cNvSpPr txBox="1"/>
          <p:nvPr/>
        </p:nvSpPr>
        <p:spPr>
          <a:xfrm>
            <a:off x="467544" y="3145532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</a:rPr>
              <a:t>1 2 17 78 19 54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33</a:t>
            </a:r>
            <a:r>
              <a:rPr lang="en-US" b="1" dirty="0">
                <a:latin typeface="Courier"/>
              </a:rPr>
              <a:t> 21 64 52 43 53</a:t>
            </a:r>
            <a:endParaRPr lang="da-DK" b="1" dirty="0">
              <a:latin typeface="Courier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2AA7EB-9729-44FE-93C1-2656FCB7E4D5}"/>
              </a:ext>
            </a:extLst>
          </p:cNvPr>
          <p:cNvCxnSpPr>
            <a:cxnSpLocks/>
          </p:cNvCxnSpPr>
          <p:nvPr/>
        </p:nvCxnSpPr>
        <p:spPr>
          <a:xfrm flipV="1">
            <a:off x="2051720" y="3505572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A6E8D-7257-4F63-9E5C-09BC7A78F4D8}"/>
              </a:ext>
            </a:extLst>
          </p:cNvPr>
          <p:cNvCxnSpPr>
            <a:cxnSpLocks/>
          </p:cNvCxnSpPr>
          <p:nvPr/>
        </p:nvCxnSpPr>
        <p:spPr>
          <a:xfrm flipV="1">
            <a:off x="4211960" y="3505572"/>
            <a:ext cx="0" cy="3304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A9E66D-C320-42EE-8691-BB7C9FCC3902}"/>
              </a:ext>
            </a:extLst>
          </p:cNvPr>
          <p:cNvSpPr txBox="1"/>
          <p:nvPr/>
        </p:nvSpPr>
        <p:spPr>
          <a:xfrm>
            <a:off x="3131840" y="37215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  <a:endParaRPr lang="da-DK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8464A-0E36-4E9C-A0E1-DF95AE9E4737}"/>
              </a:ext>
            </a:extLst>
          </p:cNvPr>
          <p:cNvSpPr txBox="1"/>
          <p:nvPr/>
        </p:nvSpPr>
        <p:spPr>
          <a:xfrm>
            <a:off x="539552" y="4081636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</a:rPr>
              <a:t>1 2 17 21 19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33 </a:t>
            </a:r>
            <a:r>
              <a:rPr lang="en-US" b="1" dirty="0">
                <a:latin typeface="Courier"/>
              </a:rPr>
              <a:t>54 78 64 52 43 53</a:t>
            </a:r>
            <a:endParaRPr lang="da-DK" b="1" dirty="0">
              <a:latin typeface="Courie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51A9E-2F53-4FDF-9530-BFFB90D1BB80}"/>
              </a:ext>
            </a:extLst>
          </p:cNvPr>
          <p:cNvSpPr txBox="1"/>
          <p:nvPr/>
        </p:nvSpPr>
        <p:spPr>
          <a:xfrm>
            <a:off x="539552" y="4628083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"/>
              </a:rPr>
              <a:t>1 2 17 21 19 33 </a:t>
            </a:r>
            <a:r>
              <a:rPr lang="en-US" b="1" dirty="0">
                <a:solidFill>
                  <a:srgbClr val="0070C0"/>
                </a:solidFill>
                <a:latin typeface="Courier"/>
              </a:rPr>
              <a:t>54 78 64 52 43 53</a:t>
            </a:r>
            <a:endParaRPr lang="da-DK" b="1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146B4-098B-4EC0-A681-B2EDCCFA938B}"/>
              </a:ext>
            </a:extLst>
          </p:cNvPr>
          <p:cNvSpPr txBox="1"/>
          <p:nvPr/>
        </p:nvSpPr>
        <p:spPr>
          <a:xfrm>
            <a:off x="6876256" y="4504973"/>
            <a:ext cx="201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lt"/>
              </a:rPr>
              <a:t>Two parts can be </a:t>
            </a:r>
          </a:p>
          <a:p>
            <a:r>
              <a:rPr lang="en-US" sz="1600" b="1" dirty="0">
                <a:latin typeface="+mn-lt"/>
              </a:rPr>
              <a:t>sorted independently</a:t>
            </a:r>
            <a:endParaRPr lang="da-DK" sz="1600" b="1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EC5B-BBA1-3887-BC86-DC067B66CC1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36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6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CC3-D885-9086-815D-9670C38A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568467" cy="565146"/>
          </a:xfrm>
        </p:spPr>
        <p:txBody>
          <a:bodyPr/>
          <a:lstStyle/>
          <a:p>
            <a:r>
              <a:rPr lang="en-US" dirty="0"/>
              <a:t>Distributing work as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6BC16-9370-E208-3A90-92585BCD78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24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404CD-B023-9B5C-2EF6-EB6DE0042718}"/>
              </a:ext>
            </a:extLst>
          </p:cNvPr>
          <p:cNvSpPr txBox="1"/>
          <p:nvPr/>
        </p:nvSpPr>
        <p:spPr>
          <a:xfrm>
            <a:off x="539552" y="913284"/>
            <a:ext cx="62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"/>
              </a:rPr>
              <a:t>1 2 17 21 19 33 </a:t>
            </a:r>
            <a:r>
              <a:rPr lang="en-US" b="1" dirty="0">
                <a:solidFill>
                  <a:srgbClr val="0070C0"/>
                </a:solidFill>
                <a:latin typeface="Courier"/>
              </a:rPr>
              <a:t>54 78 64 52 43 53</a:t>
            </a:r>
            <a:endParaRPr lang="da-DK" b="1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0A09341-54E4-1CA0-9A09-7BB6453B23CE}"/>
              </a:ext>
            </a:extLst>
          </p:cNvPr>
          <p:cNvSpPr/>
          <p:nvPr/>
        </p:nvSpPr>
        <p:spPr>
          <a:xfrm rot="5400000">
            <a:off x="1788949" y="95935"/>
            <a:ext cx="381527" cy="3024338"/>
          </a:xfrm>
          <a:prstGeom prst="rightBrace">
            <a:avLst>
              <a:gd name="adj1" fmla="val 129547"/>
              <a:gd name="adj2" fmla="val 520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F2AC2B3-9F9B-B1C6-02C0-37D945943FF6}"/>
              </a:ext>
            </a:extLst>
          </p:cNvPr>
          <p:cNvSpPr/>
          <p:nvPr/>
        </p:nvSpPr>
        <p:spPr>
          <a:xfrm rot="5400000">
            <a:off x="4921297" y="110452"/>
            <a:ext cx="381527" cy="2952328"/>
          </a:xfrm>
          <a:prstGeom prst="rightBrace">
            <a:avLst>
              <a:gd name="adj1" fmla="val 129547"/>
              <a:gd name="adj2" fmla="val 5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747260-A30D-A221-51E6-EA13610C5397}"/>
              </a:ext>
            </a:extLst>
          </p:cNvPr>
          <p:cNvSpPr/>
          <p:nvPr/>
        </p:nvSpPr>
        <p:spPr>
          <a:xfrm rot="5400000">
            <a:off x="1032863" y="1478603"/>
            <a:ext cx="381527" cy="1512169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6388D3-AB4B-F848-4BD9-72BACE88B9D8}"/>
              </a:ext>
            </a:extLst>
          </p:cNvPr>
          <p:cNvSpPr/>
          <p:nvPr/>
        </p:nvSpPr>
        <p:spPr>
          <a:xfrm rot="5400000">
            <a:off x="2617040" y="1622620"/>
            <a:ext cx="381527" cy="1224136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F80E-3F47-B09C-E7FF-0205F451AAC4}"/>
              </a:ext>
            </a:extLst>
          </p:cNvPr>
          <p:cNvSpPr txBox="1"/>
          <p:nvPr/>
        </p:nvSpPr>
        <p:spPr>
          <a:xfrm>
            <a:off x="1547664" y="28575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90A5A-2156-3620-E56B-4061D4E5E39A}"/>
              </a:ext>
            </a:extLst>
          </p:cNvPr>
          <p:cNvSpPr txBox="1"/>
          <p:nvPr/>
        </p:nvSpPr>
        <p:spPr>
          <a:xfrm>
            <a:off x="539552" y="3649588"/>
            <a:ext cx="840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further splitting when the sorting problem is smaller </a:t>
            </a:r>
          </a:p>
          <a:p>
            <a:r>
              <a:rPr lang="en-US" dirty="0"/>
              <a:t>than a threshold (similarly to what we did for prime counting)</a:t>
            </a:r>
          </a:p>
          <a:p>
            <a:endParaRPr lang="en-US" dirty="0"/>
          </a:p>
          <a:p>
            <a:r>
              <a:rPr lang="en-US" dirty="0"/>
              <a:t>These tasks may differ in size !!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30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E2273E-EF1F-57BD-FBAF-141B3566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300189" cy="565146"/>
          </a:xfrm>
        </p:spPr>
        <p:txBody>
          <a:bodyPr/>
          <a:lstStyle/>
          <a:p>
            <a:r>
              <a:rPr lang="en-US" dirty="0"/>
              <a:t>Quicksort executor  (pseudo code)  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093F6E-C157-965A-B574-7D4AA2EBC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3" y="841276"/>
            <a:ext cx="8784976" cy="3600450"/>
          </a:xfrm>
        </p:spPr>
        <p:txBody>
          <a:bodyPr/>
          <a:lstStyle/>
          <a:p>
            <a:r>
              <a:rPr lang="da-DK" sz="1400" b="1" dirty="0"/>
              <a:t>class </a:t>
            </a:r>
            <a:r>
              <a:rPr lang="da-DK" sz="1400" b="1" dirty="0" err="1"/>
              <a:t>QuicksortTask</a:t>
            </a:r>
            <a:r>
              <a:rPr lang="da-DK" sz="1400" b="1" dirty="0"/>
              <a:t> </a:t>
            </a:r>
            <a:r>
              <a:rPr lang="da-DK" sz="1400" b="1" dirty="0" err="1"/>
              <a:t>implements</a:t>
            </a:r>
            <a:r>
              <a:rPr lang="da-DK" sz="1400" b="1" dirty="0"/>
              <a:t> Runnable {</a:t>
            </a:r>
          </a:p>
          <a:p>
            <a:r>
              <a:rPr lang="da-DK" sz="1400" b="1" dirty="0"/>
              <a:t>  Task p;  // low and high </a:t>
            </a:r>
            <a:r>
              <a:rPr lang="da-DK" sz="1400" b="1" dirty="0" err="1"/>
              <a:t>boundaries</a:t>
            </a:r>
            <a:r>
              <a:rPr lang="da-DK" sz="1400" b="1" dirty="0"/>
              <a:t> </a:t>
            </a:r>
          </a:p>
          <a:p>
            <a:r>
              <a:rPr lang="da-DK" sz="1400" b="1" dirty="0"/>
              <a:t>  </a:t>
            </a:r>
            <a:r>
              <a:rPr lang="da-DK" sz="1400" b="1" dirty="0" err="1"/>
              <a:t>ExecutorService</a:t>
            </a:r>
            <a:r>
              <a:rPr lang="da-DK" sz="1400" b="1" dirty="0"/>
              <a:t> pool;</a:t>
            </a:r>
          </a:p>
          <a:p>
            <a:endParaRPr lang="da-DK" sz="1400" b="1" dirty="0"/>
          </a:p>
          <a:p>
            <a:r>
              <a:rPr lang="da-DK" sz="1400" b="1" dirty="0"/>
              <a:t>  @Override  public </a:t>
            </a:r>
            <a:r>
              <a:rPr lang="da-DK" sz="1400" b="1" dirty="0" err="1"/>
              <a:t>void</a:t>
            </a:r>
            <a:r>
              <a:rPr lang="da-DK" sz="1400" b="1" dirty="0"/>
              <a:t> run() { </a:t>
            </a:r>
            <a:r>
              <a:rPr lang="da-DK" sz="1400" b="1" dirty="0" err="1"/>
              <a:t>qsort</a:t>
            </a:r>
            <a:r>
              <a:rPr lang="da-DK" sz="1400" b="1" dirty="0"/>
              <a:t>(p, pool, ... ); }</a:t>
            </a:r>
          </a:p>
          <a:p>
            <a:endParaRPr lang="da-DK" sz="1400" b="1" dirty="0"/>
          </a:p>
          <a:p>
            <a:r>
              <a:rPr lang="da-DK" sz="1400" b="1" dirty="0"/>
              <a:t>  public </a:t>
            </a:r>
            <a:r>
              <a:rPr lang="da-DK" sz="1400" b="1" dirty="0" err="1"/>
              <a:t>static</a:t>
            </a:r>
            <a:r>
              <a:rPr lang="da-DK" sz="1400" b="1" dirty="0"/>
              <a:t> </a:t>
            </a:r>
            <a:r>
              <a:rPr lang="da-DK" sz="1400" b="1" dirty="0" err="1"/>
              <a:t>void</a:t>
            </a:r>
            <a:r>
              <a:rPr lang="da-DK" sz="1400" b="1" dirty="0"/>
              <a:t> </a:t>
            </a:r>
            <a:r>
              <a:rPr lang="da-DK" sz="1400" b="1" dirty="0" err="1"/>
              <a:t>qsort</a:t>
            </a:r>
            <a:r>
              <a:rPr lang="da-DK" sz="1400" b="1" dirty="0"/>
              <a:t>(Task p, </a:t>
            </a:r>
            <a:r>
              <a:rPr lang="da-DK" sz="1400" b="1" dirty="0" err="1"/>
              <a:t>ExecutorService</a:t>
            </a:r>
            <a:r>
              <a:rPr lang="da-DK" sz="1400" b="1" dirty="0"/>
              <a:t> pool, ... ) {   </a:t>
            </a:r>
          </a:p>
          <a:p>
            <a:r>
              <a:rPr lang="da-DK" sz="1400" b="1" dirty="0"/>
              <a:t>	  //split task in </a:t>
            </a:r>
            <a:r>
              <a:rPr lang="da-DK" sz="1400" b="1" dirty="0" err="1"/>
              <a:t>two</a:t>
            </a:r>
            <a:r>
              <a:rPr lang="da-DK" sz="1400" b="1" dirty="0"/>
              <a:t>: Low and High as </a:t>
            </a:r>
            <a:r>
              <a:rPr lang="da-DK" sz="1400" b="1" dirty="0" err="1"/>
              <a:t>shown</a:t>
            </a:r>
            <a:r>
              <a:rPr lang="da-DK" sz="1400" b="1" dirty="0"/>
              <a:t> on </a:t>
            </a:r>
            <a:r>
              <a:rPr lang="da-DK" sz="1400" b="1" dirty="0" err="1"/>
              <a:t>previous</a:t>
            </a:r>
            <a:r>
              <a:rPr lang="da-DK" sz="1400" b="1" dirty="0"/>
              <a:t> slides </a:t>
            </a:r>
          </a:p>
          <a:p>
            <a:endParaRPr lang="da-DK" sz="1400" b="1" dirty="0"/>
          </a:p>
          <a:p>
            <a:r>
              <a:rPr lang="da-DK" sz="1400" b="1" dirty="0"/>
              <a:t>    </a:t>
            </a:r>
            <a:r>
              <a:rPr lang="da-DK" sz="1400" b="1" dirty="0" err="1"/>
              <a:t>if</a:t>
            </a:r>
            <a:r>
              <a:rPr lang="da-DK" sz="1400" b="1" dirty="0"/>
              <a:t> (</a:t>
            </a:r>
            <a:r>
              <a:rPr lang="da-DK" sz="1400" b="1" dirty="0" err="1"/>
              <a:t>Low.size</a:t>
            </a:r>
            <a:r>
              <a:rPr lang="da-DK" sz="1400" b="1" dirty="0"/>
              <a:t>&gt;= </a:t>
            </a:r>
            <a:r>
              <a:rPr lang="da-DK" sz="1400" b="1" dirty="0" err="1"/>
              <a:t>threshold</a:t>
            </a:r>
            <a:r>
              <a:rPr lang="da-DK" sz="1400" b="1" dirty="0"/>
              <a:t>) </a:t>
            </a:r>
            <a:r>
              <a:rPr lang="da-DK" sz="1400" b="1" dirty="0" err="1"/>
              <a:t>pool.submit</a:t>
            </a:r>
            <a:r>
              <a:rPr lang="da-DK" sz="1400" b="1" dirty="0"/>
              <a:t>( new </a:t>
            </a:r>
            <a:r>
              <a:rPr lang="da-DK" sz="1400" b="1" dirty="0" err="1"/>
              <a:t>QuicksortTask</a:t>
            </a:r>
            <a:r>
              <a:rPr lang="da-DK" sz="1400" b="1" dirty="0"/>
              <a:t>( </a:t>
            </a:r>
            <a:r>
              <a:rPr lang="da-DK" sz="1400" b="1" dirty="0" err="1"/>
              <a:t>pLow</a:t>
            </a:r>
            <a:r>
              <a:rPr lang="da-DK" sz="1400" b="1" dirty="0"/>
              <a:t>, pool, ... ))</a:t>
            </a:r>
          </a:p>
          <a:p>
            <a:r>
              <a:rPr lang="da-DK" sz="1400" b="1" dirty="0"/>
              <a:t>	  </a:t>
            </a:r>
            <a:r>
              <a:rPr lang="da-DK" sz="1400" b="1" dirty="0" err="1"/>
              <a:t>else</a:t>
            </a:r>
            <a:r>
              <a:rPr lang="da-DK" sz="1400" b="1" dirty="0"/>
              <a:t> Quicksort(</a:t>
            </a:r>
            <a:r>
              <a:rPr lang="da-DK" sz="1400" b="1" dirty="0" err="1"/>
              <a:t>pLow</a:t>
            </a:r>
            <a:r>
              <a:rPr lang="da-DK" sz="1400" b="1" dirty="0"/>
              <a:t>); //</a:t>
            </a:r>
            <a:r>
              <a:rPr lang="da-DK" sz="1400" b="1" dirty="0" err="1"/>
              <a:t>sequential</a:t>
            </a:r>
            <a:r>
              <a:rPr lang="da-DK" sz="1400" b="1" dirty="0"/>
              <a:t> sort</a:t>
            </a:r>
          </a:p>
          <a:p>
            <a:endParaRPr lang="da-DK" sz="1400" b="1" dirty="0"/>
          </a:p>
          <a:p>
            <a:r>
              <a:rPr lang="da-DK" sz="1400" b="1" dirty="0"/>
              <a:t>    </a:t>
            </a:r>
            <a:r>
              <a:rPr lang="da-DK" sz="1400" b="1" dirty="0" err="1"/>
              <a:t>if</a:t>
            </a:r>
            <a:r>
              <a:rPr lang="da-DK" sz="1400" b="1" dirty="0"/>
              <a:t> (</a:t>
            </a:r>
            <a:r>
              <a:rPr lang="da-DK" sz="1400" b="1" dirty="0" err="1"/>
              <a:t>High.size</a:t>
            </a:r>
            <a:r>
              <a:rPr lang="da-DK" sz="1400" b="1" dirty="0"/>
              <a:t>&gt;= </a:t>
            </a:r>
            <a:r>
              <a:rPr lang="da-DK" sz="1400" b="1" dirty="0" err="1"/>
              <a:t>threshold</a:t>
            </a:r>
            <a:r>
              <a:rPr lang="da-DK" sz="1400" b="1" dirty="0"/>
              <a:t>) </a:t>
            </a:r>
            <a:r>
              <a:rPr lang="da-DK" sz="1400" b="1" dirty="0" err="1"/>
              <a:t>pool.submit</a:t>
            </a:r>
            <a:r>
              <a:rPr lang="da-DK" sz="1400" b="1" dirty="0"/>
              <a:t>( new </a:t>
            </a:r>
            <a:r>
              <a:rPr lang="da-DK" sz="1400" b="1" dirty="0" err="1"/>
              <a:t>QuicksortTask</a:t>
            </a:r>
            <a:r>
              <a:rPr lang="da-DK" sz="1400" b="1" dirty="0"/>
              <a:t>( </a:t>
            </a:r>
            <a:r>
              <a:rPr lang="da-DK" sz="1400" b="1" dirty="0" err="1"/>
              <a:t>pHigh</a:t>
            </a:r>
            <a:r>
              <a:rPr lang="da-DK" sz="1400" b="1" dirty="0"/>
              <a:t>, pool, ... ))</a:t>
            </a:r>
          </a:p>
          <a:p>
            <a:r>
              <a:rPr lang="da-DK" sz="1400" b="1" dirty="0"/>
              <a:t>	  </a:t>
            </a:r>
            <a:r>
              <a:rPr lang="da-DK" sz="1400" b="1" dirty="0" err="1"/>
              <a:t>else</a:t>
            </a:r>
            <a:r>
              <a:rPr lang="da-DK" sz="1400" b="1" dirty="0"/>
              <a:t> Quicksort(</a:t>
            </a:r>
            <a:r>
              <a:rPr lang="da-DK" sz="1400" b="1" dirty="0" err="1"/>
              <a:t>pHigh</a:t>
            </a:r>
            <a:r>
              <a:rPr lang="da-DK" sz="1400" b="1" dirty="0"/>
              <a:t>);</a:t>
            </a:r>
          </a:p>
          <a:p>
            <a:endParaRPr lang="da-DK" sz="1400" b="1" dirty="0"/>
          </a:p>
          <a:p>
            <a:r>
              <a:rPr lang="da-DK" sz="1400" b="1" dirty="0"/>
              <a:t>  }</a:t>
            </a:r>
          </a:p>
          <a:p>
            <a:r>
              <a:rPr lang="da-DK" sz="14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DD379-874A-6027-9BA3-923A8CC6BF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25</a:t>
            </a:fld>
            <a:endParaRPr lang="da-DK" alt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D61EF-57B3-BACB-FC30-D9BFD71FE975}"/>
              </a:ext>
            </a:extLst>
          </p:cNvPr>
          <p:cNvSpPr txBox="1"/>
          <p:nvPr/>
        </p:nvSpPr>
        <p:spPr>
          <a:xfrm>
            <a:off x="6463482" y="4432384"/>
            <a:ext cx="25010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Code in </a:t>
            </a:r>
            <a:r>
              <a:rPr lang="en-US" sz="1600" dirty="0">
                <a:hlinkClick r:id="rId2"/>
              </a:rPr>
              <a:t>QuickSortTask.java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B18D-ACC3-26A2-656B-B6D30D03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261076" cy="565146"/>
          </a:xfrm>
        </p:spPr>
        <p:txBody>
          <a:bodyPr/>
          <a:lstStyle/>
          <a:p>
            <a:r>
              <a:rPr lang="en-US" dirty="0"/>
              <a:t>Termination (Quicksort)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2F360-673F-77B8-67E1-ED54B79849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26</a:t>
            </a:fld>
            <a:endParaRPr lang="da-DK" altLang="da-DK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FECE9F2-ADCA-3D73-9FE0-69F0915A257A}"/>
              </a:ext>
            </a:extLst>
          </p:cNvPr>
          <p:cNvSpPr/>
          <p:nvPr/>
        </p:nvSpPr>
        <p:spPr>
          <a:xfrm rot="5400000">
            <a:off x="2293004" y="-530649"/>
            <a:ext cx="381527" cy="3024338"/>
          </a:xfrm>
          <a:prstGeom prst="rightBrace">
            <a:avLst>
              <a:gd name="adj1" fmla="val 129547"/>
              <a:gd name="adj2" fmla="val 520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860CBCF-5CD7-0651-1860-E699A8470DB3}"/>
              </a:ext>
            </a:extLst>
          </p:cNvPr>
          <p:cNvSpPr/>
          <p:nvPr/>
        </p:nvSpPr>
        <p:spPr>
          <a:xfrm rot="5400000">
            <a:off x="5425352" y="-516132"/>
            <a:ext cx="381527" cy="2952328"/>
          </a:xfrm>
          <a:prstGeom prst="rightBrace">
            <a:avLst>
              <a:gd name="adj1" fmla="val 129547"/>
              <a:gd name="adj2" fmla="val 5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A62202-75F3-E338-0688-B3CD9422DEBE}"/>
              </a:ext>
            </a:extLst>
          </p:cNvPr>
          <p:cNvSpPr/>
          <p:nvPr/>
        </p:nvSpPr>
        <p:spPr>
          <a:xfrm rot="5400000">
            <a:off x="1536918" y="852019"/>
            <a:ext cx="381527" cy="1512169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E7734F6-8DF0-6F9E-D903-0BCB45EA8A79}"/>
              </a:ext>
            </a:extLst>
          </p:cNvPr>
          <p:cNvSpPr/>
          <p:nvPr/>
        </p:nvSpPr>
        <p:spPr>
          <a:xfrm rot="5400000">
            <a:off x="3121095" y="996036"/>
            <a:ext cx="381527" cy="1224136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9F2A5D-810E-F2CF-538E-4FF3FF263B2C}"/>
              </a:ext>
            </a:extLst>
          </p:cNvPr>
          <p:cNvSpPr/>
          <p:nvPr/>
        </p:nvSpPr>
        <p:spPr>
          <a:xfrm rot="5400000">
            <a:off x="996859" y="3048265"/>
            <a:ext cx="381527" cy="432048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A10ED-464A-3DCD-B3E0-2CEEAD2F8029}"/>
              </a:ext>
            </a:extLst>
          </p:cNvPr>
          <p:cNvSpPr txBox="1"/>
          <p:nvPr/>
        </p:nvSpPr>
        <p:spPr>
          <a:xfrm>
            <a:off x="5292079" y="15108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da-DK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F7A1000-0776-F61D-E2B9-4036E14A3537}"/>
              </a:ext>
            </a:extLst>
          </p:cNvPr>
          <p:cNvSpPr/>
          <p:nvPr/>
        </p:nvSpPr>
        <p:spPr>
          <a:xfrm rot="5400000">
            <a:off x="1572923" y="3069752"/>
            <a:ext cx="381527" cy="432048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4CE9FBC-81F5-0024-ACBE-161110D433BB}"/>
              </a:ext>
            </a:extLst>
          </p:cNvPr>
          <p:cNvSpPr/>
          <p:nvPr/>
        </p:nvSpPr>
        <p:spPr>
          <a:xfrm rot="5400000">
            <a:off x="2365011" y="3069752"/>
            <a:ext cx="381527" cy="432048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87F9E99-C93E-5515-F3FB-565417EFA0B2}"/>
              </a:ext>
            </a:extLst>
          </p:cNvPr>
          <p:cNvSpPr/>
          <p:nvPr/>
        </p:nvSpPr>
        <p:spPr>
          <a:xfrm rot="5400000">
            <a:off x="6253443" y="3069752"/>
            <a:ext cx="381527" cy="432048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89BC3-A653-107D-F5B3-A2A92049AD9A}"/>
              </a:ext>
            </a:extLst>
          </p:cNvPr>
          <p:cNvSpPr txBox="1"/>
          <p:nvPr/>
        </p:nvSpPr>
        <p:spPr>
          <a:xfrm>
            <a:off x="971597" y="4297660"/>
            <a:ext cx="585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when all task are done?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00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B18D-ACC3-26A2-656B-B6D30D03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318813" cy="565146"/>
          </a:xfrm>
        </p:spPr>
        <p:txBody>
          <a:bodyPr/>
          <a:lstStyle/>
          <a:p>
            <a:r>
              <a:rPr lang="en-US" dirty="0"/>
              <a:t>Termination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2F360-673F-77B8-67E1-ED54B79849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27</a:t>
            </a:fld>
            <a:endParaRPr lang="da-DK" altLang="da-DK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FECE9F2-ADCA-3D73-9FE0-69F0915A257A}"/>
              </a:ext>
            </a:extLst>
          </p:cNvPr>
          <p:cNvSpPr/>
          <p:nvPr/>
        </p:nvSpPr>
        <p:spPr>
          <a:xfrm rot="5400000">
            <a:off x="2293004" y="-120089"/>
            <a:ext cx="381527" cy="3024338"/>
          </a:xfrm>
          <a:prstGeom prst="rightBrace">
            <a:avLst>
              <a:gd name="adj1" fmla="val 129547"/>
              <a:gd name="adj2" fmla="val 520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A62202-75F3-E338-0688-B3CD9422DEBE}"/>
              </a:ext>
            </a:extLst>
          </p:cNvPr>
          <p:cNvSpPr/>
          <p:nvPr/>
        </p:nvSpPr>
        <p:spPr>
          <a:xfrm rot="5400000">
            <a:off x="1536918" y="1572099"/>
            <a:ext cx="381527" cy="1512169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E7734F6-8DF0-6F9E-D903-0BCB45EA8A79}"/>
              </a:ext>
            </a:extLst>
          </p:cNvPr>
          <p:cNvSpPr/>
          <p:nvPr/>
        </p:nvSpPr>
        <p:spPr>
          <a:xfrm rot="5400000">
            <a:off x="3121095" y="1694628"/>
            <a:ext cx="381527" cy="1224136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041D2-9A81-07A8-54B1-1E22A127BD53}"/>
              </a:ext>
            </a:extLst>
          </p:cNvPr>
          <p:cNvSpPr txBox="1"/>
          <p:nvPr/>
        </p:nvSpPr>
        <p:spPr>
          <a:xfrm>
            <a:off x="1763688" y="84127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 a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2D500-FD00-DBF6-577E-2DDBC75C692B}"/>
              </a:ext>
            </a:extLst>
          </p:cNvPr>
          <p:cNvSpPr txBox="1"/>
          <p:nvPr/>
        </p:nvSpPr>
        <p:spPr>
          <a:xfrm>
            <a:off x="899592" y="160374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 low</a:t>
            </a:r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F2D5F-D30D-E6A8-6AB9-18F7AAAC31C6}"/>
              </a:ext>
            </a:extLst>
          </p:cNvPr>
          <p:cNvSpPr txBox="1"/>
          <p:nvPr/>
        </p:nvSpPr>
        <p:spPr>
          <a:xfrm>
            <a:off x="2685834" y="160374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 high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0EBE-4AD9-4486-94FA-1B5D1045BC30}"/>
              </a:ext>
            </a:extLst>
          </p:cNvPr>
          <p:cNvSpPr/>
          <p:nvPr/>
        </p:nvSpPr>
        <p:spPr>
          <a:xfrm>
            <a:off x="4860032" y="793408"/>
            <a:ext cx="3456384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When can task a finish?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42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B18D-ACC3-26A2-656B-B6D30D03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2F360-673F-77B8-67E1-ED54B79849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28</a:t>
            </a:fld>
            <a:endParaRPr lang="da-DK" altLang="da-DK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FECE9F2-ADCA-3D73-9FE0-69F0915A257A}"/>
              </a:ext>
            </a:extLst>
          </p:cNvPr>
          <p:cNvSpPr/>
          <p:nvPr/>
        </p:nvSpPr>
        <p:spPr>
          <a:xfrm rot="5400000">
            <a:off x="2293004" y="-120089"/>
            <a:ext cx="381527" cy="3024338"/>
          </a:xfrm>
          <a:prstGeom prst="rightBrace">
            <a:avLst>
              <a:gd name="adj1" fmla="val 129547"/>
              <a:gd name="adj2" fmla="val 520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A62202-75F3-E338-0688-B3CD9422DEBE}"/>
              </a:ext>
            </a:extLst>
          </p:cNvPr>
          <p:cNvSpPr/>
          <p:nvPr/>
        </p:nvSpPr>
        <p:spPr>
          <a:xfrm rot="5400000">
            <a:off x="1536918" y="1572099"/>
            <a:ext cx="381527" cy="1512169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E7734F6-8DF0-6F9E-D903-0BCB45EA8A79}"/>
              </a:ext>
            </a:extLst>
          </p:cNvPr>
          <p:cNvSpPr/>
          <p:nvPr/>
        </p:nvSpPr>
        <p:spPr>
          <a:xfrm rot="5400000">
            <a:off x="3121095" y="1694628"/>
            <a:ext cx="381527" cy="1224136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041D2-9A81-07A8-54B1-1E22A127BD53}"/>
              </a:ext>
            </a:extLst>
          </p:cNvPr>
          <p:cNvSpPr txBox="1"/>
          <p:nvPr/>
        </p:nvSpPr>
        <p:spPr>
          <a:xfrm>
            <a:off x="1763688" y="84127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 a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2D500-FD00-DBF6-577E-2DDBC75C692B}"/>
              </a:ext>
            </a:extLst>
          </p:cNvPr>
          <p:cNvSpPr txBox="1"/>
          <p:nvPr/>
        </p:nvSpPr>
        <p:spPr>
          <a:xfrm>
            <a:off x="899592" y="1603747"/>
            <a:ext cx="128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lowTask</a:t>
            </a:r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F2D5F-D30D-E6A8-6AB9-18F7AAAC31C6}"/>
              </a:ext>
            </a:extLst>
          </p:cNvPr>
          <p:cNvSpPr txBox="1"/>
          <p:nvPr/>
        </p:nvSpPr>
        <p:spPr>
          <a:xfrm>
            <a:off x="2685834" y="1603747"/>
            <a:ext cx="140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highTask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E0EBE-4AD9-4486-94FA-1B5D1045BC30}"/>
              </a:ext>
            </a:extLst>
          </p:cNvPr>
          <p:cNvSpPr/>
          <p:nvPr/>
        </p:nvSpPr>
        <p:spPr>
          <a:xfrm>
            <a:off x="4955834" y="1273324"/>
            <a:ext cx="3919878" cy="1296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 a can finish when</a:t>
            </a:r>
            <a:br>
              <a:rPr lang="en-GB" dirty="0"/>
            </a:br>
            <a:r>
              <a:rPr lang="en-GB" b="1" dirty="0"/>
              <a:t>both</a:t>
            </a:r>
            <a:r>
              <a:rPr lang="en-GB" dirty="0"/>
              <a:t> task low and task high</a:t>
            </a:r>
            <a:br>
              <a:rPr lang="en-GB" dirty="0"/>
            </a:br>
            <a:r>
              <a:rPr lang="en-GB" dirty="0"/>
              <a:t>have finished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7875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B18D-ACC3-26A2-656B-B6D30D03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2F360-673F-77B8-67E1-ED54B79849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29</a:t>
            </a:fld>
            <a:endParaRPr lang="da-DK" altLang="da-DK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FECE9F2-ADCA-3D73-9FE0-69F0915A257A}"/>
              </a:ext>
            </a:extLst>
          </p:cNvPr>
          <p:cNvSpPr/>
          <p:nvPr/>
        </p:nvSpPr>
        <p:spPr>
          <a:xfrm rot="5400000">
            <a:off x="2293004" y="-120089"/>
            <a:ext cx="381527" cy="3024338"/>
          </a:xfrm>
          <a:prstGeom prst="rightBrace">
            <a:avLst>
              <a:gd name="adj1" fmla="val 129547"/>
              <a:gd name="adj2" fmla="val 520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A62202-75F3-E338-0688-B3CD9422DEBE}"/>
              </a:ext>
            </a:extLst>
          </p:cNvPr>
          <p:cNvSpPr/>
          <p:nvPr/>
        </p:nvSpPr>
        <p:spPr>
          <a:xfrm rot="5400000">
            <a:off x="1536918" y="1572099"/>
            <a:ext cx="381527" cy="1512169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E7734F6-8DF0-6F9E-D903-0BCB45EA8A79}"/>
              </a:ext>
            </a:extLst>
          </p:cNvPr>
          <p:cNvSpPr/>
          <p:nvPr/>
        </p:nvSpPr>
        <p:spPr>
          <a:xfrm rot="5400000">
            <a:off x="3121095" y="1694628"/>
            <a:ext cx="381527" cy="1224136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041D2-9A81-07A8-54B1-1E22A127BD53}"/>
              </a:ext>
            </a:extLst>
          </p:cNvPr>
          <p:cNvSpPr txBox="1"/>
          <p:nvPr/>
        </p:nvSpPr>
        <p:spPr>
          <a:xfrm>
            <a:off x="1763688" y="84127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 a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2D500-FD00-DBF6-577E-2DDBC75C692B}"/>
              </a:ext>
            </a:extLst>
          </p:cNvPr>
          <p:cNvSpPr txBox="1"/>
          <p:nvPr/>
        </p:nvSpPr>
        <p:spPr>
          <a:xfrm>
            <a:off x="899592" y="1603747"/>
            <a:ext cx="128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lowTask</a:t>
            </a:r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F2D5F-D30D-E6A8-6AB9-18F7AAAC31C6}"/>
              </a:ext>
            </a:extLst>
          </p:cNvPr>
          <p:cNvSpPr txBox="1"/>
          <p:nvPr/>
        </p:nvSpPr>
        <p:spPr>
          <a:xfrm>
            <a:off x="2685834" y="1603747"/>
            <a:ext cx="140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highTask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11E2E-3285-0946-4324-40C55354CB51}"/>
              </a:ext>
            </a:extLst>
          </p:cNvPr>
          <p:cNvSpPr txBox="1"/>
          <p:nvPr/>
        </p:nvSpPr>
        <p:spPr>
          <a:xfrm>
            <a:off x="4499992" y="127332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lowTask.get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when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lowTask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 finished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6ABAB-A592-1D36-6546-FD500ABE94EC}"/>
              </a:ext>
            </a:extLst>
          </p:cNvPr>
          <p:cNvSpPr txBox="1"/>
          <p:nvPr/>
        </p:nvSpPr>
        <p:spPr>
          <a:xfrm>
            <a:off x="4572000" y="1921396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highTask.get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when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highTask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 finished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D5CBAC2-CAE6-F6C1-73A5-4763A61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078748"/>
            <a:ext cx="820891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b="1" dirty="0"/>
              <a:t> @Override</a:t>
            </a:r>
          </a:p>
          <a:p>
            <a:pPr marL="0" indent="0" defTabSz="914400" eaLnBrk="0" hangingPunct="0"/>
            <a:r>
              <a:rPr lang="en-US" b="1" dirty="0"/>
              <a:t>  public void run() { // modified Quicksort using Executor tasks </a:t>
            </a:r>
          </a:p>
          <a:p>
            <a:pPr marL="0" indent="0" defTabSz="914400" eaLnBrk="0" hangingPunct="0"/>
            <a:r>
              <a:rPr lang="en-US" b="1" dirty="0"/>
              <a:t>       ...</a:t>
            </a:r>
          </a:p>
          <a:p>
            <a:pPr marL="0" indent="0" defTabSz="914400" eaLnBrk="0" hangingPunct="0"/>
            <a:r>
              <a:rPr lang="en-US" b="1" dirty="0"/>
              <a:t>  </a:t>
            </a:r>
          </a:p>
          <a:p>
            <a:pPr marL="0" indent="0" defTabSz="914400" eaLnBrk="0" hangingPunct="0"/>
            <a:r>
              <a:rPr lang="en-US" b="1" dirty="0"/>
              <a:t>    //Waiting for longest running subtask to finish</a:t>
            </a:r>
          </a:p>
          <a:p>
            <a:pPr marL="0" indent="0" defTabSz="914400" eaLnBrk="0" hangingPunct="0"/>
            <a:r>
              <a:rPr lang="en-US" b="1" dirty="0"/>
              <a:t>    try {</a:t>
            </a:r>
          </a:p>
          <a:p>
            <a:pPr marL="0" indent="0" defTabSz="914400" eaLnBrk="0" hangingPunct="0"/>
            <a:r>
              <a:rPr lang="en-US" b="1" dirty="0"/>
              <a:t>      </a:t>
            </a:r>
            <a:r>
              <a:rPr lang="en-US" b="1" dirty="0" err="1"/>
              <a:t>lowTask.get</a:t>
            </a:r>
            <a:r>
              <a:rPr lang="en-US" b="1" dirty="0"/>
              <a:t>();</a:t>
            </a:r>
          </a:p>
          <a:p>
            <a:pPr marL="0" indent="0" defTabSz="914400" eaLnBrk="0" hangingPunct="0"/>
            <a:r>
              <a:rPr lang="en-US" b="1" dirty="0"/>
              <a:t>      </a:t>
            </a:r>
            <a:r>
              <a:rPr lang="en-US" b="1" dirty="0" err="1"/>
              <a:t>highTask.get</a:t>
            </a:r>
            <a:r>
              <a:rPr lang="en-US" b="1" dirty="0"/>
              <a:t>();</a:t>
            </a:r>
          </a:p>
          <a:p>
            <a:pPr marL="0" indent="0" defTabSz="914400" eaLnBrk="0" hangingPunct="0"/>
            <a:r>
              <a:rPr lang="en-US" b="1" dirty="0"/>
              <a:t>    } catch (</a:t>
            </a:r>
            <a:r>
              <a:rPr lang="en-US" b="1" dirty="0" err="1"/>
              <a:t>InterruptedException</a:t>
            </a:r>
            <a:r>
              <a:rPr lang="en-US" b="1" dirty="0"/>
              <a:t> | </a:t>
            </a:r>
            <a:r>
              <a:rPr lang="en-US" b="1" dirty="0" err="1"/>
              <a:t>ExecutionException</a:t>
            </a:r>
            <a:r>
              <a:rPr lang="en-US" b="1" dirty="0"/>
              <a:t> e) { </a:t>
            </a:r>
            <a:r>
              <a:rPr lang="en-US" b="1" dirty="0" err="1"/>
              <a:t>e.printStackTrace</a:t>
            </a:r>
            <a:r>
              <a:rPr lang="en-US" b="1" dirty="0"/>
              <a:t>(); }</a:t>
            </a:r>
          </a:p>
          <a:p>
            <a:pPr marL="0" indent="0" defTabSz="914400" eaLnBrk="0" hangingPunct="0"/>
            <a:r>
              <a:rPr lang="en-US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835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1C88B-5C9E-94B0-A60F-69A4C7B4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888345" cy="565146"/>
          </a:xfrm>
        </p:spPr>
        <p:txBody>
          <a:bodyPr/>
          <a:lstStyle/>
          <a:p>
            <a:r>
              <a:rPr lang="en-US" dirty="0"/>
              <a:t>Java Executors - Tasks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5231A-9F22-E8E2-3B85-E969FE2D91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</a:t>
            </a:fld>
            <a:endParaRPr lang="da-DK" alt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49E67-35E4-2CC3-F2D5-7E6A5D811708}"/>
              </a:ext>
            </a:extLst>
          </p:cNvPr>
          <p:cNvSpPr txBox="1"/>
          <p:nvPr/>
        </p:nvSpPr>
        <p:spPr>
          <a:xfrm>
            <a:off x="911775" y="1129308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</a:rPr>
              <a:t>threads[t] = new Thread( () -&gt; {</a:t>
            </a:r>
          </a:p>
          <a:p>
            <a:r>
              <a:rPr lang="en-US" sz="1600" b="1" dirty="0">
                <a:latin typeface="Courier"/>
              </a:rPr>
              <a:t>    ...  </a:t>
            </a:r>
          </a:p>
          <a:p>
            <a:r>
              <a:rPr lang="en-US" sz="1600" b="1" dirty="0">
                <a:latin typeface="Courier"/>
              </a:rPr>
              <a:t>                for (int i=from; i&lt;to; i++)</a:t>
            </a:r>
          </a:p>
          <a:p>
            <a:r>
              <a:rPr lang="en-US" sz="1600" b="1" dirty="0">
                <a:latin typeface="Courier"/>
              </a:rPr>
              <a:t>                    if (</a:t>
            </a:r>
            <a:r>
              <a:rPr lang="en-US" sz="1600" b="1" dirty="0" err="1">
                <a:latin typeface="Courier"/>
              </a:rPr>
              <a:t>isPrime</a:t>
            </a:r>
            <a:r>
              <a:rPr lang="en-US" sz="1600" b="1" dirty="0">
                <a:latin typeface="Courier"/>
              </a:rPr>
              <a:t>(i)) </a:t>
            </a:r>
            <a:r>
              <a:rPr lang="en-US" sz="1600" b="1" dirty="0" err="1">
                <a:latin typeface="Courier"/>
              </a:rPr>
              <a:t>lc.increment</a:t>
            </a:r>
            <a:r>
              <a:rPr lang="en-US" sz="1600" b="1" dirty="0">
                <a:latin typeface="Courier"/>
              </a:rPr>
              <a:t>();  </a:t>
            </a:r>
          </a:p>
          <a:p>
            <a:r>
              <a:rPr lang="en-US" sz="1600" b="1" dirty="0">
                <a:latin typeface="Courier"/>
              </a:rPr>
              <a:t>});</a:t>
            </a:r>
            <a:endParaRPr lang="da-DK" sz="1600" b="1" dirty="0"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71714-F131-FD8E-16E2-8612CAABEB82}"/>
              </a:ext>
            </a:extLst>
          </p:cNvPr>
          <p:cNvSpPr txBox="1"/>
          <p:nvPr/>
        </p:nvSpPr>
        <p:spPr>
          <a:xfrm>
            <a:off x="107504" y="62525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Thread:</a:t>
            </a:r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0AF1D-AD0A-0359-2EC4-D69413C88CF6}"/>
              </a:ext>
            </a:extLst>
          </p:cNvPr>
          <p:cNvSpPr txBox="1"/>
          <p:nvPr/>
        </p:nvSpPr>
        <p:spPr>
          <a:xfrm>
            <a:off x="907280" y="3150756"/>
            <a:ext cx="63562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</a:rPr>
              <a:t>public class </a:t>
            </a:r>
            <a:r>
              <a:rPr lang="en-US" sz="1600" b="1" dirty="0" err="1">
                <a:latin typeface="Courier"/>
              </a:rPr>
              <a:t>countPrimesTask</a:t>
            </a:r>
            <a:r>
              <a:rPr lang="en-US" sz="1600" b="1" dirty="0">
                <a:latin typeface="Courier"/>
              </a:rPr>
              <a:t> implements Runnable {</a:t>
            </a:r>
          </a:p>
          <a:p>
            <a:r>
              <a:rPr lang="en-US" sz="1600" b="1" dirty="0">
                <a:latin typeface="Courier"/>
              </a:rPr>
              <a:t>  ...</a:t>
            </a:r>
          </a:p>
          <a:p>
            <a:r>
              <a:rPr lang="en-US" sz="1600" b="1" dirty="0">
                <a:latin typeface="Courier"/>
              </a:rPr>
              <a:t>  @Override public void run() {</a:t>
            </a:r>
          </a:p>
          <a:p>
            <a:r>
              <a:rPr lang="en-US" sz="1600" b="1" dirty="0">
                <a:latin typeface="Courier"/>
              </a:rPr>
              <a:t>    if ((high-low) &lt; threshold) { </a:t>
            </a:r>
          </a:p>
          <a:p>
            <a:r>
              <a:rPr lang="en-US" sz="1600" b="1" dirty="0">
                <a:latin typeface="Courier"/>
              </a:rPr>
              <a:t>      for (int i=from; i&lt;=to; i++)</a:t>
            </a:r>
          </a:p>
          <a:p>
            <a:r>
              <a:rPr lang="en-US" sz="1600" b="1" dirty="0">
                <a:latin typeface="Courier"/>
              </a:rPr>
              <a:t>        if (</a:t>
            </a:r>
            <a:r>
              <a:rPr lang="en-US" sz="1600" b="1" dirty="0" err="1">
                <a:latin typeface="Courier"/>
              </a:rPr>
              <a:t>isPrime</a:t>
            </a:r>
            <a:r>
              <a:rPr lang="en-US" sz="1600" b="1" dirty="0">
                <a:latin typeface="Courier"/>
              </a:rPr>
              <a:t>(i)) </a:t>
            </a:r>
            <a:r>
              <a:rPr lang="en-US" sz="1600" b="1" dirty="0" err="1">
                <a:latin typeface="Courier"/>
              </a:rPr>
              <a:t>lc.increment</a:t>
            </a:r>
            <a:r>
              <a:rPr lang="en-US" sz="1600" b="1" dirty="0">
                <a:latin typeface="Courier"/>
              </a:rPr>
              <a:t>();  }</a:t>
            </a:r>
          </a:p>
          <a:p>
            <a:r>
              <a:rPr lang="en-US" sz="1600" b="1" dirty="0">
                <a:latin typeface="Courier"/>
              </a:rPr>
              <a:t>}</a:t>
            </a:r>
            <a:endParaRPr lang="da-DK" sz="1600" b="1" dirty="0">
              <a:latin typeface="Couri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34408-FC57-C202-C5B9-4DAFFE058762}"/>
              </a:ext>
            </a:extLst>
          </p:cNvPr>
          <p:cNvSpPr txBox="1"/>
          <p:nvPr/>
        </p:nvSpPr>
        <p:spPr>
          <a:xfrm>
            <a:off x="179512" y="2611859"/>
            <a:ext cx="90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12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04239-78FB-4F9A-9DAA-57E0B1C4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456112" cy="565146"/>
          </a:xfrm>
        </p:spPr>
        <p:txBody>
          <a:bodyPr/>
          <a:lstStyle/>
          <a:p>
            <a:r>
              <a:rPr lang="en-US" dirty="0"/>
              <a:t>Quicksort Executor</a:t>
            </a:r>
            <a:endParaRPr lang="da-D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38B860-C31D-45A9-8C99-D30FF77B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709449"/>
            <a:ext cx="820891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b="1" dirty="0"/>
              <a:t> @Override</a:t>
            </a:r>
          </a:p>
          <a:p>
            <a:pPr marL="0" indent="0" defTabSz="914400" eaLnBrk="0" hangingPunct="0"/>
            <a:r>
              <a:rPr lang="en-US" b="1" dirty="0"/>
              <a:t>  public void run() { // modified Quicksort using Executor tasks </a:t>
            </a:r>
          </a:p>
          <a:p>
            <a:pPr marL="0" indent="0" defTabSz="914400" eaLnBrk="0" hangingPunct="0"/>
            <a:r>
              <a:rPr lang="en-US" b="1" dirty="0"/>
              <a:t>    int a= low;  int b= high;</a:t>
            </a:r>
          </a:p>
          <a:p>
            <a:pPr marL="0" indent="0" defTabSz="914400" eaLnBrk="0" hangingPunct="0"/>
            <a:r>
              <a:rPr lang="en-US" b="1" dirty="0"/>
              <a:t>    </a:t>
            </a:r>
            <a:r>
              <a:rPr lang="en-US" b="1" dirty="0">
                <a:highlight>
                  <a:srgbClr val="FFFF00"/>
                </a:highlight>
              </a:rPr>
              <a:t>Future&lt;?&gt; </a:t>
            </a:r>
            <a:r>
              <a:rPr lang="en-US" b="1" dirty="0" err="1">
                <a:highlight>
                  <a:srgbClr val="FFFF00"/>
                </a:highlight>
              </a:rPr>
              <a:t>lowTask</a:t>
            </a:r>
            <a:r>
              <a:rPr lang="en-US" b="1" dirty="0">
                <a:highlight>
                  <a:srgbClr val="FFFF00"/>
                </a:highlight>
              </a:rPr>
              <a:t>= null;    Future&lt;?&gt; </a:t>
            </a:r>
            <a:r>
              <a:rPr lang="en-US" b="1" dirty="0" err="1">
                <a:highlight>
                  <a:srgbClr val="FFFF00"/>
                </a:highlight>
              </a:rPr>
              <a:t>highTask</a:t>
            </a:r>
            <a:r>
              <a:rPr lang="en-US" b="1" dirty="0">
                <a:highlight>
                  <a:srgbClr val="FFFF00"/>
                </a:highlight>
              </a:rPr>
              <a:t>= null;</a:t>
            </a:r>
          </a:p>
          <a:p>
            <a:pPr marL="0" indent="0" defTabSz="914400" eaLnBrk="0" hangingPunct="0"/>
            <a:endParaRPr lang="en-US" b="1" dirty="0"/>
          </a:p>
          <a:p>
            <a:pPr marL="0" indent="0" defTabSz="914400" eaLnBrk="0" hangingPunct="0"/>
            <a:r>
              <a:rPr lang="en-US" b="1" dirty="0"/>
              <a:t>    if (a &lt; b) { … // split array in two independent part</a:t>
            </a:r>
          </a:p>
          <a:p>
            <a:pPr marL="0" indent="0" defTabSz="914400" eaLnBrk="0" hangingPunct="0"/>
            <a:endParaRPr lang="en-US" b="1" dirty="0"/>
          </a:p>
          <a:p>
            <a:pPr marL="0" indent="0" defTabSz="914400" eaLnBrk="0" hangingPunct="0"/>
            <a:r>
              <a:rPr lang="en-US" b="1" dirty="0"/>
              <a:t>      if ((j-a)&gt;= threshold)</a:t>
            </a:r>
          </a:p>
          <a:p>
            <a:pPr marL="0" indent="0" defTabSz="914400" eaLnBrk="0" hangingPunct="0"/>
            <a:r>
              <a:rPr lang="en-US" b="1" dirty="0"/>
              <a:t>        </a:t>
            </a:r>
            <a:r>
              <a:rPr lang="en-US" b="1" dirty="0" err="1"/>
              <a:t>lowTask</a:t>
            </a:r>
            <a:r>
              <a:rPr lang="en-US" b="1" dirty="0"/>
              <a:t>= </a:t>
            </a:r>
            <a:r>
              <a:rPr lang="en-US" b="1" dirty="0" err="1"/>
              <a:t>pool.submit</a:t>
            </a:r>
            <a:r>
              <a:rPr lang="en-US" b="1" dirty="0"/>
              <a:t>(new </a:t>
            </a:r>
            <a:r>
              <a:rPr lang="en-US" b="1" dirty="0" err="1"/>
              <a:t>QuickSortTask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, a, j, pool, threshold));</a:t>
            </a:r>
          </a:p>
          <a:p>
            <a:pPr marL="0" indent="0" defTabSz="914400" eaLnBrk="0" hangingPunct="0"/>
            <a:r>
              <a:rPr lang="en-US" b="1" dirty="0"/>
              <a:t>      else // all remaining work done without starting more tasks</a:t>
            </a:r>
          </a:p>
          <a:p>
            <a:pPr marL="0" indent="0" defTabSz="914400" eaLnBrk="0" hangingPunct="0"/>
            <a:r>
              <a:rPr lang="en-US" b="1" dirty="0"/>
              <a:t>        </a:t>
            </a:r>
            <a:r>
              <a:rPr lang="en-US" b="1" dirty="0" err="1"/>
              <a:t>SearchAndSort.qsort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, a, j);</a:t>
            </a:r>
          </a:p>
          <a:p>
            <a:pPr marL="0" indent="0" defTabSz="914400" eaLnBrk="0" hangingPunct="0"/>
            <a:endParaRPr lang="en-US" b="1" dirty="0"/>
          </a:p>
          <a:p>
            <a:pPr marL="0" indent="0" defTabSz="914400" eaLnBrk="0" hangingPunct="0"/>
            <a:r>
              <a:rPr lang="en-US" b="1" dirty="0"/>
              <a:t>      if ((b-</a:t>
            </a:r>
            <a:r>
              <a:rPr lang="en-US" b="1" dirty="0" err="1"/>
              <a:t>i</a:t>
            </a:r>
            <a:r>
              <a:rPr lang="en-US" b="1" dirty="0"/>
              <a:t>)&gt;= threshold)</a:t>
            </a:r>
          </a:p>
          <a:p>
            <a:pPr marL="0" indent="0" defTabSz="914400" eaLnBrk="0" hangingPunct="0"/>
            <a:r>
              <a:rPr lang="en-US" b="1" dirty="0"/>
              <a:t>        </a:t>
            </a:r>
            <a:r>
              <a:rPr lang="en-US" b="1" dirty="0" err="1"/>
              <a:t>highTask</a:t>
            </a:r>
            <a:r>
              <a:rPr lang="en-US" b="1" dirty="0"/>
              <a:t>= </a:t>
            </a:r>
            <a:r>
              <a:rPr lang="en-US" b="1" dirty="0" err="1"/>
              <a:t>pool.submit</a:t>
            </a:r>
            <a:r>
              <a:rPr lang="en-US" b="1" dirty="0"/>
              <a:t>(new </a:t>
            </a:r>
            <a:r>
              <a:rPr lang="en-US" b="1" dirty="0" err="1"/>
              <a:t>QuickSortTask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, </a:t>
            </a:r>
            <a:r>
              <a:rPr lang="en-US" b="1" dirty="0" err="1"/>
              <a:t>i</a:t>
            </a:r>
            <a:r>
              <a:rPr lang="en-US" b="1" dirty="0"/>
              <a:t>, b, pool, threshold)); </a:t>
            </a:r>
          </a:p>
          <a:p>
            <a:pPr marL="0" indent="0" defTabSz="914400" eaLnBrk="0" hangingPunct="0"/>
            <a:r>
              <a:rPr lang="en-US" b="1" dirty="0"/>
              <a:t>      else // all remaining work done without starting more tasks</a:t>
            </a:r>
          </a:p>
          <a:p>
            <a:pPr marL="0" indent="0" defTabSz="914400" eaLnBrk="0" hangingPunct="0"/>
            <a:r>
              <a:rPr lang="en-US" b="1" dirty="0"/>
              <a:t>        </a:t>
            </a:r>
            <a:r>
              <a:rPr lang="en-US" b="1" dirty="0" err="1"/>
              <a:t>SearchAndSort.qsort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, </a:t>
            </a:r>
            <a:r>
              <a:rPr lang="en-US" b="1" dirty="0" err="1"/>
              <a:t>i</a:t>
            </a:r>
            <a:r>
              <a:rPr lang="en-US" b="1" dirty="0"/>
              <a:t>, b);</a:t>
            </a:r>
          </a:p>
          <a:p>
            <a:pPr marL="0" indent="0" defTabSz="914400" eaLnBrk="0" hangingPunct="0"/>
            <a:r>
              <a:rPr lang="en-US" b="1" dirty="0"/>
              <a:t>    }</a:t>
            </a:r>
          </a:p>
          <a:p>
            <a:pPr marL="0" indent="0" defTabSz="914400" eaLnBrk="0" hangingPunct="0"/>
            <a:r>
              <a:rPr lang="en-US" b="1" dirty="0"/>
              <a:t>  </a:t>
            </a:r>
          </a:p>
          <a:p>
            <a:pPr marL="0" indent="0" defTabSz="914400" eaLnBrk="0" hangingPunct="0"/>
            <a:r>
              <a:rPr lang="en-US" b="1" dirty="0"/>
              <a:t>    //Waiting for longest running subtask to finish</a:t>
            </a:r>
          </a:p>
          <a:p>
            <a:pPr marL="0" indent="0" defTabSz="914400" eaLnBrk="0" hangingPunct="0"/>
            <a:r>
              <a:rPr lang="en-US" b="1" dirty="0"/>
              <a:t>    try {</a:t>
            </a:r>
          </a:p>
          <a:p>
            <a:pPr marL="0" indent="0" defTabSz="914400" eaLnBrk="0" hangingPunct="0"/>
            <a:r>
              <a:rPr lang="en-US" b="1" dirty="0"/>
              <a:t>      if (</a:t>
            </a:r>
            <a:r>
              <a:rPr lang="en-US" b="1" dirty="0" err="1"/>
              <a:t>lowTask</a:t>
            </a:r>
            <a:r>
              <a:rPr lang="en-US" b="1" dirty="0"/>
              <a:t> != null ) </a:t>
            </a:r>
            <a:r>
              <a:rPr lang="en-US" b="1" dirty="0" err="1"/>
              <a:t>lowTaskF.get</a:t>
            </a:r>
            <a:r>
              <a:rPr lang="en-US" b="1" dirty="0"/>
              <a:t>();</a:t>
            </a:r>
          </a:p>
          <a:p>
            <a:pPr marL="0" indent="0" defTabSz="914400" eaLnBrk="0" hangingPunct="0"/>
            <a:r>
              <a:rPr lang="en-US" b="1" dirty="0"/>
              <a:t>      if (</a:t>
            </a:r>
            <a:r>
              <a:rPr lang="en-US" b="1" dirty="0" err="1"/>
              <a:t>highTask</a:t>
            </a:r>
            <a:r>
              <a:rPr lang="en-US" b="1" dirty="0"/>
              <a:t> != null) </a:t>
            </a:r>
            <a:r>
              <a:rPr lang="en-US" b="1" dirty="0" err="1"/>
              <a:t>highTaskF.get</a:t>
            </a:r>
            <a:r>
              <a:rPr lang="en-US" b="1" dirty="0"/>
              <a:t>();</a:t>
            </a:r>
          </a:p>
          <a:p>
            <a:pPr marL="0" indent="0" defTabSz="914400" eaLnBrk="0" hangingPunct="0"/>
            <a:r>
              <a:rPr lang="en-US" b="1" dirty="0"/>
              <a:t>    } catch (</a:t>
            </a:r>
            <a:r>
              <a:rPr lang="en-US" b="1" dirty="0" err="1"/>
              <a:t>InterruptedException</a:t>
            </a:r>
            <a:r>
              <a:rPr lang="en-US" b="1" dirty="0"/>
              <a:t> | </a:t>
            </a:r>
            <a:r>
              <a:rPr lang="en-US" b="1" dirty="0" err="1"/>
              <a:t>ExecutionException</a:t>
            </a:r>
            <a:r>
              <a:rPr lang="en-US" b="1" dirty="0"/>
              <a:t> e) { </a:t>
            </a:r>
            <a:r>
              <a:rPr lang="en-US" b="1" dirty="0" err="1"/>
              <a:t>e.printStackTrace</a:t>
            </a:r>
            <a:r>
              <a:rPr lang="en-US" b="1" dirty="0"/>
              <a:t>(); }</a:t>
            </a:r>
          </a:p>
          <a:p>
            <a:pPr marL="0" indent="0" defTabSz="914400" eaLnBrk="0" hangingPunct="0"/>
            <a:r>
              <a:rPr lang="en-US" b="1" dirty="0"/>
              <a:t> 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227AE-CD58-D447-49C8-F9812130111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30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15E48-BB56-96EB-DCA6-223E76B495EF}"/>
              </a:ext>
            </a:extLst>
          </p:cNvPr>
          <p:cNvSpPr txBox="1"/>
          <p:nvPr/>
        </p:nvSpPr>
        <p:spPr>
          <a:xfrm>
            <a:off x="5743402" y="193204"/>
            <a:ext cx="25010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Code in </a:t>
            </a:r>
            <a:r>
              <a:rPr lang="en-US" sz="1600" dirty="0">
                <a:hlinkClick r:id="rId3"/>
              </a:rPr>
              <a:t>QuickSortTask.java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04239-78FB-4F9A-9DAA-57E0B1C4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580266" cy="565146"/>
          </a:xfrm>
        </p:spPr>
        <p:txBody>
          <a:bodyPr/>
          <a:lstStyle/>
          <a:p>
            <a:r>
              <a:rPr lang="en-US" dirty="0"/>
              <a:t>Benchmarking Quicksort  </a:t>
            </a:r>
            <a:endParaRPr lang="da-D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38B860-C31D-45A9-8C99-D30FF77B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221055"/>
            <a:ext cx="907300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b="1" dirty="0"/>
              <a:t>  private static void </a:t>
            </a:r>
            <a:r>
              <a:rPr lang="en-US" b="1" dirty="0" err="1"/>
              <a:t>runSize</a:t>
            </a:r>
            <a:r>
              <a:rPr lang="en-US" b="1" dirty="0"/>
              <a:t>(</a:t>
            </a:r>
            <a:r>
              <a:rPr lang="en-US" b="1" dirty="0" err="1"/>
              <a:t>ExecutorService</a:t>
            </a:r>
            <a:r>
              <a:rPr lang="en-US" b="1" dirty="0"/>
              <a:t> pool, int </a:t>
            </a:r>
            <a:r>
              <a:rPr lang="en-US" b="1" dirty="0" err="1"/>
              <a:t>pSize</a:t>
            </a:r>
            <a:r>
              <a:rPr lang="en-US" b="1" dirty="0"/>
              <a:t>, int threshold, int n) {</a:t>
            </a:r>
          </a:p>
          <a:p>
            <a:pPr marL="0" indent="0" defTabSz="914400" eaLnBrk="0" hangingPunct="0"/>
            <a:r>
              <a:rPr lang="en-US" b="1" dirty="0"/>
              <a:t>    final int[] </a:t>
            </a:r>
            <a:r>
              <a:rPr lang="en-US" b="1" dirty="0" err="1"/>
              <a:t>intArray</a:t>
            </a:r>
            <a:r>
              <a:rPr lang="en-US" b="1" dirty="0"/>
              <a:t>= </a:t>
            </a:r>
            <a:r>
              <a:rPr lang="en-US" b="1" dirty="0" err="1"/>
              <a:t>fillIntArray</a:t>
            </a:r>
            <a:r>
              <a:rPr lang="en-US" b="1" dirty="0"/>
              <a:t>(</a:t>
            </a:r>
            <a:r>
              <a:rPr lang="en-US" b="1" dirty="0" err="1"/>
              <a:t>pSize</a:t>
            </a:r>
            <a:r>
              <a:rPr lang="en-US" b="1" dirty="0"/>
              <a:t>);</a:t>
            </a:r>
          </a:p>
          <a:p>
            <a:pPr marL="0" indent="0" defTabSz="914400" eaLnBrk="0" hangingPunct="0"/>
            <a:r>
              <a:rPr lang="en-US" b="1" dirty="0"/>
              <a:t>    Benchmark.</a:t>
            </a:r>
            <a:r>
              <a:rPr lang="en-US" b="1" dirty="0">
                <a:highlight>
                  <a:srgbClr val="FFFF00"/>
                </a:highlight>
              </a:rPr>
              <a:t>Mark8Setup</a:t>
            </a:r>
            <a:r>
              <a:rPr lang="en-US" b="1" dirty="0"/>
              <a:t>("Quicksort Executor", </a:t>
            </a:r>
            <a:r>
              <a:rPr lang="en-US" b="1" dirty="0" err="1"/>
              <a:t>String.format</a:t>
            </a:r>
            <a:r>
              <a:rPr lang="en-US" b="1" dirty="0"/>
              <a:t>("%2d", n),</a:t>
            </a:r>
          </a:p>
          <a:p>
            <a:pPr marL="0" indent="0" defTabSz="914400" eaLnBrk="0" hangingPunct="0"/>
            <a:r>
              <a:rPr lang="en-US" b="1" dirty="0"/>
              <a:t>      new Benchmarkable() { </a:t>
            </a:r>
          </a:p>
          <a:p>
            <a:pPr marL="0" indent="0" defTabSz="914400" eaLnBrk="0" hangingPunct="0"/>
            <a:endParaRPr lang="en-US" b="1" dirty="0"/>
          </a:p>
          <a:p>
            <a:pPr marL="0" indent="0" defTabSz="914400" eaLnBrk="0" hangingPunct="0"/>
            <a:r>
              <a:rPr lang="en-US" b="1" dirty="0"/>
              <a:t>        public void setup() {</a:t>
            </a:r>
          </a:p>
          <a:p>
            <a:pPr marL="0" indent="0" defTabSz="914400" eaLnBrk="0" hangingPunct="0"/>
            <a:r>
              <a:rPr lang="en-US" b="1" dirty="0"/>
              <a:t>          shuffle(</a:t>
            </a:r>
            <a:r>
              <a:rPr lang="en-US" b="1" dirty="0" err="1"/>
              <a:t>intArray</a:t>
            </a:r>
            <a:r>
              <a:rPr lang="en-US" b="1" dirty="0"/>
              <a:t>);</a:t>
            </a:r>
          </a:p>
          <a:p>
            <a:pPr marL="0" indent="0" defTabSz="914400" eaLnBrk="0" hangingPunct="0"/>
            <a:r>
              <a:rPr lang="en-US" b="1" dirty="0"/>
              <a:t>        }</a:t>
            </a:r>
          </a:p>
          <a:p>
            <a:pPr marL="0" indent="0" defTabSz="914400" eaLnBrk="0" hangingPunct="0"/>
            <a:endParaRPr lang="en-US" b="1" dirty="0"/>
          </a:p>
          <a:p>
            <a:pPr marL="0" indent="0" defTabSz="914400" eaLnBrk="0" hangingPunct="0"/>
            <a:r>
              <a:rPr lang="en-US" b="1" dirty="0"/>
              <a:t>        public double </a:t>
            </a:r>
            <a:r>
              <a:rPr lang="en-US" b="1" dirty="0" err="1"/>
              <a:t>applyAsDouble</a:t>
            </a:r>
            <a:r>
              <a:rPr lang="en-US" b="1" dirty="0"/>
              <a:t>(int </a:t>
            </a:r>
            <a:r>
              <a:rPr lang="en-US" b="1" dirty="0" err="1"/>
              <a:t>i</a:t>
            </a:r>
            <a:r>
              <a:rPr lang="en-US" b="1" dirty="0"/>
              <a:t>) {</a:t>
            </a:r>
          </a:p>
          <a:p>
            <a:pPr marL="0" indent="0" defTabSz="914400" eaLnBrk="0" hangingPunct="0"/>
            <a:r>
              <a:rPr lang="en-US" b="1" dirty="0"/>
              <a:t>          Future&lt;?&gt; done= </a:t>
            </a:r>
            <a:r>
              <a:rPr lang="en-US" b="1" dirty="0" err="1"/>
              <a:t>pool.submit</a:t>
            </a:r>
            <a:r>
              <a:rPr lang="en-US" b="1" dirty="0"/>
              <a:t>(new </a:t>
            </a:r>
            <a:r>
              <a:rPr lang="en-US" b="1" dirty="0" err="1"/>
              <a:t>QuickSortTask</a:t>
            </a:r>
            <a:r>
              <a:rPr lang="en-US" b="1" dirty="0"/>
              <a:t>(</a:t>
            </a:r>
            <a:r>
              <a:rPr lang="en-US" b="1" dirty="0" err="1"/>
              <a:t>intArray</a:t>
            </a:r>
            <a:r>
              <a:rPr lang="en-US" b="1" dirty="0"/>
              <a:t>, 0, pSize-1, pool, threshold));</a:t>
            </a:r>
          </a:p>
          <a:p>
            <a:pPr marL="0" indent="0" defTabSz="914400" eaLnBrk="0" hangingPunct="0"/>
            <a:r>
              <a:rPr lang="en-US" b="1" dirty="0"/>
              <a:t>          </a:t>
            </a:r>
            <a:r>
              <a:rPr lang="en-US" b="1" dirty="0" err="1"/>
              <a:t>PoolFinish</a:t>
            </a:r>
            <a:r>
              <a:rPr lang="en-US" b="1" dirty="0"/>
              <a:t>(done);</a:t>
            </a:r>
          </a:p>
          <a:p>
            <a:pPr marL="0" indent="0" defTabSz="914400" eaLnBrk="0" hangingPunct="0"/>
            <a:r>
              <a:rPr lang="en-US" b="1" dirty="0"/>
              <a:t>          //</a:t>
            </a:r>
            <a:r>
              <a:rPr lang="en-US" b="1" dirty="0" err="1"/>
              <a:t>testSorted</a:t>
            </a:r>
            <a:r>
              <a:rPr lang="en-US" b="1" dirty="0"/>
              <a:t>(</a:t>
            </a:r>
            <a:r>
              <a:rPr lang="en-US" b="1" dirty="0" err="1"/>
              <a:t>intArray</a:t>
            </a:r>
            <a:r>
              <a:rPr lang="en-US" b="1" dirty="0"/>
              <a:t>); //only needed while testing</a:t>
            </a:r>
          </a:p>
          <a:p>
            <a:pPr marL="0" indent="0" defTabSz="914400" eaLnBrk="0" hangingPunct="0"/>
            <a:r>
              <a:rPr lang="en-US" b="1" dirty="0"/>
              <a:t>          return 0.0;</a:t>
            </a:r>
          </a:p>
          <a:p>
            <a:pPr marL="0" indent="0" defTabSz="914400" eaLnBrk="0" hangingPunct="0"/>
            <a:r>
              <a:rPr lang="en-US" b="1" dirty="0"/>
              <a:t>        }</a:t>
            </a:r>
          </a:p>
          <a:p>
            <a:pPr marL="0" indent="0" defTabSz="914400" eaLnBrk="0" hangingPunct="0"/>
            <a:r>
              <a:rPr lang="en-US" b="1" dirty="0"/>
              <a:t>      }</a:t>
            </a:r>
          </a:p>
          <a:p>
            <a:pPr marL="0" indent="0" defTabSz="914400" eaLnBrk="0" hangingPunct="0"/>
            <a:r>
              <a:rPr lang="en-US" b="1" dirty="0"/>
              <a:t>    );</a:t>
            </a:r>
          </a:p>
          <a:p>
            <a:pPr marL="0" indent="0" defTabSz="914400" eaLnBrk="0" hangingPunct="0"/>
            <a:r>
              <a:rPr lang="en-US" b="1" dirty="0"/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2283A-7411-455D-A7AB-BDCA745F15C6}"/>
              </a:ext>
            </a:extLst>
          </p:cNvPr>
          <p:cNvSpPr txBox="1"/>
          <p:nvPr/>
        </p:nvSpPr>
        <p:spPr>
          <a:xfrm>
            <a:off x="107504" y="697260"/>
            <a:ext cx="5262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 use Mark8Setup to measure runtime</a:t>
            </a:r>
            <a:endParaRPr lang="da-DK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13E28-7B95-4F76-808A-6FA406C595D3}"/>
              </a:ext>
            </a:extLst>
          </p:cNvPr>
          <p:cNvSpPr txBox="1"/>
          <p:nvPr/>
        </p:nvSpPr>
        <p:spPr>
          <a:xfrm>
            <a:off x="107504" y="4792424"/>
            <a:ext cx="45272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Code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PoolSortingBenchmarkable.java</a:t>
            </a: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6748D-AF7E-A5C3-6892-334054BCE80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31</a:t>
            </a:fld>
            <a:endParaRPr lang="da-DK" alt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E8FB1-CE6E-B3E2-59C7-70562C8C1099}"/>
              </a:ext>
            </a:extLst>
          </p:cNvPr>
          <p:cNvSpPr/>
          <p:nvPr/>
        </p:nvSpPr>
        <p:spPr>
          <a:xfrm>
            <a:off x="4932041" y="49188"/>
            <a:ext cx="3214390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“Measure, don’t guess” </a:t>
            </a:r>
            <a:r>
              <a:rPr lang="en-GB" sz="1100" dirty="0"/>
              <a:t>Goetz p. 224</a:t>
            </a:r>
            <a:endParaRPr lang="en-S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C4AC-135B-A02B-DB5D-34022564BD11}"/>
              </a:ext>
            </a:extLst>
          </p:cNvPr>
          <p:cNvSpPr txBox="1"/>
          <p:nvPr/>
        </p:nvSpPr>
        <p:spPr>
          <a:xfrm>
            <a:off x="5148064" y="4081636"/>
            <a:ext cx="364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benchmarkingNotes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/>
              <a:t>in week8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56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5DA-6F69-45A3-9DE0-B539C917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704752" cy="565146"/>
          </a:xfrm>
        </p:spPr>
        <p:txBody>
          <a:bodyPr/>
          <a:lstStyle/>
          <a:p>
            <a:r>
              <a:rPr lang="en-US" dirty="0"/>
              <a:t>Sorting results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73A9-45A6-C231-D998-D45E7731B76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32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E251D-37FA-CCCD-F8B2-B35852C43D66}"/>
              </a:ext>
            </a:extLst>
          </p:cNvPr>
          <p:cNvSpPr txBox="1"/>
          <p:nvPr/>
        </p:nvSpPr>
        <p:spPr>
          <a:xfrm>
            <a:off x="971600" y="1125240"/>
            <a:ext cx="2304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Executor</a:t>
            </a:r>
          </a:p>
          <a:p>
            <a:r>
              <a:rPr lang="da-DK" dirty="0"/>
              <a:t>1    8.5 s</a:t>
            </a:r>
          </a:p>
          <a:p>
            <a:r>
              <a:rPr lang="da-DK" dirty="0"/>
              <a:t>2    4.8 s</a:t>
            </a:r>
          </a:p>
          <a:p>
            <a:r>
              <a:rPr lang="da-DK" dirty="0"/>
              <a:t>4    2.6 s</a:t>
            </a:r>
          </a:p>
          <a:p>
            <a:r>
              <a:rPr lang="da-DK" dirty="0"/>
              <a:t>8    2.2 s</a:t>
            </a:r>
          </a:p>
          <a:p>
            <a:pPr marL="457200" indent="-457200">
              <a:buAutoNum type="arabicPlain" startAt="16"/>
            </a:pPr>
            <a:r>
              <a:rPr lang="da-DK" dirty="0"/>
              <a:t> 2.2 s</a:t>
            </a:r>
          </a:p>
          <a:p>
            <a:endParaRPr lang="da-DK" dirty="0"/>
          </a:p>
          <a:p>
            <a:r>
              <a:rPr lang="da-DK" dirty="0"/>
              <a:t>Speed-up</a:t>
            </a:r>
          </a:p>
          <a:p>
            <a:r>
              <a:rPr lang="da-DK" dirty="0"/>
              <a:t>1/8: 3.9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89B39-2EAD-99C1-A605-C5158F3EC980}"/>
              </a:ext>
            </a:extLst>
          </p:cNvPr>
          <p:cNvSpPr txBox="1"/>
          <p:nvPr/>
        </p:nvSpPr>
        <p:spPr>
          <a:xfrm>
            <a:off x="4355975" y="1129308"/>
            <a:ext cx="2304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Threads</a:t>
            </a:r>
          </a:p>
          <a:p>
            <a:r>
              <a:rPr lang="da-DK" dirty="0"/>
              <a:t>1   11.2 s</a:t>
            </a:r>
          </a:p>
          <a:p>
            <a:r>
              <a:rPr lang="da-DK" dirty="0"/>
              <a:t>2    6.4 s</a:t>
            </a:r>
          </a:p>
          <a:p>
            <a:r>
              <a:rPr lang="da-DK" dirty="0"/>
              <a:t>4    3.8 s</a:t>
            </a:r>
          </a:p>
          <a:p>
            <a:r>
              <a:rPr lang="da-DK" dirty="0"/>
              <a:t>8    3.2 s</a:t>
            </a:r>
          </a:p>
          <a:p>
            <a:pPr marL="457200" indent="-457200">
              <a:buAutoNum type="arabicPlain" startAt="16"/>
            </a:pPr>
            <a:r>
              <a:rPr lang="da-DK" dirty="0"/>
              <a:t> 3.5 s</a:t>
            </a:r>
          </a:p>
          <a:p>
            <a:endParaRPr lang="da-DK" dirty="0"/>
          </a:p>
          <a:p>
            <a:r>
              <a:rPr lang="da-DK" dirty="0"/>
              <a:t>Speed-up</a:t>
            </a:r>
            <a:br>
              <a:rPr lang="da-DK" dirty="0"/>
            </a:br>
            <a:r>
              <a:rPr lang="da-DK" dirty="0"/>
              <a:t>1/8: 3.9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969B4-33A1-CC01-398B-844DAAB3B67C}"/>
              </a:ext>
            </a:extLst>
          </p:cNvPr>
          <p:cNvSpPr txBox="1"/>
          <p:nvPr/>
        </p:nvSpPr>
        <p:spPr>
          <a:xfrm>
            <a:off x="4886321" y="4700091"/>
            <a:ext cx="371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100_000 numbers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28773-E072-6E09-6EA1-48EE6B58C8F0}"/>
              </a:ext>
            </a:extLst>
          </p:cNvPr>
          <p:cNvSpPr txBox="1"/>
          <p:nvPr/>
        </p:nvSpPr>
        <p:spPr>
          <a:xfrm>
            <a:off x="3878209" y="409228"/>
            <a:ext cx="371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scale perfectly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92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9969-586A-4F30-AB26-8921392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258831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What limits scalability?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60D2E-539F-46E8-A82F-EA1F3A9AE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75712" y="49188"/>
            <a:ext cx="232792" cy="216024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778A95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5A72AE9F-B643-4FF3-A46A-6EF56E7227DC}" type="slidenum">
              <a:rPr lang="da-DK" altLang="da-DK" smtClean="0"/>
              <a:pPr/>
              <a:t>33</a:t>
            </a:fld>
            <a:endParaRPr lang="da-DK" altLang="da-DK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8DDA-498C-4297-AD21-AECA72A6DE4E}"/>
              </a:ext>
            </a:extLst>
          </p:cNvPr>
          <p:cNvSpPr txBox="1"/>
          <p:nvPr/>
        </p:nvSpPr>
        <p:spPr>
          <a:xfrm>
            <a:off x="-324544" y="837208"/>
            <a:ext cx="849694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+mn-lt"/>
              </a:rPr>
              <a:t>Example: growing a crop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4 months growth + 1 month harvest if done by 1 person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Growth (sequential) cannot be speeded up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Using 30 people to harvest, takes 1/30 month = 1 day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Speed-up using many harvesters: 5/(4+1/30) = 1.24 times faster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DCF7D-5EA5-4DA4-A126-D3AAB4DBF651}"/>
              </a:ext>
            </a:extLst>
          </p:cNvPr>
          <p:cNvSpPr txBox="1"/>
          <p:nvPr/>
        </p:nvSpPr>
        <p:spPr>
          <a:xfrm>
            <a:off x="124272" y="3202439"/>
            <a:ext cx="8696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a-DK" altLang="da-DK" dirty="0" err="1">
                <a:latin typeface="+mn-lt"/>
              </a:rPr>
              <a:t>Amdahl’s</a:t>
            </a:r>
            <a:r>
              <a:rPr lang="da-DK" altLang="da-DK" dirty="0">
                <a:latin typeface="+mn-lt"/>
              </a:rPr>
              <a:t> </a:t>
            </a:r>
            <a:r>
              <a:rPr lang="da-DK" altLang="da-DK" dirty="0" err="1">
                <a:latin typeface="+mn-lt"/>
              </a:rPr>
              <a:t>law</a:t>
            </a:r>
            <a:r>
              <a:rPr lang="da-DK" altLang="da-DK" dirty="0">
                <a:latin typeface="+mn-lt"/>
              </a:rPr>
              <a:t> (</a:t>
            </a:r>
            <a:r>
              <a:rPr lang="da-DK" altLang="da-DK" dirty="0" err="1">
                <a:latin typeface="+mn-lt"/>
              </a:rPr>
              <a:t>Goetz</a:t>
            </a:r>
            <a:r>
              <a:rPr lang="da-DK" altLang="da-DK" dirty="0">
                <a:latin typeface="+mn-lt"/>
              </a:rPr>
              <a:t> 11.2)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 =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sequential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fraction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problem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e.g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4/5 = 0.8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 =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number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</a:t>
            </a:r>
            <a:r>
              <a:rPr lang="da-DK" altLang="da-DK" sz="1800" dirty="0" err="1">
                <a:latin typeface="+mn-lt"/>
              </a:rPr>
              <a:t>threads</a:t>
            </a:r>
            <a:r>
              <a:rPr lang="da-DK" altLang="da-DK" sz="1800" dirty="0">
                <a:latin typeface="+mn-lt"/>
              </a:rPr>
              <a:t> (</a:t>
            </a:r>
            <a:r>
              <a:rPr lang="da-DK" altLang="da-DK" sz="1800" dirty="0" err="1">
                <a:latin typeface="+mn-lt"/>
              </a:rPr>
              <a:t>people</a:t>
            </a:r>
            <a:r>
              <a:rPr lang="da-DK" altLang="da-DK" sz="1800" dirty="0">
                <a:latin typeface="+mn-lt"/>
              </a:rPr>
              <a:t>)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e.g</a:t>
            </a:r>
            <a:r>
              <a:rPr lang="da-DK" altLang="da-DK" sz="1800" dirty="0">
                <a:latin typeface="+mn-lt"/>
              </a:rPr>
              <a:t>.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30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Speed-up &lt;= 1/(F+(1-F)/N) = 1/(0.8+0.2/30) = 1.24 </a:t>
            </a:r>
          </a:p>
        </p:txBody>
      </p:sp>
    </p:spTree>
    <p:extLst>
      <p:ext uri="{BB962C8B-B14F-4D97-AF65-F5344CB8AC3E}">
        <p14:creationId xmlns:p14="http://schemas.microsoft.com/office/powerpoint/2010/main" val="11085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7A0D-5FD0-8762-F70A-A6EF2E36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-22820"/>
            <a:ext cx="5552711" cy="565146"/>
          </a:xfrm>
        </p:spPr>
        <p:txBody>
          <a:bodyPr/>
          <a:lstStyle/>
          <a:p>
            <a:r>
              <a:rPr lang="en-US" dirty="0"/>
              <a:t>Maximum speed-up Quicksort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DDE54-E444-3DF9-ED61-76135C656D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42327"/>
            <a:ext cx="232792" cy="216024"/>
          </a:xfrm>
        </p:spPr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34</a:t>
            </a:fld>
            <a:endParaRPr lang="da-DK" altLang="da-DK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BB2C5A-AB1D-A3B6-5BCF-AD6EEE5765DA}"/>
              </a:ext>
            </a:extLst>
          </p:cNvPr>
          <p:cNvCxnSpPr>
            <a:cxnSpLocks/>
          </p:cNvCxnSpPr>
          <p:nvPr/>
        </p:nvCxnSpPr>
        <p:spPr>
          <a:xfrm>
            <a:off x="251520" y="1378431"/>
            <a:ext cx="1296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28D5F2-51D2-91D5-8FA1-2D20E0F7A730}"/>
              </a:ext>
            </a:extLst>
          </p:cNvPr>
          <p:cNvSpPr txBox="1"/>
          <p:nvPr/>
        </p:nvSpPr>
        <p:spPr>
          <a:xfrm>
            <a:off x="755576" y="9463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da-DK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A9B0EA-6A81-D70D-519E-5E7292F61BE0}"/>
              </a:ext>
            </a:extLst>
          </p:cNvPr>
          <p:cNvCxnSpPr>
            <a:cxnSpLocks/>
          </p:cNvCxnSpPr>
          <p:nvPr/>
        </p:nvCxnSpPr>
        <p:spPr>
          <a:xfrm>
            <a:off x="1858576" y="1378431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72C98F-4906-687A-1B3E-C27A5F9BDE7A}"/>
              </a:ext>
            </a:extLst>
          </p:cNvPr>
          <p:cNvSpPr txBox="1"/>
          <p:nvPr/>
        </p:nvSpPr>
        <p:spPr>
          <a:xfrm>
            <a:off x="1979712" y="94638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n/2</a:t>
            </a:r>
            <a:endParaRPr lang="da-DK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07A311-5BA2-7A6B-16C1-33865FADFDB6}"/>
              </a:ext>
            </a:extLst>
          </p:cNvPr>
          <p:cNvCxnSpPr>
            <a:cxnSpLocks/>
          </p:cNvCxnSpPr>
          <p:nvPr/>
        </p:nvCxnSpPr>
        <p:spPr>
          <a:xfrm>
            <a:off x="1858576" y="1561331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EC11F5-056D-B38A-94FF-4B294DF36562}"/>
              </a:ext>
            </a:extLst>
          </p:cNvPr>
          <p:cNvCxnSpPr>
            <a:cxnSpLocks/>
          </p:cNvCxnSpPr>
          <p:nvPr/>
        </p:nvCxnSpPr>
        <p:spPr>
          <a:xfrm>
            <a:off x="2722672" y="1378431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176654-C225-867B-D936-23C60DD913AC}"/>
              </a:ext>
            </a:extLst>
          </p:cNvPr>
          <p:cNvSpPr txBox="1"/>
          <p:nvPr/>
        </p:nvSpPr>
        <p:spPr>
          <a:xfrm>
            <a:off x="2843808" y="94638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n/4</a:t>
            </a:r>
            <a:endParaRPr lang="da-DK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DABCBC-E252-1AE3-EFC9-CC33E4DD3094}"/>
              </a:ext>
            </a:extLst>
          </p:cNvPr>
          <p:cNvCxnSpPr>
            <a:cxnSpLocks/>
          </p:cNvCxnSpPr>
          <p:nvPr/>
        </p:nvCxnSpPr>
        <p:spPr>
          <a:xfrm>
            <a:off x="2722672" y="1561331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9643DB-4C02-1B97-9E03-BB0CA4182D50}"/>
              </a:ext>
            </a:extLst>
          </p:cNvPr>
          <p:cNvCxnSpPr>
            <a:cxnSpLocks/>
          </p:cNvCxnSpPr>
          <p:nvPr/>
        </p:nvCxnSpPr>
        <p:spPr>
          <a:xfrm>
            <a:off x="2722672" y="1738471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FCF43F-F796-10AD-8067-75A7EA8E2400}"/>
              </a:ext>
            </a:extLst>
          </p:cNvPr>
          <p:cNvCxnSpPr>
            <a:cxnSpLocks/>
          </p:cNvCxnSpPr>
          <p:nvPr/>
        </p:nvCxnSpPr>
        <p:spPr>
          <a:xfrm>
            <a:off x="2722672" y="1882487"/>
            <a:ext cx="625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55EBB2-589B-1394-C834-FFD53390C38D}"/>
              </a:ext>
            </a:extLst>
          </p:cNvPr>
          <p:cNvCxnSpPr>
            <a:cxnSpLocks/>
          </p:cNvCxnSpPr>
          <p:nvPr/>
        </p:nvCxnSpPr>
        <p:spPr>
          <a:xfrm>
            <a:off x="3685126" y="137843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95B7D-F4EE-7F12-920F-448EE0A93112}"/>
              </a:ext>
            </a:extLst>
          </p:cNvPr>
          <p:cNvCxnSpPr>
            <a:cxnSpLocks/>
          </p:cNvCxnSpPr>
          <p:nvPr/>
        </p:nvCxnSpPr>
        <p:spPr>
          <a:xfrm>
            <a:off x="3685126" y="156133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6DB0EE-F5BB-BC47-C5F2-A703877D143C}"/>
              </a:ext>
            </a:extLst>
          </p:cNvPr>
          <p:cNvCxnSpPr>
            <a:cxnSpLocks/>
          </p:cNvCxnSpPr>
          <p:nvPr/>
        </p:nvCxnSpPr>
        <p:spPr>
          <a:xfrm>
            <a:off x="3685126" y="173847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33EE4-5082-6368-CBE5-56255BBFD65E}"/>
              </a:ext>
            </a:extLst>
          </p:cNvPr>
          <p:cNvCxnSpPr>
            <a:cxnSpLocks/>
          </p:cNvCxnSpPr>
          <p:nvPr/>
        </p:nvCxnSpPr>
        <p:spPr>
          <a:xfrm>
            <a:off x="3685126" y="1882487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8A6F4B-D4D8-C923-6589-AF45091380D3}"/>
              </a:ext>
            </a:extLst>
          </p:cNvPr>
          <p:cNvCxnSpPr>
            <a:cxnSpLocks/>
          </p:cNvCxnSpPr>
          <p:nvPr/>
        </p:nvCxnSpPr>
        <p:spPr>
          <a:xfrm>
            <a:off x="3685126" y="209851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81988E-D569-2CE6-BB7A-F5B8BE341FE3}"/>
              </a:ext>
            </a:extLst>
          </p:cNvPr>
          <p:cNvCxnSpPr>
            <a:cxnSpLocks/>
          </p:cNvCxnSpPr>
          <p:nvPr/>
        </p:nvCxnSpPr>
        <p:spPr>
          <a:xfrm>
            <a:off x="3685126" y="228141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07029-360F-BA7B-7532-036AFA0FC0C7}"/>
              </a:ext>
            </a:extLst>
          </p:cNvPr>
          <p:cNvCxnSpPr>
            <a:cxnSpLocks/>
          </p:cNvCxnSpPr>
          <p:nvPr/>
        </p:nvCxnSpPr>
        <p:spPr>
          <a:xfrm>
            <a:off x="3685126" y="2458551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84F56-48F0-6BFC-A965-586AA3E914CF}"/>
              </a:ext>
            </a:extLst>
          </p:cNvPr>
          <p:cNvCxnSpPr>
            <a:cxnSpLocks/>
          </p:cNvCxnSpPr>
          <p:nvPr/>
        </p:nvCxnSpPr>
        <p:spPr>
          <a:xfrm>
            <a:off x="3685126" y="2602567"/>
            <a:ext cx="21373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29844C-1948-86F8-1171-F6D86A3B04E5}"/>
              </a:ext>
            </a:extLst>
          </p:cNvPr>
          <p:cNvSpPr txBox="1"/>
          <p:nvPr/>
        </p:nvSpPr>
        <p:spPr>
          <a:xfrm>
            <a:off x="4166302" y="946383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(n/8) log (n/8)</a:t>
            </a:r>
            <a:endParaRPr lang="da-DK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4212E1-7E37-4B3C-F09E-57F47E237EDE}"/>
              </a:ext>
            </a:extLst>
          </p:cNvPr>
          <p:cNvSpPr txBox="1"/>
          <p:nvPr/>
        </p:nvSpPr>
        <p:spPr>
          <a:xfrm>
            <a:off x="3635896" y="292950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  <a:endParaRPr lang="da-DK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99D309-A02A-6C47-EBA0-2FD8BB8232EE}"/>
              </a:ext>
            </a:extLst>
          </p:cNvPr>
          <p:cNvSpPr txBox="1"/>
          <p:nvPr/>
        </p:nvSpPr>
        <p:spPr>
          <a:xfrm>
            <a:off x="6362913" y="171872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Best case</a:t>
            </a:r>
            <a:endParaRPr lang="da-DK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59808D-459B-0080-9C6C-2BB2CF8B4CB6}"/>
              </a:ext>
            </a:extLst>
          </p:cNvPr>
          <p:cNvSpPr txBox="1"/>
          <p:nvPr/>
        </p:nvSpPr>
        <p:spPr>
          <a:xfrm>
            <a:off x="264665" y="2713484"/>
            <a:ext cx="4163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R(n) = n + n/2 + n/4 + (n/8)log (n/8)</a:t>
            </a:r>
            <a:endParaRPr lang="da-DK" sz="2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82A9CF-30EF-12DA-289F-DFFA60A2E569}"/>
              </a:ext>
            </a:extLst>
          </p:cNvPr>
          <p:cNvSpPr txBox="1"/>
          <p:nvPr/>
        </p:nvSpPr>
        <p:spPr>
          <a:xfrm>
            <a:off x="251520" y="3073525"/>
            <a:ext cx="345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2000" dirty="0"/>
              <a:t>1,75n + (n/8)log (n/8)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3AABB8-E027-C126-06EF-51BA8B5A4113}"/>
              </a:ext>
            </a:extLst>
          </p:cNvPr>
          <p:cNvSpPr txBox="1"/>
          <p:nvPr/>
        </p:nvSpPr>
        <p:spPr>
          <a:xfrm>
            <a:off x="4814374" y="109039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  <a:endParaRPr lang="da-DK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5E1287-E5A4-D506-BAB3-75642902B7B3}"/>
              </a:ext>
            </a:extLst>
          </p:cNvPr>
          <p:cNvSpPr txBox="1"/>
          <p:nvPr/>
        </p:nvSpPr>
        <p:spPr>
          <a:xfrm>
            <a:off x="2817458" y="328954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  <a:endParaRPr lang="da-DK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F1961-369C-43B0-5077-38A3A4B707BA}"/>
              </a:ext>
            </a:extLst>
          </p:cNvPr>
          <p:cNvSpPr txBox="1"/>
          <p:nvPr/>
        </p:nvSpPr>
        <p:spPr>
          <a:xfrm>
            <a:off x="1979712" y="4412059"/>
            <a:ext cx="345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2000" dirty="0"/>
              <a:t>1,75n + (n/8)log (n/8)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FFD34-9999-4A6D-FBE3-B5F25BC2B1C8}"/>
              </a:ext>
            </a:extLst>
          </p:cNvPr>
          <p:cNvSpPr txBox="1"/>
          <p:nvPr/>
        </p:nvSpPr>
        <p:spPr>
          <a:xfrm>
            <a:off x="4545650" y="465828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  <a:endParaRPr lang="da-DK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756FA-BC46-1B1A-8EC2-0359A723874F}"/>
              </a:ext>
            </a:extLst>
          </p:cNvPr>
          <p:cNvSpPr txBox="1"/>
          <p:nvPr/>
        </p:nvSpPr>
        <p:spPr>
          <a:xfrm>
            <a:off x="395536" y="415364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speed-up= 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C7DDE-F810-4F0A-71F1-AB5626228DBD}"/>
              </a:ext>
            </a:extLst>
          </p:cNvPr>
          <p:cNvSpPr txBox="1"/>
          <p:nvPr/>
        </p:nvSpPr>
        <p:spPr>
          <a:xfrm>
            <a:off x="2771800" y="4000336"/>
            <a:ext cx="345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 log (n)</a:t>
            </a:r>
            <a:endParaRPr lang="da-DK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7F3E8-F16F-2C9B-B6BC-2F3F1E08E291}"/>
              </a:ext>
            </a:extLst>
          </p:cNvPr>
          <p:cNvSpPr txBox="1"/>
          <p:nvPr/>
        </p:nvSpPr>
        <p:spPr>
          <a:xfrm>
            <a:off x="3275856" y="4153644"/>
            <a:ext cx="812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endParaRPr lang="da-DK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B49094-E2F0-D8EF-BA7D-74760E2BA247}"/>
              </a:ext>
            </a:extLst>
          </p:cNvPr>
          <p:cNvSpPr txBox="1"/>
          <p:nvPr/>
        </p:nvSpPr>
        <p:spPr>
          <a:xfrm>
            <a:off x="6228184" y="43714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n= 100.000</a:t>
            </a:r>
          </a:p>
          <a:p>
            <a:r>
              <a:rPr lang="en-US" sz="1800" dirty="0"/>
              <a:t>Max speed-up ~ 4.8</a:t>
            </a:r>
            <a:endParaRPr lang="da-DK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9B6B4-6B07-CF35-EC21-8D0FD8A807E0}"/>
              </a:ext>
            </a:extLst>
          </p:cNvPr>
          <p:cNvSpPr txBox="1"/>
          <p:nvPr/>
        </p:nvSpPr>
        <p:spPr>
          <a:xfrm>
            <a:off x="4716016" y="3187923"/>
            <a:ext cx="4427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Amdahl: Starvation loss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D917FB-E8A4-64D2-32F8-56DE215D5259}"/>
              </a:ext>
            </a:extLst>
          </p:cNvPr>
          <p:cNvCxnSpPr>
            <a:cxnSpLocks/>
          </p:cNvCxnSpPr>
          <p:nvPr/>
        </p:nvCxnSpPr>
        <p:spPr>
          <a:xfrm flipH="1">
            <a:off x="2726142" y="4411478"/>
            <a:ext cx="2565938" cy="301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26" grpId="0"/>
      <p:bldP spid="128" grpId="0"/>
      <p:bldP spid="129" grpId="0"/>
      <p:bldP spid="133" grpId="0"/>
      <p:bldP spid="136" grpId="0"/>
      <p:bldP spid="4" grpId="0"/>
      <p:bldP spid="6" grpId="0"/>
      <p:bldP spid="10" grpId="0"/>
      <p:bldP spid="28" grpId="0"/>
      <p:bldP spid="42" grpId="0"/>
      <p:bldP spid="43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37C-ACA6-4819-A855-DB83273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7691502" cy="565146"/>
          </a:xfrm>
        </p:spPr>
        <p:txBody>
          <a:bodyPr/>
          <a:lstStyle/>
          <a:p>
            <a:r>
              <a:rPr lang="en-US" dirty="0"/>
              <a:t>Loss of scalability (much more than Amdahl)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FD3A-E200-4B04-BFE9-E64739D12FD8}"/>
              </a:ext>
            </a:extLst>
          </p:cNvPr>
          <p:cNvSpPr txBox="1"/>
          <p:nvPr/>
        </p:nvSpPr>
        <p:spPr>
          <a:xfrm>
            <a:off x="539552" y="820946"/>
            <a:ext cx="650216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Starvation loss   (Amdahl)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Minimize the time that the task pool is empty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Separation loss (best threshold)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Find a good threshold to distribute workload evenly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Saturation loss (locking common data structure)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Minimize high thread contention in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Braking loss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sz="2000" dirty="0">
                <a:latin typeface="+mj-lt"/>
                <a:cs typeface="Courier New" panose="02070309020205020404" pitchFamily="49" charset="0"/>
              </a:rPr>
              <a:t>Stop all tasks as </a:t>
            </a:r>
            <a:r>
              <a:rPr lang="da-DK" sz="2000" dirty="0" err="1">
                <a:latin typeface="+mj-lt"/>
                <a:cs typeface="Courier New" panose="02070309020205020404" pitchFamily="49" charset="0"/>
              </a:rPr>
              <a:t>soon</a:t>
            </a:r>
            <a:r>
              <a:rPr lang="da-DK" sz="2000" dirty="0">
                <a:latin typeface="+mj-lt"/>
                <a:cs typeface="Courier New" panose="02070309020205020404" pitchFamily="49" charset="0"/>
              </a:rPr>
              <a:t> as the problem is </a:t>
            </a:r>
            <a:r>
              <a:rPr lang="da-DK" sz="2000" dirty="0" err="1">
                <a:latin typeface="+mj-lt"/>
                <a:cs typeface="Courier New" panose="02070309020205020404" pitchFamily="49" charset="0"/>
              </a:rPr>
              <a:t>solved</a:t>
            </a:r>
            <a:endParaRPr lang="da-DK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7F924-A773-44B6-B535-A8E98519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5692"/>
            <a:ext cx="7920880" cy="5760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C8EF-1A3B-6513-E3E3-838C31A099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35</a:t>
            </a:fld>
            <a:endParaRPr lang="da-DK" alt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90EFB-5928-4230-393B-EBE84DCA2676}"/>
              </a:ext>
            </a:extLst>
          </p:cNvPr>
          <p:cNvSpPr txBox="1"/>
          <p:nvPr/>
        </p:nvSpPr>
        <p:spPr>
          <a:xfrm>
            <a:off x="6636402" y="1027683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QuickSort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F33C8-3D0B-A553-D4D6-4DED41CACD68}"/>
              </a:ext>
            </a:extLst>
          </p:cNvPr>
          <p:cNvSpPr txBox="1"/>
          <p:nvPr/>
        </p:nvSpPr>
        <p:spPr>
          <a:xfrm>
            <a:off x="7308304" y="1993404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 count</a:t>
            </a:r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33D87-458F-BA83-6708-B667D6B8311D}"/>
              </a:ext>
            </a:extLst>
          </p:cNvPr>
          <p:cNvSpPr txBox="1"/>
          <p:nvPr/>
        </p:nvSpPr>
        <p:spPr>
          <a:xfrm>
            <a:off x="7092280" y="3793604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search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6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17E9-0085-405A-8A07-8FF27EC4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104203" cy="565146"/>
          </a:xfrm>
        </p:spPr>
        <p:txBody>
          <a:bodyPr/>
          <a:lstStyle/>
          <a:p>
            <a:r>
              <a:rPr lang="en-US" dirty="0"/>
              <a:t>Shut down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F2DB7-F853-4151-B67B-B5BEB0788FDC}"/>
              </a:ext>
            </a:extLst>
          </p:cNvPr>
          <p:cNvSpPr txBox="1"/>
          <p:nvPr/>
        </p:nvSpPr>
        <p:spPr>
          <a:xfrm>
            <a:off x="35496" y="1201316"/>
            <a:ext cx="907300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ExecutorService</a:t>
            </a:r>
            <a:r>
              <a:rPr lang="en-US" dirty="0">
                <a:latin typeface="+mn-lt"/>
              </a:rPr>
              <a:t> can be shut down.</a:t>
            </a:r>
          </a:p>
          <a:p>
            <a:endParaRPr lang="en-US" sz="1400" dirty="0"/>
          </a:p>
          <a:p>
            <a:r>
              <a:rPr lang="en-US" sz="1400" b="1" dirty="0">
                <a:latin typeface="Courier"/>
              </a:rPr>
              <a:t>     // Executor body</a:t>
            </a:r>
          </a:p>
          <a:p>
            <a:r>
              <a:rPr lang="en-US" sz="1400" b="1" dirty="0">
                <a:latin typeface="Courier"/>
              </a:rPr>
              <a:t>	...</a:t>
            </a:r>
          </a:p>
          <a:p>
            <a:r>
              <a:rPr lang="en-US" sz="1400" b="1" dirty="0">
                <a:latin typeface="Courier"/>
              </a:rPr>
              <a:t>	...</a:t>
            </a:r>
          </a:p>
          <a:p>
            <a:endParaRPr lang="en-US" sz="1400" b="1" dirty="0">
              <a:latin typeface="Courier"/>
            </a:endParaRPr>
          </a:p>
          <a:p>
            <a:r>
              <a:rPr lang="en-US" sz="1400" b="1" dirty="0">
                <a:latin typeface="Courier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"/>
              </a:rPr>
              <a:t>pool.shutdown</a:t>
            </a:r>
            <a:r>
              <a:rPr lang="en-US" sz="1400" b="1" dirty="0">
                <a:highlight>
                  <a:srgbClr val="FFFF00"/>
                </a:highlight>
                <a:latin typeface="Courier"/>
              </a:rPr>
              <a:t>();</a:t>
            </a:r>
          </a:p>
          <a:p>
            <a:r>
              <a:rPr lang="en-US" sz="1400" b="1" dirty="0">
                <a:latin typeface="Courier"/>
              </a:rPr>
              <a:t>     </a:t>
            </a:r>
          </a:p>
          <a:p>
            <a:endParaRPr lang="en-US" sz="1400" dirty="0"/>
          </a:p>
          <a:p>
            <a:r>
              <a:rPr lang="en-US" dirty="0">
                <a:latin typeface="+mn-lt"/>
              </a:rPr>
              <a:t>The challenge is often </a:t>
            </a:r>
            <a:r>
              <a:rPr lang="en-US" i="1" u="sng" dirty="0">
                <a:latin typeface="+mn-lt"/>
              </a:rPr>
              <a:t>when to shut down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After shutdown the pool cannot be reused,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but you may assign it a new value (of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64A60-AF5E-19DA-E389-F5278BDC129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670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F58-99B0-97EC-7A1A-3CFDF651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478728" cy="565146"/>
          </a:xfrm>
        </p:spPr>
        <p:txBody>
          <a:bodyPr/>
          <a:lstStyle/>
          <a:p>
            <a:r>
              <a:rPr lang="en-US" dirty="0"/>
              <a:t>Thread pools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15FBA-3133-EF36-BBA9-D2212532FA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37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894E1-8781-0D8C-B2D2-AF3D84F0A613}"/>
              </a:ext>
            </a:extLst>
          </p:cNvPr>
          <p:cNvSpPr txBox="1"/>
          <p:nvPr/>
        </p:nvSpPr>
        <p:spPr>
          <a:xfrm>
            <a:off x="251520" y="680417"/>
            <a:ext cx="532859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pool=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endParaRPr lang="da-DK" sz="12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5BA70-DB32-FC20-D920-3DD8BCE23AF1}"/>
              </a:ext>
            </a:extLst>
          </p:cNvPr>
          <p:cNvSpPr/>
          <p:nvPr/>
        </p:nvSpPr>
        <p:spPr>
          <a:xfrm>
            <a:off x="971600" y="2353444"/>
            <a:ext cx="2376264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4508E-592C-7268-9DD8-EFFAC8D4EC0B}"/>
              </a:ext>
            </a:extLst>
          </p:cNvPr>
          <p:cNvCxnSpPr/>
          <p:nvPr/>
        </p:nvCxnSpPr>
        <p:spPr>
          <a:xfrm>
            <a:off x="1187624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5D9AE3-D6C8-8A9C-A97E-5600B9D6CF5C}"/>
              </a:ext>
            </a:extLst>
          </p:cNvPr>
          <p:cNvCxnSpPr/>
          <p:nvPr/>
        </p:nvCxnSpPr>
        <p:spPr>
          <a:xfrm>
            <a:off x="1403648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C56AC-52E4-F907-3A81-653635311B51}"/>
              </a:ext>
            </a:extLst>
          </p:cNvPr>
          <p:cNvCxnSpPr/>
          <p:nvPr/>
        </p:nvCxnSpPr>
        <p:spPr>
          <a:xfrm>
            <a:off x="1619672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EE06F-BD74-24EC-D6DE-6C14C064BE19}"/>
              </a:ext>
            </a:extLst>
          </p:cNvPr>
          <p:cNvCxnSpPr/>
          <p:nvPr/>
        </p:nvCxnSpPr>
        <p:spPr>
          <a:xfrm>
            <a:off x="1835696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D0D6C3-D13D-236A-03D2-81A846D63F4B}"/>
              </a:ext>
            </a:extLst>
          </p:cNvPr>
          <p:cNvCxnSpPr/>
          <p:nvPr/>
        </p:nvCxnSpPr>
        <p:spPr>
          <a:xfrm>
            <a:off x="2051720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A5EF29-7E41-7B65-1666-C7BB1B08DA43}"/>
              </a:ext>
            </a:extLst>
          </p:cNvPr>
          <p:cNvCxnSpPr/>
          <p:nvPr/>
        </p:nvCxnSpPr>
        <p:spPr>
          <a:xfrm>
            <a:off x="2267744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CF22-8DA4-88C7-2EBF-D0FCBEEFE2CF}"/>
              </a:ext>
            </a:extLst>
          </p:cNvPr>
          <p:cNvCxnSpPr/>
          <p:nvPr/>
        </p:nvCxnSpPr>
        <p:spPr>
          <a:xfrm>
            <a:off x="2483768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8D0DE-5DA1-9CC9-FAE1-8F9108111564}"/>
              </a:ext>
            </a:extLst>
          </p:cNvPr>
          <p:cNvCxnSpPr/>
          <p:nvPr/>
        </p:nvCxnSpPr>
        <p:spPr>
          <a:xfrm>
            <a:off x="2699792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B94875-07FA-C869-4B7F-0290E0DA3653}"/>
              </a:ext>
            </a:extLst>
          </p:cNvPr>
          <p:cNvCxnSpPr/>
          <p:nvPr/>
        </p:nvCxnSpPr>
        <p:spPr>
          <a:xfrm>
            <a:off x="2915816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341E8-9709-0B5B-F0C3-40A74C811D76}"/>
              </a:ext>
            </a:extLst>
          </p:cNvPr>
          <p:cNvCxnSpPr/>
          <p:nvPr/>
        </p:nvCxnSpPr>
        <p:spPr>
          <a:xfrm>
            <a:off x="3131840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F262A5-3FB5-F994-8E63-9AAD6B3D9C27}"/>
              </a:ext>
            </a:extLst>
          </p:cNvPr>
          <p:cNvSpPr txBox="1"/>
          <p:nvPr/>
        </p:nvSpPr>
        <p:spPr>
          <a:xfrm>
            <a:off x="179512" y="307352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tasks</a:t>
            </a:r>
            <a:endParaRPr lang="da-DK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8C28B-852A-A060-4805-3271D4A9AF3B}"/>
              </a:ext>
            </a:extLst>
          </p:cNvPr>
          <p:cNvSpPr/>
          <p:nvPr/>
        </p:nvSpPr>
        <p:spPr>
          <a:xfrm>
            <a:off x="4572000" y="2353444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A597C-8083-E25C-59EF-C6DB13A22902}"/>
              </a:ext>
            </a:extLst>
          </p:cNvPr>
          <p:cNvSpPr/>
          <p:nvPr/>
        </p:nvSpPr>
        <p:spPr>
          <a:xfrm>
            <a:off x="4572000" y="3001516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6F897-9354-10B0-1C9E-EBF19F94E45C}"/>
              </a:ext>
            </a:extLst>
          </p:cNvPr>
          <p:cNvSpPr/>
          <p:nvPr/>
        </p:nvSpPr>
        <p:spPr>
          <a:xfrm>
            <a:off x="4572000" y="3937620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2A00FD-6396-B7A3-1CFE-715F4CFFE21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3347864" y="2569468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6B231D-71D4-F4A1-986B-51D34BA7E265}"/>
              </a:ext>
            </a:extLst>
          </p:cNvPr>
          <p:cNvSpPr/>
          <p:nvPr/>
        </p:nvSpPr>
        <p:spPr>
          <a:xfrm>
            <a:off x="971600" y="3001516"/>
            <a:ext cx="2376264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641A2D-62FA-F5C2-706A-30D133D7610F}"/>
              </a:ext>
            </a:extLst>
          </p:cNvPr>
          <p:cNvCxnSpPr/>
          <p:nvPr/>
        </p:nvCxnSpPr>
        <p:spPr>
          <a:xfrm>
            <a:off x="1187624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03A89-2CCC-42A1-8F92-FC42F68E1857}"/>
              </a:ext>
            </a:extLst>
          </p:cNvPr>
          <p:cNvCxnSpPr/>
          <p:nvPr/>
        </p:nvCxnSpPr>
        <p:spPr>
          <a:xfrm>
            <a:off x="1403648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BEC2A-C777-CEBA-1A42-056170B31AFA}"/>
              </a:ext>
            </a:extLst>
          </p:cNvPr>
          <p:cNvCxnSpPr/>
          <p:nvPr/>
        </p:nvCxnSpPr>
        <p:spPr>
          <a:xfrm>
            <a:off x="1619672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C11ACF-4886-1456-6B55-1DBB3485C461}"/>
              </a:ext>
            </a:extLst>
          </p:cNvPr>
          <p:cNvCxnSpPr/>
          <p:nvPr/>
        </p:nvCxnSpPr>
        <p:spPr>
          <a:xfrm>
            <a:off x="1835696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FD0A06-820E-5120-368F-42FDA7032269}"/>
              </a:ext>
            </a:extLst>
          </p:cNvPr>
          <p:cNvCxnSpPr/>
          <p:nvPr/>
        </p:nvCxnSpPr>
        <p:spPr>
          <a:xfrm>
            <a:off x="2051720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97C12-43C9-DD23-1562-3D871B78F150}"/>
              </a:ext>
            </a:extLst>
          </p:cNvPr>
          <p:cNvCxnSpPr/>
          <p:nvPr/>
        </p:nvCxnSpPr>
        <p:spPr>
          <a:xfrm>
            <a:off x="2267744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6A057C-52FA-212A-0395-FBFCCE71875D}"/>
              </a:ext>
            </a:extLst>
          </p:cNvPr>
          <p:cNvCxnSpPr/>
          <p:nvPr/>
        </p:nvCxnSpPr>
        <p:spPr>
          <a:xfrm>
            <a:off x="2483768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AC2358-19F1-9FD6-9E5A-C44AF3DDDBAA}"/>
              </a:ext>
            </a:extLst>
          </p:cNvPr>
          <p:cNvCxnSpPr/>
          <p:nvPr/>
        </p:nvCxnSpPr>
        <p:spPr>
          <a:xfrm>
            <a:off x="2699792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C5F489-EF46-526E-1DA4-FC36748EFE28}"/>
              </a:ext>
            </a:extLst>
          </p:cNvPr>
          <p:cNvCxnSpPr/>
          <p:nvPr/>
        </p:nvCxnSpPr>
        <p:spPr>
          <a:xfrm>
            <a:off x="2915816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614F77-7DD5-EAE0-7B41-90FC1FB92286}"/>
              </a:ext>
            </a:extLst>
          </p:cNvPr>
          <p:cNvCxnSpPr/>
          <p:nvPr/>
        </p:nvCxnSpPr>
        <p:spPr>
          <a:xfrm>
            <a:off x="3131840" y="300151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FD353-B58F-1982-7EF1-88281B94D7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47864" y="3217540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AB6F44E-E9FA-3159-CCEE-3AC7F95ED693}"/>
              </a:ext>
            </a:extLst>
          </p:cNvPr>
          <p:cNvSpPr/>
          <p:nvPr/>
        </p:nvSpPr>
        <p:spPr>
          <a:xfrm>
            <a:off x="971600" y="3937620"/>
            <a:ext cx="2376264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161D51-7CA0-1703-C20B-0316D40E8B0A}"/>
              </a:ext>
            </a:extLst>
          </p:cNvPr>
          <p:cNvCxnSpPr/>
          <p:nvPr/>
        </p:nvCxnSpPr>
        <p:spPr>
          <a:xfrm>
            <a:off x="1187624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265112-FE1C-04A4-C9E6-3B9F5E6FE0BA}"/>
              </a:ext>
            </a:extLst>
          </p:cNvPr>
          <p:cNvCxnSpPr/>
          <p:nvPr/>
        </p:nvCxnSpPr>
        <p:spPr>
          <a:xfrm>
            <a:off x="1403648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F609E8-2115-883A-461E-7CCBB469F7F7}"/>
              </a:ext>
            </a:extLst>
          </p:cNvPr>
          <p:cNvCxnSpPr/>
          <p:nvPr/>
        </p:nvCxnSpPr>
        <p:spPr>
          <a:xfrm>
            <a:off x="1619672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1D5BD0-D0A5-4A41-1BBF-96CF1A64706B}"/>
              </a:ext>
            </a:extLst>
          </p:cNvPr>
          <p:cNvCxnSpPr/>
          <p:nvPr/>
        </p:nvCxnSpPr>
        <p:spPr>
          <a:xfrm>
            <a:off x="1835696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2B3307-9D76-17B2-EF47-D7BC7401CAED}"/>
              </a:ext>
            </a:extLst>
          </p:cNvPr>
          <p:cNvCxnSpPr/>
          <p:nvPr/>
        </p:nvCxnSpPr>
        <p:spPr>
          <a:xfrm>
            <a:off x="2051720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5C88D2-AF01-48DD-6F26-35205B818BFE}"/>
              </a:ext>
            </a:extLst>
          </p:cNvPr>
          <p:cNvCxnSpPr/>
          <p:nvPr/>
        </p:nvCxnSpPr>
        <p:spPr>
          <a:xfrm>
            <a:off x="2267744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132BE7-CA98-777A-6D3E-7536518BC3DF}"/>
              </a:ext>
            </a:extLst>
          </p:cNvPr>
          <p:cNvCxnSpPr/>
          <p:nvPr/>
        </p:nvCxnSpPr>
        <p:spPr>
          <a:xfrm>
            <a:off x="2483768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7F5E9-1CBD-8440-1E85-F2E9D0A787D5}"/>
              </a:ext>
            </a:extLst>
          </p:cNvPr>
          <p:cNvCxnSpPr/>
          <p:nvPr/>
        </p:nvCxnSpPr>
        <p:spPr>
          <a:xfrm>
            <a:off x="2699792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633B33-AEDB-00DE-0475-F32675CDCF7E}"/>
              </a:ext>
            </a:extLst>
          </p:cNvPr>
          <p:cNvCxnSpPr/>
          <p:nvPr/>
        </p:nvCxnSpPr>
        <p:spPr>
          <a:xfrm>
            <a:off x="2915816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44DF7F-B44E-8BA0-E489-07A89263DDA6}"/>
              </a:ext>
            </a:extLst>
          </p:cNvPr>
          <p:cNvCxnSpPr/>
          <p:nvPr/>
        </p:nvCxnSpPr>
        <p:spPr>
          <a:xfrm>
            <a:off x="3131840" y="393762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167FAF-D410-D89C-695F-30759A56AC2D}"/>
              </a:ext>
            </a:extLst>
          </p:cNvPr>
          <p:cNvCxnSpPr>
            <a:stCxn id="36" idx="3"/>
          </p:cNvCxnSpPr>
          <p:nvPr/>
        </p:nvCxnSpPr>
        <p:spPr>
          <a:xfrm>
            <a:off x="3347864" y="4153644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09DBF6-8D28-37D8-10F0-EF9E2F19DFB2}"/>
              </a:ext>
            </a:extLst>
          </p:cNvPr>
          <p:cNvSpPr txBox="1"/>
          <p:nvPr/>
        </p:nvSpPr>
        <p:spPr>
          <a:xfrm>
            <a:off x="251520" y="4720416"/>
            <a:ext cx="871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hlinkClick r:id="rId2"/>
              </a:rPr>
              <a:t>https://docs.oracle.com/javase/tutorial/essential/concurrency/pools.html</a:t>
            </a:r>
            <a:r>
              <a:rPr lang="da-DK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34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F58-99B0-97EC-7A1A-3CFDF651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478728" cy="565146"/>
          </a:xfrm>
        </p:spPr>
        <p:txBody>
          <a:bodyPr/>
          <a:lstStyle/>
          <a:p>
            <a:r>
              <a:rPr lang="en-US" dirty="0"/>
              <a:t>Thread pools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15FBA-3133-EF36-BBA9-D2212532FA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38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894E1-8781-0D8C-B2D2-AF3D84F0A613}"/>
              </a:ext>
            </a:extLst>
          </p:cNvPr>
          <p:cNvSpPr txBox="1"/>
          <p:nvPr/>
        </p:nvSpPr>
        <p:spPr>
          <a:xfrm>
            <a:off x="251520" y="680417"/>
            <a:ext cx="532859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pool;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PrimeCountExecutor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pool= </a:t>
            </a:r>
            <a:r>
              <a:rPr lang="da-DK" sz="1200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newWorkStealingPool(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endParaRPr lang="da-DK" sz="12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5BA70-DB32-FC20-D920-3DD8BCE23AF1}"/>
              </a:ext>
            </a:extLst>
          </p:cNvPr>
          <p:cNvSpPr/>
          <p:nvPr/>
        </p:nvSpPr>
        <p:spPr>
          <a:xfrm>
            <a:off x="971600" y="2353444"/>
            <a:ext cx="2376264" cy="4320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4508E-592C-7268-9DD8-EFFAC8D4EC0B}"/>
              </a:ext>
            </a:extLst>
          </p:cNvPr>
          <p:cNvCxnSpPr/>
          <p:nvPr/>
        </p:nvCxnSpPr>
        <p:spPr>
          <a:xfrm>
            <a:off x="1187624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5D9AE3-D6C8-8A9C-A97E-5600B9D6CF5C}"/>
              </a:ext>
            </a:extLst>
          </p:cNvPr>
          <p:cNvCxnSpPr/>
          <p:nvPr/>
        </p:nvCxnSpPr>
        <p:spPr>
          <a:xfrm>
            <a:off x="1403648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C56AC-52E4-F907-3A81-653635311B51}"/>
              </a:ext>
            </a:extLst>
          </p:cNvPr>
          <p:cNvCxnSpPr/>
          <p:nvPr/>
        </p:nvCxnSpPr>
        <p:spPr>
          <a:xfrm>
            <a:off x="1619672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EE06F-BD74-24EC-D6DE-6C14C064BE19}"/>
              </a:ext>
            </a:extLst>
          </p:cNvPr>
          <p:cNvCxnSpPr/>
          <p:nvPr/>
        </p:nvCxnSpPr>
        <p:spPr>
          <a:xfrm>
            <a:off x="1835696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D0D6C3-D13D-236A-03D2-81A846D63F4B}"/>
              </a:ext>
            </a:extLst>
          </p:cNvPr>
          <p:cNvCxnSpPr/>
          <p:nvPr/>
        </p:nvCxnSpPr>
        <p:spPr>
          <a:xfrm>
            <a:off x="2051720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A5EF29-7E41-7B65-1666-C7BB1B08DA43}"/>
              </a:ext>
            </a:extLst>
          </p:cNvPr>
          <p:cNvCxnSpPr/>
          <p:nvPr/>
        </p:nvCxnSpPr>
        <p:spPr>
          <a:xfrm>
            <a:off x="2267744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CF22-8DA4-88C7-2EBF-D0FCBEEFE2CF}"/>
              </a:ext>
            </a:extLst>
          </p:cNvPr>
          <p:cNvCxnSpPr/>
          <p:nvPr/>
        </p:nvCxnSpPr>
        <p:spPr>
          <a:xfrm>
            <a:off x="2483768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8D0DE-5DA1-9CC9-FAE1-8F9108111564}"/>
              </a:ext>
            </a:extLst>
          </p:cNvPr>
          <p:cNvCxnSpPr/>
          <p:nvPr/>
        </p:nvCxnSpPr>
        <p:spPr>
          <a:xfrm>
            <a:off x="2699792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B94875-07FA-C869-4B7F-0290E0DA3653}"/>
              </a:ext>
            </a:extLst>
          </p:cNvPr>
          <p:cNvCxnSpPr/>
          <p:nvPr/>
        </p:nvCxnSpPr>
        <p:spPr>
          <a:xfrm>
            <a:off x="2915816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341E8-9709-0B5B-F0C3-40A74C811D76}"/>
              </a:ext>
            </a:extLst>
          </p:cNvPr>
          <p:cNvCxnSpPr/>
          <p:nvPr/>
        </p:nvCxnSpPr>
        <p:spPr>
          <a:xfrm>
            <a:off x="3131840" y="2353444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F262A5-3FB5-F994-8E63-9AAD6B3D9C27}"/>
              </a:ext>
            </a:extLst>
          </p:cNvPr>
          <p:cNvSpPr txBox="1"/>
          <p:nvPr/>
        </p:nvSpPr>
        <p:spPr>
          <a:xfrm>
            <a:off x="179512" y="307352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tasks</a:t>
            </a:r>
            <a:endParaRPr lang="da-DK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8C28B-852A-A060-4805-3271D4A9AF3B}"/>
              </a:ext>
            </a:extLst>
          </p:cNvPr>
          <p:cNvSpPr/>
          <p:nvPr/>
        </p:nvSpPr>
        <p:spPr>
          <a:xfrm>
            <a:off x="4572000" y="2353444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A597C-8083-E25C-59EF-C6DB13A22902}"/>
              </a:ext>
            </a:extLst>
          </p:cNvPr>
          <p:cNvSpPr/>
          <p:nvPr/>
        </p:nvSpPr>
        <p:spPr>
          <a:xfrm>
            <a:off x="4572000" y="3001516"/>
            <a:ext cx="6639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CPU</a:t>
            </a:r>
            <a:endParaRPr lang="da-DK" sz="1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2A00FD-6396-B7A3-1CFE-715F4CFFE21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3347864" y="2569468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FD353-B58F-1982-7EF1-88281B94D75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47864" y="2569468"/>
            <a:ext cx="1224136" cy="684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1F4A07-1972-C58B-2EE9-2E0CE80B0E40}"/>
              </a:ext>
            </a:extLst>
          </p:cNvPr>
          <p:cNvSpPr txBox="1"/>
          <p:nvPr/>
        </p:nvSpPr>
        <p:spPr>
          <a:xfrm>
            <a:off x="5652120" y="1489348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Quite a few more</a:t>
            </a:r>
            <a:br>
              <a:rPr lang="en-US" sz="1800" dirty="0"/>
            </a:br>
            <a:r>
              <a:rPr lang="en-US" sz="1800" dirty="0"/>
              <a:t>types of </a:t>
            </a:r>
            <a:r>
              <a:rPr lang="en-US" sz="1800" dirty="0" err="1"/>
              <a:t>ExecutorService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37408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D0B-799A-42FD-AEE1-BBBB168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846475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Runnable vs. Callable</a:t>
            </a:r>
            <a:endParaRPr lang="da-DK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2CA10-B5FF-4019-81ED-5BE3D6E0B0F7}"/>
              </a:ext>
            </a:extLst>
          </p:cNvPr>
          <p:cNvSpPr txBox="1"/>
          <p:nvPr/>
        </p:nvSpPr>
        <p:spPr>
          <a:xfrm>
            <a:off x="481557" y="913284"/>
            <a:ext cx="5544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Both are used to specify the code of a task.</a:t>
            </a:r>
          </a:p>
          <a:p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Runnable</a:t>
            </a:r>
            <a:r>
              <a:rPr lang="en-US" dirty="0">
                <a:latin typeface="+mn-lt"/>
              </a:rPr>
              <a:t> cannot return a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Overrides run()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Callable</a:t>
            </a:r>
            <a:r>
              <a:rPr lang="en-US" dirty="0">
                <a:latin typeface="+mn-lt"/>
              </a:rPr>
              <a:t> returns a result (via a Future)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Overrides call()</a:t>
            </a:r>
            <a:endParaRPr lang="da-DK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81D3A-037C-4F9E-A127-9ADFD82A332A}"/>
              </a:ext>
            </a:extLst>
          </p:cNvPr>
          <p:cNvSpPr txBox="1"/>
          <p:nvPr/>
        </p:nvSpPr>
        <p:spPr>
          <a:xfrm>
            <a:off x="323529" y="336155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As illustrated by the Quicksort and </a:t>
            </a:r>
            <a:r>
              <a:rPr lang="en-US" dirty="0" err="1">
                <a:latin typeface="+mn-lt"/>
              </a:rPr>
              <a:t>countPrimes</a:t>
            </a:r>
            <a:r>
              <a:rPr lang="en-US" dirty="0">
                <a:latin typeface="+mn-lt"/>
              </a:rPr>
              <a:t> examples, </a:t>
            </a:r>
            <a:r>
              <a:rPr lang="en-US" dirty="0" err="1">
                <a:latin typeface="+mn-lt"/>
              </a:rPr>
              <a:t>Runnables</a:t>
            </a:r>
            <a:r>
              <a:rPr lang="en-US" dirty="0">
                <a:latin typeface="+mn-lt"/>
              </a:rPr>
              <a:t> may use shared data (e.g., to deliver a result)</a:t>
            </a:r>
            <a:endParaRPr lang="da-DK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15CC-B5E2-9577-C366-051D973794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386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D33-3D9D-EA0F-C94B-6FC280CE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190817" cy="565146"/>
          </a:xfrm>
        </p:spPr>
        <p:txBody>
          <a:bodyPr/>
          <a:lstStyle/>
          <a:p>
            <a:r>
              <a:rPr lang="en-US" dirty="0"/>
              <a:t>Prime counter task (skeleton)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05641-C2CE-860F-D4C2-942695C43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697260"/>
            <a:ext cx="7848872" cy="2952328"/>
          </a:xfrm>
        </p:spPr>
        <p:txBody>
          <a:bodyPr/>
          <a:lstStyle/>
          <a:p>
            <a:r>
              <a:rPr lang="en-US" sz="1600" b="1" dirty="0"/>
              <a:t>public class </a:t>
            </a:r>
            <a:r>
              <a:rPr lang="en-US" sz="1600" b="1" dirty="0" err="1"/>
              <a:t>countPrimesTask</a:t>
            </a:r>
            <a:r>
              <a:rPr lang="en-US" sz="1600" b="1" dirty="0"/>
              <a:t> implements Runnable {</a:t>
            </a:r>
          </a:p>
          <a:p>
            <a:r>
              <a:rPr lang="en-US" sz="1600" b="1" dirty="0"/>
              <a:t>  private final int low;</a:t>
            </a:r>
          </a:p>
          <a:p>
            <a:r>
              <a:rPr lang="en-US" sz="1600" b="1" dirty="0"/>
              <a:t>  private final int high;</a:t>
            </a:r>
          </a:p>
          <a:p>
            <a:r>
              <a:rPr lang="en-US" sz="1600" b="1" dirty="0"/>
              <a:t>  private final </a:t>
            </a:r>
            <a:r>
              <a:rPr lang="en-US" sz="1600" b="1" dirty="0" err="1"/>
              <a:t>ExecutorService</a:t>
            </a:r>
            <a:r>
              <a:rPr lang="en-US" sz="1600" b="1" dirty="0"/>
              <a:t> pool;</a:t>
            </a:r>
          </a:p>
          <a:p>
            <a:endParaRPr lang="en-US" sz="1600" b="1" dirty="0"/>
          </a:p>
          <a:p>
            <a:r>
              <a:rPr lang="en-US" sz="1600" b="1" dirty="0"/>
              <a:t>  @Override public void run() {</a:t>
            </a:r>
          </a:p>
          <a:p>
            <a:endParaRPr lang="en-US" sz="1600" b="1" dirty="0"/>
          </a:p>
          <a:p>
            <a:r>
              <a:rPr lang="en-US" sz="1600" b="1" dirty="0"/>
              <a:t>    int mid= low+(high-low)/2;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pool.submit</a:t>
            </a:r>
            <a:r>
              <a:rPr lang="en-US" sz="1600" b="1" dirty="0"/>
              <a:t>( new </a:t>
            </a:r>
            <a:r>
              <a:rPr lang="en-US" sz="1600" b="1" dirty="0" err="1"/>
              <a:t>countPrimesTask</a:t>
            </a:r>
            <a:r>
              <a:rPr lang="en-US" sz="1600" b="1" dirty="0"/>
              <a:t>(low, mid, pool) 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pool.submit</a:t>
            </a:r>
            <a:r>
              <a:rPr lang="en-US" sz="1600" b="1" dirty="0"/>
              <a:t>( new </a:t>
            </a:r>
            <a:r>
              <a:rPr lang="en-US" sz="1600" b="1" dirty="0" err="1"/>
              <a:t>countPrimesTask</a:t>
            </a:r>
            <a:r>
              <a:rPr lang="en-US" sz="1600" b="1" dirty="0"/>
              <a:t>(mid+1, high, pool) );</a:t>
            </a:r>
          </a:p>
          <a:p>
            <a:endParaRPr lang="en-US" sz="1600" b="1" dirty="0"/>
          </a:p>
          <a:p>
            <a:r>
              <a:rPr lang="en-US" sz="1600" b="1" dirty="0"/>
              <a:t>  }</a:t>
            </a:r>
          </a:p>
          <a:p>
            <a:r>
              <a:rPr lang="en-US" sz="1600" b="1" dirty="0"/>
              <a:t>}</a:t>
            </a:r>
            <a:endParaRPr lang="da-DK" sz="1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B77ED-8D39-7BC2-23D4-55AEC560D0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10638" y="49213"/>
            <a:ext cx="233362" cy="215900"/>
          </a:xfrm>
        </p:spPr>
        <p:txBody>
          <a:bodyPr/>
          <a:lstStyle/>
          <a:p>
            <a:fld id="{7CCA3ABF-CAC8-4000-8008-0A64A28F8695}" type="slidenum">
              <a:rPr lang="da-DK" altLang="da-DK" smtClean="0"/>
              <a:pPr/>
              <a:t>4</a:t>
            </a:fld>
            <a:endParaRPr lang="da-DK" alt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41F81-4472-07B7-5747-236C1D1666AE}"/>
              </a:ext>
            </a:extLst>
          </p:cNvPr>
          <p:cNvSpPr txBox="1"/>
          <p:nvPr/>
        </p:nvSpPr>
        <p:spPr>
          <a:xfrm>
            <a:off x="2118935" y="3577580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Shortcomings:</a:t>
            </a:r>
          </a:p>
          <a:p>
            <a:pPr marL="457200" indent="-457200">
              <a:buAutoNum type="arabicPeriod"/>
            </a:pPr>
            <a:r>
              <a:rPr lang="en-US" dirty="0"/>
              <a:t>How to stop?</a:t>
            </a:r>
          </a:p>
          <a:p>
            <a:pPr marL="457200" indent="-457200">
              <a:buAutoNum type="arabicPeriod"/>
            </a:pPr>
            <a:r>
              <a:rPr lang="en-US" dirty="0"/>
              <a:t>Will create too many "small" tasks</a:t>
            </a:r>
          </a:p>
          <a:p>
            <a:pPr marL="457200" indent="-457200">
              <a:buAutoNum type="arabicPeriod"/>
            </a:pPr>
            <a:r>
              <a:rPr lang="en-US" dirty="0"/>
              <a:t>Returning result (# primes)</a:t>
            </a:r>
            <a:endParaRPr lang="da-DK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72AF197-F88E-12BE-0F67-13B3EED01A81}"/>
              </a:ext>
            </a:extLst>
          </p:cNvPr>
          <p:cNvSpPr/>
          <p:nvPr/>
        </p:nvSpPr>
        <p:spPr>
          <a:xfrm>
            <a:off x="4860032" y="913284"/>
            <a:ext cx="3334893" cy="864096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low..high</a:t>
            </a:r>
            <a:r>
              <a:rPr lang="en-US" dirty="0">
                <a:solidFill>
                  <a:schemeClr val="tx1"/>
                </a:solidFill>
              </a:rPr>
              <a:t>]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EA4B-D315-40CD-58FF-FFE463BE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321459" cy="565146"/>
          </a:xfrm>
        </p:spPr>
        <p:txBody>
          <a:bodyPr/>
          <a:lstStyle/>
          <a:p>
            <a:r>
              <a:rPr lang="en-US" dirty="0"/>
              <a:t>Submit vs Execute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ACC55-FF91-BE7E-06B6-E8EB485B19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40</a:t>
            </a:fld>
            <a:endParaRPr lang="da-DK" alt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5FC9-A990-8D9C-63D6-3B094F9B3CF3}"/>
              </a:ext>
            </a:extLst>
          </p:cNvPr>
          <p:cNvSpPr txBox="1"/>
          <p:nvPr/>
        </p:nvSpPr>
        <p:spPr>
          <a:xfrm>
            <a:off x="395536" y="1057300"/>
            <a:ext cx="6257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Both are used to spawn a task</a:t>
            </a:r>
          </a:p>
          <a:p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pool.execute</a:t>
            </a:r>
            <a:r>
              <a:rPr lang="en-US" dirty="0">
                <a:latin typeface="+mn-lt"/>
              </a:rPr>
              <a:t> does not return a result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en-US" dirty="0">
                <a:latin typeface="+mn-lt"/>
              </a:rPr>
              <a:t> returns a result (via a Future)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B644-063C-5687-A4EA-D334F0A6D857}"/>
              </a:ext>
            </a:extLst>
          </p:cNvPr>
          <p:cNvSpPr txBox="1"/>
          <p:nvPr/>
        </p:nvSpPr>
        <p:spPr>
          <a:xfrm>
            <a:off x="340296" y="3784312"/>
            <a:ext cx="8624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hlinkClick r:id="rId2"/>
              </a:rPr>
              <a:t>https://docs.oracle.com/javase/8/docs/api/java/util/concurrent/Executor.html</a:t>
            </a:r>
            <a:r>
              <a:rPr lang="da-DK" sz="1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7B2A-C12E-27F4-8021-0DF59CDB5219}"/>
              </a:ext>
            </a:extLst>
          </p:cNvPr>
          <p:cNvSpPr txBox="1"/>
          <p:nvPr/>
        </p:nvSpPr>
        <p:spPr>
          <a:xfrm>
            <a:off x="1547664" y="2209428"/>
            <a:ext cx="6179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may complicate determining when to finish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51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395536" y="944056"/>
            <a:ext cx="8480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Executors</a:t>
            </a:r>
            <a:r>
              <a:rPr lang="da-DK" dirty="0">
                <a:latin typeface="+mn-lt"/>
              </a:rPr>
              <a:t> and Future</a:t>
            </a:r>
          </a:p>
          <a:p>
            <a:endParaRPr lang="da-DK" b="1" dirty="0">
              <a:solidFill>
                <a:srgbClr val="00B05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Scalability</a:t>
            </a:r>
            <a:r>
              <a:rPr lang="da-DK" dirty="0">
                <a:latin typeface="+mn-lt"/>
              </a:rPr>
              <a:t>, speed-up and loss (of scalablity) classification</a:t>
            </a:r>
          </a:p>
          <a:p>
            <a:pPr lvl="1"/>
            <a:r>
              <a:rPr lang="da-DK" dirty="0">
                <a:latin typeface="+mn-lt"/>
              </a:rPr>
              <a:t>Example: </a:t>
            </a:r>
            <a:r>
              <a:rPr lang="da-DK" dirty="0" err="1">
                <a:latin typeface="+mn-lt"/>
              </a:rPr>
              <a:t>QuickSort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Lock striping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A case study with Hash maps</a:t>
            </a:r>
            <a:endParaRPr lang="da-DK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ABDF-F818-82D4-19C1-29E3760A874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50636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68F3-90CA-4D5E-BBBD-92CFCA92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022723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Java Collections </a:t>
            </a:r>
            <a:endParaRPr lang="da-DK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975CC-B125-408E-B12D-615F4DB4D193}"/>
              </a:ext>
            </a:extLst>
          </p:cNvPr>
          <p:cNvSpPr txBox="1"/>
          <p:nvPr/>
        </p:nvSpPr>
        <p:spPr>
          <a:xfrm>
            <a:off x="3" y="927800"/>
            <a:ext cx="88924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 </a:t>
            </a:r>
            <a:r>
              <a:rPr lang="en-US" i="1" dirty="0">
                <a:latin typeface="+mn-lt"/>
              </a:rPr>
              <a:t>collection</a:t>
            </a:r>
            <a:r>
              <a:rPr lang="en-US" dirty="0">
                <a:latin typeface="+mn-lt"/>
              </a:rPr>
              <a:t> is simply an object that groups multiple elements into a single unit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Package: </a:t>
            </a:r>
            <a:r>
              <a:rPr lang="en-US" dirty="0" err="1">
                <a:latin typeface="+mn-lt"/>
              </a:rPr>
              <a:t>java.util</a:t>
            </a:r>
            <a:endParaRPr lang="da-DK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456EC-AF7D-4BBF-97C2-73B130CE295B}"/>
              </a:ext>
            </a:extLst>
          </p:cNvPr>
          <p:cNvSpPr txBox="1"/>
          <p:nvPr/>
        </p:nvSpPr>
        <p:spPr>
          <a:xfrm>
            <a:off x="-36512" y="2755875"/>
            <a:ext cx="8892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Examples: ArrayList, HashMap, </a:t>
            </a:r>
            <a:r>
              <a:rPr lang="en-US" dirty="0" err="1">
                <a:latin typeface="+mn-lt"/>
              </a:rPr>
              <a:t>TreeSet</a:t>
            </a:r>
            <a:r>
              <a:rPr lang="en-US" dirty="0">
                <a:latin typeface="+mn-lt"/>
              </a:rPr>
              <a:t>, …</a:t>
            </a:r>
            <a:endParaRPr lang="da-DK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5D881-256B-42A1-A1D4-68D09BF11816}"/>
              </a:ext>
            </a:extLst>
          </p:cNvPr>
          <p:cNvSpPr txBox="1"/>
          <p:nvPr/>
        </p:nvSpPr>
        <p:spPr>
          <a:xfrm>
            <a:off x="3960443" y="3197795"/>
            <a:ext cx="5148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>
                <a:latin typeface="+mn-lt"/>
                <a:hlinkClick r:id="rId2"/>
              </a:rPr>
              <a:t>https://docs.oracle.com/javase/tutorial/collections/intro/index.html</a:t>
            </a:r>
            <a:r>
              <a:rPr lang="da-DK" sz="1400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0E7F-4A54-4C5C-82A5-0F454B3E5375}"/>
              </a:ext>
            </a:extLst>
          </p:cNvPr>
          <p:cNvSpPr txBox="1"/>
          <p:nvPr/>
        </p:nvSpPr>
        <p:spPr>
          <a:xfrm>
            <a:off x="35496" y="3691979"/>
            <a:ext cx="626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Methods: add, remove, size, contains, …</a:t>
            </a:r>
            <a:endParaRPr lang="da-DK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67075-055D-46C0-879E-3CF550BA973E}"/>
              </a:ext>
            </a:extLst>
          </p:cNvPr>
          <p:cNvSpPr txBox="1"/>
          <p:nvPr/>
        </p:nvSpPr>
        <p:spPr>
          <a:xfrm>
            <a:off x="35496" y="4263024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Many of the classes have thread-safe/concurrent implementations </a:t>
            </a:r>
            <a:endParaRPr lang="da-DK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BE9E0-5870-401E-B7F5-F4093CB3DC12}"/>
              </a:ext>
            </a:extLst>
          </p:cNvPr>
          <p:cNvSpPr txBox="1"/>
          <p:nvPr/>
        </p:nvSpPr>
        <p:spPr>
          <a:xfrm>
            <a:off x="4164946" y="4801716"/>
            <a:ext cx="4655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https://www.baeldung.com/java-synchronized-collections</a:t>
            </a:r>
            <a:r>
              <a:rPr lang="da-DK" sz="1400" dirty="0">
                <a:latin typeface="+mn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EB423-4C7D-023D-38EB-C7DAFCF6451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047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2F7-E1EB-4148-95D3-252DAEB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773220" cy="565146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synchronizedCollection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F46DA-55EB-495F-9877-07418F276CED}"/>
              </a:ext>
            </a:extLst>
          </p:cNvPr>
          <p:cNvSpPr txBox="1"/>
          <p:nvPr/>
        </p:nvSpPr>
        <p:spPr>
          <a:xfrm>
            <a:off x="107504" y="718740"/>
            <a:ext cx="784887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a=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 // Collection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("A");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synColl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Collections.synchronizedCollection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09F4-2DEB-438D-9F49-838E92D4E503}"/>
              </a:ext>
            </a:extLst>
          </p:cNvPr>
          <p:cNvSpPr txBox="1"/>
          <p:nvPr/>
        </p:nvSpPr>
        <p:spPr>
          <a:xfrm>
            <a:off x="7804809" y="4853979"/>
            <a:ext cx="101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Goetz p. 80</a:t>
            </a:r>
            <a:endParaRPr lang="da-DK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9308-A41C-A908-29F0-4D58602591D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43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B361E-2BCE-2688-0E2C-F69250BBE153}"/>
              </a:ext>
            </a:extLst>
          </p:cNvPr>
          <p:cNvSpPr txBox="1"/>
          <p:nvPr/>
        </p:nvSpPr>
        <p:spPr>
          <a:xfrm>
            <a:off x="5191624" y="2209428"/>
            <a:ext cx="240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Thread-safe</a:t>
            </a:r>
            <a:br>
              <a:rPr lang="en-US" sz="1600" dirty="0">
                <a:highlight>
                  <a:srgbClr val="FFFF00"/>
                </a:highlight>
              </a:rPr>
            </a:br>
            <a:r>
              <a:rPr lang="en-US" sz="1600" dirty="0">
                <a:highlight>
                  <a:srgbClr val="FFFF00"/>
                </a:highlight>
              </a:rPr>
              <a:t>(but no locking !!!!)</a:t>
            </a:r>
            <a:endParaRPr lang="da-DK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37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2F7-E1EB-4148-95D3-252DAEB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773220" cy="565146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synchronizedCollection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F46DA-55EB-495F-9877-07418F276CED}"/>
              </a:ext>
            </a:extLst>
          </p:cNvPr>
          <p:cNvSpPr txBox="1"/>
          <p:nvPr/>
        </p:nvSpPr>
        <p:spPr>
          <a:xfrm>
            <a:off x="107504" y="718740"/>
            <a:ext cx="784887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a=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("A");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synColl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Collections.synchronizedCollection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09F4-2DEB-438D-9F49-838E92D4E503}"/>
              </a:ext>
            </a:extLst>
          </p:cNvPr>
          <p:cNvSpPr txBox="1"/>
          <p:nvPr/>
        </p:nvSpPr>
        <p:spPr>
          <a:xfrm>
            <a:off x="7804809" y="4853979"/>
            <a:ext cx="101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Goetz p. 80</a:t>
            </a:r>
            <a:endParaRPr lang="da-DK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9308-A41C-A908-29F0-4D58602591D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44</a:t>
            </a:fld>
            <a:endParaRPr lang="da-DK" alt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7C5091-6E1C-404D-1B49-B7B5D45BB580}"/>
              </a:ext>
            </a:extLst>
          </p:cNvPr>
          <p:cNvSpPr/>
          <p:nvPr/>
        </p:nvSpPr>
        <p:spPr>
          <a:xfrm>
            <a:off x="5292080" y="1993404"/>
            <a:ext cx="3583632" cy="7801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4: Is this version thread-safe?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702630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2F7-E1EB-4148-95D3-252DAEB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773220" cy="565146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synchronizedCollection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F46DA-55EB-495F-9877-07418F276CED}"/>
              </a:ext>
            </a:extLst>
          </p:cNvPr>
          <p:cNvSpPr txBox="1"/>
          <p:nvPr/>
        </p:nvSpPr>
        <p:spPr>
          <a:xfrm>
            <a:off x="107504" y="718740"/>
            <a:ext cx="784887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a=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("A");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synColl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Collections.synchronizedCollection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09F4-2DEB-438D-9F49-838E92D4E503}"/>
              </a:ext>
            </a:extLst>
          </p:cNvPr>
          <p:cNvSpPr txBox="1"/>
          <p:nvPr/>
        </p:nvSpPr>
        <p:spPr>
          <a:xfrm>
            <a:off x="7804809" y="4853979"/>
            <a:ext cx="101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Goetz p. 80</a:t>
            </a:r>
            <a:endParaRPr lang="da-DK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9308-A41C-A908-29F0-4D58602591D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45</a:t>
            </a:fld>
            <a:endParaRPr lang="da-DK" alt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7C5091-6E1C-404D-1B49-B7B5D45BB580}"/>
              </a:ext>
            </a:extLst>
          </p:cNvPr>
          <p:cNvSpPr/>
          <p:nvPr/>
        </p:nvSpPr>
        <p:spPr>
          <a:xfrm>
            <a:off x="6427440" y="1993404"/>
            <a:ext cx="2393032" cy="1944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No</a:t>
            </a:r>
          </a:p>
          <a:p>
            <a:pPr algn="ctr"/>
            <a:r>
              <a:rPr lang="en-GB" sz="1400" dirty="0"/>
              <a:t>(because there is not a happens-before relation between the writes and reads in the two methods)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444117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D69A1D-6D1F-45ED-9B7A-92105E7C4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38" y="985291"/>
                <a:ext cx="8198562" cy="4052375"/>
              </a:xfrm>
            </p:spPr>
            <p:txBody>
              <a:bodyPr/>
              <a:lstStyle/>
              <a:p>
                <a:r>
                  <a:rPr lang="en-GB" sz="2800" dirty="0"/>
                  <a:t>It is very important to note that for a program </a:t>
                </a:r>
                <a:r>
                  <a:rPr lang="en-GB" sz="2800" i="1" dirty="0"/>
                  <a:t>p</a:t>
                </a:r>
                <a:r>
                  <a:rPr lang="en-GB" sz="2800" dirty="0"/>
                  <a:t>:</a:t>
                </a:r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i="1" dirty="0"/>
                  <a:t> </a:t>
                </a:r>
                <a:endParaRPr lang="en-GB" sz="3200" i="1" dirty="0"/>
              </a:p>
              <a:p>
                <a:pPr algn="ctr"/>
                <a:r>
                  <a:rPr lang="en-GB" sz="3200" i="1" dirty="0"/>
                  <a:t>p only accesses thread-safe </a:t>
                </a:r>
                <a:r>
                  <a:rPr lang="en-GB" sz="3200" i="1" u="sng" dirty="0"/>
                  <a:t>classes</a:t>
                </a:r>
                <a:r>
                  <a:rPr lang="en-GB" sz="3200" i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GB" sz="3200" i="1" dirty="0"/>
                  <a:t> </a:t>
                </a:r>
              </a:p>
              <a:p>
                <a:pPr algn="ctr"/>
                <a:r>
                  <a:rPr lang="en-GB" sz="3200" i="1" dirty="0"/>
                  <a:t>p is a thread-safe </a:t>
                </a:r>
                <a:r>
                  <a:rPr lang="en-GB" sz="3200" i="1" u="sng" dirty="0"/>
                  <a:t>program</a:t>
                </a:r>
              </a:p>
              <a:p>
                <a:pPr algn="ctr"/>
                <a:endParaRPr lang="en-GB" sz="3200" i="1" u="sn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D69A1D-6D1F-45ED-9B7A-92105E7C4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38" y="985291"/>
                <a:ext cx="8198562" cy="4052375"/>
              </a:xfrm>
              <a:blipFill>
                <a:blip r:embed="rId2"/>
                <a:stretch>
                  <a:fillRect l="-2602" t="-256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A728DEBF-58CE-488F-BEE7-E2380F5B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028144" cy="565146"/>
          </a:xfrm>
        </p:spPr>
        <p:txBody>
          <a:bodyPr/>
          <a:lstStyle/>
          <a:p>
            <a:r>
              <a:rPr lang="en-GB" dirty="0"/>
              <a:t>Thread-safety (from week 3)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B2406-ABE1-B5D0-1A59-22CAB0FE6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813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2F7-E1EB-4148-95D3-252DAEB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-22820"/>
            <a:ext cx="7986198" cy="565146"/>
          </a:xfrm>
        </p:spPr>
        <p:txBody>
          <a:bodyPr/>
          <a:lstStyle/>
          <a:p>
            <a:r>
              <a:rPr lang="en-US" dirty="0"/>
              <a:t>Making the synchronized ArrayList thread safe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F46DA-55EB-495F-9877-07418F276CED}"/>
              </a:ext>
            </a:extLst>
          </p:cNvPr>
          <p:cNvSpPr txBox="1"/>
          <p:nvPr/>
        </p:nvSpPr>
        <p:spPr>
          <a:xfrm>
            <a:off x="107504" y="913284"/>
            <a:ext cx="784887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new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(ArrayList&lt;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delete(ArrayList&lt;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l) {</a:t>
            </a:r>
          </a:p>
          <a:p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last=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l.size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()-1;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(last);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syncCollectionExample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09F4-2DEB-438D-9F49-838E92D4E503}"/>
              </a:ext>
            </a:extLst>
          </p:cNvPr>
          <p:cNvSpPr txBox="1"/>
          <p:nvPr/>
        </p:nvSpPr>
        <p:spPr>
          <a:xfrm>
            <a:off x="8020833" y="4853979"/>
            <a:ext cx="1015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Goetz p. 80</a:t>
            </a:r>
            <a:endParaRPr lang="da-DK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0743-6119-2F51-AA41-6E62C331B3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47</a:t>
            </a:fld>
            <a:endParaRPr lang="da-DK" alt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03413-0834-F939-20E4-25CB3F2ACF78}"/>
              </a:ext>
            </a:extLst>
          </p:cNvPr>
          <p:cNvSpPr txBox="1"/>
          <p:nvPr/>
        </p:nvSpPr>
        <p:spPr>
          <a:xfrm>
            <a:off x="3923928" y="195449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then the advantage of the synchronized collections is lost !!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70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F397-F042-4226-A454-B362CE04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092153" cy="565146"/>
          </a:xfrm>
        </p:spPr>
        <p:txBody>
          <a:bodyPr/>
          <a:lstStyle/>
          <a:p>
            <a:r>
              <a:rPr lang="en-US" dirty="0"/>
              <a:t>What if the data structure is huge?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B94B0-C307-4BA0-8E54-F55542EE2D21}"/>
              </a:ext>
            </a:extLst>
          </p:cNvPr>
          <p:cNvSpPr txBox="1"/>
          <p:nvPr/>
        </p:nvSpPr>
        <p:spPr>
          <a:xfrm>
            <a:off x="323528" y="841276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and used by many threads?</a:t>
            </a:r>
            <a:endParaRPr lang="da-DK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9E066-E279-4F09-8507-B90C3AE94F05}"/>
              </a:ext>
            </a:extLst>
          </p:cNvPr>
          <p:cNvSpPr txBox="1"/>
          <p:nvPr/>
        </p:nvSpPr>
        <p:spPr>
          <a:xfrm>
            <a:off x="323528" y="1417340"/>
            <a:ext cx="2977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for example: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a bank</a:t>
            </a:r>
          </a:p>
          <a:p>
            <a:r>
              <a:rPr lang="en-US" dirty="0">
                <a:latin typeface="+mn-lt"/>
              </a:rPr>
              <a:t>	Facebook updates </a:t>
            </a:r>
          </a:p>
          <a:p>
            <a:r>
              <a:rPr lang="en-US" dirty="0">
                <a:latin typeface="+mn-lt"/>
              </a:rPr>
              <a:t>	… </a:t>
            </a:r>
            <a:endParaRPr lang="da-DK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42B1B-F3BA-4483-A180-8306B76D5171}"/>
              </a:ext>
            </a:extLst>
          </p:cNvPr>
          <p:cNvSpPr txBox="1"/>
          <p:nvPr/>
        </p:nvSpPr>
        <p:spPr>
          <a:xfrm>
            <a:off x="323528" y="3577580"/>
            <a:ext cx="603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Would not work if everything is "synchronized"</a:t>
            </a:r>
            <a:endParaRPr lang="da-DK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8E31B-C7A1-4ECB-9AEB-DCC15A5BCC24}"/>
              </a:ext>
            </a:extLst>
          </p:cNvPr>
          <p:cNvSpPr txBox="1"/>
          <p:nvPr/>
        </p:nvSpPr>
        <p:spPr>
          <a:xfrm>
            <a:off x="395536" y="4369668"/>
            <a:ext cx="234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What can we do?</a:t>
            </a:r>
            <a:endParaRPr lang="da-DK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0CFFA-A1CC-4393-938F-249AC4394B0B}"/>
              </a:ext>
            </a:extLst>
          </p:cNvPr>
          <p:cNvSpPr txBox="1"/>
          <p:nvPr/>
        </p:nvSpPr>
        <p:spPr>
          <a:xfrm>
            <a:off x="5436096" y="4340051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Reduce locking !!</a:t>
            </a:r>
            <a:endParaRPr lang="da-DK" b="1" dirty="0">
              <a:solidFill>
                <a:srgbClr val="00B05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7CAC1-2D74-2C26-7BF1-6F65C93200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698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C7D-A43D-4EEF-A09C-0B88A51A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770381" cy="565146"/>
          </a:xfrm>
        </p:spPr>
        <p:txBody>
          <a:bodyPr/>
          <a:lstStyle/>
          <a:p>
            <a:r>
              <a:rPr lang="en-US" dirty="0"/>
              <a:t>Example: A huge HashMap</a:t>
            </a:r>
            <a:endParaRPr lang="da-DK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B7A4FCB-FC0B-4FED-A319-4622D233644C}"/>
              </a:ext>
            </a:extLst>
          </p:cNvPr>
          <p:cNvSpPr/>
          <p:nvPr/>
        </p:nvSpPr>
        <p:spPr>
          <a:xfrm>
            <a:off x="251520" y="2065412"/>
            <a:ext cx="4998946" cy="21562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lIns="75000" tIns="39000" rIns="75000" bIns="39000" anchor="t" anchorCtr="0" compatLnSpc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class HashMap&lt;K,V&gt;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...  // data structure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public V get(K k)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public V put(K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k</a:t>
            </a: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, V v)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public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boolean</a:t>
            </a: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containsKey</a:t>
            </a: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(K k)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public int size() { return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cachedSize</a:t>
            </a: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public V remove(K k) {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2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76871-1923-4B4D-8CC7-22B4AD2057E2}"/>
              </a:ext>
            </a:extLst>
          </p:cNvPr>
          <p:cNvSpPr txBox="1"/>
          <p:nvPr/>
        </p:nvSpPr>
        <p:spPr>
          <a:xfrm>
            <a:off x="35496" y="841276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value pairs: &lt;k1, v1&gt;, &lt;k2, v2&gt;, …</a:t>
            </a:r>
            <a:endParaRPr lang="da-D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B24903-E839-4394-811D-FBD11B82B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13754"/>
              </p:ext>
            </p:extLst>
          </p:nvPr>
        </p:nvGraphicFramePr>
        <p:xfrm>
          <a:off x="6228184" y="49188"/>
          <a:ext cx="1960984" cy="251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492">
                  <a:extLst>
                    <a:ext uri="{9D8B030D-6E8A-4147-A177-3AD203B41FA5}">
                      <a16:colId xmlns:a16="http://schemas.microsoft.com/office/drawing/2014/main" val="3706514667"/>
                    </a:ext>
                  </a:extLst>
                </a:gridCol>
                <a:gridCol w="980492">
                  <a:extLst>
                    <a:ext uri="{9D8B030D-6E8A-4147-A177-3AD203B41FA5}">
                      <a16:colId xmlns:a16="http://schemas.microsoft.com/office/drawing/2014/main" val="3466233522"/>
                    </a:ext>
                  </a:extLst>
                </a:gridCol>
              </a:tblGrid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98130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20487612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10455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51251218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20912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Lena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34458318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49434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Holger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89545010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32768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r>
                        <a:rPr lang="en-US" sz="1400" dirty="0"/>
                        <a:t>Lisa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94959500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322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8E7E1E-57F3-4B43-94C4-45E651F77604}"/>
              </a:ext>
            </a:extLst>
          </p:cNvPr>
          <p:cNvSpPr txBox="1"/>
          <p:nvPr/>
        </p:nvSpPr>
        <p:spPr>
          <a:xfrm>
            <a:off x="179512" y="4297660"/>
            <a:ext cx="605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How to make it thread-safe?</a:t>
            </a:r>
          </a:p>
          <a:p>
            <a:r>
              <a:rPr lang="en-US" dirty="0">
                <a:latin typeface="+mn-lt"/>
              </a:rPr>
              <a:t>(without making all the methods synchronized)</a:t>
            </a:r>
            <a:endParaRPr lang="da-DK" dirty="0"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1B593E-623F-DC7D-38A4-33F8CE54C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20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F4CF-3BAC-BD49-6D64-CAF3F50A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915813" cy="565146"/>
          </a:xfrm>
        </p:spPr>
        <p:txBody>
          <a:bodyPr/>
          <a:lstStyle/>
          <a:p>
            <a:r>
              <a:rPr lang="en-US" dirty="0"/>
              <a:t>Splitting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0C747-8D74-14A3-83E3-8FC2DDA2C7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5</a:t>
            </a:fld>
            <a:endParaRPr lang="da-DK" altLang="da-DK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D8EA07E-332E-4A66-9EE8-5D6437D40AD1}"/>
              </a:ext>
            </a:extLst>
          </p:cNvPr>
          <p:cNvSpPr txBox="1">
            <a:spLocks/>
          </p:cNvSpPr>
          <p:nvPr/>
        </p:nvSpPr>
        <p:spPr>
          <a:xfrm>
            <a:off x="35496" y="1129308"/>
            <a:ext cx="9289032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i=low; i&lt;=high; i++) 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(i))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lc.increment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656E6-30EA-FB60-F9FB-45680D5003EF}"/>
              </a:ext>
            </a:extLst>
          </p:cNvPr>
          <p:cNvSpPr txBox="1"/>
          <p:nvPr/>
        </p:nvSpPr>
        <p:spPr>
          <a:xfrm>
            <a:off x="1043608" y="3505572"/>
            <a:ext cx="52613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Shortcomings:</a:t>
            </a:r>
          </a:p>
          <a:p>
            <a:pPr marL="457200" indent="-457200">
              <a:buAutoNum type="arabicPeriod"/>
            </a:pPr>
            <a:r>
              <a:rPr lang="en-US" dirty="0"/>
              <a:t>How to stop?</a:t>
            </a:r>
          </a:p>
          <a:p>
            <a:pPr marL="457200" indent="-457200">
              <a:buAutoNum type="arabicPeriod"/>
            </a:pPr>
            <a:r>
              <a:rPr lang="en-US" strike="sngStrike" dirty="0"/>
              <a:t>Will create too many "small" tasks</a:t>
            </a:r>
          </a:p>
          <a:p>
            <a:pPr marL="457200" indent="-457200">
              <a:buAutoNum type="arabicPeriod"/>
            </a:pPr>
            <a:r>
              <a:rPr lang="en-US" dirty="0"/>
              <a:t>Returning result (# primes)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3143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88CCA3D-9C8E-47C3-891F-2C349E4C80B1}"/>
              </a:ext>
            </a:extLst>
          </p:cNvPr>
          <p:cNvSpPr/>
          <p:nvPr/>
        </p:nvSpPr>
        <p:spPr>
          <a:xfrm>
            <a:off x="8604448" y="49188"/>
            <a:ext cx="507900" cy="254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pitchFamily="2"/>
                <a:cs typeface="ＭＳ Ｐゴシック" pitchFamily="2"/>
              </a:rPr>
              <a:t>35</a:t>
            </a:r>
            <a:endParaRPr lang="da-DK" sz="1100" dirty="0">
              <a:solidFill>
                <a:schemeClr val="bg1">
                  <a:lumMod val="65000"/>
                </a:schemeClr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F5265-38A6-4944-A447-78D54AD476B1}"/>
              </a:ext>
            </a:extLst>
          </p:cNvPr>
          <p:cNvGrpSpPr/>
          <p:nvPr/>
        </p:nvGrpSpPr>
        <p:grpSpPr>
          <a:xfrm>
            <a:off x="467544" y="950144"/>
            <a:ext cx="889199" cy="4063801"/>
            <a:chOff x="380880" y="1676519"/>
            <a:chExt cx="1067039" cy="4876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8E413B-7851-485A-AC15-01836F2A9C97}"/>
                </a:ext>
              </a:extLst>
            </p:cNvPr>
            <p:cNvSpPr/>
            <p:nvPr/>
          </p:nvSpPr>
          <p:spPr>
            <a:xfrm>
              <a:off x="761759" y="16765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94E838-322D-4883-881F-D0286AB3C5BC}"/>
                </a:ext>
              </a:extLst>
            </p:cNvPr>
            <p:cNvSpPr/>
            <p:nvPr/>
          </p:nvSpPr>
          <p:spPr>
            <a:xfrm>
              <a:off x="761759" y="22860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AA6F9C-E807-4654-9C8E-187D136C3284}"/>
                </a:ext>
              </a:extLst>
            </p:cNvPr>
            <p:cNvSpPr/>
            <p:nvPr/>
          </p:nvSpPr>
          <p:spPr>
            <a:xfrm>
              <a:off x="761759" y="289547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664A65-1B95-4385-AA04-240B3CBD4D0A}"/>
                </a:ext>
              </a:extLst>
            </p:cNvPr>
            <p:cNvSpPr/>
            <p:nvPr/>
          </p:nvSpPr>
          <p:spPr>
            <a:xfrm>
              <a:off x="761759" y="35053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5E41C6-C288-4A53-B978-260BCBFAB43F}"/>
                </a:ext>
              </a:extLst>
            </p:cNvPr>
            <p:cNvSpPr/>
            <p:nvPr/>
          </p:nvSpPr>
          <p:spPr>
            <a:xfrm>
              <a:off x="761759" y="41148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4E9E85-9197-4160-B96F-B458C6F99B0C}"/>
                </a:ext>
              </a:extLst>
            </p:cNvPr>
            <p:cNvSpPr/>
            <p:nvPr/>
          </p:nvSpPr>
          <p:spPr>
            <a:xfrm>
              <a:off x="761759" y="472428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DF1808-E6EF-4F20-AE89-401D9C3FAD21}"/>
                </a:ext>
              </a:extLst>
            </p:cNvPr>
            <p:cNvSpPr/>
            <p:nvPr/>
          </p:nvSpPr>
          <p:spPr>
            <a:xfrm>
              <a:off x="761759" y="533412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0DBF23-DF9B-4E09-BDE4-F6C765DCA3E3}"/>
                </a:ext>
              </a:extLst>
            </p:cNvPr>
            <p:cNvSpPr/>
            <p:nvPr/>
          </p:nvSpPr>
          <p:spPr>
            <a:xfrm>
              <a:off x="761759" y="59436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68CE20C-5135-4AB1-97EA-E7FB3057DF38}"/>
                </a:ext>
              </a:extLst>
            </p:cNvPr>
            <p:cNvSpPr/>
            <p:nvPr/>
          </p:nvSpPr>
          <p:spPr>
            <a:xfrm>
              <a:off x="380880" y="17524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0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CB911035-1001-4280-A182-4BAAF7BE3768}"/>
                </a:ext>
              </a:extLst>
            </p:cNvPr>
            <p:cNvSpPr/>
            <p:nvPr/>
          </p:nvSpPr>
          <p:spPr>
            <a:xfrm>
              <a:off x="380880" y="234288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</a:t>
              </a: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4694E8-B464-4C0A-B0AE-A63F156F904E}"/>
                </a:ext>
              </a:extLst>
            </p:cNvPr>
            <p:cNvSpPr/>
            <p:nvPr/>
          </p:nvSpPr>
          <p:spPr>
            <a:xfrm>
              <a:off x="380880" y="29527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A34E4A99-B3AA-46F2-992E-333CAB0190E9}"/>
                </a:ext>
              </a:extLst>
            </p:cNvPr>
            <p:cNvSpPr/>
            <p:nvPr/>
          </p:nvSpPr>
          <p:spPr>
            <a:xfrm>
              <a:off x="380880" y="35812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3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D00086C-9E49-401B-A0C2-0D2B9B2EA938}"/>
                </a:ext>
              </a:extLst>
            </p:cNvPr>
            <p:cNvSpPr/>
            <p:nvPr/>
          </p:nvSpPr>
          <p:spPr>
            <a:xfrm>
              <a:off x="380880" y="417204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4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4CDD58E-24B4-420B-BF29-E32FC54092C2}"/>
                </a:ext>
              </a:extLst>
            </p:cNvPr>
            <p:cNvSpPr/>
            <p:nvPr/>
          </p:nvSpPr>
          <p:spPr>
            <a:xfrm>
              <a:off x="380880" y="47815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5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FE31913-23BD-4754-99D0-132DFD3B0A6F}"/>
                </a:ext>
              </a:extLst>
            </p:cNvPr>
            <p:cNvSpPr/>
            <p:nvPr/>
          </p:nvSpPr>
          <p:spPr>
            <a:xfrm>
              <a:off x="380880" y="54100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6</a:t>
              </a: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B79E813-936B-4067-BA3B-C7D535606B0B}"/>
                </a:ext>
              </a:extLst>
            </p:cNvPr>
            <p:cNvSpPr/>
            <p:nvPr/>
          </p:nvSpPr>
          <p:spPr>
            <a:xfrm>
              <a:off x="380880" y="601991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7</a:t>
              </a: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92E04160-B7C6-4CBE-95D8-0BF6FCC9CEFD}"/>
              </a:ext>
            </a:extLst>
          </p:cNvPr>
          <p:cNvGrpSpPr/>
          <p:nvPr/>
        </p:nvGrpSpPr>
        <p:grpSpPr>
          <a:xfrm>
            <a:off x="2245644" y="3998144"/>
            <a:ext cx="1397099" cy="1015800"/>
            <a:chOff x="2514600" y="5334120"/>
            <a:chExt cx="1676519" cy="1218960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BE447B21-3D28-445F-8EF3-013A9285ACFF}"/>
                </a:ext>
              </a:extLst>
            </p:cNvPr>
            <p:cNvSpPr/>
            <p:nvPr/>
          </p:nvSpPr>
          <p:spPr>
            <a:xfrm>
              <a:off x="251460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3" name="TextBox 35">
              <a:extLst>
                <a:ext uri="{FF2B5EF4-FFF2-40B4-BE49-F238E27FC236}">
                  <a16:creationId xmlns:a16="http://schemas.microsoft.com/office/drawing/2014/main" id="{387F3394-15FD-46C2-891D-BFBF09F22A6A}"/>
                </a:ext>
              </a:extLst>
            </p:cNvPr>
            <p:cNvSpPr/>
            <p:nvPr/>
          </p:nvSpPr>
          <p:spPr>
            <a:xfrm>
              <a:off x="251460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id="{403CAC36-3301-49E3-966D-5BA06A7F8139}"/>
                </a:ext>
              </a:extLst>
            </p:cNvPr>
            <p:cNvSpPr/>
            <p:nvPr/>
          </p:nvSpPr>
          <p:spPr>
            <a:xfrm>
              <a:off x="251460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FA19F695-0D38-437F-B233-08B12E46BB9A}"/>
                </a:ext>
              </a:extLst>
            </p:cNvPr>
            <p:cNvSpPr/>
            <p:nvPr/>
          </p:nvSpPr>
          <p:spPr>
            <a:xfrm>
              <a:off x="251460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B568D26C-6882-41A9-9B31-6F1F334F0EE3}"/>
                </a:ext>
              </a:extLst>
            </p:cNvPr>
            <p:cNvSpPr/>
            <p:nvPr/>
          </p:nvSpPr>
          <p:spPr>
            <a:xfrm>
              <a:off x="3276720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10406</a:t>
              </a: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162CBF62-24D0-42D7-BC5D-162F297ED391}"/>
                </a:ext>
              </a:extLst>
            </p:cNvPr>
            <p:cNvSpPr/>
            <p:nvPr/>
          </p:nvSpPr>
          <p:spPr>
            <a:xfrm>
              <a:off x="3276720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Joe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76206A62-0C69-4E78-A8FE-9FD52F16567A}"/>
                </a:ext>
              </a:extLst>
            </p:cNvPr>
            <p:cNvSpPr/>
            <p:nvPr/>
          </p:nvSpPr>
          <p:spPr>
            <a:xfrm>
              <a:off x="3276720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7C2489C7-F5BC-4B1C-B22D-E85100CADC38}"/>
              </a:ext>
            </a:extLst>
          </p:cNvPr>
          <p:cNvGrpSpPr/>
          <p:nvPr/>
        </p:nvGrpSpPr>
        <p:grpSpPr>
          <a:xfrm>
            <a:off x="4468044" y="3998144"/>
            <a:ext cx="1397099" cy="1015800"/>
            <a:chOff x="5181480" y="5334120"/>
            <a:chExt cx="1676519" cy="1218960"/>
          </a:xfrm>
        </p:grpSpPr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9AE08EEE-FA1A-4657-9766-9CCFC1E5ABA8}"/>
                </a:ext>
              </a:extLst>
            </p:cNvPr>
            <p:cNvSpPr/>
            <p:nvPr/>
          </p:nvSpPr>
          <p:spPr>
            <a:xfrm>
              <a:off x="518148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A0E33212-C5BE-4143-853D-1955C6C25CF8}"/>
                </a:ext>
              </a:extLst>
            </p:cNvPr>
            <p:cNvSpPr/>
            <p:nvPr/>
          </p:nvSpPr>
          <p:spPr>
            <a:xfrm>
              <a:off x="518148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32" name="TextBox 44">
              <a:extLst>
                <a:ext uri="{FF2B5EF4-FFF2-40B4-BE49-F238E27FC236}">
                  <a16:creationId xmlns:a16="http://schemas.microsoft.com/office/drawing/2014/main" id="{F88C4042-1FD2-4F81-8437-465E1DD8252B}"/>
                </a:ext>
              </a:extLst>
            </p:cNvPr>
            <p:cNvSpPr/>
            <p:nvPr/>
          </p:nvSpPr>
          <p:spPr>
            <a:xfrm>
              <a:off x="518148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33" name="TextBox 45">
              <a:extLst>
                <a:ext uri="{FF2B5EF4-FFF2-40B4-BE49-F238E27FC236}">
                  <a16:creationId xmlns:a16="http://schemas.microsoft.com/office/drawing/2014/main" id="{03DD4B45-096C-4102-AB24-F59E3CF642AC}"/>
                </a:ext>
              </a:extLst>
            </p:cNvPr>
            <p:cNvSpPr/>
            <p:nvPr/>
          </p:nvSpPr>
          <p:spPr>
            <a:xfrm>
              <a:off x="518148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34" name="Rectangle 46">
              <a:extLst>
                <a:ext uri="{FF2B5EF4-FFF2-40B4-BE49-F238E27FC236}">
                  <a16:creationId xmlns:a16="http://schemas.microsoft.com/office/drawing/2014/main" id="{B27A930A-ADA8-4DB5-8EC7-557FC6ED6208}"/>
                </a:ext>
              </a:extLst>
            </p:cNvPr>
            <p:cNvSpPr/>
            <p:nvPr/>
          </p:nvSpPr>
          <p:spPr>
            <a:xfrm>
              <a:off x="5943600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21422</a:t>
              </a:r>
            </a:p>
          </p:txBody>
        </p:sp>
        <p:sp>
          <p:nvSpPr>
            <p:cNvPr id="35" name="Rectangle 47">
              <a:extLst>
                <a:ext uri="{FF2B5EF4-FFF2-40B4-BE49-F238E27FC236}">
                  <a16:creationId xmlns:a16="http://schemas.microsoft.com/office/drawing/2014/main" id="{A53A2048-2871-40D2-90B7-68D534A70067}"/>
                </a:ext>
              </a:extLst>
            </p:cNvPr>
            <p:cNvSpPr/>
            <p:nvPr/>
          </p:nvSpPr>
          <p:spPr>
            <a:xfrm>
              <a:off x="5943600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Sue</a:t>
              </a:r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E6EC32CD-F442-4CD5-8E3A-1B0F607BCAB6}"/>
                </a:ext>
              </a:extLst>
            </p:cNvPr>
            <p:cNvSpPr/>
            <p:nvPr/>
          </p:nvSpPr>
          <p:spPr>
            <a:xfrm>
              <a:off x="5943600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7" name="Group 62">
            <a:extLst>
              <a:ext uri="{FF2B5EF4-FFF2-40B4-BE49-F238E27FC236}">
                <a16:creationId xmlns:a16="http://schemas.microsoft.com/office/drawing/2014/main" id="{5639C5C2-753D-4217-AC4B-58E2662A6A03}"/>
              </a:ext>
            </a:extLst>
          </p:cNvPr>
          <p:cNvGrpSpPr/>
          <p:nvPr/>
        </p:nvGrpSpPr>
        <p:grpSpPr>
          <a:xfrm>
            <a:off x="2245644" y="1458044"/>
            <a:ext cx="1397099" cy="1016100"/>
            <a:chOff x="2514600" y="2286000"/>
            <a:chExt cx="1676519" cy="1219320"/>
          </a:xfrm>
        </p:grpSpPr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9D653E0B-0077-49C2-9323-B16BA6DE94A8}"/>
                </a:ext>
              </a:extLst>
            </p:cNvPr>
            <p:cNvGrpSpPr/>
            <p:nvPr/>
          </p:nvGrpSpPr>
          <p:grpSpPr>
            <a:xfrm>
              <a:off x="2514600" y="2286000"/>
              <a:ext cx="1676519" cy="1219320"/>
              <a:chOff x="2514600" y="2286000"/>
              <a:chExt cx="1676519" cy="1219320"/>
            </a:xfrm>
          </p:grpSpPr>
          <p:sp>
            <p:nvSpPr>
              <p:cNvPr id="39" name="Rectangle 12">
                <a:extLst>
                  <a:ext uri="{FF2B5EF4-FFF2-40B4-BE49-F238E27FC236}">
                    <a16:creationId xmlns:a16="http://schemas.microsoft.com/office/drawing/2014/main" id="{D5A52DC4-C65B-4A30-9D36-EE56F7B9FB33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1676519" cy="1219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2333">
                  <a:solidFill>
                    <a:srgbClr val="80808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ED5DAB5A-7C88-4F19-8A47-AFA59DEC14DB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k</a:t>
                </a:r>
              </a:p>
            </p:txBody>
          </p:sp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5C03048F-E1A9-4FD9-9D17-4946B74022E9}"/>
                  </a:ext>
                </a:extLst>
              </p:cNvPr>
              <p:cNvSpPr/>
              <p:nvPr/>
            </p:nvSpPr>
            <p:spPr>
              <a:xfrm>
                <a:off x="2514600" y="26478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v</a:t>
                </a:r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DF90DA58-70CC-45AD-9F94-B667D010A4FB}"/>
                  </a:ext>
                </a:extLst>
              </p:cNvPr>
              <p:cNvSpPr/>
              <p:nvPr/>
            </p:nvSpPr>
            <p:spPr>
              <a:xfrm>
                <a:off x="2514600" y="3029040"/>
                <a:ext cx="76212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next</a:t>
                </a:r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A6CA2456-DD57-40C8-B438-281B4A1C868A}"/>
                  </a:ext>
                </a:extLst>
              </p:cNvPr>
              <p:cNvSpPr/>
              <p:nvPr/>
            </p:nvSpPr>
            <p:spPr>
              <a:xfrm>
                <a:off x="3276720" y="2361960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57001</a:t>
                </a:r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2769AD0D-3F21-49BB-BB44-7A3C762950E0}"/>
                  </a:ext>
                </a:extLst>
              </p:cNvPr>
              <p:cNvSpPr/>
              <p:nvPr/>
            </p:nvSpPr>
            <p:spPr>
              <a:xfrm>
                <a:off x="3276720" y="2743199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Mick</a:t>
                </a:r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E7FA9A66-F32F-483C-BD6A-04A47E8C3C64}"/>
                  </a:ext>
                </a:extLst>
              </p:cNvPr>
              <p:cNvSpPr/>
              <p:nvPr/>
            </p:nvSpPr>
            <p:spPr>
              <a:xfrm>
                <a:off x="3276720" y="3124440"/>
                <a:ext cx="838080" cy="304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</p:grpSp>
        <p:sp>
          <p:nvSpPr>
            <p:cNvPr id="46" name="Straight Connector 50">
              <a:extLst>
                <a:ext uri="{FF2B5EF4-FFF2-40B4-BE49-F238E27FC236}">
                  <a16:creationId xmlns:a16="http://schemas.microsoft.com/office/drawing/2014/main" id="{A16B71D6-C01C-4EE6-80F9-4DB86795DF17}"/>
                </a:ext>
              </a:extLst>
            </p:cNvPr>
            <p:cNvSpPr/>
            <p:nvPr/>
          </p:nvSpPr>
          <p:spPr>
            <a:xfrm flipV="1">
              <a:off x="3276720" y="3124440"/>
              <a:ext cx="838080" cy="30456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custDash>
                <a:ds d="403846" sp="303846"/>
              </a:custDash>
              <a:miter/>
            </a:ln>
          </p:spPr>
          <p:txBody>
            <a:bodyPr wrap="square" lIns="75000" tIns="39000" rIns="75000" bIns="39000" anchor="t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sp>
        <p:nvSpPr>
          <p:cNvPr id="47" name="Straight Connector 53">
            <a:extLst>
              <a:ext uri="{FF2B5EF4-FFF2-40B4-BE49-F238E27FC236}">
                <a16:creationId xmlns:a16="http://schemas.microsoft.com/office/drawing/2014/main" id="{13E151AF-AD6E-44D4-B012-B211377A87B9}"/>
              </a:ext>
            </a:extLst>
          </p:cNvPr>
          <p:cNvSpPr/>
          <p:nvPr/>
        </p:nvSpPr>
        <p:spPr>
          <a:xfrm flipV="1">
            <a:off x="5103143" y="4696244"/>
            <a:ext cx="698400" cy="2541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Straight Connector 54">
            <a:extLst>
              <a:ext uri="{FF2B5EF4-FFF2-40B4-BE49-F238E27FC236}">
                <a16:creationId xmlns:a16="http://schemas.microsoft.com/office/drawing/2014/main" id="{196A7162-9E52-48BB-9E22-EE21F252E7E8}"/>
              </a:ext>
            </a:extLst>
          </p:cNvPr>
          <p:cNvSpPr/>
          <p:nvPr/>
        </p:nvSpPr>
        <p:spPr>
          <a:xfrm flipH="1">
            <a:off x="784943" y="4506044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Straight Connector 57">
            <a:extLst>
              <a:ext uri="{FF2B5EF4-FFF2-40B4-BE49-F238E27FC236}">
                <a16:creationId xmlns:a16="http://schemas.microsoft.com/office/drawing/2014/main" id="{9AC989AB-853F-4406-BFED-580989C56E07}"/>
              </a:ext>
            </a:extLst>
          </p:cNvPr>
          <p:cNvSpPr/>
          <p:nvPr/>
        </p:nvSpPr>
        <p:spPr>
          <a:xfrm flipH="1">
            <a:off x="784943" y="3489944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Straight Connector 58">
            <a:extLst>
              <a:ext uri="{FF2B5EF4-FFF2-40B4-BE49-F238E27FC236}">
                <a16:creationId xmlns:a16="http://schemas.microsoft.com/office/drawing/2014/main" id="{C11C7387-AC78-4CCB-B6CF-00C270603DDC}"/>
              </a:ext>
            </a:extLst>
          </p:cNvPr>
          <p:cNvSpPr/>
          <p:nvPr/>
        </p:nvSpPr>
        <p:spPr>
          <a:xfrm flipH="1">
            <a:off x="784943" y="2982044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1" name="Straight Connector 59">
            <a:extLst>
              <a:ext uri="{FF2B5EF4-FFF2-40B4-BE49-F238E27FC236}">
                <a16:creationId xmlns:a16="http://schemas.microsoft.com/office/drawing/2014/main" id="{D4DA7D31-7BB3-4ED9-9285-D010B678C7C3}"/>
              </a:ext>
            </a:extLst>
          </p:cNvPr>
          <p:cNvSpPr/>
          <p:nvPr/>
        </p:nvSpPr>
        <p:spPr>
          <a:xfrm flipH="1">
            <a:off x="784943" y="2474144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2" name="Straight Connector 60">
            <a:extLst>
              <a:ext uri="{FF2B5EF4-FFF2-40B4-BE49-F238E27FC236}">
                <a16:creationId xmlns:a16="http://schemas.microsoft.com/office/drawing/2014/main" id="{C4E5D394-E65B-4B2C-880A-E27E42A55435}"/>
              </a:ext>
            </a:extLst>
          </p:cNvPr>
          <p:cNvSpPr/>
          <p:nvPr/>
        </p:nvSpPr>
        <p:spPr>
          <a:xfrm flipH="1">
            <a:off x="784943" y="1965943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3" name="Straight Connector 61">
            <a:extLst>
              <a:ext uri="{FF2B5EF4-FFF2-40B4-BE49-F238E27FC236}">
                <a16:creationId xmlns:a16="http://schemas.microsoft.com/office/drawing/2014/main" id="{BAA15D96-E147-4E84-9E3B-E1B153C1AAF1}"/>
              </a:ext>
            </a:extLst>
          </p:cNvPr>
          <p:cNvSpPr/>
          <p:nvPr/>
        </p:nvSpPr>
        <p:spPr>
          <a:xfrm flipH="1">
            <a:off x="784943" y="950144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cxnSp>
        <p:nvCxnSpPr>
          <p:cNvPr id="54" name="Curved Connector 69">
            <a:extLst>
              <a:ext uri="{FF2B5EF4-FFF2-40B4-BE49-F238E27FC236}">
                <a16:creationId xmlns:a16="http://schemas.microsoft.com/office/drawing/2014/main" id="{C2163B37-56E6-4FEA-9112-9BB8F6CF97FA}"/>
              </a:ext>
            </a:extLst>
          </p:cNvPr>
          <p:cNvCxnSpPr>
            <a:endCxn id="40" idx="3"/>
          </p:cNvCxnSpPr>
          <p:nvPr/>
        </p:nvCxnSpPr>
        <p:spPr>
          <a:xfrm flipV="1">
            <a:off x="1102643" y="1625698"/>
            <a:ext cx="1143001" cy="861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5" name="Curved Connector 73">
            <a:extLst>
              <a:ext uri="{FF2B5EF4-FFF2-40B4-BE49-F238E27FC236}">
                <a16:creationId xmlns:a16="http://schemas.microsoft.com/office/drawing/2014/main" id="{E86F1829-6A56-4609-A645-353CE6758C47}"/>
              </a:ext>
            </a:extLst>
          </p:cNvPr>
          <p:cNvCxnSpPr/>
          <p:nvPr/>
        </p:nvCxnSpPr>
        <p:spPr>
          <a:xfrm flipV="1">
            <a:off x="1102643" y="4188044"/>
            <a:ext cx="1143300" cy="87600"/>
          </a:xfrm>
          <a:prstGeom prst="curvedConnector3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6" name="Curved Connector 74">
            <a:extLst>
              <a:ext uri="{FF2B5EF4-FFF2-40B4-BE49-F238E27FC236}">
                <a16:creationId xmlns:a16="http://schemas.microsoft.com/office/drawing/2014/main" id="{A0F1AC16-21D4-4A37-BE8A-98A229BD87E1}"/>
              </a:ext>
            </a:extLst>
          </p:cNvPr>
          <p:cNvCxnSpPr>
            <a:endCxn id="31" idx="3"/>
          </p:cNvCxnSpPr>
          <p:nvPr/>
        </p:nvCxnSpPr>
        <p:spPr>
          <a:xfrm flipV="1">
            <a:off x="3261443" y="4165798"/>
            <a:ext cx="1206601" cy="6816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57" name="TextBox 81">
            <a:extLst>
              <a:ext uri="{FF2B5EF4-FFF2-40B4-BE49-F238E27FC236}">
                <a16:creationId xmlns:a16="http://schemas.microsoft.com/office/drawing/2014/main" id="{E7D2F992-E543-4CDE-82E8-CE19BCE59B88}"/>
              </a:ext>
            </a:extLst>
          </p:cNvPr>
          <p:cNvSpPr/>
          <p:nvPr/>
        </p:nvSpPr>
        <p:spPr>
          <a:xfrm>
            <a:off x="531143" y="553244"/>
            <a:ext cx="1079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Verdana" pitchFamily="2"/>
                <a:ea typeface="ＭＳ Ｐゴシック" pitchFamily="2"/>
                <a:cs typeface="ＭＳ Ｐゴシック" pitchFamily="2"/>
              </a:rPr>
              <a:t>buckets</a:t>
            </a: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9B9B3616-0BCA-42E4-8E5A-A41C4A7526C5}"/>
              </a:ext>
            </a:extLst>
          </p:cNvPr>
          <p:cNvSpPr/>
          <p:nvPr/>
        </p:nvSpPr>
        <p:spPr>
          <a:xfrm>
            <a:off x="2372544" y="1140644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9" name="TextBox 83">
            <a:extLst>
              <a:ext uri="{FF2B5EF4-FFF2-40B4-BE49-F238E27FC236}">
                <a16:creationId xmlns:a16="http://schemas.microsoft.com/office/drawing/2014/main" id="{08F3D6A9-C64B-4E52-B5B8-A6887CA7D234}"/>
              </a:ext>
            </a:extLst>
          </p:cNvPr>
          <p:cNvSpPr/>
          <p:nvPr/>
        </p:nvSpPr>
        <p:spPr>
          <a:xfrm>
            <a:off x="2372544" y="3689744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TextBox 84">
            <a:extLst>
              <a:ext uri="{FF2B5EF4-FFF2-40B4-BE49-F238E27FC236}">
                <a16:creationId xmlns:a16="http://schemas.microsoft.com/office/drawing/2014/main" id="{3E1DD2C2-A7A6-4EA1-8682-F5CB45E8719A}"/>
              </a:ext>
            </a:extLst>
          </p:cNvPr>
          <p:cNvSpPr/>
          <p:nvPr/>
        </p:nvSpPr>
        <p:spPr>
          <a:xfrm>
            <a:off x="4595243" y="3689744"/>
            <a:ext cx="1206300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TextBox 86">
            <a:extLst>
              <a:ext uri="{FF2B5EF4-FFF2-40B4-BE49-F238E27FC236}">
                <a16:creationId xmlns:a16="http://schemas.microsoft.com/office/drawing/2014/main" id="{96D1BDAB-6450-410D-831B-3B8E112254F1}"/>
              </a:ext>
            </a:extLst>
          </p:cNvPr>
          <p:cNvSpPr/>
          <p:nvPr/>
        </p:nvSpPr>
        <p:spPr>
          <a:xfrm>
            <a:off x="5547740" y="1907672"/>
            <a:ext cx="2984700" cy="1002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Example 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Courier" pitchFamily="2"/>
                <a:cs typeface="Courier" pitchFamily="2"/>
              </a:rPr>
              <a:t>get(10406)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key k is 10406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k.hashCode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() is 6</a:t>
            </a:r>
          </a:p>
        </p:txBody>
      </p:sp>
      <p:sp>
        <p:nvSpPr>
          <p:cNvPr id="62" name="Title 61">
            <a:extLst>
              <a:ext uri="{FF2B5EF4-FFF2-40B4-BE49-F238E27FC236}">
                <a16:creationId xmlns:a16="http://schemas.microsoft.com/office/drawing/2014/main" id="{61A8157E-2B16-4D66-9D3C-995BBBAC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672470" cy="565146"/>
          </a:xfrm>
        </p:spPr>
        <p:txBody>
          <a:bodyPr/>
          <a:lstStyle/>
          <a:p>
            <a:r>
              <a:rPr lang="en-US" dirty="0"/>
              <a:t>HashMap implementation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/>
      <p:bldP spid="59" grpId="0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EB8FC3C7-FBBD-4DA6-BBE3-60AC88C295E6}"/>
              </a:ext>
            </a:extLst>
          </p:cNvPr>
          <p:cNvGrpSpPr/>
          <p:nvPr/>
        </p:nvGrpSpPr>
        <p:grpSpPr>
          <a:xfrm>
            <a:off x="395536" y="1022152"/>
            <a:ext cx="889199" cy="4063801"/>
            <a:chOff x="380880" y="1676519"/>
            <a:chExt cx="1067039" cy="4876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A3BD29-BA6C-4A34-B55F-CA12A5A71961}"/>
                </a:ext>
              </a:extLst>
            </p:cNvPr>
            <p:cNvSpPr/>
            <p:nvPr/>
          </p:nvSpPr>
          <p:spPr>
            <a:xfrm>
              <a:off x="761759" y="16765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2B18E6-306D-4FB5-B27D-7974BB54170A}"/>
                </a:ext>
              </a:extLst>
            </p:cNvPr>
            <p:cNvSpPr/>
            <p:nvPr/>
          </p:nvSpPr>
          <p:spPr>
            <a:xfrm>
              <a:off x="761759" y="22860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7BF90B-6C05-45EF-8C45-F1280CF1130D}"/>
                </a:ext>
              </a:extLst>
            </p:cNvPr>
            <p:cNvSpPr/>
            <p:nvPr/>
          </p:nvSpPr>
          <p:spPr>
            <a:xfrm>
              <a:off x="761759" y="289547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D91AC7-54BA-4339-A28F-AC3344E885EC}"/>
                </a:ext>
              </a:extLst>
            </p:cNvPr>
            <p:cNvSpPr/>
            <p:nvPr/>
          </p:nvSpPr>
          <p:spPr>
            <a:xfrm>
              <a:off x="761759" y="35053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21DF29-AD14-4503-865C-EF41A381C56F}"/>
                </a:ext>
              </a:extLst>
            </p:cNvPr>
            <p:cNvSpPr/>
            <p:nvPr/>
          </p:nvSpPr>
          <p:spPr>
            <a:xfrm>
              <a:off x="761759" y="41148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E05F70-5128-4D3C-A58F-7971C0AA4F0B}"/>
                </a:ext>
              </a:extLst>
            </p:cNvPr>
            <p:cNvSpPr/>
            <p:nvPr/>
          </p:nvSpPr>
          <p:spPr>
            <a:xfrm>
              <a:off x="761759" y="472428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BE7851-6C5B-495E-A93F-04485E6CF0F3}"/>
                </a:ext>
              </a:extLst>
            </p:cNvPr>
            <p:cNvSpPr/>
            <p:nvPr/>
          </p:nvSpPr>
          <p:spPr>
            <a:xfrm>
              <a:off x="761759" y="533412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6BB19D-1BE5-46BB-890D-3D5D789824BC}"/>
                </a:ext>
              </a:extLst>
            </p:cNvPr>
            <p:cNvSpPr/>
            <p:nvPr/>
          </p:nvSpPr>
          <p:spPr>
            <a:xfrm>
              <a:off x="761759" y="59436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2B732FD-A2B1-47FF-965E-3D7381AA9413}"/>
                </a:ext>
              </a:extLst>
            </p:cNvPr>
            <p:cNvSpPr/>
            <p:nvPr/>
          </p:nvSpPr>
          <p:spPr>
            <a:xfrm>
              <a:off x="380880" y="17524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0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885490C2-06E3-4F6D-94BF-373B3B5C5208}"/>
                </a:ext>
              </a:extLst>
            </p:cNvPr>
            <p:cNvSpPr/>
            <p:nvPr/>
          </p:nvSpPr>
          <p:spPr>
            <a:xfrm>
              <a:off x="380880" y="234288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</a:t>
              </a: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8AD9F44-CFFD-478E-8229-8C585BE0198D}"/>
                </a:ext>
              </a:extLst>
            </p:cNvPr>
            <p:cNvSpPr/>
            <p:nvPr/>
          </p:nvSpPr>
          <p:spPr>
            <a:xfrm>
              <a:off x="380880" y="29527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43A23B4D-86D2-43D3-8D75-C13A43CED058}"/>
                </a:ext>
              </a:extLst>
            </p:cNvPr>
            <p:cNvSpPr/>
            <p:nvPr/>
          </p:nvSpPr>
          <p:spPr>
            <a:xfrm>
              <a:off x="380880" y="35812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3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47329BA-C9F5-48C7-92E5-F6B4B2AF9D5A}"/>
                </a:ext>
              </a:extLst>
            </p:cNvPr>
            <p:cNvSpPr/>
            <p:nvPr/>
          </p:nvSpPr>
          <p:spPr>
            <a:xfrm>
              <a:off x="380880" y="417204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4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5817454-D6D8-428A-9893-400005F95E29}"/>
                </a:ext>
              </a:extLst>
            </p:cNvPr>
            <p:cNvSpPr/>
            <p:nvPr/>
          </p:nvSpPr>
          <p:spPr>
            <a:xfrm>
              <a:off x="380880" y="47815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5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9E364C1-EE3C-47B7-8386-EFB122321083}"/>
                </a:ext>
              </a:extLst>
            </p:cNvPr>
            <p:cNvSpPr/>
            <p:nvPr/>
          </p:nvSpPr>
          <p:spPr>
            <a:xfrm>
              <a:off x="380880" y="54100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6</a:t>
              </a: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A7D5985-1D35-45EA-B9E8-4721A8FF2DA4}"/>
                </a:ext>
              </a:extLst>
            </p:cNvPr>
            <p:cNvSpPr/>
            <p:nvPr/>
          </p:nvSpPr>
          <p:spPr>
            <a:xfrm>
              <a:off x="380880" y="601991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7</a:t>
              </a: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DA59973B-263A-4326-B0E9-D693AAB3128A}"/>
              </a:ext>
            </a:extLst>
          </p:cNvPr>
          <p:cNvGrpSpPr/>
          <p:nvPr/>
        </p:nvGrpSpPr>
        <p:grpSpPr>
          <a:xfrm>
            <a:off x="3888136" y="4070152"/>
            <a:ext cx="1397099" cy="1015800"/>
            <a:chOff x="4572000" y="5334120"/>
            <a:chExt cx="1676519" cy="1218960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C5871964-57BA-4751-8998-0371C6DC7EBA}"/>
                </a:ext>
              </a:extLst>
            </p:cNvPr>
            <p:cNvSpPr/>
            <p:nvPr/>
          </p:nvSpPr>
          <p:spPr>
            <a:xfrm>
              <a:off x="457200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3" name="TextBox 35">
              <a:extLst>
                <a:ext uri="{FF2B5EF4-FFF2-40B4-BE49-F238E27FC236}">
                  <a16:creationId xmlns:a16="http://schemas.microsoft.com/office/drawing/2014/main" id="{D4898B34-AF02-4048-B58D-B24750CCD561}"/>
                </a:ext>
              </a:extLst>
            </p:cNvPr>
            <p:cNvSpPr/>
            <p:nvPr/>
          </p:nvSpPr>
          <p:spPr>
            <a:xfrm>
              <a:off x="457200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id="{1AB43E1F-E6C2-49E2-AE1C-578A729B4DDC}"/>
                </a:ext>
              </a:extLst>
            </p:cNvPr>
            <p:cNvSpPr/>
            <p:nvPr/>
          </p:nvSpPr>
          <p:spPr>
            <a:xfrm>
              <a:off x="457200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76D55FA9-E181-4851-A027-8447D38C541D}"/>
                </a:ext>
              </a:extLst>
            </p:cNvPr>
            <p:cNvSpPr/>
            <p:nvPr/>
          </p:nvSpPr>
          <p:spPr>
            <a:xfrm>
              <a:off x="457200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3BFF05C1-6A9F-4604-941D-42C8DC9ED14C}"/>
                </a:ext>
              </a:extLst>
            </p:cNvPr>
            <p:cNvSpPr/>
            <p:nvPr/>
          </p:nvSpPr>
          <p:spPr>
            <a:xfrm>
              <a:off x="5334120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10406</a:t>
              </a: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A53AC1B1-013A-4B30-9738-42DE4903C980}"/>
                </a:ext>
              </a:extLst>
            </p:cNvPr>
            <p:cNvSpPr/>
            <p:nvPr/>
          </p:nvSpPr>
          <p:spPr>
            <a:xfrm>
              <a:off x="5334120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Joe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2C4C14D9-A8BA-4017-A9F3-F9EAA74D0BD3}"/>
                </a:ext>
              </a:extLst>
            </p:cNvPr>
            <p:cNvSpPr/>
            <p:nvPr/>
          </p:nvSpPr>
          <p:spPr>
            <a:xfrm>
              <a:off x="5334120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3B9C1A54-D3CF-47D1-A145-C1E3059E3B48}"/>
              </a:ext>
            </a:extLst>
          </p:cNvPr>
          <p:cNvGrpSpPr/>
          <p:nvPr/>
        </p:nvGrpSpPr>
        <p:grpSpPr>
          <a:xfrm>
            <a:off x="6110536" y="4070152"/>
            <a:ext cx="1397099" cy="1015800"/>
            <a:chOff x="7238880" y="5334120"/>
            <a:chExt cx="1676519" cy="1218960"/>
          </a:xfrm>
        </p:grpSpPr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C68B95DB-4D0D-41B0-BB0D-FB8187E978BC}"/>
                </a:ext>
              </a:extLst>
            </p:cNvPr>
            <p:cNvSpPr/>
            <p:nvPr/>
          </p:nvSpPr>
          <p:spPr>
            <a:xfrm>
              <a:off x="723888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37C497EB-B79D-473E-A636-E99923FA2BFA}"/>
                </a:ext>
              </a:extLst>
            </p:cNvPr>
            <p:cNvSpPr/>
            <p:nvPr/>
          </p:nvSpPr>
          <p:spPr>
            <a:xfrm>
              <a:off x="723888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32" name="TextBox 44">
              <a:extLst>
                <a:ext uri="{FF2B5EF4-FFF2-40B4-BE49-F238E27FC236}">
                  <a16:creationId xmlns:a16="http://schemas.microsoft.com/office/drawing/2014/main" id="{AA80D874-5805-43B1-B30B-DFF4BE7CC1AB}"/>
                </a:ext>
              </a:extLst>
            </p:cNvPr>
            <p:cNvSpPr/>
            <p:nvPr/>
          </p:nvSpPr>
          <p:spPr>
            <a:xfrm>
              <a:off x="723888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33" name="TextBox 45">
              <a:extLst>
                <a:ext uri="{FF2B5EF4-FFF2-40B4-BE49-F238E27FC236}">
                  <a16:creationId xmlns:a16="http://schemas.microsoft.com/office/drawing/2014/main" id="{31C3044A-F069-4D8B-9F08-B743681F5D32}"/>
                </a:ext>
              </a:extLst>
            </p:cNvPr>
            <p:cNvSpPr/>
            <p:nvPr/>
          </p:nvSpPr>
          <p:spPr>
            <a:xfrm>
              <a:off x="723888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34" name="Rectangle 46">
              <a:extLst>
                <a:ext uri="{FF2B5EF4-FFF2-40B4-BE49-F238E27FC236}">
                  <a16:creationId xmlns:a16="http://schemas.microsoft.com/office/drawing/2014/main" id="{D238C1D8-6C1A-46ED-9B77-7C43BB795AB3}"/>
                </a:ext>
              </a:extLst>
            </p:cNvPr>
            <p:cNvSpPr/>
            <p:nvPr/>
          </p:nvSpPr>
          <p:spPr>
            <a:xfrm>
              <a:off x="8000999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21422</a:t>
              </a:r>
            </a:p>
          </p:txBody>
        </p:sp>
        <p:sp>
          <p:nvSpPr>
            <p:cNvPr id="35" name="Rectangle 47">
              <a:extLst>
                <a:ext uri="{FF2B5EF4-FFF2-40B4-BE49-F238E27FC236}">
                  <a16:creationId xmlns:a16="http://schemas.microsoft.com/office/drawing/2014/main" id="{A82680E0-7372-43BF-9CBF-8BC441055038}"/>
                </a:ext>
              </a:extLst>
            </p:cNvPr>
            <p:cNvSpPr/>
            <p:nvPr/>
          </p:nvSpPr>
          <p:spPr>
            <a:xfrm>
              <a:off x="8000999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Sue</a:t>
              </a:r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3C0A571D-5609-4E88-87CB-5D65B899283A}"/>
                </a:ext>
              </a:extLst>
            </p:cNvPr>
            <p:cNvSpPr/>
            <p:nvPr/>
          </p:nvSpPr>
          <p:spPr>
            <a:xfrm>
              <a:off x="8000999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7" name="Group 62">
            <a:extLst>
              <a:ext uri="{FF2B5EF4-FFF2-40B4-BE49-F238E27FC236}">
                <a16:creationId xmlns:a16="http://schemas.microsoft.com/office/drawing/2014/main" id="{9FFC7BA5-1DC8-4AA5-BA41-84806E9AAD91}"/>
              </a:ext>
            </a:extLst>
          </p:cNvPr>
          <p:cNvGrpSpPr/>
          <p:nvPr/>
        </p:nvGrpSpPr>
        <p:grpSpPr>
          <a:xfrm>
            <a:off x="2173636" y="1530052"/>
            <a:ext cx="1397099" cy="1016100"/>
            <a:chOff x="2514600" y="2286000"/>
            <a:chExt cx="1676519" cy="1219320"/>
          </a:xfrm>
        </p:grpSpPr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BF2C928F-3186-4035-9D23-112AD1EBAEBE}"/>
                </a:ext>
              </a:extLst>
            </p:cNvPr>
            <p:cNvGrpSpPr/>
            <p:nvPr/>
          </p:nvGrpSpPr>
          <p:grpSpPr>
            <a:xfrm>
              <a:off x="2514600" y="2286000"/>
              <a:ext cx="1676519" cy="1219320"/>
              <a:chOff x="2514600" y="2286000"/>
              <a:chExt cx="1676519" cy="1219320"/>
            </a:xfrm>
          </p:grpSpPr>
          <p:sp>
            <p:nvSpPr>
              <p:cNvPr id="39" name="Rectangle 12">
                <a:extLst>
                  <a:ext uri="{FF2B5EF4-FFF2-40B4-BE49-F238E27FC236}">
                    <a16:creationId xmlns:a16="http://schemas.microsoft.com/office/drawing/2014/main" id="{5B83C8A1-46F6-4CA1-8E2D-5259261583DE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1676519" cy="1219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2333">
                  <a:solidFill>
                    <a:srgbClr val="80808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C2E23797-4FBF-4BBC-A8F9-A8C92254B3AD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k</a:t>
                </a:r>
              </a:p>
            </p:txBody>
          </p:sp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007DCC0C-18C0-4DD0-A6A5-2F5FC23497A9}"/>
                  </a:ext>
                </a:extLst>
              </p:cNvPr>
              <p:cNvSpPr/>
              <p:nvPr/>
            </p:nvSpPr>
            <p:spPr>
              <a:xfrm>
                <a:off x="2514600" y="26478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v</a:t>
                </a:r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9B67BAFA-01CE-41E7-97AE-FC4E7B30077F}"/>
                  </a:ext>
                </a:extLst>
              </p:cNvPr>
              <p:cNvSpPr/>
              <p:nvPr/>
            </p:nvSpPr>
            <p:spPr>
              <a:xfrm>
                <a:off x="2514600" y="3029040"/>
                <a:ext cx="76212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next</a:t>
                </a:r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E9D052-B2AB-4875-AF82-6B1EA25DC209}"/>
                  </a:ext>
                </a:extLst>
              </p:cNvPr>
              <p:cNvSpPr/>
              <p:nvPr/>
            </p:nvSpPr>
            <p:spPr>
              <a:xfrm>
                <a:off x="3276720" y="2361960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57001</a:t>
                </a:r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E0061408-E67B-4612-9315-D1B2BAF5E04A}"/>
                  </a:ext>
                </a:extLst>
              </p:cNvPr>
              <p:cNvSpPr/>
              <p:nvPr/>
            </p:nvSpPr>
            <p:spPr>
              <a:xfrm>
                <a:off x="3276720" y="2743199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Mick</a:t>
                </a:r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14A5C839-9B95-47EF-9D45-50F3F0D433E9}"/>
                  </a:ext>
                </a:extLst>
              </p:cNvPr>
              <p:cNvSpPr/>
              <p:nvPr/>
            </p:nvSpPr>
            <p:spPr>
              <a:xfrm>
                <a:off x="3276720" y="3124440"/>
                <a:ext cx="838080" cy="304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</p:grpSp>
        <p:sp>
          <p:nvSpPr>
            <p:cNvPr id="46" name="Straight Connector 50">
              <a:extLst>
                <a:ext uri="{FF2B5EF4-FFF2-40B4-BE49-F238E27FC236}">
                  <a16:creationId xmlns:a16="http://schemas.microsoft.com/office/drawing/2014/main" id="{FD5F7FE3-F268-463B-9302-09A8F599655B}"/>
                </a:ext>
              </a:extLst>
            </p:cNvPr>
            <p:cNvSpPr/>
            <p:nvPr/>
          </p:nvSpPr>
          <p:spPr>
            <a:xfrm flipV="1">
              <a:off x="3276720" y="3124440"/>
              <a:ext cx="838080" cy="30456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custDash>
                <a:ds d="403846" sp="303846"/>
              </a:custDash>
              <a:miter/>
            </a:ln>
          </p:spPr>
          <p:txBody>
            <a:bodyPr wrap="square" lIns="75000" tIns="39000" rIns="75000" bIns="39000" anchor="t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sp>
        <p:nvSpPr>
          <p:cNvPr id="47" name="Straight Connector 53">
            <a:extLst>
              <a:ext uri="{FF2B5EF4-FFF2-40B4-BE49-F238E27FC236}">
                <a16:creationId xmlns:a16="http://schemas.microsoft.com/office/drawing/2014/main" id="{460A7521-9A5A-4C2E-9CD3-B0E20612BBD5}"/>
              </a:ext>
            </a:extLst>
          </p:cNvPr>
          <p:cNvSpPr/>
          <p:nvPr/>
        </p:nvSpPr>
        <p:spPr>
          <a:xfrm flipV="1">
            <a:off x="6745635" y="4768252"/>
            <a:ext cx="698401" cy="2541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Straight Connector 54">
            <a:extLst>
              <a:ext uri="{FF2B5EF4-FFF2-40B4-BE49-F238E27FC236}">
                <a16:creationId xmlns:a16="http://schemas.microsoft.com/office/drawing/2014/main" id="{C1F873BB-06C3-4FC3-B542-6895D0240E9B}"/>
              </a:ext>
            </a:extLst>
          </p:cNvPr>
          <p:cNvSpPr/>
          <p:nvPr/>
        </p:nvSpPr>
        <p:spPr>
          <a:xfrm flipH="1">
            <a:off x="712935" y="4578052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Straight Connector 57">
            <a:extLst>
              <a:ext uri="{FF2B5EF4-FFF2-40B4-BE49-F238E27FC236}">
                <a16:creationId xmlns:a16="http://schemas.microsoft.com/office/drawing/2014/main" id="{3B41A72B-4258-4601-9AE3-A5B9DE67966D}"/>
              </a:ext>
            </a:extLst>
          </p:cNvPr>
          <p:cNvSpPr/>
          <p:nvPr/>
        </p:nvSpPr>
        <p:spPr>
          <a:xfrm flipH="1">
            <a:off x="712935" y="3561952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Straight Connector 58">
            <a:extLst>
              <a:ext uri="{FF2B5EF4-FFF2-40B4-BE49-F238E27FC236}">
                <a16:creationId xmlns:a16="http://schemas.microsoft.com/office/drawing/2014/main" id="{0D713893-9689-4DF8-B0DA-25F9D65BF531}"/>
              </a:ext>
            </a:extLst>
          </p:cNvPr>
          <p:cNvSpPr/>
          <p:nvPr/>
        </p:nvSpPr>
        <p:spPr>
          <a:xfrm flipH="1">
            <a:off x="712935" y="3054052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1" name="Straight Connector 59">
            <a:extLst>
              <a:ext uri="{FF2B5EF4-FFF2-40B4-BE49-F238E27FC236}">
                <a16:creationId xmlns:a16="http://schemas.microsoft.com/office/drawing/2014/main" id="{51707E20-B0E1-4D85-A5A4-70D205711AE2}"/>
              </a:ext>
            </a:extLst>
          </p:cNvPr>
          <p:cNvSpPr/>
          <p:nvPr/>
        </p:nvSpPr>
        <p:spPr>
          <a:xfrm flipH="1">
            <a:off x="712935" y="2546152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2" name="Straight Connector 60">
            <a:extLst>
              <a:ext uri="{FF2B5EF4-FFF2-40B4-BE49-F238E27FC236}">
                <a16:creationId xmlns:a16="http://schemas.microsoft.com/office/drawing/2014/main" id="{C1615DBD-7274-4142-BFB9-26C5254559C3}"/>
              </a:ext>
            </a:extLst>
          </p:cNvPr>
          <p:cNvSpPr/>
          <p:nvPr/>
        </p:nvSpPr>
        <p:spPr>
          <a:xfrm flipH="1">
            <a:off x="712935" y="2037951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3" name="Straight Connector 61">
            <a:extLst>
              <a:ext uri="{FF2B5EF4-FFF2-40B4-BE49-F238E27FC236}">
                <a16:creationId xmlns:a16="http://schemas.microsoft.com/office/drawing/2014/main" id="{924A0248-5DB1-4DC7-945B-124967206689}"/>
              </a:ext>
            </a:extLst>
          </p:cNvPr>
          <p:cNvSpPr/>
          <p:nvPr/>
        </p:nvSpPr>
        <p:spPr>
          <a:xfrm flipH="1">
            <a:off x="712935" y="1022152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cxnSp>
        <p:nvCxnSpPr>
          <p:cNvPr id="54" name="Curved Connector 69">
            <a:extLst>
              <a:ext uri="{FF2B5EF4-FFF2-40B4-BE49-F238E27FC236}">
                <a16:creationId xmlns:a16="http://schemas.microsoft.com/office/drawing/2014/main" id="{690AE9AA-5470-470B-804D-5B7E15644EA5}"/>
              </a:ext>
            </a:extLst>
          </p:cNvPr>
          <p:cNvCxnSpPr>
            <a:endCxn id="40" idx="3"/>
          </p:cNvCxnSpPr>
          <p:nvPr/>
        </p:nvCxnSpPr>
        <p:spPr>
          <a:xfrm flipV="1">
            <a:off x="1030635" y="1697706"/>
            <a:ext cx="1143001" cy="861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5" name="Curved Connector 73">
            <a:extLst>
              <a:ext uri="{FF2B5EF4-FFF2-40B4-BE49-F238E27FC236}">
                <a16:creationId xmlns:a16="http://schemas.microsoft.com/office/drawing/2014/main" id="{EB14F65B-989D-4D75-AC26-84574B577841}"/>
              </a:ext>
            </a:extLst>
          </p:cNvPr>
          <p:cNvCxnSpPr>
            <a:endCxn id="64" idx="3"/>
          </p:cNvCxnSpPr>
          <p:nvPr/>
        </p:nvCxnSpPr>
        <p:spPr>
          <a:xfrm flipV="1">
            <a:off x="1030335" y="4228506"/>
            <a:ext cx="889201" cy="1194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6" name="Curved Connector 74">
            <a:extLst>
              <a:ext uri="{FF2B5EF4-FFF2-40B4-BE49-F238E27FC236}">
                <a16:creationId xmlns:a16="http://schemas.microsoft.com/office/drawing/2014/main" id="{BFA1E3B9-4CB2-43C2-8356-907AEB5E3EF7}"/>
              </a:ext>
            </a:extLst>
          </p:cNvPr>
          <p:cNvCxnSpPr>
            <a:endCxn id="31" idx="3"/>
          </p:cNvCxnSpPr>
          <p:nvPr/>
        </p:nvCxnSpPr>
        <p:spPr>
          <a:xfrm flipV="1">
            <a:off x="4903935" y="4237806"/>
            <a:ext cx="1206601" cy="6816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57" name="TextBox 81">
            <a:extLst>
              <a:ext uri="{FF2B5EF4-FFF2-40B4-BE49-F238E27FC236}">
                <a16:creationId xmlns:a16="http://schemas.microsoft.com/office/drawing/2014/main" id="{2543FAEE-47FA-469D-BC2D-E0F674E40DAC}"/>
              </a:ext>
            </a:extLst>
          </p:cNvPr>
          <p:cNvSpPr/>
          <p:nvPr/>
        </p:nvSpPr>
        <p:spPr>
          <a:xfrm>
            <a:off x="459135" y="625252"/>
            <a:ext cx="1079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Verdana" pitchFamily="2"/>
                <a:ea typeface="ＭＳ Ｐゴシック" pitchFamily="2"/>
                <a:cs typeface="ＭＳ Ｐゴシック" pitchFamily="2"/>
              </a:rPr>
              <a:t>buckets</a:t>
            </a: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15CDF76D-5AF9-450B-8196-C00765A44E60}"/>
              </a:ext>
            </a:extLst>
          </p:cNvPr>
          <p:cNvSpPr/>
          <p:nvPr/>
        </p:nvSpPr>
        <p:spPr>
          <a:xfrm>
            <a:off x="2300536" y="1212652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</a:p>
        </p:txBody>
      </p:sp>
      <p:sp>
        <p:nvSpPr>
          <p:cNvPr id="59" name="TextBox 83">
            <a:extLst>
              <a:ext uri="{FF2B5EF4-FFF2-40B4-BE49-F238E27FC236}">
                <a16:creationId xmlns:a16="http://schemas.microsoft.com/office/drawing/2014/main" id="{2D9F18FA-ED92-4308-9B20-4352C4DDA4F6}"/>
              </a:ext>
            </a:extLst>
          </p:cNvPr>
          <p:cNvSpPr/>
          <p:nvPr/>
        </p:nvSpPr>
        <p:spPr>
          <a:xfrm>
            <a:off x="4015036" y="3761752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TextBox 84">
            <a:extLst>
              <a:ext uri="{FF2B5EF4-FFF2-40B4-BE49-F238E27FC236}">
                <a16:creationId xmlns:a16="http://schemas.microsoft.com/office/drawing/2014/main" id="{B2435EBA-C353-4246-AD9A-6C703889035B}"/>
              </a:ext>
            </a:extLst>
          </p:cNvPr>
          <p:cNvSpPr/>
          <p:nvPr/>
        </p:nvSpPr>
        <p:spPr>
          <a:xfrm>
            <a:off x="6237735" y="3761752"/>
            <a:ext cx="1206300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TextBox 86">
            <a:extLst>
              <a:ext uri="{FF2B5EF4-FFF2-40B4-BE49-F238E27FC236}">
                <a16:creationId xmlns:a16="http://schemas.microsoft.com/office/drawing/2014/main" id="{F8ECD398-9FA8-4114-AFB5-D71CEEBC19FA}"/>
              </a:ext>
            </a:extLst>
          </p:cNvPr>
          <p:cNvSpPr/>
          <p:nvPr/>
        </p:nvSpPr>
        <p:spPr>
          <a:xfrm>
            <a:off x="4205535" y="894952"/>
            <a:ext cx="2984700" cy="100209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ourier" pitchFamily="2"/>
                <a:cs typeface="Courier" pitchFamily="2"/>
              </a:rPr>
              <a:t>put(59014,”Jeff”)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key k is 59014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k.hashCode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() is 6</a:t>
            </a:r>
          </a:p>
        </p:txBody>
      </p:sp>
      <p:grpSp>
        <p:nvGrpSpPr>
          <p:cNvPr id="62" name="Group 63">
            <a:extLst>
              <a:ext uri="{FF2B5EF4-FFF2-40B4-BE49-F238E27FC236}">
                <a16:creationId xmlns:a16="http://schemas.microsoft.com/office/drawing/2014/main" id="{98F7E677-EFAE-4E3D-AFD1-9B7A04765ECC}"/>
              </a:ext>
            </a:extLst>
          </p:cNvPr>
          <p:cNvGrpSpPr/>
          <p:nvPr/>
        </p:nvGrpSpPr>
        <p:grpSpPr>
          <a:xfrm>
            <a:off x="1919536" y="4060852"/>
            <a:ext cx="1397099" cy="1015800"/>
            <a:chOff x="2209680" y="5322960"/>
            <a:chExt cx="1676519" cy="1218960"/>
          </a:xfrm>
        </p:grpSpPr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6D6705A0-ED1E-48DC-819E-74BCD1A68F0B}"/>
                </a:ext>
              </a:extLst>
            </p:cNvPr>
            <p:cNvSpPr/>
            <p:nvPr/>
          </p:nvSpPr>
          <p:spPr>
            <a:xfrm>
              <a:off x="2209680" y="532296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4" name="TextBox 65">
              <a:extLst>
                <a:ext uri="{FF2B5EF4-FFF2-40B4-BE49-F238E27FC236}">
                  <a16:creationId xmlns:a16="http://schemas.microsoft.com/office/drawing/2014/main" id="{4AE86CE9-7A0E-4CE7-B3F0-C15A09433C37}"/>
                </a:ext>
              </a:extLst>
            </p:cNvPr>
            <p:cNvSpPr/>
            <p:nvPr/>
          </p:nvSpPr>
          <p:spPr>
            <a:xfrm>
              <a:off x="2209680" y="532296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65" name="TextBox 66">
              <a:extLst>
                <a:ext uri="{FF2B5EF4-FFF2-40B4-BE49-F238E27FC236}">
                  <a16:creationId xmlns:a16="http://schemas.microsoft.com/office/drawing/2014/main" id="{ECBF905B-855D-4278-9DE3-914E7BE1DA43}"/>
                </a:ext>
              </a:extLst>
            </p:cNvPr>
            <p:cNvSpPr/>
            <p:nvPr/>
          </p:nvSpPr>
          <p:spPr>
            <a:xfrm>
              <a:off x="2209680" y="568475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 dirty="0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66" name="TextBox 67">
              <a:extLst>
                <a:ext uri="{FF2B5EF4-FFF2-40B4-BE49-F238E27FC236}">
                  <a16:creationId xmlns:a16="http://schemas.microsoft.com/office/drawing/2014/main" id="{C018033A-8885-40CA-B2EB-3D6B2ECF04CE}"/>
                </a:ext>
              </a:extLst>
            </p:cNvPr>
            <p:cNvSpPr/>
            <p:nvPr/>
          </p:nvSpPr>
          <p:spPr>
            <a:xfrm>
              <a:off x="2209680" y="606564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5E5FAB95-5F45-4E9A-A5B4-DA68D7D063BD}"/>
                </a:ext>
              </a:extLst>
            </p:cNvPr>
            <p:cNvSpPr/>
            <p:nvPr/>
          </p:nvSpPr>
          <p:spPr>
            <a:xfrm>
              <a:off x="2971800" y="53989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59014</a:t>
              </a: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A9D090B6-E4AA-468E-ABFA-CCA6360612B4}"/>
                </a:ext>
              </a:extLst>
            </p:cNvPr>
            <p:cNvSpPr/>
            <p:nvPr/>
          </p:nvSpPr>
          <p:spPr>
            <a:xfrm>
              <a:off x="2971800" y="578016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Jeff</a:t>
              </a:r>
            </a:p>
          </p:txBody>
        </p:sp>
        <p:sp>
          <p:nvSpPr>
            <p:cNvPr id="69" name="Rectangle 71">
              <a:extLst>
                <a:ext uri="{FF2B5EF4-FFF2-40B4-BE49-F238E27FC236}">
                  <a16:creationId xmlns:a16="http://schemas.microsoft.com/office/drawing/2014/main" id="{1FC85F3E-9697-41EF-A34C-D5720E46303E}"/>
                </a:ext>
              </a:extLst>
            </p:cNvPr>
            <p:cNvSpPr/>
            <p:nvPr/>
          </p:nvSpPr>
          <p:spPr>
            <a:xfrm>
              <a:off x="2971800" y="616104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cxnSp>
        <p:nvCxnSpPr>
          <p:cNvPr id="70" name="Curved Connector 72">
            <a:extLst>
              <a:ext uri="{FF2B5EF4-FFF2-40B4-BE49-F238E27FC236}">
                <a16:creationId xmlns:a16="http://schemas.microsoft.com/office/drawing/2014/main" id="{2A459ABB-8D22-4944-BD73-4CB6FDB591F1}"/>
              </a:ext>
            </a:extLst>
          </p:cNvPr>
          <p:cNvCxnSpPr>
            <a:endCxn id="23" idx="3"/>
          </p:cNvCxnSpPr>
          <p:nvPr/>
        </p:nvCxnSpPr>
        <p:spPr>
          <a:xfrm flipV="1">
            <a:off x="2935335" y="4237806"/>
            <a:ext cx="952801" cy="6720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1" name="TextBox 75">
            <a:extLst>
              <a:ext uri="{FF2B5EF4-FFF2-40B4-BE49-F238E27FC236}">
                <a16:creationId xmlns:a16="http://schemas.microsoft.com/office/drawing/2014/main" id="{CE15A142-85F0-499D-BD92-EED3DC5B9CE5}"/>
              </a:ext>
            </a:extLst>
          </p:cNvPr>
          <p:cNvSpPr/>
          <p:nvPr/>
        </p:nvSpPr>
        <p:spPr>
          <a:xfrm>
            <a:off x="2046735" y="3752452"/>
            <a:ext cx="1206300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  <a:endParaRPr lang="en-US" sz="1500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3" name="Title 72">
            <a:extLst>
              <a:ext uri="{FF2B5EF4-FFF2-40B4-BE49-F238E27FC236}">
                <a16:creationId xmlns:a16="http://schemas.microsoft.com/office/drawing/2014/main" id="{E6555B9E-C78C-4D19-B050-07DF152E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569074" cy="565146"/>
          </a:xfrm>
        </p:spPr>
        <p:txBody>
          <a:bodyPr/>
          <a:lstStyle/>
          <a:p>
            <a:r>
              <a:rPr lang="en-US" dirty="0" err="1"/>
              <a:t>HaspMap</a:t>
            </a:r>
            <a:r>
              <a:rPr lang="en-US" dirty="0"/>
              <a:t> put</a:t>
            </a:r>
            <a:endParaRPr lang="da-D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74AFC-5AFC-1A0E-42DB-E2C494E4F7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/>
          <a:p>
            <a:r>
              <a:rPr lang="da-DK" altLang="da-DK" dirty="0"/>
              <a:t>· </a:t>
            </a:r>
            <a:fld id="{45DC45BC-5FAA-42DE-9251-587A4D22817D}" type="slidenum">
              <a:rPr lang="da-DK" altLang="da-DK" smtClean="0"/>
              <a:pPr/>
              <a:t>51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9" grpId="0"/>
      <p:bldP spid="60" grpId="0"/>
      <p:bldP spid="61" grpId="0"/>
      <p:bldP spid="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906834-1367-444B-8E1F-000AF70C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221932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Improving scalability – Lock striping</a:t>
            </a:r>
            <a:endParaRPr lang="da-DK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C69B-9CD3-4990-B36A-A822A8D6C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25252"/>
            <a:ext cx="9036050" cy="4310062"/>
          </a:xfrm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0000"/>
              </a:buClr>
              <a:buSzPct val="100000"/>
              <a:buFont typeface="Verdana" pitchFamily="2"/>
              <a:buChar char="•"/>
            </a:pPr>
            <a:r>
              <a:rPr lang="en-US" sz="2000" dirty="0"/>
              <a:t>Guarding the table with a single lock works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... but does not scale well (actually </a:t>
            </a:r>
            <a:r>
              <a:rPr lang="en-US" sz="20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very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 badly)</a:t>
            </a:r>
          </a:p>
          <a:p>
            <a:pPr lvl="0">
              <a:buClr>
                <a:srgbClr val="000000"/>
              </a:buClr>
              <a:buSzPct val="100000"/>
              <a:buFont typeface="Verdana" pitchFamily="2"/>
              <a:buChar char="•"/>
            </a:pPr>
            <a:r>
              <a:rPr lang="en-US" sz="2000" dirty="0"/>
              <a:t>Idea: Each bucket could have its own lock</a:t>
            </a:r>
          </a:p>
          <a:p>
            <a:pPr lvl="0">
              <a:buClr>
                <a:srgbClr val="000000"/>
              </a:buClr>
              <a:buSzPct val="100000"/>
              <a:buFont typeface="Verdana" pitchFamily="2"/>
              <a:buChar char="•"/>
            </a:pPr>
            <a:r>
              <a:rPr lang="en-US" sz="2000" dirty="0"/>
              <a:t>In practice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use fewer, to illustrate we use 4, locks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guard every 4</a:t>
            </a:r>
            <a:r>
              <a:rPr lang="en-US" sz="2000" baseline="30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th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 bucket with the same lock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locks[0] guards bucket 0, 4, 8, ... (stripe 0)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locks[1] guards bucket 1, 5, 9, ... (stripe 1) et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ＭＳ Ｐゴシック" pitchFamily="2"/>
            </a:endParaRP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/>
              <a:t>With high probability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two operations will work on different stripes</a:t>
            </a:r>
          </a:p>
          <a:p>
            <a:pPr marL="0" lvl="1" indent="0" hangingPunct="0">
              <a:spcBef>
                <a:spcPts val="498"/>
              </a:spcBef>
              <a:buClr>
                <a:srgbClr val="000000"/>
              </a:buClr>
              <a:buSzPct val="100000"/>
              <a:buFont typeface="Verdana" pitchFamily="2"/>
              <a:buChar char="–"/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2"/>
              </a:rPr>
              <a:t>hence will take different locks</a:t>
            </a:r>
          </a:p>
          <a:p>
            <a:pPr lvl="0">
              <a:buClr>
                <a:srgbClr val="000000"/>
              </a:buClr>
              <a:buSzPct val="100000"/>
              <a:buFont typeface="Verdana" pitchFamily="2"/>
              <a:buChar char="•"/>
            </a:pPr>
            <a:r>
              <a:rPr lang="en-US" sz="2000" dirty="0"/>
              <a:t>Less lock contention, better scalability</a:t>
            </a: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ＭＳ Ｐゴシック" pitchFamily="2"/>
            </a:endParaRPr>
          </a:p>
          <a:p>
            <a:pPr marL="0" lvl="1" indent="0" hangingPunct="0">
              <a:spcBef>
                <a:spcPts val="498"/>
              </a:spcBef>
              <a:tabLst>
                <a:tab pos="476081" algn="l"/>
                <a:tab pos="1238050" algn="l"/>
                <a:tab pos="2000019" algn="l"/>
                <a:tab pos="2761989" algn="l"/>
                <a:tab pos="3523958" algn="l"/>
                <a:tab pos="4285929" algn="l"/>
                <a:tab pos="5047898" algn="l"/>
                <a:tab pos="5809868" algn="l"/>
                <a:tab pos="6571837" algn="l"/>
                <a:tab pos="7333807" algn="l"/>
                <a:tab pos="8095776" algn="l"/>
              </a:tabLst>
            </a:pP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ＭＳ Ｐゴシック" pitchFamily="2"/>
            </a:endParaRPr>
          </a:p>
          <a:p>
            <a:pPr lvl="0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2EA1-02DC-411D-A004-8349BD83DDEC}"/>
              </a:ext>
            </a:extLst>
          </p:cNvPr>
          <p:cNvSpPr/>
          <p:nvPr/>
        </p:nvSpPr>
        <p:spPr>
          <a:xfrm>
            <a:off x="7683600" y="5460900"/>
            <a:ext cx="507900" cy="254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fld id="{E5C54D03-C947-44C8-B8B2-23A7C8051891}" type="slidenum">
              <a:rPr lang="da-DK" sz="1167">
                <a:solidFill>
                  <a:srgbClr val="FF6600"/>
                </a:solidFill>
                <a:latin typeface="+mn-lt"/>
                <a:ea typeface="ＭＳ Ｐゴシック" pitchFamily="2"/>
                <a:cs typeface="ＭＳ Ｐゴシック" pitchFamily="2"/>
              </a:rPr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t>52</a:t>
            </a:fld>
            <a:endParaRPr lang="da-DK" sz="1167" dirty="0">
              <a:solidFill>
                <a:srgbClr val="FF66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460A940-9AC0-42E2-97C2-764A9C4FB1A8}"/>
              </a:ext>
            </a:extLst>
          </p:cNvPr>
          <p:cNvSpPr/>
          <p:nvPr/>
        </p:nvSpPr>
        <p:spPr>
          <a:xfrm>
            <a:off x="6664496" y="841276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FF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4300C41-998B-41A1-B554-F60D62F10EA0}"/>
              </a:ext>
            </a:extLst>
          </p:cNvPr>
          <p:cNvSpPr/>
          <p:nvPr/>
        </p:nvSpPr>
        <p:spPr>
          <a:xfrm>
            <a:off x="6664496" y="1349177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A4B6B52-529C-4E2C-864E-2756DAD4C772}"/>
              </a:ext>
            </a:extLst>
          </p:cNvPr>
          <p:cNvSpPr/>
          <p:nvPr/>
        </p:nvSpPr>
        <p:spPr>
          <a:xfrm>
            <a:off x="6664496" y="1857076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9F90DDE-F1A3-402F-AA07-66FCB5DAF29D}"/>
              </a:ext>
            </a:extLst>
          </p:cNvPr>
          <p:cNvSpPr/>
          <p:nvPr/>
        </p:nvSpPr>
        <p:spPr>
          <a:xfrm>
            <a:off x="6664496" y="2365276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AC34196-D6BC-45A1-BE04-16A261A31D58}"/>
              </a:ext>
            </a:extLst>
          </p:cNvPr>
          <p:cNvSpPr/>
          <p:nvPr/>
        </p:nvSpPr>
        <p:spPr>
          <a:xfrm>
            <a:off x="6664496" y="2873177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FF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3248498-0F91-4623-90BA-72BECB664A93}"/>
              </a:ext>
            </a:extLst>
          </p:cNvPr>
          <p:cNvSpPr/>
          <p:nvPr/>
        </p:nvSpPr>
        <p:spPr>
          <a:xfrm>
            <a:off x="6664496" y="3381077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9F2E55D-3C55-4F74-8531-7C5D0FA47E87}"/>
              </a:ext>
            </a:extLst>
          </p:cNvPr>
          <p:cNvSpPr/>
          <p:nvPr/>
        </p:nvSpPr>
        <p:spPr>
          <a:xfrm>
            <a:off x="6664496" y="3889277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FF0CB5B-9531-48D3-9BDC-7BC3C58F3FB5}"/>
              </a:ext>
            </a:extLst>
          </p:cNvPr>
          <p:cNvSpPr/>
          <p:nvPr/>
        </p:nvSpPr>
        <p:spPr>
          <a:xfrm>
            <a:off x="6664496" y="4397177"/>
            <a:ext cx="571800" cy="507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9360" cap="sq">
            <a:solidFill>
              <a:srgbClr val="000000"/>
            </a:solidFill>
            <a:prstDash val="solid"/>
            <a:round/>
          </a:ln>
        </p:spPr>
        <p:txBody>
          <a:bodyPr wrap="square" lIns="75000" tIns="39000" rIns="75000" bIns="39000" anchor="ctr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E17C43A-70BC-4C57-8CD9-4172B0F743E3}"/>
              </a:ext>
            </a:extLst>
          </p:cNvPr>
          <p:cNvSpPr/>
          <p:nvPr/>
        </p:nvSpPr>
        <p:spPr>
          <a:xfrm>
            <a:off x="6347097" y="904576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0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3D95983D-39F6-4346-9F97-DCD75913E783}"/>
              </a:ext>
            </a:extLst>
          </p:cNvPr>
          <p:cNvSpPr/>
          <p:nvPr/>
        </p:nvSpPr>
        <p:spPr>
          <a:xfrm>
            <a:off x="6347097" y="1396577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1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F6C08ADE-F4F7-4E21-A798-6ACA1ABB00C2}"/>
              </a:ext>
            </a:extLst>
          </p:cNvPr>
          <p:cNvSpPr/>
          <p:nvPr/>
        </p:nvSpPr>
        <p:spPr>
          <a:xfrm>
            <a:off x="6347097" y="1904777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2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30B32AD8-BA33-4E7E-9CA3-546B13C839B5}"/>
              </a:ext>
            </a:extLst>
          </p:cNvPr>
          <p:cNvSpPr/>
          <p:nvPr/>
        </p:nvSpPr>
        <p:spPr>
          <a:xfrm>
            <a:off x="6347097" y="2428576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3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F12B7310-838B-4FE2-BE04-544ABB5BB25D}"/>
              </a:ext>
            </a:extLst>
          </p:cNvPr>
          <p:cNvSpPr/>
          <p:nvPr/>
        </p:nvSpPr>
        <p:spPr>
          <a:xfrm>
            <a:off x="6347097" y="2920877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4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D2E0D3CC-20CA-4DC0-BDC0-49744C4576F8}"/>
              </a:ext>
            </a:extLst>
          </p:cNvPr>
          <p:cNvSpPr/>
          <p:nvPr/>
        </p:nvSpPr>
        <p:spPr>
          <a:xfrm>
            <a:off x="6347097" y="3428777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5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127B26AB-D738-4EDC-B416-B9E9A8231A0B}"/>
              </a:ext>
            </a:extLst>
          </p:cNvPr>
          <p:cNvSpPr/>
          <p:nvPr/>
        </p:nvSpPr>
        <p:spPr>
          <a:xfrm>
            <a:off x="6347097" y="3952576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6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7F2E72F7-C4F3-4CB0-8A19-7241CE8578FE}"/>
              </a:ext>
            </a:extLst>
          </p:cNvPr>
          <p:cNvSpPr/>
          <p:nvPr/>
        </p:nvSpPr>
        <p:spPr>
          <a:xfrm>
            <a:off x="6347097" y="4460776"/>
            <a:ext cx="317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BB689-C8A9-969E-277C-7CA261DB6F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/>
          <a:p>
            <a:r>
              <a:rPr lang="da-DK" altLang="da-DK" dirty="0"/>
              <a:t>· </a:t>
            </a:r>
            <a:fld id="{45DC45BC-5FAA-42DE-9251-587A4D22817D}" type="slidenum">
              <a:rPr lang="da-DK" altLang="da-DK" smtClean="0"/>
              <a:pPr/>
              <a:t>52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301C15F2-B872-44B1-ADD9-0772029E296B}"/>
              </a:ext>
            </a:extLst>
          </p:cNvPr>
          <p:cNvGrpSpPr/>
          <p:nvPr/>
        </p:nvGrpSpPr>
        <p:grpSpPr>
          <a:xfrm>
            <a:off x="323528" y="1094160"/>
            <a:ext cx="889199" cy="4063801"/>
            <a:chOff x="380880" y="1676519"/>
            <a:chExt cx="1067039" cy="4876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27798B-30E1-425E-8D55-5BCDD1A5AA66}"/>
                </a:ext>
              </a:extLst>
            </p:cNvPr>
            <p:cNvSpPr/>
            <p:nvPr/>
          </p:nvSpPr>
          <p:spPr>
            <a:xfrm>
              <a:off x="761759" y="16765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62147E-8718-4911-AC6C-1ED27B54B6AF}"/>
                </a:ext>
              </a:extLst>
            </p:cNvPr>
            <p:cNvSpPr/>
            <p:nvPr/>
          </p:nvSpPr>
          <p:spPr>
            <a:xfrm>
              <a:off x="761759" y="22860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6682F-E48A-4E3A-81C1-0226C3B5E318}"/>
                </a:ext>
              </a:extLst>
            </p:cNvPr>
            <p:cNvSpPr/>
            <p:nvPr/>
          </p:nvSpPr>
          <p:spPr>
            <a:xfrm>
              <a:off x="761759" y="289547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7CEC0-D692-4AC3-A6B7-24D323421828}"/>
                </a:ext>
              </a:extLst>
            </p:cNvPr>
            <p:cNvSpPr/>
            <p:nvPr/>
          </p:nvSpPr>
          <p:spPr>
            <a:xfrm>
              <a:off x="761759" y="3505319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B07008-DA93-4238-8710-FC1B2D097D02}"/>
                </a:ext>
              </a:extLst>
            </p:cNvPr>
            <p:cNvSpPr/>
            <p:nvPr/>
          </p:nvSpPr>
          <p:spPr>
            <a:xfrm>
              <a:off x="761759" y="41148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9FF4B3-6AB8-4A91-8E57-E36A3ECC7032}"/>
                </a:ext>
              </a:extLst>
            </p:cNvPr>
            <p:cNvSpPr/>
            <p:nvPr/>
          </p:nvSpPr>
          <p:spPr>
            <a:xfrm>
              <a:off x="761759" y="472428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886EA-A44A-4B4E-B7C0-AF729DCA0C15}"/>
                </a:ext>
              </a:extLst>
            </p:cNvPr>
            <p:cNvSpPr/>
            <p:nvPr/>
          </p:nvSpPr>
          <p:spPr>
            <a:xfrm>
              <a:off x="761759" y="533412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D632F5-3DD6-4784-A213-646A469CFDE7}"/>
                </a:ext>
              </a:extLst>
            </p:cNvPr>
            <p:cNvSpPr/>
            <p:nvPr/>
          </p:nvSpPr>
          <p:spPr>
            <a:xfrm>
              <a:off x="761759" y="5943600"/>
              <a:ext cx="68616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6ABBE8A-ED4E-45CA-A1AD-7EAA036CF5D2}"/>
                </a:ext>
              </a:extLst>
            </p:cNvPr>
            <p:cNvSpPr/>
            <p:nvPr/>
          </p:nvSpPr>
          <p:spPr>
            <a:xfrm>
              <a:off x="380880" y="17524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0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AEEC6DC-8CC7-43FC-919A-A355480519DF}"/>
                </a:ext>
              </a:extLst>
            </p:cNvPr>
            <p:cNvSpPr/>
            <p:nvPr/>
          </p:nvSpPr>
          <p:spPr>
            <a:xfrm>
              <a:off x="380880" y="234288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</a:t>
              </a: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DB0C253-C4AB-4588-B232-D31949EC660E}"/>
                </a:ext>
              </a:extLst>
            </p:cNvPr>
            <p:cNvSpPr/>
            <p:nvPr/>
          </p:nvSpPr>
          <p:spPr>
            <a:xfrm>
              <a:off x="380880" y="29527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E200B4D9-50BB-4795-B6B3-CBE9D22D818F}"/>
                </a:ext>
              </a:extLst>
            </p:cNvPr>
            <p:cNvSpPr/>
            <p:nvPr/>
          </p:nvSpPr>
          <p:spPr>
            <a:xfrm>
              <a:off x="380880" y="35812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3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F2A5578C-9F0F-4322-AE44-5F0213F1D940}"/>
                </a:ext>
              </a:extLst>
            </p:cNvPr>
            <p:cNvSpPr/>
            <p:nvPr/>
          </p:nvSpPr>
          <p:spPr>
            <a:xfrm>
              <a:off x="380880" y="417204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4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2A66F64-33F2-4009-86E8-98B7AFA496DD}"/>
                </a:ext>
              </a:extLst>
            </p:cNvPr>
            <p:cNvSpPr/>
            <p:nvPr/>
          </p:nvSpPr>
          <p:spPr>
            <a:xfrm>
              <a:off x="380880" y="47815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5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B6BEF777-9DAD-4B3A-AB6C-D36F822D5134}"/>
                </a:ext>
              </a:extLst>
            </p:cNvPr>
            <p:cNvSpPr/>
            <p:nvPr/>
          </p:nvSpPr>
          <p:spPr>
            <a:xfrm>
              <a:off x="380880" y="541007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6</a:t>
              </a: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66EADCD5-9411-45A7-827B-0144FA67095A}"/>
                </a:ext>
              </a:extLst>
            </p:cNvPr>
            <p:cNvSpPr/>
            <p:nvPr/>
          </p:nvSpPr>
          <p:spPr>
            <a:xfrm>
              <a:off x="380880" y="601991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7</a:t>
              </a: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3514FE53-1772-4F10-BFBE-F8BBD94D5A85}"/>
              </a:ext>
            </a:extLst>
          </p:cNvPr>
          <p:cNvGrpSpPr/>
          <p:nvPr/>
        </p:nvGrpSpPr>
        <p:grpSpPr>
          <a:xfrm>
            <a:off x="3816128" y="4142160"/>
            <a:ext cx="1397099" cy="1015800"/>
            <a:chOff x="4572000" y="5334120"/>
            <a:chExt cx="1676519" cy="1218960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CB077051-E67D-47E9-939F-EF821B0A5C78}"/>
                </a:ext>
              </a:extLst>
            </p:cNvPr>
            <p:cNvSpPr/>
            <p:nvPr/>
          </p:nvSpPr>
          <p:spPr>
            <a:xfrm>
              <a:off x="457200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3" name="TextBox 35">
              <a:extLst>
                <a:ext uri="{FF2B5EF4-FFF2-40B4-BE49-F238E27FC236}">
                  <a16:creationId xmlns:a16="http://schemas.microsoft.com/office/drawing/2014/main" id="{27C83339-70B2-48BF-A241-EBB33C78CA12}"/>
                </a:ext>
              </a:extLst>
            </p:cNvPr>
            <p:cNvSpPr/>
            <p:nvPr/>
          </p:nvSpPr>
          <p:spPr>
            <a:xfrm>
              <a:off x="457200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id="{F8FB23FD-F386-4B34-8D69-61DAA533735C}"/>
                </a:ext>
              </a:extLst>
            </p:cNvPr>
            <p:cNvSpPr/>
            <p:nvPr/>
          </p:nvSpPr>
          <p:spPr>
            <a:xfrm>
              <a:off x="457200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DA90C006-162D-4779-83A9-D12E6AA6D7F7}"/>
                </a:ext>
              </a:extLst>
            </p:cNvPr>
            <p:cNvSpPr/>
            <p:nvPr/>
          </p:nvSpPr>
          <p:spPr>
            <a:xfrm>
              <a:off x="457200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C9031C1F-DB73-4BDC-A307-DA7A950F1AAC}"/>
                </a:ext>
              </a:extLst>
            </p:cNvPr>
            <p:cNvSpPr/>
            <p:nvPr/>
          </p:nvSpPr>
          <p:spPr>
            <a:xfrm>
              <a:off x="5334120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10406</a:t>
              </a: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5F569EB0-3CEC-42CC-9EA2-E4DD9B5064A4}"/>
                </a:ext>
              </a:extLst>
            </p:cNvPr>
            <p:cNvSpPr/>
            <p:nvPr/>
          </p:nvSpPr>
          <p:spPr>
            <a:xfrm>
              <a:off x="5334120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Joe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E8C6A072-D6F4-4656-9A88-95092DDC88D9}"/>
                </a:ext>
              </a:extLst>
            </p:cNvPr>
            <p:cNvSpPr/>
            <p:nvPr/>
          </p:nvSpPr>
          <p:spPr>
            <a:xfrm>
              <a:off x="5334120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0AEB91C4-9B91-4977-8846-CEC04E606E69}"/>
              </a:ext>
            </a:extLst>
          </p:cNvPr>
          <p:cNvGrpSpPr/>
          <p:nvPr/>
        </p:nvGrpSpPr>
        <p:grpSpPr>
          <a:xfrm>
            <a:off x="6038528" y="4142160"/>
            <a:ext cx="1397099" cy="1015800"/>
            <a:chOff x="7238880" y="5334120"/>
            <a:chExt cx="1676519" cy="1218960"/>
          </a:xfrm>
        </p:grpSpPr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F9571F74-2320-4677-852A-5331E3D257BD}"/>
                </a:ext>
              </a:extLst>
            </p:cNvPr>
            <p:cNvSpPr/>
            <p:nvPr/>
          </p:nvSpPr>
          <p:spPr>
            <a:xfrm>
              <a:off x="7238880" y="533412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0F1F7352-5681-4150-8B3D-CF53D18C3636}"/>
                </a:ext>
              </a:extLst>
            </p:cNvPr>
            <p:cNvSpPr/>
            <p:nvPr/>
          </p:nvSpPr>
          <p:spPr>
            <a:xfrm>
              <a:off x="7238880" y="53341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32" name="TextBox 44">
              <a:extLst>
                <a:ext uri="{FF2B5EF4-FFF2-40B4-BE49-F238E27FC236}">
                  <a16:creationId xmlns:a16="http://schemas.microsoft.com/office/drawing/2014/main" id="{7E6F0B66-75E9-4F67-BA74-C003BA5E1059}"/>
                </a:ext>
              </a:extLst>
            </p:cNvPr>
            <p:cNvSpPr/>
            <p:nvPr/>
          </p:nvSpPr>
          <p:spPr>
            <a:xfrm>
              <a:off x="7238880" y="569592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33" name="TextBox 45">
              <a:extLst>
                <a:ext uri="{FF2B5EF4-FFF2-40B4-BE49-F238E27FC236}">
                  <a16:creationId xmlns:a16="http://schemas.microsoft.com/office/drawing/2014/main" id="{F32DF140-25F8-4F1B-A05B-30B9BE306FAE}"/>
                </a:ext>
              </a:extLst>
            </p:cNvPr>
            <p:cNvSpPr/>
            <p:nvPr/>
          </p:nvSpPr>
          <p:spPr>
            <a:xfrm>
              <a:off x="7238880" y="607680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34" name="Rectangle 46">
              <a:extLst>
                <a:ext uri="{FF2B5EF4-FFF2-40B4-BE49-F238E27FC236}">
                  <a16:creationId xmlns:a16="http://schemas.microsoft.com/office/drawing/2014/main" id="{AAE892C0-BAF6-4303-A445-E4276604D3D3}"/>
                </a:ext>
              </a:extLst>
            </p:cNvPr>
            <p:cNvSpPr/>
            <p:nvPr/>
          </p:nvSpPr>
          <p:spPr>
            <a:xfrm>
              <a:off x="8000999" y="5410079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21422</a:t>
              </a:r>
            </a:p>
          </p:txBody>
        </p:sp>
        <p:sp>
          <p:nvSpPr>
            <p:cNvPr id="35" name="Rectangle 47">
              <a:extLst>
                <a:ext uri="{FF2B5EF4-FFF2-40B4-BE49-F238E27FC236}">
                  <a16:creationId xmlns:a16="http://schemas.microsoft.com/office/drawing/2014/main" id="{09D65893-BE9A-47CB-B5A4-9372775721B5}"/>
                </a:ext>
              </a:extLst>
            </p:cNvPr>
            <p:cNvSpPr/>
            <p:nvPr/>
          </p:nvSpPr>
          <p:spPr>
            <a:xfrm>
              <a:off x="8000999" y="57913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Sue</a:t>
              </a:r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402C1482-673C-4D0B-A20F-9EDEC3351CC2}"/>
                </a:ext>
              </a:extLst>
            </p:cNvPr>
            <p:cNvSpPr/>
            <p:nvPr/>
          </p:nvSpPr>
          <p:spPr>
            <a:xfrm>
              <a:off x="8000999" y="617220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7" name="Group 62">
            <a:extLst>
              <a:ext uri="{FF2B5EF4-FFF2-40B4-BE49-F238E27FC236}">
                <a16:creationId xmlns:a16="http://schemas.microsoft.com/office/drawing/2014/main" id="{1BD1DD49-80DC-4A09-95A1-C8898D73A028}"/>
              </a:ext>
            </a:extLst>
          </p:cNvPr>
          <p:cNvGrpSpPr/>
          <p:nvPr/>
        </p:nvGrpSpPr>
        <p:grpSpPr>
          <a:xfrm>
            <a:off x="2101628" y="1602060"/>
            <a:ext cx="1397099" cy="1016100"/>
            <a:chOff x="2514600" y="2286000"/>
            <a:chExt cx="1676519" cy="1219320"/>
          </a:xfrm>
        </p:grpSpPr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E2EF8563-4CB6-458D-A0C4-9E42EB67820B}"/>
                </a:ext>
              </a:extLst>
            </p:cNvPr>
            <p:cNvGrpSpPr/>
            <p:nvPr/>
          </p:nvGrpSpPr>
          <p:grpSpPr>
            <a:xfrm>
              <a:off x="2514600" y="2286000"/>
              <a:ext cx="1676519" cy="1219320"/>
              <a:chOff x="2514600" y="2286000"/>
              <a:chExt cx="1676519" cy="1219320"/>
            </a:xfrm>
          </p:grpSpPr>
          <p:sp>
            <p:nvSpPr>
              <p:cNvPr id="39" name="Rectangle 12">
                <a:extLst>
                  <a:ext uri="{FF2B5EF4-FFF2-40B4-BE49-F238E27FC236}">
                    <a16:creationId xmlns:a16="http://schemas.microsoft.com/office/drawing/2014/main" id="{404BD44B-0A89-4FAF-9E78-11A77FD894C9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1676519" cy="1219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2333">
                  <a:solidFill>
                    <a:srgbClr val="80808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A35E1B1-D3D4-4443-ABCC-09E3F39C495A}"/>
                  </a:ext>
                </a:extLst>
              </p:cNvPr>
              <p:cNvSpPr/>
              <p:nvPr/>
            </p:nvSpPr>
            <p:spPr>
              <a:xfrm>
                <a:off x="2514600" y="22860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k</a:t>
                </a:r>
              </a:p>
            </p:txBody>
          </p:sp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ABA630CD-1D3D-4E74-89AA-12EDDEDD2DF7}"/>
                  </a:ext>
                </a:extLst>
              </p:cNvPr>
              <p:cNvSpPr/>
              <p:nvPr/>
            </p:nvSpPr>
            <p:spPr>
              <a:xfrm>
                <a:off x="2514600" y="2647800"/>
                <a:ext cx="38088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v</a:t>
                </a:r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3D782FD2-2600-4274-82D1-E875A308D235}"/>
                  </a:ext>
                </a:extLst>
              </p:cNvPr>
              <p:cNvSpPr/>
              <p:nvPr/>
            </p:nvSpPr>
            <p:spPr>
              <a:xfrm>
                <a:off x="2514600" y="3029040"/>
                <a:ext cx="762120" cy="40236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wrap="square" lIns="75000" tIns="39000" rIns="75000" bIns="39000" anchor="t" anchorCtr="0" compatLnSpc="1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667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next</a:t>
                </a:r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F2DEE4B5-8F32-4F25-9E2E-917699B16E24}"/>
                  </a:ext>
                </a:extLst>
              </p:cNvPr>
              <p:cNvSpPr/>
              <p:nvPr/>
            </p:nvSpPr>
            <p:spPr>
              <a:xfrm>
                <a:off x="3276720" y="2361960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57001</a:t>
                </a:r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8730EA3C-4A5D-48D0-8D75-E501AEDEA988}"/>
                  </a:ext>
                </a:extLst>
              </p:cNvPr>
              <p:cNvSpPr/>
              <p:nvPr/>
            </p:nvSpPr>
            <p:spPr>
              <a:xfrm>
                <a:off x="3276720" y="2743199"/>
                <a:ext cx="838080" cy="304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r>
                  <a:rPr lang="en-US" sz="1333">
                    <a:solidFill>
                      <a:srgbClr val="000000"/>
                    </a:solidFill>
                    <a:latin typeface="+mn-lt"/>
                    <a:ea typeface="ＭＳ Ｐゴシック" pitchFamily="2"/>
                    <a:cs typeface="ＭＳ Ｐゴシック" pitchFamily="2"/>
                  </a:rPr>
                  <a:t>Mick</a:t>
                </a:r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8C9EED9D-1CDE-410F-9C41-DAD42558E0D8}"/>
                  </a:ext>
                </a:extLst>
              </p:cNvPr>
              <p:cNvSpPr/>
              <p:nvPr/>
            </p:nvSpPr>
            <p:spPr>
              <a:xfrm>
                <a:off x="3276720" y="3124440"/>
                <a:ext cx="838080" cy="304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 cap="sq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75000" tIns="39000" rIns="75000" bIns="39000" anchor="ctr" anchorCtr="0" compatLnSpc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761970" algn="l"/>
                    <a:tab pos="1523939" algn="l"/>
                    <a:tab pos="2285908" algn="l"/>
                    <a:tab pos="3047878" algn="l"/>
                    <a:tab pos="3809848" algn="l"/>
                    <a:tab pos="4571816" algn="l"/>
                    <a:tab pos="5333786" algn="l"/>
                    <a:tab pos="6095756" algn="l"/>
                    <a:tab pos="6857726" algn="l"/>
                    <a:tab pos="7619695" algn="l"/>
                    <a:tab pos="8381665" algn="l"/>
                  </a:tabLst>
                </a:pPr>
                <a:endPara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endParaRPr>
              </a:p>
            </p:txBody>
          </p:sp>
        </p:grpSp>
        <p:sp>
          <p:nvSpPr>
            <p:cNvPr id="46" name="Straight Connector 50">
              <a:extLst>
                <a:ext uri="{FF2B5EF4-FFF2-40B4-BE49-F238E27FC236}">
                  <a16:creationId xmlns:a16="http://schemas.microsoft.com/office/drawing/2014/main" id="{5B3ACE1D-B9EF-44EB-B359-850FCD4D4CBF}"/>
                </a:ext>
              </a:extLst>
            </p:cNvPr>
            <p:cNvSpPr/>
            <p:nvPr/>
          </p:nvSpPr>
          <p:spPr>
            <a:xfrm flipV="1">
              <a:off x="3276720" y="3124440"/>
              <a:ext cx="838080" cy="30456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custDash>
                <a:ds d="403846" sp="303846"/>
              </a:custDash>
              <a:miter/>
            </a:ln>
          </p:spPr>
          <p:txBody>
            <a:bodyPr wrap="square" lIns="75000" tIns="39000" rIns="75000" bIns="39000" anchor="t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sp>
        <p:nvSpPr>
          <p:cNvPr id="47" name="Straight Connector 53">
            <a:extLst>
              <a:ext uri="{FF2B5EF4-FFF2-40B4-BE49-F238E27FC236}">
                <a16:creationId xmlns:a16="http://schemas.microsoft.com/office/drawing/2014/main" id="{08D1AC57-CBEE-4B85-81F6-2BF5F6283718}"/>
              </a:ext>
            </a:extLst>
          </p:cNvPr>
          <p:cNvSpPr/>
          <p:nvPr/>
        </p:nvSpPr>
        <p:spPr>
          <a:xfrm flipV="1">
            <a:off x="6673627" y="4840260"/>
            <a:ext cx="698401" cy="2541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Straight Connector 54">
            <a:extLst>
              <a:ext uri="{FF2B5EF4-FFF2-40B4-BE49-F238E27FC236}">
                <a16:creationId xmlns:a16="http://schemas.microsoft.com/office/drawing/2014/main" id="{36BF1C5A-27DF-4270-9CC5-8BD3D2E42ECF}"/>
              </a:ext>
            </a:extLst>
          </p:cNvPr>
          <p:cNvSpPr/>
          <p:nvPr/>
        </p:nvSpPr>
        <p:spPr>
          <a:xfrm flipH="1">
            <a:off x="640927" y="4650060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Straight Connector 57">
            <a:extLst>
              <a:ext uri="{FF2B5EF4-FFF2-40B4-BE49-F238E27FC236}">
                <a16:creationId xmlns:a16="http://schemas.microsoft.com/office/drawing/2014/main" id="{C5A51BA4-8643-4608-A007-33621E22E343}"/>
              </a:ext>
            </a:extLst>
          </p:cNvPr>
          <p:cNvSpPr/>
          <p:nvPr/>
        </p:nvSpPr>
        <p:spPr>
          <a:xfrm flipH="1">
            <a:off x="640927" y="3633960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Straight Connector 58">
            <a:extLst>
              <a:ext uri="{FF2B5EF4-FFF2-40B4-BE49-F238E27FC236}">
                <a16:creationId xmlns:a16="http://schemas.microsoft.com/office/drawing/2014/main" id="{04F7B43B-40F8-40A7-8077-0B845820DA1A}"/>
              </a:ext>
            </a:extLst>
          </p:cNvPr>
          <p:cNvSpPr/>
          <p:nvPr/>
        </p:nvSpPr>
        <p:spPr>
          <a:xfrm flipH="1">
            <a:off x="640927" y="3126060"/>
            <a:ext cx="571501" cy="5079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1" name="Straight Connector 59">
            <a:extLst>
              <a:ext uri="{FF2B5EF4-FFF2-40B4-BE49-F238E27FC236}">
                <a16:creationId xmlns:a16="http://schemas.microsoft.com/office/drawing/2014/main" id="{92C270DB-C012-4668-B528-3EC521417377}"/>
              </a:ext>
            </a:extLst>
          </p:cNvPr>
          <p:cNvSpPr/>
          <p:nvPr/>
        </p:nvSpPr>
        <p:spPr>
          <a:xfrm flipH="1">
            <a:off x="640927" y="2618160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2" name="Straight Connector 60">
            <a:extLst>
              <a:ext uri="{FF2B5EF4-FFF2-40B4-BE49-F238E27FC236}">
                <a16:creationId xmlns:a16="http://schemas.microsoft.com/office/drawing/2014/main" id="{84EC2509-9945-4A0F-A2E3-E5B51378AD0A}"/>
              </a:ext>
            </a:extLst>
          </p:cNvPr>
          <p:cNvSpPr/>
          <p:nvPr/>
        </p:nvSpPr>
        <p:spPr>
          <a:xfrm flipH="1">
            <a:off x="640927" y="2109959"/>
            <a:ext cx="571501" cy="508200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3" name="Straight Connector 61">
            <a:extLst>
              <a:ext uri="{FF2B5EF4-FFF2-40B4-BE49-F238E27FC236}">
                <a16:creationId xmlns:a16="http://schemas.microsoft.com/office/drawing/2014/main" id="{2930E0E7-BBC1-4160-B90D-C351AAF8022D}"/>
              </a:ext>
            </a:extLst>
          </p:cNvPr>
          <p:cNvSpPr/>
          <p:nvPr/>
        </p:nvSpPr>
        <p:spPr>
          <a:xfrm flipH="1">
            <a:off x="640927" y="1094160"/>
            <a:ext cx="571501" cy="507901"/>
          </a:xfrm>
          <a:prstGeom prst="line">
            <a:avLst/>
          </a:prstGeom>
          <a:noFill/>
          <a:ln w="9360" cap="sq">
            <a:solidFill>
              <a:srgbClr val="000000"/>
            </a:solidFill>
            <a:custDash>
              <a:ds d="403846" sp="303846"/>
            </a:custDash>
            <a:miter/>
          </a:ln>
        </p:spPr>
        <p:txBody>
          <a:bodyPr wrap="square" lIns="75000" tIns="39000" rIns="75000" bIns="39000" anchor="t" anchorCtr="0" compatLnSpc="1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endParaRPr lang="en-US" sz="2333">
              <a:solidFill>
                <a:srgbClr val="80808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cxnSp>
        <p:nvCxnSpPr>
          <p:cNvPr id="54" name="Curved Connector 69">
            <a:extLst>
              <a:ext uri="{FF2B5EF4-FFF2-40B4-BE49-F238E27FC236}">
                <a16:creationId xmlns:a16="http://schemas.microsoft.com/office/drawing/2014/main" id="{8E7463CB-9BBD-4DE4-B65B-FAA28BCE4787}"/>
              </a:ext>
            </a:extLst>
          </p:cNvPr>
          <p:cNvCxnSpPr>
            <a:endCxn id="40" idx="3"/>
          </p:cNvCxnSpPr>
          <p:nvPr/>
        </p:nvCxnSpPr>
        <p:spPr>
          <a:xfrm flipV="1">
            <a:off x="958627" y="1769714"/>
            <a:ext cx="1143001" cy="861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5" name="Curved Connector 73">
            <a:extLst>
              <a:ext uri="{FF2B5EF4-FFF2-40B4-BE49-F238E27FC236}">
                <a16:creationId xmlns:a16="http://schemas.microsoft.com/office/drawing/2014/main" id="{37C97F4F-7E77-4DC0-84AB-73EBF399B517}"/>
              </a:ext>
            </a:extLst>
          </p:cNvPr>
          <p:cNvCxnSpPr>
            <a:endCxn id="63" idx="3"/>
          </p:cNvCxnSpPr>
          <p:nvPr/>
        </p:nvCxnSpPr>
        <p:spPr>
          <a:xfrm flipV="1">
            <a:off x="958327" y="4300514"/>
            <a:ext cx="889201" cy="1194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56" name="Curved Connector 74">
            <a:extLst>
              <a:ext uri="{FF2B5EF4-FFF2-40B4-BE49-F238E27FC236}">
                <a16:creationId xmlns:a16="http://schemas.microsoft.com/office/drawing/2014/main" id="{626F7ED3-B8D0-480A-803E-75988BBBEB4B}"/>
              </a:ext>
            </a:extLst>
          </p:cNvPr>
          <p:cNvCxnSpPr>
            <a:endCxn id="31" idx="3"/>
          </p:cNvCxnSpPr>
          <p:nvPr/>
        </p:nvCxnSpPr>
        <p:spPr>
          <a:xfrm flipV="1">
            <a:off x="4831927" y="4309814"/>
            <a:ext cx="1206601" cy="6816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57" name="TextBox 81">
            <a:extLst>
              <a:ext uri="{FF2B5EF4-FFF2-40B4-BE49-F238E27FC236}">
                <a16:creationId xmlns:a16="http://schemas.microsoft.com/office/drawing/2014/main" id="{0176F8B0-191E-450B-9972-56225F44FA83}"/>
              </a:ext>
            </a:extLst>
          </p:cNvPr>
          <p:cNvSpPr/>
          <p:nvPr/>
        </p:nvSpPr>
        <p:spPr>
          <a:xfrm>
            <a:off x="387127" y="697260"/>
            <a:ext cx="1079400" cy="3353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buckets</a:t>
            </a: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E780FA0B-DBDF-440F-8D4B-2D2B6DCB933A}"/>
              </a:ext>
            </a:extLst>
          </p:cNvPr>
          <p:cNvSpPr/>
          <p:nvPr/>
        </p:nvSpPr>
        <p:spPr>
          <a:xfrm>
            <a:off x="2228528" y="1284660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</a:p>
        </p:txBody>
      </p:sp>
      <p:sp>
        <p:nvSpPr>
          <p:cNvPr id="59" name="TextBox 83">
            <a:extLst>
              <a:ext uri="{FF2B5EF4-FFF2-40B4-BE49-F238E27FC236}">
                <a16:creationId xmlns:a16="http://schemas.microsoft.com/office/drawing/2014/main" id="{A8F2F1F3-F10C-4DDD-9A27-8BA23CA29541}"/>
              </a:ext>
            </a:extLst>
          </p:cNvPr>
          <p:cNvSpPr/>
          <p:nvPr/>
        </p:nvSpPr>
        <p:spPr>
          <a:xfrm>
            <a:off x="3943028" y="3833760"/>
            <a:ext cx="1206599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</a:p>
        </p:txBody>
      </p:sp>
      <p:sp>
        <p:nvSpPr>
          <p:cNvPr id="60" name="TextBox 84">
            <a:extLst>
              <a:ext uri="{FF2B5EF4-FFF2-40B4-BE49-F238E27FC236}">
                <a16:creationId xmlns:a16="http://schemas.microsoft.com/office/drawing/2014/main" id="{1028B292-31A8-408A-AD49-0F198B6A4420}"/>
              </a:ext>
            </a:extLst>
          </p:cNvPr>
          <p:cNvSpPr/>
          <p:nvPr/>
        </p:nvSpPr>
        <p:spPr>
          <a:xfrm>
            <a:off x="6165727" y="3833760"/>
            <a:ext cx="1206300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</a:p>
        </p:txBody>
      </p:sp>
      <p:grpSp>
        <p:nvGrpSpPr>
          <p:cNvPr id="61" name="Group 63">
            <a:extLst>
              <a:ext uri="{FF2B5EF4-FFF2-40B4-BE49-F238E27FC236}">
                <a16:creationId xmlns:a16="http://schemas.microsoft.com/office/drawing/2014/main" id="{BADF7C25-13BE-444D-9AFD-DC31DF45EB5B}"/>
              </a:ext>
            </a:extLst>
          </p:cNvPr>
          <p:cNvGrpSpPr/>
          <p:nvPr/>
        </p:nvGrpSpPr>
        <p:grpSpPr>
          <a:xfrm>
            <a:off x="1847528" y="4132860"/>
            <a:ext cx="1397099" cy="1015800"/>
            <a:chOff x="2209680" y="5322960"/>
            <a:chExt cx="1676519" cy="1218960"/>
          </a:xfrm>
        </p:grpSpPr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345CB891-3E36-4C98-98A7-AAC0395172E9}"/>
                </a:ext>
              </a:extLst>
            </p:cNvPr>
            <p:cNvSpPr/>
            <p:nvPr/>
          </p:nvSpPr>
          <p:spPr>
            <a:xfrm>
              <a:off x="2209680" y="5322960"/>
              <a:ext cx="1676519" cy="1218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2333">
                <a:solidFill>
                  <a:srgbClr val="80808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63" name="TextBox 65">
              <a:extLst>
                <a:ext uri="{FF2B5EF4-FFF2-40B4-BE49-F238E27FC236}">
                  <a16:creationId xmlns:a16="http://schemas.microsoft.com/office/drawing/2014/main" id="{5BBCFF5A-0FA7-4E01-8115-4176A8863130}"/>
                </a:ext>
              </a:extLst>
            </p:cNvPr>
            <p:cNvSpPr/>
            <p:nvPr/>
          </p:nvSpPr>
          <p:spPr>
            <a:xfrm>
              <a:off x="2209680" y="5322960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k</a:t>
              </a:r>
            </a:p>
          </p:txBody>
        </p:sp>
        <p:sp>
          <p:nvSpPr>
            <p:cNvPr id="64" name="TextBox 66">
              <a:extLst>
                <a:ext uri="{FF2B5EF4-FFF2-40B4-BE49-F238E27FC236}">
                  <a16:creationId xmlns:a16="http://schemas.microsoft.com/office/drawing/2014/main" id="{E6339CDA-B647-4B9F-BEAF-990CEB79CF54}"/>
                </a:ext>
              </a:extLst>
            </p:cNvPr>
            <p:cNvSpPr/>
            <p:nvPr/>
          </p:nvSpPr>
          <p:spPr>
            <a:xfrm>
              <a:off x="2209680" y="5684759"/>
              <a:ext cx="38088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v</a:t>
              </a:r>
            </a:p>
          </p:txBody>
        </p:sp>
        <p:sp>
          <p:nvSpPr>
            <p:cNvPr id="65" name="TextBox 67">
              <a:extLst>
                <a:ext uri="{FF2B5EF4-FFF2-40B4-BE49-F238E27FC236}">
                  <a16:creationId xmlns:a16="http://schemas.microsoft.com/office/drawing/2014/main" id="{0D425765-4EC8-4CE5-A8A1-0D68D1E81240}"/>
                </a:ext>
              </a:extLst>
            </p:cNvPr>
            <p:cNvSpPr/>
            <p:nvPr/>
          </p:nvSpPr>
          <p:spPr>
            <a:xfrm>
              <a:off x="2209680" y="6065640"/>
              <a:ext cx="762120" cy="40236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75000" tIns="39000" rIns="75000" bIns="39000" anchor="t" anchorCtr="0" compatLnSpc="1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667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next</a:t>
              </a:r>
            </a:p>
          </p:txBody>
        </p:sp>
        <p:sp>
          <p:nvSpPr>
            <p:cNvPr id="66" name="Rectangle 68">
              <a:extLst>
                <a:ext uri="{FF2B5EF4-FFF2-40B4-BE49-F238E27FC236}">
                  <a16:creationId xmlns:a16="http://schemas.microsoft.com/office/drawing/2014/main" id="{AC39672B-2BE4-47ED-92CA-FC877FC94E30}"/>
                </a:ext>
              </a:extLst>
            </p:cNvPr>
            <p:cNvSpPr/>
            <p:nvPr/>
          </p:nvSpPr>
          <p:spPr>
            <a:xfrm>
              <a:off x="2971800" y="539892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59014</a:t>
              </a:r>
            </a:p>
          </p:txBody>
        </p:sp>
        <p:sp>
          <p:nvSpPr>
            <p:cNvPr id="67" name="Rectangle 70">
              <a:extLst>
                <a:ext uri="{FF2B5EF4-FFF2-40B4-BE49-F238E27FC236}">
                  <a16:creationId xmlns:a16="http://schemas.microsoft.com/office/drawing/2014/main" id="{9E542E3B-0EB1-40AB-AA36-B4E72113C24A}"/>
                </a:ext>
              </a:extLst>
            </p:cNvPr>
            <p:cNvSpPr/>
            <p:nvPr/>
          </p:nvSpPr>
          <p:spPr>
            <a:xfrm>
              <a:off x="2971800" y="578016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r>
                <a:rPr lang="en-US" sz="1333">
                  <a:solidFill>
                    <a:srgbClr val="000000"/>
                  </a:solidFill>
                  <a:latin typeface="+mn-lt"/>
                  <a:ea typeface="ＭＳ Ｐゴシック" pitchFamily="2"/>
                  <a:cs typeface="ＭＳ Ｐゴシック" pitchFamily="2"/>
                </a:rPr>
                <a:t>Jeff</a:t>
              </a:r>
            </a:p>
          </p:txBody>
        </p:sp>
        <p:sp>
          <p:nvSpPr>
            <p:cNvPr id="68" name="Rectangle 71">
              <a:extLst>
                <a:ext uri="{FF2B5EF4-FFF2-40B4-BE49-F238E27FC236}">
                  <a16:creationId xmlns:a16="http://schemas.microsoft.com/office/drawing/2014/main" id="{1F996054-BC7C-4182-AECA-ACB3424F67BC}"/>
                </a:ext>
              </a:extLst>
            </p:cNvPr>
            <p:cNvSpPr/>
            <p:nvPr/>
          </p:nvSpPr>
          <p:spPr>
            <a:xfrm>
              <a:off x="2971800" y="6161040"/>
              <a:ext cx="8380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 cap="sq">
              <a:solidFill>
                <a:srgbClr val="000000"/>
              </a:solidFill>
              <a:prstDash val="solid"/>
              <a:round/>
            </a:ln>
          </p:spPr>
          <p:txBody>
            <a:bodyPr wrap="square" lIns="75000" tIns="39000" rIns="75000" bIns="39000" anchor="ctr" anchorCtr="0" compatLnSpc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761970" algn="l"/>
                  <a:tab pos="1523939" algn="l"/>
                  <a:tab pos="2285908" algn="l"/>
                  <a:tab pos="3047878" algn="l"/>
                  <a:tab pos="3809848" algn="l"/>
                  <a:tab pos="4571816" algn="l"/>
                  <a:tab pos="5333786" algn="l"/>
                  <a:tab pos="6095756" algn="l"/>
                  <a:tab pos="6857726" algn="l"/>
                  <a:tab pos="7619695" algn="l"/>
                  <a:tab pos="8381665" algn="l"/>
                </a:tabLst>
              </a:pPr>
              <a:endParaRPr lang="en-US" sz="1333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endParaRPr>
            </a:p>
          </p:txBody>
        </p:sp>
      </p:grpSp>
      <p:cxnSp>
        <p:nvCxnSpPr>
          <p:cNvPr id="69" name="Curved Connector 72">
            <a:extLst>
              <a:ext uri="{FF2B5EF4-FFF2-40B4-BE49-F238E27FC236}">
                <a16:creationId xmlns:a16="http://schemas.microsoft.com/office/drawing/2014/main" id="{C03D4CF3-E81F-4B58-9147-A0B067FB45E3}"/>
              </a:ext>
            </a:extLst>
          </p:cNvPr>
          <p:cNvCxnSpPr>
            <a:endCxn id="23" idx="3"/>
          </p:cNvCxnSpPr>
          <p:nvPr/>
        </p:nvCxnSpPr>
        <p:spPr>
          <a:xfrm flipV="1">
            <a:off x="2863327" y="4309814"/>
            <a:ext cx="952801" cy="672047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0" name="TextBox 75">
            <a:extLst>
              <a:ext uri="{FF2B5EF4-FFF2-40B4-BE49-F238E27FC236}">
                <a16:creationId xmlns:a16="http://schemas.microsoft.com/office/drawing/2014/main" id="{B9EB1D52-89C9-4666-8CEB-526607AE3429}"/>
              </a:ext>
            </a:extLst>
          </p:cNvPr>
          <p:cNvSpPr/>
          <p:nvPr/>
        </p:nvSpPr>
        <p:spPr>
          <a:xfrm>
            <a:off x="1974727" y="3824460"/>
            <a:ext cx="1206300" cy="3095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75000" tIns="39000" rIns="75000" bIns="39000" anchor="t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50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ItemNode</a:t>
            </a:r>
          </a:p>
        </p:txBody>
      </p:sp>
      <p:sp>
        <p:nvSpPr>
          <p:cNvPr id="71" name="AutoShape 5">
            <a:extLst>
              <a:ext uri="{FF2B5EF4-FFF2-40B4-BE49-F238E27FC236}">
                <a16:creationId xmlns:a16="http://schemas.microsoft.com/office/drawing/2014/main" id="{26DB710A-650B-4DF3-8671-3ED6EB087D3C}"/>
              </a:ext>
            </a:extLst>
          </p:cNvPr>
          <p:cNvSpPr/>
          <p:nvPr/>
        </p:nvSpPr>
        <p:spPr>
          <a:xfrm>
            <a:off x="4387628" y="2688590"/>
            <a:ext cx="1460399" cy="637642"/>
          </a:xfrm>
          <a:custGeom>
            <a:avLst>
              <a:gd name="f0" fmla="val -10567"/>
              <a:gd name="f1" fmla="val -94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In different stripes</a:t>
            </a:r>
          </a:p>
        </p:txBody>
      </p:sp>
      <p:sp>
        <p:nvSpPr>
          <p:cNvPr id="72" name="AutoShape 5">
            <a:extLst>
              <a:ext uri="{FF2B5EF4-FFF2-40B4-BE49-F238E27FC236}">
                <a16:creationId xmlns:a16="http://schemas.microsoft.com/office/drawing/2014/main" id="{4FEFEABE-8767-4665-B99C-E50821B7653F}"/>
              </a:ext>
            </a:extLst>
          </p:cNvPr>
          <p:cNvSpPr/>
          <p:nvPr/>
        </p:nvSpPr>
        <p:spPr>
          <a:xfrm>
            <a:off x="4387628" y="2703890"/>
            <a:ext cx="1460399" cy="637642"/>
          </a:xfrm>
          <a:custGeom>
            <a:avLst>
              <a:gd name="f0" fmla="val -1064"/>
              <a:gd name="f1" fmla="val 3581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In different stripes</a:t>
            </a:r>
          </a:p>
        </p:txBody>
      </p:sp>
      <p:sp>
        <p:nvSpPr>
          <p:cNvPr id="73" name="AutoShape 5">
            <a:extLst>
              <a:ext uri="{FF2B5EF4-FFF2-40B4-BE49-F238E27FC236}">
                <a16:creationId xmlns:a16="http://schemas.microsoft.com/office/drawing/2014/main" id="{2E75E700-E80B-4F4F-BB39-2A6E78F060FA}"/>
              </a:ext>
            </a:extLst>
          </p:cNvPr>
          <p:cNvSpPr/>
          <p:nvPr/>
        </p:nvSpPr>
        <p:spPr>
          <a:xfrm>
            <a:off x="5276527" y="1655540"/>
            <a:ext cx="2159099" cy="637642"/>
          </a:xfrm>
          <a:custGeom>
            <a:avLst>
              <a:gd name="f0" fmla="val 1767"/>
              <a:gd name="f1" fmla="val 2505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667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Locking one will not lock the other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81562135-6623-4146-BB30-49883EC6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239497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Bucket idea</a:t>
            </a:r>
            <a:endParaRPr lang="da-DK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2F446-9CAE-85B6-C1D6-BC108547F1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53</a:t>
            </a:fld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art 4">
            <a:extLst>
              <a:ext uri="{FF2B5EF4-FFF2-40B4-BE49-F238E27FC236}">
                <a16:creationId xmlns:a16="http://schemas.microsoft.com/office/drawing/2014/main" id="{9C35FEA9-FCBE-49CF-928F-AFF9475E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504" y="841276"/>
            <a:ext cx="6795344" cy="43367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7E7CD85F-16C8-4CE5-87C7-8A4D2A6D1B46}"/>
              </a:ext>
            </a:extLst>
          </p:cNvPr>
          <p:cNvSpPr/>
          <p:nvPr/>
        </p:nvSpPr>
        <p:spPr>
          <a:xfrm>
            <a:off x="5436096" y="4120123"/>
            <a:ext cx="1650900" cy="526836"/>
          </a:xfrm>
          <a:custGeom>
            <a:avLst>
              <a:gd name="f0" fmla="val -3265"/>
              <a:gd name="f1" fmla="val 14129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A: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Very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bad;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too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much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locking</a:t>
            </a:r>
            <a:endParaRPr lang="da-DK" sz="1333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5F164B4-788A-49F6-8A8B-2DC278696AB5}"/>
              </a:ext>
            </a:extLst>
          </p:cNvPr>
          <p:cNvSpPr/>
          <p:nvPr/>
        </p:nvSpPr>
        <p:spPr>
          <a:xfrm>
            <a:off x="5436096" y="2934474"/>
            <a:ext cx="1650900" cy="305846"/>
          </a:xfrm>
          <a:custGeom>
            <a:avLst>
              <a:gd name="f0" fmla="val -3265"/>
              <a:gd name="f1" fmla="val 1413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B: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Striping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DCC2D9C8-F7D5-4473-86C6-BC24A51F754C}"/>
              </a:ext>
            </a:extLst>
          </p:cNvPr>
          <p:cNvSpPr/>
          <p:nvPr/>
        </p:nvSpPr>
        <p:spPr>
          <a:xfrm>
            <a:off x="5508104" y="769268"/>
            <a:ext cx="1650900" cy="526836"/>
          </a:xfrm>
          <a:custGeom>
            <a:avLst>
              <a:gd name="f0" fmla="val -29966"/>
              <a:gd name="f1" fmla="val 19839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C: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Striping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and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lock-free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reads</a:t>
            </a:r>
            <a:endParaRPr lang="da-DK" sz="1333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B5B8478-24E6-49A3-98EA-D3B126951E44}"/>
              </a:ext>
            </a:extLst>
          </p:cNvPr>
          <p:cNvSpPr/>
          <p:nvPr/>
        </p:nvSpPr>
        <p:spPr>
          <a:xfrm>
            <a:off x="5585396" y="1993404"/>
            <a:ext cx="1650900" cy="526836"/>
          </a:xfrm>
          <a:custGeom>
            <a:avLst>
              <a:gd name="f0" fmla="val -4748"/>
              <a:gd name="f1" fmla="val 654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00CC99"/>
          </a:solidFill>
          <a:ln>
            <a:noFill/>
            <a:prstDash val="solid"/>
          </a:ln>
        </p:spPr>
        <p:txBody>
          <a:bodyPr wrap="square" lIns="75000" tIns="39000" rIns="75000" bIns="39000" anchor="ctr" anchorCtr="0" compatLnSpc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D: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Java’s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 smart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conc</a:t>
            </a:r>
            <a:r>
              <a:rPr lang="da-DK" sz="1333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. hash </a:t>
            </a:r>
            <a:r>
              <a:rPr lang="da-DK" sz="1333" dirty="0" err="1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map</a:t>
            </a:r>
            <a:endParaRPr lang="da-DK" sz="1333" dirty="0">
              <a:solidFill>
                <a:srgbClr val="000000"/>
              </a:solidFill>
              <a:latin typeface="+mn-lt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1174E31-F006-4297-B304-098F0CB256D3}"/>
              </a:ext>
            </a:extLst>
          </p:cNvPr>
          <p:cNvSpPr/>
          <p:nvPr/>
        </p:nvSpPr>
        <p:spPr>
          <a:xfrm>
            <a:off x="179512" y="697260"/>
            <a:ext cx="718928" cy="258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75000" tIns="39000" rIns="75000" bIns="39000" anchor="t" anchorCtr="0" compatLnSpc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167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speed-up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E2D6E68-B854-4AAE-A3DE-BA60D16DE459}"/>
              </a:ext>
            </a:extLst>
          </p:cNvPr>
          <p:cNvSpPr/>
          <p:nvPr/>
        </p:nvSpPr>
        <p:spPr>
          <a:xfrm>
            <a:off x="5940152" y="4857098"/>
            <a:ext cx="641984" cy="2326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75000" tIns="39000" rIns="75000" bIns="39000" anchor="t" anchorCtr="0" compatLnSpc="1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0" algn="l"/>
                <a:tab pos="761970" algn="l"/>
                <a:tab pos="1523939" algn="l"/>
                <a:tab pos="2285908" algn="l"/>
                <a:tab pos="3047878" algn="l"/>
                <a:tab pos="3809848" algn="l"/>
                <a:tab pos="4571816" algn="l"/>
                <a:tab pos="5333786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sz="1000" dirty="0">
                <a:solidFill>
                  <a:srgbClr val="000000"/>
                </a:solidFill>
                <a:latin typeface="+mn-lt"/>
                <a:ea typeface="ＭＳ Ｐゴシック" pitchFamily="2"/>
                <a:cs typeface="ＭＳ Ｐゴシック" pitchFamily="2"/>
              </a:rPr>
              <a:t># threads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6ED9FC3-C4C1-4B40-AF8C-C353362E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108452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Reducing locking</a:t>
            </a:r>
            <a:endParaRPr lang="da-DK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2DEE-2678-2204-926B-3DD5C8D041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875712" y="49188"/>
            <a:ext cx="232792" cy="216024"/>
          </a:xfrm>
        </p:spPr>
        <p:txBody>
          <a:bodyPr/>
          <a:lstStyle/>
          <a:p>
            <a:r>
              <a:rPr lang="da-DK" altLang="da-DK" dirty="0"/>
              <a:t>· </a:t>
            </a:r>
            <a:fld id="{45DC45BC-5FAA-42DE-9251-587A4D22817D}" type="slidenum">
              <a:rPr lang="da-DK" altLang="da-DK" smtClean="0"/>
              <a:pPr/>
              <a:t>54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18965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775191-5065-4C7C-A0C5-07D5EAA6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495225" cy="565146"/>
          </a:xfrm>
        </p:spPr>
        <p:txBody>
          <a:bodyPr/>
          <a:lstStyle/>
          <a:p>
            <a:r>
              <a:rPr lang="en-US" dirty="0">
                <a:latin typeface="+mn-lt"/>
              </a:rPr>
              <a:t>Ultimate scalability</a:t>
            </a:r>
            <a:endParaRPr lang="da-DK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68708-9B48-4D39-803A-3325AD6C7CFF}"/>
              </a:ext>
            </a:extLst>
          </p:cNvPr>
          <p:cNvSpPr txBox="1"/>
          <p:nvPr/>
        </p:nvSpPr>
        <p:spPr>
          <a:xfrm>
            <a:off x="1187624" y="1243707"/>
            <a:ext cx="335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 web-shop, Facebook, …</a:t>
            </a:r>
            <a:endParaRPr lang="da-DK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AE6ED-C97E-473B-81F2-23A9D8438567}"/>
              </a:ext>
            </a:extLst>
          </p:cNvPr>
          <p:cNvSpPr txBox="1"/>
          <p:nvPr/>
        </p:nvSpPr>
        <p:spPr>
          <a:xfrm>
            <a:off x="1907704" y="2497460"/>
            <a:ext cx="5774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We must give up thread safety,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but still maintain some sort of consistency </a:t>
            </a:r>
            <a:endParaRPr lang="da-DK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70223-5089-6B6C-2BAC-20D410A98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55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0031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B54-307E-48E9-A821-5B43EDF8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411128" cy="565146"/>
          </a:xfrm>
        </p:spPr>
        <p:txBody>
          <a:bodyPr/>
          <a:lstStyle/>
          <a:p>
            <a:r>
              <a:rPr lang="en-US" dirty="0"/>
              <a:t>Future</a:t>
            </a:r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D84139-AA39-4503-B9CE-8F2E41A41F45}"/>
              </a:ext>
            </a:extLst>
          </p:cNvPr>
          <p:cNvCxnSpPr/>
          <p:nvPr/>
        </p:nvCxnSpPr>
        <p:spPr>
          <a:xfrm>
            <a:off x="971600" y="1417340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33384-AF50-44D5-8B34-637588250219}"/>
              </a:ext>
            </a:extLst>
          </p:cNvPr>
          <p:cNvSpPr txBox="1"/>
          <p:nvPr/>
        </p:nvSpPr>
        <p:spPr>
          <a:xfrm>
            <a:off x="323528" y="117169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US" sz="1600" dirty="0">
                <a:latin typeface="+mn-lt"/>
              </a:rPr>
              <a:t>1</a:t>
            </a:r>
            <a:endParaRPr lang="da-DK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01670E-86AB-467A-82B3-E17A0EDCDA53}"/>
              </a:ext>
            </a:extLst>
          </p:cNvPr>
          <p:cNvCxnSpPr>
            <a:cxnSpLocks/>
          </p:cNvCxnSpPr>
          <p:nvPr/>
        </p:nvCxnSpPr>
        <p:spPr>
          <a:xfrm>
            <a:off x="1835696" y="1921396"/>
            <a:ext cx="23042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9ED395-4D86-4D53-8097-423950779C60}"/>
              </a:ext>
            </a:extLst>
          </p:cNvPr>
          <p:cNvSpPr txBox="1"/>
          <p:nvPr/>
        </p:nvSpPr>
        <p:spPr>
          <a:xfrm>
            <a:off x="323528" y="167575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US" sz="1600" dirty="0">
                <a:latin typeface="+mn-lt"/>
              </a:rPr>
              <a:t>2</a:t>
            </a:r>
            <a:endParaRPr lang="da-DK" dirty="0"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82DA9-5CE0-43EC-9089-A2ADBD1D144C}"/>
              </a:ext>
            </a:extLst>
          </p:cNvPr>
          <p:cNvCxnSpPr/>
          <p:nvPr/>
        </p:nvCxnSpPr>
        <p:spPr>
          <a:xfrm>
            <a:off x="1619672" y="1489348"/>
            <a:ext cx="216024" cy="4320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01BDC-BC24-40B9-9378-4F33F751CC4B}"/>
              </a:ext>
            </a:extLst>
          </p:cNvPr>
          <p:cNvSpPr txBox="1"/>
          <p:nvPr/>
        </p:nvSpPr>
        <p:spPr>
          <a:xfrm>
            <a:off x="1835696" y="153115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"/>
              </a:rPr>
              <a:t>start</a:t>
            </a:r>
            <a:endParaRPr lang="da-DK" sz="1000" b="1" dirty="0">
              <a:latin typeface="Courier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A4FAA-F492-4AA8-B694-109AA51580C2}"/>
              </a:ext>
            </a:extLst>
          </p:cNvPr>
          <p:cNvCxnSpPr>
            <a:cxnSpLocks/>
          </p:cNvCxnSpPr>
          <p:nvPr/>
        </p:nvCxnSpPr>
        <p:spPr>
          <a:xfrm flipV="1">
            <a:off x="4155013" y="1489348"/>
            <a:ext cx="272971" cy="3600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5EF6C1-59AB-49C2-BCA0-2A1AA3B01B2C}"/>
              </a:ext>
            </a:extLst>
          </p:cNvPr>
          <p:cNvSpPr txBox="1"/>
          <p:nvPr/>
        </p:nvSpPr>
        <p:spPr>
          <a:xfrm>
            <a:off x="4427984" y="156135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"/>
              </a:rPr>
              <a:t>return result</a:t>
            </a:r>
            <a:endParaRPr lang="da-DK" sz="1000" b="1" dirty="0">
              <a:latin typeface="Courier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81BA3D-5DEB-4FC7-ABAB-139D4BA0DE3B}"/>
              </a:ext>
            </a:extLst>
          </p:cNvPr>
          <p:cNvCxnSpPr/>
          <p:nvPr/>
        </p:nvCxnSpPr>
        <p:spPr>
          <a:xfrm>
            <a:off x="4499992" y="1417340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546E18-FD92-4174-9CCD-BD2D80F32B9E}"/>
              </a:ext>
            </a:extLst>
          </p:cNvPr>
          <p:cNvSpPr txBox="1"/>
          <p:nvPr/>
        </p:nvSpPr>
        <p:spPr>
          <a:xfrm>
            <a:off x="251520" y="2497460"/>
            <a:ext cx="6696744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T2: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Future&lt;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input) {        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</a:p>
          <a:p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 // </a:t>
            </a:r>
            <a:r>
              <a:rPr lang="da-DK" sz="1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da-DK" sz="12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da-DK" sz="1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12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T1: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Future&lt;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future = T2.calculate(  );  // start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future.get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B1CC3-D4ED-4245-B5FB-548D918CB604}"/>
              </a:ext>
            </a:extLst>
          </p:cNvPr>
          <p:cNvSpPr txBox="1"/>
          <p:nvPr/>
        </p:nvSpPr>
        <p:spPr>
          <a:xfrm>
            <a:off x="4729303" y="1099111"/>
            <a:ext cx="41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1" dirty="0" err="1">
                <a:latin typeface="Courier"/>
              </a:rPr>
              <a:t>get</a:t>
            </a:r>
            <a:endParaRPr lang="da-DK" sz="1000" b="1" dirty="0">
              <a:latin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34F82-FCD0-FB56-9755-03EE88756D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6</a:t>
            </a:fld>
            <a:endParaRPr lang="da-DK" altLang="da-DK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9BB3620-F88B-EB6B-5547-DE12CD6C7E6A}"/>
              </a:ext>
            </a:extLst>
          </p:cNvPr>
          <p:cNvSpPr/>
          <p:nvPr/>
        </p:nvSpPr>
        <p:spPr>
          <a:xfrm>
            <a:off x="2104082" y="4680059"/>
            <a:ext cx="4484142" cy="432048"/>
          </a:xfrm>
          <a:prstGeom prst="wedgeRectCallout">
            <a:avLst>
              <a:gd name="adj1" fmla="val -59641"/>
              <a:gd name="adj2" fmla="val -1253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get() is a blocking call !!!!</a:t>
            </a:r>
            <a:endParaRPr lang="en-SE" sz="16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9D0EA-2273-8FC7-51C1-4A7F7125BD0E}"/>
              </a:ext>
            </a:extLst>
          </p:cNvPr>
          <p:cNvSpPr txBox="1"/>
          <p:nvPr/>
        </p:nvSpPr>
        <p:spPr>
          <a:xfrm>
            <a:off x="179512" y="625252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Futures are executors that deliver a result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55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605751" cy="565146"/>
          </a:xfrm>
        </p:spPr>
        <p:txBody>
          <a:bodyPr/>
          <a:lstStyle/>
          <a:p>
            <a:r>
              <a:rPr lang="en-US" dirty="0"/>
              <a:t>Splitting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7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31683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da-D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EA6E3-438A-99EF-6064-8D337B4ACE7B}"/>
              </a:ext>
            </a:extLst>
          </p:cNvPr>
          <p:cNvSpPr txBox="1"/>
          <p:nvPr/>
        </p:nvSpPr>
        <p:spPr>
          <a:xfrm>
            <a:off x="323528" y="3763987"/>
            <a:ext cx="622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how do we get the results from a future?</a:t>
            </a:r>
            <a:endParaRPr lang="da-D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15D175-2945-3DFC-1C1B-8E8635E2A297}"/>
              </a:ext>
            </a:extLst>
          </p:cNvPr>
          <p:cNvCxnSpPr/>
          <p:nvPr/>
        </p:nvCxnSpPr>
        <p:spPr>
          <a:xfrm>
            <a:off x="971600" y="451368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5B2129-D8A5-9C5E-E064-3C3FB0B19322}"/>
              </a:ext>
            </a:extLst>
          </p:cNvPr>
          <p:cNvSpPr txBox="1"/>
          <p:nvPr/>
        </p:nvSpPr>
        <p:spPr>
          <a:xfrm>
            <a:off x="323528" y="426804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US" sz="1600" dirty="0">
                <a:latin typeface="+mn-lt"/>
              </a:rPr>
              <a:t>1</a:t>
            </a:r>
            <a:endParaRPr lang="da-DK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5A24DB-CB44-6084-7116-F36F32402269}"/>
              </a:ext>
            </a:extLst>
          </p:cNvPr>
          <p:cNvCxnSpPr>
            <a:cxnSpLocks/>
          </p:cNvCxnSpPr>
          <p:nvPr/>
        </p:nvCxnSpPr>
        <p:spPr>
          <a:xfrm>
            <a:off x="1835696" y="5017740"/>
            <a:ext cx="23042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899E28-3E2F-00B0-8F30-A8842FE9A0D4}"/>
              </a:ext>
            </a:extLst>
          </p:cNvPr>
          <p:cNvSpPr txBox="1"/>
          <p:nvPr/>
        </p:nvSpPr>
        <p:spPr>
          <a:xfrm>
            <a:off x="323528" y="477209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US" sz="1600" dirty="0">
                <a:latin typeface="+mn-lt"/>
              </a:rPr>
              <a:t>2</a:t>
            </a:r>
            <a:endParaRPr lang="da-DK" dirty="0"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AE0ED-5CB7-BE2E-E729-BD625E20C910}"/>
              </a:ext>
            </a:extLst>
          </p:cNvPr>
          <p:cNvCxnSpPr/>
          <p:nvPr/>
        </p:nvCxnSpPr>
        <p:spPr>
          <a:xfrm>
            <a:off x="1619672" y="4585692"/>
            <a:ext cx="216024" cy="4320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05FA98-0E4E-CAE0-9836-1CDB1028272A}"/>
              </a:ext>
            </a:extLst>
          </p:cNvPr>
          <p:cNvSpPr txBox="1"/>
          <p:nvPr/>
        </p:nvSpPr>
        <p:spPr>
          <a:xfrm>
            <a:off x="1835696" y="46275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"/>
              </a:rPr>
              <a:t>start</a:t>
            </a:r>
            <a:endParaRPr lang="da-DK" sz="1000" b="1" dirty="0">
              <a:latin typeface="Courier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BE0A5-B671-963C-9A13-89756782F18A}"/>
              </a:ext>
            </a:extLst>
          </p:cNvPr>
          <p:cNvCxnSpPr>
            <a:cxnSpLocks/>
          </p:cNvCxnSpPr>
          <p:nvPr/>
        </p:nvCxnSpPr>
        <p:spPr>
          <a:xfrm flipV="1">
            <a:off x="4155013" y="4585692"/>
            <a:ext cx="272971" cy="3600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98D37B-0969-D80A-D80E-FB44E77E9EC8}"/>
              </a:ext>
            </a:extLst>
          </p:cNvPr>
          <p:cNvSpPr txBox="1"/>
          <p:nvPr/>
        </p:nvSpPr>
        <p:spPr>
          <a:xfrm>
            <a:off x="4427984" y="4657700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"/>
              </a:rPr>
              <a:t>return result</a:t>
            </a:r>
            <a:endParaRPr lang="da-DK" sz="1000" b="1" dirty="0">
              <a:latin typeface="Courie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13FC68-F0E2-EAD8-6265-360D9FACF7C9}"/>
              </a:ext>
            </a:extLst>
          </p:cNvPr>
          <p:cNvCxnSpPr/>
          <p:nvPr/>
        </p:nvCxnSpPr>
        <p:spPr>
          <a:xfrm>
            <a:off x="4499992" y="4513684"/>
            <a:ext cx="7920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2842C8-FD9B-72BA-2982-3EF57C5D58F4}"/>
              </a:ext>
            </a:extLst>
          </p:cNvPr>
          <p:cNvSpPr txBox="1"/>
          <p:nvPr/>
        </p:nvSpPr>
        <p:spPr>
          <a:xfrm>
            <a:off x="4729303" y="4195455"/>
            <a:ext cx="41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1" dirty="0" err="1">
                <a:latin typeface="Courier"/>
              </a:rPr>
              <a:t>get</a:t>
            </a:r>
            <a:endParaRPr lang="da-DK" sz="1000" b="1" dirty="0">
              <a:latin typeface="Courier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B8C884-9A49-A2B0-493B-6C756B0999D5}"/>
              </a:ext>
            </a:extLst>
          </p:cNvPr>
          <p:cNvSpPr/>
          <p:nvPr/>
        </p:nvSpPr>
        <p:spPr>
          <a:xfrm>
            <a:off x="3779912" y="4195455"/>
            <a:ext cx="2016224" cy="8942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3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033175" cy="565146"/>
          </a:xfrm>
        </p:spPr>
        <p:txBody>
          <a:bodyPr/>
          <a:lstStyle/>
          <a:p>
            <a:r>
              <a:rPr lang="en-US" dirty="0"/>
              <a:t>Combining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8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D2A8D-80A4-D633-1B43-ADAACB63EFB0}"/>
              </a:ext>
            </a:extLst>
          </p:cNvPr>
          <p:cNvSpPr/>
          <p:nvPr/>
        </p:nvSpPr>
        <p:spPr>
          <a:xfrm>
            <a:off x="2699792" y="3649588"/>
            <a:ext cx="612068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Does the order of f1.get and f2.get matter?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95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CBE4-7C4C-9401-364C-C2C05223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033175" cy="565146"/>
          </a:xfrm>
        </p:spPr>
        <p:txBody>
          <a:bodyPr/>
          <a:lstStyle/>
          <a:p>
            <a:r>
              <a:rPr lang="en-US" dirty="0"/>
              <a:t>Combining tasks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4DE15-1827-9D8C-93D7-D7AD642F5F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a-DK" altLang="da-DK"/>
              <a:t>· </a:t>
            </a:r>
            <a:fld id="{45DC45BC-5FAA-42DE-9251-587A4D22817D}" type="slidenum">
              <a:rPr lang="da-DK" altLang="da-DK" smtClean="0"/>
              <a:pPr/>
              <a:t>9</a:t>
            </a:fld>
            <a:endParaRPr lang="da-DK" altLang="da-DK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F9549-63E7-4DEF-0CF2-33253C12107C}"/>
              </a:ext>
            </a:extLst>
          </p:cNvPr>
          <p:cNvSpPr txBox="1">
            <a:spLocks/>
          </p:cNvSpPr>
          <p:nvPr/>
        </p:nvSpPr>
        <p:spPr>
          <a:xfrm>
            <a:off x="107504" y="697260"/>
            <a:ext cx="8856984" cy="24482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((high-low) &lt;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 ...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low+(high-low)/2;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f1=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Future&lt;?&gt; f2=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pool.submit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countPrimesTask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mid+1, high,</a:t>
            </a:r>
            <a:b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pool,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f1.get();f2.get();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D2A8D-80A4-D633-1B43-ADAACB63EFB0}"/>
              </a:ext>
            </a:extLst>
          </p:cNvPr>
          <p:cNvSpPr/>
          <p:nvPr/>
        </p:nvSpPr>
        <p:spPr>
          <a:xfrm>
            <a:off x="3203848" y="3649588"/>
            <a:ext cx="561662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80151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owerpoint_bredformat">
  <a:themeElements>
    <a:clrScheme name="IT-Universitetet">
      <a:dk1>
        <a:sysClr val="windowText" lastClr="000000"/>
      </a:dk1>
      <a:lt1>
        <a:sysClr val="window" lastClr="FFFFFF"/>
      </a:lt1>
      <a:dk2>
        <a:srgbClr val="8D408E"/>
      </a:dk2>
      <a:lt2>
        <a:srgbClr val="C3C5BB"/>
      </a:lt2>
      <a:accent1>
        <a:srgbClr val="A5CBDA"/>
      </a:accent1>
      <a:accent2>
        <a:srgbClr val="FFCC00"/>
      </a:accent2>
      <a:accent3>
        <a:srgbClr val="E2007A"/>
      </a:accent3>
      <a:accent4>
        <a:srgbClr val="009EE0"/>
      </a:accent4>
      <a:accent5>
        <a:srgbClr val="675D9E"/>
      </a:accent5>
      <a:accent6>
        <a:srgbClr val="708B96"/>
      </a:accent6>
      <a:hlink>
        <a:srgbClr val="009EE0"/>
      </a:hlink>
      <a:folHlink>
        <a:srgbClr val="E20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powerpoint eng bredNY09 pot</Template>
  <TotalTime>17802</TotalTime>
  <Words>4821</Words>
  <Application>Microsoft Office PowerPoint</Application>
  <PresentationFormat>On-screen Show (16:10)</PresentationFormat>
  <Paragraphs>950</Paragraphs>
  <Slides>55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ＭＳ Ｐゴシック</vt:lpstr>
      <vt:lpstr>Arial</vt:lpstr>
      <vt:lpstr>Arial Unicode MS</vt:lpstr>
      <vt:lpstr>Calibri</vt:lpstr>
      <vt:lpstr>Cambria Math</vt:lpstr>
      <vt:lpstr>Courier</vt:lpstr>
      <vt:lpstr>Courier New</vt:lpstr>
      <vt:lpstr>Verdana</vt:lpstr>
      <vt:lpstr>Master_powerpoint_bredformat</vt:lpstr>
      <vt:lpstr>PowerPoint Presentation</vt:lpstr>
      <vt:lpstr>Agenda</vt:lpstr>
      <vt:lpstr>Java Executors - Tasks</vt:lpstr>
      <vt:lpstr>Prime counter task (skeleton)</vt:lpstr>
      <vt:lpstr>Splitting tasks</vt:lpstr>
      <vt:lpstr>Future</vt:lpstr>
      <vt:lpstr>Splitting tasks</vt:lpstr>
      <vt:lpstr>Combining tasks</vt:lpstr>
      <vt:lpstr>Combining tasks</vt:lpstr>
      <vt:lpstr>Splitting tasks</vt:lpstr>
      <vt:lpstr>Combining tasks</vt:lpstr>
      <vt:lpstr>Counting the primes</vt:lpstr>
      <vt:lpstr>countPrimesTask</vt:lpstr>
      <vt:lpstr>Java Executors - Tasks</vt:lpstr>
      <vt:lpstr>countPrimesTask class</vt:lpstr>
      <vt:lpstr>countPrimesTask class</vt:lpstr>
      <vt:lpstr>PrimeCounter</vt:lpstr>
      <vt:lpstr>PrimeCountExecutor class</vt:lpstr>
      <vt:lpstr>Thread pools</vt:lpstr>
      <vt:lpstr>ForkJoinPool</vt:lpstr>
      <vt:lpstr>Count prime results</vt:lpstr>
      <vt:lpstr>Agenda</vt:lpstr>
      <vt:lpstr>Quicksort</vt:lpstr>
      <vt:lpstr>Distributing work as tasks</vt:lpstr>
      <vt:lpstr>Quicksort executor  (pseudo code)  </vt:lpstr>
      <vt:lpstr>Termination (Quicksort)</vt:lpstr>
      <vt:lpstr>Termination</vt:lpstr>
      <vt:lpstr>Termination</vt:lpstr>
      <vt:lpstr>Termination</vt:lpstr>
      <vt:lpstr>Quicksort Executor</vt:lpstr>
      <vt:lpstr>Benchmarking Quicksort  </vt:lpstr>
      <vt:lpstr>Sorting results</vt:lpstr>
      <vt:lpstr>What limits scalability?</vt:lpstr>
      <vt:lpstr>Maximum speed-up Quicksort</vt:lpstr>
      <vt:lpstr>Loss of scalability (much more than Amdahl)</vt:lpstr>
      <vt:lpstr>Shut down</vt:lpstr>
      <vt:lpstr>Thread pools</vt:lpstr>
      <vt:lpstr>Thread pools</vt:lpstr>
      <vt:lpstr>Runnable vs. Callable</vt:lpstr>
      <vt:lpstr>Submit vs Execute</vt:lpstr>
      <vt:lpstr>Agenda</vt:lpstr>
      <vt:lpstr>Java Collections </vt:lpstr>
      <vt:lpstr>Example: synchronizedCollection</vt:lpstr>
      <vt:lpstr>Example: synchronizedCollection</vt:lpstr>
      <vt:lpstr>Example: synchronizedCollection</vt:lpstr>
      <vt:lpstr>Thread-safety (from week 3)</vt:lpstr>
      <vt:lpstr>Making the synchronized ArrayList thread safe</vt:lpstr>
      <vt:lpstr>What if the data structure is huge?</vt:lpstr>
      <vt:lpstr>Example: A huge HashMap</vt:lpstr>
      <vt:lpstr>HashMap implementation</vt:lpstr>
      <vt:lpstr>HaspMap put</vt:lpstr>
      <vt:lpstr>Improving scalability – Lock striping</vt:lpstr>
      <vt:lpstr>Bucket idea</vt:lpstr>
      <vt:lpstr>Reducing locking</vt:lpstr>
      <vt:lpstr>Ultimate scalability</vt:lpstr>
    </vt:vector>
  </TitlesOfParts>
  <Company>GrafikDesign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Staunstrup</dc:creator>
  <cp:lastModifiedBy>Jørgen Staunstrup</cp:lastModifiedBy>
  <cp:revision>171</cp:revision>
  <cp:lastPrinted>2023-10-01T06:03:34Z</cp:lastPrinted>
  <dcterms:created xsi:type="dcterms:W3CDTF">2021-08-01T05:59:53Z</dcterms:created>
  <dcterms:modified xsi:type="dcterms:W3CDTF">2024-10-28T10:28:00Z</dcterms:modified>
</cp:coreProperties>
</file>