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Montserra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6802BA-9386-4431-BD13-53281C213AA0}">
  <a:tblStyle styleId="{C26802BA-9386-4431-BD13-53281C213AA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12F1141-D820-489B-BECE-76EFC29716CA}"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Italic.fntdata"/><Relationship Id="rId25"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79bf6021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79bf6021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79bf60216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79bf60216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c79bf60216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c79bf60216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79bf602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c79bf602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a:latin typeface="Montserrat"/>
                <a:ea typeface="Montserrat"/>
                <a:cs typeface="Montserrat"/>
                <a:sym typeface="Montserrat"/>
              </a:rPr>
              <a:t>Revenue Goals: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pt-PT">
                <a:latin typeface="Montserrat"/>
                <a:ea typeface="Montserrat"/>
                <a:cs typeface="Montserrat"/>
                <a:sym typeface="Montserrat"/>
              </a:rPr>
              <a:t>Subscriber Growth: With an estimated 230-260 million Disney+ users by 2024, Disney should focus on attracting and retaining a big subscriber base through competitive pricing and content offers.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pt-PT">
                <a:latin typeface="Montserrat"/>
                <a:ea typeface="Montserrat"/>
                <a:cs typeface="Montserrat"/>
                <a:sym typeface="Montserrat"/>
              </a:rPr>
              <a:t>Profitability: Disney should prioritize profitability by balancing subscriber acquisition costs with revenue generation through subscriptions and advertising.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c79bf6021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c79bf6021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sz="1050">
                <a:solidFill>
                  <a:schemeClr val="dk1"/>
                </a:solidFill>
                <a:latin typeface="Montserrat"/>
                <a:ea typeface="Montserrat"/>
                <a:cs typeface="Montserrat"/>
                <a:sym typeface="Montserrat"/>
              </a:rPr>
              <a:t>Introducing an ad-supported tier for Disney+ aligns with current market trends, enhances competitive positioning, and unlocks revenue potential. It offers consumers more choice, accessibility, and value while providing Disney with valuable data insights and advertising opportunities.</a:t>
            </a:r>
            <a:endParaRPr>
              <a:latin typeface="Montserrat"/>
              <a:ea typeface="Montserrat"/>
              <a:cs typeface="Montserrat"/>
              <a:sym typeface="Montserra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79bf6021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c79bf6021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c79bf6021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c79bf6021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c775adb1d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c775adb1d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c82c646c7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c82c646c7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775adb1dc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775adb1dc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a:t>Geographical segmentation - Disney has implemented different strategies in different geographic markets. For example, in India, Indonesia, Malaysia, and Thailand, Disney+ was bundled with an existing Disney Hotstar streaming service, which indicates a focus on these specific markets.</a:t>
            </a:r>
            <a:endParaRPr/>
          </a:p>
          <a:p>
            <a:pPr indent="0" lvl="0" marL="0" rtl="0" algn="l">
              <a:spcBef>
                <a:spcPts val="0"/>
              </a:spcBef>
              <a:spcAft>
                <a:spcPts val="0"/>
              </a:spcAft>
              <a:buNone/>
            </a:pPr>
            <a:br>
              <a:rPr lang="pt-PT"/>
            </a:br>
            <a:r>
              <a:rPr lang="pt-PT"/>
              <a:t>Socio-</a:t>
            </a:r>
            <a:r>
              <a:rPr lang="pt-PT"/>
              <a:t>demographic</a:t>
            </a:r>
            <a:r>
              <a:rPr lang="pt-PT"/>
              <a:t> variables - Disney provides a variety of subscription options tailored to different income levels. Individuals with lower incomes may prefer the more budget-friendly choice, which includes occasional advertisements alongside the content. Meanwhile, those with medium to high spending power may don't really mind paying more just get an ad-free experience.</a:t>
            </a:r>
            <a:endParaRPr/>
          </a:p>
          <a:p>
            <a:pPr indent="0" lvl="0" marL="0" rtl="0" algn="l">
              <a:spcBef>
                <a:spcPts val="0"/>
              </a:spcBef>
              <a:spcAft>
                <a:spcPts val="0"/>
              </a:spcAft>
              <a:buNone/>
            </a:pPr>
            <a:r>
              <a:rPr lang="pt-PT"/>
              <a:t>Disney may target different age groups with specific content offerings. For example, it might offer a wide range of animated movies and series for children, while also providing content geared towards adults.</a:t>
            </a:r>
            <a:endParaRPr/>
          </a:p>
          <a:p>
            <a:pPr indent="0" lvl="0" marL="0" rtl="0" algn="l">
              <a:spcBef>
                <a:spcPts val="0"/>
              </a:spcBef>
              <a:spcAft>
                <a:spcPts val="0"/>
              </a:spcAft>
              <a:buNone/>
            </a:pPr>
            <a:r>
              <a:rPr lang="pt-PT"/>
              <a:t>Disney appeals to families of all sizes, offering content suitable for both individuals and multi-person households. - “amount of content is staggering”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c79bf60216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c79bf60216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a:t>Psychographic segmentation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PT"/>
              <a:t>Family-Oriented Subscribers -&gt; Disney offers services appealing to individuals/families who prioritize family-friendly content that can be enjoyed by viewers of all ages.</a:t>
            </a:r>
            <a:endParaRPr/>
          </a:p>
          <a:p>
            <a:pPr indent="0" lvl="0" marL="0" rtl="0" algn="l">
              <a:spcBef>
                <a:spcPts val="0"/>
              </a:spcBef>
              <a:spcAft>
                <a:spcPts val="0"/>
              </a:spcAft>
              <a:buClr>
                <a:schemeClr val="dk1"/>
              </a:buClr>
              <a:buSzPts val="1100"/>
              <a:buFont typeface="Arial"/>
              <a:buNone/>
            </a:pPr>
            <a:r>
              <a:rPr lang="pt-PT"/>
              <a:t>Franchise Affinity -&gt; Disney offers TV series and exclusive original content from Disney, Pixar, Marvel, Star Wars and National Geographic.</a:t>
            </a:r>
            <a:endParaRPr/>
          </a:p>
          <a:p>
            <a:pPr indent="0" lvl="0" marL="0" rtl="0" algn="l">
              <a:spcBef>
                <a:spcPts val="0"/>
              </a:spcBef>
              <a:spcAft>
                <a:spcPts val="0"/>
              </a:spcAft>
              <a:buClr>
                <a:schemeClr val="dk1"/>
              </a:buClr>
              <a:buSzPts val="1100"/>
              <a:buFont typeface="Arial"/>
              <a:buNone/>
            </a:pPr>
            <a:r>
              <a:rPr lang="pt-PT"/>
              <a:t>Sports Enthusiasts -&gt; ESPN+, one of Disney's streaming services, targets sports enthusiasts who enjoy a wide variety of sports content, including live streaming events, sports documentaries like "30 for 30," and exclusive access to UFC events. This segment of subscribers is likely to be interested in sports programming and in-depth coverage of sporting events.</a:t>
            </a:r>
            <a:endParaRPr/>
          </a:p>
          <a:p>
            <a:pPr indent="0" lvl="0" marL="0" rtl="0" algn="l">
              <a:spcBef>
                <a:spcPts val="0"/>
              </a:spcBef>
              <a:spcAft>
                <a:spcPts val="0"/>
              </a:spcAft>
              <a:buClr>
                <a:schemeClr val="dk1"/>
              </a:buClr>
              <a:buSzPts val="1100"/>
              <a:buFont typeface="Arial"/>
              <a:buNone/>
            </a:pPr>
            <a:r>
              <a:rPr lang="pt-PT"/>
              <a:t>Convenience Seekers -&gt; They appreciate the ability to watch their favorite content on-demand, without being tied to a specific schedule or location. They value the flexibility of being able to pause, rewind or fast-forward content as desired.</a:t>
            </a:r>
            <a:endParaRPr/>
          </a:p>
          <a:p>
            <a:pPr indent="0" lvl="0" marL="0" rtl="0" algn="l">
              <a:spcBef>
                <a:spcPts val="0"/>
              </a:spcBef>
              <a:spcAft>
                <a:spcPts val="0"/>
              </a:spcAft>
              <a:buNone/>
            </a:pPr>
            <a:r>
              <a:rPr lang="pt-PT"/>
              <a:t>Budget-Consciousness -&gt; Some users prioritize costs and are willing to tolerate advertisements in exchange for access to a more affordable subscription plan. They are mindful of their entertainment expenses and seek out options that offer a balance between content quality and affordability.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PT"/>
              <a:t>Behavioral segmentation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PT"/>
              <a:t>Interaction through Advertising -&gt; Hulu examine how their users engage with their ads. This covers measures like the timing and what kinds of advertising that people respond to the best. Ad targeting and placement tactics might be informed by this data to optimize performance and reduce user frustration. Tailoring content recommendations and marketing strategies based on user behavior. Personalized content.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775adb1dc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775adb1dc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79267811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79267811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775adb1dc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775adb1dc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3)    How important is the Disney bundle offering? What's the logic behind it?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pt-PT"/>
              <a:t>Provides a strategic approach to bundling its streaming services together</a:t>
            </a:r>
            <a:br>
              <a:rPr lang="pt-PT"/>
            </a:br>
            <a:r>
              <a:rPr lang="pt-PT"/>
              <a:t>The Disney Bundle offering is significant for Disney as it provides a strategic approach to bundling its various streaming services together, namely Disney+, ESPN+, and Hulu.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b="1" lang="pt-PT"/>
              <a:t>Value proposition: </a:t>
            </a:r>
            <a:r>
              <a:rPr lang="pt-PT"/>
              <a:t>cost-effective way to access multiple streaming at a discounted price compared to subscribing to each service individually. This value proposition attracts price-conscious consumers looking for a variety of content.</a:t>
            </a:r>
            <a:endParaRPr/>
          </a:p>
          <a:p>
            <a:pPr indent="-298450" lvl="0" marL="457200" rtl="0" algn="l">
              <a:spcBef>
                <a:spcPts val="0"/>
              </a:spcBef>
              <a:spcAft>
                <a:spcPts val="0"/>
              </a:spcAft>
              <a:buSzPts val="1100"/>
              <a:buChar char="-"/>
            </a:pPr>
            <a:r>
              <a:rPr b="1" lang="pt-PT"/>
              <a:t>Content Variety: </a:t>
            </a:r>
            <a:r>
              <a:rPr lang="pt-PT"/>
              <a:t>wide range of content across various genres and interests, catering to a broader audience. This variety enhances the overall appeal of the bundle.</a:t>
            </a:r>
            <a:endParaRPr/>
          </a:p>
          <a:p>
            <a:pPr indent="-298450" lvl="0" marL="457200" rtl="0" algn="l">
              <a:spcBef>
                <a:spcPts val="0"/>
              </a:spcBef>
              <a:spcAft>
                <a:spcPts val="0"/>
              </a:spcAft>
              <a:buSzPts val="1100"/>
              <a:buChar char="-"/>
            </a:pPr>
            <a:r>
              <a:rPr b="1" lang="pt-PT"/>
              <a:t>Audience Segmentation: </a:t>
            </a:r>
            <a:r>
              <a:rPr lang="pt-PT"/>
              <a:t>Targets different segments of market. Sports enthusiasts, families, entertainment-seekers. The bundle caters to diverse consumer preferences.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82138b03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c82138b03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b="1" lang="pt-PT">
                <a:solidFill>
                  <a:schemeClr val="dk1"/>
                </a:solidFill>
              </a:rPr>
              <a:t>Competitive Advantage: </a:t>
            </a:r>
            <a:r>
              <a:rPr lang="pt-PT">
                <a:solidFill>
                  <a:schemeClr val="dk1"/>
                </a:solidFill>
              </a:rPr>
              <a:t>By offering a package that combines entertainment, sport and exclusive content Disney get a competitive edge against the competition</a:t>
            </a:r>
            <a:endParaRPr>
              <a:solidFill>
                <a:schemeClr val="dk1"/>
              </a:solidFill>
            </a:endParaRPr>
          </a:p>
          <a:p>
            <a:pPr indent="0" lvl="0" marL="0" rtl="0" algn="l">
              <a:spcBef>
                <a:spcPts val="0"/>
              </a:spcBef>
              <a:spcAft>
                <a:spcPts val="0"/>
              </a:spcAft>
              <a:buNone/>
            </a:pPr>
            <a:r>
              <a:rPr lang="pt-PT">
                <a:solidFill>
                  <a:schemeClr val="dk1"/>
                </a:solidFill>
              </a:rPr>
              <a:t>In a crowded streaming market, the Disney Bundle gives Disney a competitive edge by offering a comprehensive package that combines entertainment, sports, and exclusive content. This can help differentiate Disney's offerings from competitors.</a:t>
            </a:r>
            <a:endParaRPr>
              <a:solidFill>
                <a:schemeClr val="dk1"/>
              </a:solidFill>
            </a:endParaRPr>
          </a:p>
          <a:p>
            <a:pPr indent="-298450" lvl="0" marL="457200" rtl="0" algn="l">
              <a:spcBef>
                <a:spcPts val="0"/>
              </a:spcBef>
              <a:spcAft>
                <a:spcPts val="0"/>
              </a:spcAft>
              <a:buClr>
                <a:schemeClr val="dk1"/>
              </a:buClr>
              <a:buSzPts val="1100"/>
              <a:buChar char="-"/>
            </a:pPr>
            <a:r>
              <a:rPr b="1" lang="pt-PT">
                <a:solidFill>
                  <a:schemeClr val="dk1"/>
                </a:solidFill>
              </a:rPr>
              <a:t>Subscriber Retention: </a:t>
            </a:r>
            <a:r>
              <a:rPr lang="pt-PT">
                <a:solidFill>
                  <a:schemeClr val="dk1"/>
                </a:solidFill>
              </a:rPr>
              <a:t>When bundling services together, consumers are less likely to cancel a subscription to any individual service due to minimal price differences, also facilitating seamless transitions between services and saving time by eliminating the need for re-subscription.</a:t>
            </a:r>
            <a:endParaRPr>
              <a:solidFill>
                <a:schemeClr val="dk1"/>
              </a:solidFill>
            </a:endParaRPr>
          </a:p>
          <a:p>
            <a:pPr indent="0" lvl="0" marL="0" rtl="0" algn="l">
              <a:spcBef>
                <a:spcPts val="0"/>
              </a:spcBef>
              <a:spcAft>
                <a:spcPts val="0"/>
              </a:spcAft>
              <a:buNone/>
            </a:pPr>
            <a:r>
              <a:rPr lang="pt-PT">
                <a:solidFill>
                  <a:schemeClr val="dk1"/>
                </a:solidFill>
              </a:rPr>
              <a:t>By bundling services together, Disney can potentially increase subscriber retention rates as consumers are less likely to cancel multiple services included in the bundle. This can lead to higher customer loyalty and lifetime value.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11.png"/><Relationship Id="rId5" Type="http://schemas.openxmlformats.org/officeDocument/2006/relationships/image" Target="../media/image1.png"/><Relationship Id="rId6" Type="http://schemas.openxmlformats.org/officeDocument/2006/relationships/image" Target="../media/image10.png"/><Relationship Id="rId7" Type="http://schemas.openxmlformats.org/officeDocument/2006/relationships/image" Target="../media/image14.png"/><Relationship Id="rId8"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53975"/>
            <a:ext cx="8520600" cy="947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pt-PT">
                <a:latin typeface="Montserrat"/>
                <a:ea typeface="Montserrat"/>
                <a:cs typeface="Montserrat"/>
                <a:sym typeface="Montserrat"/>
              </a:rPr>
              <a:t>GEE - Case Study 2</a:t>
            </a:r>
            <a:endParaRPr>
              <a:latin typeface="Montserrat"/>
              <a:ea typeface="Montserrat"/>
              <a:cs typeface="Montserrat"/>
              <a:sym typeface="Montserrat"/>
            </a:endParaRPr>
          </a:p>
        </p:txBody>
      </p:sp>
      <p:sp>
        <p:nvSpPr>
          <p:cNvPr id="55" name="Google Shape;55;p13"/>
          <p:cNvSpPr txBox="1"/>
          <p:nvPr>
            <p:ph idx="1" type="subTitle"/>
          </p:nvPr>
        </p:nvSpPr>
        <p:spPr>
          <a:xfrm>
            <a:off x="311700" y="14339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PT" sz="2700">
                <a:latin typeface="Montserrat"/>
                <a:ea typeface="Montserrat"/>
                <a:cs typeface="Montserrat"/>
                <a:sym typeface="Montserrat"/>
              </a:rPr>
              <a:t>The Walt Disney Company Streaming Services</a:t>
            </a:r>
            <a:endParaRPr sz="2700">
              <a:latin typeface="Montserrat"/>
              <a:ea typeface="Montserrat"/>
              <a:cs typeface="Montserrat"/>
              <a:sym typeface="Montserrat"/>
            </a:endParaRPr>
          </a:p>
        </p:txBody>
      </p:sp>
      <p:sp>
        <p:nvSpPr>
          <p:cNvPr id="56" name="Google Shape;56;p13"/>
          <p:cNvSpPr txBox="1"/>
          <p:nvPr>
            <p:ph idx="1" type="subTitle"/>
          </p:nvPr>
        </p:nvSpPr>
        <p:spPr>
          <a:xfrm>
            <a:off x="3833075" y="4069825"/>
            <a:ext cx="8520600" cy="11973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358"/>
              <a:buNone/>
            </a:pPr>
            <a:r>
              <a:rPr lang="pt-PT" sz="1410">
                <a:latin typeface="Montserrat"/>
                <a:ea typeface="Montserrat"/>
                <a:cs typeface="Montserrat"/>
                <a:sym typeface="Montserrat"/>
              </a:rPr>
              <a:t>Diogo Costa</a:t>
            </a:r>
            <a:endParaRPr sz="1410">
              <a:latin typeface="Montserrat"/>
              <a:ea typeface="Montserrat"/>
              <a:cs typeface="Montserrat"/>
              <a:sym typeface="Montserrat"/>
            </a:endParaRPr>
          </a:p>
          <a:p>
            <a:pPr indent="0" lvl="0" marL="0" rtl="0" algn="ctr">
              <a:lnSpc>
                <a:spcPct val="80000"/>
              </a:lnSpc>
              <a:spcBef>
                <a:spcPts val="0"/>
              </a:spcBef>
              <a:spcAft>
                <a:spcPts val="0"/>
              </a:spcAft>
              <a:buSzPts val="358"/>
              <a:buNone/>
            </a:pPr>
            <a:r>
              <a:rPr lang="pt-PT" sz="1410">
                <a:latin typeface="Montserrat"/>
                <a:ea typeface="Montserrat"/>
                <a:cs typeface="Montserrat"/>
                <a:sym typeface="Montserrat"/>
              </a:rPr>
              <a:t>João Moreira</a:t>
            </a:r>
            <a:endParaRPr sz="1410">
              <a:latin typeface="Montserrat"/>
              <a:ea typeface="Montserrat"/>
              <a:cs typeface="Montserrat"/>
              <a:sym typeface="Montserrat"/>
            </a:endParaRPr>
          </a:p>
          <a:p>
            <a:pPr indent="0" lvl="0" marL="0" rtl="0" algn="ctr">
              <a:lnSpc>
                <a:spcPct val="80000"/>
              </a:lnSpc>
              <a:spcBef>
                <a:spcPts val="0"/>
              </a:spcBef>
              <a:spcAft>
                <a:spcPts val="0"/>
              </a:spcAft>
              <a:buSzPts val="358"/>
              <a:buNone/>
            </a:pPr>
            <a:r>
              <a:rPr lang="pt-PT" sz="1410">
                <a:latin typeface="Montserrat"/>
                <a:ea typeface="Montserrat"/>
                <a:cs typeface="Montserrat"/>
                <a:sym typeface="Montserrat"/>
              </a:rPr>
              <a:t>João Oliveira</a:t>
            </a:r>
            <a:endParaRPr sz="1410">
              <a:latin typeface="Montserrat"/>
              <a:ea typeface="Montserrat"/>
              <a:cs typeface="Montserrat"/>
              <a:sym typeface="Montserrat"/>
            </a:endParaRPr>
          </a:p>
          <a:p>
            <a:pPr indent="0" lvl="0" marL="0" rtl="0" algn="ctr">
              <a:lnSpc>
                <a:spcPct val="80000"/>
              </a:lnSpc>
              <a:spcBef>
                <a:spcPts val="0"/>
              </a:spcBef>
              <a:spcAft>
                <a:spcPts val="0"/>
              </a:spcAft>
              <a:buSzPts val="358"/>
              <a:buNone/>
            </a:pPr>
            <a:r>
              <a:rPr lang="pt-PT" sz="1410">
                <a:latin typeface="Montserrat"/>
                <a:ea typeface="Montserrat"/>
                <a:cs typeface="Montserrat"/>
                <a:sym typeface="Montserrat"/>
              </a:rPr>
              <a:t>João Pinheiro</a:t>
            </a:r>
            <a:endParaRPr sz="1410">
              <a:latin typeface="Montserrat"/>
              <a:ea typeface="Montserrat"/>
              <a:cs typeface="Montserrat"/>
              <a:sym typeface="Montserrat"/>
            </a:endParaRPr>
          </a:p>
          <a:p>
            <a:pPr indent="0" lvl="0" marL="0" rtl="0" algn="ctr">
              <a:lnSpc>
                <a:spcPct val="80000"/>
              </a:lnSpc>
              <a:spcBef>
                <a:spcPts val="0"/>
              </a:spcBef>
              <a:spcAft>
                <a:spcPts val="0"/>
              </a:spcAft>
              <a:buSzPts val="358"/>
              <a:buNone/>
            </a:pPr>
            <a:r>
              <a:rPr lang="pt-PT" sz="1410">
                <a:latin typeface="Montserrat"/>
                <a:ea typeface="Montserrat"/>
                <a:cs typeface="Montserrat"/>
                <a:sym typeface="Montserrat"/>
              </a:rPr>
              <a:t>Ricardo Cavalheiro</a:t>
            </a:r>
            <a:endParaRPr sz="1410">
              <a:latin typeface="Montserrat"/>
              <a:ea typeface="Montserrat"/>
              <a:cs typeface="Montserrat"/>
              <a:sym typeface="Montserrat"/>
            </a:endParaRPr>
          </a:p>
        </p:txBody>
      </p:sp>
      <p:pic>
        <p:nvPicPr>
          <p:cNvPr id="57" name="Google Shape;57;p13"/>
          <p:cNvPicPr preferRelativeResize="0"/>
          <p:nvPr/>
        </p:nvPicPr>
        <p:blipFill>
          <a:blip r:embed="rId3">
            <a:alphaModFix/>
          </a:blip>
          <a:stretch>
            <a:fillRect/>
          </a:stretch>
        </p:blipFill>
        <p:spPr>
          <a:xfrm>
            <a:off x="2807863" y="2336875"/>
            <a:ext cx="3528274" cy="19002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nvSpPr>
        <p:spPr>
          <a:xfrm>
            <a:off x="422400" y="296400"/>
            <a:ext cx="8299200" cy="4770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PT" sz="2300">
                <a:latin typeface="Montserrat"/>
                <a:ea typeface="Montserrat"/>
                <a:cs typeface="Montserrat"/>
                <a:sym typeface="Montserrat"/>
              </a:rPr>
              <a:t>Disney+ Ad-Supported Service</a:t>
            </a:r>
            <a:endParaRPr b="1" sz="2300">
              <a:solidFill>
                <a:srgbClr val="000000"/>
              </a:solidFill>
              <a:latin typeface="Montserrat"/>
              <a:ea typeface="Montserrat"/>
              <a:cs typeface="Montserrat"/>
              <a:sym typeface="Montserrat"/>
            </a:endParaRPr>
          </a:p>
        </p:txBody>
      </p:sp>
      <p:sp>
        <p:nvSpPr>
          <p:cNvPr id="153" name="Google Shape;15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54" name="Google Shape;154;p22"/>
          <p:cNvSpPr txBox="1"/>
          <p:nvPr/>
        </p:nvSpPr>
        <p:spPr>
          <a:xfrm>
            <a:off x="470852" y="1852500"/>
            <a:ext cx="38043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pt-PT">
                <a:solidFill>
                  <a:schemeClr val="accent1"/>
                </a:solidFill>
                <a:latin typeface="Montserrat"/>
                <a:ea typeface="Montserrat"/>
                <a:cs typeface="Montserrat"/>
                <a:sym typeface="Montserrat"/>
              </a:rPr>
              <a:t>Increased Subscriber Base</a:t>
            </a:r>
            <a:r>
              <a:rPr b="1" lang="pt-PT">
                <a:solidFill>
                  <a:schemeClr val="accent1"/>
                </a:solidFill>
                <a:latin typeface="Montserrat"/>
                <a:ea typeface="Montserrat"/>
                <a:cs typeface="Montserrat"/>
                <a:sym typeface="Montserrat"/>
              </a:rPr>
              <a:t> - </a:t>
            </a:r>
            <a:r>
              <a:rPr lang="pt-PT" sz="1300">
                <a:solidFill>
                  <a:srgbClr val="073763"/>
                </a:solidFill>
                <a:latin typeface="Montserrat"/>
                <a:ea typeface="Montserrat"/>
                <a:cs typeface="Montserrat"/>
                <a:sym typeface="Montserrat"/>
              </a:rPr>
              <a:t>A lower price point could attract </a:t>
            </a:r>
            <a:r>
              <a:rPr b="1" lang="pt-PT" sz="1300">
                <a:solidFill>
                  <a:srgbClr val="073763"/>
                </a:solidFill>
                <a:latin typeface="Montserrat"/>
                <a:ea typeface="Montserrat"/>
                <a:cs typeface="Montserrat"/>
                <a:sym typeface="Montserrat"/>
              </a:rPr>
              <a:t>cost-conscious consumers</a:t>
            </a:r>
            <a:r>
              <a:rPr lang="pt-PT" sz="1300">
                <a:solidFill>
                  <a:srgbClr val="073763"/>
                </a:solidFill>
                <a:latin typeface="Montserrat"/>
                <a:ea typeface="Montserrat"/>
                <a:cs typeface="Montserrat"/>
                <a:sym typeface="Montserrat"/>
              </a:rPr>
              <a:t>, expanding Disney+'s reach</a:t>
            </a:r>
            <a:r>
              <a:rPr lang="pt-PT">
                <a:solidFill>
                  <a:srgbClr val="073763"/>
                </a:solidFill>
                <a:latin typeface="Montserrat"/>
                <a:ea typeface="Montserrat"/>
                <a:cs typeface="Montserrat"/>
                <a:sym typeface="Montserrat"/>
              </a:rPr>
              <a:t>.</a:t>
            </a:r>
            <a:endParaRPr>
              <a:solidFill>
                <a:srgbClr val="073763"/>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solidFill>
                <a:srgbClr val="073763"/>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solidFill>
                <a:srgbClr val="073763"/>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pt-PT" sz="1300">
                <a:solidFill>
                  <a:srgbClr val="073763"/>
                </a:solidFill>
                <a:latin typeface="Montserrat"/>
                <a:ea typeface="Montserrat"/>
                <a:cs typeface="Montserrat"/>
                <a:sym typeface="Montserrat"/>
              </a:rPr>
              <a:t>For instance, Hulu's ad-supported plan </a:t>
            </a:r>
            <a:r>
              <a:rPr b="1" lang="pt-PT" sz="1300">
                <a:solidFill>
                  <a:srgbClr val="073763"/>
                </a:solidFill>
                <a:latin typeface="Montserrat"/>
                <a:ea typeface="Montserrat"/>
                <a:cs typeface="Montserrat"/>
                <a:sym typeface="Montserrat"/>
              </a:rPr>
              <a:t>accounts for 70% of its subscriber base</a:t>
            </a:r>
            <a:r>
              <a:rPr lang="pt-PT" sz="1300">
                <a:solidFill>
                  <a:srgbClr val="073763"/>
                </a:solidFill>
                <a:latin typeface="Montserrat"/>
                <a:ea typeface="Montserrat"/>
                <a:cs typeface="Montserrat"/>
                <a:sym typeface="Montserrat"/>
              </a:rPr>
              <a:t>, highlighting the market potential.</a:t>
            </a:r>
            <a:endParaRPr b="1" sz="1300">
              <a:solidFill>
                <a:schemeClr val="accent1"/>
              </a:solidFill>
              <a:latin typeface="Montserrat"/>
              <a:ea typeface="Montserrat"/>
              <a:cs typeface="Montserrat"/>
              <a:sym typeface="Montserrat"/>
            </a:endParaRPr>
          </a:p>
        </p:txBody>
      </p:sp>
      <p:sp>
        <p:nvSpPr>
          <p:cNvPr id="155" name="Google Shape;155;p22"/>
          <p:cNvSpPr txBox="1"/>
          <p:nvPr/>
        </p:nvSpPr>
        <p:spPr>
          <a:xfrm>
            <a:off x="3167850" y="1027850"/>
            <a:ext cx="30000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PT" sz="1900">
                <a:solidFill>
                  <a:srgbClr val="3CC600"/>
                </a:solidFill>
                <a:latin typeface="Montserrat"/>
                <a:ea typeface="Montserrat"/>
                <a:cs typeface="Montserrat"/>
                <a:sym typeface="Montserrat"/>
              </a:rPr>
              <a:t>PROS</a:t>
            </a:r>
            <a:endParaRPr sz="2200">
              <a:solidFill>
                <a:srgbClr val="3CC600"/>
              </a:solidFill>
            </a:endParaRPr>
          </a:p>
        </p:txBody>
      </p:sp>
      <p:sp>
        <p:nvSpPr>
          <p:cNvPr id="156" name="Google Shape;156;p22"/>
          <p:cNvSpPr txBox="1"/>
          <p:nvPr/>
        </p:nvSpPr>
        <p:spPr>
          <a:xfrm>
            <a:off x="4773900" y="1852488"/>
            <a:ext cx="39477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pt-PT">
                <a:solidFill>
                  <a:schemeClr val="accent1"/>
                </a:solidFill>
                <a:latin typeface="Montserrat"/>
                <a:ea typeface="Montserrat"/>
                <a:cs typeface="Montserrat"/>
                <a:sym typeface="Montserrat"/>
              </a:rPr>
              <a:t>New Revenue Stream</a:t>
            </a:r>
            <a:r>
              <a:rPr b="1" lang="pt-PT">
                <a:solidFill>
                  <a:schemeClr val="accent1"/>
                </a:solidFill>
                <a:latin typeface="Montserrat"/>
                <a:ea typeface="Montserrat"/>
                <a:cs typeface="Montserrat"/>
                <a:sym typeface="Montserrat"/>
              </a:rPr>
              <a:t> - </a:t>
            </a:r>
            <a:r>
              <a:rPr lang="pt-PT" sz="1300">
                <a:solidFill>
                  <a:srgbClr val="073763"/>
                </a:solidFill>
                <a:latin typeface="Montserrat"/>
                <a:ea typeface="Montserrat"/>
                <a:cs typeface="Montserrat"/>
                <a:sym typeface="Montserrat"/>
              </a:rPr>
              <a:t>Advertising revenue offers a new income source, </a:t>
            </a:r>
            <a:r>
              <a:rPr b="1" lang="pt-PT" sz="1300">
                <a:solidFill>
                  <a:srgbClr val="073763"/>
                </a:solidFill>
                <a:latin typeface="Montserrat"/>
                <a:ea typeface="Montserrat"/>
                <a:cs typeface="Montserrat"/>
                <a:sym typeface="Montserrat"/>
              </a:rPr>
              <a:t>reducing reliance on solely subscription fees</a:t>
            </a:r>
            <a:r>
              <a:rPr lang="pt-PT" sz="1300">
                <a:solidFill>
                  <a:srgbClr val="073763"/>
                </a:solidFill>
                <a:latin typeface="Montserrat"/>
                <a:ea typeface="Montserrat"/>
                <a:cs typeface="Montserrat"/>
                <a:sym typeface="Montserrat"/>
              </a:rPr>
              <a:t>.</a:t>
            </a:r>
            <a:endParaRPr sz="1300">
              <a:solidFill>
                <a:srgbClr val="073763"/>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300">
              <a:solidFill>
                <a:srgbClr val="073763"/>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pt-PT" sz="1300">
                <a:solidFill>
                  <a:srgbClr val="073763"/>
                </a:solidFill>
                <a:latin typeface="Montserrat"/>
                <a:ea typeface="Montserrat"/>
                <a:cs typeface="Montserrat"/>
                <a:sym typeface="Montserrat"/>
              </a:rPr>
              <a:t>Based on industry averages, ad-supported tiers could introduce a </a:t>
            </a:r>
            <a:r>
              <a:rPr b="1" lang="pt-PT" sz="1300">
                <a:solidFill>
                  <a:srgbClr val="073763"/>
                </a:solidFill>
                <a:latin typeface="Montserrat"/>
                <a:ea typeface="Montserrat"/>
                <a:cs typeface="Montserrat"/>
                <a:sym typeface="Montserrat"/>
              </a:rPr>
              <a:t>CPM</a:t>
            </a:r>
            <a:r>
              <a:rPr lang="pt-PT" sz="1300">
                <a:solidFill>
                  <a:srgbClr val="073763"/>
                </a:solidFill>
                <a:latin typeface="Montserrat"/>
                <a:ea typeface="Montserrat"/>
                <a:cs typeface="Montserrat"/>
                <a:sym typeface="Montserrat"/>
              </a:rPr>
              <a:t> (Cost Per Mille) revenue of </a:t>
            </a:r>
            <a:r>
              <a:rPr b="1" lang="pt-PT" sz="1300">
                <a:solidFill>
                  <a:srgbClr val="073763"/>
                </a:solidFill>
                <a:latin typeface="Montserrat"/>
                <a:ea typeface="Montserrat"/>
                <a:cs typeface="Montserrat"/>
                <a:sym typeface="Montserrat"/>
              </a:rPr>
              <a:t>$20-$30</a:t>
            </a:r>
            <a:endParaRPr b="1" sz="1300">
              <a:solidFill>
                <a:srgbClr val="073763"/>
              </a:solidFill>
              <a:latin typeface="Montserrat"/>
              <a:ea typeface="Montserrat"/>
              <a:cs typeface="Montserrat"/>
              <a:sym typeface="Montserrat"/>
            </a:endParaRPr>
          </a:p>
        </p:txBody>
      </p:sp>
      <p:pic>
        <p:nvPicPr>
          <p:cNvPr id="157" name="Google Shape;157;p22"/>
          <p:cNvPicPr preferRelativeResize="0"/>
          <p:nvPr/>
        </p:nvPicPr>
        <p:blipFill>
          <a:blip r:embed="rId3">
            <a:alphaModFix/>
          </a:blip>
          <a:stretch>
            <a:fillRect/>
          </a:stretch>
        </p:blipFill>
        <p:spPr>
          <a:xfrm>
            <a:off x="3467650" y="994163"/>
            <a:ext cx="816550" cy="544375"/>
          </a:xfrm>
          <a:prstGeom prst="rect">
            <a:avLst/>
          </a:prstGeom>
          <a:noFill/>
          <a:ln>
            <a:noFill/>
          </a:ln>
        </p:spPr>
      </p:pic>
      <p:sp>
        <p:nvSpPr>
          <p:cNvPr id="158" name="Google Shape;158;p22"/>
          <p:cNvSpPr txBox="1"/>
          <p:nvPr/>
        </p:nvSpPr>
        <p:spPr>
          <a:xfrm>
            <a:off x="422400" y="3994525"/>
            <a:ext cx="8226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pt-PT">
                <a:solidFill>
                  <a:schemeClr val="accent1"/>
                </a:solidFill>
                <a:latin typeface="Montserrat"/>
                <a:ea typeface="Montserrat"/>
                <a:cs typeface="Montserrat"/>
                <a:sym typeface="Montserrat"/>
              </a:rPr>
              <a:t>Competitive Pricing</a:t>
            </a:r>
            <a:r>
              <a:rPr b="1" lang="pt-PT">
                <a:solidFill>
                  <a:schemeClr val="accent1"/>
                </a:solidFill>
                <a:latin typeface="Montserrat"/>
                <a:ea typeface="Montserrat"/>
                <a:cs typeface="Montserrat"/>
                <a:sym typeface="Montserrat"/>
              </a:rPr>
              <a:t> - </a:t>
            </a:r>
            <a:r>
              <a:rPr lang="pt-PT" sz="1300">
                <a:solidFill>
                  <a:srgbClr val="073763"/>
                </a:solidFill>
                <a:latin typeface="Montserrat"/>
                <a:ea typeface="Montserrat"/>
                <a:cs typeface="Montserrat"/>
                <a:sym typeface="Montserrat"/>
              </a:rPr>
              <a:t>Aligns Disney+ with competitors like Hulu, Netflix, and HBO Max, which offer ad-supported at a </a:t>
            </a:r>
            <a:r>
              <a:rPr b="1" lang="pt-PT" sz="1300">
                <a:solidFill>
                  <a:srgbClr val="073763"/>
                </a:solidFill>
                <a:latin typeface="Montserrat"/>
                <a:ea typeface="Montserrat"/>
                <a:cs typeface="Montserrat"/>
                <a:sym typeface="Montserrat"/>
              </a:rPr>
              <a:t>30%-50% discount</a:t>
            </a:r>
            <a:r>
              <a:rPr lang="pt-PT" sz="1300">
                <a:solidFill>
                  <a:srgbClr val="073763"/>
                </a:solidFill>
                <a:latin typeface="Montserrat"/>
                <a:ea typeface="Montserrat"/>
                <a:cs typeface="Montserrat"/>
                <a:sym typeface="Montserrat"/>
              </a:rPr>
              <a:t> off their ad-free tiers, suggesting a price elasticity that Disney+ could emulate to stay competitive.</a:t>
            </a:r>
            <a:endParaRPr sz="1300">
              <a:solidFill>
                <a:srgbClr val="073763"/>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nvSpPr>
        <p:spPr>
          <a:xfrm>
            <a:off x="422400" y="296400"/>
            <a:ext cx="8299200" cy="4770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PT" sz="2300">
                <a:latin typeface="Montserrat"/>
                <a:ea typeface="Montserrat"/>
                <a:cs typeface="Montserrat"/>
                <a:sym typeface="Montserrat"/>
              </a:rPr>
              <a:t>Disney+ Ad-Supported Service</a:t>
            </a:r>
            <a:endParaRPr b="1" sz="2300">
              <a:solidFill>
                <a:srgbClr val="000000"/>
              </a:solidFill>
              <a:latin typeface="Montserrat"/>
              <a:ea typeface="Montserrat"/>
              <a:cs typeface="Montserrat"/>
              <a:sym typeface="Montserrat"/>
            </a:endParaRPr>
          </a:p>
        </p:txBody>
      </p:sp>
      <p:sp>
        <p:nvSpPr>
          <p:cNvPr id="164" name="Google Shape;16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65" name="Google Shape;165;p23"/>
          <p:cNvSpPr txBox="1"/>
          <p:nvPr/>
        </p:nvSpPr>
        <p:spPr>
          <a:xfrm>
            <a:off x="470850" y="2081100"/>
            <a:ext cx="43566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pt-PT">
                <a:solidFill>
                  <a:schemeClr val="accent1"/>
                </a:solidFill>
                <a:latin typeface="Montserrat"/>
                <a:ea typeface="Montserrat"/>
                <a:cs typeface="Montserrat"/>
                <a:sym typeface="Montserrat"/>
              </a:rPr>
              <a:t>Potential Brand Dilution</a:t>
            </a:r>
            <a:r>
              <a:rPr b="1" lang="pt-PT">
                <a:solidFill>
                  <a:schemeClr val="accent1"/>
                </a:solidFill>
                <a:latin typeface="Montserrat"/>
                <a:ea typeface="Montserrat"/>
                <a:cs typeface="Montserrat"/>
                <a:sym typeface="Montserrat"/>
              </a:rPr>
              <a:t> -</a:t>
            </a:r>
            <a:r>
              <a:rPr lang="pt-PT">
                <a:solidFill>
                  <a:srgbClr val="073763"/>
                </a:solidFill>
                <a:latin typeface="Montserrat"/>
                <a:ea typeface="Montserrat"/>
                <a:cs typeface="Montserrat"/>
                <a:sym typeface="Montserrat"/>
              </a:rPr>
              <a:t> </a:t>
            </a:r>
            <a:r>
              <a:rPr lang="pt-PT" sz="1300">
                <a:solidFill>
                  <a:srgbClr val="073763"/>
                </a:solidFill>
                <a:latin typeface="Montserrat"/>
                <a:ea typeface="Montserrat"/>
                <a:cs typeface="Montserrat"/>
                <a:sym typeface="Montserrat"/>
              </a:rPr>
              <a:t>Introducing ads could</a:t>
            </a:r>
            <a:r>
              <a:rPr b="1" lang="pt-PT" sz="1300">
                <a:solidFill>
                  <a:srgbClr val="073763"/>
                </a:solidFill>
                <a:latin typeface="Montserrat"/>
                <a:ea typeface="Montserrat"/>
                <a:cs typeface="Montserrat"/>
                <a:sym typeface="Montserrat"/>
              </a:rPr>
              <a:t> taint the previously premium, ad-free image of Disney+</a:t>
            </a:r>
            <a:r>
              <a:rPr lang="pt-PT" sz="1300">
                <a:solidFill>
                  <a:srgbClr val="073763"/>
                </a:solidFill>
                <a:latin typeface="Montserrat"/>
                <a:ea typeface="Montserrat"/>
                <a:cs typeface="Montserrat"/>
                <a:sym typeface="Montserrat"/>
              </a:rPr>
              <a:t>. This could alienate some existing subscribers who value the ad-free experience.</a:t>
            </a:r>
            <a:endParaRPr b="1" sz="1300">
              <a:solidFill>
                <a:schemeClr val="accent1"/>
              </a:solidFill>
              <a:latin typeface="Montserrat"/>
              <a:ea typeface="Montserrat"/>
              <a:cs typeface="Montserrat"/>
              <a:sym typeface="Montserrat"/>
            </a:endParaRPr>
          </a:p>
        </p:txBody>
      </p:sp>
      <p:sp>
        <p:nvSpPr>
          <p:cNvPr id="166" name="Google Shape;166;p23"/>
          <p:cNvSpPr txBox="1"/>
          <p:nvPr/>
        </p:nvSpPr>
        <p:spPr>
          <a:xfrm>
            <a:off x="3167850" y="1104050"/>
            <a:ext cx="30000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PT" sz="1900">
                <a:solidFill>
                  <a:srgbClr val="FF2222"/>
                </a:solidFill>
                <a:latin typeface="Montserrat"/>
                <a:ea typeface="Montserrat"/>
                <a:cs typeface="Montserrat"/>
                <a:sym typeface="Montserrat"/>
              </a:rPr>
              <a:t>CONS</a:t>
            </a:r>
            <a:endParaRPr sz="2200">
              <a:solidFill>
                <a:srgbClr val="FF2222"/>
              </a:solidFill>
            </a:endParaRPr>
          </a:p>
        </p:txBody>
      </p:sp>
      <p:sp>
        <p:nvSpPr>
          <p:cNvPr id="167" name="Google Shape;167;p23"/>
          <p:cNvSpPr txBox="1"/>
          <p:nvPr/>
        </p:nvSpPr>
        <p:spPr>
          <a:xfrm>
            <a:off x="516125" y="3685100"/>
            <a:ext cx="4101000" cy="10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pt-PT">
                <a:solidFill>
                  <a:schemeClr val="accent1"/>
                </a:solidFill>
                <a:latin typeface="Montserrat"/>
                <a:ea typeface="Montserrat"/>
                <a:cs typeface="Montserrat"/>
                <a:sym typeface="Montserrat"/>
              </a:rPr>
              <a:t>Negative User Experience</a:t>
            </a:r>
            <a:r>
              <a:rPr b="1" lang="pt-PT">
                <a:solidFill>
                  <a:schemeClr val="accent1"/>
                </a:solidFill>
                <a:latin typeface="Montserrat"/>
                <a:ea typeface="Montserrat"/>
                <a:cs typeface="Montserrat"/>
                <a:sym typeface="Montserrat"/>
              </a:rPr>
              <a:t> - </a:t>
            </a:r>
            <a:r>
              <a:rPr lang="pt-PT" sz="1300">
                <a:solidFill>
                  <a:srgbClr val="073763"/>
                </a:solidFill>
                <a:latin typeface="Montserrat"/>
                <a:ea typeface="Montserrat"/>
                <a:cs typeface="Montserrat"/>
                <a:sym typeface="Montserrat"/>
              </a:rPr>
              <a:t>Ads can disrupt the viewing experience, potentially leading to frustration and </a:t>
            </a:r>
            <a:r>
              <a:rPr b="1" lang="pt-PT" sz="1300">
                <a:solidFill>
                  <a:srgbClr val="073763"/>
                </a:solidFill>
                <a:latin typeface="Montserrat"/>
                <a:ea typeface="Montserrat"/>
                <a:cs typeface="Montserrat"/>
                <a:sym typeface="Montserrat"/>
              </a:rPr>
              <a:t>decreased customer satisfaction</a:t>
            </a:r>
            <a:r>
              <a:rPr lang="pt-PT" sz="1300">
                <a:solidFill>
                  <a:srgbClr val="073763"/>
                </a:solidFill>
                <a:latin typeface="Montserrat"/>
                <a:ea typeface="Montserrat"/>
                <a:cs typeface="Montserrat"/>
                <a:sym typeface="Montserrat"/>
              </a:rPr>
              <a:t>. </a:t>
            </a:r>
            <a:endParaRPr b="1" sz="1300">
              <a:solidFill>
                <a:schemeClr val="accent1"/>
              </a:solidFill>
              <a:latin typeface="Montserrat"/>
              <a:ea typeface="Montserrat"/>
              <a:cs typeface="Montserrat"/>
              <a:sym typeface="Montserrat"/>
            </a:endParaRPr>
          </a:p>
        </p:txBody>
      </p:sp>
      <p:sp>
        <p:nvSpPr>
          <p:cNvPr id="168" name="Google Shape;168;p23"/>
          <p:cNvSpPr txBox="1"/>
          <p:nvPr/>
        </p:nvSpPr>
        <p:spPr>
          <a:xfrm>
            <a:off x="4760225" y="2087275"/>
            <a:ext cx="42147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pt-PT">
                <a:solidFill>
                  <a:schemeClr val="accent1"/>
                </a:solidFill>
                <a:latin typeface="Montserrat"/>
                <a:ea typeface="Montserrat"/>
                <a:cs typeface="Montserrat"/>
                <a:sym typeface="Montserrat"/>
              </a:rPr>
              <a:t>Advertiser Fit</a:t>
            </a:r>
            <a:r>
              <a:rPr b="1" lang="pt-PT">
                <a:solidFill>
                  <a:schemeClr val="accent1"/>
                </a:solidFill>
                <a:latin typeface="Montserrat"/>
                <a:ea typeface="Montserrat"/>
                <a:cs typeface="Montserrat"/>
                <a:sym typeface="Montserrat"/>
              </a:rPr>
              <a:t>: - </a:t>
            </a:r>
            <a:r>
              <a:rPr lang="pt-PT" sz="1300">
                <a:solidFill>
                  <a:srgbClr val="073763"/>
                </a:solidFill>
                <a:latin typeface="Montserrat"/>
                <a:ea typeface="Montserrat"/>
                <a:cs typeface="Montserrat"/>
                <a:sym typeface="Montserrat"/>
              </a:rPr>
              <a:t>Disney+ must attract advertisers that align with its </a:t>
            </a:r>
            <a:r>
              <a:rPr b="1" lang="pt-PT" sz="1300">
                <a:solidFill>
                  <a:srgbClr val="073763"/>
                </a:solidFill>
                <a:latin typeface="Montserrat"/>
                <a:ea typeface="Montserrat"/>
                <a:cs typeface="Montserrat"/>
                <a:sym typeface="Montserrat"/>
              </a:rPr>
              <a:t>family-friendly brand</a:t>
            </a:r>
            <a:r>
              <a:rPr lang="pt-PT" sz="1300">
                <a:solidFill>
                  <a:srgbClr val="073763"/>
                </a:solidFill>
                <a:latin typeface="Montserrat"/>
                <a:ea typeface="Montserrat"/>
                <a:cs typeface="Montserrat"/>
                <a:sym typeface="Montserrat"/>
              </a:rPr>
              <a:t>, ensuring content-ad suitability. Therefore the pool of suitable advertisers might be smaller and result in less revenue.</a:t>
            </a:r>
            <a:endParaRPr b="1" sz="1300">
              <a:solidFill>
                <a:schemeClr val="accent1"/>
              </a:solidFill>
              <a:latin typeface="Montserrat"/>
              <a:ea typeface="Montserrat"/>
              <a:cs typeface="Montserrat"/>
              <a:sym typeface="Montserrat"/>
            </a:endParaRPr>
          </a:p>
        </p:txBody>
      </p:sp>
      <p:pic>
        <p:nvPicPr>
          <p:cNvPr id="169" name="Google Shape;169;p23"/>
          <p:cNvPicPr preferRelativeResize="0"/>
          <p:nvPr/>
        </p:nvPicPr>
        <p:blipFill>
          <a:blip r:embed="rId3">
            <a:alphaModFix/>
          </a:blip>
          <a:stretch>
            <a:fillRect/>
          </a:stretch>
        </p:blipFill>
        <p:spPr>
          <a:xfrm>
            <a:off x="3670625" y="1116675"/>
            <a:ext cx="451750" cy="451750"/>
          </a:xfrm>
          <a:prstGeom prst="rect">
            <a:avLst/>
          </a:prstGeom>
          <a:noFill/>
          <a:ln>
            <a:noFill/>
          </a:ln>
        </p:spPr>
      </p:pic>
      <p:sp>
        <p:nvSpPr>
          <p:cNvPr id="170" name="Google Shape;170;p23"/>
          <p:cNvSpPr txBox="1"/>
          <p:nvPr/>
        </p:nvSpPr>
        <p:spPr>
          <a:xfrm>
            <a:off x="5550975" y="10142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1" name="Google Shape;171;p2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2" name="Google Shape;172;p23"/>
          <p:cNvSpPr txBox="1"/>
          <p:nvPr/>
        </p:nvSpPr>
        <p:spPr>
          <a:xfrm>
            <a:off x="4751250" y="3653588"/>
            <a:ext cx="4101000" cy="10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pt-PT">
                <a:solidFill>
                  <a:schemeClr val="accent1"/>
                </a:solidFill>
                <a:latin typeface="Montserrat"/>
                <a:ea typeface="Montserrat"/>
                <a:cs typeface="Montserrat"/>
                <a:sym typeface="Montserrat"/>
              </a:rPr>
              <a:t>Cannibalization Risk</a:t>
            </a:r>
            <a:r>
              <a:rPr b="1" lang="pt-PT">
                <a:solidFill>
                  <a:schemeClr val="accent1"/>
                </a:solidFill>
                <a:latin typeface="Montserrat"/>
                <a:ea typeface="Montserrat"/>
                <a:cs typeface="Montserrat"/>
                <a:sym typeface="Montserrat"/>
              </a:rPr>
              <a:t> - </a:t>
            </a:r>
            <a:r>
              <a:rPr lang="pt-PT" sz="1300">
                <a:solidFill>
                  <a:srgbClr val="073763"/>
                </a:solidFill>
                <a:latin typeface="Montserrat"/>
                <a:ea typeface="Montserrat"/>
                <a:cs typeface="Montserrat"/>
                <a:sym typeface="Montserrat"/>
              </a:rPr>
              <a:t>A lower-priced ad-supported tier may tempt existing ad-free subscribers to downgrade, leading to a </a:t>
            </a:r>
            <a:r>
              <a:rPr b="1" lang="pt-PT" sz="1300">
                <a:solidFill>
                  <a:srgbClr val="073763"/>
                </a:solidFill>
                <a:latin typeface="Montserrat"/>
                <a:ea typeface="Montserrat"/>
                <a:cs typeface="Montserrat"/>
                <a:sym typeface="Montserrat"/>
              </a:rPr>
              <a:t>loss of higher-margin revenue</a:t>
            </a:r>
            <a:r>
              <a:rPr lang="pt-PT" sz="1300">
                <a:solidFill>
                  <a:srgbClr val="073763"/>
                </a:solidFill>
                <a:latin typeface="Montserrat"/>
                <a:ea typeface="Montserrat"/>
                <a:cs typeface="Montserrat"/>
                <a:sym typeface="Montserrat"/>
              </a:rPr>
              <a:t>.</a:t>
            </a:r>
            <a:endParaRPr b="1" sz="1300">
              <a:solidFill>
                <a:schemeClr val="accent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nvSpPr>
        <p:spPr>
          <a:xfrm>
            <a:off x="422400" y="296400"/>
            <a:ext cx="8299200" cy="4770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PT" sz="2300">
                <a:latin typeface="Montserrat"/>
                <a:ea typeface="Montserrat"/>
                <a:cs typeface="Montserrat"/>
                <a:sym typeface="Montserrat"/>
              </a:rPr>
              <a:t>Should Disney </a:t>
            </a:r>
            <a:r>
              <a:rPr b="1" lang="pt-PT" sz="2300">
                <a:latin typeface="Montserrat"/>
                <a:ea typeface="Montserrat"/>
                <a:cs typeface="Montserrat"/>
                <a:sym typeface="Montserrat"/>
              </a:rPr>
              <a:t>Go For It?</a:t>
            </a:r>
            <a:endParaRPr b="1" sz="2300">
              <a:solidFill>
                <a:srgbClr val="000000"/>
              </a:solidFill>
              <a:latin typeface="Montserrat"/>
              <a:ea typeface="Montserrat"/>
              <a:cs typeface="Montserrat"/>
              <a:sym typeface="Montserrat"/>
            </a:endParaRPr>
          </a:p>
        </p:txBody>
      </p:sp>
      <p:sp>
        <p:nvSpPr>
          <p:cNvPr id="178" name="Google Shape;17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graphicFrame>
        <p:nvGraphicFramePr>
          <p:cNvPr id="179" name="Google Shape;179;p24"/>
          <p:cNvGraphicFramePr/>
          <p:nvPr/>
        </p:nvGraphicFramePr>
        <p:xfrm>
          <a:off x="4164100" y="1309638"/>
          <a:ext cx="3000000" cy="3000000"/>
        </p:xfrm>
        <a:graphic>
          <a:graphicData uri="http://schemas.openxmlformats.org/drawingml/2006/table">
            <a:tbl>
              <a:tblPr>
                <a:noFill/>
                <a:tableStyleId>{C26802BA-9386-4431-BD13-53281C213AA0}</a:tableStyleId>
              </a:tblPr>
              <a:tblGrid>
                <a:gridCol w="1200500"/>
                <a:gridCol w="1119000"/>
                <a:gridCol w="1146175"/>
                <a:gridCol w="1091825"/>
              </a:tblGrid>
              <a:tr h="465400">
                <a:tc>
                  <a:txBody>
                    <a:bodyPr/>
                    <a:lstStyle/>
                    <a:p>
                      <a:pPr indent="0" lvl="0" marL="0" rtl="0" algn="ctr">
                        <a:lnSpc>
                          <a:spcPct val="115000"/>
                        </a:lnSpc>
                        <a:spcBef>
                          <a:spcPts val="0"/>
                        </a:spcBef>
                        <a:spcAft>
                          <a:spcPts val="0"/>
                        </a:spcAft>
                        <a:buNone/>
                      </a:pPr>
                      <a:r>
                        <a:rPr lang="pt-PT" sz="1100"/>
                        <a:t>Service</a:t>
                      </a:r>
                      <a:endParaRPr sz="1100"/>
                    </a:p>
                  </a:txBody>
                  <a:tcPr marT="19050" marB="19050" marR="28575" marL="28575" anchor="b">
                    <a:lnL cap="flat" cmpd="sng" w="8625">
                      <a:solidFill>
                        <a:srgbClr val="CCCCCC"/>
                      </a:solidFill>
                      <a:prstDash val="solid"/>
                      <a:round/>
                      <a:headEnd len="sm" w="sm" type="none"/>
                      <a:tailEnd len="sm" w="sm" type="none"/>
                    </a:lnL>
                    <a:lnR cap="flat" cmpd="sng" w="8625">
                      <a:solidFill>
                        <a:srgbClr val="CCCCCC"/>
                      </a:solidFill>
                      <a:prstDash val="solid"/>
                      <a:round/>
                      <a:headEnd len="sm" w="sm" type="none"/>
                      <a:tailEnd len="sm" w="sm" type="none"/>
                    </a:lnR>
                    <a:lnT cap="flat" cmpd="sng" w="8625">
                      <a:solidFill>
                        <a:srgbClr val="CCCCCC"/>
                      </a:solidFill>
                      <a:prstDash val="solid"/>
                      <a:round/>
                      <a:headEnd len="sm" w="sm" type="none"/>
                      <a:tailEnd len="sm" w="sm" type="none"/>
                    </a:lnT>
                    <a:lnB cap="flat" cmpd="sng" w="8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100"/>
                        <a:t>Ad-Supported Price</a:t>
                      </a:r>
                      <a:endParaRPr sz="1100"/>
                    </a:p>
                  </a:txBody>
                  <a:tcPr marT="19050" marB="19050" marR="28575" marL="28575" anchor="b">
                    <a:lnL cap="flat" cmpd="sng" w="8625">
                      <a:solidFill>
                        <a:srgbClr val="CCCCCC"/>
                      </a:solidFill>
                      <a:prstDash val="solid"/>
                      <a:round/>
                      <a:headEnd len="sm" w="sm" type="none"/>
                      <a:tailEnd len="sm" w="sm" type="none"/>
                    </a:lnL>
                    <a:lnR cap="flat" cmpd="sng" w="8625">
                      <a:solidFill>
                        <a:srgbClr val="CCCCCC"/>
                      </a:solidFill>
                      <a:prstDash val="solid"/>
                      <a:round/>
                      <a:headEnd len="sm" w="sm" type="none"/>
                      <a:tailEnd len="sm" w="sm" type="none"/>
                    </a:lnR>
                    <a:lnT cap="flat" cmpd="sng" w="8625">
                      <a:solidFill>
                        <a:srgbClr val="CCCCCC"/>
                      </a:solidFill>
                      <a:prstDash val="solid"/>
                      <a:round/>
                      <a:headEnd len="sm" w="sm" type="none"/>
                      <a:tailEnd len="sm" w="sm" type="none"/>
                    </a:lnT>
                    <a:lnB cap="flat" cmpd="sng" w="8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100"/>
                        <a:t>Ad-Free Price</a:t>
                      </a:r>
                      <a:endParaRPr sz="1100"/>
                    </a:p>
                  </a:txBody>
                  <a:tcPr marT="19050" marB="19050" marR="28575" marL="28575" anchor="b">
                    <a:lnL cap="flat" cmpd="sng" w="86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8625">
                      <a:solidFill>
                        <a:srgbClr val="CCCCCC"/>
                      </a:solidFill>
                      <a:prstDash val="solid"/>
                      <a:round/>
                      <a:headEnd len="sm" w="sm" type="none"/>
                      <a:tailEnd len="sm" w="sm" type="none"/>
                    </a:lnT>
                    <a:lnB cap="flat" cmpd="sng" w="8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100"/>
                        <a:t>Ad Load (Approx.)</a:t>
                      </a:r>
                      <a:endParaRPr sz="1100"/>
                    </a:p>
                  </a:txBody>
                  <a:tcPr marT="19050" marB="19050" marR="91425" marL="91425" anchor="b">
                    <a:lnL cap="flat" cmpd="sng" w="9525">
                      <a:solidFill>
                        <a:srgbClr val="CCCCCC"/>
                      </a:solidFill>
                      <a:prstDash val="solid"/>
                      <a:round/>
                      <a:headEnd len="sm" w="sm" type="none"/>
                      <a:tailEnd len="sm" w="sm" type="none"/>
                    </a:lnL>
                    <a:lnR cap="flat" cmpd="sng" w="19050">
                      <a:solidFill>
                        <a:schemeClr val="lt2"/>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8200">
                <a:tc>
                  <a:txBody>
                    <a:bodyPr/>
                    <a:lstStyle/>
                    <a:p>
                      <a:pPr indent="0" lvl="0" marL="0" rtl="0" algn="ctr">
                        <a:lnSpc>
                          <a:spcPct val="115000"/>
                        </a:lnSpc>
                        <a:spcBef>
                          <a:spcPts val="0"/>
                        </a:spcBef>
                        <a:spcAft>
                          <a:spcPts val="0"/>
                        </a:spcAft>
                        <a:buNone/>
                      </a:pPr>
                      <a:r>
                        <a:rPr lang="pt-PT" sz="1100"/>
                        <a:t>Hulu</a:t>
                      </a:r>
                      <a:endParaRPr sz="1100"/>
                    </a:p>
                  </a:txBody>
                  <a:tcPr marT="19050" marB="19050" marR="28575" marL="28575" anchor="b">
                    <a:lnL cap="flat" cmpd="sng" w="8625">
                      <a:solidFill>
                        <a:srgbClr val="CCCCCC"/>
                      </a:solidFill>
                      <a:prstDash val="solid"/>
                      <a:round/>
                      <a:headEnd len="sm" w="sm" type="none"/>
                      <a:tailEnd len="sm" w="sm" type="none"/>
                    </a:lnL>
                    <a:lnR cap="flat" cmpd="sng" w="8625">
                      <a:solidFill>
                        <a:srgbClr val="CCCCCC"/>
                      </a:solidFill>
                      <a:prstDash val="solid"/>
                      <a:round/>
                      <a:headEnd len="sm" w="sm" type="none"/>
                      <a:tailEnd len="sm" w="sm" type="none"/>
                    </a:lnR>
                    <a:lnT cap="flat" cmpd="sng" w="8625">
                      <a:solidFill>
                        <a:srgbClr val="CCCCCC"/>
                      </a:solidFill>
                      <a:prstDash val="solid"/>
                      <a:round/>
                      <a:headEnd len="sm" w="sm" type="none"/>
                      <a:tailEnd len="sm" w="sm" type="none"/>
                    </a:lnT>
                    <a:lnB cap="flat" cmpd="sng" w="8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100"/>
                        <a:t>$6.99</a:t>
                      </a:r>
                      <a:endParaRPr sz="1100"/>
                    </a:p>
                  </a:txBody>
                  <a:tcPr marT="19050" marB="19050" marR="28575" marL="28575" anchor="b">
                    <a:lnL cap="flat" cmpd="sng" w="8625">
                      <a:solidFill>
                        <a:srgbClr val="CCCCCC"/>
                      </a:solidFill>
                      <a:prstDash val="solid"/>
                      <a:round/>
                      <a:headEnd len="sm" w="sm" type="none"/>
                      <a:tailEnd len="sm" w="sm" type="none"/>
                    </a:lnL>
                    <a:lnR cap="flat" cmpd="sng" w="8625">
                      <a:solidFill>
                        <a:srgbClr val="CCCCCC"/>
                      </a:solidFill>
                      <a:prstDash val="solid"/>
                      <a:round/>
                      <a:headEnd len="sm" w="sm" type="none"/>
                      <a:tailEnd len="sm" w="sm" type="none"/>
                    </a:lnR>
                    <a:lnT cap="flat" cmpd="sng" w="8625">
                      <a:solidFill>
                        <a:srgbClr val="CCCCCC"/>
                      </a:solidFill>
                      <a:prstDash val="solid"/>
                      <a:round/>
                      <a:headEnd len="sm" w="sm" type="none"/>
                      <a:tailEnd len="sm" w="sm" type="none"/>
                    </a:lnT>
                    <a:lnB cap="flat" cmpd="sng" w="8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100"/>
                        <a:t>$12.99</a:t>
                      </a:r>
                      <a:endParaRPr sz="1100"/>
                    </a:p>
                  </a:txBody>
                  <a:tcPr marT="19050" marB="19050" marR="28575" marL="28575" anchor="b">
                    <a:lnL cap="flat" cmpd="sng" w="86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8625">
                      <a:solidFill>
                        <a:srgbClr val="CCCCCC"/>
                      </a:solidFill>
                      <a:prstDash val="solid"/>
                      <a:round/>
                      <a:headEnd len="sm" w="sm" type="none"/>
                      <a:tailEnd len="sm" w="sm" type="none"/>
                    </a:lnT>
                    <a:lnB cap="flat" cmpd="sng" w="8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100"/>
                        <a:t>8 minutes/hour</a:t>
                      </a:r>
                      <a:endParaRPr sz="11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35350">
                <a:tc>
                  <a:txBody>
                    <a:bodyPr/>
                    <a:lstStyle/>
                    <a:p>
                      <a:pPr indent="0" lvl="0" marL="0" rtl="0" algn="ctr">
                        <a:lnSpc>
                          <a:spcPct val="115000"/>
                        </a:lnSpc>
                        <a:spcBef>
                          <a:spcPts val="0"/>
                        </a:spcBef>
                        <a:spcAft>
                          <a:spcPts val="0"/>
                        </a:spcAft>
                        <a:buNone/>
                      </a:pPr>
                      <a:r>
                        <a:rPr lang="pt-PT" sz="1100"/>
                        <a:t>Paramount+</a:t>
                      </a:r>
                      <a:endParaRPr sz="1100"/>
                    </a:p>
                  </a:txBody>
                  <a:tcPr marT="19050" marB="19050" marR="28575" marL="28575" anchor="b">
                    <a:lnL cap="flat" cmpd="sng" w="8625">
                      <a:solidFill>
                        <a:srgbClr val="CCCCCC"/>
                      </a:solidFill>
                      <a:prstDash val="solid"/>
                      <a:round/>
                      <a:headEnd len="sm" w="sm" type="none"/>
                      <a:tailEnd len="sm" w="sm" type="none"/>
                    </a:lnL>
                    <a:lnR cap="flat" cmpd="sng" w="8625">
                      <a:solidFill>
                        <a:srgbClr val="CCCCCC"/>
                      </a:solidFill>
                      <a:prstDash val="solid"/>
                      <a:round/>
                      <a:headEnd len="sm" w="sm" type="none"/>
                      <a:tailEnd len="sm" w="sm" type="none"/>
                    </a:lnR>
                    <a:lnT cap="flat" cmpd="sng" w="8625">
                      <a:solidFill>
                        <a:srgbClr val="CCCCCC"/>
                      </a:solidFill>
                      <a:prstDash val="solid"/>
                      <a:round/>
                      <a:headEnd len="sm" w="sm" type="none"/>
                      <a:tailEnd len="sm" w="sm" type="none"/>
                    </a:lnT>
                    <a:lnB cap="flat" cmpd="sng" w="8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100"/>
                        <a:t>$4.99</a:t>
                      </a:r>
                      <a:endParaRPr sz="1100"/>
                    </a:p>
                  </a:txBody>
                  <a:tcPr marT="19050" marB="19050" marR="28575" marL="28575" anchor="b">
                    <a:lnL cap="flat" cmpd="sng" w="8625">
                      <a:solidFill>
                        <a:srgbClr val="CCCCCC"/>
                      </a:solidFill>
                      <a:prstDash val="solid"/>
                      <a:round/>
                      <a:headEnd len="sm" w="sm" type="none"/>
                      <a:tailEnd len="sm" w="sm" type="none"/>
                    </a:lnL>
                    <a:lnR cap="flat" cmpd="sng" w="8625">
                      <a:solidFill>
                        <a:srgbClr val="CCCCCC"/>
                      </a:solidFill>
                      <a:prstDash val="solid"/>
                      <a:round/>
                      <a:headEnd len="sm" w="sm" type="none"/>
                      <a:tailEnd len="sm" w="sm" type="none"/>
                    </a:lnR>
                    <a:lnT cap="flat" cmpd="sng" w="8625">
                      <a:solidFill>
                        <a:srgbClr val="CCCCCC"/>
                      </a:solidFill>
                      <a:prstDash val="solid"/>
                      <a:round/>
                      <a:headEnd len="sm" w="sm" type="none"/>
                      <a:tailEnd len="sm" w="sm" type="none"/>
                    </a:lnT>
                    <a:lnB cap="flat" cmpd="sng" w="8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100"/>
                        <a:t>$9.99</a:t>
                      </a:r>
                      <a:endParaRPr sz="1100"/>
                    </a:p>
                  </a:txBody>
                  <a:tcPr marT="19050" marB="19050" marR="28575" marL="28575" anchor="b">
                    <a:lnL cap="flat" cmpd="sng" w="8625">
                      <a:solidFill>
                        <a:srgbClr val="CCCCCC"/>
                      </a:solidFill>
                      <a:prstDash val="solid"/>
                      <a:round/>
                      <a:headEnd len="sm" w="sm" type="none"/>
                      <a:tailEnd len="sm" w="sm" type="none"/>
                    </a:lnL>
                    <a:lnR cap="flat" cmpd="sng" w="8625">
                      <a:solidFill>
                        <a:srgbClr val="CCCCCC"/>
                      </a:solidFill>
                      <a:prstDash val="solid"/>
                      <a:round/>
                      <a:headEnd len="sm" w="sm" type="none"/>
                      <a:tailEnd len="sm" w="sm" type="none"/>
                    </a:lnR>
                    <a:lnT cap="flat" cmpd="sng" w="8625">
                      <a:solidFill>
                        <a:srgbClr val="CCCCCC"/>
                      </a:solidFill>
                      <a:prstDash val="solid"/>
                      <a:round/>
                      <a:headEnd len="sm" w="sm" type="none"/>
                      <a:tailEnd len="sm" w="sm" type="none"/>
                    </a:lnT>
                    <a:lnB cap="flat" cmpd="sng" w="8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100"/>
                        <a:t>-</a:t>
                      </a:r>
                      <a:endParaRPr sz="1100"/>
                    </a:p>
                  </a:txBody>
                  <a:tcPr marT="19050" marB="19050" marR="28575" marL="28575" anchor="b">
                    <a:lnL cap="flat" cmpd="sng" w="8625">
                      <a:solidFill>
                        <a:srgbClr val="CCCCCC"/>
                      </a:solidFill>
                      <a:prstDash val="solid"/>
                      <a:round/>
                      <a:headEnd len="sm" w="sm" type="none"/>
                      <a:tailEnd len="sm" w="sm" type="none"/>
                    </a:lnL>
                    <a:lnR cap="flat" cmpd="sng" w="86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8625">
                      <a:solidFill>
                        <a:srgbClr val="CCCCCC"/>
                      </a:solidFill>
                      <a:prstDash val="solid"/>
                      <a:round/>
                      <a:headEnd len="sm" w="sm" type="none"/>
                      <a:tailEnd len="sm" w="sm" type="none"/>
                    </a:lnB>
                  </a:tcPr>
                </a:tc>
              </a:tr>
              <a:tr h="464400">
                <a:tc>
                  <a:txBody>
                    <a:bodyPr/>
                    <a:lstStyle/>
                    <a:p>
                      <a:pPr indent="0" lvl="0" marL="0" rtl="0" algn="ctr">
                        <a:lnSpc>
                          <a:spcPct val="115000"/>
                        </a:lnSpc>
                        <a:spcBef>
                          <a:spcPts val="0"/>
                        </a:spcBef>
                        <a:spcAft>
                          <a:spcPts val="0"/>
                        </a:spcAft>
                        <a:buNone/>
                      </a:pPr>
                      <a:r>
                        <a:rPr lang="pt-PT" sz="1100"/>
                        <a:t>HBO Max</a:t>
                      </a:r>
                      <a:endParaRPr sz="1100"/>
                    </a:p>
                  </a:txBody>
                  <a:tcPr marT="19050" marB="19050" marR="28575" marL="28575" anchor="b">
                    <a:lnL cap="flat" cmpd="sng" w="8625">
                      <a:solidFill>
                        <a:srgbClr val="CCCCCC"/>
                      </a:solidFill>
                      <a:prstDash val="solid"/>
                      <a:round/>
                      <a:headEnd len="sm" w="sm" type="none"/>
                      <a:tailEnd len="sm" w="sm" type="none"/>
                    </a:lnL>
                    <a:lnR cap="flat" cmpd="sng" w="8625">
                      <a:solidFill>
                        <a:srgbClr val="CCCCCC"/>
                      </a:solidFill>
                      <a:prstDash val="solid"/>
                      <a:round/>
                      <a:headEnd len="sm" w="sm" type="none"/>
                      <a:tailEnd len="sm" w="sm" type="none"/>
                    </a:lnR>
                    <a:lnT cap="flat" cmpd="sng" w="8625">
                      <a:solidFill>
                        <a:srgbClr val="CCCCCC"/>
                      </a:solidFill>
                      <a:prstDash val="solid"/>
                      <a:round/>
                      <a:headEnd len="sm" w="sm" type="none"/>
                      <a:tailEnd len="sm" w="sm" type="none"/>
                    </a:lnT>
                    <a:lnB cap="flat" cmpd="sng" w="8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100"/>
                        <a:t>$9.99</a:t>
                      </a:r>
                      <a:endParaRPr sz="1100"/>
                    </a:p>
                  </a:txBody>
                  <a:tcPr marT="19050" marB="19050" marR="28575" marL="28575" anchor="b">
                    <a:lnL cap="flat" cmpd="sng" w="8625">
                      <a:solidFill>
                        <a:srgbClr val="CCCCCC"/>
                      </a:solidFill>
                      <a:prstDash val="solid"/>
                      <a:round/>
                      <a:headEnd len="sm" w="sm" type="none"/>
                      <a:tailEnd len="sm" w="sm" type="none"/>
                    </a:lnL>
                    <a:lnR cap="flat" cmpd="sng" w="8625">
                      <a:solidFill>
                        <a:srgbClr val="CCCCCC"/>
                      </a:solidFill>
                      <a:prstDash val="solid"/>
                      <a:round/>
                      <a:headEnd len="sm" w="sm" type="none"/>
                      <a:tailEnd len="sm" w="sm" type="none"/>
                    </a:lnR>
                    <a:lnT cap="flat" cmpd="sng" w="8625">
                      <a:solidFill>
                        <a:srgbClr val="CCCCCC"/>
                      </a:solidFill>
                      <a:prstDash val="solid"/>
                      <a:round/>
                      <a:headEnd len="sm" w="sm" type="none"/>
                      <a:tailEnd len="sm" w="sm" type="none"/>
                    </a:lnT>
                    <a:lnB cap="flat" cmpd="sng" w="8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100"/>
                        <a:t>$14.99</a:t>
                      </a:r>
                      <a:endParaRPr sz="1100"/>
                    </a:p>
                  </a:txBody>
                  <a:tcPr marT="19050" marB="19050" marR="28575" marL="28575" anchor="b">
                    <a:lnL cap="flat" cmpd="sng" w="8625">
                      <a:solidFill>
                        <a:srgbClr val="CCCCCC"/>
                      </a:solidFill>
                      <a:prstDash val="solid"/>
                      <a:round/>
                      <a:headEnd len="sm" w="sm" type="none"/>
                      <a:tailEnd len="sm" w="sm" type="none"/>
                    </a:lnL>
                    <a:lnR cap="flat" cmpd="sng" w="8625">
                      <a:solidFill>
                        <a:srgbClr val="CCCCCC"/>
                      </a:solidFill>
                      <a:prstDash val="solid"/>
                      <a:round/>
                      <a:headEnd len="sm" w="sm" type="none"/>
                      <a:tailEnd len="sm" w="sm" type="none"/>
                    </a:lnR>
                    <a:lnT cap="flat" cmpd="sng" w="8625">
                      <a:solidFill>
                        <a:srgbClr val="CCCCCC"/>
                      </a:solidFill>
                      <a:prstDash val="solid"/>
                      <a:round/>
                      <a:headEnd len="sm" w="sm" type="none"/>
                      <a:tailEnd len="sm" w="sm" type="none"/>
                    </a:lnT>
                    <a:lnB cap="flat" cmpd="sng" w="8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100"/>
                        <a:t>4-5 minutes/hour</a:t>
                      </a:r>
                      <a:endParaRPr sz="1100"/>
                    </a:p>
                  </a:txBody>
                  <a:tcPr marT="19050" marB="19050" marR="91425" marL="91425" anchor="b">
                    <a:lnL cap="flat" cmpd="sng" w="8625">
                      <a:solidFill>
                        <a:srgbClr val="CCCCCC"/>
                      </a:solidFill>
                      <a:prstDash val="solid"/>
                      <a:round/>
                      <a:headEnd len="sm" w="sm" type="none"/>
                      <a:tailEnd len="sm" w="sm" type="none"/>
                    </a:lnL>
                    <a:lnR cap="flat" cmpd="sng" w="19050">
                      <a:solidFill>
                        <a:srgbClr val="ECECEC"/>
                      </a:solidFill>
                      <a:prstDash val="solid"/>
                      <a:round/>
                      <a:headEnd len="sm" w="sm" type="none"/>
                      <a:tailEnd len="sm" w="sm" type="none"/>
                    </a:lnR>
                    <a:lnT cap="flat" cmpd="sng" w="8625">
                      <a:solidFill>
                        <a:srgbClr val="CCCCCC"/>
                      </a:solidFill>
                      <a:prstDash val="solid"/>
                      <a:round/>
                      <a:headEnd len="sm" w="sm" type="none"/>
                      <a:tailEnd len="sm" w="sm" type="none"/>
                    </a:lnT>
                    <a:lnB cap="flat" cmpd="sng" w="8625">
                      <a:solidFill>
                        <a:srgbClr val="CCCCCC"/>
                      </a:solidFill>
                      <a:prstDash val="solid"/>
                      <a:round/>
                      <a:headEnd len="sm" w="sm" type="none"/>
                      <a:tailEnd len="sm" w="sm" type="none"/>
                    </a:lnB>
                  </a:tcPr>
                </a:tc>
              </a:tr>
              <a:tr h="373825">
                <a:tc>
                  <a:txBody>
                    <a:bodyPr/>
                    <a:lstStyle/>
                    <a:p>
                      <a:pPr indent="0" lvl="0" marL="0" rtl="0" algn="ctr">
                        <a:lnSpc>
                          <a:spcPct val="115000"/>
                        </a:lnSpc>
                        <a:spcBef>
                          <a:spcPts val="0"/>
                        </a:spcBef>
                        <a:spcAft>
                          <a:spcPts val="0"/>
                        </a:spcAft>
                        <a:buNone/>
                      </a:pPr>
                      <a:r>
                        <a:rPr lang="pt-PT" sz="1100"/>
                        <a:t>Peacock (Premium)</a:t>
                      </a:r>
                      <a:endParaRPr sz="1100"/>
                    </a:p>
                  </a:txBody>
                  <a:tcPr marT="19050" marB="19050" marR="28575" marL="28575" anchor="b">
                    <a:lnL cap="flat" cmpd="sng" w="8625">
                      <a:solidFill>
                        <a:srgbClr val="CCCCCC"/>
                      </a:solidFill>
                      <a:prstDash val="solid"/>
                      <a:round/>
                      <a:headEnd len="sm" w="sm" type="none"/>
                      <a:tailEnd len="sm" w="sm" type="none"/>
                    </a:lnL>
                    <a:lnR cap="flat" cmpd="sng" w="8625">
                      <a:solidFill>
                        <a:srgbClr val="CCCCCC"/>
                      </a:solidFill>
                      <a:prstDash val="solid"/>
                      <a:round/>
                      <a:headEnd len="sm" w="sm" type="none"/>
                      <a:tailEnd len="sm" w="sm" type="none"/>
                    </a:lnR>
                    <a:lnT cap="flat" cmpd="sng" w="8625">
                      <a:solidFill>
                        <a:srgbClr val="CCCCCC"/>
                      </a:solidFill>
                      <a:prstDash val="solid"/>
                      <a:round/>
                      <a:headEnd len="sm" w="sm" type="none"/>
                      <a:tailEnd len="sm" w="sm" type="none"/>
                    </a:lnT>
                    <a:lnB cap="flat" cmpd="sng" w="8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100"/>
                        <a:t>$4.99</a:t>
                      </a:r>
                      <a:endParaRPr sz="1100"/>
                    </a:p>
                  </a:txBody>
                  <a:tcPr marT="19050" marB="19050" marR="28575" marL="28575" anchor="b">
                    <a:lnL cap="flat" cmpd="sng" w="8625">
                      <a:solidFill>
                        <a:srgbClr val="CCCCCC"/>
                      </a:solidFill>
                      <a:prstDash val="solid"/>
                      <a:round/>
                      <a:headEnd len="sm" w="sm" type="none"/>
                      <a:tailEnd len="sm" w="sm" type="none"/>
                    </a:lnL>
                    <a:lnR cap="flat" cmpd="sng" w="8625">
                      <a:solidFill>
                        <a:srgbClr val="CCCCCC"/>
                      </a:solidFill>
                      <a:prstDash val="solid"/>
                      <a:round/>
                      <a:headEnd len="sm" w="sm" type="none"/>
                      <a:tailEnd len="sm" w="sm" type="none"/>
                    </a:lnR>
                    <a:lnT cap="flat" cmpd="sng" w="8625">
                      <a:solidFill>
                        <a:srgbClr val="CCCCCC"/>
                      </a:solidFill>
                      <a:prstDash val="solid"/>
                      <a:round/>
                      <a:headEnd len="sm" w="sm" type="none"/>
                      <a:tailEnd len="sm" w="sm" type="none"/>
                    </a:lnT>
                    <a:lnB cap="flat" cmpd="sng" w="8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100"/>
                        <a:t>$9.99</a:t>
                      </a:r>
                      <a:endParaRPr sz="1100"/>
                    </a:p>
                  </a:txBody>
                  <a:tcPr marT="19050" marB="19050" marR="28575" marL="28575" anchor="b">
                    <a:lnL cap="flat" cmpd="sng" w="8625">
                      <a:solidFill>
                        <a:srgbClr val="CCCCCC"/>
                      </a:solidFill>
                      <a:prstDash val="solid"/>
                      <a:round/>
                      <a:headEnd len="sm" w="sm" type="none"/>
                      <a:tailEnd len="sm" w="sm" type="none"/>
                    </a:lnL>
                    <a:lnR cap="flat" cmpd="sng" w="8625">
                      <a:solidFill>
                        <a:srgbClr val="CCCCCC"/>
                      </a:solidFill>
                      <a:prstDash val="solid"/>
                      <a:round/>
                      <a:headEnd len="sm" w="sm" type="none"/>
                      <a:tailEnd len="sm" w="sm" type="none"/>
                    </a:lnR>
                    <a:lnT cap="flat" cmpd="sng" w="8625">
                      <a:solidFill>
                        <a:srgbClr val="CCCCCC"/>
                      </a:solidFill>
                      <a:prstDash val="solid"/>
                      <a:round/>
                      <a:headEnd len="sm" w="sm" type="none"/>
                      <a:tailEnd len="sm" w="sm" type="none"/>
                    </a:lnT>
                    <a:lnB cap="flat" cmpd="sng" w="8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pt-PT" sz="1100"/>
                        <a:t>-</a:t>
                      </a:r>
                      <a:endParaRPr sz="1100"/>
                    </a:p>
                  </a:txBody>
                  <a:tcPr marT="19050" marB="19050" marR="28575" marL="28575" anchor="b">
                    <a:lnL cap="flat" cmpd="sng" w="8625">
                      <a:solidFill>
                        <a:srgbClr val="CCCCCC"/>
                      </a:solidFill>
                      <a:prstDash val="solid"/>
                      <a:round/>
                      <a:headEnd len="sm" w="sm" type="none"/>
                      <a:tailEnd len="sm" w="sm" type="none"/>
                    </a:lnL>
                    <a:lnR cap="flat" cmpd="sng" w="8625">
                      <a:solidFill>
                        <a:srgbClr val="CCCCCC"/>
                      </a:solidFill>
                      <a:prstDash val="solid"/>
                      <a:round/>
                      <a:headEnd len="sm" w="sm" type="none"/>
                      <a:tailEnd len="sm" w="sm" type="none"/>
                    </a:lnR>
                    <a:lnT cap="flat" cmpd="sng" w="8625">
                      <a:solidFill>
                        <a:srgbClr val="CCCCCC"/>
                      </a:solidFill>
                      <a:prstDash val="solid"/>
                      <a:round/>
                      <a:headEnd len="sm" w="sm" type="none"/>
                      <a:tailEnd len="sm" w="sm" type="none"/>
                    </a:lnT>
                    <a:lnB cap="flat" cmpd="sng" w="8625">
                      <a:solidFill>
                        <a:srgbClr val="CCCCCC"/>
                      </a:solidFill>
                      <a:prstDash val="solid"/>
                      <a:round/>
                      <a:headEnd len="sm" w="sm" type="none"/>
                      <a:tailEnd len="sm" w="sm" type="none"/>
                    </a:lnB>
                  </a:tcPr>
                </a:tc>
              </a:tr>
              <a:tr h="375125">
                <a:tc>
                  <a:txBody>
                    <a:bodyPr/>
                    <a:lstStyle/>
                    <a:p>
                      <a:pPr indent="0" lvl="0" marL="0" rtl="0" algn="ctr">
                        <a:lnSpc>
                          <a:spcPct val="115000"/>
                        </a:lnSpc>
                        <a:spcBef>
                          <a:spcPts val="0"/>
                        </a:spcBef>
                        <a:spcAft>
                          <a:spcPts val="0"/>
                        </a:spcAft>
                        <a:buNone/>
                      </a:pPr>
                      <a:r>
                        <a:rPr b="1" lang="pt-PT" sz="1100"/>
                        <a:t>Disney+ </a:t>
                      </a:r>
                      <a:endParaRPr b="1" sz="1100"/>
                    </a:p>
                  </a:txBody>
                  <a:tcPr marT="19050" marB="19050" marR="28575" marL="28575" anchor="b">
                    <a:lnL cap="flat" cmpd="sng" w="8625">
                      <a:solidFill>
                        <a:srgbClr val="CCCCCC"/>
                      </a:solidFill>
                      <a:prstDash val="solid"/>
                      <a:round/>
                      <a:headEnd len="sm" w="sm" type="none"/>
                      <a:tailEnd len="sm" w="sm" type="none"/>
                    </a:lnL>
                    <a:lnR cap="flat" cmpd="sng" w="8625">
                      <a:solidFill>
                        <a:srgbClr val="CCCCCC"/>
                      </a:solidFill>
                      <a:prstDash val="solid"/>
                      <a:round/>
                      <a:headEnd len="sm" w="sm" type="none"/>
                      <a:tailEnd len="sm" w="sm" type="none"/>
                    </a:lnR>
                    <a:lnT cap="flat" cmpd="sng" w="8625">
                      <a:solidFill>
                        <a:srgbClr val="CCCCCC"/>
                      </a:solidFill>
                      <a:prstDash val="solid"/>
                      <a:round/>
                      <a:headEnd len="sm" w="sm" type="none"/>
                      <a:tailEnd len="sm" w="sm" type="none"/>
                    </a:lnT>
                    <a:lnB cap="flat" cmpd="sng" w="8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PT" sz="1100"/>
                        <a:t>-</a:t>
                      </a:r>
                      <a:endParaRPr b="1" sz="1100"/>
                    </a:p>
                  </a:txBody>
                  <a:tcPr marT="19050" marB="19050" marR="28575" marL="28575" anchor="b">
                    <a:lnL cap="flat" cmpd="sng" w="8625">
                      <a:solidFill>
                        <a:srgbClr val="CCCCCC"/>
                      </a:solidFill>
                      <a:prstDash val="solid"/>
                      <a:round/>
                      <a:headEnd len="sm" w="sm" type="none"/>
                      <a:tailEnd len="sm" w="sm" type="none"/>
                    </a:lnL>
                    <a:lnR cap="flat" cmpd="sng" w="8625">
                      <a:solidFill>
                        <a:srgbClr val="CCCCCC"/>
                      </a:solidFill>
                      <a:prstDash val="solid"/>
                      <a:round/>
                      <a:headEnd len="sm" w="sm" type="none"/>
                      <a:tailEnd len="sm" w="sm" type="none"/>
                    </a:lnR>
                    <a:lnT cap="flat" cmpd="sng" w="8625">
                      <a:solidFill>
                        <a:srgbClr val="CCCCCC"/>
                      </a:solidFill>
                      <a:prstDash val="solid"/>
                      <a:round/>
                      <a:headEnd len="sm" w="sm" type="none"/>
                      <a:tailEnd len="sm" w="sm" type="none"/>
                    </a:lnT>
                    <a:lnB cap="flat" cmpd="sng" w="8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PT" sz="1100"/>
                        <a:t>$7.99</a:t>
                      </a:r>
                      <a:endParaRPr b="1" sz="1100"/>
                    </a:p>
                  </a:txBody>
                  <a:tcPr marT="19050" marB="19050" marR="28575" marL="28575" anchor="b">
                    <a:lnL cap="flat" cmpd="sng" w="8625">
                      <a:solidFill>
                        <a:srgbClr val="CCCCCC"/>
                      </a:solidFill>
                      <a:prstDash val="solid"/>
                      <a:round/>
                      <a:headEnd len="sm" w="sm" type="none"/>
                      <a:tailEnd len="sm" w="sm" type="none"/>
                    </a:lnL>
                    <a:lnR cap="flat" cmpd="sng" w="8625">
                      <a:solidFill>
                        <a:srgbClr val="CCCCCC"/>
                      </a:solidFill>
                      <a:prstDash val="solid"/>
                      <a:round/>
                      <a:headEnd len="sm" w="sm" type="none"/>
                      <a:tailEnd len="sm" w="sm" type="none"/>
                    </a:lnR>
                    <a:lnT cap="flat" cmpd="sng" w="8625">
                      <a:solidFill>
                        <a:srgbClr val="CCCCCC"/>
                      </a:solidFill>
                      <a:prstDash val="solid"/>
                      <a:round/>
                      <a:headEnd len="sm" w="sm" type="none"/>
                      <a:tailEnd len="sm" w="sm" type="none"/>
                    </a:lnT>
                    <a:lnB cap="flat" cmpd="sng" w="8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pt-PT" sz="1100"/>
                        <a:t>None</a:t>
                      </a:r>
                      <a:endParaRPr b="1" sz="1100"/>
                    </a:p>
                  </a:txBody>
                  <a:tcPr marT="19050" marB="19050" marR="28575" marL="28575" anchor="b">
                    <a:lnL cap="flat" cmpd="sng" w="8625">
                      <a:solidFill>
                        <a:srgbClr val="CCCCCC"/>
                      </a:solidFill>
                      <a:prstDash val="solid"/>
                      <a:round/>
                      <a:headEnd len="sm" w="sm" type="none"/>
                      <a:tailEnd len="sm" w="sm" type="none"/>
                    </a:lnL>
                    <a:lnR cap="flat" cmpd="sng" w="8625">
                      <a:solidFill>
                        <a:srgbClr val="CCCCCC"/>
                      </a:solidFill>
                      <a:prstDash val="solid"/>
                      <a:round/>
                      <a:headEnd len="sm" w="sm" type="none"/>
                      <a:tailEnd len="sm" w="sm" type="none"/>
                    </a:lnR>
                    <a:lnT cap="flat" cmpd="sng" w="8625">
                      <a:solidFill>
                        <a:srgbClr val="CCCCCC"/>
                      </a:solidFill>
                      <a:prstDash val="solid"/>
                      <a:round/>
                      <a:headEnd len="sm" w="sm" type="none"/>
                      <a:tailEnd len="sm" w="sm" type="none"/>
                    </a:lnT>
                    <a:lnB cap="flat" cmpd="sng" w="8625">
                      <a:solidFill>
                        <a:srgbClr val="CCCCCC"/>
                      </a:solidFill>
                      <a:prstDash val="solid"/>
                      <a:round/>
                      <a:headEnd len="sm" w="sm" type="none"/>
                      <a:tailEnd len="sm" w="sm" type="none"/>
                    </a:lnB>
                  </a:tcPr>
                </a:tc>
              </a:tr>
            </a:tbl>
          </a:graphicData>
        </a:graphic>
      </p:graphicFrame>
      <p:sp>
        <p:nvSpPr>
          <p:cNvPr id="180" name="Google Shape;180;p24"/>
          <p:cNvSpPr txBox="1"/>
          <p:nvPr/>
        </p:nvSpPr>
        <p:spPr>
          <a:xfrm>
            <a:off x="262900" y="1309650"/>
            <a:ext cx="3498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pt-PT">
                <a:solidFill>
                  <a:schemeClr val="accent1"/>
                </a:solidFill>
                <a:latin typeface="Montserrat"/>
                <a:ea typeface="Montserrat"/>
                <a:cs typeface="Montserrat"/>
                <a:sym typeface="Montserrat"/>
              </a:rPr>
              <a:t>Tap into a larger, price-sensitive market -</a:t>
            </a:r>
            <a:r>
              <a:rPr lang="pt-PT">
                <a:solidFill>
                  <a:srgbClr val="073763"/>
                </a:solidFill>
                <a:latin typeface="Montserrat"/>
                <a:ea typeface="Montserrat"/>
                <a:cs typeface="Montserrat"/>
                <a:sym typeface="Montserrat"/>
              </a:rPr>
              <a:t> </a:t>
            </a:r>
            <a:r>
              <a:rPr lang="pt-PT" sz="1300">
                <a:solidFill>
                  <a:srgbClr val="073763"/>
                </a:solidFill>
                <a:latin typeface="Montserrat"/>
                <a:ea typeface="Montserrat"/>
                <a:cs typeface="Montserrat"/>
                <a:sym typeface="Montserrat"/>
              </a:rPr>
              <a:t>Attract </a:t>
            </a:r>
            <a:r>
              <a:rPr b="1" lang="pt-PT" sz="1300">
                <a:solidFill>
                  <a:srgbClr val="073763"/>
                </a:solidFill>
                <a:latin typeface="Montserrat"/>
                <a:ea typeface="Montserrat"/>
                <a:cs typeface="Montserrat"/>
                <a:sym typeface="Montserrat"/>
              </a:rPr>
              <a:t>budget-conscious consumers</a:t>
            </a:r>
            <a:r>
              <a:rPr lang="pt-PT" sz="1300">
                <a:solidFill>
                  <a:srgbClr val="073763"/>
                </a:solidFill>
                <a:latin typeface="Montserrat"/>
                <a:ea typeface="Montserrat"/>
                <a:cs typeface="Montserrat"/>
                <a:sym typeface="Montserrat"/>
              </a:rPr>
              <a:t> drawn to Disney's content but are hesitant due to the price.</a:t>
            </a:r>
            <a:endParaRPr b="1" sz="1300">
              <a:solidFill>
                <a:schemeClr val="accent1"/>
              </a:solidFill>
              <a:latin typeface="Montserrat"/>
              <a:ea typeface="Montserrat"/>
              <a:cs typeface="Montserrat"/>
              <a:sym typeface="Montserrat"/>
            </a:endParaRPr>
          </a:p>
        </p:txBody>
      </p:sp>
      <p:sp>
        <p:nvSpPr>
          <p:cNvPr id="181" name="Google Shape;181;p24"/>
          <p:cNvSpPr txBox="1"/>
          <p:nvPr/>
        </p:nvSpPr>
        <p:spPr>
          <a:xfrm>
            <a:off x="262900" y="2667125"/>
            <a:ext cx="34983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pt-PT">
                <a:solidFill>
                  <a:schemeClr val="accent1"/>
                </a:solidFill>
                <a:latin typeface="Montserrat"/>
                <a:ea typeface="Montserrat"/>
                <a:cs typeface="Montserrat"/>
                <a:sym typeface="Montserrat"/>
              </a:rPr>
              <a:t>Generate significant ad revenue -</a:t>
            </a:r>
            <a:r>
              <a:rPr lang="pt-PT">
                <a:solidFill>
                  <a:srgbClr val="073763"/>
                </a:solidFill>
                <a:latin typeface="Montserrat"/>
                <a:ea typeface="Montserrat"/>
                <a:cs typeface="Montserrat"/>
                <a:sym typeface="Montserrat"/>
              </a:rPr>
              <a:t> </a:t>
            </a:r>
            <a:r>
              <a:rPr lang="pt-PT" sz="1300">
                <a:solidFill>
                  <a:srgbClr val="073763"/>
                </a:solidFill>
                <a:latin typeface="Montserrat"/>
                <a:ea typeface="Montserrat"/>
                <a:cs typeface="Montserrat"/>
                <a:sym typeface="Montserrat"/>
              </a:rPr>
              <a:t>Leverage Disney's brand and premium content to command higher CPM (cost per thousand impressions) rates from advertisers.</a:t>
            </a:r>
            <a:endParaRPr b="1" sz="1300">
              <a:solidFill>
                <a:schemeClr val="accent1"/>
              </a:solidFill>
              <a:latin typeface="Montserrat"/>
              <a:ea typeface="Montserrat"/>
              <a:cs typeface="Montserrat"/>
              <a:sym typeface="Montserrat"/>
            </a:endParaRPr>
          </a:p>
        </p:txBody>
      </p:sp>
      <p:sp>
        <p:nvSpPr>
          <p:cNvPr id="182" name="Google Shape;182;p24"/>
          <p:cNvSpPr txBox="1"/>
          <p:nvPr/>
        </p:nvSpPr>
        <p:spPr>
          <a:xfrm>
            <a:off x="262900" y="4070875"/>
            <a:ext cx="6734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pt-PT">
                <a:solidFill>
                  <a:schemeClr val="accent1"/>
                </a:solidFill>
                <a:latin typeface="Montserrat"/>
                <a:ea typeface="Montserrat"/>
                <a:cs typeface="Montserrat"/>
                <a:sym typeface="Montserrat"/>
              </a:rPr>
              <a:t>Offer more choice -</a:t>
            </a:r>
            <a:r>
              <a:rPr lang="pt-PT">
                <a:solidFill>
                  <a:srgbClr val="073763"/>
                </a:solidFill>
                <a:latin typeface="Montserrat"/>
                <a:ea typeface="Montserrat"/>
                <a:cs typeface="Montserrat"/>
                <a:sym typeface="Montserrat"/>
              </a:rPr>
              <a:t> </a:t>
            </a:r>
            <a:r>
              <a:rPr lang="pt-PT" sz="1300">
                <a:solidFill>
                  <a:srgbClr val="073763"/>
                </a:solidFill>
                <a:latin typeface="Montserrat"/>
                <a:ea typeface="Montserrat"/>
                <a:cs typeface="Montserrat"/>
                <a:sym typeface="Montserrat"/>
              </a:rPr>
              <a:t>Provide flexibility for consumers, catering to both ad-tolerant and ad-averse viewers. At the same time capture market share from other streaming services by having unbeatable prices </a:t>
            </a:r>
            <a:endParaRPr b="1" sz="1300">
              <a:solidFill>
                <a:schemeClr val="accent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nvSpPr>
        <p:spPr>
          <a:xfrm>
            <a:off x="470850" y="-63700"/>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PT" sz="2500">
                <a:latin typeface="Montserrat"/>
                <a:ea typeface="Montserrat"/>
                <a:cs typeface="Montserrat"/>
                <a:sym typeface="Montserrat"/>
              </a:rPr>
              <a:t>Disney Product Line</a:t>
            </a:r>
            <a:endParaRPr b="1" sz="2500">
              <a:latin typeface="Montserrat"/>
              <a:ea typeface="Montserrat"/>
              <a:cs typeface="Montserrat"/>
              <a:sym typeface="Montserrat"/>
            </a:endParaRPr>
          </a:p>
        </p:txBody>
      </p:sp>
      <p:sp>
        <p:nvSpPr>
          <p:cNvPr id="188" name="Google Shape;188;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pic>
        <p:nvPicPr>
          <p:cNvPr id="189" name="Google Shape;189;p25"/>
          <p:cNvPicPr preferRelativeResize="0"/>
          <p:nvPr/>
        </p:nvPicPr>
        <p:blipFill>
          <a:blip r:embed="rId3">
            <a:alphaModFix/>
          </a:blip>
          <a:stretch>
            <a:fillRect/>
          </a:stretch>
        </p:blipFill>
        <p:spPr>
          <a:xfrm>
            <a:off x="620700" y="1312000"/>
            <a:ext cx="2114550" cy="1409700"/>
          </a:xfrm>
          <a:prstGeom prst="rect">
            <a:avLst/>
          </a:prstGeom>
          <a:noFill/>
          <a:ln>
            <a:noFill/>
          </a:ln>
        </p:spPr>
      </p:pic>
      <p:pic>
        <p:nvPicPr>
          <p:cNvPr id="190" name="Google Shape;190;p25"/>
          <p:cNvPicPr preferRelativeResize="0"/>
          <p:nvPr/>
        </p:nvPicPr>
        <p:blipFill>
          <a:blip r:embed="rId4">
            <a:alphaModFix/>
          </a:blip>
          <a:stretch>
            <a:fillRect/>
          </a:stretch>
        </p:blipFill>
        <p:spPr>
          <a:xfrm>
            <a:off x="3495225" y="1768275"/>
            <a:ext cx="2250450" cy="497150"/>
          </a:xfrm>
          <a:prstGeom prst="rect">
            <a:avLst/>
          </a:prstGeom>
          <a:noFill/>
          <a:ln>
            <a:noFill/>
          </a:ln>
        </p:spPr>
      </p:pic>
      <p:pic>
        <p:nvPicPr>
          <p:cNvPr id="191" name="Google Shape;191;p25"/>
          <p:cNvPicPr preferRelativeResize="0"/>
          <p:nvPr/>
        </p:nvPicPr>
        <p:blipFill>
          <a:blip r:embed="rId5">
            <a:alphaModFix/>
          </a:blip>
          <a:stretch>
            <a:fillRect/>
          </a:stretch>
        </p:blipFill>
        <p:spPr>
          <a:xfrm>
            <a:off x="6655500" y="1393567"/>
            <a:ext cx="2114550" cy="1409359"/>
          </a:xfrm>
          <a:prstGeom prst="rect">
            <a:avLst/>
          </a:prstGeom>
          <a:noFill/>
          <a:ln>
            <a:noFill/>
          </a:ln>
        </p:spPr>
      </p:pic>
      <p:sp>
        <p:nvSpPr>
          <p:cNvPr id="192" name="Google Shape;192;p25"/>
          <p:cNvSpPr txBox="1"/>
          <p:nvPr/>
        </p:nvSpPr>
        <p:spPr>
          <a:xfrm>
            <a:off x="470850" y="3066875"/>
            <a:ext cx="2308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300">
                <a:solidFill>
                  <a:srgbClr val="073763"/>
                </a:solidFill>
                <a:latin typeface="Montserrat"/>
                <a:ea typeface="Montserrat"/>
                <a:cs typeface="Montserrat"/>
                <a:sym typeface="Montserrat"/>
              </a:rPr>
              <a:t>Ad-free -</a:t>
            </a:r>
            <a:r>
              <a:rPr lang="pt-PT" sz="1300">
                <a:solidFill>
                  <a:srgbClr val="073763"/>
                </a:solidFill>
                <a:latin typeface="Montserrat"/>
                <a:ea typeface="Montserrat"/>
                <a:cs typeface="Montserrat"/>
                <a:sym typeface="Montserrat"/>
              </a:rPr>
              <a:t> $7.99/month</a:t>
            </a:r>
            <a:endParaRPr sz="1300"/>
          </a:p>
        </p:txBody>
      </p:sp>
      <p:sp>
        <p:nvSpPr>
          <p:cNvPr id="193" name="Google Shape;193;p25"/>
          <p:cNvSpPr txBox="1"/>
          <p:nvPr/>
        </p:nvSpPr>
        <p:spPr>
          <a:xfrm>
            <a:off x="6547075" y="2999775"/>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300">
                <a:solidFill>
                  <a:srgbClr val="073763"/>
                </a:solidFill>
                <a:latin typeface="Montserrat"/>
                <a:ea typeface="Montserrat"/>
                <a:cs typeface="Montserrat"/>
                <a:sym typeface="Montserrat"/>
              </a:rPr>
              <a:t>A</a:t>
            </a:r>
            <a:r>
              <a:rPr lang="pt-PT" sz="1300">
                <a:solidFill>
                  <a:srgbClr val="073763"/>
                </a:solidFill>
                <a:latin typeface="Montserrat"/>
                <a:ea typeface="Montserrat"/>
                <a:cs typeface="Montserrat"/>
                <a:sym typeface="Montserrat"/>
              </a:rPr>
              <a:t>d-free - $12.99/month; Ad-supported - $6.99/month</a:t>
            </a:r>
            <a:endParaRPr sz="1300"/>
          </a:p>
        </p:txBody>
      </p:sp>
      <p:sp>
        <p:nvSpPr>
          <p:cNvPr id="194" name="Google Shape;194;p25"/>
          <p:cNvSpPr txBox="1"/>
          <p:nvPr/>
        </p:nvSpPr>
        <p:spPr>
          <a:xfrm>
            <a:off x="1681225" y="3812250"/>
            <a:ext cx="67305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300">
                <a:solidFill>
                  <a:srgbClr val="073763"/>
                </a:solidFill>
                <a:latin typeface="Montserrat"/>
                <a:ea typeface="Montserrat"/>
                <a:cs typeface="Montserrat"/>
                <a:sym typeface="Montserrat"/>
              </a:rPr>
              <a:t>Disney Bundles:</a:t>
            </a:r>
            <a:r>
              <a:rPr lang="pt-PT" sz="1300">
                <a:solidFill>
                  <a:srgbClr val="073763"/>
                </a:solidFill>
                <a:latin typeface="Montserrat"/>
                <a:ea typeface="Montserrat"/>
                <a:cs typeface="Montserrat"/>
                <a:sym typeface="Montserrat"/>
              </a:rPr>
              <a:t> </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PT" sz="1300">
                <a:solidFill>
                  <a:srgbClr val="073763"/>
                </a:solidFill>
                <a:latin typeface="Montserrat"/>
                <a:ea typeface="Montserrat"/>
                <a:cs typeface="Montserrat"/>
                <a:sym typeface="Montserrat"/>
              </a:rPr>
              <a:t>Disney+, ESPN+ and ad-supported version of Hulu at $13.99/month; </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PT" sz="1300">
                <a:solidFill>
                  <a:srgbClr val="073763"/>
                </a:solidFill>
                <a:latin typeface="Montserrat"/>
                <a:ea typeface="Montserrat"/>
                <a:cs typeface="Montserrat"/>
                <a:sym typeface="Montserrat"/>
              </a:rPr>
              <a:t>Disney+, ESPN+ and ad-free version of Hulu at $19.99/month</a:t>
            </a:r>
            <a:endParaRPr sz="1300">
              <a:solidFill>
                <a:srgbClr val="073763"/>
              </a:solidFill>
              <a:latin typeface="Montserrat"/>
              <a:ea typeface="Montserrat"/>
              <a:cs typeface="Montserrat"/>
              <a:sym typeface="Montserrat"/>
            </a:endParaRPr>
          </a:p>
        </p:txBody>
      </p:sp>
      <p:sp>
        <p:nvSpPr>
          <p:cNvPr id="195" name="Google Shape;195;p25"/>
          <p:cNvSpPr txBox="1"/>
          <p:nvPr/>
        </p:nvSpPr>
        <p:spPr>
          <a:xfrm>
            <a:off x="3164575" y="3066875"/>
            <a:ext cx="3153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300">
                <a:solidFill>
                  <a:srgbClr val="073763"/>
                </a:solidFill>
                <a:latin typeface="Montserrat"/>
                <a:ea typeface="Montserrat"/>
                <a:cs typeface="Montserrat"/>
                <a:sym typeface="Montserrat"/>
              </a:rPr>
              <a:t>Ad-supported - $6.99/month</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nvSpPr>
        <p:spPr>
          <a:xfrm>
            <a:off x="470850" y="-63700"/>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PT" sz="2500">
                <a:latin typeface="Montserrat"/>
                <a:ea typeface="Montserrat"/>
                <a:cs typeface="Montserrat"/>
                <a:sym typeface="Montserrat"/>
              </a:rPr>
              <a:t>Optimal Disney Product Line</a:t>
            </a:r>
            <a:endParaRPr b="1" sz="2500">
              <a:solidFill>
                <a:srgbClr val="000000"/>
              </a:solidFill>
              <a:latin typeface="Montserrat"/>
              <a:ea typeface="Montserrat"/>
              <a:cs typeface="Montserrat"/>
              <a:sym typeface="Montserrat"/>
            </a:endParaRPr>
          </a:p>
        </p:txBody>
      </p:sp>
      <p:sp>
        <p:nvSpPr>
          <p:cNvPr id="201" name="Google Shape;201;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pic>
        <p:nvPicPr>
          <p:cNvPr id="202" name="Google Shape;202;p26"/>
          <p:cNvPicPr preferRelativeResize="0"/>
          <p:nvPr/>
        </p:nvPicPr>
        <p:blipFill>
          <a:blip r:embed="rId3">
            <a:alphaModFix/>
          </a:blip>
          <a:stretch>
            <a:fillRect/>
          </a:stretch>
        </p:blipFill>
        <p:spPr>
          <a:xfrm>
            <a:off x="6304150" y="3219725"/>
            <a:ext cx="2114550" cy="1409700"/>
          </a:xfrm>
          <a:prstGeom prst="rect">
            <a:avLst/>
          </a:prstGeom>
          <a:noFill/>
          <a:ln>
            <a:noFill/>
          </a:ln>
        </p:spPr>
      </p:pic>
      <p:sp>
        <p:nvSpPr>
          <p:cNvPr id="203" name="Google Shape;203;p26"/>
          <p:cNvSpPr txBox="1"/>
          <p:nvPr/>
        </p:nvSpPr>
        <p:spPr>
          <a:xfrm>
            <a:off x="430738" y="970100"/>
            <a:ext cx="81054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a:solidFill>
                  <a:schemeClr val="accent1"/>
                </a:solidFill>
                <a:latin typeface="Montserrat"/>
                <a:ea typeface="Montserrat"/>
                <a:cs typeface="Montserrat"/>
                <a:sym typeface="Montserrat"/>
              </a:rPr>
              <a:t>Disney+</a:t>
            </a:r>
            <a:endParaRPr b="1">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accent1"/>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PT" sz="1300">
                <a:solidFill>
                  <a:srgbClr val="073763"/>
                </a:solidFill>
                <a:latin typeface="Montserrat"/>
                <a:ea typeface="Montserrat"/>
                <a:cs typeface="Montserrat"/>
                <a:sym typeface="Montserrat"/>
              </a:rPr>
              <a:t>There is a growing segment of consumers who are price-sensitive and willing to accept ads in exchange for lower subscription fees. By introducing an ad-supported tier for Disney+, Disney may appeal to this segment and capture a larger market share.</a:t>
            </a:r>
            <a:endParaRPr sz="1300">
              <a:solidFill>
                <a:srgbClr val="073763"/>
              </a:solidFill>
              <a:latin typeface="Montserrat"/>
              <a:ea typeface="Montserrat"/>
              <a:cs typeface="Montserrat"/>
              <a:sym typeface="Montserrat"/>
            </a:endParaRPr>
          </a:p>
          <a:p>
            <a:pPr indent="0" lvl="0" marL="457200" rtl="0" algn="l">
              <a:spcBef>
                <a:spcPts val="0"/>
              </a:spcBef>
              <a:spcAft>
                <a:spcPts val="0"/>
              </a:spcAft>
              <a:buNone/>
            </a:pPr>
            <a:r>
              <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PT" sz="1300">
                <a:solidFill>
                  <a:srgbClr val="073763"/>
                </a:solidFill>
                <a:latin typeface="Montserrat"/>
                <a:ea typeface="Montserrat"/>
                <a:cs typeface="Montserrat"/>
                <a:sym typeface="Montserrat"/>
              </a:rPr>
              <a:t>Many streaming competitors include both ad-free and ad-supported options.</a:t>
            </a:r>
            <a:endParaRPr sz="1300">
              <a:solidFill>
                <a:srgbClr val="073763"/>
              </a:solidFill>
              <a:latin typeface="Montserrat"/>
              <a:ea typeface="Montserrat"/>
              <a:cs typeface="Montserrat"/>
              <a:sym typeface="Montserrat"/>
            </a:endParaRPr>
          </a:p>
          <a:p>
            <a:pPr indent="0" lvl="0" marL="457200" rtl="0" algn="l">
              <a:spcBef>
                <a:spcPts val="0"/>
              </a:spcBef>
              <a:spcAft>
                <a:spcPts val="0"/>
              </a:spcAft>
              <a:buNone/>
            </a:pPr>
            <a:r>
              <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PT" sz="1300">
                <a:solidFill>
                  <a:srgbClr val="073763"/>
                </a:solidFill>
                <a:latin typeface="Montserrat"/>
                <a:ea typeface="Montserrat"/>
                <a:cs typeface="Montserrat"/>
                <a:sym typeface="Montserrat"/>
              </a:rPr>
              <a:t>Having a </a:t>
            </a:r>
            <a:r>
              <a:rPr lang="pt-PT" sz="1300">
                <a:solidFill>
                  <a:srgbClr val="073763"/>
                </a:solidFill>
                <a:latin typeface="Montserrat"/>
                <a:ea typeface="Montserrat"/>
                <a:cs typeface="Montserrat"/>
                <a:sym typeface="Montserrat"/>
              </a:rPr>
              <a:t>ad-supported </a:t>
            </a:r>
            <a:r>
              <a:rPr lang="pt-PT" sz="1300">
                <a:solidFill>
                  <a:srgbClr val="073763"/>
                </a:solidFill>
                <a:latin typeface="Montserrat"/>
                <a:ea typeface="Montserrat"/>
                <a:cs typeface="Montserrat"/>
                <a:sym typeface="Montserrat"/>
              </a:rPr>
              <a:t>more accessible to a wider audience.</a:t>
            </a:r>
            <a:endParaRPr b="1">
              <a:solidFill>
                <a:schemeClr val="accent1"/>
              </a:solidFill>
              <a:latin typeface="Montserrat"/>
              <a:ea typeface="Montserrat"/>
              <a:cs typeface="Montserrat"/>
              <a:sym typeface="Montserrat"/>
            </a:endParaRPr>
          </a:p>
        </p:txBody>
      </p:sp>
      <p:sp>
        <p:nvSpPr>
          <p:cNvPr id="204" name="Google Shape;204;p26"/>
          <p:cNvSpPr txBox="1"/>
          <p:nvPr/>
        </p:nvSpPr>
        <p:spPr>
          <a:xfrm>
            <a:off x="992875" y="4291750"/>
            <a:ext cx="2308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a:solidFill>
                <a:srgbClr val="073763"/>
              </a:solidFill>
              <a:latin typeface="Montserrat"/>
              <a:ea typeface="Montserrat"/>
              <a:cs typeface="Montserrat"/>
              <a:sym typeface="Montserrat"/>
            </a:endParaRPr>
          </a:p>
        </p:txBody>
      </p:sp>
      <p:graphicFrame>
        <p:nvGraphicFramePr>
          <p:cNvPr id="205" name="Google Shape;205;p26"/>
          <p:cNvGraphicFramePr/>
          <p:nvPr/>
        </p:nvGraphicFramePr>
        <p:xfrm>
          <a:off x="776225" y="3672150"/>
          <a:ext cx="3000000" cy="3000000"/>
        </p:xfrm>
        <a:graphic>
          <a:graphicData uri="http://schemas.openxmlformats.org/drawingml/2006/table">
            <a:tbl>
              <a:tblPr>
                <a:noFill/>
                <a:tableStyleId>{212F1141-D820-489B-BECE-76EFC29716CA}</a:tableStyleId>
              </a:tblPr>
              <a:tblGrid>
                <a:gridCol w="2153250"/>
                <a:gridCol w="2153250"/>
              </a:tblGrid>
              <a:tr h="421325">
                <a:tc>
                  <a:txBody>
                    <a:bodyPr/>
                    <a:lstStyle/>
                    <a:p>
                      <a:pPr indent="0" lvl="0" marL="0" rtl="0" algn="l">
                        <a:spcBef>
                          <a:spcPts val="0"/>
                        </a:spcBef>
                        <a:spcAft>
                          <a:spcPts val="0"/>
                        </a:spcAft>
                        <a:buClr>
                          <a:schemeClr val="dk1"/>
                        </a:buClr>
                        <a:buSzPts val="1100"/>
                        <a:buFont typeface="Arial"/>
                        <a:buNone/>
                      </a:pPr>
                      <a:r>
                        <a:rPr lang="pt-PT" sz="1300">
                          <a:solidFill>
                            <a:srgbClr val="073763"/>
                          </a:solidFill>
                          <a:latin typeface="Montserrat"/>
                          <a:ea typeface="Montserrat"/>
                          <a:cs typeface="Montserrat"/>
                          <a:sym typeface="Montserrat"/>
                        </a:rPr>
                        <a:t>Ad-free</a:t>
                      </a:r>
                      <a:endParaRPr sz="1300">
                        <a:solidFill>
                          <a:srgbClr val="073763"/>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pt-PT" sz="1300">
                          <a:solidFill>
                            <a:srgbClr val="073763"/>
                          </a:solidFill>
                          <a:latin typeface="Montserrat"/>
                          <a:ea typeface="Montserrat"/>
                          <a:cs typeface="Montserrat"/>
                          <a:sym typeface="Montserrat"/>
                        </a:rPr>
                        <a:t>$7.99/month</a:t>
                      </a:r>
                      <a:endParaRPr sz="1300">
                        <a:solidFill>
                          <a:srgbClr val="073763"/>
                        </a:solidFill>
                        <a:latin typeface="Montserrat"/>
                        <a:ea typeface="Montserrat"/>
                        <a:cs typeface="Montserrat"/>
                        <a:sym typeface="Montserrat"/>
                      </a:endParaRPr>
                    </a:p>
                  </a:txBody>
                  <a:tcPr marT="91425" marB="91425" marR="91425" marL="91425"/>
                </a:tc>
              </a:tr>
              <a:tr h="456000">
                <a:tc>
                  <a:txBody>
                    <a:bodyPr/>
                    <a:lstStyle/>
                    <a:p>
                      <a:pPr indent="0" lvl="0" marL="0" rtl="0" algn="l">
                        <a:spcBef>
                          <a:spcPts val="0"/>
                        </a:spcBef>
                        <a:spcAft>
                          <a:spcPts val="0"/>
                        </a:spcAft>
                        <a:buClr>
                          <a:schemeClr val="dk1"/>
                        </a:buClr>
                        <a:buSzPts val="1100"/>
                        <a:buFont typeface="Arial"/>
                        <a:buNone/>
                      </a:pPr>
                      <a:r>
                        <a:rPr lang="pt-PT" sz="1300">
                          <a:solidFill>
                            <a:srgbClr val="073763"/>
                          </a:solidFill>
                          <a:latin typeface="Montserrat"/>
                          <a:ea typeface="Montserrat"/>
                          <a:cs typeface="Montserrat"/>
                          <a:sym typeface="Montserrat"/>
                        </a:rPr>
                        <a:t>Ad-supported </a:t>
                      </a:r>
                      <a:endParaRPr sz="1300">
                        <a:solidFill>
                          <a:srgbClr val="073763"/>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pt-PT" sz="1300">
                          <a:solidFill>
                            <a:srgbClr val="073763"/>
                          </a:solidFill>
                          <a:latin typeface="Montserrat"/>
                          <a:ea typeface="Montserrat"/>
                          <a:cs typeface="Montserrat"/>
                          <a:sym typeface="Montserrat"/>
                        </a:rPr>
                        <a:t>$4.99 to $5.99 per month</a:t>
                      </a:r>
                      <a:endParaRPr sz="1300">
                        <a:solidFill>
                          <a:srgbClr val="073763"/>
                        </a:solidFill>
                        <a:latin typeface="Montserrat"/>
                        <a:ea typeface="Montserrat"/>
                        <a:cs typeface="Montserrat"/>
                        <a:sym typeface="Montserrat"/>
                      </a:endParaRPr>
                    </a:p>
                  </a:txBody>
                  <a:tcPr marT="91425" marB="91425" marR="91425" marL="91425"/>
                </a:tc>
              </a:tr>
            </a:tbl>
          </a:graphicData>
        </a:graphic>
      </p:graphicFrame>
      <p:sp>
        <p:nvSpPr>
          <p:cNvPr id="206" name="Google Shape;206;p26"/>
          <p:cNvSpPr txBox="1"/>
          <p:nvPr/>
        </p:nvSpPr>
        <p:spPr>
          <a:xfrm>
            <a:off x="430738" y="3202100"/>
            <a:ext cx="810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a:solidFill>
                  <a:schemeClr val="accent1"/>
                </a:solidFill>
                <a:latin typeface="Montserrat"/>
                <a:ea typeface="Montserrat"/>
                <a:cs typeface="Montserrat"/>
                <a:sym typeface="Montserrat"/>
              </a:rPr>
              <a:t>Solution:</a:t>
            </a:r>
            <a:endParaRPr b="1">
              <a:solidFill>
                <a:schemeClr val="accent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nvSpPr>
        <p:spPr>
          <a:xfrm>
            <a:off x="470850" y="-63700"/>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PT" sz="2500">
                <a:latin typeface="Montserrat"/>
                <a:ea typeface="Montserrat"/>
                <a:cs typeface="Montserrat"/>
                <a:sym typeface="Montserrat"/>
              </a:rPr>
              <a:t>Optimal Disney Product Line</a:t>
            </a:r>
            <a:endParaRPr b="1" sz="2500">
              <a:solidFill>
                <a:srgbClr val="000000"/>
              </a:solidFill>
              <a:latin typeface="Montserrat"/>
              <a:ea typeface="Montserrat"/>
              <a:cs typeface="Montserrat"/>
              <a:sym typeface="Montserrat"/>
            </a:endParaRPr>
          </a:p>
        </p:txBody>
      </p:sp>
      <p:sp>
        <p:nvSpPr>
          <p:cNvPr id="212" name="Google Shape;21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213" name="Google Shape;213;p27"/>
          <p:cNvSpPr txBox="1"/>
          <p:nvPr/>
        </p:nvSpPr>
        <p:spPr>
          <a:xfrm>
            <a:off x="430738" y="970100"/>
            <a:ext cx="8105400" cy="303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a:solidFill>
                  <a:schemeClr val="accent1"/>
                </a:solidFill>
                <a:latin typeface="Montserrat"/>
                <a:ea typeface="Montserrat"/>
                <a:cs typeface="Montserrat"/>
                <a:sym typeface="Montserrat"/>
              </a:rPr>
              <a:t>ESPN+</a:t>
            </a:r>
            <a:endParaRPr b="1">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accent1"/>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PT" sz="1300">
                <a:solidFill>
                  <a:srgbClr val="073763"/>
                </a:solidFill>
                <a:latin typeface="Montserrat"/>
                <a:ea typeface="Montserrat"/>
                <a:cs typeface="Montserrat"/>
                <a:sym typeface="Montserrat"/>
              </a:rPr>
              <a:t>ESPN+ has established itself as a destination for sports enthusiasts, offering a wide range of sports content that may not be readily available on traditional ESPN channels. </a:t>
            </a:r>
            <a:endParaRPr sz="1300">
              <a:solidFill>
                <a:srgbClr val="073763"/>
              </a:solidFill>
              <a:latin typeface="Montserrat"/>
              <a:ea typeface="Montserrat"/>
              <a:cs typeface="Montserrat"/>
              <a:sym typeface="Montserrat"/>
            </a:endParaRPr>
          </a:p>
          <a:p>
            <a:pPr indent="0" lvl="0" marL="457200" rtl="0" algn="l">
              <a:spcBef>
                <a:spcPts val="0"/>
              </a:spcBef>
              <a:spcAft>
                <a:spcPts val="0"/>
              </a:spcAft>
              <a:buNone/>
            </a:pPr>
            <a:r>
              <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PT" sz="1300">
                <a:solidFill>
                  <a:srgbClr val="073763"/>
                </a:solidFill>
                <a:latin typeface="Montserrat"/>
                <a:ea typeface="Montserrat"/>
                <a:cs typeface="Montserrat"/>
                <a:sym typeface="Montserrat"/>
              </a:rPr>
              <a:t>Should continue to focus on its sports offering while exploring strategic opportunities for expansion and differentiation.</a:t>
            </a:r>
            <a:endParaRPr sz="1300">
              <a:solidFill>
                <a:srgbClr val="073763"/>
              </a:solidFill>
              <a:latin typeface="Montserrat"/>
              <a:ea typeface="Montserrat"/>
              <a:cs typeface="Montserrat"/>
              <a:sym typeface="Montserrat"/>
            </a:endParaRPr>
          </a:p>
          <a:p>
            <a:pPr indent="0" lvl="0" marL="457200" rtl="0" algn="l">
              <a:spcBef>
                <a:spcPts val="0"/>
              </a:spcBef>
              <a:spcAft>
                <a:spcPts val="0"/>
              </a:spcAft>
              <a:buNone/>
            </a:pPr>
            <a:r>
              <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PT" sz="1300">
                <a:solidFill>
                  <a:srgbClr val="073763"/>
                </a:solidFill>
                <a:latin typeface="Montserrat"/>
                <a:ea typeface="Montserrat"/>
                <a:cs typeface="Montserrat"/>
                <a:sym typeface="Montserrat"/>
              </a:rPr>
              <a:t>The revenue generated from advertising helps finance the acquisition of sports rights and the production of original content for ESPN+. Without advertising revenue, ESPN+ might have less funding available to invest in high-quality sports programming.</a:t>
            </a:r>
            <a:endParaRPr sz="13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sz="13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sz="13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accent1"/>
              </a:solidFill>
              <a:latin typeface="Montserrat"/>
              <a:ea typeface="Montserrat"/>
              <a:cs typeface="Montserrat"/>
              <a:sym typeface="Montserrat"/>
            </a:endParaRPr>
          </a:p>
        </p:txBody>
      </p:sp>
      <p:sp>
        <p:nvSpPr>
          <p:cNvPr id="214" name="Google Shape;214;p27"/>
          <p:cNvSpPr txBox="1"/>
          <p:nvPr/>
        </p:nvSpPr>
        <p:spPr>
          <a:xfrm>
            <a:off x="992875" y="4291750"/>
            <a:ext cx="2308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a:solidFill>
                <a:srgbClr val="073763"/>
              </a:solidFill>
              <a:latin typeface="Montserrat"/>
              <a:ea typeface="Montserrat"/>
              <a:cs typeface="Montserrat"/>
              <a:sym typeface="Montserrat"/>
            </a:endParaRPr>
          </a:p>
        </p:txBody>
      </p:sp>
      <p:pic>
        <p:nvPicPr>
          <p:cNvPr id="215" name="Google Shape;215;p27"/>
          <p:cNvPicPr preferRelativeResize="0"/>
          <p:nvPr/>
        </p:nvPicPr>
        <p:blipFill>
          <a:blip r:embed="rId3">
            <a:alphaModFix/>
          </a:blip>
          <a:stretch>
            <a:fillRect/>
          </a:stretch>
        </p:blipFill>
        <p:spPr>
          <a:xfrm>
            <a:off x="6343325" y="3846500"/>
            <a:ext cx="2250450" cy="497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nvSpPr>
        <p:spPr>
          <a:xfrm>
            <a:off x="547050" y="-63700"/>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PT" sz="2500">
                <a:latin typeface="Montserrat"/>
                <a:ea typeface="Montserrat"/>
                <a:cs typeface="Montserrat"/>
                <a:sym typeface="Montserrat"/>
              </a:rPr>
              <a:t>Optimal Disney Product Line</a:t>
            </a:r>
            <a:endParaRPr b="1" sz="2500">
              <a:solidFill>
                <a:srgbClr val="000000"/>
              </a:solidFill>
              <a:latin typeface="Montserrat"/>
              <a:ea typeface="Montserrat"/>
              <a:cs typeface="Montserrat"/>
              <a:sym typeface="Montserrat"/>
            </a:endParaRPr>
          </a:p>
        </p:txBody>
      </p:sp>
      <p:sp>
        <p:nvSpPr>
          <p:cNvPr id="221" name="Google Shape;22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222" name="Google Shape;222;p28"/>
          <p:cNvSpPr txBox="1"/>
          <p:nvPr/>
        </p:nvSpPr>
        <p:spPr>
          <a:xfrm>
            <a:off x="430738" y="970100"/>
            <a:ext cx="8105400" cy="263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a:solidFill>
                  <a:schemeClr val="accent1"/>
                </a:solidFill>
                <a:latin typeface="Montserrat"/>
                <a:ea typeface="Montserrat"/>
                <a:cs typeface="Montserrat"/>
                <a:sym typeface="Montserrat"/>
              </a:rPr>
              <a:t>Hulu</a:t>
            </a:r>
            <a:endParaRPr b="1">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accent1"/>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PT" sz="1300">
                <a:solidFill>
                  <a:srgbClr val="073763"/>
                </a:solidFill>
                <a:latin typeface="Montserrat"/>
                <a:ea typeface="Montserrat"/>
                <a:cs typeface="Montserrat"/>
                <a:sym typeface="Montserrat"/>
              </a:rPr>
              <a:t>Consumer research has shown that a significant portion of Hulu's subscriber base prefers the ad-supported tier, indicating a willingness to trade off some ad exposure for a lower subscription price.</a:t>
            </a:r>
            <a:endParaRPr sz="1300">
              <a:solidFill>
                <a:srgbClr val="073763"/>
              </a:solidFill>
              <a:latin typeface="Montserrat"/>
              <a:ea typeface="Montserrat"/>
              <a:cs typeface="Montserrat"/>
              <a:sym typeface="Montserrat"/>
            </a:endParaRPr>
          </a:p>
          <a:p>
            <a:pPr indent="0" lvl="0" marL="457200" rtl="0" algn="l">
              <a:spcBef>
                <a:spcPts val="0"/>
              </a:spcBef>
              <a:spcAft>
                <a:spcPts val="0"/>
              </a:spcAft>
              <a:buNone/>
            </a:pPr>
            <a:r>
              <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PT" sz="1300">
                <a:solidFill>
                  <a:srgbClr val="073763"/>
                </a:solidFill>
                <a:latin typeface="Montserrat"/>
                <a:ea typeface="Montserrat"/>
                <a:cs typeface="Montserrat"/>
                <a:sym typeface="Montserrat"/>
              </a:rPr>
              <a:t>Overall, Hulu should continue to offer both ad-supported and ad-free subscription options while focusing on optimizing its advertising strategy to maximize revenue and viewer satisfaction.</a:t>
            </a:r>
            <a:endParaRPr sz="13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sz="13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sz="13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accent1"/>
              </a:solidFill>
              <a:latin typeface="Montserrat"/>
              <a:ea typeface="Montserrat"/>
              <a:cs typeface="Montserrat"/>
              <a:sym typeface="Montserrat"/>
            </a:endParaRPr>
          </a:p>
        </p:txBody>
      </p:sp>
      <p:sp>
        <p:nvSpPr>
          <p:cNvPr id="223" name="Google Shape;223;p28"/>
          <p:cNvSpPr txBox="1"/>
          <p:nvPr/>
        </p:nvSpPr>
        <p:spPr>
          <a:xfrm>
            <a:off x="992875" y="4291750"/>
            <a:ext cx="2308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a:solidFill>
                <a:srgbClr val="073763"/>
              </a:solidFill>
              <a:latin typeface="Montserrat"/>
              <a:ea typeface="Montserrat"/>
              <a:cs typeface="Montserrat"/>
              <a:sym typeface="Montserrat"/>
            </a:endParaRPr>
          </a:p>
        </p:txBody>
      </p:sp>
      <p:pic>
        <p:nvPicPr>
          <p:cNvPr id="224" name="Google Shape;224;p28"/>
          <p:cNvPicPr preferRelativeResize="0"/>
          <p:nvPr/>
        </p:nvPicPr>
        <p:blipFill>
          <a:blip r:embed="rId3">
            <a:alphaModFix/>
          </a:blip>
          <a:stretch>
            <a:fillRect/>
          </a:stretch>
        </p:blipFill>
        <p:spPr>
          <a:xfrm>
            <a:off x="6503650" y="3338967"/>
            <a:ext cx="2114550" cy="140935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63" name="Google Shape;63;p14"/>
          <p:cNvSpPr txBox="1"/>
          <p:nvPr/>
        </p:nvSpPr>
        <p:spPr>
          <a:xfrm>
            <a:off x="459425" y="0"/>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PT" sz="3100">
                <a:latin typeface="Montserrat"/>
                <a:ea typeface="Montserrat"/>
                <a:cs typeface="Montserrat"/>
                <a:sym typeface="Montserrat"/>
              </a:rPr>
              <a:t>Introduction</a:t>
            </a:r>
            <a:endParaRPr b="1" sz="3100">
              <a:solidFill>
                <a:srgbClr val="000000"/>
              </a:solidFill>
              <a:latin typeface="Montserrat"/>
              <a:ea typeface="Montserrat"/>
              <a:cs typeface="Montserrat"/>
              <a:sym typeface="Montserrat"/>
            </a:endParaRPr>
          </a:p>
        </p:txBody>
      </p:sp>
      <p:sp>
        <p:nvSpPr>
          <p:cNvPr id="64" name="Google Shape;64;p14"/>
          <p:cNvSpPr txBox="1"/>
          <p:nvPr/>
        </p:nvSpPr>
        <p:spPr>
          <a:xfrm>
            <a:off x="459425" y="1571875"/>
            <a:ext cx="4984800" cy="1147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073763"/>
              </a:buClr>
              <a:buSzPts val="1300"/>
              <a:buFont typeface="Montserrat"/>
              <a:buChar char="●"/>
            </a:pPr>
            <a:r>
              <a:rPr lang="pt-PT" sz="1300">
                <a:solidFill>
                  <a:srgbClr val="073763"/>
                </a:solidFill>
                <a:latin typeface="Montserrat"/>
                <a:ea typeface="Montserrat"/>
                <a:cs typeface="Montserrat"/>
                <a:sym typeface="Montserrat"/>
              </a:rPr>
              <a:t>Global phenomenon in the entertainment industry, with its influence spanning movies, television, theme parks, and beyond</a:t>
            </a:r>
            <a:endParaRPr sz="1300">
              <a:solidFill>
                <a:srgbClr val="073763"/>
              </a:solidFill>
              <a:latin typeface="Montserrat"/>
              <a:ea typeface="Montserrat"/>
              <a:cs typeface="Montserrat"/>
              <a:sym typeface="Montserrat"/>
            </a:endParaRPr>
          </a:p>
        </p:txBody>
      </p:sp>
      <p:sp>
        <p:nvSpPr>
          <p:cNvPr id="65" name="Google Shape;65;p14"/>
          <p:cNvSpPr txBox="1"/>
          <p:nvPr/>
        </p:nvSpPr>
        <p:spPr>
          <a:xfrm>
            <a:off x="577275" y="11408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a:solidFill>
                  <a:schemeClr val="accent1"/>
                </a:solidFill>
                <a:latin typeface="Montserrat"/>
                <a:ea typeface="Montserrat"/>
                <a:cs typeface="Montserrat"/>
                <a:sym typeface="Montserrat"/>
              </a:rPr>
              <a:t>Walt Disney Company </a:t>
            </a:r>
            <a:endParaRPr b="1">
              <a:solidFill>
                <a:schemeClr val="accent1"/>
              </a:solidFill>
              <a:latin typeface="Montserrat"/>
              <a:ea typeface="Montserrat"/>
              <a:cs typeface="Montserrat"/>
              <a:sym typeface="Montserrat"/>
            </a:endParaRPr>
          </a:p>
        </p:txBody>
      </p:sp>
      <p:sp>
        <p:nvSpPr>
          <p:cNvPr id="66" name="Google Shape;66;p14"/>
          <p:cNvSpPr txBox="1"/>
          <p:nvPr/>
        </p:nvSpPr>
        <p:spPr>
          <a:xfrm>
            <a:off x="459425" y="2426900"/>
            <a:ext cx="5031000" cy="785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073763"/>
              </a:buClr>
              <a:buSzPts val="1300"/>
              <a:buFont typeface="Montserrat"/>
              <a:buChar char="●"/>
            </a:pPr>
            <a:r>
              <a:rPr lang="pt-PT" sz="1300">
                <a:solidFill>
                  <a:srgbClr val="073763"/>
                </a:solidFill>
                <a:latin typeface="Montserrat"/>
                <a:ea typeface="Montserrat"/>
                <a:cs typeface="Montserrat"/>
                <a:sym typeface="Montserrat"/>
              </a:rPr>
              <a:t>By acquiring cultural powerhouses like Pixar, Marvel, Lucasfilm, and 21st Century Fox, Disney has fortified its position as a leader in global entertainment</a:t>
            </a:r>
            <a:endParaRPr/>
          </a:p>
        </p:txBody>
      </p:sp>
      <p:pic>
        <p:nvPicPr>
          <p:cNvPr id="67" name="Google Shape;67;p14"/>
          <p:cNvPicPr preferRelativeResize="0"/>
          <p:nvPr/>
        </p:nvPicPr>
        <p:blipFill>
          <a:blip r:embed="rId3">
            <a:alphaModFix/>
          </a:blip>
          <a:stretch>
            <a:fillRect/>
          </a:stretch>
        </p:blipFill>
        <p:spPr>
          <a:xfrm>
            <a:off x="5938775" y="2015950"/>
            <a:ext cx="2928699" cy="1244125"/>
          </a:xfrm>
          <a:prstGeom prst="rect">
            <a:avLst/>
          </a:prstGeom>
          <a:noFill/>
          <a:ln>
            <a:noFill/>
          </a:ln>
        </p:spPr>
      </p:pic>
      <p:sp>
        <p:nvSpPr>
          <p:cNvPr id="68" name="Google Shape;68;p14"/>
          <p:cNvSpPr txBox="1"/>
          <p:nvPr/>
        </p:nvSpPr>
        <p:spPr>
          <a:xfrm>
            <a:off x="677725" y="3761725"/>
            <a:ext cx="7941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a:solidFill>
                  <a:schemeClr val="accent1"/>
                </a:solidFill>
                <a:latin typeface="Montserrat"/>
                <a:ea typeface="Montserrat"/>
                <a:cs typeface="Montserrat"/>
                <a:sym typeface="Montserrat"/>
              </a:rPr>
              <a:t>Content</a:t>
            </a:r>
            <a:r>
              <a:rPr b="1" lang="pt-PT">
                <a:solidFill>
                  <a:schemeClr val="accent1"/>
                </a:solidFill>
                <a:latin typeface="Montserrat"/>
                <a:ea typeface="Montserrat"/>
                <a:cs typeface="Montserrat"/>
                <a:sym typeface="Montserrat"/>
              </a:rPr>
              <a:t> diversity - </a:t>
            </a:r>
            <a:r>
              <a:rPr lang="pt-PT" sz="1300">
                <a:solidFill>
                  <a:srgbClr val="073763"/>
                </a:solidFill>
                <a:latin typeface="Montserrat"/>
                <a:ea typeface="Montserrat"/>
                <a:cs typeface="Montserrat"/>
                <a:sym typeface="Montserrat"/>
              </a:rPr>
              <a:t>Disney's portfolio, enriched by its acquisitions, spans a spectrum of genres, ensuring its relevance to multiple demographics and tastes.</a:t>
            </a:r>
            <a:endParaRPr b="1">
              <a:solidFill>
                <a:schemeClr val="accent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74" name="Google Shape;74;p15"/>
          <p:cNvSpPr txBox="1"/>
          <p:nvPr/>
        </p:nvSpPr>
        <p:spPr>
          <a:xfrm>
            <a:off x="459425" y="0"/>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PT" sz="3100">
                <a:latin typeface="Montserrat"/>
                <a:ea typeface="Montserrat"/>
                <a:cs typeface="Montserrat"/>
                <a:sym typeface="Montserrat"/>
              </a:rPr>
              <a:t>Disney Streaming Services</a:t>
            </a:r>
            <a:endParaRPr b="1" sz="3100">
              <a:latin typeface="Montserrat"/>
              <a:ea typeface="Montserrat"/>
              <a:cs typeface="Montserrat"/>
              <a:sym typeface="Montserrat"/>
            </a:endParaRPr>
          </a:p>
        </p:txBody>
      </p:sp>
      <p:pic>
        <p:nvPicPr>
          <p:cNvPr id="75" name="Google Shape;75;p15"/>
          <p:cNvPicPr preferRelativeResize="0"/>
          <p:nvPr/>
        </p:nvPicPr>
        <p:blipFill>
          <a:blip r:embed="rId3">
            <a:alphaModFix/>
          </a:blip>
          <a:stretch>
            <a:fillRect/>
          </a:stretch>
        </p:blipFill>
        <p:spPr>
          <a:xfrm>
            <a:off x="4428412" y="3294975"/>
            <a:ext cx="1129550" cy="1129550"/>
          </a:xfrm>
          <a:prstGeom prst="rect">
            <a:avLst/>
          </a:prstGeom>
          <a:noFill/>
          <a:ln>
            <a:noFill/>
          </a:ln>
        </p:spPr>
      </p:pic>
      <p:sp>
        <p:nvSpPr>
          <p:cNvPr id="76" name="Google Shape;76;p15"/>
          <p:cNvSpPr txBox="1"/>
          <p:nvPr/>
        </p:nvSpPr>
        <p:spPr>
          <a:xfrm>
            <a:off x="5616138" y="3354100"/>
            <a:ext cx="3148200" cy="10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1300">
                <a:solidFill>
                  <a:srgbClr val="073763"/>
                </a:solidFill>
                <a:latin typeface="Montserrat"/>
                <a:ea typeface="Montserrat"/>
                <a:cs typeface="Montserrat"/>
                <a:sym typeface="Montserrat"/>
              </a:rPr>
              <a:t>The </a:t>
            </a:r>
            <a:r>
              <a:rPr b="1" lang="pt-PT" sz="1300">
                <a:solidFill>
                  <a:srgbClr val="073763"/>
                </a:solidFill>
                <a:latin typeface="Montserrat"/>
                <a:ea typeface="Montserrat"/>
                <a:cs typeface="Montserrat"/>
                <a:sym typeface="Montserrat"/>
              </a:rPr>
              <a:t>exclusive content</a:t>
            </a:r>
            <a:r>
              <a:rPr lang="pt-PT" sz="1300">
                <a:solidFill>
                  <a:srgbClr val="073763"/>
                </a:solidFill>
                <a:latin typeface="Montserrat"/>
                <a:ea typeface="Montserrat"/>
                <a:cs typeface="Montserrat"/>
                <a:sym typeface="Montserrat"/>
              </a:rPr>
              <a:t> offering and exploring </a:t>
            </a:r>
            <a:r>
              <a:rPr b="1" lang="pt-PT" sz="1300">
                <a:solidFill>
                  <a:srgbClr val="073763"/>
                </a:solidFill>
                <a:latin typeface="Montserrat"/>
                <a:ea typeface="Montserrat"/>
                <a:cs typeface="Montserrat"/>
                <a:sym typeface="Montserrat"/>
              </a:rPr>
              <a:t>new pricing models</a:t>
            </a:r>
            <a:r>
              <a:rPr lang="pt-PT" sz="1300">
                <a:solidFill>
                  <a:srgbClr val="073763"/>
                </a:solidFill>
                <a:latin typeface="Montserrat"/>
                <a:ea typeface="Montserrat"/>
                <a:cs typeface="Montserrat"/>
                <a:sym typeface="Montserrat"/>
              </a:rPr>
              <a:t>, have exponencial its growth in the competitive streaming market</a:t>
            </a:r>
            <a:endParaRPr sz="1800">
              <a:solidFill>
                <a:schemeClr val="dk2"/>
              </a:solidFill>
            </a:endParaRPr>
          </a:p>
        </p:txBody>
      </p:sp>
      <p:sp>
        <p:nvSpPr>
          <p:cNvPr id="77" name="Google Shape;77;p15"/>
          <p:cNvSpPr txBox="1"/>
          <p:nvPr/>
        </p:nvSpPr>
        <p:spPr>
          <a:xfrm>
            <a:off x="1666613" y="3354100"/>
            <a:ext cx="2326800" cy="10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1300">
                <a:solidFill>
                  <a:srgbClr val="073763"/>
                </a:solidFill>
                <a:latin typeface="Montserrat"/>
                <a:ea typeface="Montserrat"/>
                <a:cs typeface="Montserrat"/>
                <a:sym typeface="Montserrat"/>
              </a:rPr>
              <a:t>Disney presents </a:t>
            </a:r>
            <a:r>
              <a:rPr b="1" lang="pt-PT" sz="1300">
                <a:solidFill>
                  <a:srgbClr val="073763"/>
                </a:solidFill>
                <a:latin typeface="Montserrat"/>
                <a:ea typeface="Montserrat"/>
                <a:cs typeface="Montserrat"/>
                <a:sym typeface="Montserrat"/>
              </a:rPr>
              <a:t>various revenues models</a:t>
            </a:r>
            <a:r>
              <a:rPr lang="pt-PT" sz="1300">
                <a:solidFill>
                  <a:srgbClr val="073763"/>
                </a:solidFill>
                <a:latin typeface="Montserrat"/>
                <a:ea typeface="Montserrat"/>
                <a:cs typeface="Montserrat"/>
                <a:sym typeface="Montserrat"/>
              </a:rPr>
              <a:t>: from ad-free and ad-supported to bundles</a:t>
            </a:r>
            <a:endParaRPr sz="13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2"/>
              </a:solidFill>
            </a:endParaRPr>
          </a:p>
        </p:txBody>
      </p:sp>
      <p:sp>
        <p:nvSpPr>
          <p:cNvPr id="78" name="Google Shape;78;p15"/>
          <p:cNvSpPr txBox="1"/>
          <p:nvPr/>
        </p:nvSpPr>
        <p:spPr>
          <a:xfrm>
            <a:off x="4750500" y="2146350"/>
            <a:ext cx="1905000" cy="85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1300">
                <a:solidFill>
                  <a:srgbClr val="073763"/>
                </a:solidFill>
                <a:latin typeface="Montserrat"/>
                <a:ea typeface="Montserrat"/>
                <a:cs typeface="Montserrat"/>
                <a:sym typeface="Montserrat"/>
              </a:rPr>
              <a:t>In 2022, the </a:t>
            </a:r>
            <a:r>
              <a:rPr b="1" lang="pt-PT" sz="1300">
                <a:solidFill>
                  <a:srgbClr val="073763"/>
                </a:solidFill>
                <a:latin typeface="Montserrat"/>
                <a:ea typeface="Montserrat"/>
                <a:cs typeface="Montserrat"/>
                <a:sym typeface="Montserrat"/>
              </a:rPr>
              <a:t>total subscribers</a:t>
            </a:r>
            <a:r>
              <a:rPr lang="pt-PT" sz="1300">
                <a:solidFill>
                  <a:srgbClr val="073763"/>
                </a:solidFill>
                <a:latin typeface="Montserrat"/>
                <a:ea typeface="Montserrat"/>
                <a:cs typeface="Montserrat"/>
                <a:sym typeface="Montserrat"/>
              </a:rPr>
              <a:t> to the 3 services was </a:t>
            </a:r>
            <a:r>
              <a:rPr b="1" lang="pt-PT" sz="1300">
                <a:solidFill>
                  <a:srgbClr val="073763"/>
                </a:solidFill>
                <a:latin typeface="Montserrat"/>
                <a:ea typeface="Montserrat"/>
                <a:cs typeface="Montserrat"/>
                <a:sym typeface="Montserrat"/>
              </a:rPr>
              <a:t>221.1M</a:t>
            </a:r>
            <a:endParaRPr b="1" sz="13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2"/>
              </a:solidFill>
            </a:endParaRPr>
          </a:p>
        </p:txBody>
      </p:sp>
      <p:pic>
        <p:nvPicPr>
          <p:cNvPr id="79" name="Google Shape;79;p15"/>
          <p:cNvPicPr preferRelativeResize="0"/>
          <p:nvPr/>
        </p:nvPicPr>
        <p:blipFill>
          <a:blip r:embed="rId4">
            <a:alphaModFix/>
          </a:blip>
          <a:stretch>
            <a:fillRect/>
          </a:stretch>
        </p:blipFill>
        <p:spPr>
          <a:xfrm>
            <a:off x="606175" y="616225"/>
            <a:ext cx="2114550" cy="1409700"/>
          </a:xfrm>
          <a:prstGeom prst="rect">
            <a:avLst/>
          </a:prstGeom>
          <a:noFill/>
          <a:ln>
            <a:noFill/>
          </a:ln>
        </p:spPr>
      </p:pic>
      <p:pic>
        <p:nvPicPr>
          <p:cNvPr id="80" name="Google Shape;80;p15"/>
          <p:cNvPicPr preferRelativeResize="0"/>
          <p:nvPr/>
        </p:nvPicPr>
        <p:blipFill>
          <a:blip r:embed="rId5">
            <a:alphaModFix/>
          </a:blip>
          <a:stretch>
            <a:fillRect/>
          </a:stretch>
        </p:blipFill>
        <p:spPr>
          <a:xfrm>
            <a:off x="3446775" y="1072500"/>
            <a:ext cx="2250450" cy="497150"/>
          </a:xfrm>
          <a:prstGeom prst="rect">
            <a:avLst/>
          </a:prstGeom>
          <a:noFill/>
          <a:ln>
            <a:noFill/>
          </a:ln>
        </p:spPr>
      </p:pic>
      <p:pic>
        <p:nvPicPr>
          <p:cNvPr id="81" name="Google Shape;81;p15"/>
          <p:cNvPicPr preferRelativeResize="0"/>
          <p:nvPr/>
        </p:nvPicPr>
        <p:blipFill>
          <a:blip r:embed="rId6">
            <a:alphaModFix/>
          </a:blip>
          <a:stretch>
            <a:fillRect/>
          </a:stretch>
        </p:blipFill>
        <p:spPr>
          <a:xfrm>
            <a:off x="6655500" y="637592"/>
            <a:ext cx="2114550" cy="1409359"/>
          </a:xfrm>
          <a:prstGeom prst="rect">
            <a:avLst/>
          </a:prstGeom>
          <a:noFill/>
          <a:ln>
            <a:noFill/>
          </a:ln>
        </p:spPr>
      </p:pic>
      <p:sp>
        <p:nvSpPr>
          <p:cNvPr id="82" name="Google Shape;82;p15"/>
          <p:cNvSpPr txBox="1"/>
          <p:nvPr/>
        </p:nvSpPr>
        <p:spPr>
          <a:xfrm>
            <a:off x="606175" y="2113650"/>
            <a:ext cx="1977600" cy="9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PT" sz="1300">
                <a:solidFill>
                  <a:srgbClr val="073763"/>
                </a:solidFill>
                <a:latin typeface="Montserrat"/>
                <a:ea typeface="Montserrat"/>
                <a:cs typeface="Montserrat"/>
                <a:sym typeface="Montserrat"/>
              </a:rPr>
              <a:t>ESPN+</a:t>
            </a:r>
            <a:r>
              <a:rPr lang="pt-PT" sz="1300">
                <a:solidFill>
                  <a:srgbClr val="073763"/>
                </a:solidFill>
                <a:latin typeface="Montserrat"/>
                <a:ea typeface="Montserrat"/>
                <a:cs typeface="Montserrat"/>
                <a:sym typeface="Montserrat"/>
              </a:rPr>
              <a:t> was the </a:t>
            </a:r>
            <a:r>
              <a:rPr b="1" lang="pt-PT" sz="1300">
                <a:solidFill>
                  <a:srgbClr val="073763"/>
                </a:solidFill>
                <a:latin typeface="Montserrat"/>
                <a:ea typeface="Montserrat"/>
                <a:cs typeface="Montserrat"/>
                <a:sym typeface="Montserrat"/>
              </a:rPr>
              <a:t>first</a:t>
            </a:r>
            <a:r>
              <a:rPr lang="pt-PT" sz="1300">
                <a:solidFill>
                  <a:srgbClr val="073763"/>
                </a:solidFill>
                <a:latin typeface="Montserrat"/>
                <a:ea typeface="Montserrat"/>
                <a:cs typeface="Montserrat"/>
                <a:sym typeface="Montserrat"/>
              </a:rPr>
              <a:t> entry into streaming services, launching in April 2018</a:t>
            </a:r>
            <a:endParaRPr sz="13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2"/>
              </a:solidFill>
            </a:endParaRPr>
          </a:p>
        </p:txBody>
      </p:sp>
      <p:pic>
        <p:nvPicPr>
          <p:cNvPr id="83" name="Google Shape;83;p15"/>
          <p:cNvPicPr preferRelativeResize="0"/>
          <p:nvPr/>
        </p:nvPicPr>
        <p:blipFill>
          <a:blip r:embed="rId7">
            <a:alphaModFix/>
          </a:blip>
          <a:stretch>
            <a:fillRect/>
          </a:stretch>
        </p:blipFill>
        <p:spPr>
          <a:xfrm>
            <a:off x="453713" y="3235850"/>
            <a:ext cx="1129550" cy="1129550"/>
          </a:xfrm>
          <a:prstGeom prst="rect">
            <a:avLst/>
          </a:prstGeom>
          <a:noFill/>
          <a:ln>
            <a:noFill/>
          </a:ln>
        </p:spPr>
      </p:pic>
      <p:pic>
        <p:nvPicPr>
          <p:cNvPr id="84" name="Google Shape;84;p15"/>
          <p:cNvPicPr preferRelativeResize="0"/>
          <p:nvPr/>
        </p:nvPicPr>
        <p:blipFill>
          <a:blip r:embed="rId8">
            <a:alphaModFix/>
          </a:blip>
          <a:stretch>
            <a:fillRect/>
          </a:stretch>
        </p:blipFill>
        <p:spPr>
          <a:xfrm>
            <a:off x="2771625" y="2177825"/>
            <a:ext cx="850800" cy="850800"/>
          </a:xfrm>
          <a:prstGeom prst="rect">
            <a:avLst/>
          </a:prstGeom>
          <a:noFill/>
          <a:ln>
            <a:noFill/>
          </a:ln>
        </p:spPr>
      </p:pic>
      <p:pic>
        <p:nvPicPr>
          <p:cNvPr id="85" name="Google Shape;85;p15"/>
          <p:cNvPicPr preferRelativeResize="0"/>
          <p:nvPr/>
        </p:nvPicPr>
        <p:blipFill>
          <a:blip r:embed="rId9">
            <a:alphaModFix/>
          </a:blip>
          <a:stretch>
            <a:fillRect/>
          </a:stretch>
        </p:blipFill>
        <p:spPr>
          <a:xfrm>
            <a:off x="6894075" y="1962150"/>
            <a:ext cx="1219200" cy="1219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nvSpPr>
        <p:spPr>
          <a:xfrm>
            <a:off x="470850" y="-63700"/>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rgbClr val="000000"/>
              </a:buClr>
              <a:buSzPts val="1100"/>
              <a:buFont typeface="Arial"/>
              <a:buNone/>
            </a:pPr>
            <a:r>
              <a:rPr b="1" lang="pt-PT" sz="2500">
                <a:latin typeface="Montserrat"/>
                <a:ea typeface="Montserrat"/>
                <a:cs typeface="Montserrat"/>
                <a:sym typeface="Montserrat"/>
              </a:rPr>
              <a:t>Disney S</a:t>
            </a:r>
            <a:r>
              <a:rPr b="1" lang="pt-PT" sz="2500">
                <a:latin typeface="Montserrat"/>
                <a:ea typeface="Montserrat"/>
                <a:cs typeface="Montserrat"/>
                <a:sym typeface="Montserrat"/>
              </a:rPr>
              <a:t>egmentation Variables</a:t>
            </a:r>
            <a:endParaRPr b="1" sz="2500">
              <a:solidFill>
                <a:srgbClr val="000000"/>
              </a:solidFill>
              <a:latin typeface="Montserrat"/>
              <a:ea typeface="Montserrat"/>
              <a:cs typeface="Montserrat"/>
              <a:sym typeface="Montserrat"/>
            </a:endParaRPr>
          </a:p>
        </p:txBody>
      </p:sp>
      <p:sp>
        <p:nvSpPr>
          <p:cNvPr id="91" name="Google Shape;91;p16"/>
          <p:cNvSpPr txBox="1"/>
          <p:nvPr>
            <p:ph idx="12" type="sldNum"/>
          </p:nvPr>
        </p:nvSpPr>
        <p:spPr>
          <a:xfrm>
            <a:off x="83962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92" name="Google Shape;92;p16"/>
          <p:cNvSpPr txBox="1"/>
          <p:nvPr/>
        </p:nvSpPr>
        <p:spPr>
          <a:xfrm>
            <a:off x="1030148" y="1071238"/>
            <a:ext cx="2106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PT">
                <a:solidFill>
                  <a:schemeClr val="accent1"/>
                </a:solidFill>
                <a:latin typeface="Montserrat"/>
                <a:ea typeface="Montserrat"/>
                <a:cs typeface="Montserrat"/>
                <a:sym typeface="Montserrat"/>
              </a:rPr>
              <a:t>Geographic Segmentation</a:t>
            </a:r>
            <a:r>
              <a:rPr b="1" lang="pt-PT">
                <a:solidFill>
                  <a:schemeClr val="accent1"/>
                </a:solidFill>
                <a:latin typeface="Montserrat"/>
                <a:ea typeface="Montserrat"/>
                <a:cs typeface="Montserrat"/>
                <a:sym typeface="Montserrat"/>
              </a:rPr>
              <a:t> </a:t>
            </a:r>
            <a:endParaRPr sz="1300">
              <a:solidFill>
                <a:srgbClr val="073763"/>
              </a:solidFill>
              <a:latin typeface="Montserrat"/>
              <a:ea typeface="Montserrat"/>
              <a:cs typeface="Montserrat"/>
              <a:sym typeface="Montserrat"/>
            </a:endParaRPr>
          </a:p>
        </p:txBody>
      </p:sp>
      <p:pic>
        <p:nvPicPr>
          <p:cNvPr id="93" name="Google Shape;93;p16"/>
          <p:cNvPicPr preferRelativeResize="0"/>
          <p:nvPr/>
        </p:nvPicPr>
        <p:blipFill>
          <a:blip r:embed="rId3">
            <a:alphaModFix/>
          </a:blip>
          <a:stretch>
            <a:fillRect/>
          </a:stretch>
        </p:blipFill>
        <p:spPr>
          <a:xfrm>
            <a:off x="533975" y="1071262"/>
            <a:ext cx="692925" cy="692925"/>
          </a:xfrm>
          <a:prstGeom prst="rect">
            <a:avLst/>
          </a:prstGeom>
          <a:noFill/>
          <a:ln>
            <a:noFill/>
          </a:ln>
        </p:spPr>
      </p:pic>
      <p:sp>
        <p:nvSpPr>
          <p:cNvPr id="94" name="Google Shape;94;p16"/>
          <p:cNvSpPr txBox="1"/>
          <p:nvPr/>
        </p:nvSpPr>
        <p:spPr>
          <a:xfrm>
            <a:off x="572950" y="1810450"/>
            <a:ext cx="3514200" cy="1385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073763"/>
              </a:buClr>
              <a:buSzPts val="1300"/>
              <a:buFont typeface="Montserrat"/>
              <a:buChar char="●"/>
            </a:pPr>
            <a:r>
              <a:rPr lang="pt-PT" sz="1300">
                <a:solidFill>
                  <a:srgbClr val="073763"/>
                </a:solidFill>
                <a:latin typeface="Montserrat"/>
                <a:ea typeface="Montserrat"/>
                <a:cs typeface="Montserrat"/>
                <a:sym typeface="Montserrat"/>
              </a:rPr>
              <a:t>Different approaches depending on the </a:t>
            </a:r>
            <a:r>
              <a:rPr b="1" lang="pt-PT" sz="1300">
                <a:solidFill>
                  <a:srgbClr val="073763"/>
                </a:solidFill>
                <a:latin typeface="Montserrat"/>
                <a:ea typeface="Montserrat"/>
                <a:cs typeface="Montserrat"/>
                <a:sym typeface="Montserrat"/>
              </a:rPr>
              <a:t>country</a:t>
            </a:r>
            <a:r>
              <a:rPr lang="pt-PT" sz="1300">
                <a:solidFill>
                  <a:srgbClr val="073763"/>
                </a:solidFill>
                <a:latin typeface="Montserrat"/>
                <a:ea typeface="Montserrat"/>
                <a:cs typeface="Montserrat"/>
                <a:sym typeface="Montserrat"/>
              </a:rPr>
              <a:t>;</a:t>
            </a:r>
            <a:endParaRPr sz="1300">
              <a:solidFill>
                <a:srgbClr val="073763"/>
              </a:solidFill>
              <a:latin typeface="Montserrat"/>
              <a:ea typeface="Montserrat"/>
              <a:cs typeface="Montserrat"/>
              <a:sym typeface="Montserrat"/>
            </a:endParaRPr>
          </a:p>
          <a:p>
            <a:pPr indent="0" lvl="0" marL="457200" rtl="0" algn="l">
              <a:spcBef>
                <a:spcPts val="0"/>
              </a:spcBef>
              <a:spcAft>
                <a:spcPts val="0"/>
              </a:spcAft>
              <a:buNone/>
            </a:pPr>
            <a:r>
              <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PT" sz="1300">
                <a:solidFill>
                  <a:srgbClr val="073763"/>
                </a:solidFill>
                <a:latin typeface="Montserrat"/>
                <a:ea typeface="Montserrat"/>
                <a:cs typeface="Montserrat"/>
                <a:sym typeface="Montserrat"/>
              </a:rPr>
              <a:t>India, Indonesia, Malaysia &amp; Thailand - </a:t>
            </a:r>
            <a:r>
              <a:rPr b="1" lang="pt-PT" sz="1300">
                <a:solidFill>
                  <a:srgbClr val="073763"/>
                </a:solidFill>
                <a:latin typeface="Montserrat"/>
                <a:ea typeface="Montserrat"/>
                <a:cs typeface="Montserrat"/>
                <a:sym typeface="Montserrat"/>
              </a:rPr>
              <a:t>Disney+ &amp; Hotstar Bundle</a:t>
            </a:r>
            <a:r>
              <a:rPr lang="pt-PT" sz="1300">
                <a:solidFill>
                  <a:srgbClr val="073763"/>
                </a:solidFill>
                <a:latin typeface="Montserrat"/>
                <a:ea typeface="Montserrat"/>
                <a:cs typeface="Montserrat"/>
                <a:sym typeface="Montserrat"/>
              </a:rPr>
              <a:t>.</a:t>
            </a:r>
            <a:endParaRPr sz="1300">
              <a:solidFill>
                <a:srgbClr val="073763"/>
              </a:solidFill>
              <a:latin typeface="Montserrat"/>
              <a:ea typeface="Montserrat"/>
              <a:cs typeface="Montserrat"/>
              <a:sym typeface="Montserrat"/>
            </a:endParaRPr>
          </a:p>
        </p:txBody>
      </p:sp>
      <p:sp>
        <p:nvSpPr>
          <p:cNvPr id="95" name="Google Shape;95;p16"/>
          <p:cNvSpPr txBox="1"/>
          <p:nvPr/>
        </p:nvSpPr>
        <p:spPr>
          <a:xfrm>
            <a:off x="5678350" y="1071250"/>
            <a:ext cx="2236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PT">
                <a:solidFill>
                  <a:schemeClr val="accent1"/>
                </a:solidFill>
                <a:latin typeface="Montserrat"/>
                <a:ea typeface="Montserrat"/>
                <a:cs typeface="Montserrat"/>
                <a:sym typeface="Montserrat"/>
              </a:rPr>
              <a:t>Socio-</a:t>
            </a:r>
            <a:r>
              <a:rPr b="1" lang="pt-PT">
                <a:solidFill>
                  <a:schemeClr val="accent1"/>
                </a:solidFill>
                <a:latin typeface="Montserrat"/>
                <a:ea typeface="Montserrat"/>
                <a:cs typeface="Montserrat"/>
                <a:sym typeface="Montserrat"/>
              </a:rPr>
              <a:t>Demographic</a:t>
            </a:r>
            <a:r>
              <a:rPr b="1" lang="pt-PT">
                <a:solidFill>
                  <a:schemeClr val="accent1"/>
                </a:solidFill>
                <a:latin typeface="Montserrat"/>
                <a:ea typeface="Montserrat"/>
                <a:cs typeface="Montserrat"/>
                <a:sym typeface="Montserrat"/>
              </a:rPr>
              <a:t> Segmentation </a:t>
            </a:r>
            <a:endParaRPr sz="1300">
              <a:solidFill>
                <a:srgbClr val="073763"/>
              </a:solidFill>
              <a:latin typeface="Montserrat"/>
              <a:ea typeface="Montserrat"/>
              <a:cs typeface="Montserrat"/>
              <a:sym typeface="Montserrat"/>
            </a:endParaRPr>
          </a:p>
        </p:txBody>
      </p:sp>
      <p:sp>
        <p:nvSpPr>
          <p:cNvPr id="96" name="Google Shape;96;p16"/>
          <p:cNvSpPr txBox="1"/>
          <p:nvPr/>
        </p:nvSpPr>
        <p:spPr>
          <a:xfrm>
            <a:off x="5068750" y="1810450"/>
            <a:ext cx="3514200" cy="2986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073763"/>
              </a:buClr>
              <a:buSzPts val="1300"/>
              <a:buFont typeface="Montserrat"/>
              <a:buChar char="●"/>
            </a:pPr>
            <a:r>
              <a:rPr b="1" lang="pt-PT" sz="1300">
                <a:solidFill>
                  <a:srgbClr val="073763"/>
                </a:solidFill>
                <a:latin typeface="Montserrat"/>
                <a:ea typeface="Montserrat"/>
                <a:cs typeface="Montserrat"/>
                <a:sym typeface="Montserrat"/>
              </a:rPr>
              <a:t>Income</a:t>
            </a:r>
            <a:r>
              <a:rPr lang="pt-PT" sz="1300">
                <a:solidFill>
                  <a:srgbClr val="073763"/>
                </a:solidFill>
                <a:latin typeface="Montserrat"/>
                <a:ea typeface="Montserrat"/>
                <a:cs typeface="Montserrat"/>
                <a:sym typeface="Montserrat"/>
              </a:rPr>
              <a:t> </a:t>
            </a:r>
            <a:r>
              <a:rPr b="1" lang="pt-PT" sz="1300">
                <a:solidFill>
                  <a:srgbClr val="073763"/>
                </a:solidFill>
                <a:latin typeface="Montserrat"/>
                <a:ea typeface="Montserrat"/>
                <a:cs typeface="Montserrat"/>
                <a:sym typeface="Montserrat"/>
              </a:rPr>
              <a:t>- </a:t>
            </a:r>
            <a:r>
              <a:rPr lang="pt-PT" sz="1300">
                <a:solidFill>
                  <a:srgbClr val="073763"/>
                </a:solidFill>
                <a:latin typeface="Montserrat"/>
                <a:ea typeface="Montserrat"/>
                <a:cs typeface="Montserrat"/>
                <a:sym typeface="Montserrat"/>
              </a:rPr>
              <a:t>Various subscription options. (Ad-supported and ad-free plans);</a:t>
            </a:r>
            <a:endParaRPr sz="1300">
              <a:solidFill>
                <a:srgbClr val="073763"/>
              </a:solidFill>
              <a:latin typeface="Montserrat"/>
              <a:ea typeface="Montserrat"/>
              <a:cs typeface="Montserrat"/>
              <a:sym typeface="Montserrat"/>
            </a:endParaRPr>
          </a:p>
          <a:p>
            <a:pPr indent="0" lvl="0" marL="457200" rtl="0" algn="l">
              <a:spcBef>
                <a:spcPts val="0"/>
              </a:spcBef>
              <a:spcAft>
                <a:spcPts val="0"/>
              </a:spcAft>
              <a:buNone/>
            </a:pPr>
            <a:r>
              <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b="1" lang="pt-PT" sz="1300">
                <a:solidFill>
                  <a:srgbClr val="073763"/>
                </a:solidFill>
                <a:latin typeface="Montserrat"/>
                <a:ea typeface="Montserrat"/>
                <a:cs typeface="Montserrat"/>
                <a:sym typeface="Montserrat"/>
              </a:rPr>
              <a:t>Age - </a:t>
            </a:r>
            <a:r>
              <a:rPr lang="pt-PT" sz="1300">
                <a:solidFill>
                  <a:srgbClr val="073763"/>
                </a:solidFill>
                <a:latin typeface="Montserrat"/>
                <a:ea typeface="Montserrat"/>
                <a:cs typeface="Montserrat"/>
                <a:sym typeface="Montserrat"/>
              </a:rPr>
              <a:t>Different content depending on the age group. (Animated movies for children and mature content for adults);</a:t>
            </a:r>
            <a:endParaRPr sz="1300">
              <a:solidFill>
                <a:srgbClr val="073763"/>
              </a:solidFill>
              <a:latin typeface="Montserrat"/>
              <a:ea typeface="Montserrat"/>
              <a:cs typeface="Montserrat"/>
              <a:sym typeface="Montserrat"/>
            </a:endParaRPr>
          </a:p>
          <a:p>
            <a:pPr indent="0" lvl="0" marL="457200" rtl="0" algn="l">
              <a:spcBef>
                <a:spcPts val="0"/>
              </a:spcBef>
              <a:spcAft>
                <a:spcPts val="0"/>
              </a:spcAft>
              <a:buNone/>
            </a:pPr>
            <a:r>
              <a:t/>
            </a:r>
            <a:endParaRPr b="1"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b="1" lang="pt-PT" sz="1300">
                <a:solidFill>
                  <a:srgbClr val="073763"/>
                </a:solidFill>
                <a:latin typeface="Montserrat"/>
                <a:ea typeface="Montserrat"/>
                <a:cs typeface="Montserrat"/>
                <a:sym typeface="Montserrat"/>
              </a:rPr>
              <a:t>Family -  </a:t>
            </a:r>
            <a:r>
              <a:rPr lang="pt-PT" sz="1300">
                <a:solidFill>
                  <a:srgbClr val="073763"/>
                </a:solidFill>
                <a:latin typeface="Montserrat"/>
                <a:ea typeface="Montserrat"/>
                <a:cs typeface="Montserrat"/>
                <a:sym typeface="Montserrat"/>
              </a:rPr>
              <a:t>Vast content library caters to families of all sizes, providing entertainment options suitable for both individuals and multi-person households.</a:t>
            </a:r>
            <a:endParaRPr sz="1300">
              <a:solidFill>
                <a:srgbClr val="073763"/>
              </a:solidFill>
              <a:latin typeface="Montserrat"/>
              <a:ea typeface="Montserrat"/>
              <a:cs typeface="Montserrat"/>
              <a:sym typeface="Montserrat"/>
            </a:endParaRPr>
          </a:p>
        </p:txBody>
      </p:sp>
      <p:pic>
        <p:nvPicPr>
          <p:cNvPr id="97" name="Google Shape;97;p16"/>
          <p:cNvPicPr preferRelativeResize="0"/>
          <p:nvPr/>
        </p:nvPicPr>
        <p:blipFill>
          <a:blip r:embed="rId4">
            <a:alphaModFix/>
          </a:blip>
          <a:stretch>
            <a:fillRect/>
          </a:stretch>
        </p:blipFill>
        <p:spPr>
          <a:xfrm>
            <a:off x="5024100" y="1009038"/>
            <a:ext cx="740025" cy="740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nvSpPr>
        <p:spPr>
          <a:xfrm>
            <a:off x="470850" y="-63700"/>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rgbClr val="000000"/>
              </a:buClr>
              <a:buSzPts val="1100"/>
              <a:buFont typeface="Arial"/>
              <a:buNone/>
            </a:pPr>
            <a:r>
              <a:rPr b="1" lang="pt-PT" sz="2500">
                <a:latin typeface="Montserrat"/>
                <a:ea typeface="Montserrat"/>
                <a:cs typeface="Montserrat"/>
                <a:sym typeface="Montserrat"/>
              </a:rPr>
              <a:t>Disney Segmentation Variables</a:t>
            </a:r>
            <a:endParaRPr b="1" sz="2500">
              <a:solidFill>
                <a:srgbClr val="000000"/>
              </a:solidFill>
              <a:latin typeface="Montserrat"/>
              <a:ea typeface="Montserrat"/>
              <a:cs typeface="Montserrat"/>
              <a:sym typeface="Montserrat"/>
            </a:endParaRPr>
          </a:p>
        </p:txBody>
      </p:sp>
      <p:sp>
        <p:nvSpPr>
          <p:cNvPr id="103" name="Google Shape;103;p17"/>
          <p:cNvSpPr txBox="1"/>
          <p:nvPr>
            <p:ph idx="12" type="sldNum"/>
          </p:nvPr>
        </p:nvSpPr>
        <p:spPr>
          <a:xfrm>
            <a:off x="83962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04" name="Google Shape;104;p17"/>
          <p:cNvSpPr txBox="1"/>
          <p:nvPr/>
        </p:nvSpPr>
        <p:spPr>
          <a:xfrm>
            <a:off x="1030148" y="766438"/>
            <a:ext cx="2106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PT">
                <a:solidFill>
                  <a:schemeClr val="accent1"/>
                </a:solidFill>
                <a:latin typeface="Montserrat"/>
                <a:ea typeface="Montserrat"/>
                <a:cs typeface="Montserrat"/>
                <a:sym typeface="Montserrat"/>
              </a:rPr>
              <a:t>Psychographic</a:t>
            </a:r>
            <a:endParaRPr b="1">
              <a:solidFill>
                <a:schemeClr val="accent1"/>
              </a:solidFill>
              <a:latin typeface="Montserrat"/>
              <a:ea typeface="Montserrat"/>
              <a:cs typeface="Montserrat"/>
              <a:sym typeface="Montserrat"/>
            </a:endParaRPr>
          </a:p>
          <a:p>
            <a:pPr indent="0" lvl="0" marL="0" rtl="0" algn="ctr">
              <a:spcBef>
                <a:spcPts val="0"/>
              </a:spcBef>
              <a:spcAft>
                <a:spcPts val="0"/>
              </a:spcAft>
              <a:buNone/>
            </a:pPr>
            <a:r>
              <a:rPr b="1" lang="pt-PT">
                <a:solidFill>
                  <a:schemeClr val="accent1"/>
                </a:solidFill>
                <a:latin typeface="Montserrat"/>
                <a:ea typeface="Montserrat"/>
                <a:cs typeface="Montserrat"/>
                <a:sym typeface="Montserrat"/>
              </a:rPr>
              <a:t>Segmentation </a:t>
            </a:r>
            <a:endParaRPr sz="1300">
              <a:solidFill>
                <a:srgbClr val="073763"/>
              </a:solidFill>
              <a:latin typeface="Montserrat"/>
              <a:ea typeface="Montserrat"/>
              <a:cs typeface="Montserrat"/>
              <a:sym typeface="Montserrat"/>
            </a:endParaRPr>
          </a:p>
        </p:txBody>
      </p:sp>
      <p:sp>
        <p:nvSpPr>
          <p:cNvPr id="105" name="Google Shape;105;p17"/>
          <p:cNvSpPr txBox="1"/>
          <p:nvPr/>
        </p:nvSpPr>
        <p:spPr>
          <a:xfrm>
            <a:off x="572950" y="1505650"/>
            <a:ext cx="3830400" cy="3299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073763"/>
              </a:buClr>
              <a:buSzPts val="1300"/>
              <a:buFont typeface="Montserrat"/>
              <a:buChar char="●"/>
            </a:pPr>
            <a:r>
              <a:rPr b="1" lang="pt-PT" sz="1300">
                <a:solidFill>
                  <a:srgbClr val="073763"/>
                </a:solidFill>
                <a:latin typeface="Montserrat"/>
                <a:ea typeface="Montserrat"/>
                <a:cs typeface="Montserrat"/>
                <a:sym typeface="Montserrat"/>
              </a:rPr>
              <a:t>Family-Oriented</a:t>
            </a:r>
            <a:r>
              <a:rPr lang="pt-PT" sz="1300">
                <a:solidFill>
                  <a:srgbClr val="073763"/>
                </a:solidFill>
                <a:latin typeface="Montserrat"/>
                <a:ea typeface="Montserrat"/>
                <a:cs typeface="Montserrat"/>
                <a:sym typeface="Montserrat"/>
              </a:rPr>
              <a:t> subscribers;</a:t>
            </a:r>
            <a:endParaRPr sz="1300">
              <a:solidFill>
                <a:srgbClr val="073763"/>
              </a:solidFill>
              <a:latin typeface="Montserrat"/>
              <a:ea typeface="Montserrat"/>
              <a:cs typeface="Montserrat"/>
              <a:sym typeface="Montserrat"/>
            </a:endParaRPr>
          </a:p>
          <a:p>
            <a:pPr indent="-311150" lvl="0" marL="457200" rtl="0" algn="l">
              <a:spcBef>
                <a:spcPts val="1000"/>
              </a:spcBef>
              <a:spcAft>
                <a:spcPts val="0"/>
              </a:spcAft>
              <a:buClr>
                <a:srgbClr val="073763"/>
              </a:buClr>
              <a:buSzPts val="1300"/>
              <a:buFont typeface="Montserrat"/>
              <a:buChar char="●"/>
            </a:pPr>
            <a:r>
              <a:rPr b="1" lang="pt-PT" sz="1300">
                <a:solidFill>
                  <a:srgbClr val="073763"/>
                </a:solidFill>
                <a:latin typeface="Montserrat"/>
                <a:ea typeface="Montserrat"/>
                <a:cs typeface="Montserrat"/>
                <a:sym typeface="Montserrat"/>
              </a:rPr>
              <a:t>Franchise Affinity -</a:t>
            </a:r>
            <a:r>
              <a:rPr lang="pt-PT" sz="1300">
                <a:solidFill>
                  <a:srgbClr val="073763"/>
                </a:solidFill>
                <a:latin typeface="Montserrat"/>
                <a:ea typeface="Montserrat"/>
                <a:cs typeface="Montserrat"/>
                <a:sym typeface="Montserrat"/>
              </a:rPr>
              <a:t> Exclusive original content from Disney, Pixar, Marvel, Star Wars and National Geographic;</a:t>
            </a:r>
            <a:endParaRPr sz="1300">
              <a:solidFill>
                <a:srgbClr val="073763"/>
              </a:solidFill>
              <a:latin typeface="Montserrat"/>
              <a:ea typeface="Montserrat"/>
              <a:cs typeface="Montserrat"/>
              <a:sym typeface="Montserrat"/>
            </a:endParaRPr>
          </a:p>
          <a:p>
            <a:pPr indent="-311150" lvl="0" marL="457200" rtl="0" algn="l">
              <a:spcBef>
                <a:spcPts val="1000"/>
              </a:spcBef>
              <a:spcAft>
                <a:spcPts val="0"/>
              </a:spcAft>
              <a:buClr>
                <a:srgbClr val="073763"/>
              </a:buClr>
              <a:buSzPts val="1300"/>
              <a:buFont typeface="Montserrat"/>
              <a:buChar char="●"/>
            </a:pPr>
            <a:r>
              <a:rPr b="1" lang="pt-PT" sz="1300">
                <a:solidFill>
                  <a:srgbClr val="073763"/>
                </a:solidFill>
                <a:latin typeface="Montserrat"/>
                <a:ea typeface="Montserrat"/>
                <a:cs typeface="Montserrat"/>
                <a:sym typeface="Montserrat"/>
              </a:rPr>
              <a:t>Sports Enthusiasts - </a:t>
            </a:r>
            <a:r>
              <a:rPr lang="pt-PT" sz="1300">
                <a:solidFill>
                  <a:srgbClr val="073763"/>
                </a:solidFill>
                <a:latin typeface="Montserrat"/>
                <a:ea typeface="Montserrat"/>
                <a:cs typeface="Montserrat"/>
                <a:sym typeface="Montserrat"/>
              </a:rPr>
              <a:t>ESPN+ targets sports enthusiasts who enjoy a wide variety of sports content;</a:t>
            </a:r>
            <a:endParaRPr sz="1300">
              <a:solidFill>
                <a:srgbClr val="073763"/>
              </a:solidFill>
              <a:latin typeface="Montserrat"/>
              <a:ea typeface="Montserrat"/>
              <a:cs typeface="Montserrat"/>
              <a:sym typeface="Montserrat"/>
            </a:endParaRPr>
          </a:p>
          <a:p>
            <a:pPr indent="-311150" lvl="0" marL="457200" rtl="0" algn="l">
              <a:spcBef>
                <a:spcPts val="1000"/>
              </a:spcBef>
              <a:spcAft>
                <a:spcPts val="0"/>
              </a:spcAft>
              <a:buClr>
                <a:srgbClr val="073763"/>
              </a:buClr>
              <a:buSzPts val="1300"/>
              <a:buFont typeface="Montserrat"/>
              <a:buChar char="●"/>
            </a:pPr>
            <a:r>
              <a:rPr b="1" lang="pt-PT" sz="1300">
                <a:solidFill>
                  <a:srgbClr val="073763"/>
                </a:solidFill>
                <a:latin typeface="Montserrat"/>
                <a:ea typeface="Montserrat"/>
                <a:cs typeface="Montserrat"/>
                <a:sym typeface="Montserrat"/>
              </a:rPr>
              <a:t>Convenience Seekers - </a:t>
            </a:r>
            <a:r>
              <a:rPr lang="pt-PT" sz="1300">
                <a:solidFill>
                  <a:srgbClr val="073763"/>
                </a:solidFill>
                <a:latin typeface="Montserrat"/>
                <a:ea typeface="Montserrat"/>
                <a:cs typeface="Montserrat"/>
                <a:sym typeface="Montserrat"/>
              </a:rPr>
              <a:t>Access to their favorite content anytime, anywhere;</a:t>
            </a:r>
            <a:endParaRPr sz="1300">
              <a:solidFill>
                <a:srgbClr val="073763"/>
              </a:solidFill>
              <a:latin typeface="Montserrat"/>
              <a:ea typeface="Montserrat"/>
              <a:cs typeface="Montserrat"/>
              <a:sym typeface="Montserrat"/>
            </a:endParaRPr>
          </a:p>
          <a:p>
            <a:pPr indent="-311150" lvl="0" marL="457200" rtl="0" algn="l">
              <a:spcBef>
                <a:spcPts val="1000"/>
              </a:spcBef>
              <a:spcAft>
                <a:spcPts val="0"/>
              </a:spcAft>
              <a:buClr>
                <a:srgbClr val="073763"/>
              </a:buClr>
              <a:buSzPts val="1300"/>
              <a:buFont typeface="Montserrat"/>
              <a:buChar char="●"/>
            </a:pPr>
            <a:r>
              <a:rPr b="1" lang="pt-PT" sz="1300">
                <a:solidFill>
                  <a:srgbClr val="073763"/>
                </a:solidFill>
                <a:latin typeface="Montserrat"/>
                <a:ea typeface="Montserrat"/>
                <a:cs typeface="Montserrat"/>
                <a:sym typeface="Montserrat"/>
              </a:rPr>
              <a:t>Budget-Consciousness - </a:t>
            </a:r>
            <a:r>
              <a:rPr lang="pt-PT" sz="1300">
                <a:solidFill>
                  <a:srgbClr val="073763"/>
                </a:solidFill>
                <a:latin typeface="Montserrat"/>
                <a:ea typeface="Montserrat"/>
                <a:cs typeface="Montserrat"/>
                <a:sym typeface="Montserrat"/>
              </a:rPr>
              <a:t>Some users opt for ad-supported plans to save money.</a:t>
            </a:r>
            <a:endParaRPr b="1" sz="1300">
              <a:solidFill>
                <a:srgbClr val="073763"/>
              </a:solidFill>
              <a:latin typeface="Montserrat"/>
              <a:ea typeface="Montserrat"/>
              <a:cs typeface="Montserrat"/>
              <a:sym typeface="Montserrat"/>
            </a:endParaRPr>
          </a:p>
        </p:txBody>
      </p:sp>
      <p:sp>
        <p:nvSpPr>
          <p:cNvPr id="106" name="Google Shape;106;p17"/>
          <p:cNvSpPr txBox="1"/>
          <p:nvPr/>
        </p:nvSpPr>
        <p:spPr>
          <a:xfrm>
            <a:off x="5678350" y="800740"/>
            <a:ext cx="2236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PT">
                <a:solidFill>
                  <a:schemeClr val="accent1"/>
                </a:solidFill>
                <a:latin typeface="Montserrat"/>
                <a:ea typeface="Montserrat"/>
                <a:cs typeface="Montserrat"/>
                <a:sym typeface="Montserrat"/>
              </a:rPr>
              <a:t>Behavioral</a:t>
            </a:r>
            <a:endParaRPr b="1">
              <a:solidFill>
                <a:schemeClr val="accent1"/>
              </a:solidFill>
              <a:latin typeface="Montserrat"/>
              <a:ea typeface="Montserrat"/>
              <a:cs typeface="Montserrat"/>
              <a:sym typeface="Montserrat"/>
            </a:endParaRPr>
          </a:p>
          <a:p>
            <a:pPr indent="0" lvl="0" marL="0" rtl="0" algn="ctr">
              <a:spcBef>
                <a:spcPts val="0"/>
              </a:spcBef>
              <a:spcAft>
                <a:spcPts val="0"/>
              </a:spcAft>
              <a:buNone/>
            </a:pPr>
            <a:r>
              <a:rPr b="1" lang="pt-PT">
                <a:solidFill>
                  <a:schemeClr val="accent1"/>
                </a:solidFill>
                <a:latin typeface="Montserrat"/>
                <a:ea typeface="Montserrat"/>
                <a:cs typeface="Montserrat"/>
                <a:sym typeface="Montserrat"/>
              </a:rPr>
              <a:t>Segmentation </a:t>
            </a:r>
            <a:endParaRPr sz="1300">
              <a:solidFill>
                <a:srgbClr val="073763"/>
              </a:solidFill>
              <a:latin typeface="Montserrat"/>
              <a:ea typeface="Montserrat"/>
              <a:cs typeface="Montserrat"/>
              <a:sym typeface="Montserrat"/>
            </a:endParaRPr>
          </a:p>
        </p:txBody>
      </p:sp>
      <p:sp>
        <p:nvSpPr>
          <p:cNvPr id="107" name="Google Shape;107;p17"/>
          <p:cNvSpPr txBox="1"/>
          <p:nvPr/>
        </p:nvSpPr>
        <p:spPr>
          <a:xfrm>
            <a:off x="5068750" y="1539950"/>
            <a:ext cx="3514200" cy="2385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073763"/>
              </a:buClr>
              <a:buSzPts val="1300"/>
              <a:buFont typeface="Montserrat"/>
              <a:buChar char="●"/>
            </a:pPr>
            <a:r>
              <a:rPr b="1" lang="pt-PT" sz="1300">
                <a:solidFill>
                  <a:srgbClr val="073763"/>
                </a:solidFill>
                <a:latin typeface="Montserrat"/>
                <a:ea typeface="Montserrat"/>
                <a:cs typeface="Montserrat"/>
                <a:sym typeface="Montserrat"/>
              </a:rPr>
              <a:t>Advertising Interaction - </a:t>
            </a:r>
            <a:r>
              <a:rPr lang="pt-PT" sz="1300">
                <a:solidFill>
                  <a:srgbClr val="073763"/>
                </a:solidFill>
                <a:latin typeface="Montserrat"/>
                <a:ea typeface="Montserrat"/>
                <a:cs typeface="Montserrat"/>
                <a:sym typeface="Montserrat"/>
              </a:rPr>
              <a:t>Hulu examin</a:t>
            </a:r>
            <a:r>
              <a:rPr lang="pt-PT" sz="1300">
                <a:solidFill>
                  <a:srgbClr val="073763"/>
                </a:solidFill>
                <a:latin typeface="Montserrat"/>
                <a:ea typeface="Montserrat"/>
                <a:cs typeface="Montserrat"/>
                <a:sym typeface="Montserrat"/>
              </a:rPr>
              <a:t>e how their users engage with their ads. </a:t>
            </a:r>
            <a:r>
              <a:rPr lang="pt-PT" sz="1300">
                <a:solidFill>
                  <a:srgbClr val="073763"/>
                </a:solidFill>
                <a:latin typeface="Montserrat"/>
                <a:ea typeface="Montserrat"/>
                <a:cs typeface="Montserrat"/>
                <a:sym typeface="Montserrat"/>
              </a:rPr>
              <a:t>This covers measures like the timing and what kinds of advertising that people respond to the best.</a:t>
            </a:r>
            <a:endParaRPr sz="1300">
              <a:solidFill>
                <a:srgbClr val="073763"/>
              </a:solidFill>
              <a:latin typeface="Montserrat"/>
              <a:ea typeface="Montserrat"/>
              <a:cs typeface="Montserrat"/>
              <a:sym typeface="Montserrat"/>
            </a:endParaRPr>
          </a:p>
          <a:p>
            <a:pPr indent="0" lvl="0" marL="457200" rtl="0" algn="l">
              <a:spcBef>
                <a:spcPts val="0"/>
              </a:spcBef>
              <a:spcAft>
                <a:spcPts val="0"/>
              </a:spcAft>
              <a:buNone/>
            </a:pPr>
            <a:r>
              <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b="1" lang="pt-PT" sz="1300">
                <a:solidFill>
                  <a:srgbClr val="073763"/>
                </a:solidFill>
                <a:latin typeface="Montserrat"/>
                <a:ea typeface="Montserrat"/>
                <a:cs typeface="Montserrat"/>
                <a:sym typeface="Montserrat"/>
              </a:rPr>
              <a:t>Recurring Subscriptions </a:t>
            </a:r>
            <a:r>
              <a:rPr b="1" lang="pt-PT" sz="1300">
                <a:solidFill>
                  <a:srgbClr val="073763"/>
                </a:solidFill>
                <a:latin typeface="Montserrat"/>
                <a:ea typeface="Montserrat"/>
                <a:cs typeface="Montserrat"/>
                <a:sym typeface="Montserrat"/>
              </a:rPr>
              <a:t>- </a:t>
            </a:r>
            <a:r>
              <a:rPr lang="pt-PT" sz="1300">
                <a:solidFill>
                  <a:srgbClr val="073763"/>
                </a:solidFill>
                <a:latin typeface="Montserrat"/>
                <a:ea typeface="Montserrat"/>
                <a:cs typeface="Montserrat"/>
                <a:sym typeface="Montserrat"/>
              </a:rPr>
              <a:t>Disney streaming services offers different types of subscription: Monthly/ Annual</a:t>
            </a:r>
            <a:endParaRPr sz="1300">
              <a:solidFill>
                <a:srgbClr val="073763"/>
              </a:solidFill>
              <a:latin typeface="Montserrat"/>
              <a:ea typeface="Montserrat"/>
              <a:cs typeface="Montserrat"/>
              <a:sym typeface="Montserrat"/>
            </a:endParaRPr>
          </a:p>
        </p:txBody>
      </p:sp>
      <p:pic>
        <p:nvPicPr>
          <p:cNvPr id="108" name="Google Shape;108;p17"/>
          <p:cNvPicPr preferRelativeResize="0"/>
          <p:nvPr/>
        </p:nvPicPr>
        <p:blipFill>
          <a:blip r:embed="rId3">
            <a:alphaModFix/>
          </a:blip>
          <a:stretch>
            <a:fillRect/>
          </a:stretch>
        </p:blipFill>
        <p:spPr>
          <a:xfrm>
            <a:off x="505150" y="679450"/>
            <a:ext cx="789600" cy="789600"/>
          </a:xfrm>
          <a:prstGeom prst="rect">
            <a:avLst/>
          </a:prstGeom>
          <a:noFill/>
          <a:ln>
            <a:noFill/>
          </a:ln>
        </p:spPr>
      </p:pic>
      <p:pic>
        <p:nvPicPr>
          <p:cNvPr id="109" name="Google Shape;109;p17"/>
          <p:cNvPicPr preferRelativeResize="0"/>
          <p:nvPr/>
        </p:nvPicPr>
        <p:blipFill>
          <a:blip r:embed="rId4">
            <a:alphaModFix/>
          </a:blip>
          <a:stretch>
            <a:fillRect/>
          </a:stretch>
        </p:blipFill>
        <p:spPr>
          <a:xfrm>
            <a:off x="5253050" y="713738"/>
            <a:ext cx="789600" cy="78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nvSpPr>
        <p:spPr>
          <a:xfrm>
            <a:off x="470850" y="-63700"/>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PT" sz="2500">
                <a:latin typeface="Montserrat"/>
                <a:ea typeface="Montserrat"/>
                <a:cs typeface="Montserrat"/>
                <a:sym typeface="Montserrat"/>
              </a:rPr>
              <a:t>Disney Target Market</a:t>
            </a:r>
            <a:endParaRPr b="1" sz="2500">
              <a:solidFill>
                <a:srgbClr val="000000"/>
              </a:solidFill>
              <a:latin typeface="Montserrat"/>
              <a:ea typeface="Montserrat"/>
              <a:cs typeface="Montserrat"/>
              <a:sym typeface="Montserrat"/>
            </a:endParaRPr>
          </a:p>
        </p:txBody>
      </p:sp>
      <p:sp>
        <p:nvSpPr>
          <p:cNvPr id="115" name="Google Shape;115;p18"/>
          <p:cNvSpPr txBox="1"/>
          <p:nvPr/>
        </p:nvSpPr>
        <p:spPr>
          <a:xfrm>
            <a:off x="1174500" y="725900"/>
            <a:ext cx="6795000" cy="777300"/>
          </a:xfrm>
          <a:prstGeom prst="rect">
            <a:avLst/>
          </a:prstGeom>
          <a:noFill/>
          <a:ln>
            <a:noFill/>
          </a:ln>
        </p:spPr>
        <p:txBody>
          <a:bodyPr anchorCtr="0" anchor="t" bIns="91425" lIns="91425" spcFirstLastPara="1" rIns="91425" wrap="square" tIns="91425">
            <a:spAutoFit/>
          </a:bodyPr>
          <a:lstStyle/>
          <a:p>
            <a:pPr indent="0" lvl="0" marL="0" rtl="0" algn="ctr">
              <a:lnSpc>
                <a:spcPct val="175000"/>
              </a:lnSpc>
              <a:spcBef>
                <a:spcPts val="0"/>
              </a:spcBef>
              <a:spcAft>
                <a:spcPts val="0"/>
              </a:spcAft>
              <a:buNone/>
            </a:pPr>
            <a:r>
              <a:rPr b="1" lang="pt-PT">
                <a:solidFill>
                  <a:schemeClr val="accent1"/>
                </a:solidFill>
                <a:latin typeface="Montserrat"/>
                <a:ea typeface="Montserrat"/>
                <a:cs typeface="Montserrat"/>
                <a:sym typeface="Montserrat"/>
              </a:rPr>
              <a:t>Disney is able to target various markets through its diverse streaming services</a:t>
            </a:r>
            <a:endParaRPr b="1">
              <a:solidFill>
                <a:schemeClr val="accent1"/>
              </a:solidFill>
              <a:latin typeface="Montserrat"/>
              <a:ea typeface="Montserrat"/>
              <a:cs typeface="Montserrat"/>
              <a:sym typeface="Montserrat"/>
            </a:endParaRPr>
          </a:p>
        </p:txBody>
      </p:sp>
      <p:sp>
        <p:nvSpPr>
          <p:cNvPr id="116" name="Google Shape;11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pic>
        <p:nvPicPr>
          <p:cNvPr id="117" name="Google Shape;117;p18"/>
          <p:cNvPicPr preferRelativeResize="0"/>
          <p:nvPr/>
        </p:nvPicPr>
        <p:blipFill>
          <a:blip r:embed="rId3">
            <a:alphaModFix/>
          </a:blip>
          <a:stretch>
            <a:fillRect/>
          </a:stretch>
        </p:blipFill>
        <p:spPr>
          <a:xfrm>
            <a:off x="470850" y="2141400"/>
            <a:ext cx="1309400" cy="1309421"/>
          </a:xfrm>
          <a:prstGeom prst="rect">
            <a:avLst/>
          </a:prstGeom>
          <a:noFill/>
          <a:ln>
            <a:noFill/>
          </a:ln>
        </p:spPr>
      </p:pic>
      <p:sp>
        <p:nvSpPr>
          <p:cNvPr id="118" name="Google Shape;118;p18"/>
          <p:cNvSpPr txBox="1"/>
          <p:nvPr/>
        </p:nvSpPr>
        <p:spPr>
          <a:xfrm>
            <a:off x="1939050" y="1684275"/>
            <a:ext cx="5756400" cy="30990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073763"/>
              </a:buClr>
              <a:buSzPts val="1300"/>
              <a:buFont typeface="Montserrat"/>
              <a:buChar char="●"/>
            </a:pPr>
            <a:r>
              <a:rPr lang="pt-PT" sz="1300">
                <a:solidFill>
                  <a:srgbClr val="073763"/>
                </a:solidFill>
                <a:latin typeface="Montserrat"/>
                <a:ea typeface="Montserrat"/>
                <a:cs typeface="Montserrat"/>
                <a:sym typeface="Montserrat"/>
              </a:rPr>
              <a:t>Target users from </a:t>
            </a:r>
            <a:r>
              <a:rPr b="1" lang="pt-PT" sz="1300">
                <a:solidFill>
                  <a:srgbClr val="073763"/>
                </a:solidFill>
                <a:latin typeface="Montserrat"/>
                <a:ea typeface="Montserrat"/>
                <a:cs typeface="Montserrat"/>
                <a:sym typeface="Montserrat"/>
              </a:rPr>
              <a:t>different</a:t>
            </a:r>
            <a:r>
              <a:rPr lang="pt-PT" sz="1300">
                <a:solidFill>
                  <a:srgbClr val="073763"/>
                </a:solidFill>
                <a:latin typeface="Montserrat"/>
                <a:ea typeface="Montserrat"/>
                <a:cs typeface="Montserrat"/>
                <a:sym typeface="Montserrat"/>
              </a:rPr>
              <a:t> countries. (Different products depending on the location. e.g </a:t>
            </a:r>
            <a:r>
              <a:rPr b="1" lang="pt-PT" sz="1300">
                <a:solidFill>
                  <a:srgbClr val="073763"/>
                </a:solidFill>
                <a:latin typeface="Montserrat"/>
                <a:ea typeface="Montserrat"/>
                <a:cs typeface="Montserrat"/>
                <a:sym typeface="Montserrat"/>
              </a:rPr>
              <a:t>Asia bundle</a:t>
            </a:r>
            <a:r>
              <a:rPr lang="pt-PT" sz="1300">
                <a:solidFill>
                  <a:srgbClr val="073763"/>
                </a:solidFill>
                <a:latin typeface="Montserrat"/>
                <a:ea typeface="Montserrat"/>
                <a:cs typeface="Montserrat"/>
                <a:sym typeface="Montserrat"/>
              </a:rPr>
              <a:t>);</a:t>
            </a:r>
            <a:endParaRPr sz="1300">
              <a:solidFill>
                <a:srgbClr val="073763"/>
              </a:solidFill>
              <a:latin typeface="Montserrat"/>
              <a:ea typeface="Montserrat"/>
              <a:cs typeface="Montserrat"/>
              <a:sym typeface="Montserrat"/>
            </a:endParaRPr>
          </a:p>
          <a:p>
            <a:pPr indent="-311150" lvl="0" marL="457200" rtl="0" algn="l">
              <a:spcBef>
                <a:spcPts val="1000"/>
              </a:spcBef>
              <a:spcAft>
                <a:spcPts val="0"/>
              </a:spcAft>
              <a:buClr>
                <a:srgbClr val="073763"/>
              </a:buClr>
              <a:buSzPts val="1300"/>
              <a:buFont typeface="Montserrat"/>
              <a:buChar char="●"/>
            </a:pPr>
            <a:r>
              <a:rPr b="1" lang="pt-PT" sz="1300">
                <a:solidFill>
                  <a:srgbClr val="073763"/>
                </a:solidFill>
                <a:latin typeface="Montserrat"/>
                <a:ea typeface="Montserrat"/>
                <a:cs typeface="Montserrat"/>
                <a:sym typeface="Montserrat"/>
              </a:rPr>
              <a:t>Franchise Fandom</a:t>
            </a:r>
            <a:r>
              <a:rPr b="1" lang="pt-PT" sz="1300">
                <a:solidFill>
                  <a:srgbClr val="073763"/>
                </a:solidFill>
                <a:latin typeface="Montserrat"/>
                <a:ea typeface="Montserrat"/>
                <a:cs typeface="Montserrat"/>
                <a:sym typeface="Montserrat"/>
              </a:rPr>
              <a:t> -</a:t>
            </a:r>
            <a:r>
              <a:rPr lang="pt-PT" sz="1300">
                <a:solidFill>
                  <a:srgbClr val="073763"/>
                </a:solidFill>
                <a:latin typeface="Montserrat"/>
                <a:ea typeface="Montserrat"/>
                <a:cs typeface="Montserrat"/>
                <a:sym typeface="Montserrat"/>
              </a:rPr>
              <a:t> Exclusive content from Disney, Pixar, Marvel, Star Wars and National Geographic;</a:t>
            </a:r>
            <a:endParaRPr sz="1300">
              <a:solidFill>
                <a:srgbClr val="073763"/>
              </a:solidFill>
              <a:latin typeface="Montserrat"/>
              <a:ea typeface="Montserrat"/>
              <a:cs typeface="Montserrat"/>
              <a:sym typeface="Montserrat"/>
            </a:endParaRPr>
          </a:p>
          <a:p>
            <a:pPr indent="-311150" lvl="0" marL="457200" rtl="0" algn="l">
              <a:spcBef>
                <a:spcPts val="1000"/>
              </a:spcBef>
              <a:spcAft>
                <a:spcPts val="0"/>
              </a:spcAft>
              <a:buClr>
                <a:srgbClr val="073763"/>
              </a:buClr>
              <a:buSzPts val="1300"/>
              <a:buFont typeface="Montserrat"/>
              <a:buChar char="●"/>
            </a:pPr>
            <a:r>
              <a:rPr b="1" lang="pt-PT" sz="1300">
                <a:solidFill>
                  <a:srgbClr val="073763"/>
                </a:solidFill>
                <a:latin typeface="Montserrat"/>
                <a:ea typeface="Montserrat"/>
                <a:cs typeface="Montserrat"/>
                <a:sym typeface="Montserrat"/>
              </a:rPr>
              <a:t>Sports Enthusiasts - </a:t>
            </a:r>
            <a:r>
              <a:rPr lang="pt-PT" sz="1300">
                <a:solidFill>
                  <a:srgbClr val="073763"/>
                </a:solidFill>
                <a:latin typeface="Montserrat"/>
                <a:ea typeface="Montserrat"/>
                <a:cs typeface="Montserrat"/>
                <a:sym typeface="Montserrat"/>
              </a:rPr>
              <a:t>ESPN+ targets viewers who fancy sports content;</a:t>
            </a:r>
            <a:endParaRPr sz="1300">
              <a:solidFill>
                <a:srgbClr val="073763"/>
              </a:solidFill>
              <a:latin typeface="Montserrat"/>
              <a:ea typeface="Montserrat"/>
              <a:cs typeface="Montserrat"/>
              <a:sym typeface="Montserrat"/>
            </a:endParaRPr>
          </a:p>
          <a:p>
            <a:pPr indent="-311150" lvl="0" marL="457200" rtl="0" algn="l">
              <a:spcBef>
                <a:spcPts val="1000"/>
              </a:spcBef>
              <a:spcAft>
                <a:spcPts val="0"/>
              </a:spcAft>
              <a:buClr>
                <a:srgbClr val="073763"/>
              </a:buClr>
              <a:buSzPts val="1300"/>
              <a:buFont typeface="Montserrat"/>
              <a:buChar char="●"/>
            </a:pPr>
            <a:r>
              <a:rPr b="1" lang="pt-PT" sz="1300">
                <a:solidFill>
                  <a:srgbClr val="073763"/>
                </a:solidFill>
                <a:latin typeface="Montserrat"/>
                <a:ea typeface="Montserrat"/>
                <a:cs typeface="Montserrat"/>
                <a:sym typeface="Montserrat"/>
              </a:rPr>
              <a:t>Content Variety</a:t>
            </a:r>
            <a:r>
              <a:rPr b="1" lang="pt-PT" sz="1300">
                <a:solidFill>
                  <a:srgbClr val="073763"/>
                </a:solidFill>
                <a:latin typeface="Montserrat"/>
                <a:ea typeface="Montserrat"/>
                <a:cs typeface="Montserrat"/>
                <a:sym typeface="Montserrat"/>
              </a:rPr>
              <a:t> - </a:t>
            </a:r>
            <a:r>
              <a:rPr lang="pt-PT" sz="1300">
                <a:solidFill>
                  <a:srgbClr val="073763"/>
                </a:solidFill>
                <a:latin typeface="Montserrat"/>
                <a:ea typeface="Montserrat"/>
                <a:cs typeface="Montserrat"/>
                <a:sym typeface="Montserrat"/>
              </a:rPr>
              <a:t>Showcases a vast amount of content suitable for both kids &amp; family but also adults;</a:t>
            </a:r>
            <a:endParaRPr sz="1300">
              <a:solidFill>
                <a:srgbClr val="073763"/>
              </a:solidFill>
              <a:latin typeface="Montserrat"/>
              <a:ea typeface="Montserrat"/>
              <a:cs typeface="Montserrat"/>
              <a:sym typeface="Montserrat"/>
            </a:endParaRPr>
          </a:p>
          <a:p>
            <a:pPr indent="-311150" lvl="0" marL="457200" rtl="0" algn="l">
              <a:spcBef>
                <a:spcPts val="1000"/>
              </a:spcBef>
              <a:spcAft>
                <a:spcPts val="0"/>
              </a:spcAft>
              <a:buClr>
                <a:srgbClr val="073763"/>
              </a:buClr>
              <a:buSzPts val="1300"/>
              <a:buFont typeface="Montserrat"/>
              <a:buChar char="●"/>
            </a:pPr>
            <a:r>
              <a:rPr b="1" lang="pt-PT" sz="1300">
                <a:solidFill>
                  <a:srgbClr val="073763"/>
                </a:solidFill>
                <a:latin typeface="Montserrat"/>
                <a:ea typeface="Montserrat"/>
                <a:cs typeface="Montserrat"/>
                <a:sym typeface="Montserrat"/>
              </a:rPr>
              <a:t>Price</a:t>
            </a:r>
            <a:r>
              <a:rPr b="1" lang="pt-PT" sz="1300">
                <a:solidFill>
                  <a:srgbClr val="073763"/>
                </a:solidFill>
                <a:latin typeface="Montserrat"/>
                <a:ea typeface="Montserrat"/>
                <a:cs typeface="Montserrat"/>
                <a:sym typeface="Montserrat"/>
              </a:rPr>
              <a:t>-Conscious Users - </a:t>
            </a:r>
            <a:r>
              <a:rPr lang="pt-PT" sz="1300">
                <a:solidFill>
                  <a:srgbClr val="073763"/>
                </a:solidFill>
                <a:latin typeface="Montserrat"/>
                <a:ea typeface="Montserrat"/>
                <a:cs typeface="Montserrat"/>
                <a:sym typeface="Montserrat"/>
              </a:rPr>
              <a:t>Offers different subscriptions &amp; bundles to suit the users varying incomes. Budget-conscious options featuring </a:t>
            </a:r>
            <a:r>
              <a:rPr b="1" lang="pt-PT" sz="1300">
                <a:solidFill>
                  <a:srgbClr val="073763"/>
                </a:solidFill>
                <a:latin typeface="Montserrat"/>
                <a:ea typeface="Montserrat"/>
                <a:cs typeface="Montserrat"/>
                <a:sym typeface="Montserrat"/>
              </a:rPr>
              <a:t>occasional</a:t>
            </a:r>
            <a:r>
              <a:rPr lang="pt-PT" sz="1300">
                <a:solidFill>
                  <a:srgbClr val="073763"/>
                </a:solidFill>
                <a:latin typeface="Montserrat"/>
                <a:ea typeface="Montserrat"/>
                <a:cs typeface="Montserrat"/>
                <a:sym typeface="Montserrat"/>
              </a:rPr>
              <a:t> </a:t>
            </a:r>
            <a:r>
              <a:rPr b="1" lang="pt-PT" sz="1300">
                <a:solidFill>
                  <a:srgbClr val="073763"/>
                </a:solidFill>
                <a:latin typeface="Montserrat"/>
                <a:ea typeface="Montserrat"/>
                <a:cs typeface="Montserrat"/>
                <a:sym typeface="Montserrat"/>
              </a:rPr>
              <a:t>ads</a:t>
            </a:r>
            <a:r>
              <a:rPr lang="pt-PT" sz="1300">
                <a:solidFill>
                  <a:srgbClr val="073763"/>
                </a:solidFill>
                <a:latin typeface="Montserrat"/>
                <a:ea typeface="Montserrat"/>
                <a:cs typeface="Montserrat"/>
                <a:sym typeface="Montserrat"/>
              </a:rPr>
              <a:t>, while those with higher spending capacities can opt for </a:t>
            </a:r>
            <a:r>
              <a:rPr b="1" lang="pt-PT" sz="1300">
                <a:solidFill>
                  <a:srgbClr val="073763"/>
                </a:solidFill>
                <a:latin typeface="Montserrat"/>
                <a:ea typeface="Montserrat"/>
                <a:cs typeface="Montserrat"/>
                <a:sym typeface="Montserrat"/>
              </a:rPr>
              <a:t>ad-free</a:t>
            </a:r>
            <a:r>
              <a:rPr lang="pt-PT" sz="1300">
                <a:solidFill>
                  <a:srgbClr val="073763"/>
                </a:solidFill>
                <a:latin typeface="Montserrat"/>
                <a:ea typeface="Montserrat"/>
                <a:cs typeface="Montserrat"/>
                <a:sym typeface="Montserrat"/>
              </a:rPr>
              <a:t> experiences.</a:t>
            </a:r>
            <a:endParaRPr b="1" sz="1300">
              <a:solidFill>
                <a:srgbClr val="073763"/>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nvSpPr>
        <p:spPr>
          <a:xfrm>
            <a:off x="470850" y="-63700"/>
            <a:ext cx="8299200" cy="789600"/>
          </a:xfrm>
          <a:prstGeom prst="rect">
            <a:avLst/>
          </a:prstGeom>
          <a:noFill/>
          <a:ln>
            <a:noFill/>
          </a:ln>
        </p:spPr>
        <p:txBody>
          <a:bodyPr anchorCtr="0" anchor="b" bIns="91425" lIns="91425" spcFirstLastPara="1" rIns="91425" wrap="square" tIns="91425">
            <a:noAutofit/>
          </a:bodyPr>
          <a:lstStyle/>
          <a:p>
            <a:pPr indent="457200" lvl="0" marL="457200" rtl="0" algn="l">
              <a:lnSpc>
                <a:spcPct val="90000"/>
              </a:lnSpc>
              <a:spcBef>
                <a:spcPts val="0"/>
              </a:spcBef>
              <a:spcAft>
                <a:spcPts val="0"/>
              </a:spcAft>
              <a:buClr>
                <a:srgbClr val="000000"/>
              </a:buClr>
              <a:buSzPts val="1100"/>
              <a:buFont typeface="Arial"/>
              <a:buNone/>
            </a:pPr>
            <a:r>
              <a:rPr b="1" lang="pt-PT" sz="2000">
                <a:latin typeface="Montserrat"/>
                <a:ea typeface="Montserrat"/>
                <a:cs typeface="Montserrat"/>
                <a:sym typeface="Montserrat"/>
              </a:rPr>
              <a:t>Customer Relationship Management strategy</a:t>
            </a:r>
            <a:endParaRPr b="1" sz="2000">
              <a:solidFill>
                <a:srgbClr val="000000"/>
              </a:solidFill>
              <a:latin typeface="Montserrat"/>
              <a:ea typeface="Montserrat"/>
              <a:cs typeface="Montserrat"/>
              <a:sym typeface="Montserrat"/>
            </a:endParaRPr>
          </a:p>
        </p:txBody>
      </p:sp>
      <p:sp>
        <p:nvSpPr>
          <p:cNvPr id="124" name="Google Shape;124;p19"/>
          <p:cNvSpPr txBox="1"/>
          <p:nvPr/>
        </p:nvSpPr>
        <p:spPr>
          <a:xfrm>
            <a:off x="519288" y="3864550"/>
            <a:ext cx="8105400" cy="100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pt-PT">
                <a:solidFill>
                  <a:schemeClr val="accent1"/>
                </a:solidFill>
                <a:latin typeface="Montserrat"/>
                <a:ea typeface="Montserrat"/>
                <a:cs typeface="Montserrat"/>
                <a:sym typeface="Montserrat"/>
              </a:rPr>
              <a:t>Analytical CRM :</a:t>
            </a:r>
            <a:endParaRPr sz="1300">
              <a:latin typeface="Montserrat"/>
              <a:ea typeface="Montserrat"/>
              <a:cs typeface="Montserrat"/>
              <a:sym typeface="Montserrat"/>
            </a:endParaRPr>
          </a:p>
          <a:p>
            <a:pPr indent="0" lvl="0" marL="0" rtl="0" algn="just">
              <a:spcBef>
                <a:spcPts val="0"/>
              </a:spcBef>
              <a:spcAft>
                <a:spcPts val="0"/>
              </a:spcAft>
              <a:buNone/>
            </a:pPr>
            <a:r>
              <a:rPr b="1" lang="pt-PT" sz="1300">
                <a:solidFill>
                  <a:srgbClr val="073763"/>
                </a:solidFill>
                <a:latin typeface="Montserrat"/>
                <a:ea typeface="Montserrat"/>
                <a:cs typeface="Montserrat"/>
                <a:sym typeface="Montserrat"/>
              </a:rPr>
              <a:t>Analyzing customer data </a:t>
            </a:r>
            <a:r>
              <a:rPr lang="pt-PT" sz="1300">
                <a:solidFill>
                  <a:srgbClr val="073763"/>
                </a:solidFill>
                <a:latin typeface="Montserrat"/>
                <a:ea typeface="Montserrat"/>
                <a:cs typeface="Montserrat"/>
                <a:sym typeface="Montserrat"/>
              </a:rPr>
              <a:t>through CRM can provide Disney with actionable insights to make informed decisions about content development, pricing strategies, and service offerings, ultimately enhancing customer and company value .</a:t>
            </a:r>
            <a:endParaRPr sz="1300">
              <a:solidFill>
                <a:srgbClr val="073763"/>
              </a:solidFill>
              <a:latin typeface="Montserrat"/>
              <a:ea typeface="Montserrat"/>
              <a:cs typeface="Montserrat"/>
              <a:sym typeface="Montserrat"/>
            </a:endParaRPr>
          </a:p>
        </p:txBody>
      </p:sp>
      <p:sp>
        <p:nvSpPr>
          <p:cNvPr id="125" name="Google Shape;12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26" name="Google Shape;126;p19"/>
          <p:cNvSpPr txBox="1"/>
          <p:nvPr/>
        </p:nvSpPr>
        <p:spPr>
          <a:xfrm>
            <a:off x="519288" y="834550"/>
            <a:ext cx="8105400" cy="1553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pt-PT">
                <a:solidFill>
                  <a:schemeClr val="accent1"/>
                </a:solidFill>
                <a:latin typeface="Montserrat"/>
                <a:ea typeface="Montserrat"/>
                <a:cs typeface="Montserrat"/>
                <a:sym typeface="Montserrat"/>
              </a:rPr>
              <a:t>Strategic</a:t>
            </a:r>
            <a:r>
              <a:rPr b="1" lang="pt-PT">
                <a:solidFill>
                  <a:schemeClr val="accent1"/>
                </a:solidFill>
                <a:latin typeface="Montserrat"/>
                <a:ea typeface="Montserrat"/>
                <a:cs typeface="Montserrat"/>
                <a:sym typeface="Montserrat"/>
              </a:rPr>
              <a:t> CRM :</a:t>
            </a:r>
            <a:br>
              <a:rPr b="1" lang="pt-PT" sz="1300">
                <a:solidFill>
                  <a:srgbClr val="073763"/>
                </a:solidFill>
                <a:latin typeface="Montserrat"/>
                <a:ea typeface="Montserrat"/>
                <a:cs typeface="Montserrat"/>
                <a:sym typeface="Montserrat"/>
              </a:rPr>
            </a:br>
            <a:r>
              <a:rPr lang="pt-PT" sz="1300">
                <a:solidFill>
                  <a:srgbClr val="073763"/>
                </a:solidFill>
                <a:latin typeface="Montserrat"/>
                <a:ea typeface="Montserrat"/>
                <a:cs typeface="Montserrat"/>
                <a:sym typeface="Montserrat"/>
              </a:rPr>
              <a:t>Understanding customer needs and preferences through CRM can help Disney </a:t>
            </a:r>
            <a:r>
              <a:rPr b="1" lang="pt-PT" sz="1300">
                <a:solidFill>
                  <a:srgbClr val="073763"/>
                </a:solidFill>
                <a:latin typeface="Montserrat"/>
                <a:ea typeface="Montserrat"/>
                <a:cs typeface="Montserrat"/>
                <a:sym typeface="Montserrat"/>
              </a:rPr>
              <a:t>create and deliver better value propositions</a:t>
            </a:r>
            <a:r>
              <a:rPr lang="pt-PT" sz="1300">
                <a:solidFill>
                  <a:srgbClr val="073763"/>
                </a:solidFill>
                <a:latin typeface="Montserrat"/>
                <a:ea typeface="Montserrat"/>
                <a:cs typeface="Montserrat"/>
                <a:sym typeface="Montserrat"/>
              </a:rPr>
              <a:t>, leading to increased customer satisfaction and loyalty.</a:t>
            </a:r>
            <a:endParaRPr sz="1300">
              <a:solidFill>
                <a:srgbClr val="073763"/>
              </a:solidFill>
              <a:latin typeface="Montserrat"/>
              <a:ea typeface="Montserrat"/>
              <a:cs typeface="Montserrat"/>
              <a:sym typeface="Montserrat"/>
            </a:endParaRPr>
          </a:p>
          <a:p>
            <a:pPr indent="0" lvl="0" marL="0" rtl="0" algn="just">
              <a:lnSpc>
                <a:spcPct val="115000"/>
              </a:lnSpc>
              <a:spcBef>
                <a:spcPts val="0"/>
              </a:spcBef>
              <a:spcAft>
                <a:spcPts val="0"/>
              </a:spcAft>
              <a:buNone/>
            </a:pPr>
            <a:r>
              <a:rPr lang="pt-PT" sz="1300">
                <a:solidFill>
                  <a:srgbClr val="073763"/>
                </a:solidFill>
                <a:latin typeface="Montserrat"/>
                <a:ea typeface="Montserrat"/>
                <a:cs typeface="Montserrat"/>
                <a:sym typeface="Montserrat"/>
              </a:rPr>
              <a:t>By adopting a customer centric culture and focusing on winning, developing, and retaining profitable customers, Disney can align its entire organization towards delivering exceptional customer experiences.</a:t>
            </a:r>
            <a:endParaRPr sz="1300">
              <a:solidFill>
                <a:srgbClr val="073763"/>
              </a:solidFill>
              <a:latin typeface="Montserrat"/>
              <a:ea typeface="Montserrat"/>
              <a:cs typeface="Montserrat"/>
              <a:sym typeface="Montserrat"/>
            </a:endParaRPr>
          </a:p>
        </p:txBody>
      </p:sp>
      <p:sp>
        <p:nvSpPr>
          <p:cNvPr id="127" name="Google Shape;127;p19"/>
          <p:cNvSpPr txBox="1"/>
          <p:nvPr/>
        </p:nvSpPr>
        <p:spPr>
          <a:xfrm>
            <a:off x="547038" y="2387650"/>
            <a:ext cx="8105400" cy="1323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pt-PT">
                <a:solidFill>
                  <a:schemeClr val="accent1"/>
                </a:solidFill>
                <a:latin typeface="Montserrat"/>
                <a:ea typeface="Montserrat"/>
                <a:cs typeface="Montserrat"/>
                <a:sym typeface="Montserrat"/>
              </a:rPr>
              <a:t>Operational</a:t>
            </a:r>
            <a:r>
              <a:rPr b="1" lang="pt-PT">
                <a:solidFill>
                  <a:schemeClr val="accent1"/>
                </a:solidFill>
                <a:latin typeface="Montserrat"/>
                <a:ea typeface="Montserrat"/>
                <a:cs typeface="Montserrat"/>
                <a:sym typeface="Montserrat"/>
              </a:rPr>
              <a:t> CRM :</a:t>
            </a:r>
            <a:r>
              <a:rPr b="1" lang="pt-PT" sz="1300">
                <a:solidFill>
                  <a:srgbClr val="073763"/>
                </a:solidFill>
                <a:latin typeface="Montserrat"/>
                <a:ea typeface="Montserrat"/>
                <a:cs typeface="Montserrat"/>
                <a:sym typeface="Montserrat"/>
              </a:rPr>
              <a:t> </a:t>
            </a:r>
            <a:endParaRPr b="1" sz="1300">
              <a:solidFill>
                <a:srgbClr val="073763"/>
              </a:solidFill>
              <a:latin typeface="Montserrat"/>
              <a:ea typeface="Montserrat"/>
              <a:cs typeface="Montserrat"/>
              <a:sym typeface="Montserrat"/>
            </a:endParaRPr>
          </a:p>
          <a:p>
            <a:pPr indent="0" lvl="0" marL="0" rtl="0" algn="just">
              <a:lnSpc>
                <a:spcPct val="115000"/>
              </a:lnSpc>
              <a:spcBef>
                <a:spcPts val="0"/>
              </a:spcBef>
              <a:spcAft>
                <a:spcPts val="0"/>
              </a:spcAft>
              <a:buNone/>
            </a:pPr>
            <a:r>
              <a:rPr lang="pt-PT" sz="1300">
                <a:solidFill>
                  <a:srgbClr val="073763"/>
                </a:solidFill>
                <a:latin typeface="Montserrat"/>
                <a:ea typeface="Montserrat"/>
                <a:cs typeface="Montserrat"/>
                <a:sym typeface="Montserrat"/>
              </a:rPr>
              <a:t>Implementing CRM software applications can streamline sales, marketing, and customer service processes, </a:t>
            </a:r>
            <a:r>
              <a:rPr b="1" lang="pt-PT" sz="1300">
                <a:solidFill>
                  <a:srgbClr val="073763"/>
                </a:solidFill>
                <a:latin typeface="Montserrat"/>
                <a:ea typeface="Montserrat"/>
                <a:cs typeface="Montserrat"/>
                <a:sym typeface="Montserrat"/>
              </a:rPr>
              <a:t>improving efficiency and effectiveness in customer interactions</a:t>
            </a:r>
            <a:r>
              <a:rPr lang="pt-PT" sz="1300">
                <a:solidFill>
                  <a:srgbClr val="073763"/>
                </a:solidFill>
                <a:latin typeface="Montserrat"/>
                <a:ea typeface="Montserrat"/>
                <a:cs typeface="Montserrat"/>
                <a:sym typeface="Montserrat"/>
              </a:rPr>
              <a:t>. </a:t>
            </a:r>
            <a:endParaRPr sz="1300">
              <a:solidFill>
                <a:srgbClr val="073763"/>
              </a:solidFill>
              <a:latin typeface="Montserrat"/>
              <a:ea typeface="Montserrat"/>
              <a:cs typeface="Montserrat"/>
              <a:sym typeface="Montserrat"/>
            </a:endParaRPr>
          </a:p>
          <a:p>
            <a:pPr indent="0" lvl="0" marL="0" rtl="0" algn="just">
              <a:lnSpc>
                <a:spcPct val="115000"/>
              </a:lnSpc>
              <a:spcBef>
                <a:spcPts val="0"/>
              </a:spcBef>
              <a:spcAft>
                <a:spcPts val="0"/>
              </a:spcAft>
              <a:buNone/>
            </a:pPr>
            <a:r>
              <a:rPr lang="pt-PT" sz="1300">
                <a:solidFill>
                  <a:srgbClr val="073763"/>
                </a:solidFill>
                <a:latin typeface="Montserrat"/>
                <a:ea typeface="Montserrat"/>
                <a:cs typeface="Montserrat"/>
                <a:sym typeface="Montserrat"/>
              </a:rPr>
              <a:t>By using CRM tools, Disney can enhance the customer experience and engagement through </a:t>
            </a:r>
            <a:r>
              <a:rPr b="1" lang="pt-PT" sz="1300">
                <a:solidFill>
                  <a:srgbClr val="073763"/>
                </a:solidFill>
                <a:latin typeface="Montserrat"/>
                <a:ea typeface="Montserrat"/>
                <a:cs typeface="Montserrat"/>
                <a:sym typeface="Montserrat"/>
              </a:rPr>
              <a:t>personalized interactions</a:t>
            </a:r>
            <a:r>
              <a:rPr lang="pt-PT" sz="1300">
                <a:solidFill>
                  <a:srgbClr val="073763"/>
                </a:solidFill>
                <a:latin typeface="Montserrat"/>
                <a:ea typeface="Montserrat"/>
                <a:cs typeface="Montserrat"/>
                <a:sym typeface="Montserrat"/>
              </a:rPr>
              <a:t>, targeted marketing campaigns, and efficient customer service.</a:t>
            </a:r>
            <a:endParaRPr sz="1300">
              <a:solidFill>
                <a:srgbClr val="073763"/>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nvSpPr>
        <p:spPr>
          <a:xfrm>
            <a:off x="470850" y="-63700"/>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PT" sz="2500">
                <a:latin typeface="Montserrat"/>
                <a:ea typeface="Montserrat"/>
                <a:cs typeface="Montserrat"/>
                <a:sym typeface="Montserrat"/>
              </a:rPr>
              <a:t>The </a:t>
            </a:r>
            <a:r>
              <a:rPr b="1" lang="pt-PT" sz="2500">
                <a:latin typeface="Montserrat"/>
                <a:ea typeface="Montserrat"/>
                <a:cs typeface="Montserrat"/>
                <a:sym typeface="Montserrat"/>
              </a:rPr>
              <a:t>Disney Bundle</a:t>
            </a:r>
            <a:endParaRPr b="1" sz="2500">
              <a:solidFill>
                <a:srgbClr val="000000"/>
              </a:solidFill>
              <a:latin typeface="Montserrat"/>
              <a:ea typeface="Montserrat"/>
              <a:cs typeface="Montserrat"/>
              <a:sym typeface="Montserrat"/>
            </a:endParaRPr>
          </a:p>
        </p:txBody>
      </p:sp>
      <p:sp>
        <p:nvSpPr>
          <p:cNvPr id="133" name="Google Shape;13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34" name="Google Shape;134;p20"/>
          <p:cNvSpPr txBox="1"/>
          <p:nvPr/>
        </p:nvSpPr>
        <p:spPr>
          <a:xfrm>
            <a:off x="567750" y="2176225"/>
            <a:ext cx="81054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pt-PT">
                <a:solidFill>
                  <a:schemeClr val="accent1"/>
                </a:solidFill>
                <a:latin typeface="Montserrat"/>
                <a:ea typeface="Montserrat"/>
                <a:cs typeface="Montserrat"/>
                <a:sym typeface="Montserrat"/>
              </a:rPr>
              <a:t>Value Proposition</a:t>
            </a:r>
            <a:endParaRPr b="1">
              <a:solidFill>
                <a:schemeClr val="accent1"/>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b="1" lang="pt-PT" sz="1300">
                <a:solidFill>
                  <a:srgbClr val="073763"/>
                </a:solidFill>
                <a:latin typeface="Montserrat"/>
                <a:ea typeface="Montserrat"/>
                <a:cs typeface="Montserrat"/>
                <a:sym typeface="Montserrat"/>
              </a:rPr>
              <a:t>Cost-effective</a:t>
            </a:r>
            <a:r>
              <a:rPr lang="pt-PT" sz="1300">
                <a:solidFill>
                  <a:srgbClr val="073763"/>
                </a:solidFill>
                <a:latin typeface="Montserrat"/>
                <a:ea typeface="Montserrat"/>
                <a:cs typeface="Montserrat"/>
                <a:sym typeface="Montserrat"/>
              </a:rPr>
              <a:t> way to access </a:t>
            </a:r>
            <a:r>
              <a:rPr b="1" lang="pt-PT" sz="1300">
                <a:solidFill>
                  <a:srgbClr val="073763"/>
                </a:solidFill>
                <a:latin typeface="Montserrat"/>
                <a:ea typeface="Montserrat"/>
                <a:cs typeface="Montserrat"/>
                <a:sym typeface="Montserrat"/>
              </a:rPr>
              <a:t>multiple streaming services</a:t>
            </a:r>
            <a:r>
              <a:rPr lang="pt-PT" sz="1300">
                <a:solidFill>
                  <a:srgbClr val="073763"/>
                </a:solidFill>
                <a:latin typeface="Montserrat"/>
                <a:ea typeface="Montserrat"/>
                <a:cs typeface="Montserrat"/>
                <a:sym typeface="Montserrat"/>
              </a:rPr>
              <a:t> at a discounted price. </a:t>
            </a:r>
            <a:endParaRPr sz="1300">
              <a:solidFill>
                <a:srgbClr val="073763"/>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a:solidFill>
                <a:schemeClr val="accen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pt-PT">
                <a:solidFill>
                  <a:schemeClr val="accent1"/>
                </a:solidFill>
                <a:latin typeface="Montserrat"/>
                <a:ea typeface="Montserrat"/>
                <a:cs typeface="Montserrat"/>
                <a:sym typeface="Montserrat"/>
              </a:rPr>
              <a:t>Content Variety</a:t>
            </a:r>
            <a:endParaRPr b="1">
              <a:solidFill>
                <a:schemeClr val="accent1"/>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PT" sz="1300">
                <a:solidFill>
                  <a:srgbClr val="073763"/>
                </a:solidFill>
                <a:latin typeface="Montserrat"/>
                <a:ea typeface="Montserrat"/>
                <a:cs typeface="Montserrat"/>
                <a:sym typeface="Montserrat"/>
              </a:rPr>
              <a:t>Disney Bundle provides a </a:t>
            </a:r>
            <a:r>
              <a:rPr b="1" lang="pt-PT" sz="1300">
                <a:solidFill>
                  <a:srgbClr val="073763"/>
                </a:solidFill>
                <a:latin typeface="Montserrat"/>
                <a:ea typeface="Montserrat"/>
                <a:cs typeface="Montserrat"/>
                <a:sym typeface="Montserrat"/>
              </a:rPr>
              <a:t>wide range of content</a:t>
            </a:r>
            <a:r>
              <a:rPr lang="pt-PT" sz="1300">
                <a:solidFill>
                  <a:srgbClr val="073763"/>
                </a:solidFill>
                <a:latin typeface="Montserrat"/>
                <a:ea typeface="Montserrat"/>
                <a:cs typeface="Montserrat"/>
                <a:sym typeface="Montserrat"/>
              </a:rPr>
              <a:t> across various genres and interests</a:t>
            </a:r>
            <a:endParaRPr sz="1300">
              <a:solidFill>
                <a:srgbClr val="073763"/>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a:solidFill>
                <a:schemeClr val="accen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pt-PT">
                <a:solidFill>
                  <a:schemeClr val="accent1"/>
                </a:solidFill>
                <a:latin typeface="Montserrat"/>
                <a:ea typeface="Montserrat"/>
                <a:cs typeface="Montserrat"/>
                <a:sym typeface="Montserrat"/>
              </a:rPr>
              <a:t>Audience Segmentation</a:t>
            </a:r>
            <a:endParaRPr b="1">
              <a:solidFill>
                <a:schemeClr val="accent1"/>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PT" sz="1300">
                <a:solidFill>
                  <a:srgbClr val="073763"/>
                </a:solidFill>
                <a:latin typeface="Montserrat"/>
                <a:ea typeface="Montserrat"/>
                <a:cs typeface="Montserrat"/>
                <a:sym typeface="Montserrat"/>
              </a:rPr>
              <a:t>The bundle allows Disney to </a:t>
            </a:r>
            <a:r>
              <a:rPr b="1" lang="pt-PT" sz="1300">
                <a:solidFill>
                  <a:srgbClr val="073763"/>
                </a:solidFill>
                <a:latin typeface="Montserrat"/>
                <a:ea typeface="Montserrat"/>
                <a:cs typeface="Montserrat"/>
                <a:sym typeface="Montserrat"/>
              </a:rPr>
              <a:t>target different segments of the market</a:t>
            </a:r>
            <a:r>
              <a:rPr lang="pt-PT" sz="1300">
                <a:solidFill>
                  <a:srgbClr val="073763"/>
                </a:solidFill>
                <a:latin typeface="Montserrat"/>
                <a:ea typeface="Montserrat"/>
                <a:cs typeface="Montserrat"/>
                <a:sym typeface="Montserrat"/>
              </a:rPr>
              <a:t> based on their preferences. For example, sports enthusiasts may be drawn to ESPN+, while families may prefer Disney+ for its family-friendly content.</a:t>
            </a:r>
            <a:endParaRPr b="1" sz="1300">
              <a:solidFill>
                <a:schemeClr val="accent1"/>
              </a:solidFill>
              <a:latin typeface="Montserrat"/>
              <a:ea typeface="Montserrat"/>
              <a:cs typeface="Montserrat"/>
              <a:sym typeface="Montserrat"/>
            </a:endParaRPr>
          </a:p>
        </p:txBody>
      </p:sp>
      <p:pic>
        <p:nvPicPr>
          <p:cNvPr id="135" name="Google Shape;135;p20"/>
          <p:cNvPicPr preferRelativeResize="0"/>
          <p:nvPr/>
        </p:nvPicPr>
        <p:blipFill>
          <a:blip r:embed="rId3">
            <a:alphaModFix/>
          </a:blip>
          <a:stretch>
            <a:fillRect/>
          </a:stretch>
        </p:blipFill>
        <p:spPr>
          <a:xfrm>
            <a:off x="606175" y="747100"/>
            <a:ext cx="2114550" cy="1409700"/>
          </a:xfrm>
          <a:prstGeom prst="rect">
            <a:avLst/>
          </a:prstGeom>
          <a:noFill/>
          <a:ln>
            <a:noFill/>
          </a:ln>
        </p:spPr>
      </p:pic>
      <p:pic>
        <p:nvPicPr>
          <p:cNvPr id="136" name="Google Shape;136;p20"/>
          <p:cNvPicPr preferRelativeResize="0"/>
          <p:nvPr/>
        </p:nvPicPr>
        <p:blipFill>
          <a:blip r:embed="rId4">
            <a:alphaModFix/>
          </a:blip>
          <a:stretch>
            <a:fillRect/>
          </a:stretch>
        </p:blipFill>
        <p:spPr>
          <a:xfrm>
            <a:off x="3446775" y="1203375"/>
            <a:ext cx="2250450" cy="497150"/>
          </a:xfrm>
          <a:prstGeom prst="rect">
            <a:avLst/>
          </a:prstGeom>
          <a:noFill/>
          <a:ln>
            <a:noFill/>
          </a:ln>
        </p:spPr>
      </p:pic>
      <p:pic>
        <p:nvPicPr>
          <p:cNvPr id="137" name="Google Shape;137;p20"/>
          <p:cNvPicPr preferRelativeResize="0"/>
          <p:nvPr/>
        </p:nvPicPr>
        <p:blipFill>
          <a:blip r:embed="rId5">
            <a:alphaModFix/>
          </a:blip>
          <a:stretch>
            <a:fillRect/>
          </a:stretch>
        </p:blipFill>
        <p:spPr>
          <a:xfrm>
            <a:off x="6655500" y="768467"/>
            <a:ext cx="2114550" cy="140935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nvSpPr>
        <p:spPr>
          <a:xfrm>
            <a:off x="470850" y="-63700"/>
            <a:ext cx="8299200" cy="789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None/>
            </a:pPr>
            <a:r>
              <a:rPr b="1" lang="pt-PT" sz="2500">
                <a:latin typeface="Montserrat"/>
                <a:ea typeface="Montserrat"/>
                <a:cs typeface="Montserrat"/>
                <a:sym typeface="Montserrat"/>
              </a:rPr>
              <a:t>The Disney Bundle</a:t>
            </a:r>
            <a:endParaRPr b="1" sz="2500">
              <a:solidFill>
                <a:srgbClr val="000000"/>
              </a:solidFill>
              <a:latin typeface="Montserrat"/>
              <a:ea typeface="Montserrat"/>
              <a:cs typeface="Montserrat"/>
              <a:sym typeface="Montserrat"/>
            </a:endParaRPr>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44" name="Google Shape;144;p21"/>
          <p:cNvSpPr txBox="1"/>
          <p:nvPr/>
        </p:nvSpPr>
        <p:spPr>
          <a:xfrm>
            <a:off x="568800" y="2178000"/>
            <a:ext cx="8105400" cy="204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pt-PT">
                <a:solidFill>
                  <a:schemeClr val="accent1"/>
                </a:solidFill>
                <a:latin typeface="Montserrat"/>
                <a:ea typeface="Montserrat"/>
                <a:cs typeface="Montserrat"/>
                <a:sym typeface="Montserrat"/>
              </a:rPr>
              <a:t>Competitive Advantage</a:t>
            </a:r>
            <a:endParaRPr b="1">
              <a:solidFill>
                <a:schemeClr val="accent1"/>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PT" sz="1300">
                <a:solidFill>
                  <a:srgbClr val="073763"/>
                </a:solidFill>
                <a:latin typeface="Montserrat"/>
                <a:ea typeface="Montserrat"/>
                <a:cs typeface="Montserrat"/>
                <a:sym typeface="Montserrat"/>
              </a:rPr>
              <a:t>Disney Bundle gives a </a:t>
            </a:r>
            <a:r>
              <a:rPr b="1" lang="pt-PT" sz="1300">
                <a:solidFill>
                  <a:srgbClr val="073763"/>
                </a:solidFill>
                <a:latin typeface="Montserrat"/>
                <a:ea typeface="Montserrat"/>
                <a:cs typeface="Montserrat"/>
                <a:sym typeface="Montserrat"/>
              </a:rPr>
              <a:t>competitive edge</a:t>
            </a:r>
            <a:r>
              <a:rPr lang="pt-PT" sz="1300">
                <a:solidFill>
                  <a:srgbClr val="073763"/>
                </a:solidFill>
                <a:latin typeface="Montserrat"/>
                <a:ea typeface="Montserrat"/>
                <a:cs typeface="Montserrat"/>
                <a:sym typeface="Montserrat"/>
              </a:rPr>
              <a:t>;</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PT" sz="1300">
                <a:solidFill>
                  <a:srgbClr val="073763"/>
                </a:solidFill>
                <a:latin typeface="Montserrat"/>
                <a:ea typeface="Montserrat"/>
                <a:cs typeface="Montserrat"/>
                <a:sym typeface="Montserrat"/>
              </a:rPr>
              <a:t>Package that combines </a:t>
            </a:r>
            <a:r>
              <a:rPr b="1" lang="pt-PT" sz="1300">
                <a:solidFill>
                  <a:srgbClr val="073763"/>
                </a:solidFill>
                <a:latin typeface="Montserrat"/>
                <a:ea typeface="Montserrat"/>
                <a:cs typeface="Montserrat"/>
                <a:sym typeface="Montserrat"/>
              </a:rPr>
              <a:t>entertainment</a:t>
            </a:r>
            <a:r>
              <a:rPr lang="pt-PT" sz="1300">
                <a:solidFill>
                  <a:srgbClr val="073763"/>
                </a:solidFill>
                <a:latin typeface="Montserrat"/>
                <a:ea typeface="Montserrat"/>
                <a:cs typeface="Montserrat"/>
                <a:sym typeface="Montserrat"/>
              </a:rPr>
              <a:t>, </a:t>
            </a:r>
            <a:r>
              <a:rPr b="1" lang="pt-PT" sz="1300">
                <a:solidFill>
                  <a:srgbClr val="073763"/>
                </a:solidFill>
                <a:latin typeface="Montserrat"/>
                <a:ea typeface="Montserrat"/>
                <a:cs typeface="Montserrat"/>
                <a:sym typeface="Montserrat"/>
              </a:rPr>
              <a:t>sports</a:t>
            </a:r>
            <a:r>
              <a:rPr lang="pt-PT" sz="1300">
                <a:solidFill>
                  <a:srgbClr val="073763"/>
                </a:solidFill>
                <a:latin typeface="Montserrat"/>
                <a:ea typeface="Montserrat"/>
                <a:cs typeface="Montserrat"/>
                <a:sym typeface="Montserrat"/>
              </a:rPr>
              <a:t>, and </a:t>
            </a:r>
            <a:r>
              <a:rPr b="1" lang="pt-PT" sz="1300">
                <a:solidFill>
                  <a:srgbClr val="073763"/>
                </a:solidFill>
                <a:latin typeface="Montserrat"/>
                <a:ea typeface="Montserrat"/>
                <a:cs typeface="Montserrat"/>
                <a:sym typeface="Montserrat"/>
              </a:rPr>
              <a:t>exclusive content</a:t>
            </a:r>
            <a:r>
              <a:rPr lang="pt-PT" sz="1300">
                <a:solidFill>
                  <a:srgbClr val="073763"/>
                </a:solidFill>
                <a:latin typeface="Montserrat"/>
                <a:ea typeface="Montserrat"/>
                <a:cs typeface="Montserrat"/>
                <a:sym typeface="Montserrat"/>
              </a:rPr>
              <a:t>.</a:t>
            </a:r>
            <a:endParaRPr sz="13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a:solidFill>
                <a:srgbClr val="073763"/>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pt-PT">
                <a:solidFill>
                  <a:schemeClr val="accent1"/>
                </a:solidFill>
                <a:latin typeface="Montserrat"/>
                <a:ea typeface="Montserrat"/>
                <a:cs typeface="Montserrat"/>
                <a:sym typeface="Montserrat"/>
              </a:rPr>
              <a:t>Subscriber Retention</a:t>
            </a:r>
            <a:endParaRPr b="1">
              <a:solidFill>
                <a:schemeClr val="accent1"/>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PT" sz="1300">
                <a:solidFill>
                  <a:srgbClr val="073763"/>
                </a:solidFill>
                <a:latin typeface="Montserrat"/>
                <a:ea typeface="Montserrat"/>
                <a:cs typeface="Montserrat"/>
                <a:sym typeface="Montserrat"/>
              </a:rPr>
              <a:t>By </a:t>
            </a:r>
            <a:r>
              <a:rPr b="1" lang="pt-PT" sz="1300">
                <a:solidFill>
                  <a:srgbClr val="073763"/>
                </a:solidFill>
                <a:latin typeface="Montserrat"/>
                <a:ea typeface="Montserrat"/>
                <a:cs typeface="Montserrat"/>
                <a:sym typeface="Montserrat"/>
              </a:rPr>
              <a:t>bundling services</a:t>
            </a:r>
            <a:r>
              <a:rPr lang="pt-PT" sz="1300">
                <a:solidFill>
                  <a:srgbClr val="073763"/>
                </a:solidFill>
                <a:latin typeface="Montserrat"/>
                <a:ea typeface="Montserrat"/>
                <a:cs typeface="Montserrat"/>
                <a:sym typeface="Montserrat"/>
              </a:rPr>
              <a:t> together, Disney can potentially increase subscriber retention rates as consumers are </a:t>
            </a:r>
            <a:r>
              <a:rPr b="1" lang="pt-PT" sz="1300">
                <a:solidFill>
                  <a:srgbClr val="073763"/>
                </a:solidFill>
                <a:latin typeface="Montserrat"/>
                <a:ea typeface="Montserrat"/>
                <a:cs typeface="Montserrat"/>
                <a:sym typeface="Montserrat"/>
              </a:rPr>
              <a:t>less likely to cancel multiple services</a:t>
            </a:r>
            <a:r>
              <a:rPr lang="pt-PT" sz="1300">
                <a:solidFill>
                  <a:srgbClr val="073763"/>
                </a:solidFill>
                <a:latin typeface="Montserrat"/>
                <a:ea typeface="Montserrat"/>
                <a:cs typeface="Montserrat"/>
                <a:sym typeface="Montserrat"/>
              </a:rPr>
              <a:t> included in the bundle;</a:t>
            </a:r>
            <a:endParaRPr sz="1300">
              <a:solidFill>
                <a:srgbClr val="073763"/>
              </a:solidFill>
              <a:latin typeface="Montserrat"/>
              <a:ea typeface="Montserrat"/>
              <a:cs typeface="Montserrat"/>
              <a:sym typeface="Montserrat"/>
            </a:endParaRPr>
          </a:p>
          <a:p>
            <a:pPr indent="-311150" lvl="0" marL="457200" rtl="0" algn="l">
              <a:spcBef>
                <a:spcPts val="0"/>
              </a:spcBef>
              <a:spcAft>
                <a:spcPts val="0"/>
              </a:spcAft>
              <a:buClr>
                <a:srgbClr val="073763"/>
              </a:buClr>
              <a:buSzPts val="1300"/>
              <a:buFont typeface="Montserrat"/>
              <a:buChar char="●"/>
            </a:pPr>
            <a:r>
              <a:rPr lang="pt-PT" sz="1300">
                <a:solidFill>
                  <a:srgbClr val="073763"/>
                </a:solidFill>
                <a:latin typeface="Montserrat"/>
                <a:ea typeface="Montserrat"/>
                <a:cs typeface="Montserrat"/>
                <a:sym typeface="Montserrat"/>
              </a:rPr>
              <a:t>This can lead to higher customer loyalty and lifetime value.</a:t>
            </a:r>
            <a:endParaRPr sz="13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accent1"/>
              </a:solidFill>
              <a:latin typeface="Montserrat"/>
              <a:ea typeface="Montserrat"/>
              <a:cs typeface="Montserrat"/>
              <a:sym typeface="Montserrat"/>
            </a:endParaRPr>
          </a:p>
        </p:txBody>
      </p:sp>
      <p:pic>
        <p:nvPicPr>
          <p:cNvPr id="145" name="Google Shape;145;p21"/>
          <p:cNvPicPr preferRelativeResize="0"/>
          <p:nvPr/>
        </p:nvPicPr>
        <p:blipFill>
          <a:blip r:embed="rId3">
            <a:alphaModFix/>
          </a:blip>
          <a:stretch>
            <a:fillRect/>
          </a:stretch>
        </p:blipFill>
        <p:spPr>
          <a:xfrm>
            <a:off x="606175" y="747100"/>
            <a:ext cx="2114550" cy="1409700"/>
          </a:xfrm>
          <a:prstGeom prst="rect">
            <a:avLst/>
          </a:prstGeom>
          <a:noFill/>
          <a:ln>
            <a:noFill/>
          </a:ln>
        </p:spPr>
      </p:pic>
      <p:pic>
        <p:nvPicPr>
          <p:cNvPr id="146" name="Google Shape;146;p21"/>
          <p:cNvPicPr preferRelativeResize="0"/>
          <p:nvPr/>
        </p:nvPicPr>
        <p:blipFill>
          <a:blip r:embed="rId4">
            <a:alphaModFix/>
          </a:blip>
          <a:stretch>
            <a:fillRect/>
          </a:stretch>
        </p:blipFill>
        <p:spPr>
          <a:xfrm>
            <a:off x="3446775" y="1203375"/>
            <a:ext cx="2250450" cy="497150"/>
          </a:xfrm>
          <a:prstGeom prst="rect">
            <a:avLst/>
          </a:prstGeom>
          <a:noFill/>
          <a:ln>
            <a:noFill/>
          </a:ln>
        </p:spPr>
      </p:pic>
      <p:pic>
        <p:nvPicPr>
          <p:cNvPr id="147" name="Google Shape;147;p21"/>
          <p:cNvPicPr preferRelativeResize="0"/>
          <p:nvPr/>
        </p:nvPicPr>
        <p:blipFill>
          <a:blip r:embed="rId5">
            <a:alphaModFix/>
          </a:blip>
          <a:stretch>
            <a:fillRect/>
          </a:stretch>
        </p:blipFill>
        <p:spPr>
          <a:xfrm>
            <a:off x="6655500" y="768467"/>
            <a:ext cx="2114550" cy="140935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