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AEE53B-CCAA-4C60-913F-92F517E04A1B}">
  <a:tblStyle styleId="{07AEE53B-CCAA-4C60-913F-92F517E04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0b6a36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0b6a36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2a80f6d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2a80f6d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PP&amp;E - Property/Plant/Equipment, 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Percentagens are over Total Assets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e2a80f6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e2a80f6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Percentagens are over Total Liabilities and Shareholders' Equity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2a80f6d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2a80f6d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The reduction in expenses in 2017 stands out against the backdrop of previous years' spending patterns, indicating a significant shift in the company's financial management during that period.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e2a80f6d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e2a80f6d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Profitability</a:t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fluctuations, the gross margin remained robust, suggesting effective cost control and value addition.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Operating Margin: The consistent decline suggests increasing operating costs or reduced operational efficiency.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Intangibles Assets, may be due to Tata Motors high investment in R&amp;D)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Liquidity</a:t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Observation: Indicates insufficient current assets to cover current liabilities, implying liquidity risk.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Working Capital Cycle</a:t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Rising inventory days indicate slower inventory turnover, potentially leading to higher holding costs.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Average Accounts Payable Days: Increased from 142.0 days in FY 2013 to 158.9 days in FY 2018.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Negative cash cycle -&gt; Efficient working capital management with a negative cash cycle, reducing the need for external financing.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e2a80f6d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e2a80f6d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40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</a:rPr>
              <a:t>Observation: Indicates declining efficiency in managing receivables.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400">
                <a:solidFill>
                  <a:srgbClr val="4285F4"/>
                </a:solidFill>
                <a:latin typeface="Montserrat"/>
                <a:ea typeface="Montserrat"/>
                <a:cs typeface="Montserrat"/>
                <a:sym typeface="Montserrat"/>
              </a:rPr>
              <a:t>Leverage</a:t>
            </a:r>
            <a:endParaRPr b="1" sz="1400">
              <a:solidFill>
                <a:srgbClr val="4285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The company’s autonomy has been fluctuating across the 5 years, but there is a reduction on the weight of the loans to pay in 2018 (recovery year, new priorities defined by the new CEO)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The fact the company uses credits allows it to get an higher financial leverage (tax savings payable by paying interest)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4285F4"/>
                </a:solidFill>
              </a:rPr>
              <a:t>Conclusion</a:t>
            </a:r>
            <a:endParaRPr b="1" sz="1400"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Dupont Analysis -&gt; </a:t>
            </a:r>
            <a:r>
              <a:rPr lang="pt-PT" sz="1400"/>
              <a:t>ROE (Return on equity)  Declined from 32.6% in FY 2015 to 9.4% in FY 2018. Observation: Indicates reduced profitability and returns for shareholders.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/>
              <a:t>Tata Motors' financial and economic performance </a:t>
            </a:r>
            <a:r>
              <a:rPr b="1" lang="pt-PT" sz="1400"/>
              <a:t>over the six-year period shows significant fluctuations</a:t>
            </a:r>
            <a:r>
              <a:rPr lang="pt-PT" sz="1400"/>
              <a:t>, with notable </a:t>
            </a:r>
            <a:r>
              <a:rPr b="1" lang="pt-PT" sz="1400"/>
              <a:t>declines in profitability, liquidity, and efficiency ratios</a:t>
            </a:r>
            <a:r>
              <a:rPr lang="pt-PT" sz="1400"/>
              <a:t>. Despite maintaining a </a:t>
            </a:r>
            <a:r>
              <a:rPr b="1" lang="pt-PT" sz="1400"/>
              <a:t>strong gross margin</a:t>
            </a:r>
            <a:r>
              <a:rPr lang="pt-PT" sz="1400"/>
              <a:t>, the operating and net margins have declined, indicating</a:t>
            </a:r>
            <a:r>
              <a:rPr b="1" lang="pt-PT" sz="1400"/>
              <a:t> increased operating costs and financial pressures</a:t>
            </a:r>
            <a:r>
              <a:rPr lang="pt-PT" sz="1400"/>
              <a:t>. Liquidity ratios suggest potential</a:t>
            </a:r>
            <a:r>
              <a:rPr b="1" lang="pt-PT" sz="1400"/>
              <a:t> short-term financial stress</a:t>
            </a:r>
            <a:r>
              <a:rPr lang="pt-PT" sz="1400"/>
              <a:t>, while l</a:t>
            </a:r>
            <a:r>
              <a:rPr b="1" lang="pt-PT" sz="1400"/>
              <a:t>everage ratios point to increased financial risk due to higher debt levels</a:t>
            </a:r>
            <a:r>
              <a:rPr lang="pt-PT" sz="1400"/>
              <a:t>. Efficiency ratios indicate a decrease in asset utilization effectiveness. Overall, Tata Motors face</a:t>
            </a:r>
            <a:r>
              <a:rPr b="1" lang="pt-PT" sz="1400"/>
              <a:t>s challenges in generating profits and maintaining financial stability</a:t>
            </a:r>
            <a:r>
              <a:rPr lang="pt-PT" sz="1400"/>
              <a:t>, particularly </a:t>
            </a:r>
            <a:r>
              <a:rPr b="1" lang="pt-PT" sz="1400"/>
              <a:t>in the later years of the analysis period</a:t>
            </a:r>
            <a:r>
              <a:rPr lang="pt-PT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44efe4b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e44efe4b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Strengths: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Strong Brand Recognition: Tata Motors is a well-established brand with a significant presence in the automotive industry, known for its reliability and diverse product portfolio.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International Presence: Ownership of Jaguar Land Rover (JLR) enhances its global market presence and provides access to premium segments.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Weaknesses: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High Leverage: The company relies heavily on debt, resulting in a risky capital structure with significant long-term debt impacting financial stability.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Operating Margins: Operating margins dipped below the industry median in 2017, indicating potential inefficiencies and cost management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Opportunities: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Expansion into Emerging Markets: Expanding into emerging markets can tap new growth opportunities and diversify revenue sources.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Cost Optimization and Innovation: Implementing cost-cutting measures and investing in innovative technologies can improve operational efficiency and profitability.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Sustainable Practices: Integrating sustainable practices can enhance brand image and meet regulatory requirements, attracting sustainability-focused investors.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Threats: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Economic Downturns: Economic crises or downturns in key markets can adversely affect sales and profitability.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Intense Competition: The automotive industry is highly competitive, with pressure from both traditional automakers and new entrants, especially in the EV market.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Regulatory Changes: Stringent environmental and safety regulations can increase compliance costs and impact profitability.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e44efe4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e44efe4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Based on the analysis of Tata Motors' financial performance, the following strategies are recommended to improve the company's financial position: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Reduce Debt Levels: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Debt Restructuring: Explore refinancing options to reduce interest costs and extend debt maturities.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Asset Sales: Consider divesting non-core assets to generate cash for debt repayment.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Enhance Profitability: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Cost Optimization: Implement cost-cutting measures and improve operational efficiencies across the supply chain.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Product Mix Optimization: Focus on high-margin segments and innovate to meet consumer demand in growing markets.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Improve Liquidity: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Working Capital Management: Optimize inventory levels and improve receivables collection to enhance cash flow.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Short-Term Financing: Secure more favorable short-term credit lines to bridge liquidity gaps.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e44efe4b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e44efe4b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Boost Operational Efficiency: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Technology Investment: Invest in automation and advanced manufacturing technologies to increase productivity.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Supplier Relationships: Strengthen relationships with suppliers to negotiate better terms and reduce procurement costs.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Expand Market Presence: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Geographical Diversification: Expand into emerging markets to tap new growth opportunities.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Electric Vehicles (EV): Accelerate the development and launch of EVs to capture market share in the growing green vehicle segment.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Strengthen Financial Management: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Risk Management: Implement robust risk management practices to mitigate financial and operational risks.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Performance Metrics: Establish key performance indicators (KPIs) to regularly monitor financial health and operational efficiency.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PT" sz="1200">
                <a:solidFill>
                  <a:schemeClr val="dk1"/>
                </a:solidFill>
              </a:rPr>
              <a:t>Focus on Sustainability: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Sustainable Practices: Integrate sustainable practices into the business model to improve brand image and meet regulatory requirements.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PT" sz="1200">
                <a:solidFill>
                  <a:schemeClr val="dk1"/>
                </a:solidFill>
              </a:rPr>
              <a:t>Green Financing: Explore green financing options to fund eco-friendly projects and attract sustainability-focused investors.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By implementing these strategies, Tata Motors can strengthen its financial position, enhance profitability, and ensure long-term growth and stability.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2a80f6d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2a80f6d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e44efe4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e44efe4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0b6a36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0b6a36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0b6a370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0b6a370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0b6a3708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0b6a3708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0b6a370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0b6a370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2a80f6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2a80f6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Revenue Growth: Revenue increased from ₹2,776 billion in FY 2016 to ₹2,954 billion in FY 2018, showing </a:t>
            </a:r>
            <a:r>
              <a:rPr b="1" lang="pt-PT"/>
              <a:t>recovery after a dip</a:t>
            </a:r>
            <a:r>
              <a:rPr lang="pt-PT"/>
              <a:t> in FY 2017.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Gross Margin: </a:t>
            </a:r>
            <a:r>
              <a:rPr b="1" lang="pt-PT"/>
              <a:t>Consistently strong</a:t>
            </a:r>
            <a:r>
              <a:rPr lang="pt-PT"/>
              <a:t>, peaking at 44.7% in FY 2016, but slightly declining to 41.0% in FY 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EBITDA Margin: Varied between 9.9% and 14.9%, lower in 2017 and 2018, indicating </a:t>
            </a:r>
            <a:r>
              <a:rPr b="1" lang="pt-PT"/>
              <a:t>pressure on core profitability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Operating Margin: Declined from 9.8% in FY 2016 to 4.3% in FY 2018, reflecting </a:t>
            </a:r>
            <a:r>
              <a:rPr b="1" lang="pt-PT"/>
              <a:t>increased operating costs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 Margin: Dropped from 6.9% in FY 2016 to 2.3% in FY 2018, significantly below industry median, indicating </a:t>
            </a:r>
            <a:r>
              <a:rPr b="1" lang="pt-PT"/>
              <a:t>lower overall profitability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Percentagens are over 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2a80f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2a80f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Revenue Growth: Revenue increased from ₹2,776 billion in FY 2016 to ₹2,954 billion in FY 2018, showing </a:t>
            </a:r>
            <a:r>
              <a:rPr b="1" lang="pt-PT"/>
              <a:t>recovery after a dip</a:t>
            </a:r>
            <a:r>
              <a:rPr lang="pt-PT"/>
              <a:t> in FY 2017.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Gross Margin: </a:t>
            </a:r>
            <a:r>
              <a:rPr b="1" lang="pt-PT"/>
              <a:t>Consistently strong</a:t>
            </a:r>
            <a:r>
              <a:rPr lang="pt-PT"/>
              <a:t>, peaking at 44.7% in FY 2016, but slightly declining to 41.0% in FY 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EBITDA Margin: Varied between 9.9% and 14.9%, lower in 2017 and 2018, indicating </a:t>
            </a:r>
            <a:r>
              <a:rPr b="1" lang="pt-PT"/>
              <a:t>pressure on core profitability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Operating Margin: Declined from 9.8% in FY 2016 to 4.3% in FY 2018, reflecting </a:t>
            </a:r>
            <a:r>
              <a:rPr b="1" lang="pt-PT"/>
              <a:t>increased operating costs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 Margin: Dropped from 6.9% in FY 2016 to 2.3% in FY 2018, significantly below industry median, indicating </a:t>
            </a:r>
            <a:r>
              <a:rPr b="1" lang="pt-PT"/>
              <a:t>lower overall profitability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Percentagens are over 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3425" y="-13925"/>
            <a:ext cx="82992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300">
                <a:latin typeface="Montserrat"/>
                <a:ea typeface="Montserrat"/>
                <a:cs typeface="Montserrat"/>
                <a:sym typeface="Montserrat"/>
              </a:rPr>
              <a:t>Tata Motors - </a:t>
            </a:r>
            <a:r>
              <a:rPr b="1" lang="pt-PT" sz="4300">
                <a:latin typeface="Montserrat"/>
                <a:ea typeface="Montserrat"/>
                <a:cs typeface="Montserrat"/>
                <a:sym typeface="Montserrat"/>
              </a:rPr>
              <a:t>Case Study 3</a:t>
            </a:r>
            <a:endParaRPr b="1" sz="4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3425" y="1667775"/>
            <a:ext cx="44874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Diogo Costa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João Moreira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João Pinheiro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João Oliveira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Ricardo Cavalheiro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23425" y="3123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Group 22</a:t>
            </a:r>
            <a:endParaRPr sz="16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934000"/>
            <a:ext cx="3522067" cy="26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Financial Performance: Balance Sheet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32050" y="1545100"/>
            <a:ext cx="42519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There’s a huge increase in the assets value over the years.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Cash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Short-Term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Investments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had a significant rise in value, although percentage wise it dropped a bit in 2018.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 absolute terms,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Accounts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Receivable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has no visible trend. However, in relative terms it decreased with the years. (13% to 9%) 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Both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PP&amp;E 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Inventory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increased with time, which may mean that company is expanding its operations or increasing its production capacity.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21625" y="1185925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Assets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4866175" y="16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{07AEE53B-CCAA-4C60-913F-92F517E04A1B}</a:tableStyleId>
              </a:tblPr>
              <a:tblGrid>
                <a:gridCol w="831225"/>
                <a:gridCol w="454075"/>
                <a:gridCol w="500150"/>
                <a:gridCol w="537200"/>
                <a:gridCol w="580650"/>
                <a:gridCol w="627300"/>
                <a:gridCol w="534050"/>
              </a:tblGrid>
              <a:tr h="33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2013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2014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2015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2016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2017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2018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Cash &amp; Short-Term (%)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  13,10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13,55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18,58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18,41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18,59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14,87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Acc. Receivable 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13,31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10,82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7,78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7,59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7,74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8,73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Inventory 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 12,35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12,40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12,45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12,57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13,07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13,40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PP&amp;E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 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21,76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23,11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26,50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26,76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25,49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27,16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2"/>
          <p:cNvSpPr txBox="1"/>
          <p:nvPr/>
        </p:nvSpPr>
        <p:spPr>
          <a:xfrm>
            <a:off x="5485825" y="4286225"/>
            <a:ext cx="298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5 - Assets Metrics Over Time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Financial Performance: Balance Sheet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32050" y="1098800"/>
            <a:ext cx="43389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Current Liabilities 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decreased 7%, which happened mainly due to a decrease in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Accounts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Payable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Accrued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. Which may indicate that Tata Motors is paying its suppliers more promptly and that the company is managing its expenses more efficiently. 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fluctuation in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Long-Term Debt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may reflect changes in the company’s long-term financial obligations over the periods.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It seems like there’s a seasonality in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Equity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as it fluctuates in the same way. Possibly due to annually dividend payments to shareholders.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21625" y="957325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Liability &amp; Equity Analysis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4866175" y="16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{07AEE53B-CCAA-4C60-913F-92F517E04A1B}</a:tableStyleId>
              </a:tblPr>
              <a:tblGrid>
                <a:gridCol w="831225"/>
                <a:gridCol w="454050"/>
                <a:gridCol w="500175"/>
                <a:gridCol w="537200"/>
                <a:gridCol w="580650"/>
                <a:gridCol w="627300"/>
                <a:gridCol w="534050"/>
              </a:tblGrid>
              <a:tr h="33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2013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2014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2015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2016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2017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2018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Total Current Liabilities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50,80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41,98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41,74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40,07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42,24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43,22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Long-Term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Debt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18,87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20,57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22,93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18,9</a:t>
                      </a:r>
                      <a:r>
                        <a:rPr lang="pt-PT" sz="1000"/>
                        <a:t>1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22,15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18,47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5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Equity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>
                          <a:solidFill>
                            <a:schemeClr val="dk1"/>
                          </a:solidFill>
                        </a:rPr>
                        <a:t> 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22,09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29,82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23,21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29,55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21,21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28,80</a:t>
                      </a:r>
                      <a:endParaRPr sz="1000"/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3"/>
          <p:cNvSpPr txBox="1"/>
          <p:nvPr/>
        </p:nvSpPr>
        <p:spPr>
          <a:xfrm>
            <a:off x="5485825" y="3928550"/>
            <a:ext cx="298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6 - Liability &amp; Equity Metrics Over Time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Financial Performance: 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Cash Flow &amp; Expenses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21625" y="957325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Cash Flow &amp; Expenses Analysis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950" y="957325"/>
            <a:ext cx="3275674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648" y="3011076"/>
            <a:ext cx="3288153" cy="19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247625" y="1250050"/>
            <a:ext cx="43389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Positive cash flows from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operating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provide the company with the liquidity needed to fund investments in assets and growth initiatives (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investing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e.g R&amp;D) and to meet financing obligations or distribute returns to shareholders (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financing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Negative cash flows from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Investing Activities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isn’t necessarily bad, as they could be investments for the future (long-term).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fluctuations in cash flows from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financing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reflect changes in the company's investment and financing strategies, as well as market conditions and business cycles.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latin typeface="Montserrat"/>
                <a:ea typeface="Montserrat"/>
                <a:cs typeface="Montserrat"/>
                <a:sym typeface="Montserrat"/>
              </a:rPr>
              <a:t>Economic and Financial Evolution of Tata Motors: Profitability and </a:t>
            </a: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Liquidity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32050" y="1545100"/>
            <a:ext cx="37884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Strong production efficiency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Despite fluctuation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Gross Margin: Remained consistently above the industry median (23.9%)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Well above Industry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: Tata Motors has historically demonstrated strong profitability metrics, outperforming industry peers in generating profits from its resources.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Crisis Year 2017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2017 marked a challenging period for Tata Motors, with operating margins dipping below the industry median.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32050" y="10056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Profitability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970225" y="1357250"/>
            <a:ext cx="38646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Low Liquidity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 has faced challenges in meeting short-term obligations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Quick/Current Ratio  remained around 0.6-0.7 (median 1.01)</a:t>
            </a:r>
            <a:endParaRPr sz="11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Slight Improvement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: There have been slight improvements over time, but liquidity remains below the industry median.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970225" y="10056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Liquidity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970225" y="3959375"/>
            <a:ext cx="3788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Negative Cash Cycle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: Tata Motors benefits from an extended payables period, resulting in a negative cash cycle, reducing the need for external financing.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0225" y="35685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Working Capital Cycle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900">
                <a:latin typeface="Montserrat"/>
                <a:ea typeface="Montserrat"/>
                <a:cs typeface="Montserrat"/>
                <a:sym typeface="Montserrat"/>
              </a:rPr>
              <a:t>Economic and Financial Evolution of Tata Motors: </a:t>
            </a:r>
            <a:r>
              <a:rPr b="1" lang="pt-PT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Efficiency </a:t>
            </a:r>
            <a:r>
              <a:rPr b="1" lang="pt-PT" sz="2900">
                <a:latin typeface="Montserrat"/>
                <a:ea typeface="Montserrat"/>
                <a:cs typeface="Montserrat"/>
                <a:sym typeface="Montserrat"/>
              </a:rPr>
              <a:t>and Financial Analysis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32050" y="1328250"/>
            <a:ext cx="3788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Declining Fixed Asset Efficiency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Decreased efficiency in utilizing assets to generate sales.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Declined from 5.09% in 2013 to 3.28% in 2018.</a:t>
            </a:r>
            <a:endParaRPr sz="11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Slowing Inventory Turnover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leading to higher holding costs.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Decreased from 9.0 in 2013 to 6.7 in 2018.</a:t>
            </a:r>
            <a:endParaRPr sz="11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32050" y="9280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503300" y="1301748"/>
            <a:ext cx="37884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High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Fluctuation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Levels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Increased risk and impact on its ability to meet long-term obligations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Risky Capital Structure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high level of debt relative to earnings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Net Debt to EBITDA: Peaked at 1.25 in 2013 and again at 1.23 in 2018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Significant Long-Term Debt</a:t>
            </a:r>
            <a:endParaRPr b="1"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to Total Capital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100"/>
              <a:buFont typeface="Montserrat"/>
              <a:buChar char="○"/>
            </a:pPr>
            <a:r>
              <a:rPr lang="pt-PT" sz="11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Peaked at 44.4% in 2017</a:t>
            </a:r>
            <a:endParaRPr sz="11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503300" y="9280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Leverage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02125" y="4226725"/>
            <a:ext cx="8413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latin typeface="Montserrat"/>
                <a:ea typeface="Montserrat"/>
                <a:cs typeface="Montserrat"/>
                <a:sym typeface="Montserrat"/>
              </a:rPr>
              <a:t>Tata Motors shows strengths in profitability and efficiency but faces challenges in leverage and liquidity, requiring a balanced approach for sustained growth.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459425" y="3611125"/>
            <a:ext cx="82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DuPont Analysis  </a:t>
            </a: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ROE </a:t>
            </a:r>
            <a:r>
              <a:rPr lang="pt-PT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(return on equity)</a:t>
            </a: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PT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Declined from 32.6% in 2015 to 9.4% in 2018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-"/>
            </a:pPr>
            <a:r>
              <a:rPr lang="pt-PT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Reduced profitability and returns for shareholders.</a:t>
            </a:r>
            <a:r>
              <a:rPr lang="pt-PT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2" name="Google Shape;212;p26"/>
          <p:cNvCxnSpPr/>
          <p:nvPr/>
        </p:nvCxnSpPr>
        <p:spPr>
          <a:xfrm flipH="1" rot="10800000">
            <a:off x="332550" y="4223425"/>
            <a:ext cx="8535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154925" y="1177225"/>
            <a:ext cx="1605300" cy="1588800"/>
          </a:xfrm>
          <a:prstGeom prst="ellipse">
            <a:avLst/>
          </a:prstGeom>
          <a:solidFill>
            <a:srgbClr val="F0A1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7154925" y="1954550"/>
            <a:ext cx="1605300" cy="3189000"/>
          </a:xfrm>
          <a:prstGeom prst="rect">
            <a:avLst/>
          </a:prstGeom>
          <a:solidFill>
            <a:srgbClr val="F0A17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Economic Crises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Intense Competition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Regulatory Changes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7345725" y="1330875"/>
            <a:ext cx="1223700" cy="101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139850" y="1177225"/>
            <a:ext cx="1649400" cy="1588800"/>
          </a:xfrm>
          <a:prstGeom prst="ellipse">
            <a:avLst/>
          </a:prstGeom>
          <a:solidFill>
            <a:srgbClr val="6ACC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139850" y="1954550"/>
            <a:ext cx="1649400" cy="3189000"/>
          </a:xfrm>
          <a:prstGeom prst="rect">
            <a:avLst/>
          </a:prstGeom>
          <a:solidFill>
            <a:srgbClr val="6ACCA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highlight>
                  <a:srgbClr val="6ACCA4"/>
                </a:highlight>
                <a:latin typeface="Montserrat"/>
                <a:ea typeface="Montserrat"/>
                <a:cs typeface="Montserrat"/>
                <a:sym typeface="Montserrat"/>
              </a:rPr>
              <a:t>Expansion into Emerging Markets</a:t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highlight>
                  <a:srgbClr val="6ACCA4"/>
                </a:highlight>
                <a:latin typeface="Montserrat"/>
                <a:ea typeface="Montserrat"/>
                <a:cs typeface="Montserrat"/>
                <a:sym typeface="Montserrat"/>
              </a:rPr>
              <a:t>Cost Optimization and Innovation</a:t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highlight>
                  <a:srgbClr val="6ACCA4"/>
                </a:highlight>
                <a:latin typeface="Montserrat"/>
                <a:ea typeface="Montserrat"/>
                <a:cs typeface="Montserrat"/>
                <a:sym typeface="Montserrat"/>
              </a:rPr>
              <a:t>Sustainable Practices</a:t>
            </a:r>
            <a:endParaRPr sz="1200">
              <a:solidFill>
                <a:schemeClr val="dk1"/>
              </a:solidFill>
              <a:highlight>
                <a:srgbClr val="6ACCA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052575" y="1177225"/>
            <a:ext cx="1605300" cy="1588800"/>
          </a:xfrm>
          <a:prstGeom prst="ellipse">
            <a:avLst/>
          </a:prstGeom>
          <a:solidFill>
            <a:srgbClr val="8D8B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052575" y="1954550"/>
            <a:ext cx="1605300" cy="3189000"/>
          </a:xfrm>
          <a:prstGeom prst="rect">
            <a:avLst/>
          </a:prstGeom>
          <a:solidFill>
            <a:srgbClr val="8D8B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Liquidity Challenges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pt-P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 Operating Margins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3243425" y="1330875"/>
            <a:ext cx="1223700" cy="101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65625" y="1177225"/>
            <a:ext cx="1649400" cy="1588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865625" y="1954550"/>
            <a:ext cx="1649400" cy="3189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PT" sz="1200">
                <a:latin typeface="Montserrat"/>
                <a:ea typeface="Montserrat"/>
                <a:cs typeface="Montserrat"/>
                <a:sym typeface="Montserrat"/>
              </a:rPr>
              <a:t>Strong Brand Recognition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161925" lvl="0" marL="179999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PT" sz="1200">
                <a:latin typeface="Montserrat"/>
                <a:ea typeface="Montserrat"/>
                <a:cs typeface="Montserrat"/>
                <a:sym typeface="Montserrat"/>
              </a:rPr>
              <a:t>International Presence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1085825" y="1358775"/>
            <a:ext cx="1223700" cy="96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22400" y="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latin typeface="Montserrat"/>
                <a:ea typeface="Montserrat"/>
                <a:cs typeface="Montserrat"/>
                <a:sym typeface="Montserrat"/>
              </a:rPr>
              <a:t>SWOT Analysis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872975" y="1644375"/>
            <a:ext cx="1649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052626" y="1644375"/>
            <a:ext cx="16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312650" y="1330875"/>
            <a:ext cx="1318500" cy="101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5147200" y="1644375"/>
            <a:ext cx="1649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7154775" y="1644375"/>
            <a:ext cx="16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459425" y="7620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81400" y="1267575"/>
            <a:ext cx="5852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Debt Restructuring: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Explore refinancing options to reduce interest costs and extend debt maturities.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Asset Sales: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Consider divesting non-core assets to generate cash for debt repayment.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30075" y="9075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Reduce Debt Levels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55738" y="2135025"/>
            <a:ext cx="45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Enhance Profitability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07075" y="2452925"/>
            <a:ext cx="58263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Cost Optimization: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Implement cost-cutting measures and improve operational efficiencies across the supply chain.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Product Mix Optimization: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Focus on high-margin segments and innovate to meet consumer demand in growing markets.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30075" y="3487925"/>
            <a:ext cx="44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Improve Liquidity: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81400" y="3872825"/>
            <a:ext cx="5852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Working Capital Management: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Optimize inventory levels and improve receivables collection to enhance cash flow.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Short-Term Financing: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Secure more favorable short-term credit lines to bridge liquidity gaps.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925" y="1324500"/>
            <a:ext cx="1033949" cy="10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925" y="3319975"/>
            <a:ext cx="1033949" cy="10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459425" y="7620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381400" y="1267575"/>
            <a:ext cx="5852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Technology Investment: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Invest in automation and advanced manufacturing technologies to increase productivity.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Supplier Relationships: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Strengthen relationships with suppliers to negotiate better terms and reduce procurement costs.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30075" y="9075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Boost Operational Efficiency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55738" y="2135025"/>
            <a:ext cx="45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Expand Market Presence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407075" y="2452925"/>
            <a:ext cx="58263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Geographical Diversification: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Expand into emerging markets to tap new growth opportunities.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Electric Vehicles (EV): 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Accelerate the development and launch of EVs to capture market share in the growing green vehicle segment.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30075" y="3487925"/>
            <a:ext cx="44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Strengthen Financial Management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381400" y="3872825"/>
            <a:ext cx="5852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Management: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Implement robust risk management practices to mitigate financial and operational risks.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Montserrat"/>
              <a:buChar char="●"/>
            </a:pPr>
            <a:r>
              <a:rPr b="1"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 </a:t>
            </a:r>
            <a:r>
              <a:rPr lang="pt-PT" sz="12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Establish key performance indicators (KPIs) to regularly monitor financial health and operational efficiency.</a:t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150" y="1292475"/>
            <a:ext cx="1240800" cy="12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150" y="3149575"/>
            <a:ext cx="1320399" cy="13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61050" y="1708150"/>
            <a:ext cx="45654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Limited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established in 1945, is a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leading global automobile manufacturer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based in India and a part of the Tata Group. 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2400" y="1307950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Company Overview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61050" y="3300975"/>
            <a:ext cx="4565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With presence across various 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countries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and with sales of over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1.2 million vehicles in FY 2018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Tata Motors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offers a diverse range of products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including passenger cars, utility vehicles, and commercial vehicles.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2400" y="2910625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Market Presence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rgbClr val="1D2125"/>
                </a:solidFill>
                <a:highlight>
                  <a:srgbClr val="FFFEFC"/>
                </a:highlight>
                <a:latin typeface="Montserrat"/>
                <a:ea typeface="Montserrat"/>
                <a:cs typeface="Montserrat"/>
                <a:sym typeface="Montserrat"/>
              </a:rPr>
              <a:t>Tata Motors Case Study Introduction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50" y="1154900"/>
            <a:ext cx="2346000" cy="5530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350" y="1911350"/>
            <a:ext cx="2346000" cy="107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18826" l="0" r="0" t="21500"/>
          <a:stretch/>
        </p:blipFill>
        <p:spPr>
          <a:xfrm>
            <a:off x="5815250" y="3190025"/>
            <a:ext cx="2200209" cy="9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551988" y="4324275"/>
            <a:ext cx="284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Brands </a:t>
            </a:r>
            <a:r>
              <a:rPr lang="pt-PT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included</a:t>
            </a:r>
            <a:r>
              <a:rPr lang="pt-PT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 Tata </a:t>
            </a:r>
            <a:r>
              <a:rPr lang="pt-PT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Motors</a:t>
            </a:r>
            <a:r>
              <a:rPr lang="pt-PT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subsidiaries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462664" y="1245850"/>
            <a:ext cx="8350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 reported a net loss in three consecutive quarters of FY 2019, with significant losses in Q3 FY 2019 . Management cited the primary reasons for the loss as the challenging market conditions in China, the muted demand scenario in other markets, and a one-time exceptional item of asset impairment in JLR in Q3 FY 2019.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8014" y="956875"/>
            <a:ext cx="23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Mounting Losses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47250" y="2304875"/>
            <a:ext cx="27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Revenue Realization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46225" y="2649192"/>
            <a:ext cx="8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There was a need for Tata Motors to improve its average revenue realization per vehicle.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7278" y="3110400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Stock Performance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6238" y="3407800"/>
            <a:ext cx="8350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Motors' stock was trading at lower price-to-book and price-to-earnings ratios compared to industry peers, causing concern among investors.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7661" y="4051600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Market Share Decline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27311" y="4339625"/>
            <a:ext cx="8401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 experienced a significant reduction in market share. In the Indian passenger vehicle segment, the company had ceded most of its market share to Maruti Suzuki India Limited.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>
                <a:solidFill>
                  <a:srgbClr val="1D2125"/>
                </a:solidFill>
                <a:highlight>
                  <a:srgbClr val="FFFEFC"/>
                </a:highlight>
                <a:latin typeface="Montserrat"/>
                <a:ea typeface="Montserrat"/>
                <a:cs typeface="Montserrat"/>
                <a:sym typeface="Montserrat"/>
              </a:rPr>
              <a:t>Main issues that Tata Motors was facing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latin typeface="Montserrat"/>
                <a:ea typeface="Montserrat"/>
                <a:cs typeface="Montserrat"/>
                <a:sym typeface="Montserrat"/>
              </a:rPr>
              <a:t>Key Risks that endanger Tata Motors</a:t>
            </a:r>
            <a:endParaRPr b="1" sz="3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48075" y="1474013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both domestic and international markets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including major global brands with established market shares in premium segments, such as BMW, Mercedes-Benz, and Audi, as well as strong domestic competitors like Maruti Suzuki and Hyundai in the mass market segment.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5425" y="1114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Intense Competition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45425" y="2488800"/>
            <a:ext cx="45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Changing Regulatory Environments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48075" y="2870850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transition to Bharat Stage VI (BS-VI) emission standards represents a significant challenge, involving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substantial investment in R&amp;D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to develop compliant vehicles.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45425" y="369520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Operational Inefficiencies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48075" y="4077258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High fixed costs and underutilization of capacity will lead to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reduced margins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. Managing these operational inefficiencies while simultaneously investing in innovation and new technologies is a critical balance that Tata Motors needs to achieve to improve its financial health.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448075" y="1621300"/>
            <a:ext cx="5539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automotive industry is susceptible to macroeconomic downturns that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reduce consumer spending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disrupt manufacturing operations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. Fluctuations in global markets, like the slowdown in China or trade tensions between major economies, further exacerbate these challenges.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45425" y="1262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Economic Volatility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45425" y="313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Technological Disruption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5750" y="3512650"/>
            <a:ext cx="5539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shift towards electric vehicles (EVs), driven by both regulatory changes and consumer preferences, requires a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fundamental transformation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vehicle design, manufacturing processes, 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sales strategies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. Companies slow to adapt risk losing relevance.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650" y="1621300"/>
            <a:ext cx="2851624" cy="255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latin typeface="Montserrat"/>
                <a:ea typeface="Montserrat"/>
                <a:cs typeface="Montserrat"/>
                <a:sym typeface="Montserrat"/>
              </a:rPr>
              <a:t>Key Risks that endanger Tata Motors</a:t>
            </a:r>
            <a:endParaRPr b="1" sz="3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448075" y="1474013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Despite the challenges, growing markets like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electric and hybrid vehicles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offer new market share opportunities. Tata Motors can capitalize on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R&amp;D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 EVs to capture a significant position in this emerging sector.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45425" y="1114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Market Shift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45425" y="2412600"/>
            <a:ext cx="45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Government Incentives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8075" y="2794650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Automotive Mission Plan 2016–26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aim to support the growth and global competitiveness of India's automobile sector. These policies could provide financial and infrastructural support to companies transitioning to new technologies.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45425" y="3695200"/>
            <a:ext cx="44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Focus on Commercial Vehicles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48075" y="4077258"/>
            <a:ext cx="83505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 holds a dominant position in the Indian commercial vehicle segment. Further strengthening its portfolio by introducing new models in the class and expanding into niche segments could prove to be profitable.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Opportunities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48075" y="1621300"/>
            <a:ext cx="53169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boasts a global network of operations in multiple countries offering diverse revenue streams and the potential to leverage different market dynamics. This can mitigate risks associated with dependency on a single market.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45425" y="1262125"/>
            <a:ext cx="4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Global Presence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45425" y="29782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Export Potential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15750" y="3360250"/>
            <a:ext cx="5316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Given its established base in India, Tata Motors benefits from a relatively inexpensive and skilled workforce. This advantage could be leveraged to either improve profit margins by exporting mass-produced vehicles to developed countries, or increase sales volume by targeting emerging markets with more affordable options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500" y="1565975"/>
            <a:ext cx="2730225" cy="27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22400" y="137675"/>
            <a:ext cx="829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Opportunities</a:t>
            </a:r>
            <a:endParaRPr b="1"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432050" y="1545100"/>
            <a:ext cx="44865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It generally showed an 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increasing trend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, with notable growth over the years. However, there was a slight dip observed in 2017.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Financial Performance: Income Statement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21625" y="1185925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475" y="1041913"/>
            <a:ext cx="3788399" cy="282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59425" y="238165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Cost of </a:t>
            </a: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64808" y="2710000"/>
            <a:ext cx="44865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It increased in abs. value over the years. However, looking at the values represented as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percentages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we see: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From 2013 to 2016, it dropped by about 5%, which was the biggest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drop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From 2016 to 2018, it went up by around 4%. (Still lower than 2013)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5008650" y="39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{07AEE53B-CCAA-4C60-913F-92F517E04A1B}</a:tableStyleId>
              </a:tblPr>
              <a:tblGrid>
                <a:gridCol w="696450"/>
                <a:gridCol w="475075"/>
                <a:gridCol w="520575"/>
                <a:gridCol w="564025"/>
                <a:gridCol w="564025"/>
                <a:gridCol w="609325"/>
                <a:gridCol w="518750"/>
              </a:tblGrid>
              <a:tr h="33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2013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2014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2015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2016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2017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2018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</a:tr>
              <a:tr h="49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Revenue Cost (%)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60,30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57,53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56,42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55,26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58,05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59,00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5" name="Google Shape;145;p20"/>
          <p:cNvSpPr txBox="1"/>
          <p:nvPr/>
        </p:nvSpPr>
        <p:spPr>
          <a:xfrm>
            <a:off x="5866125" y="4731000"/>
            <a:ext cx="2393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1 - Revenue Cost Over Time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459425" y="216050"/>
            <a:ext cx="8299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Tata Motors’ Financial Performance: Income Statement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32050" y="1545100"/>
            <a:ext cx="4356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It increased until 2016 but started to decline in 2017. This downturn is attributed to significant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the company faced that year, making 2017 a particularly difficult period for them.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21625" y="1185925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Gross Profit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59425" y="2610250"/>
            <a:ext cx="39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Total Operating Expenses &amp; Net Income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08" y="2938600"/>
            <a:ext cx="44865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Operating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rose by approximately 5% over the years, with the increase beginning notably in 2016. 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Consequently, the </a:t>
            </a:r>
            <a:r>
              <a:rPr b="1"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Net Income</a:t>
            </a:r>
            <a:r>
              <a:rPr lang="pt-P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followed the opposite distribution. Achieved its peak in 2015 (abs. and %) @ ~7% and then decreased until ~3%.</a:t>
            </a:r>
            <a:endParaRPr sz="13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5006800" y="19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{07AEE53B-CCAA-4C60-913F-92F517E04A1B}</a:tableStyleId>
              </a:tblPr>
              <a:tblGrid>
                <a:gridCol w="746350"/>
                <a:gridCol w="424675"/>
                <a:gridCol w="520350"/>
                <a:gridCol w="563800"/>
                <a:gridCol w="563800"/>
                <a:gridCol w="609050"/>
                <a:gridCol w="518525"/>
              </a:tblGrid>
              <a:tr h="32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2013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2014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2015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2016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2017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2018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</a:tr>
              <a:tr h="6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Gross Profit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(%)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39,70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42,47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43,58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44,74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41,95</a:t>
                      </a:r>
                      <a:endParaRPr sz="1000"/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</a:t>
                      </a:r>
                      <a:r>
                        <a:rPr lang="pt-PT" sz="1000"/>
                        <a:t>1,00</a:t>
                      </a:r>
                      <a:endParaRPr sz="1000"/>
                    </a:p>
                  </a:txBody>
                  <a:tcPr marT="9525" marB="91425" marR="9525" marL="9525" anchor="ctr"/>
                </a:tc>
              </a:tr>
              <a:tr h="6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Total Operating Exp (%)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91,09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90,91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90,23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92,50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93,86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95,74</a:t>
                      </a:r>
                      <a:endParaRPr sz="1000"/>
                    </a:p>
                  </a:txBody>
                  <a:tcPr marT="9525" marB="91425" marR="9525" marL="95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Net Income (%)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5,24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6,01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6,85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4,17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2,72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3,04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1"/>
          <p:cNvSpPr txBox="1"/>
          <p:nvPr/>
        </p:nvSpPr>
        <p:spPr>
          <a:xfrm>
            <a:off x="5741875" y="428725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2 - Gross Profit, Total Operating Expenses &amp; Net Income Over Time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