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Montserrat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MontserratMedium-bold.fntdata"/><Relationship Id="rId14" Type="http://schemas.openxmlformats.org/officeDocument/2006/relationships/slide" Target="slides/slide9.xml"/><Relationship Id="rId36" Type="http://schemas.openxmlformats.org/officeDocument/2006/relationships/font" Target="fonts/MontserratMedium-regular.fntdata"/><Relationship Id="rId17" Type="http://schemas.openxmlformats.org/officeDocument/2006/relationships/slide" Target="slides/slide12.xml"/><Relationship Id="rId39" Type="http://schemas.openxmlformats.org/officeDocument/2006/relationships/font" Target="fonts/MontserratMedium-boldItalic.fntdata"/><Relationship Id="rId16" Type="http://schemas.openxmlformats.org/officeDocument/2006/relationships/slide" Target="slides/slide11.xml"/><Relationship Id="rId38" Type="http://schemas.openxmlformats.org/officeDocument/2006/relationships/font" Target="fonts/Montserrat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36f1c784b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36f1c784b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36f1c784b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36f1c784b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36f1c784b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36f1c784b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36f1c784b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36f1c784b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36f1c784b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36f1c784b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36f1c784b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36f1c784b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36f1c784b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36f1c784b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36f1c784b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36f1c784b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c36f1c784b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c36f1c784b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36f1c784b_1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c36f1c784b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c1b8cebcc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c1b8cebcc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36f1c784b_1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36f1c784b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36f1c784b_1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c36f1c784b_1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c36f1c784b_1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c36f1c784b_1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36f1c784b_1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36f1c784b_1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36f1c784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36f1c784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Customer development process can be pivotal in Freshippo's evolution as it ensures that technological innovations align with customer needs, preferences, and market dynamics, fostering engagement, loyalty and competitive advantage in the industry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c2e21a5ea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c2e21a5ea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c2e21a5ea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c2e21a5ea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3ab28750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3ab28750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1b8cebcc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1b8cebcc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1b8cebcc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1b8cebcc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1b8cebccc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1b8cebcc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1b8cebcc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1b8cebcc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36f1c784b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36f1c784b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36f1c784b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36f1c784b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723425" y="-13925"/>
            <a:ext cx="8299200" cy="15579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pt-BR" sz="4300">
                <a:latin typeface="Montserrat"/>
                <a:ea typeface="Montserrat"/>
                <a:cs typeface="Montserrat"/>
                <a:sym typeface="Montserrat"/>
              </a:rPr>
              <a:t>Freshippo Case Study</a:t>
            </a:r>
            <a:endParaRPr b="1" sz="4300">
              <a:solidFill>
                <a:srgbClr val="000000"/>
              </a:solidFill>
              <a:latin typeface="Montserrat"/>
              <a:ea typeface="Montserrat"/>
              <a:cs typeface="Montserrat"/>
              <a:sym typeface="Montserrat"/>
            </a:endParaRPr>
          </a:p>
        </p:txBody>
      </p:sp>
      <p:sp>
        <p:nvSpPr>
          <p:cNvPr id="55" name="Google Shape;55;p13"/>
          <p:cNvSpPr txBox="1"/>
          <p:nvPr/>
        </p:nvSpPr>
        <p:spPr>
          <a:xfrm>
            <a:off x="723425" y="1667775"/>
            <a:ext cx="4487400" cy="14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1600">
                <a:solidFill>
                  <a:schemeClr val="accent1"/>
                </a:solidFill>
                <a:latin typeface="Montserrat"/>
                <a:ea typeface="Montserrat"/>
                <a:cs typeface="Montserrat"/>
                <a:sym typeface="Montserrat"/>
              </a:rPr>
              <a:t>Diogo Costa</a:t>
            </a:r>
            <a:endParaRPr b="1" sz="1600">
              <a:solidFill>
                <a:schemeClr val="accen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pt-BR" sz="1600">
                <a:solidFill>
                  <a:schemeClr val="accent1"/>
                </a:solidFill>
                <a:latin typeface="Montserrat"/>
                <a:ea typeface="Montserrat"/>
                <a:cs typeface="Montserrat"/>
                <a:sym typeface="Montserrat"/>
              </a:rPr>
              <a:t>João Moreira</a:t>
            </a:r>
            <a:endParaRPr b="1" sz="1600">
              <a:solidFill>
                <a:schemeClr val="accen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pt-BR" sz="1600">
                <a:solidFill>
                  <a:schemeClr val="accent1"/>
                </a:solidFill>
                <a:latin typeface="Montserrat"/>
                <a:ea typeface="Montserrat"/>
                <a:cs typeface="Montserrat"/>
                <a:sym typeface="Montserrat"/>
              </a:rPr>
              <a:t>João Pinheiro</a:t>
            </a:r>
            <a:endParaRPr b="1" sz="1600">
              <a:solidFill>
                <a:schemeClr val="accen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pt-BR" sz="1600">
                <a:solidFill>
                  <a:schemeClr val="accent1"/>
                </a:solidFill>
                <a:latin typeface="Montserrat"/>
                <a:ea typeface="Montserrat"/>
                <a:cs typeface="Montserrat"/>
                <a:sym typeface="Montserrat"/>
              </a:rPr>
              <a:t>João Oliveira</a:t>
            </a:r>
            <a:endParaRPr b="1" sz="1600">
              <a:solidFill>
                <a:schemeClr val="accen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pt-BR" sz="1600">
                <a:solidFill>
                  <a:schemeClr val="accent1"/>
                </a:solidFill>
                <a:latin typeface="Montserrat"/>
                <a:ea typeface="Montserrat"/>
                <a:cs typeface="Montserrat"/>
                <a:sym typeface="Montserrat"/>
              </a:rPr>
              <a:t>Ricardo Cavalheiro</a:t>
            </a:r>
            <a:endParaRPr b="1" sz="1600">
              <a:solidFill>
                <a:schemeClr val="accent1"/>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3739200" y="1992950"/>
            <a:ext cx="4747402" cy="2524376"/>
          </a:xfrm>
          <a:prstGeom prst="rect">
            <a:avLst/>
          </a:prstGeom>
          <a:noFill/>
          <a:ln>
            <a:noFill/>
          </a:ln>
        </p:spPr>
      </p:pic>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58" name="Google Shape;58;p13"/>
          <p:cNvSpPr txBox="1"/>
          <p:nvPr/>
        </p:nvSpPr>
        <p:spPr>
          <a:xfrm>
            <a:off x="723425" y="312337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600">
                <a:solidFill>
                  <a:srgbClr val="073763"/>
                </a:solidFill>
                <a:latin typeface="Montserrat"/>
                <a:ea typeface="Montserrat"/>
                <a:cs typeface="Montserrat"/>
                <a:sym typeface="Montserrat"/>
              </a:rPr>
              <a:t>Group 22</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solidFill>
                  <a:schemeClr val="dk1"/>
                </a:solidFill>
                <a:latin typeface="Montserrat"/>
                <a:ea typeface="Montserrat"/>
                <a:cs typeface="Montserrat"/>
                <a:sym typeface="Montserrat"/>
              </a:rPr>
              <a:t>Customer Relationships</a:t>
            </a:r>
            <a:endParaRPr b="1" sz="2400">
              <a:latin typeface="Montserrat"/>
              <a:ea typeface="Montserrat"/>
              <a:cs typeface="Montserrat"/>
              <a:sym typeface="Montserrat"/>
            </a:endParaRPr>
          </a:p>
        </p:txBody>
      </p:sp>
      <p:sp>
        <p:nvSpPr>
          <p:cNvPr id="142" name="Google Shape;142;p22"/>
          <p:cNvSpPr txBox="1"/>
          <p:nvPr/>
        </p:nvSpPr>
        <p:spPr>
          <a:xfrm>
            <a:off x="519300" y="2991450"/>
            <a:ext cx="80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143" name="Google Shape;143;p22"/>
          <p:cNvPicPr preferRelativeResize="0"/>
          <p:nvPr/>
        </p:nvPicPr>
        <p:blipFill>
          <a:blip r:embed="rId3">
            <a:alphaModFix/>
          </a:blip>
          <a:stretch>
            <a:fillRect/>
          </a:stretch>
        </p:blipFill>
        <p:spPr>
          <a:xfrm>
            <a:off x="1797675" y="164425"/>
            <a:ext cx="658575" cy="658575"/>
          </a:xfrm>
          <a:prstGeom prst="rect">
            <a:avLst/>
          </a:prstGeom>
          <a:noFill/>
          <a:ln>
            <a:noFill/>
          </a:ln>
        </p:spPr>
      </p:pic>
      <p:sp>
        <p:nvSpPr>
          <p:cNvPr id="144" name="Google Shape;144;p22"/>
          <p:cNvSpPr txBox="1"/>
          <p:nvPr/>
        </p:nvSpPr>
        <p:spPr>
          <a:xfrm>
            <a:off x="519300" y="1032675"/>
            <a:ext cx="8105400" cy="324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pt-BR">
                <a:solidFill>
                  <a:schemeClr val="accent1"/>
                </a:solidFill>
                <a:latin typeface="Montserrat"/>
                <a:ea typeface="Montserrat"/>
                <a:cs typeface="Montserrat"/>
                <a:sym typeface="Montserrat"/>
              </a:rPr>
              <a:t>KEEP </a:t>
            </a:r>
            <a:r>
              <a:rPr b="1" lang="pt-BR">
                <a:solidFill>
                  <a:schemeClr val="accent1"/>
                </a:solidFill>
                <a:latin typeface="Montserrat"/>
                <a:ea typeface="Montserrat"/>
                <a:cs typeface="Montserrat"/>
                <a:sym typeface="Montserrat"/>
              </a:rPr>
              <a:t>Customers</a:t>
            </a:r>
            <a:endParaRPr b="1">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Medium"/>
              <a:buChar char="●"/>
            </a:pPr>
            <a:r>
              <a:rPr lang="pt-BR" sz="1300">
                <a:solidFill>
                  <a:srgbClr val="073763"/>
                </a:solidFill>
                <a:latin typeface="Montserrat"/>
                <a:ea typeface="Montserrat"/>
                <a:cs typeface="Montserrat"/>
                <a:sym typeface="Montserrat"/>
              </a:rPr>
              <a:t>Freshippo offers</a:t>
            </a:r>
            <a:r>
              <a:rPr lang="pt-BR" sz="1300">
                <a:solidFill>
                  <a:srgbClr val="073763"/>
                </a:solidFill>
                <a:latin typeface="Montserrat Medium"/>
                <a:ea typeface="Montserrat Medium"/>
                <a:cs typeface="Montserrat Medium"/>
                <a:sym typeface="Montserrat Medium"/>
              </a:rPr>
              <a:t> </a:t>
            </a:r>
            <a:r>
              <a:rPr b="1" lang="pt-BR" sz="1300">
                <a:solidFill>
                  <a:srgbClr val="073763"/>
                </a:solidFill>
                <a:latin typeface="Montserrat"/>
                <a:ea typeface="Montserrat"/>
                <a:cs typeface="Montserrat"/>
                <a:sym typeface="Montserrat"/>
              </a:rPr>
              <a:t>personalized </a:t>
            </a:r>
            <a:r>
              <a:rPr lang="pt-BR" sz="1300">
                <a:solidFill>
                  <a:srgbClr val="073763"/>
                </a:solidFill>
                <a:latin typeface="Montserrat"/>
                <a:ea typeface="Montserrat"/>
                <a:cs typeface="Montserrat"/>
                <a:sym typeface="Montserrat"/>
              </a:rPr>
              <a:t>marketing efforts and tailored recommendations to enhance customer satisfaction and loyalty.</a:t>
            </a:r>
            <a:r>
              <a:rPr lang="pt-BR" sz="1300">
                <a:solidFill>
                  <a:srgbClr val="073763"/>
                </a:solidFill>
                <a:latin typeface="Montserrat Medium"/>
                <a:ea typeface="Montserrat Medium"/>
                <a:cs typeface="Montserrat Medium"/>
                <a:sym typeface="Montserrat Medium"/>
              </a:rPr>
              <a:t> </a:t>
            </a:r>
            <a:r>
              <a:rPr lang="pt-BR" sz="1300">
                <a:solidFill>
                  <a:srgbClr val="073763"/>
                </a:solidFill>
                <a:latin typeface="Montserrat"/>
                <a:ea typeface="Montserrat"/>
                <a:cs typeface="Montserrat"/>
                <a:sym typeface="Montserrat"/>
              </a:rPr>
              <a:t>(</a:t>
            </a:r>
            <a:r>
              <a:rPr b="1" lang="pt-BR" sz="1300">
                <a:solidFill>
                  <a:srgbClr val="073763"/>
                </a:solidFill>
                <a:latin typeface="Montserrat"/>
                <a:ea typeface="Montserrat"/>
                <a:cs typeface="Montserrat"/>
                <a:sym typeface="Montserrat"/>
              </a:rPr>
              <a:t>one-on-one</a:t>
            </a:r>
            <a:r>
              <a:rPr lang="pt-BR" sz="1300">
                <a:solidFill>
                  <a:srgbClr val="073763"/>
                </a:solidFill>
                <a:latin typeface="Montserrat Medium"/>
                <a:ea typeface="Montserrat Medium"/>
                <a:cs typeface="Montserrat Medium"/>
                <a:sym typeface="Montserrat Medium"/>
              </a:rPr>
              <a:t> </a:t>
            </a:r>
            <a:r>
              <a:rPr lang="pt-BR" sz="1300">
                <a:solidFill>
                  <a:srgbClr val="073763"/>
                </a:solidFill>
                <a:latin typeface="Montserrat"/>
                <a:ea typeface="Montserrat"/>
                <a:cs typeface="Montserrat"/>
                <a:sym typeface="Montserrat"/>
              </a:rPr>
              <a:t>marketing);</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Medium"/>
              <a:ea typeface="Montserrat Medium"/>
              <a:cs typeface="Montserrat Medium"/>
              <a:sym typeface="Montserrat Medium"/>
            </a:endParaRPr>
          </a:p>
          <a:p>
            <a:pPr indent="-311150" lvl="0" marL="457200" rtl="0" algn="l">
              <a:spcBef>
                <a:spcPts val="0"/>
              </a:spcBef>
              <a:spcAft>
                <a:spcPts val="0"/>
              </a:spcAft>
              <a:buClr>
                <a:srgbClr val="073763"/>
              </a:buClr>
              <a:buSzPts val="1300"/>
              <a:buFont typeface="Montserrat Medium"/>
              <a:buChar char="●"/>
            </a:pPr>
            <a:r>
              <a:rPr lang="pt-BR" sz="1300">
                <a:solidFill>
                  <a:srgbClr val="073763"/>
                </a:solidFill>
                <a:latin typeface="Montserrat"/>
                <a:ea typeface="Montserrat"/>
                <a:cs typeface="Montserrat"/>
                <a:sym typeface="Montserrat"/>
              </a:rPr>
              <a:t>Freshippo fosters a sense of</a:t>
            </a:r>
            <a:r>
              <a:rPr lang="pt-BR" sz="1300">
                <a:solidFill>
                  <a:srgbClr val="073763"/>
                </a:solidFill>
                <a:latin typeface="Montserrat Medium"/>
                <a:ea typeface="Montserrat Medium"/>
                <a:cs typeface="Montserrat Medium"/>
                <a:sym typeface="Montserrat Medium"/>
              </a:rPr>
              <a:t> </a:t>
            </a:r>
            <a:r>
              <a:rPr b="1" lang="pt-BR" sz="1300">
                <a:solidFill>
                  <a:srgbClr val="073763"/>
                </a:solidFill>
                <a:latin typeface="Montserrat"/>
                <a:ea typeface="Montserrat"/>
                <a:cs typeface="Montserrat"/>
                <a:sym typeface="Montserrat"/>
              </a:rPr>
              <a:t>community</a:t>
            </a:r>
            <a:r>
              <a:rPr lang="pt-BR" sz="1300">
                <a:solidFill>
                  <a:srgbClr val="073763"/>
                </a:solidFill>
                <a:latin typeface="Montserrat Medium"/>
                <a:ea typeface="Montserrat Medium"/>
                <a:cs typeface="Montserrat Medium"/>
                <a:sym typeface="Montserrat Medium"/>
              </a:rPr>
              <a:t> </a:t>
            </a:r>
            <a:r>
              <a:rPr lang="pt-BR" sz="1300">
                <a:solidFill>
                  <a:srgbClr val="073763"/>
                </a:solidFill>
                <a:latin typeface="Montserrat"/>
                <a:ea typeface="Montserrat"/>
                <a:cs typeface="Montserrat"/>
                <a:sym typeface="Montserrat"/>
              </a:rPr>
              <a:t>among customers through events, promotions, and personalized marketing efforts, creating a</a:t>
            </a:r>
            <a:r>
              <a:rPr lang="pt-BR" sz="1300">
                <a:solidFill>
                  <a:srgbClr val="073763"/>
                </a:solidFill>
                <a:latin typeface="Montserrat Medium"/>
                <a:ea typeface="Montserrat Medium"/>
                <a:cs typeface="Montserrat Medium"/>
                <a:sym typeface="Montserrat Medium"/>
              </a:rPr>
              <a:t> </a:t>
            </a:r>
            <a:r>
              <a:rPr b="1" lang="pt-BR" sz="1300">
                <a:solidFill>
                  <a:srgbClr val="073763"/>
                </a:solidFill>
                <a:latin typeface="Montserrat"/>
                <a:ea typeface="Montserrat"/>
                <a:cs typeface="Montserrat"/>
                <a:sym typeface="Montserrat"/>
              </a:rPr>
              <a:t>connection </a:t>
            </a:r>
            <a:r>
              <a:rPr lang="pt-BR" sz="1300">
                <a:solidFill>
                  <a:srgbClr val="073763"/>
                </a:solidFill>
                <a:latin typeface="Montserrat"/>
                <a:ea typeface="Montserrat"/>
                <a:cs typeface="Montserrat"/>
                <a:sym typeface="Montserrat"/>
              </a:rPr>
              <a:t>beyond transactions and strengthening customer loyalty;</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Medium"/>
              <a:ea typeface="Montserrat Medium"/>
              <a:cs typeface="Montserrat Medium"/>
              <a:sym typeface="Montserrat Medium"/>
            </a:endParaRPr>
          </a:p>
          <a:p>
            <a:pPr indent="-311150" lvl="0" marL="457200" rtl="0" algn="l">
              <a:spcBef>
                <a:spcPts val="0"/>
              </a:spcBef>
              <a:spcAft>
                <a:spcPts val="0"/>
              </a:spcAft>
              <a:buClr>
                <a:srgbClr val="073763"/>
              </a:buClr>
              <a:buSzPts val="1300"/>
              <a:buFont typeface="Montserrat Medium"/>
              <a:buChar char="●"/>
            </a:pPr>
            <a:r>
              <a:rPr lang="pt-BR" sz="1300">
                <a:solidFill>
                  <a:srgbClr val="073763"/>
                </a:solidFill>
                <a:latin typeface="Montserrat"/>
                <a:ea typeface="Montserrat"/>
                <a:cs typeface="Montserrat"/>
                <a:sym typeface="Montserrat"/>
              </a:rPr>
              <a:t>Freshippo prioritized customer</a:t>
            </a:r>
            <a:r>
              <a:rPr lang="pt-BR" sz="1300">
                <a:solidFill>
                  <a:srgbClr val="073763"/>
                </a:solidFill>
                <a:latin typeface="Montserrat Medium"/>
                <a:ea typeface="Montserrat Medium"/>
                <a:cs typeface="Montserrat Medium"/>
                <a:sym typeface="Montserrat Medium"/>
              </a:rPr>
              <a:t> </a:t>
            </a:r>
            <a:r>
              <a:rPr b="1" lang="pt-BR" sz="1300">
                <a:solidFill>
                  <a:srgbClr val="073763"/>
                </a:solidFill>
                <a:latin typeface="Montserrat"/>
                <a:ea typeface="Montserrat"/>
                <a:cs typeface="Montserrat"/>
                <a:sym typeface="Montserrat"/>
              </a:rPr>
              <a:t>experience </a:t>
            </a:r>
            <a:r>
              <a:rPr lang="pt-BR" sz="1300">
                <a:solidFill>
                  <a:srgbClr val="073763"/>
                </a:solidFill>
                <a:latin typeface="Montserrat"/>
                <a:ea typeface="Montserrat"/>
                <a:cs typeface="Montserrat"/>
                <a:sym typeface="Montserrat"/>
              </a:rPr>
              <a:t>and implemented innovative solutions to enhance</a:t>
            </a:r>
            <a:r>
              <a:rPr lang="pt-BR" sz="1300">
                <a:solidFill>
                  <a:srgbClr val="073763"/>
                </a:solidFill>
                <a:latin typeface="Montserrat Medium"/>
                <a:ea typeface="Montserrat Medium"/>
                <a:cs typeface="Montserrat Medium"/>
                <a:sym typeface="Montserrat Medium"/>
              </a:rPr>
              <a:t> </a:t>
            </a:r>
            <a:r>
              <a:rPr b="1" lang="pt-BR" sz="1300">
                <a:solidFill>
                  <a:srgbClr val="073763"/>
                </a:solidFill>
                <a:latin typeface="Montserrat"/>
                <a:ea typeface="Montserrat"/>
                <a:cs typeface="Montserrat"/>
                <a:sym typeface="Montserrat"/>
              </a:rPr>
              <a:t>efficiency </a:t>
            </a:r>
            <a:r>
              <a:rPr lang="pt-BR" sz="1300">
                <a:solidFill>
                  <a:srgbClr val="073763"/>
                </a:solidFill>
                <a:latin typeface="Montserrat"/>
                <a:ea typeface="Montserrat"/>
                <a:cs typeface="Montserrat"/>
                <a:sym typeface="Montserrat"/>
              </a:rPr>
              <a:t>and</a:t>
            </a:r>
            <a:r>
              <a:rPr lang="pt-BR" sz="1300">
                <a:solidFill>
                  <a:srgbClr val="073763"/>
                </a:solidFill>
                <a:latin typeface="Montserrat Medium"/>
                <a:ea typeface="Montserrat Medium"/>
                <a:cs typeface="Montserrat Medium"/>
                <a:sym typeface="Montserrat Medium"/>
              </a:rPr>
              <a:t> </a:t>
            </a:r>
            <a:r>
              <a:rPr b="1" lang="pt-BR" sz="1300">
                <a:solidFill>
                  <a:srgbClr val="073763"/>
                </a:solidFill>
                <a:latin typeface="Montserrat"/>
                <a:ea typeface="Montserrat"/>
                <a:cs typeface="Montserrat"/>
                <a:sym typeface="Montserrat"/>
              </a:rPr>
              <a:t>convenience</a:t>
            </a:r>
            <a:r>
              <a:rPr lang="pt-BR" sz="1300">
                <a:solidFill>
                  <a:srgbClr val="073763"/>
                </a:solidFill>
                <a:latin typeface="Montserrat Medium"/>
                <a:ea typeface="Montserrat Medium"/>
                <a:cs typeface="Montserrat Medium"/>
                <a:sym typeface="Montserrat Medium"/>
              </a:rPr>
              <a:t>, </a:t>
            </a:r>
            <a:r>
              <a:rPr lang="pt-BR" sz="1300">
                <a:solidFill>
                  <a:srgbClr val="073763"/>
                </a:solidFill>
                <a:latin typeface="Montserrat"/>
                <a:ea typeface="Montserrat"/>
                <a:cs typeface="Montserrat"/>
                <a:sym typeface="Montserrat"/>
              </a:rPr>
              <a:t>such as the introduction of automated restaurant features and seamless integration with its mobile app for ordering processes;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Medium"/>
              <a:ea typeface="Montserrat Medium"/>
              <a:cs typeface="Montserrat Medium"/>
              <a:sym typeface="Montserrat Medium"/>
            </a:endParaRPr>
          </a:p>
          <a:p>
            <a:pPr indent="-311150" lvl="0" marL="457200" rtl="0" algn="l">
              <a:spcBef>
                <a:spcPts val="0"/>
              </a:spcBef>
              <a:spcAft>
                <a:spcPts val="0"/>
              </a:spcAft>
              <a:buClr>
                <a:srgbClr val="073763"/>
              </a:buClr>
              <a:buSzPts val="1300"/>
              <a:buFont typeface="Montserrat Medium"/>
              <a:buChar char="●"/>
            </a:pPr>
            <a:r>
              <a:rPr lang="pt-BR" sz="1300">
                <a:solidFill>
                  <a:srgbClr val="073763"/>
                </a:solidFill>
                <a:latin typeface="Montserrat"/>
                <a:ea typeface="Montserrat"/>
                <a:cs typeface="Montserrat"/>
                <a:sym typeface="Montserrat"/>
              </a:rPr>
              <a:t>Overall</a:t>
            </a:r>
            <a:r>
              <a:rPr lang="pt-BR" sz="1300">
                <a:solidFill>
                  <a:srgbClr val="073763"/>
                </a:solidFill>
                <a:latin typeface="Montserrat Medium"/>
                <a:ea typeface="Montserrat Medium"/>
                <a:cs typeface="Montserrat Medium"/>
                <a:sym typeface="Montserrat Medium"/>
              </a:rPr>
              <a:t> </a:t>
            </a:r>
            <a:r>
              <a:rPr b="1" lang="pt-BR" sz="1300">
                <a:solidFill>
                  <a:srgbClr val="073763"/>
                </a:solidFill>
                <a:latin typeface="Montserrat"/>
                <a:ea typeface="Montserrat"/>
                <a:cs typeface="Montserrat"/>
                <a:sym typeface="Montserrat"/>
              </a:rPr>
              <a:t>smooth </a:t>
            </a:r>
            <a:r>
              <a:rPr lang="pt-BR" sz="1300">
                <a:solidFill>
                  <a:srgbClr val="073763"/>
                </a:solidFill>
                <a:latin typeface="Montserrat"/>
                <a:ea typeface="Montserrat"/>
                <a:cs typeface="Montserrat"/>
                <a:sym typeface="Montserrat"/>
              </a:rPr>
              <a:t>shopping experience.</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accent1"/>
              </a:solidFill>
              <a:latin typeface="Montserrat"/>
              <a:ea typeface="Montserrat"/>
              <a:cs typeface="Montserrat"/>
              <a:sym typeface="Montserrat"/>
            </a:endParaRPr>
          </a:p>
        </p:txBody>
      </p:sp>
      <p:sp>
        <p:nvSpPr>
          <p:cNvPr id="145" name="Google Shape;14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solidFill>
                  <a:schemeClr val="dk1"/>
                </a:solidFill>
                <a:latin typeface="Montserrat"/>
                <a:ea typeface="Montserrat"/>
                <a:cs typeface="Montserrat"/>
                <a:sym typeface="Montserrat"/>
              </a:rPr>
              <a:t>Customer Relationships</a:t>
            </a:r>
            <a:endParaRPr b="1" sz="2400">
              <a:latin typeface="Montserrat"/>
              <a:ea typeface="Montserrat"/>
              <a:cs typeface="Montserrat"/>
              <a:sym typeface="Montserrat"/>
            </a:endParaRPr>
          </a:p>
        </p:txBody>
      </p:sp>
      <p:sp>
        <p:nvSpPr>
          <p:cNvPr id="151" name="Google Shape;151;p23"/>
          <p:cNvSpPr txBox="1"/>
          <p:nvPr/>
        </p:nvSpPr>
        <p:spPr>
          <a:xfrm>
            <a:off x="519300" y="2991450"/>
            <a:ext cx="80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152" name="Google Shape;152;p23"/>
          <p:cNvPicPr preferRelativeResize="0"/>
          <p:nvPr/>
        </p:nvPicPr>
        <p:blipFill>
          <a:blip r:embed="rId3">
            <a:alphaModFix/>
          </a:blip>
          <a:stretch>
            <a:fillRect/>
          </a:stretch>
        </p:blipFill>
        <p:spPr>
          <a:xfrm>
            <a:off x="1797675" y="164425"/>
            <a:ext cx="658575" cy="658575"/>
          </a:xfrm>
          <a:prstGeom prst="rect">
            <a:avLst/>
          </a:prstGeom>
          <a:noFill/>
          <a:ln>
            <a:noFill/>
          </a:ln>
        </p:spPr>
      </p:pic>
      <p:sp>
        <p:nvSpPr>
          <p:cNvPr id="153" name="Google Shape;153;p23"/>
          <p:cNvSpPr txBox="1"/>
          <p:nvPr/>
        </p:nvSpPr>
        <p:spPr>
          <a:xfrm>
            <a:off x="519300" y="1032675"/>
            <a:ext cx="81054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pt-BR">
                <a:solidFill>
                  <a:schemeClr val="accent1"/>
                </a:solidFill>
                <a:latin typeface="Montserrat"/>
                <a:ea typeface="Montserrat"/>
                <a:cs typeface="Montserrat"/>
                <a:sym typeface="Montserrat"/>
              </a:rPr>
              <a:t>GROW </a:t>
            </a:r>
            <a:r>
              <a:rPr b="1" lang="pt-BR">
                <a:solidFill>
                  <a:schemeClr val="accent1"/>
                </a:solidFill>
                <a:latin typeface="Montserrat"/>
                <a:ea typeface="Montserrat"/>
                <a:cs typeface="Montserrat"/>
                <a:sym typeface="Montserrat"/>
              </a:rPr>
              <a:t>Customers</a:t>
            </a:r>
            <a:endParaRPr b="1">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Medium"/>
              <a:buChar char="●"/>
            </a:pPr>
            <a:r>
              <a:rPr b="1" lang="pt-BR" sz="1300">
                <a:solidFill>
                  <a:srgbClr val="073763"/>
                </a:solidFill>
                <a:latin typeface="Montserrat"/>
                <a:ea typeface="Montserrat"/>
                <a:cs typeface="Montserrat"/>
                <a:sym typeface="Montserrat"/>
              </a:rPr>
              <a:t>Promotional Events</a:t>
            </a:r>
            <a:r>
              <a:rPr lang="pt-BR" sz="1300">
                <a:solidFill>
                  <a:srgbClr val="073763"/>
                </a:solidFill>
                <a:latin typeface="Montserrat Medium"/>
                <a:ea typeface="Montserrat Medium"/>
                <a:cs typeface="Montserrat Medium"/>
                <a:sym typeface="Montserrat Medium"/>
              </a:rPr>
              <a:t> - </a:t>
            </a:r>
            <a:r>
              <a:rPr lang="pt-BR" sz="1300">
                <a:solidFill>
                  <a:srgbClr val="073763"/>
                </a:solidFill>
                <a:latin typeface="Montserrat"/>
                <a:ea typeface="Montserrat"/>
                <a:cs typeface="Montserrat"/>
                <a:sym typeface="Montserrat"/>
              </a:rPr>
              <a:t>Freshippo organizes regular promotional events such as sales, discounts, and limited-time offers to stimulate demand and encourage repeat purchases from existing customers;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Medium"/>
              <a:ea typeface="Montserrat Medium"/>
              <a:cs typeface="Montserrat Medium"/>
              <a:sym typeface="Montserrat Medium"/>
            </a:endParaRPr>
          </a:p>
          <a:p>
            <a:pPr indent="-311150" lvl="0" marL="457200" rtl="0" algn="l">
              <a:spcBef>
                <a:spcPts val="0"/>
              </a:spcBef>
              <a:spcAft>
                <a:spcPts val="0"/>
              </a:spcAft>
              <a:buClr>
                <a:srgbClr val="073763"/>
              </a:buClr>
              <a:buSzPts val="1300"/>
              <a:buFont typeface="Montserrat Medium"/>
              <a:buChar char="●"/>
            </a:pPr>
            <a:r>
              <a:rPr b="1" lang="pt-BR" sz="1300">
                <a:solidFill>
                  <a:srgbClr val="073763"/>
                </a:solidFill>
                <a:latin typeface="Montserrat"/>
                <a:ea typeface="Montserrat"/>
                <a:cs typeface="Montserrat"/>
                <a:sym typeface="Montserrat"/>
              </a:rPr>
              <a:t>Product Expansion</a:t>
            </a:r>
            <a:r>
              <a:rPr lang="pt-BR" sz="1300">
                <a:solidFill>
                  <a:srgbClr val="073763"/>
                </a:solidFill>
                <a:latin typeface="Montserrat Medium"/>
                <a:ea typeface="Montserrat Medium"/>
                <a:cs typeface="Montserrat Medium"/>
                <a:sym typeface="Montserrat Medium"/>
              </a:rPr>
              <a:t> - </a:t>
            </a:r>
            <a:r>
              <a:rPr lang="pt-BR" sz="1300">
                <a:solidFill>
                  <a:srgbClr val="073763"/>
                </a:solidFill>
                <a:latin typeface="Montserrat"/>
                <a:ea typeface="Montserrat"/>
                <a:cs typeface="Montserrat"/>
                <a:sym typeface="Montserrat"/>
              </a:rPr>
              <a:t>Freshippo started with focus on Fresh seafood and then continuously expanded its product range to cater to a wider range of customer needs and preferences. Freshippo can capture additional revenue streams from its existing customer base.</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accent1"/>
              </a:solidFill>
              <a:latin typeface="Montserrat"/>
              <a:ea typeface="Montserrat"/>
              <a:cs typeface="Montserrat"/>
              <a:sym typeface="Montserrat"/>
            </a:endParaRPr>
          </a:p>
        </p:txBody>
      </p:sp>
      <p:sp>
        <p:nvSpPr>
          <p:cNvPr id="154" name="Google Shape;15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solidFill>
                  <a:schemeClr val="dk1"/>
                </a:solidFill>
                <a:latin typeface="Montserrat"/>
                <a:ea typeface="Montserrat"/>
                <a:cs typeface="Montserrat"/>
                <a:sym typeface="Montserrat"/>
              </a:rPr>
              <a:t>Channels</a:t>
            </a:r>
            <a:endParaRPr b="1" sz="2400">
              <a:latin typeface="Montserrat"/>
              <a:ea typeface="Montserrat"/>
              <a:cs typeface="Montserrat"/>
              <a:sym typeface="Montserrat"/>
            </a:endParaRPr>
          </a:p>
        </p:txBody>
      </p:sp>
      <p:sp>
        <p:nvSpPr>
          <p:cNvPr id="160" name="Google Shape;160;p24"/>
          <p:cNvSpPr txBox="1"/>
          <p:nvPr/>
        </p:nvSpPr>
        <p:spPr>
          <a:xfrm>
            <a:off x="519300" y="2991450"/>
            <a:ext cx="80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161" name="Google Shape;161;p24"/>
          <p:cNvPicPr preferRelativeResize="0"/>
          <p:nvPr/>
        </p:nvPicPr>
        <p:blipFill rotWithShape="1">
          <a:blip r:embed="rId3">
            <a:alphaModFix/>
          </a:blip>
          <a:srcRect b="0" l="0" r="0" t="0"/>
          <a:stretch/>
        </p:blipFill>
        <p:spPr>
          <a:xfrm>
            <a:off x="1797675" y="164425"/>
            <a:ext cx="658575" cy="658575"/>
          </a:xfrm>
          <a:prstGeom prst="rect">
            <a:avLst/>
          </a:prstGeom>
          <a:noFill/>
          <a:ln>
            <a:noFill/>
          </a:ln>
        </p:spPr>
      </p:pic>
      <p:sp>
        <p:nvSpPr>
          <p:cNvPr id="162" name="Google Shape;162;p24"/>
          <p:cNvSpPr txBox="1"/>
          <p:nvPr/>
        </p:nvSpPr>
        <p:spPr>
          <a:xfrm>
            <a:off x="519300" y="1050625"/>
            <a:ext cx="8105400" cy="1816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73763"/>
              </a:buClr>
              <a:buSzPts val="1300"/>
              <a:buFont typeface="Montserrat Medium"/>
              <a:buChar char="●"/>
            </a:pPr>
            <a:r>
              <a:rPr b="1" lang="pt-BR" sz="1300">
                <a:solidFill>
                  <a:srgbClr val="073763"/>
                </a:solidFill>
                <a:latin typeface="Montserrat"/>
                <a:ea typeface="Montserrat"/>
                <a:cs typeface="Montserrat"/>
                <a:sym typeface="Montserrat"/>
              </a:rPr>
              <a:t>Offline Channels</a:t>
            </a:r>
            <a:r>
              <a:rPr lang="pt-BR" sz="1300">
                <a:solidFill>
                  <a:srgbClr val="073763"/>
                </a:solidFill>
                <a:latin typeface="Montserrat Medium"/>
                <a:ea typeface="Montserrat Medium"/>
                <a:cs typeface="Montserrat Medium"/>
                <a:sym typeface="Montserrat Medium"/>
              </a:rPr>
              <a:t> - </a:t>
            </a:r>
            <a:r>
              <a:rPr lang="pt-BR" sz="1300">
                <a:solidFill>
                  <a:srgbClr val="073763"/>
                </a:solidFill>
                <a:latin typeface="Montserrat Medium"/>
                <a:ea typeface="Montserrat Medium"/>
                <a:cs typeface="Montserrat Medium"/>
                <a:sym typeface="Montserrat Medium"/>
              </a:rPr>
              <a:t> </a:t>
            </a:r>
            <a:r>
              <a:rPr lang="pt-BR" sz="1300">
                <a:solidFill>
                  <a:srgbClr val="073763"/>
                </a:solidFill>
                <a:latin typeface="Montserrat"/>
                <a:ea typeface="Montserrat"/>
                <a:cs typeface="Montserrat"/>
                <a:sym typeface="Montserrat"/>
              </a:rPr>
              <a:t>physical stores with advanced technologies;</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Medium"/>
              <a:buChar char="●"/>
            </a:pPr>
            <a:r>
              <a:rPr b="1" lang="pt-BR" sz="1300">
                <a:solidFill>
                  <a:srgbClr val="073763"/>
                </a:solidFill>
                <a:latin typeface="Montserrat"/>
                <a:ea typeface="Montserrat"/>
                <a:cs typeface="Montserrat"/>
                <a:sym typeface="Montserrat"/>
              </a:rPr>
              <a:t>Online Channels</a:t>
            </a:r>
            <a:r>
              <a:rPr lang="pt-BR" sz="1300">
                <a:solidFill>
                  <a:srgbClr val="073763"/>
                </a:solidFill>
                <a:latin typeface="Montserrat Medium"/>
                <a:ea typeface="Montserrat Medium"/>
                <a:cs typeface="Montserrat Medium"/>
                <a:sym typeface="Montserrat Medium"/>
              </a:rPr>
              <a:t> - </a:t>
            </a:r>
            <a:r>
              <a:rPr lang="pt-BR" sz="1300">
                <a:solidFill>
                  <a:srgbClr val="073763"/>
                </a:solidFill>
                <a:latin typeface="Montserrat"/>
                <a:ea typeface="Montserrat"/>
                <a:cs typeface="Montserrat"/>
                <a:sym typeface="Montserrat"/>
              </a:rPr>
              <a:t>complement the physical stores. Customers can use the Freshippo app to make purchases, access personalized recommendations, and enjoy various services such as home delivery;</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Medium"/>
              <a:buChar char="●"/>
            </a:pPr>
            <a:r>
              <a:rPr b="1" lang="pt-BR" sz="1300">
                <a:solidFill>
                  <a:srgbClr val="073763"/>
                </a:solidFill>
                <a:latin typeface="Montserrat"/>
                <a:ea typeface="Montserrat"/>
                <a:cs typeface="Montserrat"/>
                <a:sym typeface="Montserrat"/>
              </a:rPr>
              <a:t>Social Media</a:t>
            </a:r>
            <a:r>
              <a:rPr lang="pt-BR" sz="1300">
                <a:solidFill>
                  <a:srgbClr val="073763"/>
                </a:solidFill>
                <a:latin typeface="Montserrat Medium"/>
                <a:ea typeface="Montserrat Medium"/>
                <a:cs typeface="Montserrat Medium"/>
                <a:sym typeface="Montserrat Medium"/>
              </a:rPr>
              <a:t> - </a:t>
            </a:r>
            <a:r>
              <a:rPr lang="pt-BR" sz="1300">
                <a:solidFill>
                  <a:srgbClr val="073763"/>
                </a:solidFill>
                <a:latin typeface="Montserrat"/>
                <a:ea typeface="Montserrat"/>
                <a:cs typeface="Montserrat"/>
                <a:sym typeface="Montserrat"/>
              </a:rPr>
              <a:t>Customers spread word-of-mouth on social media as well;</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Medium"/>
              <a:buChar char="●"/>
            </a:pPr>
            <a:r>
              <a:rPr b="1" lang="pt-BR" sz="1300">
                <a:solidFill>
                  <a:srgbClr val="073763"/>
                </a:solidFill>
                <a:latin typeface="Montserrat"/>
                <a:ea typeface="Montserrat"/>
                <a:cs typeface="Montserrat"/>
                <a:sym typeface="Montserrat"/>
              </a:rPr>
              <a:t>Marketing </a:t>
            </a:r>
            <a:r>
              <a:rPr lang="pt-BR" sz="1300">
                <a:solidFill>
                  <a:srgbClr val="073763"/>
                </a:solidFill>
                <a:latin typeface="Montserrat Medium"/>
                <a:ea typeface="Montserrat Medium"/>
                <a:cs typeface="Montserrat Medium"/>
                <a:sym typeface="Montserrat Medium"/>
              </a:rPr>
              <a:t>&amp; </a:t>
            </a:r>
            <a:r>
              <a:rPr b="1" lang="pt-BR" sz="1300">
                <a:solidFill>
                  <a:srgbClr val="073763"/>
                </a:solidFill>
                <a:latin typeface="Montserrat"/>
                <a:ea typeface="Montserrat"/>
                <a:cs typeface="Montserrat"/>
                <a:sym typeface="Montserrat"/>
              </a:rPr>
              <a:t>Advertising</a:t>
            </a:r>
            <a:r>
              <a:rPr lang="pt-BR" sz="1300">
                <a:solidFill>
                  <a:srgbClr val="073763"/>
                </a:solidFill>
                <a:latin typeface="Montserrat Medium"/>
                <a:ea typeface="Montserrat Medium"/>
                <a:cs typeface="Montserrat Medium"/>
                <a:sym typeface="Montserrat Medium"/>
              </a:rPr>
              <a:t>. </a:t>
            </a:r>
            <a:endParaRPr sz="1300">
              <a:solidFill>
                <a:srgbClr val="073763"/>
              </a:solidFill>
              <a:latin typeface="Montserrat Medium"/>
              <a:ea typeface="Montserrat Medium"/>
              <a:cs typeface="Montserrat Medium"/>
              <a:sym typeface="Montserrat Medium"/>
            </a:endParaRPr>
          </a:p>
          <a:p>
            <a:pPr indent="0" lvl="0" marL="457200" rtl="0" algn="l">
              <a:spcBef>
                <a:spcPts val="0"/>
              </a:spcBef>
              <a:spcAft>
                <a:spcPts val="0"/>
              </a:spcAft>
              <a:buNone/>
            </a:pPr>
            <a:r>
              <a:t/>
            </a:r>
            <a:endParaRPr sz="1300">
              <a:solidFill>
                <a:srgbClr val="073763"/>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b="1" sz="1500">
              <a:solidFill>
                <a:schemeClr val="accent1"/>
              </a:solidFill>
              <a:latin typeface="Montserrat"/>
              <a:ea typeface="Montserrat"/>
              <a:cs typeface="Montserrat"/>
              <a:sym typeface="Montserrat"/>
            </a:endParaRPr>
          </a:p>
        </p:txBody>
      </p:sp>
      <p:sp>
        <p:nvSpPr>
          <p:cNvPr id="163" name="Google Shape;16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64" name="Google Shape;164;p24"/>
          <p:cNvSpPr txBox="1"/>
          <p:nvPr/>
        </p:nvSpPr>
        <p:spPr>
          <a:xfrm>
            <a:off x="422400" y="257175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solidFill>
                  <a:schemeClr val="dk1"/>
                </a:solidFill>
                <a:latin typeface="Montserrat"/>
                <a:ea typeface="Montserrat"/>
                <a:cs typeface="Montserrat"/>
                <a:sym typeface="Montserrat"/>
              </a:rPr>
              <a:t>Revenue Streams</a:t>
            </a:r>
            <a:endParaRPr b="1" sz="2400">
              <a:solidFill>
                <a:schemeClr val="dk1"/>
              </a:solidFill>
              <a:latin typeface="Montserrat"/>
              <a:ea typeface="Montserrat"/>
              <a:cs typeface="Montserrat"/>
              <a:sym typeface="Montserrat"/>
            </a:endParaRPr>
          </a:p>
        </p:txBody>
      </p:sp>
      <p:pic>
        <p:nvPicPr>
          <p:cNvPr id="165" name="Google Shape;165;p24"/>
          <p:cNvPicPr preferRelativeResize="0"/>
          <p:nvPr/>
        </p:nvPicPr>
        <p:blipFill rotWithShape="1">
          <a:blip r:embed="rId4">
            <a:alphaModFix/>
          </a:blip>
          <a:srcRect b="0" l="0" r="0" t="0"/>
          <a:stretch/>
        </p:blipFill>
        <p:spPr>
          <a:xfrm>
            <a:off x="1749225" y="2799875"/>
            <a:ext cx="658575" cy="658575"/>
          </a:xfrm>
          <a:prstGeom prst="rect">
            <a:avLst/>
          </a:prstGeom>
          <a:noFill/>
          <a:ln>
            <a:noFill/>
          </a:ln>
        </p:spPr>
      </p:pic>
      <p:sp>
        <p:nvSpPr>
          <p:cNvPr id="166" name="Google Shape;166;p24"/>
          <p:cNvSpPr txBox="1"/>
          <p:nvPr/>
        </p:nvSpPr>
        <p:spPr>
          <a:xfrm>
            <a:off x="470850" y="3686075"/>
            <a:ext cx="81054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73763"/>
              </a:buClr>
              <a:buSzPts val="1300"/>
              <a:buFont typeface="Montserrat Medium"/>
              <a:buChar char="●"/>
            </a:pPr>
            <a:r>
              <a:rPr b="1" lang="pt-BR" sz="1300">
                <a:solidFill>
                  <a:srgbClr val="073763"/>
                </a:solidFill>
                <a:latin typeface="Montserrat"/>
                <a:ea typeface="Montserrat"/>
                <a:cs typeface="Montserrat"/>
                <a:sym typeface="Montserrat"/>
              </a:rPr>
              <a:t>Product Sales</a:t>
            </a:r>
            <a:r>
              <a:rPr lang="pt-BR" sz="1300">
                <a:solidFill>
                  <a:srgbClr val="073763"/>
                </a:solidFill>
                <a:latin typeface="Montserrat Medium"/>
                <a:ea typeface="Montserrat Medium"/>
                <a:cs typeface="Montserrat Medium"/>
                <a:sym typeface="Montserrat Medium"/>
              </a:rPr>
              <a:t> -  </a:t>
            </a:r>
            <a:r>
              <a:rPr lang="pt-BR" sz="1300">
                <a:solidFill>
                  <a:srgbClr val="073763"/>
                </a:solidFill>
                <a:latin typeface="Montserrat"/>
                <a:ea typeface="Montserrat"/>
                <a:cs typeface="Montserrat"/>
                <a:sym typeface="Montserrat"/>
              </a:rPr>
              <a:t>either through physical stores or Freshippo application;</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Medium"/>
              <a:buChar char="●"/>
            </a:pPr>
            <a:r>
              <a:rPr b="1" lang="pt-BR" sz="1300">
                <a:solidFill>
                  <a:srgbClr val="073763"/>
                </a:solidFill>
                <a:latin typeface="Montserrat"/>
                <a:ea typeface="Montserrat"/>
                <a:cs typeface="Montserrat"/>
                <a:sym typeface="Montserrat"/>
              </a:rPr>
              <a:t>Membership System </a:t>
            </a:r>
            <a:r>
              <a:rPr lang="pt-BR" sz="1300">
                <a:solidFill>
                  <a:srgbClr val="073763"/>
                </a:solidFill>
                <a:latin typeface="Montserrat Medium"/>
                <a:ea typeface="Montserrat Medium"/>
                <a:cs typeface="Montserrat Medium"/>
                <a:sym typeface="Montserrat Medium"/>
              </a:rPr>
              <a:t>- </a:t>
            </a:r>
            <a:r>
              <a:rPr lang="pt-BR" sz="1300">
                <a:solidFill>
                  <a:srgbClr val="073763"/>
                </a:solidFill>
                <a:latin typeface="Montserrat"/>
                <a:ea typeface="Montserrat"/>
                <a:cs typeface="Montserrat"/>
                <a:sym typeface="Montserrat"/>
              </a:rPr>
              <a:t>through client recurrent subscriptions.</a:t>
            </a:r>
            <a:endParaRPr sz="1500">
              <a:solidFill>
                <a:schemeClr val="accen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solidFill>
                  <a:schemeClr val="dk1"/>
                </a:solidFill>
                <a:latin typeface="Montserrat"/>
                <a:ea typeface="Montserrat"/>
                <a:cs typeface="Montserrat"/>
                <a:sym typeface="Montserrat"/>
              </a:rPr>
              <a:t>Value propositions</a:t>
            </a:r>
            <a:endParaRPr b="1" sz="2400">
              <a:solidFill>
                <a:schemeClr val="dk1"/>
              </a:solidFill>
              <a:latin typeface="Montserrat"/>
              <a:ea typeface="Montserrat"/>
              <a:cs typeface="Montserrat"/>
              <a:sym typeface="Montserrat"/>
            </a:endParaRPr>
          </a:p>
        </p:txBody>
      </p:sp>
      <p:pic>
        <p:nvPicPr>
          <p:cNvPr id="172" name="Google Shape;172;p25"/>
          <p:cNvPicPr preferRelativeResize="0"/>
          <p:nvPr/>
        </p:nvPicPr>
        <p:blipFill rotWithShape="1">
          <a:blip r:embed="rId3">
            <a:alphaModFix/>
          </a:blip>
          <a:srcRect b="0" l="0" r="0" t="0"/>
          <a:stretch/>
        </p:blipFill>
        <p:spPr>
          <a:xfrm>
            <a:off x="1797675" y="164425"/>
            <a:ext cx="658575" cy="658575"/>
          </a:xfrm>
          <a:prstGeom prst="rect">
            <a:avLst/>
          </a:prstGeom>
          <a:noFill/>
          <a:ln>
            <a:noFill/>
          </a:ln>
        </p:spPr>
      </p:pic>
      <p:sp>
        <p:nvSpPr>
          <p:cNvPr id="173" name="Google Shape;173;p25"/>
          <p:cNvSpPr txBox="1"/>
          <p:nvPr/>
        </p:nvSpPr>
        <p:spPr>
          <a:xfrm>
            <a:off x="519300" y="429675"/>
            <a:ext cx="8134800" cy="507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5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Medium"/>
              <a:buChar char="●"/>
            </a:pPr>
            <a:r>
              <a:rPr b="1" lang="pt-BR" sz="1300">
                <a:solidFill>
                  <a:srgbClr val="073763"/>
                </a:solidFill>
                <a:latin typeface="Montserrat"/>
                <a:ea typeface="Montserrat"/>
                <a:cs typeface="Montserrat"/>
                <a:sym typeface="Montserrat"/>
              </a:rPr>
              <a:t>Premium </a:t>
            </a:r>
            <a:r>
              <a:rPr lang="pt-BR" sz="1300">
                <a:solidFill>
                  <a:srgbClr val="073763"/>
                </a:solidFill>
                <a:latin typeface="Montserrat"/>
                <a:ea typeface="Montserrat"/>
                <a:cs typeface="Montserrat"/>
                <a:sym typeface="Montserrat"/>
              </a:rPr>
              <a:t>yet</a:t>
            </a:r>
            <a:r>
              <a:rPr lang="pt-BR" sz="1300">
                <a:solidFill>
                  <a:srgbClr val="073763"/>
                </a:solidFill>
                <a:latin typeface="Montserrat Medium"/>
                <a:ea typeface="Montserrat Medium"/>
                <a:cs typeface="Montserrat Medium"/>
                <a:sym typeface="Montserrat Medium"/>
              </a:rPr>
              <a:t> </a:t>
            </a:r>
            <a:r>
              <a:rPr b="1" lang="pt-BR" sz="1300">
                <a:solidFill>
                  <a:srgbClr val="073763"/>
                </a:solidFill>
                <a:latin typeface="Montserrat"/>
                <a:ea typeface="Montserrat"/>
                <a:cs typeface="Montserrat"/>
                <a:sym typeface="Montserrat"/>
              </a:rPr>
              <a:t>accessible </a:t>
            </a:r>
            <a:r>
              <a:rPr lang="pt-BR" sz="1300">
                <a:solidFill>
                  <a:srgbClr val="073763"/>
                </a:solidFill>
                <a:latin typeface="Montserrat"/>
                <a:ea typeface="Montserrat"/>
                <a:cs typeface="Montserrat"/>
                <a:sym typeface="Montserrat"/>
              </a:rPr>
              <a:t>prices;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Medium"/>
              <a:ea typeface="Montserrat Medium"/>
              <a:cs typeface="Montserrat Medium"/>
              <a:sym typeface="Montserrat Medium"/>
            </a:endParaRPr>
          </a:p>
          <a:p>
            <a:pPr indent="-311150" lvl="0" marL="457200" rtl="0" algn="l">
              <a:spcBef>
                <a:spcPts val="0"/>
              </a:spcBef>
              <a:spcAft>
                <a:spcPts val="0"/>
              </a:spcAft>
              <a:buClr>
                <a:srgbClr val="073763"/>
              </a:buClr>
              <a:buSzPts val="1300"/>
              <a:buFont typeface="Montserrat Medium"/>
              <a:buChar char="●"/>
            </a:pPr>
            <a:r>
              <a:rPr b="1" lang="pt-BR" sz="1300">
                <a:solidFill>
                  <a:srgbClr val="073763"/>
                </a:solidFill>
                <a:latin typeface="Montserrat"/>
                <a:ea typeface="Montserrat"/>
                <a:cs typeface="Montserrat"/>
                <a:sym typeface="Montserrat"/>
              </a:rPr>
              <a:t>Freshness &amp; Quality </a:t>
            </a:r>
            <a:r>
              <a:rPr lang="pt-BR" sz="1300">
                <a:solidFill>
                  <a:srgbClr val="073763"/>
                </a:solidFill>
                <a:latin typeface="Montserrat"/>
                <a:ea typeface="Montserrat"/>
                <a:cs typeface="Montserrat"/>
                <a:sym typeface="Montserrat"/>
              </a:rPr>
              <a:t>of their products;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Medium"/>
              <a:ea typeface="Montserrat Medium"/>
              <a:cs typeface="Montserrat Medium"/>
              <a:sym typeface="Montserrat Medium"/>
            </a:endParaRPr>
          </a:p>
          <a:p>
            <a:pPr indent="-311150" lvl="0" marL="457200" rtl="0" algn="l">
              <a:spcBef>
                <a:spcPts val="0"/>
              </a:spcBef>
              <a:spcAft>
                <a:spcPts val="0"/>
              </a:spcAft>
              <a:buClr>
                <a:srgbClr val="073763"/>
              </a:buClr>
              <a:buSzPts val="1300"/>
              <a:buFont typeface="Montserrat"/>
              <a:buChar char="●"/>
            </a:pPr>
            <a:r>
              <a:rPr b="1" lang="pt-BR" sz="1300">
                <a:solidFill>
                  <a:srgbClr val="073763"/>
                </a:solidFill>
                <a:latin typeface="Montserrat"/>
                <a:ea typeface="Montserrat"/>
                <a:cs typeface="Montserrat"/>
                <a:sym typeface="Montserrat"/>
              </a:rPr>
              <a:t>Convenience - </a:t>
            </a:r>
            <a:r>
              <a:rPr lang="pt-BR" sz="1300">
                <a:solidFill>
                  <a:srgbClr val="073763"/>
                </a:solidFill>
                <a:latin typeface="Montserrat"/>
                <a:ea typeface="Montserrat"/>
                <a:cs typeface="Montserrat"/>
                <a:sym typeface="Montserrat"/>
              </a:rPr>
              <a:t>Whether customers prefer to shop in-store or online, Freshippo provides seamless options for browsing, ordering, and receiving products. Its fast delivery services, including the ability to fulfill orders quickly at a certain radius;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b="1"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b="1" lang="pt-BR" sz="1300">
                <a:solidFill>
                  <a:srgbClr val="073763"/>
                </a:solidFill>
                <a:latin typeface="Montserrat"/>
                <a:ea typeface="Montserrat"/>
                <a:cs typeface="Montserrat"/>
                <a:sym typeface="Montserrat"/>
              </a:rPr>
              <a:t>Technology Integration - </a:t>
            </a:r>
            <a:r>
              <a:rPr lang="pt-BR" sz="1300">
                <a:solidFill>
                  <a:srgbClr val="073763"/>
                </a:solidFill>
                <a:latin typeface="Montserrat"/>
                <a:ea typeface="Montserrat"/>
                <a:cs typeface="Montserrat"/>
                <a:sym typeface="Montserrat"/>
              </a:rPr>
              <a:t>Freshippo integrates advanced technologies into its stores and operations to enhance the shopping experience. Either in their online and offline shopping as in their restaurant;</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b="1"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b="1" lang="pt-BR" sz="1300">
                <a:solidFill>
                  <a:srgbClr val="073763"/>
                </a:solidFill>
                <a:latin typeface="Montserrat"/>
                <a:ea typeface="Montserrat"/>
                <a:cs typeface="Montserrat"/>
                <a:sym typeface="Montserrat"/>
              </a:rPr>
              <a:t>All-in-one App -</a:t>
            </a:r>
            <a:r>
              <a:rPr lang="pt-BR" sz="1300">
                <a:solidFill>
                  <a:srgbClr val="073763"/>
                </a:solidFill>
                <a:latin typeface="Montserrat Medium"/>
                <a:ea typeface="Montserrat Medium"/>
                <a:cs typeface="Montserrat Medium"/>
                <a:sym typeface="Montserrat Medium"/>
              </a:rPr>
              <a:t> </a:t>
            </a:r>
            <a:r>
              <a:rPr lang="pt-BR" sz="1300">
                <a:solidFill>
                  <a:srgbClr val="073763"/>
                </a:solidFill>
                <a:latin typeface="Montserrat"/>
                <a:ea typeface="Montserrat"/>
                <a:cs typeface="Montserrat"/>
                <a:sym typeface="Montserrat"/>
              </a:rPr>
              <a:t>The company provides a comprehensive range of services through the Freshippo app, integrating grocery shopping, food preparation, and delivery. Customers can conveniently place orders via QR codes, receive groceries at their doorstep, and opt for freshly cooked meals.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Medium"/>
              <a:ea typeface="Montserrat Medium"/>
              <a:cs typeface="Montserrat Medium"/>
              <a:sym typeface="Montserrat Medium"/>
            </a:endParaRPr>
          </a:p>
          <a:p>
            <a:pPr indent="-311150" lvl="0" marL="457200" rtl="0" algn="l">
              <a:spcBef>
                <a:spcPts val="0"/>
              </a:spcBef>
              <a:spcAft>
                <a:spcPts val="0"/>
              </a:spcAft>
              <a:buClr>
                <a:srgbClr val="073763"/>
              </a:buClr>
              <a:buSzPts val="1300"/>
              <a:buFont typeface="Montserrat Medium"/>
              <a:buChar char="●"/>
            </a:pPr>
            <a:r>
              <a:rPr b="1" lang="pt-BR" sz="1300">
                <a:solidFill>
                  <a:srgbClr val="073763"/>
                </a:solidFill>
                <a:latin typeface="Montserrat"/>
                <a:ea typeface="Montserrat"/>
                <a:cs typeface="Montserrat"/>
                <a:sym typeface="Montserrat"/>
              </a:rPr>
              <a:t>Personalized Marketing</a:t>
            </a:r>
            <a:r>
              <a:rPr lang="pt-BR" sz="1300">
                <a:solidFill>
                  <a:srgbClr val="073763"/>
                </a:solidFill>
                <a:latin typeface="Montserrat Medium"/>
                <a:ea typeface="Montserrat Medium"/>
                <a:cs typeface="Montserrat Medium"/>
                <a:sym typeface="Montserrat Medium"/>
              </a:rPr>
              <a:t> -  </a:t>
            </a:r>
            <a:r>
              <a:rPr lang="pt-BR" sz="1300">
                <a:solidFill>
                  <a:srgbClr val="073763"/>
                </a:solidFill>
                <a:latin typeface="Montserrat"/>
                <a:ea typeface="Montserrat"/>
                <a:cs typeface="Montserrat"/>
                <a:sym typeface="Montserrat"/>
              </a:rPr>
              <a:t>Through the Freshippo app, the brand engages in one-on-one marketing with customers, offering personalized recommendations and tailored promotions based on individual consumption needs and habits.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b="1" sz="1500">
              <a:solidFill>
                <a:schemeClr val="accent1"/>
              </a:solidFill>
              <a:latin typeface="Montserrat"/>
              <a:ea typeface="Montserrat"/>
              <a:cs typeface="Montserrat"/>
              <a:sym typeface="Montserrat"/>
            </a:endParaRPr>
          </a:p>
        </p:txBody>
      </p:sp>
      <p:sp>
        <p:nvSpPr>
          <p:cNvPr id="174" name="Google Shape;17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solidFill>
                  <a:schemeClr val="dk1"/>
                </a:solidFill>
                <a:latin typeface="Montserrat"/>
                <a:ea typeface="Montserrat"/>
                <a:cs typeface="Montserrat"/>
                <a:sym typeface="Montserrat"/>
              </a:rPr>
              <a:t>Key Resources</a:t>
            </a:r>
            <a:endParaRPr b="1" sz="2400">
              <a:solidFill>
                <a:schemeClr val="dk1"/>
              </a:solidFill>
              <a:latin typeface="Montserrat"/>
              <a:ea typeface="Montserrat"/>
              <a:cs typeface="Montserrat"/>
              <a:sym typeface="Montserrat"/>
            </a:endParaRPr>
          </a:p>
        </p:txBody>
      </p:sp>
      <p:sp>
        <p:nvSpPr>
          <p:cNvPr id="180" name="Google Shape;180;p26"/>
          <p:cNvSpPr txBox="1"/>
          <p:nvPr/>
        </p:nvSpPr>
        <p:spPr>
          <a:xfrm>
            <a:off x="519300" y="2991450"/>
            <a:ext cx="80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181" name="Google Shape;181;p26"/>
          <p:cNvPicPr preferRelativeResize="0"/>
          <p:nvPr/>
        </p:nvPicPr>
        <p:blipFill rotWithShape="1">
          <a:blip r:embed="rId3">
            <a:alphaModFix/>
          </a:blip>
          <a:srcRect b="0" l="0" r="0" t="0"/>
          <a:stretch/>
        </p:blipFill>
        <p:spPr>
          <a:xfrm>
            <a:off x="1797675" y="164425"/>
            <a:ext cx="658575" cy="658575"/>
          </a:xfrm>
          <a:prstGeom prst="rect">
            <a:avLst/>
          </a:prstGeom>
          <a:noFill/>
          <a:ln>
            <a:noFill/>
          </a:ln>
        </p:spPr>
      </p:pic>
      <p:sp>
        <p:nvSpPr>
          <p:cNvPr id="182" name="Google Shape;182;p26"/>
          <p:cNvSpPr txBox="1"/>
          <p:nvPr/>
        </p:nvSpPr>
        <p:spPr>
          <a:xfrm>
            <a:off x="567750" y="860150"/>
            <a:ext cx="38583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Physical:</a:t>
            </a:r>
            <a:endParaRPr b="1" sz="1500">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Local stores;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Central Warehouses;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Cold-chain transportation vehicles;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Delivery vans;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Temperature Sensors, CCTVs, GPS;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Robots;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Real-Estate Companies &amp; Local Property Management Companies.</a:t>
            </a:r>
            <a:endParaRPr sz="1500">
              <a:solidFill>
                <a:schemeClr val="accent1"/>
              </a:solidFill>
              <a:latin typeface="Montserrat"/>
              <a:ea typeface="Montserrat"/>
              <a:cs typeface="Montserrat"/>
              <a:sym typeface="Montserrat"/>
            </a:endParaRPr>
          </a:p>
        </p:txBody>
      </p:sp>
      <p:sp>
        <p:nvSpPr>
          <p:cNvPr id="183" name="Google Shape;183;p26"/>
          <p:cNvSpPr txBox="1"/>
          <p:nvPr/>
        </p:nvSpPr>
        <p:spPr>
          <a:xfrm>
            <a:off x="567750" y="2991450"/>
            <a:ext cx="8105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Intelectual:</a:t>
            </a:r>
            <a:endParaRPr b="1" sz="1500">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Big-Data;</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Artificial Intelligence &amp; Deep Learning;</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Automated Systems;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Private Labels;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Cloud computing;</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Application.</a:t>
            </a:r>
            <a:endParaRPr sz="1500">
              <a:solidFill>
                <a:schemeClr val="accent1"/>
              </a:solidFill>
              <a:latin typeface="Montserrat"/>
              <a:ea typeface="Montserrat"/>
              <a:cs typeface="Montserrat"/>
              <a:sym typeface="Montserrat"/>
            </a:endParaRPr>
          </a:p>
        </p:txBody>
      </p:sp>
      <p:sp>
        <p:nvSpPr>
          <p:cNvPr id="184" name="Google Shape;18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85" name="Google Shape;185;p26"/>
          <p:cNvSpPr txBox="1"/>
          <p:nvPr/>
        </p:nvSpPr>
        <p:spPr>
          <a:xfrm>
            <a:off x="5220750" y="863100"/>
            <a:ext cx="2858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Human:</a:t>
            </a:r>
            <a:endParaRPr b="1" sz="1500">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Store Employees;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Software Engineers;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Delivery Employees;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R&amp;D team.</a:t>
            </a:r>
            <a:endParaRPr sz="1500">
              <a:solidFill>
                <a:schemeClr val="accen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solidFill>
                  <a:schemeClr val="dk1"/>
                </a:solidFill>
                <a:latin typeface="Montserrat"/>
                <a:ea typeface="Montserrat"/>
                <a:cs typeface="Montserrat"/>
                <a:sym typeface="Montserrat"/>
              </a:rPr>
              <a:t>Key Activities</a:t>
            </a:r>
            <a:endParaRPr b="1" sz="2400">
              <a:solidFill>
                <a:schemeClr val="dk1"/>
              </a:solidFill>
              <a:latin typeface="Montserrat"/>
              <a:ea typeface="Montserrat"/>
              <a:cs typeface="Montserrat"/>
              <a:sym typeface="Montserrat"/>
            </a:endParaRPr>
          </a:p>
        </p:txBody>
      </p:sp>
      <p:sp>
        <p:nvSpPr>
          <p:cNvPr id="191" name="Google Shape;191;p27"/>
          <p:cNvSpPr txBox="1"/>
          <p:nvPr/>
        </p:nvSpPr>
        <p:spPr>
          <a:xfrm>
            <a:off x="519300" y="2991450"/>
            <a:ext cx="80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192" name="Google Shape;192;p27"/>
          <p:cNvPicPr preferRelativeResize="0"/>
          <p:nvPr/>
        </p:nvPicPr>
        <p:blipFill rotWithShape="1">
          <a:blip r:embed="rId3">
            <a:alphaModFix/>
          </a:blip>
          <a:srcRect b="0" l="0" r="0" t="0"/>
          <a:stretch/>
        </p:blipFill>
        <p:spPr>
          <a:xfrm>
            <a:off x="1797675" y="164425"/>
            <a:ext cx="658575" cy="658575"/>
          </a:xfrm>
          <a:prstGeom prst="rect">
            <a:avLst/>
          </a:prstGeom>
          <a:noFill/>
          <a:ln>
            <a:noFill/>
          </a:ln>
        </p:spPr>
      </p:pic>
      <p:sp>
        <p:nvSpPr>
          <p:cNvPr id="193" name="Google Shape;193;p27"/>
          <p:cNvSpPr txBox="1"/>
          <p:nvPr/>
        </p:nvSpPr>
        <p:spPr>
          <a:xfrm>
            <a:off x="567750" y="1613575"/>
            <a:ext cx="810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Distribution</a:t>
            </a:r>
            <a:endParaRPr b="1">
              <a:solidFill>
                <a:schemeClr val="accent1"/>
              </a:solidFill>
              <a:latin typeface="Montserrat"/>
              <a:ea typeface="Montserrat"/>
              <a:cs typeface="Montserrat"/>
              <a:sym typeface="Montserrat"/>
            </a:endParaRPr>
          </a:p>
        </p:txBody>
      </p:sp>
      <p:sp>
        <p:nvSpPr>
          <p:cNvPr id="194" name="Google Shape;194;p27"/>
          <p:cNvSpPr txBox="1"/>
          <p:nvPr/>
        </p:nvSpPr>
        <p:spPr>
          <a:xfrm>
            <a:off x="567750" y="2070775"/>
            <a:ext cx="810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Marketing and Promotions</a:t>
            </a:r>
            <a:endParaRPr b="1">
              <a:solidFill>
                <a:schemeClr val="accent1"/>
              </a:solidFill>
              <a:latin typeface="Montserrat"/>
              <a:ea typeface="Montserrat"/>
              <a:cs typeface="Montserrat"/>
              <a:sym typeface="Montserrat"/>
            </a:endParaRPr>
          </a:p>
        </p:txBody>
      </p:sp>
      <p:sp>
        <p:nvSpPr>
          <p:cNvPr id="195" name="Google Shape;195;p27"/>
          <p:cNvSpPr txBox="1"/>
          <p:nvPr/>
        </p:nvSpPr>
        <p:spPr>
          <a:xfrm>
            <a:off x="566109" y="2533371"/>
            <a:ext cx="810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Delivery</a:t>
            </a:r>
            <a:endParaRPr b="1">
              <a:solidFill>
                <a:schemeClr val="accent1"/>
              </a:solidFill>
              <a:latin typeface="Montserrat"/>
              <a:ea typeface="Montserrat"/>
              <a:cs typeface="Montserrat"/>
              <a:sym typeface="Montserrat"/>
            </a:endParaRPr>
          </a:p>
        </p:txBody>
      </p:sp>
      <p:sp>
        <p:nvSpPr>
          <p:cNvPr id="196" name="Google Shape;196;p27"/>
          <p:cNvSpPr txBox="1"/>
          <p:nvPr/>
        </p:nvSpPr>
        <p:spPr>
          <a:xfrm>
            <a:off x="566100" y="2990572"/>
            <a:ext cx="810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pt-BR">
                <a:solidFill>
                  <a:schemeClr val="accent1"/>
                </a:solidFill>
                <a:latin typeface="Montserrat"/>
                <a:ea typeface="Montserrat"/>
                <a:cs typeface="Montserrat"/>
                <a:sym typeface="Montserrat"/>
              </a:rPr>
              <a:t>Quality inspection, Product standardization &amp; Food safety</a:t>
            </a:r>
            <a:endParaRPr b="1">
              <a:solidFill>
                <a:schemeClr val="accent1"/>
              </a:solidFill>
              <a:latin typeface="Montserrat"/>
              <a:ea typeface="Montserrat"/>
              <a:cs typeface="Montserrat"/>
              <a:sym typeface="Montserrat"/>
            </a:endParaRPr>
          </a:p>
        </p:txBody>
      </p:sp>
      <p:sp>
        <p:nvSpPr>
          <p:cNvPr id="197" name="Google Shape;197;p27"/>
          <p:cNvSpPr txBox="1"/>
          <p:nvPr/>
        </p:nvSpPr>
        <p:spPr>
          <a:xfrm>
            <a:off x="566100" y="3479093"/>
            <a:ext cx="810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Inventory Management</a:t>
            </a:r>
            <a:endParaRPr b="1">
              <a:solidFill>
                <a:schemeClr val="accent1"/>
              </a:solidFill>
              <a:latin typeface="Montserrat"/>
              <a:ea typeface="Montserrat"/>
              <a:cs typeface="Montserrat"/>
              <a:sym typeface="Montserrat"/>
            </a:endParaRPr>
          </a:p>
        </p:txBody>
      </p:sp>
      <p:sp>
        <p:nvSpPr>
          <p:cNvPr id="198" name="Google Shape;198;p27"/>
          <p:cNvSpPr txBox="1"/>
          <p:nvPr/>
        </p:nvSpPr>
        <p:spPr>
          <a:xfrm>
            <a:off x="567750" y="1169740"/>
            <a:ext cx="810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Product Sales</a:t>
            </a:r>
            <a:endParaRPr b="1">
              <a:solidFill>
                <a:schemeClr val="accent1"/>
              </a:solidFill>
              <a:latin typeface="Montserrat"/>
              <a:ea typeface="Montserrat"/>
              <a:cs typeface="Montserrat"/>
              <a:sym typeface="Montserrat"/>
            </a:endParaRPr>
          </a:p>
        </p:txBody>
      </p:sp>
      <p:sp>
        <p:nvSpPr>
          <p:cNvPr id="199" name="Google Shape;19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solidFill>
                  <a:schemeClr val="dk1"/>
                </a:solidFill>
                <a:latin typeface="Montserrat"/>
                <a:ea typeface="Montserrat"/>
                <a:cs typeface="Montserrat"/>
                <a:sym typeface="Montserrat"/>
              </a:rPr>
              <a:t>Key Partners</a:t>
            </a:r>
            <a:endParaRPr b="1" sz="2400">
              <a:solidFill>
                <a:schemeClr val="dk1"/>
              </a:solidFill>
              <a:latin typeface="Montserrat"/>
              <a:ea typeface="Montserrat"/>
              <a:cs typeface="Montserrat"/>
              <a:sym typeface="Montserrat"/>
            </a:endParaRPr>
          </a:p>
        </p:txBody>
      </p:sp>
      <p:sp>
        <p:nvSpPr>
          <p:cNvPr id="205" name="Google Shape;205;p28"/>
          <p:cNvSpPr txBox="1"/>
          <p:nvPr/>
        </p:nvSpPr>
        <p:spPr>
          <a:xfrm>
            <a:off x="519300" y="2991450"/>
            <a:ext cx="80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206" name="Google Shape;206;p28"/>
          <p:cNvPicPr preferRelativeResize="0"/>
          <p:nvPr/>
        </p:nvPicPr>
        <p:blipFill rotWithShape="1">
          <a:blip r:embed="rId3">
            <a:alphaModFix/>
          </a:blip>
          <a:srcRect b="0" l="0" r="0" t="0"/>
          <a:stretch/>
        </p:blipFill>
        <p:spPr>
          <a:xfrm>
            <a:off x="1797675" y="164425"/>
            <a:ext cx="658575" cy="658575"/>
          </a:xfrm>
          <a:prstGeom prst="rect">
            <a:avLst/>
          </a:prstGeom>
          <a:noFill/>
          <a:ln>
            <a:noFill/>
          </a:ln>
        </p:spPr>
      </p:pic>
      <p:sp>
        <p:nvSpPr>
          <p:cNvPr id="207" name="Google Shape;207;p28"/>
          <p:cNvSpPr txBox="1"/>
          <p:nvPr/>
        </p:nvSpPr>
        <p:spPr>
          <a:xfrm>
            <a:off x="567750" y="1020125"/>
            <a:ext cx="8105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Alibaba &amp; E-commerce channels of Alibaba:</a:t>
            </a:r>
            <a:endParaRPr b="1" sz="1500">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For example Taobao.com and Ele.me would push traffic to Freshippo; </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Alibaba’s big data &amp; technology (e.g recommender system);</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Alibaba Cloud platform</a:t>
            </a:r>
            <a:endParaRPr sz="1500">
              <a:solidFill>
                <a:schemeClr val="accent1"/>
              </a:solidFill>
              <a:latin typeface="Montserrat"/>
              <a:ea typeface="Montserrat"/>
              <a:cs typeface="Montserrat"/>
              <a:sym typeface="Montserrat"/>
            </a:endParaRPr>
          </a:p>
        </p:txBody>
      </p:sp>
      <p:sp>
        <p:nvSpPr>
          <p:cNvPr id="208" name="Google Shape;208;p28"/>
          <p:cNvSpPr txBox="1"/>
          <p:nvPr/>
        </p:nvSpPr>
        <p:spPr>
          <a:xfrm>
            <a:off x="567750" y="2066825"/>
            <a:ext cx="810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Local Farms:</a:t>
            </a:r>
            <a:endParaRPr b="1" sz="1500">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To purchase fresh products;</a:t>
            </a:r>
            <a:endParaRPr sz="1500">
              <a:solidFill>
                <a:schemeClr val="accent1"/>
              </a:solidFill>
              <a:latin typeface="Montserrat"/>
              <a:ea typeface="Montserrat"/>
              <a:cs typeface="Montserrat"/>
              <a:sym typeface="Montserrat"/>
            </a:endParaRPr>
          </a:p>
        </p:txBody>
      </p:sp>
      <p:sp>
        <p:nvSpPr>
          <p:cNvPr id="209" name="Google Shape;209;p28"/>
          <p:cNvSpPr txBox="1"/>
          <p:nvPr/>
        </p:nvSpPr>
        <p:spPr>
          <a:xfrm>
            <a:off x="567750" y="2749175"/>
            <a:ext cx="81054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Third-Party Suppliers:</a:t>
            </a:r>
            <a:endParaRPr b="1" sz="1500">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Products of third-party brands were selected as a result of data analysis. Freshippo did not charge any fees to third-party suppliers;</a:t>
            </a:r>
            <a:endParaRPr sz="1500">
              <a:solidFill>
                <a:schemeClr val="accent1"/>
              </a:solidFill>
              <a:latin typeface="Montserrat"/>
              <a:ea typeface="Montserrat"/>
              <a:cs typeface="Montserrat"/>
              <a:sym typeface="Montserrat"/>
            </a:endParaRPr>
          </a:p>
        </p:txBody>
      </p:sp>
      <p:sp>
        <p:nvSpPr>
          <p:cNvPr id="210" name="Google Shape;21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211" name="Google Shape;211;p28"/>
          <p:cNvSpPr txBox="1"/>
          <p:nvPr/>
        </p:nvSpPr>
        <p:spPr>
          <a:xfrm>
            <a:off x="567750" y="3564863"/>
            <a:ext cx="810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Real-Estate Companies &amp; Local Property Management Companies</a:t>
            </a:r>
            <a:endParaRPr b="1" sz="1500">
              <a:solidFill>
                <a:schemeClr val="accent1"/>
              </a:solidFill>
              <a:latin typeface="Montserrat"/>
              <a:ea typeface="Montserrat"/>
              <a:cs typeface="Montserrat"/>
              <a:sym typeface="Montserrat"/>
            </a:endParaRPr>
          </a:p>
        </p:txBody>
      </p:sp>
      <p:sp>
        <p:nvSpPr>
          <p:cNvPr id="212" name="Google Shape;212;p28"/>
          <p:cNvSpPr txBox="1"/>
          <p:nvPr/>
        </p:nvSpPr>
        <p:spPr>
          <a:xfrm>
            <a:off x="567750" y="4006350"/>
            <a:ext cx="810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Offline Supermarkets:</a:t>
            </a:r>
            <a:endParaRPr b="1" sz="1500">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Partnered with RT-Mart due to their experience in brick-and-mortar store management.</a:t>
            </a:r>
            <a:endParaRPr sz="1500">
              <a:solidFill>
                <a:schemeClr val="accen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solidFill>
                  <a:schemeClr val="dk1"/>
                </a:solidFill>
                <a:latin typeface="Montserrat"/>
                <a:ea typeface="Montserrat"/>
                <a:cs typeface="Montserrat"/>
                <a:sym typeface="Montserrat"/>
              </a:rPr>
              <a:t>Cost Structure</a:t>
            </a:r>
            <a:endParaRPr b="1" sz="2400">
              <a:solidFill>
                <a:schemeClr val="dk1"/>
              </a:solidFill>
              <a:latin typeface="Montserrat"/>
              <a:ea typeface="Montserrat"/>
              <a:cs typeface="Montserrat"/>
              <a:sym typeface="Montserrat"/>
            </a:endParaRPr>
          </a:p>
        </p:txBody>
      </p:sp>
      <p:sp>
        <p:nvSpPr>
          <p:cNvPr id="218" name="Google Shape;218;p29"/>
          <p:cNvSpPr txBox="1"/>
          <p:nvPr/>
        </p:nvSpPr>
        <p:spPr>
          <a:xfrm>
            <a:off x="519300" y="2991450"/>
            <a:ext cx="80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219" name="Google Shape;219;p29"/>
          <p:cNvPicPr preferRelativeResize="0"/>
          <p:nvPr/>
        </p:nvPicPr>
        <p:blipFill rotWithShape="1">
          <a:blip r:embed="rId3">
            <a:alphaModFix/>
          </a:blip>
          <a:srcRect b="0" l="0" r="0" t="0"/>
          <a:stretch/>
        </p:blipFill>
        <p:spPr>
          <a:xfrm>
            <a:off x="1797675" y="164425"/>
            <a:ext cx="658575" cy="658575"/>
          </a:xfrm>
          <a:prstGeom prst="rect">
            <a:avLst/>
          </a:prstGeom>
          <a:noFill/>
          <a:ln>
            <a:noFill/>
          </a:ln>
        </p:spPr>
      </p:pic>
      <p:sp>
        <p:nvSpPr>
          <p:cNvPr id="220" name="Google Shape;220;p29"/>
          <p:cNvSpPr txBox="1"/>
          <p:nvPr/>
        </p:nvSpPr>
        <p:spPr>
          <a:xfrm>
            <a:off x="470850" y="1115250"/>
            <a:ext cx="4101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Salaries:</a:t>
            </a:r>
            <a:endParaRPr b="1" sz="1500">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Software development team, marketing team, employees &amp; couriers;</a:t>
            </a:r>
            <a:endParaRPr sz="1300">
              <a:solidFill>
                <a:srgbClr val="073763"/>
              </a:solidFill>
              <a:latin typeface="Montserrat"/>
              <a:ea typeface="Montserrat"/>
              <a:cs typeface="Montserrat"/>
              <a:sym typeface="Montserrat"/>
            </a:endParaRPr>
          </a:p>
        </p:txBody>
      </p:sp>
      <p:sp>
        <p:nvSpPr>
          <p:cNvPr id="221" name="Google Shape;221;p29"/>
          <p:cNvSpPr txBox="1"/>
          <p:nvPr/>
        </p:nvSpPr>
        <p:spPr>
          <a:xfrm>
            <a:off x="495000" y="2287288"/>
            <a:ext cx="4053000" cy="16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Technology:</a:t>
            </a:r>
            <a:endParaRPr b="1" sz="1500">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App development;</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Artificial Intelligence &amp; Cloud Computing;</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Data Warehouses;</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Hardware for Data Collection (GPS, Sensors, etc.)</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Robots.</a:t>
            </a:r>
            <a:endParaRPr sz="1500">
              <a:solidFill>
                <a:schemeClr val="accent1"/>
              </a:solidFill>
              <a:latin typeface="Montserrat"/>
              <a:ea typeface="Montserrat"/>
              <a:cs typeface="Montserrat"/>
              <a:sym typeface="Montserrat"/>
            </a:endParaRPr>
          </a:p>
        </p:txBody>
      </p:sp>
      <p:sp>
        <p:nvSpPr>
          <p:cNvPr id="222" name="Google Shape;222;p29"/>
          <p:cNvSpPr txBox="1"/>
          <p:nvPr/>
        </p:nvSpPr>
        <p:spPr>
          <a:xfrm>
            <a:off x="519300" y="4259725"/>
            <a:ext cx="24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Marketing &amp; Advertising</a:t>
            </a:r>
            <a:endParaRPr b="1" sz="1500">
              <a:solidFill>
                <a:schemeClr val="accent1"/>
              </a:solidFill>
              <a:latin typeface="Montserrat"/>
              <a:ea typeface="Montserrat"/>
              <a:cs typeface="Montserrat"/>
              <a:sym typeface="Montserrat"/>
            </a:endParaRPr>
          </a:p>
        </p:txBody>
      </p:sp>
      <p:sp>
        <p:nvSpPr>
          <p:cNvPr id="223" name="Google Shape;22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224" name="Google Shape;224;p29"/>
          <p:cNvSpPr txBox="1"/>
          <p:nvPr/>
        </p:nvSpPr>
        <p:spPr>
          <a:xfrm>
            <a:off x="4548000" y="1107450"/>
            <a:ext cx="3839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Facilities</a:t>
            </a:r>
            <a:r>
              <a:rPr b="1" lang="pt-BR" sz="1500">
                <a:solidFill>
                  <a:schemeClr val="accent1"/>
                </a:solidFill>
                <a:latin typeface="Montserrat"/>
                <a:ea typeface="Montserrat"/>
                <a:cs typeface="Montserrat"/>
                <a:sym typeface="Montserrat"/>
              </a:rPr>
              <a:t>:</a:t>
            </a:r>
            <a:endParaRPr b="1" sz="1500">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Space Renting/Ownership for Local Stores and Central Warehouses.</a:t>
            </a:r>
            <a:endParaRPr b="1" sz="1500">
              <a:solidFill>
                <a:schemeClr val="accent1"/>
              </a:solidFill>
              <a:latin typeface="Montserrat"/>
              <a:ea typeface="Montserrat"/>
              <a:cs typeface="Montserrat"/>
              <a:sym typeface="Montserrat"/>
            </a:endParaRPr>
          </a:p>
        </p:txBody>
      </p:sp>
      <p:sp>
        <p:nvSpPr>
          <p:cNvPr id="225" name="Google Shape;225;p29"/>
          <p:cNvSpPr txBox="1"/>
          <p:nvPr/>
        </p:nvSpPr>
        <p:spPr>
          <a:xfrm>
            <a:off x="4572000" y="2194963"/>
            <a:ext cx="39003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Distribution and Delivery:</a:t>
            </a:r>
            <a:endParaRPr b="1" sz="1500">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Costs related to transporting goods from warehouses to local stores or distribution centers.</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Expenses associated with fulfilling customer orders, including packaging, shipping.</a:t>
            </a:r>
            <a:endParaRPr b="1" sz="1500">
              <a:solidFill>
                <a:schemeClr val="accent1"/>
              </a:solidFill>
              <a:latin typeface="Montserrat"/>
              <a:ea typeface="Montserrat"/>
              <a:cs typeface="Montserrat"/>
              <a:sym typeface="Montserrat"/>
            </a:endParaRPr>
          </a:p>
        </p:txBody>
      </p:sp>
      <p:sp>
        <p:nvSpPr>
          <p:cNvPr id="226" name="Google Shape;226;p29"/>
          <p:cNvSpPr txBox="1"/>
          <p:nvPr/>
        </p:nvSpPr>
        <p:spPr>
          <a:xfrm>
            <a:off x="4572150" y="4051975"/>
            <a:ext cx="40125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Suppliers:</a:t>
            </a:r>
            <a:endParaRPr b="1" sz="1500">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Medium"/>
              <a:buChar char="●"/>
            </a:pPr>
            <a:r>
              <a:rPr lang="pt-BR" sz="1300">
                <a:solidFill>
                  <a:srgbClr val="073763"/>
                </a:solidFill>
                <a:latin typeface="Montserrat"/>
                <a:ea typeface="Montserrat"/>
                <a:cs typeface="Montserrat"/>
                <a:sym typeface="Montserrat"/>
              </a:rPr>
              <a:t>Costs related to purchasing goods and materials from suppliers or vendors.</a:t>
            </a:r>
            <a:endParaRPr b="1" sz="1500">
              <a:solidFill>
                <a:schemeClr val="accen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nvSpPr>
        <p:spPr>
          <a:xfrm>
            <a:off x="470850" y="141075"/>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latin typeface="Montserrat"/>
                <a:ea typeface="Montserrat"/>
                <a:cs typeface="Montserrat"/>
                <a:sym typeface="Montserrat"/>
              </a:rPr>
              <a:t>How did data and emerging technologies drive the innovative business model of Freshippo?</a:t>
            </a:r>
            <a:endParaRPr b="1" sz="2300">
              <a:latin typeface="Montserrat"/>
              <a:ea typeface="Montserrat"/>
              <a:cs typeface="Montserrat"/>
              <a:sym typeface="Montserrat"/>
            </a:endParaRPr>
          </a:p>
        </p:txBody>
      </p:sp>
      <p:sp>
        <p:nvSpPr>
          <p:cNvPr id="232" name="Google Shape;232;p30"/>
          <p:cNvSpPr txBox="1"/>
          <p:nvPr/>
        </p:nvSpPr>
        <p:spPr>
          <a:xfrm>
            <a:off x="519300" y="930675"/>
            <a:ext cx="81054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Data Collection and Analysis:</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Medium"/>
              <a:buChar char="●"/>
            </a:pPr>
            <a:r>
              <a:rPr b="1" lang="pt-BR" sz="1300">
                <a:solidFill>
                  <a:srgbClr val="073763"/>
                </a:solidFill>
                <a:latin typeface="Montserrat"/>
                <a:ea typeface="Montserrat"/>
                <a:cs typeface="Montserrat"/>
                <a:sym typeface="Montserrat"/>
              </a:rPr>
              <a:t>Big data and AI technologies</a:t>
            </a:r>
            <a:r>
              <a:rPr lang="pt-BR" sz="1300">
                <a:solidFill>
                  <a:srgbClr val="073763"/>
                </a:solidFill>
                <a:latin typeface="Montserrat Medium"/>
                <a:ea typeface="Montserrat Medium"/>
                <a:cs typeface="Montserrat Medium"/>
                <a:sym typeface="Montserrat Medium"/>
              </a:rPr>
              <a:t> </a:t>
            </a:r>
            <a:r>
              <a:rPr lang="pt-BR" sz="1300">
                <a:solidFill>
                  <a:srgbClr val="073763"/>
                </a:solidFill>
                <a:latin typeface="Montserrat"/>
                <a:ea typeface="Montserrat"/>
                <a:cs typeface="Montserrat"/>
                <a:sym typeface="Montserrat"/>
              </a:rPr>
              <a:t>to collect, process, and analyze vast amounts of data that allowed  the company to strengthen interactions between customers, products, and stores both online and offline;</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Medium"/>
              <a:buChar char="●"/>
            </a:pPr>
            <a:r>
              <a:rPr b="1" lang="pt-BR" sz="1300">
                <a:solidFill>
                  <a:srgbClr val="073763"/>
                </a:solidFill>
                <a:latin typeface="Montserrat"/>
                <a:ea typeface="Montserrat"/>
                <a:cs typeface="Montserrat"/>
                <a:sym typeface="Montserrat"/>
              </a:rPr>
              <a:t>Optimize algorithms</a:t>
            </a:r>
            <a:r>
              <a:rPr lang="pt-BR" sz="1300">
                <a:solidFill>
                  <a:srgbClr val="073763"/>
                </a:solidFill>
                <a:latin typeface="Montserrat Medium"/>
                <a:ea typeface="Montserrat Medium"/>
                <a:cs typeface="Montserrat Medium"/>
                <a:sym typeface="Montserrat Medium"/>
              </a:rPr>
              <a:t> </a:t>
            </a:r>
            <a:r>
              <a:rPr lang="pt-BR" sz="1300">
                <a:solidFill>
                  <a:srgbClr val="073763"/>
                </a:solidFill>
                <a:latin typeface="Montserrat"/>
                <a:ea typeface="Montserrat"/>
                <a:cs typeface="Montserrat"/>
                <a:sym typeface="Montserrat"/>
              </a:rPr>
              <a:t>and improve processes;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Medium"/>
              <a:buChar char="●"/>
            </a:pPr>
            <a:r>
              <a:rPr lang="pt-BR" sz="1300">
                <a:solidFill>
                  <a:srgbClr val="073763"/>
                </a:solidFill>
                <a:latin typeface="Montserrat"/>
                <a:ea typeface="Montserrat"/>
                <a:cs typeface="Montserrat"/>
                <a:sym typeface="Montserrat"/>
              </a:rPr>
              <a:t>Real-time data</a:t>
            </a:r>
            <a:r>
              <a:rPr lang="pt-BR" sz="1300">
                <a:solidFill>
                  <a:srgbClr val="073763"/>
                </a:solidFill>
                <a:latin typeface="Montserrat Medium"/>
                <a:ea typeface="Montserrat Medium"/>
                <a:cs typeface="Montserrat Medium"/>
                <a:sym typeface="Montserrat Medium"/>
              </a:rPr>
              <a:t> </a:t>
            </a:r>
            <a:r>
              <a:rPr b="1" lang="pt-BR" sz="1300">
                <a:solidFill>
                  <a:srgbClr val="073763"/>
                </a:solidFill>
                <a:latin typeface="Montserrat"/>
                <a:ea typeface="Montserrat"/>
                <a:cs typeface="Montserrat"/>
                <a:sym typeface="Montserrat"/>
              </a:rPr>
              <a:t>enhanced decision-making process.</a:t>
            </a:r>
            <a:endParaRPr b="1" sz="1300">
              <a:solidFill>
                <a:srgbClr val="073763"/>
              </a:solidFill>
              <a:latin typeface="Montserrat"/>
              <a:ea typeface="Montserrat"/>
              <a:cs typeface="Montserrat"/>
              <a:sym typeface="Montserrat"/>
            </a:endParaRPr>
          </a:p>
        </p:txBody>
      </p:sp>
      <p:sp>
        <p:nvSpPr>
          <p:cNvPr id="233" name="Google Shape;233;p30"/>
          <p:cNvSpPr txBox="1"/>
          <p:nvPr/>
        </p:nvSpPr>
        <p:spPr>
          <a:xfrm>
            <a:off x="519300" y="2915250"/>
            <a:ext cx="80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
        <p:nvSpPr>
          <p:cNvPr id="234" name="Google Shape;234;p30"/>
          <p:cNvSpPr txBox="1"/>
          <p:nvPr/>
        </p:nvSpPr>
        <p:spPr>
          <a:xfrm>
            <a:off x="519300" y="2392875"/>
            <a:ext cx="810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Data-driven site selection:</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b="1" lang="pt-BR" sz="1300">
                <a:solidFill>
                  <a:srgbClr val="073763"/>
                </a:solidFill>
                <a:latin typeface="Montserrat"/>
                <a:ea typeface="Montserrat"/>
                <a:cs typeface="Montserrat"/>
                <a:sym typeface="Montserrat"/>
              </a:rPr>
              <a:t>Big data analysis of active Alipay Users</a:t>
            </a:r>
            <a:r>
              <a:rPr lang="pt-BR" sz="1300">
                <a:solidFill>
                  <a:srgbClr val="073763"/>
                </a:solidFill>
                <a:latin typeface="Montserrat Medium"/>
                <a:ea typeface="Montserrat Medium"/>
                <a:cs typeface="Montserrat Medium"/>
                <a:sym typeface="Montserrat Medium"/>
              </a:rPr>
              <a:t> </a:t>
            </a:r>
            <a:r>
              <a:rPr lang="pt-BR" sz="1300">
                <a:solidFill>
                  <a:srgbClr val="073763"/>
                </a:solidFill>
                <a:latin typeface="Montserrat"/>
                <a:ea typeface="Montserrat"/>
                <a:cs typeface="Montserrat"/>
                <a:sym typeface="Montserrat"/>
              </a:rPr>
              <a:t>within a three-kilometer radius;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Located areas with more online shoppers spending more per order.</a:t>
            </a:r>
            <a:endParaRPr sz="1500">
              <a:solidFill>
                <a:srgbClr val="073763"/>
              </a:solidFill>
              <a:latin typeface="Montserrat"/>
              <a:ea typeface="Montserrat"/>
              <a:cs typeface="Montserrat"/>
              <a:sym typeface="Montserrat"/>
            </a:endParaRPr>
          </a:p>
        </p:txBody>
      </p:sp>
      <p:sp>
        <p:nvSpPr>
          <p:cNvPr id="235" name="Google Shape;235;p30"/>
          <p:cNvSpPr txBox="1"/>
          <p:nvPr/>
        </p:nvSpPr>
        <p:spPr>
          <a:xfrm>
            <a:off x="519300" y="3315450"/>
            <a:ext cx="81054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Operation Efficiency:</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Attributed to data-processing and application technologies;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Supply chain fully</a:t>
            </a:r>
            <a:r>
              <a:rPr lang="pt-BR" sz="1300">
                <a:solidFill>
                  <a:srgbClr val="073763"/>
                </a:solidFill>
                <a:latin typeface="Montserrat Medium"/>
                <a:ea typeface="Montserrat Medium"/>
                <a:cs typeface="Montserrat Medium"/>
                <a:sym typeface="Montserrat Medium"/>
              </a:rPr>
              <a:t> </a:t>
            </a:r>
            <a:r>
              <a:rPr b="1" lang="pt-BR" sz="1300">
                <a:solidFill>
                  <a:srgbClr val="073763"/>
                </a:solidFill>
                <a:latin typeface="Montserrat"/>
                <a:ea typeface="Montserrat"/>
                <a:cs typeface="Montserrat"/>
                <a:sym typeface="Montserrat"/>
              </a:rPr>
              <a:t>managed using new technologies</a:t>
            </a:r>
            <a:r>
              <a:rPr lang="pt-BR" sz="1300">
                <a:solidFill>
                  <a:srgbClr val="073763"/>
                </a:solidFill>
                <a:latin typeface="Montserrat Medium"/>
                <a:ea typeface="Montserrat Medium"/>
                <a:cs typeface="Montserrat Medium"/>
                <a:sym typeface="Montserrat Medium"/>
              </a:rPr>
              <a:t> </a:t>
            </a:r>
            <a:r>
              <a:rPr lang="pt-BR" sz="1300">
                <a:solidFill>
                  <a:srgbClr val="073763"/>
                </a:solidFill>
                <a:latin typeface="Montserrat"/>
                <a:ea typeface="Montserrat"/>
                <a:cs typeface="Montserrat"/>
                <a:sym typeface="Montserrat"/>
              </a:rPr>
              <a:t>and equipment build around Alibaba Cloud;</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Medium"/>
                <a:ea typeface="Montserrat Medium"/>
                <a:cs typeface="Montserrat Medium"/>
                <a:sym typeface="Montserrat Medium"/>
              </a:rPr>
              <a:t>Store operation system assigned tasks to employees to ensure not only a balanced distribution of work in stores but also optimal human efficiency.</a:t>
            </a:r>
            <a:endParaRPr sz="1300">
              <a:solidFill>
                <a:srgbClr val="073763"/>
              </a:solidFill>
              <a:latin typeface="Montserrat Medium"/>
              <a:ea typeface="Montserrat Medium"/>
              <a:cs typeface="Montserrat Medium"/>
              <a:sym typeface="Montserrat Medium"/>
            </a:endParaRPr>
          </a:p>
        </p:txBody>
      </p:sp>
      <p:sp>
        <p:nvSpPr>
          <p:cNvPr id="236" name="Google Shape;23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nvSpPr>
        <p:spPr>
          <a:xfrm>
            <a:off x="470850" y="141075"/>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latin typeface="Montserrat"/>
                <a:ea typeface="Montserrat"/>
                <a:cs typeface="Montserrat"/>
                <a:sym typeface="Montserrat"/>
              </a:rPr>
              <a:t>How did data and emerging technologies drive the innovative business model of Freshippo?</a:t>
            </a:r>
            <a:endParaRPr b="1" sz="2300">
              <a:latin typeface="Montserrat"/>
              <a:ea typeface="Montserrat"/>
              <a:cs typeface="Montserrat"/>
              <a:sym typeface="Montserrat"/>
            </a:endParaRPr>
          </a:p>
        </p:txBody>
      </p:sp>
      <p:sp>
        <p:nvSpPr>
          <p:cNvPr id="242" name="Google Shape;242;p31"/>
          <p:cNvSpPr txBox="1"/>
          <p:nvPr/>
        </p:nvSpPr>
        <p:spPr>
          <a:xfrm>
            <a:off x="519300" y="930675"/>
            <a:ext cx="81054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Data-driven product Selection and Efficient stock:  </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Medium"/>
              <a:buChar char="●"/>
            </a:pPr>
            <a:r>
              <a:rPr lang="pt-BR" sz="1300">
                <a:solidFill>
                  <a:srgbClr val="073763"/>
                </a:solidFill>
                <a:latin typeface="Montserrat"/>
                <a:ea typeface="Montserrat"/>
                <a:cs typeface="Montserrat"/>
                <a:sym typeface="Montserrat"/>
              </a:rPr>
              <a:t>Big data from Alibaba and its own customers allowed to make</a:t>
            </a:r>
            <a:r>
              <a:rPr lang="pt-BR" sz="1300">
                <a:solidFill>
                  <a:srgbClr val="073763"/>
                </a:solidFill>
                <a:latin typeface="Montserrat Medium"/>
                <a:ea typeface="Montserrat Medium"/>
                <a:cs typeface="Montserrat Medium"/>
                <a:sym typeface="Montserrat Medium"/>
              </a:rPr>
              <a:t> </a:t>
            </a:r>
            <a:r>
              <a:rPr b="1" lang="pt-BR" sz="1300">
                <a:solidFill>
                  <a:srgbClr val="073763"/>
                </a:solidFill>
                <a:latin typeface="Montserrat"/>
                <a:ea typeface="Montserrat"/>
                <a:cs typeface="Montserrat"/>
                <a:sym typeface="Montserrat"/>
              </a:rPr>
              <a:t>informed product selection </a:t>
            </a:r>
            <a:r>
              <a:rPr lang="pt-BR" sz="1300">
                <a:solidFill>
                  <a:srgbClr val="073763"/>
                </a:solidFill>
                <a:latin typeface="Montserrat"/>
                <a:ea typeface="Montserrat"/>
                <a:cs typeface="Montserrat"/>
                <a:sym typeface="Montserrat"/>
              </a:rPr>
              <a:t>and procurement plans for each store;</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Medium"/>
              <a:buChar char="●"/>
            </a:pPr>
            <a:r>
              <a:rPr lang="pt-BR" sz="1300">
                <a:solidFill>
                  <a:srgbClr val="073763"/>
                </a:solidFill>
                <a:latin typeface="Montserrat"/>
                <a:ea typeface="Montserrat"/>
                <a:cs typeface="Montserrat"/>
                <a:sym typeface="Montserrat"/>
              </a:rPr>
              <a:t>Allocate</a:t>
            </a:r>
            <a:r>
              <a:rPr lang="pt-BR" sz="1300">
                <a:solidFill>
                  <a:srgbClr val="073763"/>
                </a:solidFill>
                <a:latin typeface="Montserrat Medium"/>
                <a:ea typeface="Montserrat Medium"/>
                <a:cs typeface="Montserrat Medium"/>
                <a:sym typeface="Montserrat Medium"/>
              </a:rPr>
              <a:t> </a:t>
            </a:r>
            <a:r>
              <a:rPr b="1" lang="pt-BR" sz="1300">
                <a:solidFill>
                  <a:srgbClr val="073763"/>
                </a:solidFill>
                <a:latin typeface="Montserrat"/>
                <a:ea typeface="Montserrat"/>
                <a:cs typeface="Montserrat"/>
                <a:sym typeface="Montserrat"/>
              </a:rPr>
              <a:t>stock efficiently </a:t>
            </a:r>
            <a:r>
              <a:rPr lang="pt-BR" sz="1300">
                <a:solidFill>
                  <a:srgbClr val="073763"/>
                </a:solidFill>
                <a:latin typeface="Montserrat"/>
                <a:ea typeface="Montserrat"/>
                <a:cs typeface="Montserrat"/>
                <a:sym typeface="Montserrat"/>
              </a:rPr>
              <a:t>and tailor its product offerings to meet customer demand;</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Products moving slowly in a store warehouse or on a shelf were automatically promoted.</a:t>
            </a:r>
            <a:endParaRPr sz="1300">
              <a:solidFill>
                <a:srgbClr val="073763"/>
              </a:solidFill>
              <a:latin typeface="Montserrat"/>
              <a:ea typeface="Montserrat"/>
              <a:cs typeface="Montserrat"/>
              <a:sym typeface="Montserrat"/>
            </a:endParaRPr>
          </a:p>
        </p:txBody>
      </p:sp>
      <p:sp>
        <p:nvSpPr>
          <p:cNvPr id="243" name="Google Shape;243;p31"/>
          <p:cNvSpPr txBox="1"/>
          <p:nvPr/>
        </p:nvSpPr>
        <p:spPr>
          <a:xfrm>
            <a:off x="519300" y="2915250"/>
            <a:ext cx="80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
        <p:nvSpPr>
          <p:cNvPr id="244" name="Google Shape;244;p31"/>
          <p:cNvSpPr txBox="1"/>
          <p:nvPr/>
        </p:nvSpPr>
        <p:spPr>
          <a:xfrm>
            <a:off x="519300" y="2394788"/>
            <a:ext cx="81054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Freshippo App:</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Focus on</a:t>
            </a:r>
            <a:r>
              <a:rPr lang="pt-BR" sz="1300">
                <a:solidFill>
                  <a:srgbClr val="073763"/>
                </a:solidFill>
                <a:latin typeface="Montserrat Medium"/>
                <a:ea typeface="Montserrat Medium"/>
                <a:cs typeface="Montserrat Medium"/>
                <a:sym typeface="Montserrat Medium"/>
              </a:rPr>
              <a:t> </a:t>
            </a:r>
            <a:r>
              <a:rPr b="1" lang="pt-BR" sz="1300">
                <a:solidFill>
                  <a:srgbClr val="073763"/>
                </a:solidFill>
                <a:latin typeface="Montserrat"/>
                <a:ea typeface="Montserrat"/>
                <a:cs typeface="Montserrat"/>
                <a:sym typeface="Montserrat"/>
              </a:rPr>
              <a:t>converting offline traffic to online traffic</a:t>
            </a:r>
            <a:endParaRPr b="1"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Customers use the app to most of their actions (scan product barcodes in-store, place orders for home delivery, pay to save time waiting in line).</a:t>
            </a:r>
            <a:endParaRPr sz="1300">
              <a:solidFill>
                <a:srgbClr val="073763"/>
              </a:solidFill>
              <a:latin typeface="Montserrat"/>
              <a:ea typeface="Montserrat"/>
              <a:cs typeface="Montserrat"/>
              <a:sym typeface="Montserrat"/>
            </a:endParaRPr>
          </a:p>
        </p:txBody>
      </p:sp>
      <p:sp>
        <p:nvSpPr>
          <p:cNvPr id="245" name="Google Shape;245;p31"/>
          <p:cNvSpPr txBox="1"/>
          <p:nvPr/>
        </p:nvSpPr>
        <p:spPr>
          <a:xfrm>
            <a:off x="519300" y="3643500"/>
            <a:ext cx="81054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Personalized Marketing:</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Via the app Freshippo had full access to information on customers consumption needs and habits which allowed to</a:t>
            </a:r>
            <a:r>
              <a:rPr lang="pt-BR" sz="1300">
                <a:solidFill>
                  <a:srgbClr val="073763"/>
                </a:solidFill>
                <a:latin typeface="Montserrat Medium"/>
                <a:ea typeface="Montserrat Medium"/>
                <a:cs typeface="Montserrat Medium"/>
                <a:sym typeface="Montserrat Medium"/>
              </a:rPr>
              <a:t> </a:t>
            </a:r>
            <a:r>
              <a:rPr b="1" lang="pt-BR" sz="1300">
                <a:solidFill>
                  <a:srgbClr val="073763"/>
                </a:solidFill>
                <a:latin typeface="Montserrat"/>
                <a:ea typeface="Montserrat"/>
                <a:cs typeface="Montserrat"/>
                <a:sym typeface="Montserrat"/>
              </a:rPr>
              <a:t>create extensive profiles of its customers</a:t>
            </a:r>
            <a:endParaRPr b="1"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Allowed </a:t>
            </a:r>
            <a:r>
              <a:rPr b="1" lang="pt-BR" sz="1300">
                <a:solidFill>
                  <a:srgbClr val="073763"/>
                </a:solidFill>
                <a:latin typeface="Montserrat"/>
                <a:ea typeface="Montserrat"/>
                <a:cs typeface="Montserrat"/>
                <a:sym typeface="Montserrat"/>
              </a:rPr>
              <a:t>one-to-one marketing</a:t>
            </a:r>
            <a:r>
              <a:rPr lang="pt-BR" sz="1300">
                <a:solidFill>
                  <a:srgbClr val="073763"/>
                </a:solidFill>
                <a:latin typeface="Montserrat Medium"/>
                <a:ea typeface="Montserrat Medium"/>
                <a:cs typeface="Montserrat Medium"/>
                <a:sym typeface="Montserrat Medium"/>
              </a:rPr>
              <a:t> </a:t>
            </a:r>
            <a:r>
              <a:rPr lang="pt-BR" sz="1300">
                <a:solidFill>
                  <a:srgbClr val="073763"/>
                </a:solidFill>
                <a:latin typeface="Montserrat"/>
                <a:ea typeface="Montserrat"/>
                <a:cs typeface="Montserrat"/>
                <a:sym typeface="Montserrat"/>
              </a:rPr>
              <a:t>and personalized recommendations</a:t>
            </a:r>
            <a:endParaRPr sz="1300">
              <a:solidFill>
                <a:srgbClr val="073763"/>
              </a:solidFill>
              <a:latin typeface="Montserrat"/>
              <a:ea typeface="Montserrat"/>
              <a:cs typeface="Montserrat"/>
              <a:sym typeface="Montserrat"/>
            </a:endParaRPr>
          </a:p>
        </p:txBody>
      </p:sp>
      <p:sp>
        <p:nvSpPr>
          <p:cNvPr id="246" name="Google Shape;24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64" name="Google Shape;64;p14"/>
          <p:cNvPicPr preferRelativeResize="0"/>
          <p:nvPr/>
        </p:nvPicPr>
        <p:blipFill>
          <a:blip r:embed="rId3">
            <a:alphaModFix/>
          </a:blip>
          <a:stretch>
            <a:fillRect/>
          </a:stretch>
        </p:blipFill>
        <p:spPr>
          <a:xfrm>
            <a:off x="6255700" y="1939713"/>
            <a:ext cx="2702326" cy="1264075"/>
          </a:xfrm>
          <a:prstGeom prst="rect">
            <a:avLst/>
          </a:prstGeom>
          <a:noFill/>
          <a:ln>
            <a:noFill/>
          </a:ln>
        </p:spPr>
      </p:pic>
      <p:sp>
        <p:nvSpPr>
          <p:cNvPr id="65" name="Google Shape;65;p14"/>
          <p:cNvSpPr txBox="1"/>
          <p:nvPr/>
        </p:nvSpPr>
        <p:spPr>
          <a:xfrm>
            <a:off x="459425" y="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3100">
                <a:latin typeface="Montserrat"/>
                <a:ea typeface="Montserrat"/>
                <a:cs typeface="Montserrat"/>
                <a:sym typeface="Montserrat"/>
              </a:rPr>
              <a:t>Introduction</a:t>
            </a:r>
            <a:endParaRPr b="1" sz="3100">
              <a:solidFill>
                <a:srgbClr val="000000"/>
              </a:solidFill>
              <a:latin typeface="Montserrat"/>
              <a:ea typeface="Montserrat"/>
              <a:cs typeface="Montserrat"/>
              <a:sym typeface="Montserrat"/>
            </a:endParaRPr>
          </a:p>
        </p:txBody>
      </p:sp>
      <p:sp>
        <p:nvSpPr>
          <p:cNvPr id="66" name="Google Shape;66;p14"/>
          <p:cNvSpPr txBox="1"/>
          <p:nvPr/>
        </p:nvSpPr>
        <p:spPr>
          <a:xfrm>
            <a:off x="459425" y="1566593"/>
            <a:ext cx="5515200" cy="1147800"/>
          </a:xfrm>
          <a:prstGeom prst="rect">
            <a:avLst/>
          </a:prstGeom>
          <a:noFill/>
          <a:ln>
            <a:noFill/>
          </a:ln>
        </p:spPr>
        <p:txBody>
          <a:bodyPr anchorCtr="0" anchor="t" bIns="91425" lIns="91425" spcFirstLastPara="1" rIns="91425" wrap="square" tIns="91425">
            <a:noAutofit/>
          </a:bodyPr>
          <a:lstStyle/>
          <a:p>
            <a:pPr indent="-311150" lvl="0" marL="457200" rtl="0" algn="just">
              <a:lnSpc>
                <a:spcPct val="95000"/>
              </a:lnSpc>
              <a:spcBef>
                <a:spcPts val="0"/>
              </a:spcBef>
              <a:spcAft>
                <a:spcPts val="0"/>
              </a:spcAft>
              <a:buClr>
                <a:srgbClr val="073763"/>
              </a:buClr>
              <a:buSzPts val="1300"/>
              <a:buFont typeface="Montserrat"/>
              <a:buChar char="●"/>
            </a:pPr>
            <a:r>
              <a:rPr i="1" lang="pt-BR" sz="1300">
                <a:solidFill>
                  <a:srgbClr val="073763"/>
                </a:solidFill>
                <a:latin typeface="Montserrat"/>
                <a:ea typeface="Montserrat"/>
                <a:cs typeface="Montserrat"/>
                <a:sym typeface="Montserrat"/>
              </a:rPr>
              <a:t>Freshippo</a:t>
            </a:r>
            <a:r>
              <a:rPr lang="pt-BR" sz="1300">
                <a:solidFill>
                  <a:srgbClr val="073763"/>
                </a:solidFill>
                <a:latin typeface="Montserrat"/>
                <a:ea typeface="Montserrat"/>
                <a:cs typeface="Montserrat"/>
                <a:sym typeface="Montserrat"/>
              </a:rPr>
              <a:t> is a </a:t>
            </a:r>
            <a:r>
              <a:rPr b="1" lang="pt-BR" sz="1300">
                <a:solidFill>
                  <a:srgbClr val="073763"/>
                </a:solidFill>
                <a:latin typeface="Montserrat"/>
                <a:ea typeface="Montserrat"/>
                <a:cs typeface="Montserrat"/>
                <a:sym typeface="Montserrat"/>
              </a:rPr>
              <a:t>grocery store chain</a:t>
            </a:r>
            <a:r>
              <a:rPr lang="pt-BR" sz="1300">
                <a:solidFill>
                  <a:srgbClr val="073763"/>
                </a:solidFill>
                <a:latin typeface="Montserrat"/>
                <a:ea typeface="Montserrat"/>
                <a:cs typeface="Montserrat"/>
                <a:sym typeface="Montserrat"/>
              </a:rPr>
              <a:t> operated by the </a:t>
            </a:r>
            <a:r>
              <a:rPr i="1" lang="pt-BR" sz="1300">
                <a:solidFill>
                  <a:srgbClr val="073763"/>
                </a:solidFill>
                <a:latin typeface="Montserrat"/>
                <a:ea typeface="Montserrat"/>
                <a:cs typeface="Montserrat"/>
                <a:sym typeface="Montserrat"/>
              </a:rPr>
              <a:t>Alibaba Group</a:t>
            </a:r>
            <a:endParaRPr i="1" sz="1300">
              <a:solidFill>
                <a:srgbClr val="073763"/>
              </a:solidFill>
              <a:latin typeface="Montserrat"/>
              <a:ea typeface="Montserrat"/>
              <a:cs typeface="Montserrat"/>
              <a:sym typeface="Montserrat"/>
            </a:endParaRPr>
          </a:p>
          <a:p>
            <a:pPr indent="0" lvl="0" marL="457200" rtl="0" algn="just">
              <a:lnSpc>
                <a:spcPct val="30000"/>
              </a:lnSpc>
              <a:spcBef>
                <a:spcPts val="0"/>
              </a:spcBef>
              <a:spcAft>
                <a:spcPts val="0"/>
              </a:spcAft>
              <a:buNone/>
            </a:pPr>
            <a:r>
              <a:t/>
            </a:r>
            <a:endParaRPr i="1"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Launched in January 2016 in Shanghai, China, by Hou Yi, a former executive at Alibaba.</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73763"/>
              </a:solidFill>
              <a:latin typeface="Montserrat"/>
              <a:ea typeface="Montserrat"/>
              <a:cs typeface="Montserrat"/>
              <a:sym typeface="Montserrat"/>
            </a:endParaRPr>
          </a:p>
        </p:txBody>
      </p:sp>
      <p:sp>
        <p:nvSpPr>
          <p:cNvPr id="67" name="Google Shape;67;p14"/>
          <p:cNvSpPr txBox="1"/>
          <p:nvPr/>
        </p:nvSpPr>
        <p:spPr>
          <a:xfrm>
            <a:off x="577275" y="1140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Foundation and Concept</a:t>
            </a:r>
            <a:endParaRPr b="1">
              <a:solidFill>
                <a:schemeClr val="accent1"/>
              </a:solidFill>
              <a:latin typeface="Montserrat"/>
              <a:ea typeface="Montserrat"/>
              <a:cs typeface="Montserrat"/>
              <a:sym typeface="Montserrat"/>
            </a:endParaRPr>
          </a:p>
        </p:txBody>
      </p:sp>
      <p:sp>
        <p:nvSpPr>
          <p:cNvPr id="68" name="Google Shape;68;p14"/>
          <p:cNvSpPr txBox="1"/>
          <p:nvPr/>
        </p:nvSpPr>
        <p:spPr>
          <a:xfrm>
            <a:off x="473525" y="3194675"/>
            <a:ext cx="5487000" cy="150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Rapid growth from the second half of 2017, opening a new store approximately </a:t>
            </a:r>
            <a:r>
              <a:rPr b="1" lang="pt-BR" sz="1300">
                <a:solidFill>
                  <a:srgbClr val="073763"/>
                </a:solidFill>
                <a:latin typeface="Montserrat"/>
                <a:ea typeface="Montserrat"/>
                <a:cs typeface="Montserrat"/>
                <a:sym typeface="Montserrat"/>
              </a:rPr>
              <a:t>every six days</a:t>
            </a:r>
            <a:r>
              <a:rPr lang="pt-BR" sz="1300">
                <a:solidFill>
                  <a:srgbClr val="073763"/>
                </a:solidFill>
                <a:latin typeface="Montserrat"/>
                <a:ea typeface="Montserrat"/>
                <a:cs typeface="Montserrat"/>
                <a:sym typeface="Montserrat"/>
              </a:rPr>
              <a:t>.</a:t>
            </a:r>
            <a:endParaRPr sz="1300">
              <a:solidFill>
                <a:srgbClr val="073763"/>
              </a:solidFill>
              <a:latin typeface="Montserrat"/>
              <a:ea typeface="Montserrat"/>
              <a:cs typeface="Montserrat"/>
              <a:sym typeface="Montserrat"/>
            </a:endParaRPr>
          </a:p>
          <a:p>
            <a:pPr indent="0" lvl="0" marL="457200" rtl="0" algn="l">
              <a:lnSpc>
                <a:spcPct val="30000"/>
              </a:lnSpc>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By </a:t>
            </a:r>
            <a:r>
              <a:rPr b="1" lang="pt-BR" sz="1300">
                <a:solidFill>
                  <a:srgbClr val="073763"/>
                </a:solidFill>
                <a:latin typeface="Montserrat"/>
                <a:ea typeface="Montserrat"/>
                <a:cs typeface="Montserrat"/>
                <a:sym typeface="Montserrat"/>
              </a:rPr>
              <a:t>June 2018</a:t>
            </a:r>
            <a:r>
              <a:rPr lang="pt-BR" sz="1300">
                <a:solidFill>
                  <a:srgbClr val="073763"/>
                </a:solidFill>
                <a:latin typeface="Montserrat"/>
                <a:ea typeface="Montserrat"/>
                <a:cs typeface="Montserrat"/>
                <a:sym typeface="Montserrat"/>
              </a:rPr>
              <a:t>, expanded to </a:t>
            </a:r>
            <a:r>
              <a:rPr b="1" lang="pt-BR" sz="1300">
                <a:solidFill>
                  <a:srgbClr val="073763"/>
                </a:solidFill>
                <a:latin typeface="Montserrat"/>
                <a:ea typeface="Montserrat"/>
                <a:cs typeface="Montserrat"/>
                <a:sym typeface="Montserrat"/>
              </a:rPr>
              <a:t>46 stores</a:t>
            </a:r>
            <a:r>
              <a:rPr lang="pt-BR" sz="1300">
                <a:solidFill>
                  <a:srgbClr val="073763"/>
                </a:solidFill>
                <a:latin typeface="Montserrat"/>
                <a:ea typeface="Montserrat"/>
                <a:cs typeface="Montserrat"/>
                <a:sym typeface="Montserrat"/>
              </a:rPr>
              <a:t> across </a:t>
            </a:r>
            <a:r>
              <a:rPr b="1" lang="pt-BR" sz="1300">
                <a:solidFill>
                  <a:srgbClr val="073763"/>
                </a:solidFill>
                <a:latin typeface="Montserrat"/>
                <a:ea typeface="Montserrat"/>
                <a:cs typeface="Montserrat"/>
                <a:sym typeface="Montserrat"/>
              </a:rPr>
              <a:t>13 cities</a:t>
            </a:r>
            <a:r>
              <a:rPr lang="pt-BR" sz="1300">
                <a:solidFill>
                  <a:srgbClr val="073763"/>
                </a:solidFill>
                <a:latin typeface="Montserrat"/>
                <a:ea typeface="Montserrat"/>
                <a:cs typeface="Montserrat"/>
                <a:sym typeface="Montserrat"/>
              </a:rPr>
              <a:t> in China.</a:t>
            </a:r>
            <a:endParaRPr sz="1300">
              <a:solidFill>
                <a:srgbClr val="073763"/>
              </a:solidFill>
              <a:latin typeface="Montserrat"/>
              <a:ea typeface="Montserrat"/>
              <a:cs typeface="Montserrat"/>
              <a:sym typeface="Montserrat"/>
            </a:endParaRPr>
          </a:p>
          <a:p>
            <a:pPr indent="0" lvl="0" marL="457200" rtl="0" algn="l">
              <a:lnSpc>
                <a:spcPct val="30000"/>
              </a:lnSpc>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Introduced as a revolutionary grocery shopping platform blending online and offline retail.</a:t>
            </a:r>
            <a:endParaRPr/>
          </a:p>
        </p:txBody>
      </p:sp>
      <p:sp>
        <p:nvSpPr>
          <p:cNvPr id="69" name="Google Shape;69;p14"/>
          <p:cNvSpPr txBox="1"/>
          <p:nvPr/>
        </p:nvSpPr>
        <p:spPr>
          <a:xfrm>
            <a:off x="577275" y="2757075"/>
            <a:ext cx="260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Rapid Expansion</a:t>
            </a:r>
            <a:endParaRPr b="1">
              <a:solidFill>
                <a:schemeClr val="accen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nvSpPr>
        <p:spPr>
          <a:xfrm>
            <a:off x="470850" y="141075"/>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lang="pt-BR" sz="2400">
                <a:latin typeface="Montserrat"/>
                <a:ea typeface="Montserrat"/>
                <a:cs typeface="Montserrat"/>
                <a:sym typeface="Montserrat"/>
              </a:rPr>
              <a:t>Freshippo operation shortcoming</a:t>
            </a:r>
            <a:endParaRPr sz="2400">
              <a:latin typeface="Montserrat"/>
              <a:ea typeface="Montserrat"/>
              <a:cs typeface="Montserrat"/>
              <a:sym typeface="Montserrat"/>
            </a:endParaRPr>
          </a:p>
          <a:p>
            <a:pPr indent="0" lvl="0" marL="0" rtl="0" algn="ctr">
              <a:lnSpc>
                <a:spcPct val="90000"/>
              </a:lnSpc>
              <a:spcBef>
                <a:spcPts val="0"/>
              </a:spcBef>
              <a:spcAft>
                <a:spcPts val="0"/>
              </a:spcAft>
              <a:buNone/>
            </a:pPr>
            <a:r>
              <a:rPr b="1" lang="pt-BR" sz="2400">
                <a:latin typeface="Montserrat"/>
                <a:ea typeface="Montserrat"/>
                <a:cs typeface="Montserrat"/>
                <a:sym typeface="Montserrat"/>
              </a:rPr>
              <a:t>Long waiting times</a:t>
            </a:r>
            <a:endParaRPr b="1" sz="2400">
              <a:latin typeface="Montserrat"/>
              <a:ea typeface="Montserrat"/>
              <a:cs typeface="Montserrat"/>
              <a:sym typeface="Montserrat"/>
            </a:endParaRPr>
          </a:p>
        </p:txBody>
      </p:sp>
      <p:sp>
        <p:nvSpPr>
          <p:cNvPr id="252" name="Google Shape;252;p32"/>
          <p:cNvSpPr txBox="1"/>
          <p:nvPr/>
        </p:nvSpPr>
        <p:spPr>
          <a:xfrm>
            <a:off x="519300" y="891825"/>
            <a:ext cx="8105400" cy="88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Problem:</a:t>
            </a:r>
            <a:endParaRPr b="1">
              <a:solidFill>
                <a:schemeClr val="accent1"/>
              </a:solidFill>
              <a:latin typeface="Montserrat"/>
              <a:ea typeface="Montserrat"/>
              <a:cs typeface="Montserrat"/>
              <a:sym typeface="Montserrat"/>
            </a:endParaRPr>
          </a:p>
          <a:p>
            <a:pPr indent="0" lvl="0" marL="0" rtl="0" algn="l">
              <a:lnSpc>
                <a:spcPct val="30000"/>
              </a:lnSpc>
              <a:spcBef>
                <a:spcPts val="0"/>
              </a:spcBef>
              <a:spcAft>
                <a:spcPts val="0"/>
              </a:spcAft>
              <a:buNone/>
            </a:pPr>
            <a:r>
              <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Freshippo had been widely criticized for long wait times for meals.</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Medium"/>
              <a:ea typeface="Montserrat Medium"/>
              <a:cs typeface="Montserrat Medium"/>
              <a:sym typeface="Montserrat Medium"/>
            </a:endParaRPr>
          </a:p>
        </p:txBody>
      </p:sp>
      <p:sp>
        <p:nvSpPr>
          <p:cNvPr id="253" name="Google Shape;253;p32"/>
          <p:cNvSpPr txBox="1"/>
          <p:nvPr/>
        </p:nvSpPr>
        <p:spPr>
          <a:xfrm>
            <a:off x="470850" y="1837850"/>
            <a:ext cx="8105400" cy="315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Overcome</a:t>
            </a:r>
            <a:r>
              <a:rPr b="1" lang="pt-BR">
                <a:solidFill>
                  <a:schemeClr val="accent1"/>
                </a:solidFill>
                <a:latin typeface="Montserrat"/>
                <a:ea typeface="Montserrat"/>
                <a:cs typeface="Montserrat"/>
                <a:sym typeface="Montserrat"/>
              </a:rPr>
              <a:t>:</a:t>
            </a:r>
            <a:endParaRPr b="1">
              <a:solidFill>
                <a:schemeClr val="accent1"/>
              </a:solidFill>
              <a:latin typeface="Montserrat"/>
              <a:ea typeface="Montserrat"/>
              <a:cs typeface="Montserrat"/>
              <a:sym typeface="Montserrat"/>
            </a:endParaRPr>
          </a:p>
          <a:p>
            <a:pPr indent="0" lvl="0" marL="0" rtl="0" algn="l">
              <a:lnSpc>
                <a:spcPct val="30000"/>
              </a:lnSpc>
              <a:spcBef>
                <a:spcPts val="0"/>
              </a:spcBef>
              <a:spcAft>
                <a:spcPts val="0"/>
              </a:spcAft>
              <a:buNone/>
            </a:pPr>
            <a:r>
              <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In February 2018 Freshippo opened the Nanxiang Store;</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It was a brick-and-mortar store that combined an automated restaurant and a supermarket in one. </a:t>
            </a:r>
            <a:endParaRPr sz="1300">
              <a:solidFill>
                <a:srgbClr val="073763"/>
              </a:solidFill>
              <a:latin typeface="Montserrat"/>
              <a:ea typeface="Montserrat"/>
              <a:cs typeface="Montserrat"/>
              <a:sym typeface="Montserrat"/>
            </a:endParaRPr>
          </a:p>
          <a:p>
            <a:pPr indent="-317500" lvl="1" marL="9144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Customers first chose their seats on the screen at the restaurant entrance, and then followed the instructions from the system to get seated.</a:t>
            </a:r>
            <a:endParaRPr sz="1300">
              <a:solidFill>
                <a:srgbClr val="073763"/>
              </a:solidFill>
              <a:latin typeface="Montserrat"/>
              <a:ea typeface="Montserrat"/>
              <a:cs typeface="Montserrat"/>
              <a:sym typeface="Montserrat"/>
            </a:endParaRPr>
          </a:p>
          <a:p>
            <a:pPr indent="-317500" lvl="1" marL="9144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Next, they scanned the QR code on the table with their Freshippo app to order dishes. </a:t>
            </a:r>
            <a:endParaRPr sz="1300">
              <a:solidFill>
                <a:srgbClr val="073763"/>
              </a:solidFill>
              <a:latin typeface="Montserrat"/>
              <a:ea typeface="Montserrat"/>
              <a:cs typeface="Montserrat"/>
              <a:sym typeface="Montserrat"/>
            </a:endParaRPr>
          </a:p>
          <a:p>
            <a:pPr indent="-317500" lvl="1" marL="9144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Beside the table, there was a track for robots to deliver dishes. </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From customer ordering to preparation in the kitchen to dish delivery, all activities were managed by the system and displayed on the screen beside the table. In this store, it was robots that delivered dishes and even cooked some standard dishes</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rPr lang="pt-BR" sz="1300">
                <a:solidFill>
                  <a:srgbClr val="073763"/>
                </a:solidFill>
                <a:latin typeface="Montserrat"/>
                <a:ea typeface="Montserrat"/>
                <a:cs typeface="Montserrat"/>
                <a:sym typeface="Montserrat"/>
              </a:rPr>
              <a:t>Despite all of these efforts, the issue persisted.</a:t>
            </a:r>
            <a:endParaRPr sz="1300">
              <a:solidFill>
                <a:schemeClr val="dk1"/>
              </a:solidFill>
              <a:latin typeface="Montserrat"/>
              <a:ea typeface="Montserrat"/>
              <a:cs typeface="Montserrat"/>
              <a:sym typeface="Montserrat"/>
            </a:endParaRPr>
          </a:p>
        </p:txBody>
      </p:sp>
      <p:sp>
        <p:nvSpPr>
          <p:cNvPr id="254" name="Google Shape;25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nvSpPr>
        <p:spPr>
          <a:xfrm>
            <a:off x="470850" y="141075"/>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lang="pt-BR" sz="2400">
                <a:latin typeface="Montserrat"/>
                <a:ea typeface="Montserrat"/>
                <a:cs typeface="Montserrat"/>
                <a:sym typeface="Montserrat"/>
              </a:rPr>
              <a:t>Freshippo operation shortcoming</a:t>
            </a:r>
            <a:endParaRPr sz="2400">
              <a:latin typeface="Montserrat"/>
              <a:ea typeface="Montserrat"/>
              <a:cs typeface="Montserrat"/>
              <a:sym typeface="Montserrat"/>
            </a:endParaRPr>
          </a:p>
          <a:p>
            <a:pPr indent="0" lvl="0" marL="0" rtl="0" algn="ctr">
              <a:lnSpc>
                <a:spcPct val="90000"/>
              </a:lnSpc>
              <a:spcBef>
                <a:spcPts val="0"/>
              </a:spcBef>
              <a:spcAft>
                <a:spcPts val="0"/>
              </a:spcAft>
              <a:buNone/>
            </a:pPr>
            <a:r>
              <a:rPr b="1" lang="pt-BR" sz="2400">
                <a:latin typeface="Montserrat"/>
                <a:ea typeface="Montserrat"/>
                <a:cs typeface="Montserrat"/>
                <a:sym typeface="Montserrat"/>
              </a:rPr>
              <a:t>Food quality</a:t>
            </a:r>
            <a:endParaRPr b="1" sz="2400">
              <a:latin typeface="Montserrat"/>
              <a:ea typeface="Montserrat"/>
              <a:cs typeface="Montserrat"/>
              <a:sym typeface="Montserrat"/>
            </a:endParaRPr>
          </a:p>
        </p:txBody>
      </p:sp>
      <p:sp>
        <p:nvSpPr>
          <p:cNvPr id="260" name="Google Shape;260;p33"/>
          <p:cNvSpPr txBox="1"/>
          <p:nvPr/>
        </p:nvSpPr>
        <p:spPr>
          <a:xfrm>
            <a:off x="519300" y="1017250"/>
            <a:ext cx="8105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Problem</a:t>
            </a:r>
            <a:r>
              <a:rPr b="1" lang="pt-BR" sz="1500">
                <a:solidFill>
                  <a:schemeClr val="accent1"/>
                </a:solidFill>
                <a:latin typeface="Montserrat"/>
                <a:ea typeface="Montserrat"/>
                <a:cs typeface="Montserrat"/>
                <a:sym typeface="Montserrat"/>
              </a:rPr>
              <a:t>:</a:t>
            </a:r>
            <a:endParaRPr b="1" sz="1500">
              <a:solidFill>
                <a:schemeClr val="accent1"/>
              </a:solidFill>
              <a:latin typeface="Montserrat"/>
              <a:ea typeface="Montserrat"/>
              <a:cs typeface="Montserrat"/>
              <a:sym typeface="Montserrat"/>
            </a:endParaRPr>
          </a:p>
          <a:p>
            <a:pPr indent="0" lvl="0" marL="0" rtl="0" algn="l">
              <a:lnSpc>
                <a:spcPct val="40000"/>
              </a:lnSpc>
              <a:spcBef>
                <a:spcPts val="0"/>
              </a:spcBef>
              <a:spcAft>
                <a:spcPts val="0"/>
              </a:spcAft>
              <a:buNone/>
            </a:pPr>
            <a:r>
              <a:t/>
            </a:r>
            <a:endParaRPr b="1" sz="1500">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The store had been receiving customer complaints, including some related to stale and lackluster food.</a:t>
            </a:r>
            <a:endParaRPr sz="1300">
              <a:solidFill>
                <a:srgbClr val="073763"/>
              </a:solidFill>
              <a:latin typeface="Montserrat"/>
              <a:ea typeface="Montserrat"/>
              <a:cs typeface="Montserrat"/>
              <a:sym typeface="Montserrat"/>
            </a:endParaRPr>
          </a:p>
        </p:txBody>
      </p:sp>
      <p:sp>
        <p:nvSpPr>
          <p:cNvPr id="261" name="Google Shape;261;p33"/>
          <p:cNvSpPr txBox="1"/>
          <p:nvPr/>
        </p:nvSpPr>
        <p:spPr>
          <a:xfrm>
            <a:off x="470850" y="2273600"/>
            <a:ext cx="8105400" cy="19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Overcome:</a:t>
            </a:r>
            <a:endParaRPr b="1">
              <a:solidFill>
                <a:schemeClr val="accent1"/>
              </a:solidFill>
              <a:latin typeface="Montserrat"/>
              <a:ea typeface="Montserrat"/>
              <a:cs typeface="Montserrat"/>
              <a:sym typeface="Montserrat"/>
            </a:endParaRPr>
          </a:p>
          <a:p>
            <a:pPr indent="0" lvl="0" marL="0" rtl="0" algn="l">
              <a:lnSpc>
                <a:spcPct val="40000"/>
              </a:lnSpc>
              <a:spcBef>
                <a:spcPts val="0"/>
              </a:spcBef>
              <a:spcAft>
                <a:spcPts val="0"/>
              </a:spcAft>
              <a:buNone/>
            </a:pPr>
            <a:r>
              <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Freshippo invested in technology and equipment to support its quality control efforts.</a:t>
            </a:r>
            <a:endParaRPr sz="1300">
              <a:solidFill>
                <a:srgbClr val="073763"/>
              </a:solidFill>
              <a:latin typeface="Montserrat"/>
              <a:ea typeface="Montserrat"/>
              <a:cs typeface="Montserrat"/>
              <a:sym typeface="Montserrat"/>
            </a:endParaRPr>
          </a:p>
          <a:p>
            <a:pPr indent="-317500" lvl="1" marL="9144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This included the use of IoT devices, temperature sensors, and real-time monitoring systems to ensure the freshness and quality of products during transportation and storage; </a:t>
            </a:r>
            <a:endParaRPr sz="1300">
              <a:solidFill>
                <a:srgbClr val="073763"/>
              </a:solidFill>
              <a:latin typeface="Montserrat"/>
              <a:ea typeface="Montserrat"/>
              <a:cs typeface="Montserrat"/>
              <a:sym typeface="Montserrat"/>
            </a:endParaRPr>
          </a:p>
          <a:p>
            <a:pPr indent="-317500" lvl="1" marL="9144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Limit fresh food exposure to at most 18 hours; </a:t>
            </a:r>
            <a:endParaRPr sz="1300">
              <a:solidFill>
                <a:srgbClr val="073763"/>
              </a:solidFill>
              <a:latin typeface="Montserrat"/>
              <a:ea typeface="Montserrat"/>
              <a:cs typeface="Montserrat"/>
              <a:sym typeface="Montserrat"/>
            </a:endParaRPr>
          </a:p>
          <a:p>
            <a:pPr indent="-317500" lvl="1" marL="9144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Implement quality inspection and control measures throughout the supply chain.</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Medium"/>
              <a:ea typeface="Montserrat Medium"/>
              <a:cs typeface="Montserrat Medium"/>
              <a:sym typeface="Montserrat Medium"/>
            </a:endParaRPr>
          </a:p>
        </p:txBody>
      </p:sp>
      <p:sp>
        <p:nvSpPr>
          <p:cNvPr id="262" name="Google Shape;26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nvSpPr>
        <p:spPr>
          <a:xfrm>
            <a:off x="470850" y="141075"/>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lang="pt-BR" sz="2400">
                <a:latin typeface="Montserrat"/>
                <a:ea typeface="Montserrat"/>
                <a:cs typeface="Montserrat"/>
                <a:sym typeface="Montserrat"/>
              </a:rPr>
              <a:t>Freshippo operation shortcoming</a:t>
            </a:r>
            <a:endParaRPr sz="2400">
              <a:latin typeface="Montserrat"/>
              <a:ea typeface="Montserrat"/>
              <a:cs typeface="Montserrat"/>
              <a:sym typeface="Montserrat"/>
            </a:endParaRPr>
          </a:p>
          <a:p>
            <a:pPr indent="0" lvl="0" marL="0" rtl="0" algn="ctr">
              <a:lnSpc>
                <a:spcPct val="90000"/>
              </a:lnSpc>
              <a:spcBef>
                <a:spcPts val="0"/>
              </a:spcBef>
              <a:spcAft>
                <a:spcPts val="0"/>
              </a:spcAft>
              <a:buNone/>
            </a:pPr>
            <a:r>
              <a:rPr b="1" lang="pt-BR" sz="2400">
                <a:latin typeface="Montserrat"/>
                <a:ea typeface="Montserrat"/>
                <a:cs typeface="Montserrat"/>
                <a:sym typeface="Montserrat"/>
              </a:rPr>
              <a:t>High cost of order fulfillment</a:t>
            </a:r>
            <a:endParaRPr b="1" sz="2400">
              <a:latin typeface="Montserrat"/>
              <a:ea typeface="Montserrat"/>
              <a:cs typeface="Montserrat"/>
              <a:sym typeface="Montserrat"/>
            </a:endParaRPr>
          </a:p>
        </p:txBody>
      </p:sp>
      <p:sp>
        <p:nvSpPr>
          <p:cNvPr id="268" name="Google Shape;268;p34"/>
          <p:cNvSpPr txBox="1"/>
          <p:nvPr/>
        </p:nvSpPr>
        <p:spPr>
          <a:xfrm>
            <a:off x="519300" y="1063450"/>
            <a:ext cx="8105400" cy="68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Objective</a:t>
            </a:r>
            <a:r>
              <a:rPr b="1" lang="pt-BR">
                <a:solidFill>
                  <a:schemeClr val="accent1"/>
                </a:solidFill>
                <a:latin typeface="Montserrat"/>
                <a:ea typeface="Montserrat"/>
                <a:cs typeface="Montserrat"/>
                <a:sym typeface="Montserrat"/>
              </a:rPr>
              <a:t>:</a:t>
            </a:r>
            <a:endParaRPr b="1">
              <a:solidFill>
                <a:schemeClr val="accent1"/>
              </a:solidFill>
              <a:latin typeface="Montserrat"/>
              <a:ea typeface="Montserrat"/>
              <a:cs typeface="Montserrat"/>
              <a:sym typeface="Montserrat"/>
            </a:endParaRPr>
          </a:p>
          <a:p>
            <a:pPr indent="0" lvl="0" marL="0" rtl="0" algn="l">
              <a:lnSpc>
                <a:spcPct val="30000"/>
              </a:lnSpc>
              <a:spcBef>
                <a:spcPts val="0"/>
              </a:spcBef>
              <a:spcAft>
                <a:spcPts val="0"/>
              </a:spcAft>
              <a:buNone/>
            </a:pPr>
            <a:r>
              <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Medium"/>
              <a:buChar char="●"/>
            </a:pPr>
            <a:r>
              <a:rPr b="1" lang="pt-BR" sz="1300">
                <a:solidFill>
                  <a:srgbClr val="073763"/>
                </a:solidFill>
                <a:latin typeface="Montserrat"/>
                <a:ea typeface="Montserrat"/>
                <a:cs typeface="Montserrat"/>
                <a:sym typeface="Montserrat"/>
              </a:rPr>
              <a:t>Reduce the cost of order fulfillment</a:t>
            </a:r>
            <a:r>
              <a:rPr lang="pt-BR" sz="1300">
                <a:solidFill>
                  <a:srgbClr val="073763"/>
                </a:solidFill>
                <a:latin typeface="Montserrat Medium"/>
                <a:ea typeface="Montserrat Medium"/>
                <a:cs typeface="Montserrat Medium"/>
                <a:sym typeface="Montserrat Medium"/>
              </a:rPr>
              <a:t> </a:t>
            </a:r>
            <a:r>
              <a:rPr lang="pt-BR" sz="1300">
                <a:solidFill>
                  <a:srgbClr val="073763"/>
                </a:solidFill>
                <a:latin typeface="Montserrat"/>
                <a:ea typeface="Montserrat"/>
                <a:cs typeface="Montserrat"/>
                <a:sym typeface="Montserrat"/>
              </a:rPr>
              <a:t>through data analysis.</a:t>
            </a:r>
            <a:endParaRPr sz="1300">
              <a:solidFill>
                <a:srgbClr val="073763"/>
              </a:solidFill>
              <a:latin typeface="Montserrat"/>
              <a:ea typeface="Montserrat"/>
              <a:cs typeface="Montserrat"/>
              <a:sym typeface="Montserrat"/>
            </a:endParaRPr>
          </a:p>
        </p:txBody>
      </p:sp>
      <p:sp>
        <p:nvSpPr>
          <p:cNvPr id="269" name="Google Shape;269;p34"/>
          <p:cNvSpPr txBox="1"/>
          <p:nvPr/>
        </p:nvSpPr>
        <p:spPr>
          <a:xfrm>
            <a:off x="470850" y="2128875"/>
            <a:ext cx="8105400" cy="191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Overcome:</a:t>
            </a:r>
            <a:endParaRPr b="1">
              <a:solidFill>
                <a:schemeClr val="accent1"/>
              </a:solidFill>
              <a:latin typeface="Montserrat"/>
              <a:ea typeface="Montserrat"/>
              <a:cs typeface="Montserrat"/>
              <a:sym typeface="Montserrat"/>
            </a:endParaRPr>
          </a:p>
          <a:p>
            <a:pPr indent="0" lvl="0" marL="0" rtl="0" algn="l">
              <a:lnSpc>
                <a:spcPct val="30000"/>
              </a:lnSpc>
              <a:spcBef>
                <a:spcPts val="0"/>
              </a:spcBef>
              <a:spcAft>
                <a:spcPts val="0"/>
              </a:spcAft>
              <a:buNone/>
            </a:pPr>
            <a:r>
              <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Orders are accumulated to a certain quantity, and the best outbound route is determined based on order quantity and product types;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Orders on the same route are combined to maximize delivery efficiency. Integrated orders are transported from the central warehouse to stores overnight; </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Delivery men pick up parcels during less busy store hours and sort them according to order information upon reaching customers.</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Medium"/>
              <a:ea typeface="Montserrat Medium"/>
              <a:cs typeface="Montserrat Medium"/>
              <a:sym typeface="Montserrat Medium"/>
            </a:endParaRPr>
          </a:p>
        </p:txBody>
      </p:sp>
      <p:sp>
        <p:nvSpPr>
          <p:cNvPr id="270" name="Google Shape;270;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nvSpPr>
        <p:spPr>
          <a:xfrm>
            <a:off x="470850" y="141075"/>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300">
                <a:latin typeface="Montserrat"/>
                <a:ea typeface="Montserrat"/>
                <a:cs typeface="Montserrat"/>
                <a:sym typeface="Montserrat"/>
              </a:rPr>
              <a:t>Freshippo leverage emerging technologies to evolve into a more sustainable and profitable business</a:t>
            </a:r>
            <a:endParaRPr b="1" sz="2300">
              <a:latin typeface="Montserrat"/>
              <a:ea typeface="Montserrat"/>
              <a:cs typeface="Montserrat"/>
              <a:sym typeface="Montserrat"/>
            </a:endParaRPr>
          </a:p>
        </p:txBody>
      </p:sp>
      <p:sp>
        <p:nvSpPr>
          <p:cNvPr id="276" name="Google Shape;276;p35"/>
          <p:cNvSpPr txBox="1"/>
          <p:nvPr/>
        </p:nvSpPr>
        <p:spPr>
          <a:xfrm>
            <a:off x="519300" y="1212563"/>
            <a:ext cx="8105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Green Technologies in Store Operations</a:t>
            </a:r>
            <a:r>
              <a:rPr b="1" lang="pt-BR">
                <a:solidFill>
                  <a:schemeClr val="accent1"/>
                </a:solidFill>
                <a:latin typeface="Montserrat"/>
                <a:ea typeface="Montserrat"/>
                <a:cs typeface="Montserrat"/>
                <a:sym typeface="Montserrat"/>
              </a:rPr>
              <a:t>:</a:t>
            </a:r>
            <a:endParaRPr b="1">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Medium"/>
              <a:buChar char="●"/>
            </a:pPr>
            <a:r>
              <a:rPr lang="pt-BR" sz="1300">
                <a:solidFill>
                  <a:srgbClr val="073763"/>
                </a:solidFill>
                <a:latin typeface="Montserrat"/>
                <a:ea typeface="Montserrat"/>
                <a:cs typeface="Montserrat"/>
                <a:sym typeface="Montserrat"/>
              </a:rPr>
              <a:t>Energy-efficient technologies</a:t>
            </a:r>
            <a:r>
              <a:rPr lang="pt-BR" sz="1300">
                <a:solidFill>
                  <a:schemeClr val="dk1"/>
                </a:solidFill>
                <a:latin typeface="Montserrat"/>
                <a:ea typeface="Montserrat"/>
                <a:cs typeface="Montserrat"/>
                <a:sym typeface="Montserrat"/>
              </a:rPr>
              <a:t> </a:t>
            </a:r>
            <a:r>
              <a:rPr lang="pt-BR" sz="1300">
                <a:solidFill>
                  <a:srgbClr val="073763"/>
                </a:solidFill>
                <a:latin typeface="Montserrat"/>
                <a:ea typeface="Montserrat"/>
                <a:cs typeface="Montserrat"/>
                <a:sym typeface="Montserrat"/>
              </a:rPr>
              <a:t>such as LED lighting and renewable energy sources;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Medium"/>
              <a:buChar char="●"/>
            </a:pPr>
            <a:r>
              <a:rPr lang="pt-BR" sz="1300">
                <a:solidFill>
                  <a:srgbClr val="073763"/>
                </a:solidFill>
                <a:latin typeface="Montserrat"/>
                <a:ea typeface="Montserrat"/>
                <a:cs typeface="Montserrat"/>
                <a:sym typeface="Montserrat"/>
              </a:rPr>
              <a:t>Solar panels into store operations to reduce energy consumption and carbon emissions.</a:t>
            </a:r>
            <a:endParaRPr sz="1300">
              <a:solidFill>
                <a:srgbClr val="073763"/>
              </a:solidFill>
              <a:latin typeface="Montserrat"/>
              <a:ea typeface="Montserrat"/>
              <a:cs typeface="Montserrat"/>
              <a:sym typeface="Montserrat"/>
            </a:endParaRPr>
          </a:p>
        </p:txBody>
      </p:sp>
      <p:sp>
        <p:nvSpPr>
          <p:cNvPr id="277" name="Google Shape;27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278" name="Google Shape;278;p35"/>
          <p:cNvSpPr txBox="1"/>
          <p:nvPr/>
        </p:nvSpPr>
        <p:spPr>
          <a:xfrm>
            <a:off x="519300" y="2571750"/>
            <a:ext cx="81054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Efficient Last-Mile Delivery:</a:t>
            </a:r>
            <a:endParaRPr b="1">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Medium"/>
              <a:buChar char="●"/>
            </a:pPr>
            <a:r>
              <a:rPr lang="pt-BR" sz="1300">
                <a:solidFill>
                  <a:srgbClr val="073763"/>
                </a:solidFill>
                <a:latin typeface="Montserrat"/>
                <a:ea typeface="Montserrat"/>
                <a:cs typeface="Montserrat"/>
                <a:sym typeface="Montserrat"/>
              </a:rPr>
              <a:t>Utilize electric vehicles (EVs) or delivery drones for last-mile delivery to reduce carbon emissions and congestion in urban areas;</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Medium"/>
              <a:buChar char="●"/>
            </a:pPr>
            <a:r>
              <a:rPr lang="pt-BR" sz="1300">
                <a:solidFill>
                  <a:srgbClr val="073763"/>
                </a:solidFill>
                <a:latin typeface="Montserrat"/>
                <a:ea typeface="Montserrat"/>
                <a:cs typeface="Montserrat"/>
                <a:sym typeface="Montserrat"/>
              </a:rPr>
              <a:t>Offer incentives for customers to choose consolidated delivery options or pickup points to reduce the environmental impact of individual deliveries.</a:t>
            </a:r>
            <a:endParaRPr sz="1300">
              <a:solidFill>
                <a:srgbClr val="073763"/>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latin typeface="Montserrat"/>
                <a:ea typeface="Montserrat"/>
                <a:cs typeface="Montserrat"/>
                <a:sym typeface="Montserrat"/>
              </a:rPr>
              <a:t>Customer Development Process</a:t>
            </a:r>
            <a:endParaRPr b="1" sz="2400">
              <a:solidFill>
                <a:srgbClr val="000000"/>
              </a:solidFill>
              <a:latin typeface="Montserrat"/>
              <a:ea typeface="Montserrat"/>
              <a:cs typeface="Montserrat"/>
              <a:sym typeface="Montserrat"/>
            </a:endParaRPr>
          </a:p>
        </p:txBody>
      </p:sp>
      <p:sp>
        <p:nvSpPr>
          <p:cNvPr id="284" name="Google Shape;284;p36"/>
          <p:cNvSpPr txBox="1"/>
          <p:nvPr/>
        </p:nvSpPr>
        <p:spPr>
          <a:xfrm>
            <a:off x="519300" y="828288"/>
            <a:ext cx="81054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Customer Feedback and Validation:</a:t>
            </a:r>
            <a:endParaRPr b="1" sz="1500">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Freshippo should actively seek feedback from customers at various touch points, including in-store interactions, online shopping experiences and post-purchase surveys.</a:t>
            </a:r>
            <a:endParaRPr sz="1300">
              <a:solidFill>
                <a:srgbClr val="073763"/>
              </a:solidFill>
              <a:latin typeface="Montserrat"/>
              <a:ea typeface="Montserrat"/>
              <a:cs typeface="Montserrat"/>
              <a:sym typeface="Montserrat"/>
            </a:endParaRPr>
          </a:p>
        </p:txBody>
      </p:sp>
      <p:sp>
        <p:nvSpPr>
          <p:cNvPr id="285" name="Google Shape;285;p36"/>
          <p:cNvSpPr txBox="1"/>
          <p:nvPr/>
        </p:nvSpPr>
        <p:spPr>
          <a:xfrm>
            <a:off x="519300" y="2915250"/>
            <a:ext cx="80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
        <p:nvSpPr>
          <p:cNvPr id="286" name="Google Shape;286;p36"/>
          <p:cNvSpPr txBox="1"/>
          <p:nvPr/>
        </p:nvSpPr>
        <p:spPr>
          <a:xfrm>
            <a:off x="519300" y="1671675"/>
            <a:ext cx="81054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Iterative Product Development:</a:t>
            </a:r>
            <a:endParaRPr b="1" sz="1500">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Freshippo should adopt an iterative approach to product development, leveraging customer feedback to refine and improve its technology-driven offerings. Rather than launching large-scale initiatives all at once, Freshippo can release products in beta and gather feedback from early users.</a:t>
            </a:r>
            <a:endParaRPr b="1" sz="1500">
              <a:solidFill>
                <a:schemeClr val="accent1"/>
              </a:solidFill>
              <a:latin typeface="Montserrat"/>
              <a:ea typeface="Montserrat"/>
              <a:cs typeface="Montserrat"/>
              <a:sym typeface="Montserrat"/>
            </a:endParaRPr>
          </a:p>
        </p:txBody>
      </p:sp>
      <p:sp>
        <p:nvSpPr>
          <p:cNvPr id="287" name="Google Shape;28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288" name="Google Shape;288;p36"/>
          <p:cNvSpPr txBox="1"/>
          <p:nvPr/>
        </p:nvSpPr>
        <p:spPr>
          <a:xfrm>
            <a:off x="499350" y="2915250"/>
            <a:ext cx="81054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Continuous Learning and Evolving:</a:t>
            </a:r>
            <a:endParaRPr b="1" sz="1500">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Freshippo should continuously monitor customer feedback and market trends to stay agile and responsive to changing customer preferences.</a:t>
            </a:r>
            <a:endParaRPr sz="1300">
              <a:solidFill>
                <a:srgbClr val="073763"/>
              </a:solidFill>
              <a:latin typeface="Montserrat"/>
              <a:ea typeface="Montserrat"/>
              <a:cs typeface="Montserrat"/>
              <a:sym typeface="Montserrat"/>
            </a:endParaRPr>
          </a:p>
        </p:txBody>
      </p:sp>
      <p:sp>
        <p:nvSpPr>
          <p:cNvPr id="289" name="Google Shape;289;p36"/>
          <p:cNvSpPr txBox="1"/>
          <p:nvPr/>
        </p:nvSpPr>
        <p:spPr>
          <a:xfrm>
            <a:off x="499350" y="3833350"/>
            <a:ext cx="8105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Market Research and Area Study:</a:t>
            </a:r>
            <a:endParaRPr b="1" sz="1500">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By involving customers in co-creation initiatives and conducting extensive market research in different regions, Freshippo can gain valuable insights to strategically determine where to launch new products or establish new stores.</a:t>
            </a:r>
            <a:endParaRPr b="1" sz="1500">
              <a:solidFill>
                <a:schemeClr val="accen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latin typeface="Montserrat"/>
                <a:ea typeface="Montserrat"/>
                <a:cs typeface="Montserrat"/>
                <a:sym typeface="Montserrat"/>
              </a:rPr>
              <a:t>Next Steps</a:t>
            </a:r>
            <a:endParaRPr b="1" sz="2400">
              <a:solidFill>
                <a:srgbClr val="000000"/>
              </a:solidFill>
              <a:latin typeface="Montserrat"/>
              <a:ea typeface="Montserrat"/>
              <a:cs typeface="Montserrat"/>
              <a:sym typeface="Montserrat"/>
            </a:endParaRPr>
          </a:p>
        </p:txBody>
      </p:sp>
      <p:sp>
        <p:nvSpPr>
          <p:cNvPr id="295" name="Google Shape;295;p37"/>
          <p:cNvSpPr txBox="1"/>
          <p:nvPr/>
        </p:nvSpPr>
        <p:spPr>
          <a:xfrm>
            <a:off x="519300" y="930675"/>
            <a:ext cx="5944500" cy="186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5G Implementation</a:t>
            </a:r>
            <a:r>
              <a:rPr b="1" lang="pt-BR">
                <a:solidFill>
                  <a:schemeClr val="accent1"/>
                </a:solidFill>
                <a:latin typeface="Montserrat"/>
                <a:ea typeface="Montserrat"/>
                <a:cs typeface="Montserrat"/>
                <a:sym typeface="Montserrat"/>
              </a:rPr>
              <a:t>:</a:t>
            </a:r>
            <a:endParaRPr b="1">
              <a:solidFill>
                <a:schemeClr val="accent1"/>
              </a:solidFill>
              <a:latin typeface="Montserrat"/>
              <a:ea typeface="Montserrat"/>
              <a:cs typeface="Montserrat"/>
              <a:sym typeface="Montserrat"/>
            </a:endParaRPr>
          </a:p>
          <a:p>
            <a:pPr indent="0" lvl="0" marL="0" rtl="0" algn="l">
              <a:lnSpc>
                <a:spcPct val="30000"/>
              </a:lnSpc>
              <a:spcBef>
                <a:spcPts val="0"/>
              </a:spcBef>
              <a:spcAft>
                <a:spcPts val="0"/>
              </a:spcAft>
              <a:buNone/>
            </a:pPr>
            <a:r>
              <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Leverage 5G technology for faster and more reliable data transmission, enabling real-time analytics, immersive customer experiences and better connectivity across all touchpoints.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pt-BR" sz="1300">
                <a:solidFill>
                  <a:srgbClr val="073763"/>
                </a:solidFill>
                <a:latin typeface="Montserrat"/>
                <a:ea typeface="Montserrat"/>
                <a:cs typeface="Montserrat"/>
                <a:sym typeface="Montserrat"/>
              </a:rPr>
              <a:t>Explore opportunities for augmented reality (AR) and virtual reality (VR) applications to create immersive shopping experiences.</a:t>
            </a:r>
            <a:endParaRPr sz="1300">
              <a:solidFill>
                <a:schemeClr val="dk1"/>
              </a:solidFill>
              <a:latin typeface="Montserrat"/>
              <a:ea typeface="Montserrat"/>
              <a:cs typeface="Montserrat"/>
              <a:sym typeface="Montserrat"/>
            </a:endParaRPr>
          </a:p>
        </p:txBody>
      </p:sp>
      <p:sp>
        <p:nvSpPr>
          <p:cNvPr id="296" name="Google Shape;296;p37"/>
          <p:cNvSpPr txBox="1"/>
          <p:nvPr/>
        </p:nvSpPr>
        <p:spPr>
          <a:xfrm>
            <a:off x="519300" y="2819600"/>
            <a:ext cx="6435900" cy="166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IoT Integration:</a:t>
            </a:r>
            <a:endParaRPr b="1">
              <a:solidFill>
                <a:schemeClr val="accent1"/>
              </a:solidFill>
              <a:latin typeface="Montserrat"/>
              <a:ea typeface="Montserrat"/>
              <a:cs typeface="Montserrat"/>
              <a:sym typeface="Montserrat"/>
            </a:endParaRPr>
          </a:p>
          <a:p>
            <a:pPr indent="0" lvl="0" marL="0" rtl="0" algn="l">
              <a:lnSpc>
                <a:spcPct val="30000"/>
              </a:lnSpc>
              <a:spcBef>
                <a:spcPts val="0"/>
              </a:spcBef>
              <a:spcAft>
                <a:spcPts val="0"/>
              </a:spcAft>
              <a:buNone/>
            </a:pPr>
            <a:r>
              <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Deploy IoT devices to collect data on temperature, humidity, shelf life and product movement, enabling inventory management and quality control.</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Predictive maintenance of equipment and machinery, reducing downtime, minimizing operational disruptions.</a:t>
            </a:r>
            <a:endParaRPr sz="1300">
              <a:solidFill>
                <a:srgbClr val="073763"/>
              </a:solidFill>
              <a:latin typeface="Montserrat"/>
              <a:ea typeface="Montserrat"/>
              <a:cs typeface="Montserrat"/>
              <a:sym typeface="Montserrat"/>
            </a:endParaRPr>
          </a:p>
        </p:txBody>
      </p:sp>
      <p:sp>
        <p:nvSpPr>
          <p:cNvPr id="297" name="Google Shape;29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298" name="Google Shape;298;p37"/>
          <p:cNvPicPr preferRelativeResize="0"/>
          <p:nvPr/>
        </p:nvPicPr>
        <p:blipFill>
          <a:blip r:embed="rId3">
            <a:alphaModFix/>
          </a:blip>
          <a:stretch>
            <a:fillRect/>
          </a:stretch>
        </p:blipFill>
        <p:spPr>
          <a:xfrm>
            <a:off x="7476075" y="1459425"/>
            <a:ext cx="728945" cy="789599"/>
          </a:xfrm>
          <a:prstGeom prst="rect">
            <a:avLst/>
          </a:prstGeom>
          <a:noFill/>
          <a:ln>
            <a:noFill/>
          </a:ln>
        </p:spPr>
      </p:pic>
      <p:pic>
        <p:nvPicPr>
          <p:cNvPr id="299" name="Google Shape;299;p37"/>
          <p:cNvPicPr preferRelativeResize="0"/>
          <p:nvPr/>
        </p:nvPicPr>
        <p:blipFill>
          <a:blip r:embed="rId4">
            <a:alphaModFix/>
          </a:blip>
          <a:stretch>
            <a:fillRect/>
          </a:stretch>
        </p:blipFill>
        <p:spPr>
          <a:xfrm>
            <a:off x="6743836" y="3178224"/>
            <a:ext cx="2193425" cy="1193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latin typeface="Montserrat"/>
                <a:ea typeface="Montserrat"/>
                <a:cs typeface="Montserrat"/>
                <a:sym typeface="Montserrat"/>
              </a:rPr>
              <a:t>Next Steps</a:t>
            </a:r>
            <a:endParaRPr b="1" sz="2400">
              <a:solidFill>
                <a:srgbClr val="000000"/>
              </a:solidFill>
              <a:latin typeface="Montserrat"/>
              <a:ea typeface="Montserrat"/>
              <a:cs typeface="Montserrat"/>
              <a:sym typeface="Montserrat"/>
            </a:endParaRPr>
          </a:p>
        </p:txBody>
      </p:sp>
      <p:sp>
        <p:nvSpPr>
          <p:cNvPr id="305" name="Google Shape;305;p38"/>
          <p:cNvSpPr txBox="1"/>
          <p:nvPr/>
        </p:nvSpPr>
        <p:spPr>
          <a:xfrm>
            <a:off x="519300" y="930675"/>
            <a:ext cx="5453400" cy="186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Security and Privacy Measures</a:t>
            </a:r>
            <a:r>
              <a:rPr b="1" lang="pt-BR">
                <a:solidFill>
                  <a:schemeClr val="accent1"/>
                </a:solidFill>
                <a:latin typeface="Montserrat"/>
                <a:ea typeface="Montserrat"/>
                <a:cs typeface="Montserrat"/>
                <a:sym typeface="Montserrat"/>
              </a:rPr>
              <a:t>:</a:t>
            </a:r>
            <a:endParaRPr b="1">
              <a:solidFill>
                <a:schemeClr val="accent1"/>
              </a:solidFill>
              <a:latin typeface="Montserrat"/>
              <a:ea typeface="Montserrat"/>
              <a:cs typeface="Montserrat"/>
              <a:sym typeface="Montserrat"/>
            </a:endParaRPr>
          </a:p>
          <a:p>
            <a:pPr indent="0" lvl="0" marL="0" rtl="0" algn="l">
              <a:lnSpc>
                <a:spcPct val="30000"/>
              </a:lnSpc>
              <a:spcBef>
                <a:spcPts val="0"/>
              </a:spcBef>
              <a:spcAft>
                <a:spcPts val="0"/>
              </a:spcAft>
              <a:buNone/>
            </a:pPr>
            <a:r>
              <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Prioritize cybersecurity and data privacy to protect sensitive customer information;</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Implement robust encryption protocols, multi-factor authentication and secure network architectures to safeguard data integrity and confidentiality.</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Medium"/>
              <a:ea typeface="Montserrat Medium"/>
              <a:cs typeface="Montserrat Medium"/>
              <a:sym typeface="Montserrat Medium"/>
            </a:endParaRPr>
          </a:p>
        </p:txBody>
      </p:sp>
      <p:sp>
        <p:nvSpPr>
          <p:cNvPr id="306" name="Google Shape;306;p38"/>
          <p:cNvSpPr txBox="1"/>
          <p:nvPr/>
        </p:nvSpPr>
        <p:spPr>
          <a:xfrm>
            <a:off x="539250" y="2612950"/>
            <a:ext cx="5702100" cy="206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Data Analytics and AI:</a:t>
            </a:r>
            <a:endParaRPr b="1">
              <a:solidFill>
                <a:schemeClr val="accent1"/>
              </a:solidFill>
              <a:latin typeface="Montserrat"/>
              <a:ea typeface="Montserrat"/>
              <a:cs typeface="Montserrat"/>
              <a:sym typeface="Montserrat"/>
            </a:endParaRPr>
          </a:p>
          <a:p>
            <a:pPr indent="0" lvl="0" marL="0" rtl="0" algn="l">
              <a:lnSpc>
                <a:spcPct val="30000"/>
              </a:lnSpc>
              <a:spcBef>
                <a:spcPts val="0"/>
              </a:spcBef>
              <a:spcAft>
                <a:spcPts val="0"/>
              </a:spcAft>
              <a:buNone/>
            </a:pPr>
            <a:r>
              <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Identify patterns, trends, and insights and predict future consumer behaviors and preferences;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Implement AI-driven algorithms for dynamic pricing, personalized promotions and targeted marketing campaigns;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Use AI-powered chatbots and virtual assistants.</a:t>
            </a:r>
            <a:endParaRPr sz="1300">
              <a:solidFill>
                <a:srgbClr val="073763"/>
              </a:solidFill>
              <a:latin typeface="Montserrat"/>
              <a:ea typeface="Montserrat"/>
              <a:cs typeface="Montserrat"/>
              <a:sym typeface="Montserrat"/>
            </a:endParaRPr>
          </a:p>
        </p:txBody>
      </p:sp>
      <p:sp>
        <p:nvSpPr>
          <p:cNvPr id="307" name="Google Shape;30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308" name="Google Shape;308;p38"/>
          <p:cNvPicPr preferRelativeResize="0"/>
          <p:nvPr/>
        </p:nvPicPr>
        <p:blipFill>
          <a:blip r:embed="rId3">
            <a:alphaModFix/>
          </a:blip>
          <a:stretch>
            <a:fillRect/>
          </a:stretch>
        </p:blipFill>
        <p:spPr>
          <a:xfrm>
            <a:off x="6701925" y="1339634"/>
            <a:ext cx="829076" cy="829075"/>
          </a:xfrm>
          <a:prstGeom prst="rect">
            <a:avLst/>
          </a:prstGeom>
          <a:noFill/>
          <a:ln>
            <a:noFill/>
          </a:ln>
        </p:spPr>
      </p:pic>
      <p:pic>
        <p:nvPicPr>
          <p:cNvPr id="309" name="Google Shape;309;p38"/>
          <p:cNvPicPr preferRelativeResize="0"/>
          <p:nvPr/>
        </p:nvPicPr>
        <p:blipFill>
          <a:blip r:embed="rId4">
            <a:alphaModFix/>
          </a:blip>
          <a:stretch>
            <a:fillRect/>
          </a:stretch>
        </p:blipFill>
        <p:spPr>
          <a:xfrm>
            <a:off x="6559350" y="3238775"/>
            <a:ext cx="1114225" cy="10110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75" name="Google Shape;75;p15"/>
          <p:cNvSpPr txBox="1"/>
          <p:nvPr/>
        </p:nvSpPr>
        <p:spPr>
          <a:xfrm>
            <a:off x="459425" y="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3100">
                <a:latin typeface="Montserrat"/>
                <a:ea typeface="Montserrat"/>
                <a:cs typeface="Montserrat"/>
                <a:sym typeface="Montserrat"/>
              </a:rPr>
              <a:t>Freshippo’s Success</a:t>
            </a:r>
            <a:endParaRPr b="1" sz="3100">
              <a:solidFill>
                <a:srgbClr val="000000"/>
              </a:solidFill>
              <a:latin typeface="Montserrat"/>
              <a:ea typeface="Montserrat"/>
              <a:cs typeface="Montserrat"/>
              <a:sym typeface="Montserrat"/>
            </a:endParaRPr>
          </a:p>
        </p:txBody>
      </p:sp>
      <p:sp>
        <p:nvSpPr>
          <p:cNvPr id="76" name="Google Shape;76;p15"/>
          <p:cNvSpPr txBox="1"/>
          <p:nvPr/>
        </p:nvSpPr>
        <p:spPr>
          <a:xfrm>
            <a:off x="421325" y="981375"/>
            <a:ext cx="5114100" cy="189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Data-Driven Strategy </a:t>
            </a:r>
            <a:endParaRPr b="1">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accent1"/>
              </a:solidFill>
              <a:latin typeface="Montserrat"/>
              <a:ea typeface="Montserrat"/>
              <a:cs typeface="Montserrat"/>
              <a:sym typeface="Montserrat"/>
            </a:endParaRPr>
          </a:p>
          <a:p>
            <a:pPr indent="-311150" lvl="0" marL="457200" rtl="0" algn="l">
              <a:lnSpc>
                <a:spcPct val="100000"/>
              </a:lnSpc>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Leveraged Alibaba’s </a:t>
            </a:r>
            <a:r>
              <a:rPr b="1" lang="pt-BR" sz="1300">
                <a:solidFill>
                  <a:srgbClr val="073763"/>
                </a:solidFill>
                <a:latin typeface="Montserrat"/>
                <a:ea typeface="Montserrat"/>
                <a:cs typeface="Montserrat"/>
                <a:sym typeface="Montserrat"/>
              </a:rPr>
              <a:t>big data analytics</a:t>
            </a:r>
            <a:r>
              <a:rPr lang="pt-BR" sz="1300">
                <a:solidFill>
                  <a:srgbClr val="073763"/>
                </a:solidFill>
                <a:latin typeface="Montserrat"/>
                <a:ea typeface="Montserrat"/>
                <a:cs typeface="Montserrat"/>
                <a:sym typeface="Montserrat"/>
              </a:rPr>
              <a:t> for "top-level design" in business modeling and decision-making.</a:t>
            </a:r>
            <a:endParaRPr sz="1300">
              <a:solidFill>
                <a:srgbClr val="073763"/>
              </a:solidFill>
              <a:latin typeface="Montserrat"/>
              <a:ea typeface="Montserrat"/>
              <a:cs typeface="Montserrat"/>
              <a:sym typeface="Montserrat"/>
            </a:endParaRPr>
          </a:p>
          <a:p>
            <a:pPr indent="0" lvl="0" marL="457200" rtl="0" algn="l">
              <a:lnSpc>
                <a:spcPct val="30000"/>
              </a:lnSpc>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lnSpc>
                <a:spcPct val="100000"/>
              </a:lnSpc>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Set ambitious KPIs focusing on online transactions, daily orders, app independence, and logistics efficiency.</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 name="Google Shape;77;p15"/>
          <p:cNvSpPr txBox="1"/>
          <p:nvPr/>
        </p:nvSpPr>
        <p:spPr>
          <a:xfrm>
            <a:off x="435125" y="2704525"/>
            <a:ext cx="5086500" cy="255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Technological Backbone</a:t>
            </a:r>
            <a:endParaRPr b="1">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Utilized mobile Internet, cloud computing, big data, and artificial intelligence to drive business innovation.</a:t>
            </a:r>
            <a:endParaRPr sz="1300">
              <a:solidFill>
                <a:srgbClr val="073763"/>
              </a:solidFill>
              <a:latin typeface="Montserrat"/>
              <a:ea typeface="Montserrat"/>
              <a:cs typeface="Montserrat"/>
              <a:sym typeface="Montserrat"/>
            </a:endParaRPr>
          </a:p>
          <a:p>
            <a:pPr indent="0" lvl="0" marL="457200" rtl="0" algn="l">
              <a:lnSpc>
                <a:spcPct val="30000"/>
              </a:lnSpc>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Built its IT architecture around Alibaba Cloud, adhering to </a:t>
            </a:r>
            <a:r>
              <a:rPr b="1" lang="pt-BR" sz="1300">
                <a:solidFill>
                  <a:srgbClr val="073763"/>
                </a:solidFill>
                <a:latin typeface="Montserrat"/>
                <a:ea typeface="Montserrat"/>
                <a:cs typeface="Montserrat"/>
                <a:sym typeface="Montserrat"/>
              </a:rPr>
              <a:t>Alibaba’s "One Data" Strategy</a:t>
            </a:r>
            <a:r>
              <a:rPr lang="pt-BR" sz="1300">
                <a:solidFill>
                  <a:srgbClr val="073763"/>
                </a:solidFill>
                <a:latin typeface="Montserrat"/>
                <a:ea typeface="Montserrat"/>
                <a:cs typeface="Montserrat"/>
                <a:sym typeface="Montserrat"/>
              </a:rPr>
              <a:t>.</a:t>
            </a:r>
            <a:endParaRPr sz="1300">
              <a:solidFill>
                <a:srgbClr val="073763"/>
              </a:solidFill>
              <a:latin typeface="Montserrat"/>
              <a:ea typeface="Montserrat"/>
              <a:cs typeface="Montserrat"/>
              <a:sym typeface="Montserrat"/>
            </a:endParaRPr>
          </a:p>
          <a:p>
            <a:pPr indent="0" lvl="0" marL="457200" rtl="0" algn="l">
              <a:lnSpc>
                <a:spcPct val="30000"/>
              </a:lnSpc>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Enhanced operational efficiency and customer interaction through real-time data collection and analytics.</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 name="Google Shape;78;p15"/>
          <p:cNvSpPr txBox="1"/>
          <p:nvPr/>
        </p:nvSpPr>
        <p:spPr>
          <a:xfrm>
            <a:off x="5418825" y="981375"/>
            <a:ext cx="3511200" cy="401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00">
                <a:solidFill>
                  <a:schemeClr val="accent1"/>
                </a:solidFill>
                <a:latin typeface="Montserrat"/>
                <a:ea typeface="Montserrat"/>
                <a:cs typeface="Montserrat"/>
                <a:sym typeface="Montserrat"/>
              </a:rPr>
              <a:t>Market Differentiation and Extensions</a:t>
            </a:r>
            <a:endParaRPr b="1" sz="13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Expanded the brand through the introduction of F2 (Fast &amp; Fresh) convenience stores, Freshippo Cloud Supermarket, Hexiaoma stores and Nanxiang stores.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Developed proprietary technology for automated restaurant and supermarket services to address customer pain points.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Created </a:t>
            </a:r>
            <a:r>
              <a:rPr b="1" lang="pt-BR" sz="1300">
                <a:solidFill>
                  <a:srgbClr val="073763"/>
                </a:solidFill>
                <a:latin typeface="Montserrat"/>
                <a:ea typeface="Montserrat"/>
                <a:cs typeface="Montserrat"/>
                <a:sym typeface="Montserrat"/>
              </a:rPr>
              <a:t>private-label brands</a:t>
            </a:r>
            <a:r>
              <a:rPr lang="pt-BR" sz="1300">
                <a:solidFill>
                  <a:srgbClr val="073763"/>
                </a:solidFill>
                <a:latin typeface="Montserrat"/>
                <a:ea typeface="Montserrat"/>
                <a:cs typeface="Montserrat"/>
                <a:sym typeface="Montserrat"/>
              </a:rPr>
              <a:t> and established a fresh produce supply chain emphasizing quality and freshness.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nvSpPr>
        <p:spPr>
          <a:xfrm>
            <a:off x="459425" y="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3100">
                <a:latin typeface="Montserrat"/>
                <a:ea typeface="Montserrat"/>
                <a:cs typeface="Montserrat"/>
                <a:sym typeface="Montserrat"/>
              </a:rPr>
              <a:t>Initial Market-fit</a:t>
            </a:r>
            <a:endParaRPr b="1" sz="3100">
              <a:solidFill>
                <a:srgbClr val="000000"/>
              </a:solidFill>
              <a:latin typeface="Montserrat"/>
              <a:ea typeface="Montserrat"/>
              <a:cs typeface="Montserrat"/>
              <a:sym typeface="Montserrat"/>
            </a:endParaRPr>
          </a:p>
        </p:txBody>
      </p:sp>
      <p:sp>
        <p:nvSpPr>
          <p:cNvPr id="84" name="Google Shape;84;p16"/>
          <p:cNvSpPr txBox="1"/>
          <p:nvPr/>
        </p:nvSpPr>
        <p:spPr>
          <a:xfrm>
            <a:off x="519300" y="1000125"/>
            <a:ext cx="8105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Age and Gender -</a:t>
            </a:r>
            <a:r>
              <a:rPr b="1" lang="pt-BR" sz="1300">
                <a:solidFill>
                  <a:srgbClr val="FF7582"/>
                </a:solidFill>
                <a:latin typeface="Montserrat"/>
                <a:ea typeface="Montserrat"/>
                <a:cs typeface="Montserrat"/>
                <a:sym typeface="Montserrat"/>
              </a:rPr>
              <a:t> </a:t>
            </a:r>
            <a:r>
              <a:rPr lang="pt-BR" sz="1300">
                <a:solidFill>
                  <a:srgbClr val="073763"/>
                </a:solidFill>
                <a:latin typeface="Montserrat"/>
                <a:ea typeface="Montserrat"/>
                <a:cs typeface="Montserrat"/>
                <a:sym typeface="Montserrat"/>
              </a:rPr>
              <a:t>Freshippo started by focusing specifically on </a:t>
            </a:r>
            <a:r>
              <a:rPr b="1" lang="pt-BR" sz="1300">
                <a:solidFill>
                  <a:srgbClr val="073763"/>
                </a:solidFill>
                <a:latin typeface="Montserrat"/>
                <a:ea typeface="Montserrat"/>
                <a:cs typeface="Montserrat"/>
                <a:sym typeface="Montserrat"/>
              </a:rPr>
              <a:t>women</a:t>
            </a:r>
            <a:r>
              <a:rPr lang="pt-BR" sz="1300">
                <a:solidFill>
                  <a:srgbClr val="073763"/>
                </a:solidFill>
                <a:latin typeface="Montserrat"/>
                <a:ea typeface="Montserrat"/>
                <a:cs typeface="Montserrat"/>
                <a:sym typeface="Montserrat"/>
              </a:rPr>
              <a:t> between the ages of </a:t>
            </a:r>
            <a:r>
              <a:rPr b="1" lang="pt-BR" sz="1300">
                <a:solidFill>
                  <a:srgbClr val="073763"/>
                </a:solidFill>
                <a:latin typeface="Montserrat"/>
                <a:ea typeface="Montserrat"/>
                <a:cs typeface="Montserrat"/>
                <a:sym typeface="Montserrat"/>
              </a:rPr>
              <a:t>20 and 45</a:t>
            </a:r>
            <a:r>
              <a:rPr lang="pt-BR" sz="1300">
                <a:solidFill>
                  <a:srgbClr val="073763"/>
                </a:solidFill>
                <a:latin typeface="Montserrat"/>
                <a:ea typeface="Montserrat"/>
                <a:cs typeface="Montserrat"/>
                <a:sym typeface="Montserrat"/>
              </a:rPr>
              <a:t> for a reason – this demographic is often the </a:t>
            </a:r>
            <a:r>
              <a:rPr b="1" lang="pt-BR" sz="1300">
                <a:solidFill>
                  <a:srgbClr val="073763"/>
                </a:solidFill>
                <a:latin typeface="Montserrat"/>
                <a:ea typeface="Montserrat"/>
                <a:cs typeface="Montserrat"/>
                <a:sym typeface="Montserrat"/>
              </a:rPr>
              <a:t>primary grocery shopper</a:t>
            </a:r>
            <a:r>
              <a:rPr lang="pt-BR" sz="1300">
                <a:solidFill>
                  <a:srgbClr val="073763"/>
                </a:solidFill>
                <a:latin typeface="Montserrat"/>
                <a:ea typeface="Montserrat"/>
                <a:cs typeface="Montserrat"/>
                <a:sym typeface="Montserrat"/>
              </a:rPr>
              <a:t> and decision-maker regarding household food purchases.</a:t>
            </a:r>
            <a:endParaRPr sz="1300">
              <a:solidFill>
                <a:srgbClr val="073763"/>
              </a:solidFill>
              <a:latin typeface="Montserrat"/>
              <a:ea typeface="Montserrat"/>
              <a:cs typeface="Montserrat"/>
              <a:sym typeface="Montserrat"/>
            </a:endParaRPr>
          </a:p>
        </p:txBody>
      </p:sp>
      <p:sp>
        <p:nvSpPr>
          <p:cNvPr id="85" name="Google Shape;85;p16"/>
          <p:cNvSpPr txBox="1"/>
          <p:nvPr/>
        </p:nvSpPr>
        <p:spPr>
          <a:xfrm>
            <a:off x="519300" y="1920150"/>
            <a:ext cx="8105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Professional Occupation</a:t>
            </a:r>
            <a:r>
              <a:rPr b="1" lang="pt-BR">
                <a:solidFill>
                  <a:schemeClr val="accent1"/>
                </a:solidFill>
                <a:latin typeface="Montserrat"/>
                <a:ea typeface="Montserrat"/>
                <a:cs typeface="Montserrat"/>
                <a:sym typeface="Montserrat"/>
              </a:rPr>
              <a:t> </a:t>
            </a:r>
            <a:r>
              <a:rPr b="1" lang="pt-BR">
                <a:solidFill>
                  <a:schemeClr val="accent1"/>
                </a:solidFill>
                <a:latin typeface="Montserrat"/>
                <a:ea typeface="Montserrat"/>
                <a:cs typeface="Montserrat"/>
                <a:sym typeface="Montserrat"/>
              </a:rPr>
              <a:t>-</a:t>
            </a:r>
            <a:r>
              <a:rPr b="1" lang="pt-BR" sz="1300">
                <a:solidFill>
                  <a:srgbClr val="FF7582"/>
                </a:solidFill>
                <a:latin typeface="Montserrat"/>
                <a:ea typeface="Montserrat"/>
                <a:cs typeface="Montserrat"/>
                <a:sym typeface="Montserrat"/>
              </a:rPr>
              <a:t> </a:t>
            </a:r>
            <a:r>
              <a:rPr lang="pt-BR" sz="1300">
                <a:solidFill>
                  <a:srgbClr val="073763"/>
                </a:solidFill>
                <a:latin typeface="Montserrat"/>
                <a:ea typeface="Montserrat"/>
                <a:cs typeface="Montserrat"/>
                <a:sym typeface="Montserrat"/>
              </a:rPr>
              <a:t>Targeting white-collar workers implied both a </a:t>
            </a:r>
            <a:r>
              <a:rPr b="1" lang="pt-BR" sz="1300">
                <a:solidFill>
                  <a:srgbClr val="073763"/>
                </a:solidFill>
                <a:latin typeface="Montserrat"/>
                <a:ea typeface="Montserrat"/>
                <a:cs typeface="Montserrat"/>
                <a:sym typeface="Montserrat"/>
              </a:rPr>
              <a:t>discretionary income</a:t>
            </a:r>
            <a:r>
              <a:rPr lang="pt-BR" sz="1300">
                <a:solidFill>
                  <a:srgbClr val="073763"/>
                </a:solidFill>
                <a:latin typeface="Montserrat"/>
                <a:ea typeface="Montserrat"/>
                <a:cs typeface="Montserrat"/>
                <a:sym typeface="Montserrat"/>
              </a:rPr>
              <a:t> level (willingness and ability to pay for quality and convenience) and </a:t>
            </a:r>
            <a:r>
              <a:rPr b="1" lang="pt-BR" sz="1300">
                <a:solidFill>
                  <a:srgbClr val="073763"/>
                </a:solidFill>
                <a:latin typeface="Montserrat"/>
                <a:ea typeface="Montserrat"/>
                <a:cs typeface="Montserrat"/>
                <a:sym typeface="Montserrat"/>
              </a:rPr>
              <a:t>time constraints</a:t>
            </a:r>
            <a:r>
              <a:rPr lang="pt-BR" sz="1300">
                <a:solidFill>
                  <a:srgbClr val="073763"/>
                </a:solidFill>
                <a:latin typeface="Montserrat"/>
                <a:ea typeface="Montserrat"/>
                <a:cs typeface="Montserrat"/>
                <a:sym typeface="Montserrat"/>
              </a:rPr>
              <a:t> that would make Freshippo's services attractive.</a:t>
            </a:r>
            <a:endParaRPr sz="1300">
              <a:solidFill>
                <a:srgbClr val="073763"/>
              </a:solidFill>
              <a:latin typeface="Montserrat"/>
              <a:ea typeface="Montserrat"/>
              <a:cs typeface="Montserrat"/>
              <a:sym typeface="Montserrat"/>
            </a:endParaRPr>
          </a:p>
        </p:txBody>
      </p:sp>
      <p:sp>
        <p:nvSpPr>
          <p:cNvPr id="86" name="Google Shape;86;p16"/>
          <p:cNvSpPr txBox="1"/>
          <p:nvPr/>
        </p:nvSpPr>
        <p:spPr>
          <a:xfrm>
            <a:off x="519300" y="2952613"/>
            <a:ext cx="8105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Alipay Users</a:t>
            </a:r>
            <a:r>
              <a:rPr b="1" lang="pt-BR">
                <a:solidFill>
                  <a:schemeClr val="accent1"/>
                </a:solidFill>
                <a:latin typeface="Montserrat"/>
                <a:ea typeface="Montserrat"/>
                <a:cs typeface="Montserrat"/>
                <a:sym typeface="Montserrat"/>
              </a:rPr>
              <a:t> -</a:t>
            </a:r>
            <a:r>
              <a:rPr b="1" lang="pt-BR" sz="1300">
                <a:solidFill>
                  <a:srgbClr val="FF7582"/>
                </a:solidFill>
                <a:latin typeface="Montserrat"/>
                <a:ea typeface="Montserrat"/>
                <a:cs typeface="Montserrat"/>
                <a:sym typeface="Montserrat"/>
              </a:rPr>
              <a:t> </a:t>
            </a:r>
            <a:r>
              <a:rPr lang="pt-BR" sz="1300">
                <a:solidFill>
                  <a:srgbClr val="073763"/>
                </a:solidFill>
                <a:latin typeface="Montserrat"/>
                <a:ea typeface="Montserrat"/>
                <a:cs typeface="Montserrat"/>
                <a:sym typeface="Montserrat"/>
              </a:rPr>
              <a:t>This set them up for their app-centric vision. Alipay usage indicated </a:t>
            </a:r>
            <a:r>
              <a:rPr b="1" lang="pt-BR" sz="1300">
                <a:solidFill>
                  <a:srgbClr val="073763"/>
                </a:solidFill>
                <a:latin typeface="Montserrat"/>
                <a:ea typeface="Montserrat"/>
                <a:cs typeface="Montserrat"/>
                <a:sym typeface="Montserrat"/>
              </a:rPr>
              <a:t>technological comfort</a:t>
            </a:r>
            <a:r>
              <a:rPr lang="pt-BR" sz="1300">
                <a:solidFill>
                  <a:srgbClr val="073763"/>
                </a:solidFill>
                <a:latin typeface="Montserrat"/>
                <a:ea typeface="Montserrat"/>
                <a:cs typeface="Montserrat"/>
                <a:sym typeface="Montserrat"/>
              </a:rPr>
              <a:t> and a potential openness to online grocery shopping. It also allowed to gather a lot of useful information regarding </a:t>
            </a:r>
            <a:r>
              <a:rPr b="1" lang="pt-BR" sz="1300">
                <a:solidFill>
                  <a:srgbClr val="073763"/>
                </a:solidFill>
                <a:latin typeface="Montserrat"/>
                <a:ea typeface="Montserrat"/>
                <a:cs typeface="Montserrat"/>
                <a:sym typeface="Montserrat"/>
              </a:rPr>
              <a:t>user spending habits and demographics.</a:t>
            </a:r>
            <a:endParaRPr b="1" sz="1300">
              <a:solidFill>
                <a:srgbClr val="073763"/>
              </a:solidFill>
              <a:latin typeface="Montserrat"/>
              <a:ea typeface="Montserrat"/>
              <a:cs typeface="Montserrat"/>
              <a:sym typeface="Montserrat"/>
            </a:endParaRPr>
          </a:p>
        </p:txBody>
      </p:sp>
      <p:sp>
        <p:nvSpPr>
          <p:cNvPr id="87" name="Google Shape;87;p16"/>
          <p:cNvSpPr txBox="1"/>
          <p:nvPr/>
        </p:nvSpPr>
        <p:spPr>
          <a:xfrm>
            <a:off x="519300" y="4082000"/>
            <a:ext cx="8105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Lifestyle and Values</a:t>
            </a:r>
            <a:r>
              <a:rPr b="1" lang="pt-BR">
                <a:solidFill>
                  <a:schemeClr val="accent1"/>
                </a:solidFill>
                <a:latin typeface="Montserrat"/>
                <a:ea typeface="Montserrat"/>
                <a:cs typeface="Montserrat"/>
                <a:sym typeface="Montserrat"/>
              </a:rPr>
              <a:t> -</a:t>
            </a:r>
            <a:r>
              <a:rPr b="1" lang="pt-BR" sz="1300">
                <a:solidFill>
                  <a:srgbClr val="FF7582"/>
                </a:solidFill>
                <a:latin typeface="Montserrat"/>
                <a:ea typeface="Montserrat"/>
                <a:cs typeface="Montserrat"/>
                <a:sym typeface="Montserrat"/>
              </a:rPr>
              <a:t> </a:t>
            </a:r>
            <a:r>
              <a:rPr lang="pt-BR" sz="1300">
                <a:solidFill>
                  <a:srgbClr val="073763"/>
                </a:solidFill>
                <a:latin typeface="Montserrat"/>
                <a:ea typeface="Montserrat"/>
                <a:cs typeface="Montserrat"/>
                <a:sym typeface="Montserrat"/>
              </a:rPr>
              <a:t>Target consumers prioritize </a:t>
            </a:r>
            <a:r>
              <a:rPr b="1" lang="pt-BR" sz="1300">
                <a:solidFill>
                  <a:srgbClr val="073763"/>
                </a:solidFill>
                <a:latin typeface="Montserrat"/>
                <a:ea typeface="Montserrat"/>
                <a:cs typeface="Montserrat"/>
                <a:sym typeface="Montserrat"/>
              </a:rPr>
              <a:t>quality of life and healthy diets</a:t>
            </a:r>
            <a:r>
              <a:rPr lang="pt-BR" sz="1300">
                <a:solidFill>
                  <a:srgbClr val="073763"/>
                </a:solidFill>
                <a:latin typeface="Montserrat"/>
                <a:ea typeface="Montserrat"/>
                <a:cs typeface="Montserrat"/>
                <a:sym typeface="Montserrat"/>
              </a:rPr>
              <a:t>, favoring fresh, premium, and unique food options over price sensitivity.</a:t>
            </a:r>
            <a:endParaRPr sz="1300">
              <a:solidFill>
                <a:srgbClr val="073763"/>
              </a:solidFill>
              <a:latin typeface="Montserrat"/>
              <a:ea typeface="Montserrat"/>
              <a:cs typeface="Montserrat"/>
              <a:sym typeface="Montserrat"/>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500">
                <a:latin typeface="Montserrat"/>
                <a:ea typeface="Montserrat"/>
                <a:cs typeface="Montserrat"/>
                <a:sym typeface="Montserrat"/>
              </a:rPr>
              <a:t>Matching Product Offerings</a:t>
            </a:r>
            <a:endParaRPr b="1" sz="2500">
              <a:solidFill>
                <a:srgbClr val="000000"/>
              </a:solidFill>
              <a:latin typeface="Montserrat"/>
              <a:ea typeface="Montserrat"/>
              <a:cs typeface="Montserrat"/>
              <a:sym typeface="Montserrat"/>
            </a:endParaRPr>
          </a:p>
        </p:txBody>
      </p:sp>
      <p:sp>
        <p:nvSpPr>
          <p:cNvPr id="94" name="Google Shape;94;p17"/>
          <p:cNvSpPr txBox="1"/>
          <p:nvPr/>
        </p:nvSpPr>
        <p:spPr>
          <a:xfrm>
            <a:off x="430738" y="970100"/>
            <a:ext cx="8105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Seafood Focus</a:t>
            </a:r>
            <a:r>
              <a:rPr b="1" lang="pt-BR">
                <a:solidFill>
                  <a:schemeClr val="accent1"/>
                </a:solidFill>
                <a:latin typeface="Montserrat"/>
                <a:ea typeface="Montserrat"/>
                <a:cs typeface="Montserrat"/>
                <a:sym typeface="Montserrat"/>
              </a:rPr>
              <a:t> -</a:t>
            </a:r>
            <a:r>
              <a:rPr lang="pt-BR" sz="1300">
                <a:latin typeface="Montserrat"/>
                <a:ea typeface="Montserrat"/>
                <a:cs typeface="Montserrat"/>
                <a:sym typeface="Montserrat"/>
              </a:rPr>
              <a:t> </a:t>
            </a:r>
            <a:r>
              <a:rPr lang="pt-BR" sz="1300">
                <a:solidFill>
                  <a:srgbClr val="073763"/>
                </a:solidFill>
                <a:latin typeface="Montserrat"/>
                <a:ea typeface="Montserrat"/>
                <a:cs typeface="Montserrat"/>
                <a:sym typeface="Montserrat"/>
              </a:rPr>
              <a:t>Not only is seafood a </a:t>
            </a:r>
            <a:r>
              <a:rPr b="1" lang="pt-BR" sz="1300">
                <a:solidFill>
                  <a:srgbClr val="073763"/>
                </a:solidFill>
                <a:latin typeface="Montserrat"/>
                <a:ea typeface="Montserrat"/>
                <a:cs typeface="Montserrat"/>
                <a:sym typeface="Montserrat"/>
              </a:rPr>
              <a:t>premium</a:t>
            </a:r>
            <a:r>
              <a:rPr lang="pt-BR" sz="1300">
                <a:solidFill>
                  <a:srgbClr val="073763"/>
                </a:solidFill>
                <a:latin typeface="Montserrat"/>
                <a:ea typeface="Montserrat"/>
                <a:cs typeface="Montserrat"/>
                <a:sym typeface="Montserrat"/>
              </a:rPr>
              <a:t> offering, but its emphasis on </a:t>
            </a:r>
            <a:r>
              <a:rPr b="1" lang="pt-BR" sz="1300">
                <a:solidFill>
                  <a:srgbClr val="073763"/>
                </a:solidFill>
                <a:latin typeface="Montserrat"/>
                <a:ea typeface="Montserrat"/>
                <a:cs typeface="Montserrat"/>
                <a:sym typeface="Montserrat"/>
              </a:rPr>
              <a:t>freshness</a:t>
            </a:r>
            <a:r>
              <a:rPr lang="pt-BR" sz="1300">
                <a:solidFill>
                  <a:srgbClr val="073763"/>
                </a:solidFill>
                <a:latin typeface="Montserrat"/>
                <a:ea typeface="Montserrat"/>
                <a:cs typeface="Montserrat"/>
                <a:sym typeface="Montserrat"/>
              </a:rPr>
              <a:t> created a </a:t>
            </a:r>
            <a:r>
              <a:rPr b="1" lang="pt-BR" sz="1300">
                <a:solidFill>
                  <a:srgbClr val="073763"/>
                </a:solidFill>
                <a:latin typeface="Montserrat"/>
                <a:ea typeface="Montserrat"/>
                <a:cs typeface="Montserrat"/>
                <a:sym typeface="Montserrat"/>
              </a:rPr>
              <a:t>strong point of differentiation</a:t>
            </a:r>
            <a:r>
              <a:rPr lang="pt-BR" sz="1300">
                <a:solidFill>
                  <a:srgbClr val="073763"/>
                </a:solidFill>
                <a:latin typeface="Montserrat"/>
                <a:ea typeface="Montserrat"/>
                <a:cs typeface="Montserrat"/>
                <a:sym typeface="Montserrat"/>
              </a:rPr>
              <a:t> from traditional supermarkets where quality could be inconsistent.</a:t>
            </a:r>
            <a:endParaRPr sz="1300">
              <a:solidFill>
                <a:srgbClr val="073763"/>
              </a:solidFill>
              <a:latin typeface="Montserrat"/>
              <a:ea typeface="Montserrat"/>
              <a:cs typeface="Montserrat"/>
              <a:sym typeface="Montserrat"/>
            </a:endParaRPr>
          </a:p>
        </p:txBody>
      </p:sp>
      <p:sp>
        <p:nvSpPr>
          <p:cNvPr id="95" name="Google Shape;95;p17"/>
          <p:cNvSpPr txBox="1"/>
          <p:nvPr/>
        </p:nvSpPr>
        <p:spPr>
          <a:xfrm>
            <a:off x="467763" y="3013050"/>
            <a:ext cx="82455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Hybrid Model</a:t>
            </a:r>
            <a:r>
              <a:rPr b="1" lang="pt-BR">
                <a:solidFill>
                  <a:schemeClr val="accent1"/>
                </a:solidFill>
                <a:latin typeface="Montserrat"/>
                <a:ea typeface="Montserrat"/>
                <a:cs typeface="Montserrat"/>
                <a:sym typeface="Montserrat"/>
              </a:rPr>
              <a:t> -</a:t>
            </a:r>
            <a:r>
              <a:rPr b="1" lang="pt-BR">
                <a:solidFill>
                  <a:srgbClr val="FF7582"/>
                </a:solidFill>
                <a:latin typeface="Montserrat"/>
                <a:ea typeface="Montserrat"/>
                <a:cs typeface="Montserrat"/>
                <a:sym typeface="Montserrat"/>
              </a:rPr>
              <a:t> </a:t>
            </a:r>
            <a:r>
              <a:rPr lang="pt-BR" sz="1300">
                <a:solidFill>
                  <a:srgbClr val="073763"/>
                </a:solidFill>
                <a:latin typeface="Montserrat"/>
                <a:ea typeface="Montserrat"/>
                <a:cs typeface="Montserrat"/>
                <a:sym typeface="Montserrat"/>
              </a:rPr>
              <a:t>Brick-and-mortar stores were strategically essential alongside the app to:</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311150" lvl="0" marL="457200" rtl="0" algn="l">
              <a:spcBef>
                <a:spcPts val="0"/>
              </a:spcBef>
              <a:spcAft>
                <a:spcPts val="0"/>
              </a:spcAft>
              <a:buSzPts val="1300"/>
              <a:buChar char="-"/>
            </a:pPr>
            <a:r>
              <a:rPr b="1" lang="pt-BR" sz="1300">
                <a:solidFill>
                  <a:srgbClr val="073763"/>
                </a:solidFill>
                <a:latin typeface="Montserrat"/>
                <a:ea typeface="Montserrat"/>
                <a:cs typeface="Montserrat"/>
                <a:sym typeface="Montserrat"/>
              </a:rPr>
              <a:t>Build brand trust:</a:t>
            </a:r>
            <a:r>
              <a:rPr lang="pt-BR" sz="1300">
                <a:latin typeface="Montserrat"/>
                <a:ea typeface="Montserrat"/>
                <a:cs typeface="Montserrat"/>
                <a:sym typeface="Montserrat"/>
              </a:rPr>
              <a:t> </a:t>
            </a:r>
            <a:r>
              <a:rPr lang="pt-BR" sz="1300">
                <a:solidFill>
                  <a:srgbClr val="073763"/>
                </a:solidFill>
                <a:latin typeface="Montserrat"/>
                <a:ea typeface="Montserrat"/>
                <a:cs typeface="Montserrat"/>
                <a:sym typeface="Montserrat"/>
              </a:rPr>
              <a:t>Customers could see the quality of seafood firsthand</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SzPts val="1300"/>
              <a:buChar char="-"/>
            </a:pPr>
            <a:r>
              <a:rPr b="1" lang="pt-BR" sz="1300">
                <a:solidFill>
                  <a:srgbClr val="073763"/>
                </a:solidFill>
                <a:latin typeface="Montserrat"/>
                <a:ea typeface="Montserrat"/>
                <a:cs typeface="Montserrat"/>
                <a:sym typeface="Montserrat"/>
              </a:rPr>
              <a:t>Create a sensory experience:</a:t>
            </a:r>
            <a:r>
              <a:rPr lang="pt-BR" sz="1300">
                <a:latin typeface="Montserrat"/>
                <a:ea typeface="Montserrat"/>
                <a:cs typeface="Montserrat"/>
                <a:sym typeface="Montserrat"/>
              </a:rPr>
              <a:t> </a:t>
            </a:r>
            <a:r>
              <a:rPr lang="pt-BR" sz="1300">
                <a:solidFill>
                  <a:srgbClr val="073763"/>
                </a:solidFill>
                <a:latin typeface="Montserrat"/>
                <a:ea typeface="Montserrat"/>
                <a:cs typeface="Montserrat"/>
                <a:sym typeface="Montserrat"/>
              </a:rPr>
              <a:t>Clean, well-lit stores reinforced the emphasis on freshness</a:t>
            </a:r>
            <a:endParaRPr sz="1300">
              <a:solidFill>
                <a:srgbClr val="073763"/>
              </a:solidFill>
              <a:latin typeface="Montserrat"/>
              <a:ea typeface="Montserrat"/>
              <a:cs typeface="Montserrat"/>
              <a:sym typeface="Montserrat"/>
            </a:endParaRPr>
          </a:p>
        </p:txBody>
      </p:sp>
      <p:sp>
        <p:nvSpPr>
          <p:cNvPr id="96" name="Google Shape;96;p17"/>
          <p:cNvSpPr txBox="1"/>
          <p:nvPr/>
        </p:nvSpPr>
        <p:spPr>
          <a:xfrm>
            <a:off x="430738" y="1918513"/>
            <a:ext cx="8105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App-Based Convenience -</a:t>
            </a:r>
            <a:r>
              <a:rPr b="1" lang="pt-BR" sz="1300">
                <a:solidFill>
                  <a:srgbClr val="FF7582"/>
                </a:solidFill>
                <a:latin typeface="Montserrat"/>
                <a:ea typeface="Montserrat"/>
                <a:cs typeface="Montserrat"/>
                <a:sym typeface="Montserrat"/>
              </a:rPr>
              <a:t> </a:t>
            </a:r>
            <a:r>
              <a:rPr lang="pt-BR" sz="1300">
                <a:solidFill>
                  <a:srgbClr val="073763"/>
                </a:solidFill>
                <a:latin typeface="Montserrat"/>
                <a:ea typeface="Montserrat"/>
                <a:cs typeface="Montserrat"/>
                <a:sym typeface="Montserrat"/>
              </a:rPr>
              <a:t>The Freshippo app played a crucial role from the beginning. For a time-constrained audience, the </a:t>
            </a:r>
            <a:r>
              <a:rPr b="1" lang="pt-BR" sz="1300">
                <a:solidFill>
                  <a:srgbClr val="073763"/>
                </a:solidFill>
                <a:latin typeface="Montserrat"/>
                <a:ea typeface="Montserrat"/>
                <a:cs typeface="Montserrat"/>
                <a:sym typeface="Montserrat"/>
              </a:rPr>
              <a:t>ability to shop online</a:t>
            </a:r>
            <a:r>
              <a:rPr lang="pt-BR" sz="1300">
                <a:solidFill>
                  <a:srgbClr val="073763"/>
                </a:solidFill>
                <a:latin typeface="Montserrat"/>
                <a:ea typeface="Montserrat"/>
                <a:cs typeface="Montserrat"/>
                <a:sym typeface="Montserrat"/>
              </a:rPr>
              <a:t> (where product detail and origin information could be highlighted) and </a:t>
            </a:r>
            <a:r>
              <a:rPr b="1" lang="pt-BR" sz="1300">
                <a:solidFill>
                  <a:srgbClr val="073763"/>
                </a:solidFill>
                <a:latin typeface="Montserrat"/>
                <a:ea typeface="Montserrat"/>
                <a:cs typeface="Montserrat"/>
                <a:sym typeface="Montserrat"/>
              </a:rPr>
              <a:t>receive rapid delivery</a:t>
            </a:r>
            <a:r>
              <a:rPr lang="pt-BR" sz="1300">
                <a:solidFill>
                  <a:srgbClr val="073763"/>
                </a:solidFill>
                <a:latin typeface="Montserrat"/>
                <a:ea typeface="Montserrat"/>
                <a:cs typeface="Montserrat"/>
                <a:sym typeface="Montserrat"/>
              </a:rPr>
              <a:t> was </a:t>
            </a:r>
            <a:r>
              <a:rPr b="1" lang="pt-BR" sz="1300">
                <a:solidFill>
                  <a:srgbClr val="073763"/>
                </a:solidFill>
                <a:latin typeface="Montserrat"/>
                <a:ea typeface="Montserrat"/>
                <a:cs typeface="Montserrat"/>
                <a:sym typeface="Montserrat"/>
              </a:rPr>
              <a:t>highly attractive</a:t>
            </a:r>
            <a:r>
              <a:rPr lang="pt-BR" sz="1300">
                <a:solidFill>
                  <a:srgbClr val="073763"/>
                </a:solidFill>
                <a:latin typeface="Montserrat"/>
                <a:ea typeface="Montserrat"/>
                <a:cs typeface="Montserrat"/>
                <a:sym typeface="Montserrat"/>
              </a:rPr>
              <a:t>.</a:t>
            </a:r>
            <a:endParaRPr sz="1300">
              <a:solidFill>
                <a:srgbClr val="073763"/>
              </a:solidFill>
              <a:latin typeface="Montserrat"/>
              <a:ea typeface="Montserrat"/>
              <a:cs typeface="Montserrat"/>
              <a:sym typeface="Montserrat"/>
            </a:endParaRPr>
          </a:p>
        </p:txBody>
      </p:sp>
      <p:sp>
        <p:nvSpPr>
          <p:cNvPr id="97" name="Google Shape;97;p17"/>
          <p:cNvSpPr txBox="1"/>
          <p:nvPr/>
        </p:nvSpPr>
        <p:spPr>
          <a:xfrm>
            <a:off x="470850" y="4401100"/>
            <a:ext cx="816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rgbClr val="073763"/>
                </a:solidFill>
                <a:latin typeface="Montserrat"/>
                <a:ea typeface="Montserrat"/>
                <a:cs typeface="Montserrat"/>
                <a:sym typeface="Montserrat"/>
              </a:rPr>
              <a:t>Value Proposition</a:t>
            </a:r>
            <a:r>
              <a:rPr b="1" lang="pt-BR" sz="1300">
                <a:solidFill>
                  <a:srgbClr val="073763"/>
                </a:solidFill>
                <a:latin typeface="Montserrat"/>
                <a:ea typeface="Montserrat"/>
                <a:cs typeface="Montserrat"/>
                <a:sym typeface="Montserrat"/>
              </a:rPr>
              <a:t> -</a:t>
            </a:r>
            <a:r>
              <a:rPr b="1" lang="pt-BR" sz="1300">
                <a:solidFill>
                  <a:schemeClr val="accent1"/>
                </a:solidFill>
                <a:latin typeface="Montserrat"/>
                <a:ea typeface="Montserrat"/>
                <a:cs typeface="Montserrat"/>
                <a:sym typeface="Montserrat"/>
              </a:rPr>
              <a:t> Quality</a:t>
            </a:r>
            <a:r>
              <a:rPr lang="pt-BR" sz="1300">
                <a:solidFill>
                  <a:schemeClr val="dk1"/>
                </a:solidFill>
                <a:latin typeface="Montserrat"/>
                <a:ea typeface="Montserrat"/>
                <a:cs typeface="Montserrat"/>
                <a:sym typeface="Montserrat"/>
              </a:rPr>
              <a:t>, </a:t>
            </a:r>
            <a:r>
              <a:rPr b="1" lang="pt-BR" sz="1300">
                <a:solidFill>
                  <a:schemeClr val="accent1"/>
                </a:solidFill>
                <a:latin typeface="Montserrat"/>
                <a:ea typeface="Montserrat"/>
                <a:cs typeface="Montserrat"/>
                <a:sym typeface="Montserrat"/>
              </a:rPr>
              <a:t>Trust</a:t>
            </a:r>
            <a:r>
              <a:rPr lang="pt-BR" sz="1300">
                <a:solidFill>
                  <a:schemeClr val="dk1"/>
                </a:solidFill>
                <a:latin typeface="Montserrat"/>
                <a:ea typeface="Montserrat"/>
                <a:cs typeface="Montserrat"/>
                <a:sym typeface="Montserrat"/>
              </a:rPr>
              <a:t>,</a:t>
            </a:r>
            <a:r>
              <a:rPr lang="pt-BR" sz="1300">
                <a:solidFill>
                  <a:schemeClr val="dk1"/>
                </a:solidFill>
                <a:latin typeface="Montserrat"/>
                <a:ea typeface="Montserrat"/>
                <a:cs typeface="Montserrat"/>
                <a:sym typeface="Montserrat"/>
              </a:rPr>
              <a:t> </a:t>
            </a:r>
            <a:r>
              <a:rPr b="1" lang="pt-BR" sz="1300">
                <a:solidFill>
                  <a:schemeClr val="accent1"/>
                </a:solidFill>
                <a:latin typeface="Montserrat"/>
                <a:ea typeface="Montserrat"/>
                <a:cs typeface="Montserrat"/>
                <a:sym typeface="Montserrat"/>
              </a:rPr>
              <a:t>Convenience</a:t>
            </a:r>
            <a:r>
              <a:rPr lang="pt-BR" sz="1300">
                <a:solidFill>
                  <a:schemeClr val="dk1"/>
                </a:solidFill>
                <a:latin typeface="Montserrat"/>
                <a:ea typeface="Montserrat"/>
                <a:cs typeface="Montserrat"/>
                <a:sym typeface="Montserrat"/>
              </a:rPr>
              <a:t>, </a:t>
            </a:r>
            <a:r>
              <a:rPr lang="pt-BR" sz="1300">
                <a:solidFill>
                  <a:srgbClr val="073763"/>
                </a:solidFill>
                <a:latin typeface="Montserrat"/>
                <a:ea typeface="Montserrat"/>
                <a:cs typeface="Montserrat"/>
                <a:sym typeface="Montserrat"/>
              </a:rPr>
              <a:t>and </a:t>
            </a:r>
            <a:r>
              <a:rPr b="1" lang="pt-BR" sz="1300">
                <a:solidFill>
                  <a:schemeClr val="accent1"/>
                </a:solidFill>
                <a:latin typeface="Montserrat"/>
                <a:ea typeface="Montserrat"/>
                <a:cs typeface="Montserrat"/>
                <a:sym typeface="Montserrat"/>
              </a:rPr>
              <a:t>Premium</a:t>
            </a:r>
            <a:r>
              <a:rPr lang="pt-BR" sz="1300">
                <a:solidFill>
                  <a:schemeClr val="dk1"/>
                </a:solidFill>
                <a:latin typeface="Montserrat"/>
                <a:ea typeface="Montserrat"/>
                <a:cs typeface="Montserrat"/>
                <a:sym typeface="Montserrat"/>
              </a:rPr>
              <a:t> </a:t>
            </a:r>
            <a:r>
              <a:rPr lang="pt-BR" sz="1300">
                <a:solidFill>
                  <a:srgbClr val="073763"/>
                </a:solidFill>
                <a:latin typeface="Montserrat"/>
                <a:ea typeface="Montserrat"/>
                <a:cs typeface="Montserrat"/>
                <a:sym typeface="Montserrat"/>
              </a:rPr>
              <a:t>yet </a:t>
            </a:r>
            <a:r>
              <a:rPr lang="pt-BR" sz="1300">
                <a:solidFill>
                  <a:srgbClr val="073763"/>
                </a:solidFill>
                <a:latin typeface="Montserrat"/>
                <a:ea typeface="Montserrat"/>
                <a:cs typeface="Montserrat"/>
                <a:sym typeface="Montserrat"/>
              </a:rPr>
              <a:t>accessible</a:t>
            </a:r>
            <a:r>
              <a:rPr lang="pt-BR" sz="1300">
                <a:solidFill>
                  <a:srgbClr val="073763"/>
                </a:solidFill>
                <a:latin typeface="Montserrat"/>
                <a:ea typeface="Montserrat"/>
                <a:cs typeface="Montserrat"/>
                <a:sym typeface="Montserrat"/>
              </a:rPr>
              <a:t> prices</a:t>
            </a:r>
            <a:endParaRPr sz="1300">
              <a:solidFill>
                <a:srgbClr val="073763"/>
              </a:solidFill>
              <a:latin typeface="Montserrat"/>
              <a:ea typeface="Montserrat"/>
              <a:cs typeface="Montserrat"/>
              <a:sym typeface="Montserrat"/>
            </a:endParaRPr>
          </a:p>
        </p:txBody>
      </p:sp>
      <p:sp>
        <p:nvSpPr>
          <p:cNvPr id="98" name="Google Shape;9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latin typeface="Montserrat"/>
                <a:ea typeface="Montserrat"/>
                <a:cs typeface="Montserrat"/>
                <a:sym typeface="Montserrat"/>
              </a:rPr>
              <a:t>Evolving Product-Market Fit Through Data</a:t>
            </a:r>
            <a:endParaRPr b="1" sz="2400">
              <a:solidFill>
                <a:srgbClr val="000000"/>
              </a:solidFill>
              <a:latin typeface="Montserrat"/>
              <a:ea typeface="Montserrat"/>
              <a:cs typeface="Montserrat"/>
              <a:sym typeface="Montserrat"/>
            </a:endParaRPr>
          </a:p>
        </p:txBody>
      </p:sp>
      <p:sp>
        <p:nvSpPr>
          <p:cNvPr id="104" name="Google Shape;104;p18"/>
          <p:cNvSpPr txBox="1"/>
          <p:nvPr/>
        </p:nvSpPr>
        <p:spPr>
          <a:xfrm>
            <a:off x="519300" y="1258725"/>
            <a:ext cx="8105400" cy="130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Customer Segmentation</a:t>
            </a:r>
            <a:endParaRPr b="1">
              <a:solidFill>
                <a:schemeClr val="accent1"/>
              </a:solidFill>
              <a:latin typeface="Montserrat"/>
              <a:ea typeface="Montserrat"/>
              <a:cs typeface="Montserrat"/>
              <a:sym typeface="Montserrat"/>
            </a:endParaRPr>
          </a:p>
          <a:p>
            <a:pPr indent="0" lvl="0" marL="0" rtl="0" algn="l">
              <a:lnSpc>
                <a:spcPct val="50000"/>
              </a:lnSpc>
              <a:spcBef>
                <a:spcPts val="0"/>
              </a:spcBef>
              <a:spcAft>
                <a:spcPts val="0"/>
              </a:spcAft>
              <a:buNone/>
            </a:pPr>
            <a:r>
              <a:t/>
            </a:r>
            <a:endParaRPr/>
          </a:p>
          <a:p>
            <a:pPr indent="0" lvl="0" marL="0" rtl="0" algn="l">
              <a:spcBef>
                <a:spcPts val="0"/>
              </a:spcBef>
              <a:spcAft>
                <a:spcPts val="0"/>
              </a:spcAft>
              <a:buNone/>
            </a:pPr>
            <a:r>
              <a:rPr lang="pt-BR" sz="1300">
                <a:solidFill>
                  <a:srgbClr val="073763"/>
                </a:solidFill>
                <a:latin typeface="Montserrat"/>
                <a:ea typeface="Montserrat"/>
                <a:cs typeface="Montserrat"/>
                <a:sym typeface="Montserrat"/>
              </a:rPr>
              <a:t>While the initial target market proved successful, data revealed </a:t>
            </a:r>
            <a:r>
              <a:rPr b="1" lang="pt-BR" sz="1300">
                <a:solidFill>
                  <a:srgbClr val="073763"/>
                </a:solidFill>
                <a:latin typeface="Montserrat"/>
                <a:ea typeface="Montserrat"/>
                <a:cs typeface="Montserrat"/>
                <a:sym typeface="Montserrat"/>
              </a:rPr>
              <a:t>additional profitable segments</a:t>
            </a:r>
            <a:r>
              <a:rPr lang="pt-BR" sz="1300">
                <a:solidFill>
                  <a:srgbClr val="073763"/>
                </a:solidFill>
                <a:latin typeface="Montserrat"/>
                <a:ea typeface="Montserrat"/>
                <a:cs typeface="Montserrat"/>
                <a:sym typeface="Montserrat"/>
              </a:rPr>
              <a:t>, which were taken advantage of with </a:t>
            </a:r>
            <a:r>
              <a:rPr b="1" lang="pt-BR" sz="1300">
                <a:solidFill>
                  <a:srgbClr val="073763"/>
                </a:solidFill>
                <a:latin typeface="Montserrat"/>
                <a:ea typeface="Montserrat"/>
                <a:cs typeface="Montserrat"/>
                <a:sym typeface="Montserrat"/>
              </a:rPr>
              <a:t>personalized marketing</a:t>
            </a:r>
            <a:r>
              <a:rPr lang="pt-BR" sz="1300">
                <a:solidFill>
                  <a:srgbClr val="073763"/>
                </a:solidFill>
                <a:latin typeface="Montserrat"/>
                <a:ea typeface="Montserrat"/>
                <a:cs typeface="Montserrat"/>
                <a:sym typeface="Montserrat"/>
              </a:rPr>
              <a:t> using extensive data profiles that derived from the </a:t>
            </a:r>
            <a:r>
              <a:rPr b="1" lang="pt-BR" sz="1300">
                <a:solidFill>
                  <a:srgbClr val="073763"/>
                </a:solidFill>
                <a:latin typeface="Montserrat"/>
                <a:ea typeface="Montserrat"/>
                <a:cs typeface="Montserrat"/>
                <a:sym typeface="Montserrat"/>
              </a:rPr>
              <a:t>massive amount of data collected</a:t>
            </a:r>
            <a:r>
              <a:rPr lang="pt-BR" sz="1300">
                <a:solidFill>
                  <a:srgbClr val="073763"/>
                </a:solidFill>
                <a:latin typeface="Montserrat"/>
                <a:ea typeface="Montserrat"/>
                <a:cs typeface="Montserrat"/>
                <a:sym typeface="Montserrat"/>
              </a:rPr>
              <a:t> on shopping habits (since even offline purchases were made through the app)</a:t>
            </a:r>
            <a:endParaRPr sz="1300">
              <a:solidFill>
                <a:srgbClr val="073763"/>
              </a:solidFill>
              <a:latin typeface="Montserrat"/>
              <a:ea typeface="Montserrat"/>
              <a:cs typeface="Montserrat"/>
              <a:sym typeface="Montserrat"/>
            </a:endParaRPr>
          </a:p>
        </p:txBody>
      </p:sp>
      <p:sp>
        <p:nvSpPr>
          <p:cNvPr id="105" name="Google Shape;105;p18"/>
          <p:cNvSpPr txBox="1"/>
          <p:nvPr/>
        </p:nvSpPr>
        <p:spPr>
          <a:xfrm>
            <a:off x="519300" y="2899900"/>
            <a:ext cx="8604600" cy="151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pt-BR">
                <a:solidFill>
                  <a:schemeClr val="accent1"/>
                </a:solidFill>
                <a:latin typeface="Montserrat"/>
                <a:ea typeface="Montserrat"/>
                <a:cs typeface="Montserrat"/>
                <a:sym typeface="Montserrat"/>
              </a:rPr>
              <a:t>Identifying New Needs</a:t>
            </a:r>
            <a:r>
              <a:rPr b="1" lang="pt-BR">
                <a:solidFill>
                  <a:schemeClr val="accent1"/>
                </a:solidFill>
                <a:latin typeface="Montserrat"/>
                <a:ea typeface="Montserrat"/>
                <a:cs typeface="Montserrat"/>
                <a:sym typeface="Montserrat"/>
              </a:rPr>
              <a:t> </a:t>
            </a:r>
            <a:endParaRPr b="1">
              <a:solidFill>
                <a:schemeClr val="accent1"/>
              </a:solidFill>
              <a:latin typeface="Montserrat"/>
              <a:ea typeface="Montserrat"/>
              <a:cs typeface="Montserrat"/>
              <a:sym typeface="Montserrat"/>
            </a:endParaRPr>
          </a:p>
          <a:p>
            <a:pPr indent="0" lvl="0" marL="0" rtl="0" algn="l">
              <a:lnSpc>
                <a:spcPct val="50000"/>
              </a:lnSpc>
              <a:spcBef>
                <a:spcPts val="0"/>
              </a:spcBef>
              <a:spcAft>
                <a:spcPts val="0"/>
              </a:spcAft>
              <a:buNone/>
            </a:pPr>
            <a:r>
              <a:t/>
            </a:r>
            <a:endParaRPr b="1" sz="1600">
              <a:solidFill>
                <a:schemeClr val="accent1"/>
              </a:solidFill>
              <a:latin typeface="Montserrat"/>
              <a:ea typeface="Montserrat"/>
              <a:cs typeface="Montserrat"/>
              <a:sym typeface="Montserrat"/>
            </a:endParaRPr>
          </a:p>
          <a:p>
            <a:pPr indent="0" lvl="0" marL="0" rtl="0" algn="l">
              <a:lnSpc>
                <a:spcPct val="115000"/>
              </a:lnSpc>
              <a:spcBef>
                <a:spcPts val="0"/>
              </a:spcBef>
              <a:spcAft>
                <a:spcPts val="0"/>
              </a:spcAft>
              <a:buNone/>
            </a:pPr>
            <a:r>
              <a:rPr lang="pt-BR" sz="1300">
                <a:solidFill>
                  <a:srgbClr val="073763"/>
                </a:solidFill>
                <a:latin typeface="Montserrat"/>
                <a:ea typeface="Montserrat"/>
                <a:cs typeface="Montserrat"/>
                <a:sym typeface="Montserrat"/>
              </a:rPr>
              <a:t>Beyond fresh seafood, data helped Freshippo pinpoint gaps in their offering. For example:</a:t>
            </a:r>
            <a:endParaRPr sz="1300">
              <a:solidFill>
                <a:srgbClr val="073763"/>
              </a:solidFill>
              <a:latin typeface="Montserrat"/>
              <a:ea typeface="Montserrat"/>
              <a:cs typeface="Montserrat"/>
              <a:sym typeface="Montserrat"/>
            </a:endParaRPr>
          </a:p>
          <a:p>
            <a:pPr indent="0" lvl="0" marL="0" rtl="0" algn="l">
              <a:lnSpc>
                <a:spcPct val="50000"/>
              </a:lnSpc>
              <a:spcBef>
                <a:spcPts val="0"/>
              </a:spcBef>
              <a:spcAft>
                <a:spcPts val="0"/>
              </a:spcAft>
              <a:buNone/>
            </a:pPr>
            <a:r>
              <a:t/>
            </a:r>
            <a:endParaRPr sz="1300">
              <a:latin typeface="Montserrat"/>
              <a:ea typeface="Montserrat"/>
              <a:cs typeface="Montserrat"/>
              <a:sym typeface="Montserrat"/>
            </a:endParaRPr>
          </a:p>
          <a:p>
            <a:pPr indent="-311150" lvl="0" marL="457200" rtl="0" algn="l">
              <a:lnSpc>
                <a:spcPct val="115000"/>
              </a:lnSpc>
              <a:spcBef>
                <a:spcPts val="0"/>
              </a:spcBef>
              <a:spcAft>
                <a:spcPts val="0"/>
              </a:spcAft>
              <a:buClr>
                <a:srgbClr val="073763"/>
              </a:buClr>
              <a:buSzPts val="1300"/>
              <a:buChar char="-"/>
            </a:pPr>
            <a:r>
              <a:rPr b="1" lang="pt-BR" sz="1300">
                <a:solidFill>
                  <a:srgbClr val="073763"/>
                </a:solidFill>
                <a:latin typeface="Montserrat"/>
                <a:ea typeface="Montserrat"/>
                <a:cs typeface="Montserrat"/>
                <a:sym typeface="Montserrat"/>
              </a:rPr>
              <a:t>Convenience meals for office workers</a:t>
            </a:r>
            <a:r>
              <a:rPr lang="pt-BR" sz="1300">
                <a:solidFill>
                  <a:srgbClr val="073763"/>
                </a:solidFill>
                <a:latin typeface="Montserrat"/>
                <a:ea typeface="Montserrat"/>
                <a:cs typeface="Montserrat"/>
                <a:sym typeface="Montserrat"/>
              </a:rPr>
              <a:t> (led to F2 Stores)</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Char char="-"/>
            </a:pPr>
            <a:r>
              <a:rPr b="1" lang="pt-BR" sz="1300">
                <a:solidFill>
                  <a:srgbClr val="073763"/>
                </a:solidFill>
                <a:latin typeface="Montserrat"/>
                <a:ea typeface="Montserrat"/>
                <a:cs typeface="Montserrat"/>
                <a:sym typeface="Montserrat"/>
              </a:rPr>
              <a:t>Demand for a wider selection of everyday (non-fresh) grocery items</a:t>
            </a:r>
            <a:r>
              <a:rPr lang="pt-BR" sz="1300">
                <a:solidFill>
                  <a:srgbClr val="073763"/>
                </a:solidFill>
                <a:latin typeface="Montserrat"/>
                <a:ea typeface="Montserrat"/>
                <a:cs typeface="Montserrat"/>
                <a:sym typeface="Montserrat"/>
              </a:rPr>
              <a:t> (led to Freshippo Cloud Supermarket)</a:t>
            </a:r>
            <a:endParaRPr sz="1300">
              <a:solidFill>
                <a:srgbClr val="073763"/>
              </a:solidFill>
              <a:latin typeface="Montserrat"/>
              <a:ea typeface="Montserrat"/>
              <a:cs typeface="Montserrat"/>
              <a:sym typeface="Montserrat"/>
            </a:endParaRPr>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latin typeface="Montserrat"/>
                <a:ea typeface="Montserrat"/>
                <a:cs typeface="Montserrat"/>
                <a:sym typeface="Montserrat"/>
              </a:rPr>
              <a:t>Evolving Product-Market Fit Through Data</a:t>
            </a:r>
            <a:endParaRPr b="1" sz="2400">
              <a:solidFill>
                <a:srgbClr val="000000"/>
              </a:solidFill>
              <a:latin typeface="Montserrat"/>
              <a:ea typeface="Montserrat"/>
              <a:cs typeface="Montserrat"/>
              <a:sym typeface="Montserrat"/>
            </a:endParaRPr>
          </a:p>
        </p:txBody>
      </p:sp>
      <p:sp>
        <p:nvSpPr>
          <p:cNvPr id="112" name="Google Shape;112;p19"/>
          <p:cNvSpPr txBox="1"/>
          <p:nvPr/>
        </p:nvSpPr>
        <p:spPr>
          <a:xfrm>
            <a:off x="567750" y="947025"/>
            <a:ext cx="81054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00">
                <a:solidFill>
                  <a:schemeClr val="accent1"/>
                </a:solidFill>
                <a:latin typeface="Montserrat"/>
                <a:ea typeface="Montserrat"/>
                <a:cs typeface="Montserrat"/>
                <a:sym typeface="Montserrat"/>
              </a:rPr>
              <a:t>Pre-Launch Data</a:t>
            </a:r>
            <a:r>
              <a:rPr b="1" lang="pt-BR" sz="1600">
                <a:solidFill>
                  <a:schemeClr val="accent1"/>
                </a:solidFill>
                <a:latin typeface="Montserrat"/>
                <a:ea typeface="Montserrat"/>
                <a:cs typeface="Montserrat"/>
                <a:sym typeface="Montserrat"/>
              </a:rPr>
              <a:t> </a:t>
            </a:r>
            <a:r>
              <a:rPr b="1" lang="pt-BR" sz="1300">
                <a:solidFill>
                  <a:schemeClr val="accent1"/>
                </a:solidFill>
                <a:latin typeface="Montserrat"/>
                <a:ea typeface="Montserrat"/>
                <a:cs typeface="Montserrat"/>
                <a:sym typeface="Montserrat"/>
              </a:rPr>
              <a:t>-</a:t>
            </a:r>
            <a:r>
              <a:rPr lang="pt-BR">
                <a:latin typeface="Montserrat"/>
                <a:ea typeface="Montserrat"/>
                <a:cs typeface="Montserrat"/>
                <a:sym typeface="Montserrat"/>
              </a:rPr>
              <a:t> </a:t>
            </a:r>
            <a:r>
              <a:rPr lang="pt-BR" sz="1300">
                <a:solidFill>
                  <a:srgbClr val="073763"/>
                </a:solidFill>
                <a:latin typeface="Montserrat"/>
                <a:ea typeface="Montserrat"/>
                <a:cs typeface="Montserrat"/>
                <a:sym typeface="Montserrat"/>
              </a:rPr>
              <a:t>Before opening a store, a </a:t>
            </a:r>
            <a:r>
              <a:rPr b="1" lang="pt-BR" sz="1300">
                <a:solidFill>
                  <a:srgbClr val="073763"/>
                </a:solidFill>
                <a:latin typeface="Montserrat"/>
                <a:ea typeface="Montserrat"/>
                <a:cs typeface="Montserrat"/>
                <a:sym typeface="Montserrat"/>
              </a:rPr>
              <a:t>wealth of information was gathered</a:t>
            </a:r>
            <a:r>
              <a:rPr lang="pt-BR" sz="1300">
                <a:solidFill>
                  <a:srgbClr val="073763"/>
                </a:solidFill>
                <a:latin typeface="Montserrat"/>
                <a:ea typeface="Montserrat"/>
                <a:cs typeface="Montserrat"/>
                <a:sym typeface="Montserrat"/>
              </a:rPr>
              <a:t> to guide initial product choice:</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b="1" lang="pt-BR" sz="1300">
                <a:solidFill>
                  <a:srgbClr val="073763"/>
                </a:solidFill>
                <a:latin typeface="Montserrat"/>
                <a:ea typeface="Montserrat"/>
                <a:cs typeface="Montserrat"/>
                <a:sym typeface="Montserrat"/>
              </a:rPr>
              <a:t>Alipay User Profiles</a:t>
            </a:r>
            <a:r>
              <a:rPr lang="pt-BR" sz="1300">
                <a:solidFill>
                  <a:srgbClr val="073763"/>
                </a:solidFill>
                <a:latin typeface="Montserrat"/>
                <a:ea typeface="Montserrat"/>
                <a:cs typeface="Montserrat"/>
                <a:sym typeface="Montserrat"/>
              </a:rPr>
              <a:t>: Demographics, spending habits, and past purchases indicated likely preferences and price points.</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b="1" lang="pt-BR" sz="1300">
                <a:solidFill>
                  <a:srgbClr val="073763"/>
                </a:solidFill>
                <a:latin typeface="Montserrat"/>
                <a:ea typeface="Montserrat"/>
                <a:cs typeface="Montserrat"/>
                <a:sym typeface="Montserrat"/>
              </a:rPr>
              <a:t>Product Supplier Information</a:t>
            </a:r>
            <a:r>
              <a:rPr lang="pt-BR" sz="1300">
                <a:solidFill>
                  <a:srgbClr val="073763"/>
                </a:solidFill>
                <a:latin typeface="Montserrat"/>
                <a:ea typeface="Montserrat"/>
                <a:cs typeface="Montserrat"/>
                <a:sym typeface="Montserrat"/>
              </a:rPr>
              <a:t>: Availability, quality history, and alignment with Freshippo's value proposition</a:t>
            </a:r>
            <a:endParaRPr sz="1300">
              <a:solidFill>
                <a:srgbClr val="073763"/>
              </a:solidFill>
              <a:latin typeface="Montserrat"/>
              <a:ea typeface="Montserrat"/>
              <a:cs typeface="Montserrat"/>
              <a:sym typeface="Montserrat"/>
            </a:endParaRPr>
          </a:p>
        </p:txBody>
      </p:sp>
      <p:sp>
        <p:nvSpPr>
          <p:cNvPr id="113" name="Google Shape;113;p19"/>
          <p:cNvSpPr txBox="1"/>
          <p:nvPr/>
        </p:nvSpPr>
        <p:spPr>
          <a:xfrm>
            <a:off x="567750" y="2542600"/>
            <a:ext cx="81054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00">
                <a:solidFill>
                  <a:schemeClr val="accent1"/>
                </a:solidFill>
                <a:latin typeface="Montserrat"/>
                <a:ea typeface="Montserrat"/>
                <a:cs typeface="Montserrat"/>
                <a:sym typeface="Montserrat"/>
              </a:rPr>
              <a:t>Post-Launch Data Collection</a:t>
            </a:r>
            <a:r>
              <a:rPr b="1" lang="pt-BR" sz="1300">
                <a:solidFill>
                  <a:schemeClr val="accent1"/>
                </a:solidFill>
                <a:latin typeface="Montserrat"/>
                <a:ea typeface="Montserrat"/>
                <a:cs typeface="Montserrat"/>
                <a:sym typeface="Montserrat"/>
              </a:rPr>
              <a:t> -</a:t>
            </a:r>
            <a:r>
              <a:rPr lang="pt-BR">
                <a:latin typeface="Montserrat"/>
                <a:ea typeface="Montserrat"/>
                <a:cs typeface="Montserrat"/>
                <a:sym typeface="Montserrat"/>
              </a:rPr>
              <a:t> </a:t>
            </a:r>
            <a:r>
              <a:rPr lang="pt-BR" sz="1300">
                <a:solidFill>
                  <a:srgbClr val="073763"/>
                </a:solidFill>
                <a:latin typeface="Montserrat"/>
                <a:ea typeface="Montserrat"/>
                <a:cs typeface="Montserrat"/>
                <a:sym typeface="Montserrat"/>
              </a:rPr>
              <a:t>Once a store opened, Freshippo focused on gathering detailed sales and customer behavior data:</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b="1" lang="pt-BR" sz="1300">
                <a:solidFill>
                  <a:srgbClr val="073763"/>
                </a:solidFill>
                <a:latin typeface="Montserrat"/>
                <a:ea typeface="Montserrat"/>
                <a:cs typeface="Montserrat"/>
                <a:sym typeface="Montserrat"/>
              </a:rPr>
              <a:t>SKU-level Tracking: </a:t>
            </a:r>
            <a:r>
              <a:rPr lang="pt-BR" sz="1300">
                <a:solidFill>
                  <a:srgbClr val="073763"/>
                </a:solidFill>
                <a:latin typeface="Montserrat"/>
                <a:ea typeface="Montserrat"/>
                <a:cs typeface="Montserrat"/>
                <a:sym typeface="Montserrat"/>
              </a:rPr>
              <a:t>Which items sold well/poorly in the first two months were crucial indicators for keeping or dropping stock.</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b="1" lang="pt-BR" sz="1300">
                <a:solidFill>
                  <a:srgbClr val="073763"/>
                </a:solidFill>
                <a:latin typeface="Montserrat"/>
                <a:ea typeface="Montserrat"/>
                <a:cs typeface="Montserrat"/>
                <a:sym typeface="Montserrat"/>
              </a:rPr>
              <a:t>Customer Ordering Patterns: </a:t>
            </a:r>
            <a:r>
              <a:rPr lang="pt-BR" sz="1300">
                <a:solidFill>
                  <a:srgbClr val="073763"/>
                </a:solidFill>
                <a:latin typeface="Montserrat"/>
                <a:ea typeface="Montserrat"/>
                <a:cs typeface="Montserrat"/>
                <a:sym typeface="Montserrat"/>
              </a:rPr>
              <a:t>Category, frequency, and time of day all informed future procurement.</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b="1" lang="pt-BR" sz="1300">
                <a:solidFill>
                  <a:srgbClr val="073763"/>
                </a:solidFill>
                <a:latin typeface="Montserrat"/>
                <a:ea typeface="Montserrat"/>
                <a:cs typeface="Montserrat"/>
                <a:sym typeface="Montserrat"/>
              </a:rPr>
              <a:t>Customer Feedback: </a:t>
            </a:r>
            <a:r>
              <a:rPr lang="pt-BR" sz="1300">
                <a:solidFill>
                  <a:srgbClr val="073763"/>
                </a:solidFill>
                <a:latin typeface="Montserrat"/>
                <a:ea typeface="Montserrat"/>
                <a:cs typeface="Montserrat"/>
                <a:sym typeface="Montserrat"/>
              </a:rPr>
              <a:t>Reviews, app interactions, and in-store data (via Wi-Fi) yielded critical insights on product quality and specific customer desires.</a:t>
            </a:r>
            <a:endParaRPr sz="1300">
              <a:solidFill>
                <a:srgbClr val="073763"/>
              </a:solidFill>
              <a:latin typeface="Montserrat"/>
              <a:ea typeface="Montserrat"/>
              <a:cs typeface="Montserrat"/>
              <a:sym typeface="Montserrat"/>
            </a:endParaRPr>
          </a:p>
        </p:txBody>
      </p:sp>
      <p:sp>
        <p:nvSpPr>
          <p:cNvPr id="114" name="Google Shape;114;p19"/>
          <p:cNvSpPr txBox="1"/>
          <p:nvPr/>
        </p:nvSpPr>
        <p:spPr>
          <a:xfrm>
            <a:off x="567750" y="4623950"/>
            <a:ext cx="5086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rgbClr val="073763"/>
                </a:solidFill>
                <a:latin typeface="Montserrat"/>
                <a:ea typeface="Montserrat"/>
                <a:cs typeface="Montserrat"/>
                <a:sym typeface="Montserrat"/>
              </a:rPr>
              <a:t>The final piece in the puzzle is </a:t>
            </a:r>
            <a:r>
              <a:rPr b="1" lang="pt-BR" sz="1500">
                <a:solidFill>
                  <a:schemeClr val="accent1"/>
                </a:solidFill>
                <a:latin typeface="Montserrat"/>
                <a:ea typeface="Montserrat"/>
                <a:cs typeface="Montserrat"/>
                <a:sym typeface="Montserrat"/>
              </a:rPr>
              <a:t>Iteration</a:t>
            </a:r>
            <a:r>
              <a:rPr b="1" lang="pt-BR" sz="1500">
                <a:solidFill>
                  <a:srgbClr val="073763"/>
                </a:solidFill>
                <a:latin typeface="Montserrat"/>
                <a:ea typeface="Montserrat"/>
                <a:cs typeface="Montserrat"/>
                <a:sym typeface="Montserrat"/>
              </a:rPr>
              <a:t>!</a:t>
            </a:r>
            <a:endParaRPr/>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latin typeface="Montserrat"/>
                <a:ea typeface="Montserrat"/>
                <a:cs typeface="Montserrat"/>
                <a:sym typeface="Montserrat"/>
              </a:rPr>
              <a:t>Customer Segmentation</a:t>
            </a:r>
            <a:endParaRPr b="1" sz="2400">
              <a:solidFill>
                <a:srgbClr val="000000"/>
              </a:solidFill>
              <a:latin typeface="Montserrat"/>
              <a:ea typeface="Montserrat"/>
              <a:cs typeface="Montserrat"/>
              <a:sym typeface="Montserrat"/>
            </a:endParaRPr>
          </a:p>
        </p:txBody>
      </p:sp>
      <p:sp>
        <p:nvSpPr>
          <p:cNvPr id="121" name="Google Shape;121;p20"/>
          <p:cNvSpPr txBox="1"/>
          <p:nvPr/>
        </p:nvSpPr>
        <p:spPr>
          <a:xfrm>
            <a:off x="400925" y="1288475"/>
            <a:ext cx="4349700" cy="15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20-45 year old female white-collar workers who use Alipay</a:t>
            </a:r>
            <a:endParaRPr b="1">
              <a:solidFill>
                <a:schemeClr val="accent1"/>
              </a:solidFill>
              <a:latin typeface="Montserrat"/>
              <a:ea typeface="Montserrat"/>
              <a:cs typeface="Montserrat"/>
              <a:sym typeface="Montserrat"/>
            </a:endParaRPr>
          </a:p>
          <a:p>
            <a:pPr indent="0" lvl="0" marL="0" rtl="0" algn="l">
              <a:lnSpc>
                <a:spcPct val="40000"/>
              </a:lnSpc>
              <a:spcBef>
                <a:spcPts val="0"/>
              </a:spcBef>
              <a:spcAft>
                <a:spcPts val="0"/>
              </a:spcAft>
              <a:buNone/>
            </a:pPr>
            <a:r>
              <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Responsible for family care;</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Live a fast-paced lifestyle;</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Medium/High Spending Power;</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Value quality in life &amp; healthy diets;</a:t>
            </a:r>
            <a:endParaRPr sz="1300">
              <a:solidFill>
                <a:srgbClr val="073763"/>
              </a:solidFill>
              <a:latin typeface="Montserrat"/>
              <a:ea typeface="Montserrat"/>
              <a:cs typeface="Montserrat"/>
              <a:sym typeface="Montserrat"/>
            </a:endParaRPr>
          </a:p>
        </p:txBody>
      </p:sp>
      <p:sp>
        <p:nvSpPr>
          <p:cNvPr id="122" name="Google Shape;122;p20"/>
          <p:cNvSpPr txBox="1"/>
          <p:nvPr/>
        </p:nvSpPr>
        <p:spPr>
          <a:xfrm>
            <a:off x="519300" y="2991450"/>
            <a:ext cx="80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
        <p:nvSpPr>
          <p:cNvPr id="123" name="Google Shape;123;p20"/>
          <p:cNvSpPr txBox="1"/>
          <p:nvPr/>
        </p:nvSpPr>
        <p:spPr>
          <a:xfrm>
            <a:off x="400925" y="3113150"/>
            <a:ext cx="4349700" cy="113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Office workers</a:t>
            </a:r>
            <a:endParaRPr b="1">
              <a:solidFill>
                <a:schemeClr val="accent1"/>
              </a:solidFill>
              <a:latin typeface="Montserrat"/>
              <a:ea typeface="Montserrat"/>
              <a:cs typeface="Montserrat"/>
              <a:sym typeface="Montserrat"/>
            </a:endParaRPr>
          </a:p>
          <a:p>
            <a:pPr indent="0" lvl="0" marL="0" rtl="0" algn="l">
              <a:lnSpc>
                <a:spcPct val="40000"/>
              </a:lnSpc>
              <a:spcBef>
                <a:spcPts val="0"/>
              </a:spcBef>
              <a:spcAft>
                <a:spcPts val="0"/>
              </a:spcAft>
              <a:buNone/>
            </a:pPr>
            <a:r>
              <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Mainly concerned with food hygiene &amp; their own schedule;</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accent1"/>
              </a:solidFill>
              <a:latin typeface="Montserrat"/>
              <a:ea typeface="Montserrat"/>
              <a:cs typeface="Montserrat"/>
              <a:sym typeface="Montserrat"/>
            </a:endParaRPr>
          </a:p>
        </p:txBody>
      </p:sp>
      <p:pic>
        <p:nvPicPr>
          <p:cNvPr id="124" name="Google Shape;124;p20"/>
          <p:cNvPicPr preferRelativeResize="0"/>
          <p:nvPr/>
        </p:nvPicPr>
        <p:blipFill>
          <a:blip r:embed="rId3">
            <a:alphaModFix/>
          </a:blip>
          <a:stretch>
            <a:fillRect/>
          </a:stretch>
        </p:blipFill>
        <p:spPr>
          <a:xfrm>
            <a:off x="1797675" y="164425"/>
            <a:ext cx="658575" cy="658575"/>
          </a:xfrm>
          <a:prstGeom prst="rect">
            <a:avLst/>
          </a:prstGeom>
          <a:noFill/>
          <a:ln>
            <a:noFill/>
          </a:ln>
        </p:spPr>
      </p:pic>
      <p:sp>
        <p:nvSpPr>
          <p:cNvPr id="125" name="Google Shape;12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26" name="Google Shape;126;p20"/>
          <p:cNvSpPr txBox="1"/>
          <p:nvPr/>
        </p:nvSpPr>
        <p:spPr>
          <a:xfrm>
            <a:off x="4902300" y="1288475"/>
            <a:ext cx="4241700" cy="13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High Spending Power (Executives from Fortune 500)</a:t>
            </a:r>
            <a:endParaRPr b="1">
              <a:solidFill>
                <a:schemeClr val="accent1"/>
              </a:solidFill>
              <a:latin typeface="Montserrat"/>
              <a:ea typeface="Montserrat"/>
              <a:cs typeface="Montserrat"/>
              <a:sym typeface="Montserrat"/>
            </a:endParaRPr>
          </a:p>
          <a:p>
            <a:pPr indent="0" lvl="0" marL="0" rtl="0" algn="l">
              <a:lnSpc>
                <a:spcPct val="40000"/>
              </a:lnSpc>
              <a:spcBef>
                <a:spcPts val="0"/>
              </a:spcBef>
              <a:spcAft>
                <a:spcPts val="0"/>
              </a:spcAft>
              <a:buNone/>
            </a:pPr>
            <a:r>
              <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Fast delivery demand with no concern on the price;</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accent1"/>
              </a:solidFill>
              <a:latin typeface="Montserrat"/>
              <a:ea typeface="Montserrat"/>
              <a:cs typeface="Montserrat"/>
              <a:sym typeface="Montserrat"/>
            </a:endParaRPr>
          </a:p>
        </p:txBody>
      </p:sp>
      <p:sp>
        <p:nvSpPr>
          <p:cNvPr id="127" name="Google Shape;127;p20"/>
          <p:cNvSpPr txBox="1"/>
          <p:nvPr/>
        </p:nvSpPr>
        <p:spPr>
          <a:xfrm>
            <a:off x="4833150" y="3113150"/>
            <a:ext cx="4241700" cy="13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1"/>
                </a:solidFill>
                <a:latin typeface="Montserrat"/>
                <a:ea typeface="Montserrat"/>
                <a:cs typeface="Montserrat"/>
                <a:sym typeface="Montserrat"/>
              </a:rPr>
              <a:t>Medium/Low Spending Power (Hexiaoma)</a:t>
            </a:r>
            <a:endParaRPr b="1">
              <a:solidFill>
                <a:schemeClr val="accent1"/>
              </a:solidFill>
              <a:latin typeface="Montserrat"/>
              <a:ea typeface="Montserrat"/>
              <a:cs typeface="Montserrat"/>
              <a:sym typeface="Montserrat"/>
            </a:endParaRPr>
          </a:p>
          <a:p>
            <a:pPr indent="0" lvl="0" marL="0" rtl="0" algn="l">
              <a:lnSpc>
                <a:spcPct val="40000"/>
              </a:lnSpc>
              <a:spcBef>
                <a:spcPts val="0"/>
              </a:spcBef>
              <a:spcAft>
                <a:spcPts val="0"/>
              </a:spcAft>
              <a:buNone/>
            </a:pPr>
            <a:r>
              <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Still relative fast delivery with no added fees;</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accen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BR" sz="2400">
                <a:solidFill>
                  <a:schemeClr val="dk1"/>
                </a:solidFill>
                <a:latin typeface="Montserrat"/>
                <a:ea typeface="Montserrat"/>
                <a:cs typeface="Montserrat"/>
                <a:sym typeface="Montserrat"/>
              </a:rPr>
              <a:t>Customer Relationships</a:t>
            </a:r>
            <a:endParaRPr b="1" sz="2400">
              <a:latin typeface="Montserrat"/>
              <a:ea typeface="Montserrat"/>
              <a:cs typeface="Montserrat"/>
              <a:sym typeface="Montserrat"/>
            </a:endParaRPr>
          </a:p>
        </p:txBody>
      </p:sp>
      <p:sp>
        <p:nvSpPr>
          <p:cNvPr id="133" name="Google Shape;133;p21"/>
          <p:cNvSpPr txBox="1"/>
          <p:nvPr/>
        </p:nvSpPr>
        <p:spPr>
          <a:xfrm>
            <a:off x="519300" y="2991450"/>
            <a:ext cx="80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134" name="Google Shape;134;p21"/>
          <p:cNvPicPr preferRelativeResize="0"/>
          <p:nvPr/>
        </p:nvPicPr>
        <p:blipFill>
          <a:blip r:embed="rId3">
            <a:alphaModFix/>
          </a:blip>
          <a:stretch>
            <a:fillRect/>
          </a:stretch>
        </p:blipFill>
        <p:spPr>
          <a:xfrm>
            <a:off x="1797675" y="164425"/>
            <a:ext cx="658575" cy="658575"/>
          </a:xfrm>
          <a:prstGeom prst="rect">
            <a:avLst/>
          </a:prstGeom>
          <a:noFill/>
          <a:ln>
            <a:noFill/>
          </a:ln>
        </p:spPr>
      </p:pic>
      <p:sp>
        <p:nvSpPr>
          <p:cNvPr id="135" name="Google Shape;135;p21"/>
          <p:cNvSpPr txBox="1"/>
          <p:nvPr/>
        </p:nvSpPr>
        <p:spPr>
          <a:xfrm>
            <a:off x="519300" y="1219975"/>
            <a:ext cx="8105400" cy="247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pt-BR">
                <a:solidFill>
                  <a:schemeClr val="accent1"/>
                </a:solidFill>
                <a:latin typeface="Montserrat"/>
                <a:ea typeface="Montserrat"/>
                <a:cs typeface="Montserrat"/>
                <a:sym typeface="Montserrat"/>
              </a:rPr>
              <a:t>GET</a:t>
            </a:r>
            <a:r>
              <a:rPr b="1" lang="pt-BR">
                <a:solidFill>
                  <a:schemeClr val="accent1"/>
                </a:solidFill>
                <a:latin typeface="Montserrat"/>
                <a:ea typeface="Montserrat"/>
                <a:cs typeface="Montserrat"/>
                <a:sym typeface="Montserrat"/>
              </a:rPr>
              <a:t> Customers</a:t>
            </a:r>
            <a:endParaRPr b="1">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accent1"/>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Through analysis of Alipay, WeChat &amp; Weibo data. Place stores in areas with a high volume of online shoppers and specific demographic characteristics;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7500" lvl="0" marL="457200" rtl="0" algn="l">
              <a:spcBef>
                <a:spcPts val="0"/>
              </a:spcBef>
              <a:spcAft>
                <a:spcPts val="0"/>
              </a:spcAft>
              <a:buClr>
                <a:srgbClr val="073763"/>
              </a:buClr>
              <a:buSzPts val="1400"/>
              <a:buFont typeface="Montserrat"/>
              <a:buChar char="●"/>
            </a:pPr>
            <a:r>
              <a:rPr lang="pt-BR" sz="1300">
                <a:solidFill>
                  <a:srgbClr val="073763"/>
                </a:solidFill>
                <a:latin typeface="Montserrat"/>
                <a:ea typeface="Montserrat"/>
                <a:cs typeface="Montserrat"/>
                <a:sym typeface="Montserrat"/>
              </a:rPr>
              <a:t>The uniqueness and cleanliness of Freshippo seafood that could not be found elsewhere;</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Quick grocery delivery within a radius of 3 kilometers;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BR" sz="1300">
                <a:solidFill>
                  <a:srgbClr val="073763"/>
                </a:solidFill>
                <a:latin typeface="Montserrat"/>
                <a:ea typeface="Montserrat"/>
                <a:cs typeface="Montserrat"/>
                <a:sym typeface="Montserrat"/>
              </a:rPr>
              <a:t>Promotions for first time customers (free delivery &amp; within 1 hour) - Hexiaoma.</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accent1"/>
              </a:solidFill>
              <a:latin typeface="Montserrat"/>
              <a:ea typeface="Montserrat"/>
              <a:cs typeface="Montserrat"/>
              <a:sym typeface="Montserrat"/>
            </a:endParaRPr>
          </a:p>
        </p:txBody>
      </p:sp>
      <p:sp>
        <p:nvSpPr>
          <p:cNvPr id="136" name="Google Shape;13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