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erriweather Light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Vidaloka"/>
      <p:regular r:id="rId33"/>
    </p:embeddedFont>
    <p:embeddedFont>
      <p:font typeface="Russo One"/>
      <p:regular r:id="rId34"/>
    </p:embeddedFont>
    <p:embeddedFont>
      <p:font typeface="Crimson Text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/jn9ksnuC0HPyOhGCaMUTWMI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43" Type="http://customschemas.google.com/relationships/presentationmetadata" Target="meta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Vidaloka-regular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CrimsonText-regular.fntdata"/><Relationship Id="rId12" Type="http://schemas.openxmlformats.org/officeDocument/2006/relationships/slide" Target="slides/slide8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1.xml"/><Relationship Id="rId37" Type="http://schemas.openxmlformats.org/officeDocument/2006/relationships/font" Target="fonts/CrimsonText-italic.fntdata"/><Relationship Id="rId14" Type="http://schemas.openxmlformats.org/officeDocument/2006/relationships/slide" Target="slides/slide10.xml"/><Relationship Id="rId36" Type="http://schemas.openxmlformats.org/officeDocument/2006/relationships/font" Target="fonts/CrimsonText-bold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CrimsonTex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3eeff9c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63eeff9c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eeff9c4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63eeff9c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3eeff9c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63eeff9c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d54a2e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63d54a2e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63eeff9c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63eeff9c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3be587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63be587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3be587a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63be587a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5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8" name="Google Shape;78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4" name="Google Shape;8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88" name="Google Shape;88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66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9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69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94" name="Google Shape;94;p69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69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0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7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1" name="Google Shape;101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7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6" name="Google Shape;106;p71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8" name="Google Shape;108;p71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0" name="Google Shape;110;p71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12" name="Google Shape;112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6" name="Google Shape;116;p72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8" name="Google Shape;118;p72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2" name="Google Shape;122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3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" name="Google Shape;126;p73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3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" name="Google Shape;128;p73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3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" name="Google Shape;130;p73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3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" name="Google Shape;132;p73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" name="Google Shape;134;p73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3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73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8" name="Google Shape;13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4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" name="Google Shape;142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74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74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6" name="Google Shape;156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6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76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6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76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6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76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" name="Google Shape;16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7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77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7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77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7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77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7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77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9" name="Google Shape;179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8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3" name="Google Shape;183;p78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8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5" name="Google Shape;185;p78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8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7" name="Google Shape;187;p78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9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97" name="Google Shape;197;p80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98" name="Google Shape;198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1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81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3" name="Google Shape;203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1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8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0" name="Google Shape;210;p8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2" name="Google Shape;212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3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83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8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8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8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4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4" name="Google Shape;224;p84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84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26" name="Google Shape;226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3" name="Google Shape;23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9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8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8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9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0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29" name="Google Shape;29;p60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0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0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1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" name="Google Shape;37;p61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" name="Google Shape;39;p61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1" name="Google Shape;41;p61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3" name="Google Shape;43;p61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1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1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8" name="Google Shape;48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3" name="Google Shape;53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62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8" name="Google Shape;58;p6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59" name="Google Shape;5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4" name="Google Shape;64;p6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6" name="Google Shape;66;p6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6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2" name="Google Shape;72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68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UniChat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491239" y="3966350"/>
            <a:ext cx="3795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Igor Diniz - up202000162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João Pinheiro - up202008133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Ricardo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i="0" lang="en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up202005103</a:t>
            </a:r>
            <a:endParaRPr b="0"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3eeff9c44_0_28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320" name="Google Shape;320;g163eeff9c44_0_28"/>
          <p:cNvSpPr txBox="1"/>
          <p:nvPr>
            <p:ph idx="1" type="subTitle"/>
          </p:nvPr>
        </p:nvSpPr>
        <p:spPr>
          <a:xfrm>
            <a:off x="-65525" y="1567825"/>
            <a:ext cx="3164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Objetos (atributos)</a:t>
            </a:r>
            <a:endParaRPr sz="2100"/>
          </a:p>
        </p:txBody>
      </p:sp>
      <p:sp>
        <p:nvSpPr>
          <p:cNvPr id="321" name="Google Shape;321;g163eeff9c44_0_28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163eeff9c44_0_28"/>
          <p:cNvSpPr txBox="1"/>
          <p:nvPr>
            <p:ph idx="1" type="subTitle"/>
          </p:nvPr>
        </p:nvSpPr>
        <p:spPr>
          <a:xfrm>
            <a:off x="1717075" y="2206400"/>
            <a:ext cx="73524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Utilizador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(nome, nacionalidade, região, idade, função)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None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função = professor | estudante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Mensagem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(data, autor, tipo)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 = foto | documento | texto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(data da criação, utilizadores);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Vídeo chamada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(data, duração, utilizadores);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Evento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(local, data);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Arquivo </a:t>
            </a: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(grupos);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3eeff9c44_0_3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328" name="Google Shape;328;g163eeff9c44_0_3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163eeff9c44_0_3"/>
          <p:cNvSpPr txBox="1"/>
          <p:nvPr>
            <p:ph idx="1" type="subTitle"/>
          </p:nvPr>
        </p:nvSpPr>
        <p:spPr>
          <a:xfrm>
            <a:off x="479200" y="1463163"/>
            <a:ext cx="138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Ações</a:t>
            </a:r>
            <a:endParaRPr/>
          </a:p>
        </p:txBody>
      </p:sp>
      <p:sp>
        <p:nvSpPr>
          <p:cNvPr id="330" name="Google Shape;330;g163eeff9c44_0_3"/>
          <p:cNvSpPr txBox="1"/>
          <p:nvPr>
            <p:ph idx="1" type="subTitle"/>
          </p:nvPr>
        </p:nvSpPr>
        <p:spPr>
          <a:xfrm>
            <a:off x="1269125" y="1999375"/>
            <a:ext cx="61335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Enviar, editar e remover mensagens;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Entrar, sair, criar, partilhar um grupo;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Arquivar e desarquivar um grupo;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Começar, entrar e terminar vídeo chamada;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Editar, remover informação pessoal;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Criar, editar, remover, mostrar interesse num evento;</a:t>
            </a:r>
            <a:endParaRPr b="0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b="0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Visualizar informação de outros usuários;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3eeff9c44_1_0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Modelo conceptual</a:t>
            </a:r>
            <a:endParaRPr/>
          </a:p>
        </p:txBody>
      </p:sp>
      <p:sp>
        <p:nvSpPr>
          <p:cNvPr id="336" name="Google Shape;336;g163eeff9c44_1_0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63eeff9c44_1_0"/>
          <p:cNvSpPr txBox="1"/>
          <p:nvPr>
            <p:ph idx="1" type="subTitle"/>
          </p:nvPr>
        </p:nvSpPr>
        <p:spPr>
          <a:xfrm>
            <a:off x="479200" y="1463163"/>
            <a:ext cx="138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Relações</a:t>
            </a:r>
            <a:endParaRPr sz="2300"/>
          </a:p>
        </p:txBody>
      </p:sp>
      <p:sp>
        <p:nvSpPr>
          <p:cNvPr id="338" name="Google Shape;338;g163eeff9c44_1_0"/>
          <p:cNvSpPr txBox="1"/>
          <p:nvPr>
            <p:ph idx="1" type="subTitle"/>
          </p:nvPr>
        </p:nvSpPr>
        <p:spPr>
          <a:xfrm>
            <a:off x="1759000" y="2127175"/>
            <a:ext cx="61335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Usuários podem enviar mensagens;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Mensagens têm um autor;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 tem utilizadores;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 tem mensagens;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Vídeo chamada tem 2 ou mais usuários;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Um evento tem utilizadores interessados;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Usuários podem se interessar em eventos;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b="0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arquivo tem grupos;</a:t>
            </a:r>
            <a:endParaRPr b="0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344" name="Google Shape;344;p12"/>
          <p:cNvSpPr txBox="1"/>
          <p:nvPr>
            <p:ph idx="4294967295" type="subTitle"/>
          </p:nvPr>
        </p:nvSpPr>
        <p:spPr>
          <a:xfrm>
            <a:off x="452406" y="1054200"/>
            <a:ext cx="36978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en" sz="1600">
                <a:solidFill>
                  <a:schemeClr val="dk1"/>
                </a:solidFill>
              </a:rPr>
              <a:t>A aplicação deve possibilitar: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Autenticação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</a:rPr>
              <a:t>Gerir mensagem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Enviar mensagem de texto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Enviar imagem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Enviar ficheiro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</a:t>
            </a:r>
            <a:r>
              <a:rPr lang="en" sz="1200">
                <a:solidFill>
                  <a:schemeClr val="dk1"/>
                </a:solidFill>
              </a:rPr>
              <a:t>itar mensagem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Eliminar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</a:t>
            </a:r>
            <a:r>
              <a:rPr lang="en" sz="1200">
                <a:solidFill>
                  <a:schemeClr val="dk1"/>
                </a:solidFill>
              </a:rPr>
              <a:t>n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sagem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Procurar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Por mensagens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Por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col</a:t>
            </a:r>
            <a:r>
              <a:rPr lang="en" sz="1200">
                <a:solidFill>
                  <a:schemeClr val="dk1"/>
                </a:solidFill>
              </a:rPr>
              <a:t>egas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Partilhar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Convidar usuários para um grupo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Convidar usuários para um evento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12"/>
          <p:cNvSpPr txBox="1"/>
          <p:nvPr>
            <p:ph idx="4294967295" type="subTitle"/>
          </p:nvPr>
        </p:nvSpPr>
        <p:spPr>
          <a:xfrm>
            <a:off x="4865306" y="1537725"/>
            <a:ext cx="36978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</a:rPr>
              <a:t>Interação entre usuários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1200">
                <a:solidFill>
                  <a:schemeClr val="dk1"/>
                </a:solidFill>
              </a:rPr>
              <a:t>í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deo </a:t>
            </a:r>
            <a:r>
              <a:rPr lang="en" sz="1200">
                <a:solidFill>
                  <a:schemeClr val="dk1"/>
                </a:solidFill>
              </a:rPr>
              <a:t>chamada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Responder a mensagens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Reação a mensagens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</a:rPr>
              <a:t>Gerir eventos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</a:t>
            </a:r>
            <a:r>
              <a:rPr lang="en" sz="1200">
                <a:solidFill>
                  <a:schemeClr val="dk1"/>
                </a:solidFill>
              </a:rPr>
              <a:t>iar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Editar informa</a:t>
            </a:r>
            <a:r>
              <a:rPr lang="en" sz="1200">
                <a:solidFill>
                  <a:schemeClr val="dk1"/>
                </a:solidFill>
              </a:rPr>
              <a:t>ção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</a:t>
            </a:r>
            <a:r>
              <a:rPr lang="en" sz="1200">
                <a:solidFill>
                  <a:schemeClr val="dk1"/>
                </a:solidFill>
              </a:rPr>
              <a:t>er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Mostrar interesse em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</a:rPr>
              <a:t>Gerir</a:t>
            </a:r>
            <a:r>
              <a:rPr b="1" i="0" lang="en" sz="1200" u="none" cap="none" strike="noStrike">
                <a:solidFill>
                  <a:schemeClr val="dk1"/>
                </a:solidFill>
              </a:rPr>
              <a:t> grupo</a:t>
            </a:r>
            <a:endParaRPr b="1" i="0" sz="1200" u="none" cap="none" strike="noStrike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Criar 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</a:t>
            </a:r>
            <a:r>
              <a:rPr lang="en" sz="1200">
                <a:solidFill>
                  <a:schemeClr val="dk1"/>
                </a:solidFill>
              </a:rPr>
              <a:t>icionar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membros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Remover memb</a:t>
            </a:r>
            <a:r>
              <a:rPr lang="en" sz="1200">
                <a:solidFill>
                  <a:schemeClr val="dk1"/>
                </a:solidFill>
              </a:rPr>
              <a:t>ros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</a:t>
            </a:r>
            <a:r>
              <a:rPr lang="en" sz="1200">
                <a:solidFill>
                  <a:schemeClr val="dk1"/>
                </a:solidFill>
              </a:rPr>
              <a:t>quivar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gr</a:t>
            </a:r>
            <a:r>
              <a:rPr lang="en" sz="1200">
                <a:solidFill>
                  <a:schemeClr val="dk1"/>
                </a:solidFill>
              </a:rPr>
              <a:t>upo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3d54a2e0f_0_5"/>
          <p:cNvSpPr txBox="1"/>
          <p:nvPr>
            <p:ph type="title"/>
          </p:nvPr>
        </p:nvSpPr>
        <p:spPr>
          <a:xfrm>
            <a:off x="452425" y="362250"/>
            <a:ext cx="83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Seleção de funcionalidade e requisitos de usabilidade</a:t>
            </a:r>
            <a:endParaRPr sz="2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1" name="Google Shape;351;g163d54a2e0f_0_5"/>
          <p:cNvSpPr txBox="1"/>
          <p:nvPr>
            <p:ph idx="1" type="subTitle"/>
          </p:nvPr>
        </p:nvSpPr>
        <p:spPr>
          <a:xfrm>
            <a:off x="452425" y="934950"/>
            <a:ext cx="47976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Enviar uma mensagem a um coleg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Eficácia: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Todos os usuários completaram a tarefa, 95% não realizou mais de 2 erros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Eficiência: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 médio abaixo de 20 segundos, 90% fez em menos de 5 cliques.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Satisfação: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Abaixo de 2% insatisfeitos, 98% preferiu a nossa solução.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Adicionar membros a um grupo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Eficácia: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Todos os usuários completaram a tarefa sem nenhuma dica, 90% fez não mais de 3 erros.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Eficiência: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 médio abaixo do minuto, tarefa completada com uma média de 10 cliques.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Satisfação:.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Tarefa intuitiva, usuários mostraram facilidade em completar a tarefa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163d54a2e0f_0_5"/>
          <p:cNvSpPr txBox="1"/>
          <p:nvPr/>
        </p:nvSpPr>
        <p:spPr>
          <a:xfrm>
            <a:off x="5143525" y="934950"/>
            <a:ext cx="3635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</a:pP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Mostrar interesse num evento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Eficácia</a:t>
            </a: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Usuários completaram a tarefa, 80% fez não mais de 2 erros.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Eficiência: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 médio abaixo do minuto, tarefa completada com uma média de 10 cliques.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Satisfação</a:t>
            </a: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tarefa foi fácil de aprender e completar.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3eeff9c44_0_39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358" name="Google Shape;358;g163eeff9c44_0_39"/>
          <p:cNvSpPr txBox="1"/>
          <p:nvPr>
            <p:ph idx="4" type="subTitle"/>
          </p:nvPr>
        </p:nvSpPr>
        <p:spPr>
          <a:xfrm>
            <a:off x="713225" y="1416325"/>
            <a:ext cx="78699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Percebemos por meio da pesquisa que nosso aplicativo seria bastante útil para os estudantes da FEUP, principalmente na fase de adaptação inicial;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partir da pesquisa também, podemos esperar facilidade no uso da nossa aplicação, pois será intuitiva como as outras redes sociais que os estudantes já utilizam;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UniChat também seria importante para os finalistas discutirem sobre as possibilidades do que pode ser feito após a licenciatura ou mestrado, já que a pesquisa nos mostrou uma quantidade significativa de indecisos;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Obrigado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2233950" y="802650"/>
            <a:ext cx="5229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Descrição da ideia do Projeto</a:t>
            </a:r>
            <a:endParaRPr/>
          </a:p>
        </p:txBody>
      </p:sp>
      <p:sp>
        <p:nvSpPr>
          <p:cNvPr id="252" name="Google Shape;252;p2"/>
          <p:cNvSpPr txBox="1"/>
          <p:nvPr>
            <p:ph idx="1" type="subTitle"/>
          </p:nvPr>
        </p:nvSpPr>
        <p:spPr>
          <a:xfrm>
            <a:off x="390600" y="1471150"/>
            <a:ext cx="83628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700"/>
              <a:t>O OBJETIVO</a:t>
            </a:r>
            <a:r>
              <a:rPr lang="en" sz="1800"/>
              <a:t>: </a:t>
            </a:r>
            <a:r>
              <a:rPr lang="en" sz="1600"/>
              <a:t>criar uma aplicação desenhada para facilitar a comunicação entre estudantes, proporcionar uma melhor experiência académica para todos, além de </a:t>
            </a:r>
            <a:r>
              <a:rPr lang="en" sz="1600">
                <a:solidFill>
                  <a:schemeClr val="dk1"/>
                </a:solidFill>
              </a:rPr>
              <a:t>trazer um espaço com os próximos eventos.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700"/>
              <a:t>A PLATAFORMA</a:t>
            </a:r>
            <a:r>
              <a:rPr lang="en" sz="1800"/>
              <a:t>: </a:t>
            </a:r>
            <a:r>
              <a:rPr lang="en" sz="1600"/>
              <a:t>terá diferentes salas onde os estudantes serão divididos com base nas suas cadeiras. Alunos da mesma turma vão se conhecer e falar sobre informação específica, via texto ou videochamada.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Arial"/>
              <a:buChar char="•"/>
            </a:pPr>
            <a:r>
              <a:rPr lang="en" sz="1700"/>
              <a:t>A IDEIA</a:t>
            </a:r>
            <a:r>
              <a:rPr lang="en" sz="1800"/>
              <a:t>: </a:t>
            </a:r>
            <a:r>
              <a:rPr lang="en" sz="1600"/>
              <a:t>facilitar a transição para a faculdade e reduzir as dificuldades que a universidade traz.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 txBox="1"/>
          <p:nvPr>
            <p:ph type="title"/>
          </p:nvPr>
        </p:nvSpPr>
        <p:spPr>
          <a:xfrm>
            <a:off x="713250" y="445025"/>
            <a:ext cx="76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Semelhantes apps / serviços / sistemas</a:t>
            </a:r>
            <a:endParaRPr/>
          </a:p>
        </p:txBody>
      </p:sp>
      <p:pic>
        <p:nvPicPr>
          <p:cNvPr id="258" name="Google Shape;25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37" y="2536355"/>
            <a:ext cx="1288124" cy="1296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175" y="2774349"/>
            <a:ext cx="968750" cy="9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"/>
          <p:cNvSpPr txBox="1"/>
          <p:nvPr/>
        </p:nvSpPr>
        <p:spPr>
          <a:xfrm>
            <a:off x="509850" y="1727925"/>
            <a:ext cx="207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Whatsapp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3461200" y="1727925"/>
            <a:ext cx="207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  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Messenger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6237200" y="1727925"/>
            <a:ext cx="259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.    Agenda Cultural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787" y="2402412"/>
            <a:ext cx="1712625" cy="17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/>
        </p:nvSpPr>
        <p:spPr>
          <a:xfrm>
            <a:off x="713250" y="445025"/>
            <a:ext cx="64668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Questionário - destaques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69" name="Google Shape;269;p4"/>
          <p:cNvSpPr txBox="1"/>
          <p:nvPr>
            <p:ph idx="1" type="subTitle"/>
          </p:nvPr>
        </p:nvSpPr>
        <p:spPr>
          <a:xfrm>
            <a:off x="4982925" y="1259900"/>
            <a:ext cx="38664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Podemos observar que a </a:t>
            </a:r>
            <a:r>
              <a:rPr b="1" lang="en"/>
              <a:t>maioria </a:t>
            </a:r>
            <a:r>
              <a:rPr lang="en"/>
              <a:t>dos entrevistados </a:t>
            </a:r>
            <a:r>
              <a:rPr lang="en"/>
              <a:t>acham que as redes sociais tiveram um </a:t>
            </a:r>
            <a:r>
              <a:rPr b="1" lang="en"/>
              <a:t>impacto positivo </a:t>
            </a:r>
            <a:r>
              <a:rPr lang="en"/>
              <a:t>na vida das pessoas.</a:t>
            </a:r>
            <a:endParaRPr/>
          </a:p>
        </p:txBody>
      </p:sp>
      <p:sp>
        <p:nvSpPr>
          <p:cNvPr id="270" name="Google Shape;270;p4"/>
          <p:cNvSpPr txBox="1"/>
          <p:nvPr/>
        </p:nvSpPr>
        <p:spPr>
          <a:xfrm>
            <a:off x="305626" y="3314625"/>
            <a:ext cx="366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Conseguimos observar que o</a:t>
            </a:r>
            <a:r>
              <a:rPr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s estudantes passam muito tempo a socializar, chegando a ultrapassar as </a:t>
            </a:r>
            <a:r>
              <a:rPr b="1"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3 horas por dia</a:t>
            </a:r>
            <a:r>
              <a:rPr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02" y="1017725"/>
            <a:ext cx="4619615" cy="1944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s. Título da pergunta: Com que frequência usa as redes sociais no dia a dia?&#10;. Número de respostas: 23 respostas." id="272" name="Google Shape;27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9864" y="2776934"/>
            <a:ext cx="4266383" cy="179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>
            <p:ph idx="8" type="subTitle"/>
          </p:nvPr>
        </p:nvSpPr>
        <p:spPr>
          <a:xfrm>
            <a:off x="713225" y="165660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5"/>
          <p:cNvSpPr txBox="1"/>
          <p:nvPr/>
        </p:nvSpPr>
        <p:spPr>
          <a:xfrm>
            <a:off x="713250" y="445025"/>
            <a:ext cx="646686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Question</a:t>
            </a: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ário - destaques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descr="Gráfico de respostas do Forms. Título da pergunta: Como foi a adaptação à faculdade, no tempo de pandemia?. Número de respostas: 23 respostas." id="279" name="Google Shape;279;p5" title="Como foi a adaptação à faculdade, no tempo de pandemia?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625" y="1039251"/>
            <a:ext cx="4688399" cy="1973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s. Título da pergunta: Consideras o teu percurso académico até ao momento um sucesso?&#10;. Número de respostas: 23 respostas." id="280" name="Google Shape;2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700" y="2741149"/>
            <a:ext cx="4543623" cy="19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/>
        </p:nvSpPr>
        <p:spPr>
          <a:xfrm>
            <a:off x="305614" y="3197488"/>
            <a:ext cx="342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Apesar d</a:t>
            </a:r>
            <a:r>
              <a:rPr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91%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 estar </a:t>
            </a:r>
            <a:r>
              <a:rPr b="1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satisfeito 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com o seu percurso académico, podemos reparar que </a:t>
            </a:r>
            <a:r>
              <a:rPr b="1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dos inquiridos 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considera que esteve </a:t>
            </a:r>
            <a:r>
              <a:rPr b="1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aquém 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das suas </a:t>
            </a:r>
            <a:r>
              <a:rPr b="1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expectativas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4994014" y="1411013"/>
            <a:ext cx="34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mensas pessoas tiveram </a:t>
            </a:r>
            <a:r>
              <a:rPr b="1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dificuldades </a:t>
            </a:r>
            <a:r>
              <a:rPr b="0" i="0" lang="en" sz="1400" u="none" cap="none" strike="noStrike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na adaptação à faculdade.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4241475" y="342607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João Lopes</a:t>
            </a:r>
            <a:endParaRPr/>
          </a:p>
        </p:txBody>
      </p:sp>
      <p:pic>
        <p:nvPicPr>
          <p:cNvPr id="288" name="Google Shape;28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75" y="446325"/>
            <a:ext cx="1384575" cy="19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150" y="409650"/>
            <a:ext cx="3833067" cy="2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425" y="446324"/>
            <a:ext cx="2183775" cy="39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8150" y="2999400"/>
            <a:ext cx="1352475" cy="18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75" y="2428849"/>
            <a:ext cx="1384575" cy="237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713250" y="445025"/>
            <a:ext cx="64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Vidaloka"/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Cenários de atividade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8" name="Google Shape;298;p7"/>
          <p:cNvSpPr txBox="1"/>
          <p:nvPr>
            <p:ph idx="1" type="subTitle"/>
          </p:nvPr>
        </p:nvSpPr>
        <p:spPr>
          <a:xfrm>
            <a:off x="415500" y="1413575"/>
            <a:ext cx="81366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 João está a preparar o ínicio do novo ano académico.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Quando estava a preparar a sua mochila, João foi ao telemóvel confirmar o que precisava para as aulas do dia seguinte. Ele não tinha a certeza do material, então </a:t>
            </a:r>
            <a:r>
              <a:rPr lang="en">
                <a:solidFill>
                  <a:srgbClr val="BF9000"/>
                </a:solidFill>
              </a:rPr>
              <a:t>quis conversar com um colega.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Ele abriu a </a:t>
            </a:r>
            <a:r>
              <a:rPr b="1" lang="en">
                <a:solidFill>
                  <a:schemeClr val="dk1"/>
                </a:solidFill>
              </a:rPr>
              <a:t>UniChat, </a:t>
            </a:r>
            <a:r>
              <a:rPr lang="en">
                <a:solidFill>
                  <a:srgbClr val="BF9000"/>
                </a:solidFill>
              </a:rPr>
              <a:t>autenticou-se </a:t>
            </a:r>
            <a:r>
              <a:rPr lang="en">
                <a:solidFill>
                  <a:schemeClr val="dk1"/>
                </a:solidFill>
              </a:rPr>
              <a:t>com o seu login do sigarra e foi ao </a:t>
            </a:r>
            <a:r>
              <a:rPr lang="en">
                <a:solidFill>
                  <a:srgbClr val="BF9000"/>
                </a:solidFill>
              </a:rPr>
              <a:t>grupo</a:t>
            </a:r>
            <a:r>
              <a:rPr lang="en">
                <a:solidFill>
                  <a:schemeClr val="dk1"/>
                </a:solidFill>
              </a:rPr>
              <a:t> do 2º ano. Em seguida enviou uma mensagem a perguntar aos seus colegas que cadeiras iriam ter no dia a seguir e o material necessário.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 seu colega, Gustavo, </a:t>
            </a:r>
            <a:r>
              <a:rPr lang="en">
                <a:solidFill>
                  <a:srgbClr val="BF9000"/>
                </a:solidFill>
              </a:rPr>
              <a:t>respondeu-lhe com uma foto </a:t>
            </a:r>
            <a:r>
              <a:rPr lang="en">
                <a:solidFill>
                  <a:schemeClr val="dk1"/>
                </a:solidFill>
              </a:rPr>
              <a:t>da sua mochila cheia com o material necessário para o próximo dia. João </a:t>
            </a:r>
            <a:r>
              <a:rPr lang="en">
                <a:solidFill>
                  <a:srgbClr val="BF9000"/>
                </a:solidFill>
              </a:rPr>
              <a:t>reagiu com um emoji </a:t>
            </a:r>
            <a:r>
              <a:rPr lang="en">
                <a:solidFill>
                  <a:schemeClr val="dk1"/>
                </a:solidFill>
              </a:rPr>
              <a:t>e foi preparar a sua mochila.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3be587a50_0_5"/>
          <p:cNvSpPr txBox="1"/>
          <p:nvPr>
            <p:ph type="title"/>
          </p:nvPr>
        </p:nvSpPr>
        <p:spPr>
          <a:xfrm>
            <a:off x="4213650" y="34564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Diana Lopes</a:t>
            </a:r>
            <a:endParaRPr/>
          </a:p>
        </p:txBody>
      </p:sp>
      <p:pic>
        <p:nvPicPr>
          <p:cNvPr id="304" name="Google Shape;304;g163be587a5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2301729"/>
            <a:ext cx="1404250" cy="252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63be587a5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575" y="488900"/>
            <a:ext cx="2118700" cy="39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63be587a5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6825" y="2984900"/>
            <a:ext cx="1404250" cy="184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63be587a50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962" y="443975"/>
            <a:ext cx="1493150" cy="17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63be587a50_0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6825" y="443975"/>
            <a:ext cx="3921575" cy="24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be587a50_0_13"/>
          <p:cNvSpPr txBox="1"/>
          <p:nvPr/>
        </p:nvSpPr>
        <p:spPr>
          <a:xfrm>
            <a:off x="713250" y="445025"/>
            <a:ext cx="64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Cenários de atividade</a:t>
            </a:r>
            <a:endParaRPr b="0" i="0" sz="30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14" name="Google Shape;314;g163be587a50_0_13"/>
          <p:cNvSpPr txBox="1"/>
          <p:nvPr>
            <p:ph idx="1" type="subTitle"/>
          </p:nvPr>
        </p:nvSpPr>
        <p:spPr>
          <a:xfrm>
            <a:off x="415501" y="1495700"/>
            <a:ext cx="82392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Diana chegou a casa após um dia longo e complicado na universidade.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Depois de se aperceber que tinha ficado um pouco confusa com os tópicos que aprendeu nas aulas, ela decidiu abrir a </a:t>
            </a:r>
            <a:r>
              <a:rPr b="1" lang="en">
                <a:solidFill>
                  <a:schemeClr val="dk1"/>
                </a:solidFill>
              </a:rPr>
              <a:t>UniChat</a:t>
            </a:r>
            <a:r>
              <a:rPr lang="en">
                <a:solidFill>
                  <a:schemeClr val="dk1"/>
                </a:solidFill>
              </a:rPr>
              <a:t>  para </a:t>
            </a:r>
            <a:r>
              <a:rPr lang="en">
                <a:solidFill>
                  <a:srgbClr val="BF9000"/>
                </a:solidFill>
              </a:rPr>
              <a:t>falar </a:t>
            </a:r>
            <a:r>
              <a:rPr lang="en">
                <a:solidFill>
                  <a:schemeClr val="dk1"/>
                </a:solidFill>
              </a:rPr>
              <a:t>com os seus colegas, esperando que alguém a esclarecesse.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Bastantes estudantes expressaram as suas dúvidas também.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Lara, que esteve bastante atenta na aula, conseguiu esclarecer os colegas sobre os tópicos e todos ficaram agradecidos.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Eles reconheceram que com </a:t>
            </a:r>
            <a:r>
              <a:rPr lang="en">
                <a:solidFill>
                  <a:srgbClr val="BF9000"/>
                </a:solidFill>
              </a:rPr>
              <a:t>ajuda mútua</a:t>
            </a:r>
            <a:r>
              <a:rPr lang="en">
                <a:solidFill>
                  <a:schemeClr val="dk1"/>
                </a:solidFill>
              </a:rPr>
              <a:t>, a experiência académica é mais agradável e mais fácil.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