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c01wcbZNpexEzBrbBr6Fa4Gn1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font" Target="fonts/MerriweatherLight-bold.fntdata"/><Relationship Id="rId41" Type="http://customschemas.google.com/relationships/presentationmetadata" Target="meta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CrimsonText-regular.fntdata"/><Relationship Id="rId10" Type="http://schemas.openxmlformats.org/officeDocument/2006/relationships/slide" Target="slides/slide6.xml"/><Relationship Id="rId32" Type="http://schemas.openxmlformats.org/officeDocument/2006/relationships/font" Target="fonts/RussoOne-regular.fntdata"/><Relationship Id="rId13" Type="http://schemas.openxmlformats.org/officeDocument/2006/relationships/slide" Target="slides/slide9.xml"/><Relationship Id="rId35" Type="http://schemas.openxmlformats.org/officeDocument/2006/relationships/font" Target="fonts/CrimsonText-italic.fntdata"/><Relationship Id="rId12" Type="http://schemas.openxmlformats.org/officeDocument/2006/relationships/slide" Target="slides/slide8.xml"/><Relationship Id="rId34" Type="http://schemas.openxmlformats.org/officeDocument/2006/relationships/font" Target="fonts/CrimsonText-bold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CrimsonTex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font" Target="fonts/Merriweather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Lê-se bem?!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21e375c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21e375c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dd6415c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dd6415c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Gráfico de quartis -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21e375c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21e375c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Erros nulos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Poucas dicas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22b0ac3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22b0ac3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Concluímos</a:t>
            </a:r>
            <a:r>
              <a:rPr lang="en"/>
              <a:t> que as três fases foram muito importantes para a evolução do protótipo;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Após as três fases, correções e melhoramentos foram sendo aplicados. Através do avalição feita pelos utilizadores: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 eficiente e intuitiva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Plataforma de troca de mensagens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21e375c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21e375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sociais têm um impacto positivo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 +3h por 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mensagens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interesse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21e375c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21e375c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Botões de navegação não representam página apresentada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Pop up de confirmação (Log-out)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Outra palete de 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Tornar o fórum numa parte importante da nossa aplicação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Uniformizar botões e adicionar botão Back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dd6415c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dd6415c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c08c6e7ae_4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8c08c6e7a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Interações simples e intuitivas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Header dá mais cor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c08c6e7ae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8c08c6e7a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Fórum deixou de ser um pequeno botão para uma secção maior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Slider em baixo representa a página em que se encontra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c08c6e7ae_4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8c08c6e7ae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Tiramos a barra de navegação quando o teclado está vísivel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add6415c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add6415c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5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7" name="Google Shape;77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8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7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67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3" name="Google Shape;83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9" name="Google Shape;89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69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94" name="Google Shape;94;p6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0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1" name="Google Shape;101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7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6" name="Google Shape;106;p71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8" name="Google Shape;108;p71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0" name="Google Shape;110;p71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12" name="Google Shape;112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6" name="Google Shape;116;p72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8" name="Google Shape;118;p72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2" name="Google Shape;122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3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" name="Google Shape;126;p73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3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" name="Google Shape;128;p73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3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" name="Google Shape;130;p73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3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" name="Google Shape;132;p73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" name="Google Shape;134;p73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3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73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8" name="Google Shape;13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4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" name="Google Shape;142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4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74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6" name="Google Shape;156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6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76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6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76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6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76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" name="Google Shape;16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7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77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7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77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77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7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77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9" name="Google Shape;179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8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3" name="Google Shape;183;p78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8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5" name="Google Shape;185;p78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8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7" name="Google Shape;187;p78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9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97" name="Google Shape;197;p80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98" name="Google Shape;198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1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81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3" name="Google Shape;203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1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8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0" name="Google Shape;210;p8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2" name="Google Shape;212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3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83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8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8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8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4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4" name="Google Shape;224;p84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84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26" name="Google Shape;226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3" name="Google Shape;23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9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8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8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0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9" name="Google Shape;29;p60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0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0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1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" name="Google Shape;37;p61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" name="Google Shape;39;p61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" name="Google Shape;41;p61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3" name="Google Shape;43;p61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1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1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8" name="Google Shape;48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6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52" name="Google Shape;52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66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2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8" name="Google Shape;5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62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3" name="Google Shape;63;p6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" name="Google Shape;64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9" name="Google Shape;69;p6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6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ctrTitle"/>
          </p:nvPr>
        </p:nvSpPr>
        <p:spPr>
          <a:xfrm>
            <a:off x="1039950" y="2020350"/>
            <a:ext cx="70641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UniChat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491239" y="3966350"/>
            <a:ext cx="3795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Igor Diniz - up202000162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João Pinheiro - up202008133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Ricardo - up202005103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21e375c64_0_19"/>
          <p:cNvSpPr txBox="1"/>
          <p:nvPr>
            <p:ph idx="1" type="body"/>
          </p:nvPr>
        </p:nvSpPr>
        <p:spPr>
          <a:xfrm>
            <a:off x="713250" y="1461012"/>
            <a:ext cx="77175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Durante as sessões de avaliação, foram reunidos grupos </a:t>
            </a:r>
            <a:r>
              <a:rPr lang="en" sz="1300"/>
              <a:t>diversificados</a:t>
            </a:r>
            <a:r>
              <a:rPr lang="en" sz="1300"/>
              <a:t> de participantes, incluindo pessoas de diferentes </a:t>
            </a:r>
            <a:r>
              <a:rPr lang="en" sz="1300"/>
              <a:t>géneros,</a:t>
            </a:r>
            <a:r>
              <a:rPr lang="en" sz="1300"/>
              <a:t> idades e conhecimento tecnológico, para obter um amplo espectro de opiniões. As respostas foram bastante positivas, com os participantes elogiando a facilidade de uso e a utilidade da aplicação.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Apenas estudantes inscritos na FEUP foram questionados, procurando incluir tanto aqueles que se sentem à vontade com a tecnologia quanto aqueles que não estão tão familiarizados com ela.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Informamos aos participantes que a sua participação é voluntária e que não haverá pressão para continuar o questionário caso não se sintam à vontade. Garantimos também que todos os dados recolhidos são anónimos.</a:t>
            </a:r>
            <a:endParaRPr sz="1300"/>
          </a:p>
        </p:txBody>
      </p:sp>
      <p:sp>
        <p:nvSpPr>
          <p:cNvPr id="305" name="Google Shape;305;g1b21e375c64_0_19"/>
          <p:cNvSpPr txBox="1"/>
          <p:nvPr>
            <p:ph type="title"/>
          </p:nvPr>
        </p:nvSpPr>
        <p:spPr>
          <a:xfrm>
            <a:off x="431225" y="410880"/>
            <a:ext cx="79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Resumo das sessões de avaliação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dd6415ce7_1_8"/>
          <p:cNvSpPr txBox="1"/>
          <p:nvPr>
            <p:ph type="title"/>
          </p:nvPr>
        </p:nvSpPr>
        <p:spPr>
          <a:xfrm>
            <a:off x="431225" y="410880"/>
            <a:ext cx="79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Resultados e destaques da análise estatística</a:t>
            </a:r>
            <a:endParaRPr sz="2600"/>
          </a:p>
        </p:txBody>
      </p:sp>
      <p:pic>
        <p:nvPicPr>
          <p:cNvPr id="311" name="Google Shape;311;g1add6415ce7_1_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26998"/>
            <a:ext cx="2743200" cy="170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add6415ce7_1_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917286"/>
            <a:ext cx="2743200" cy="169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add6415ce7_1_8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2914163"/>
            <a:ext cx="2743200" cy="169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add6415ce7_1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199" y="1134728"/>
            <a:ext cx="2743201" cy="16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1e375c64_0_23"/>
          <p:cNvSpPr txBox="1"/>
          <p:nvPr>
            <p:ph type="title"/>
          </p:nvPr>
        </p:nvSpPr>
        <p:spPr>
          <a:xfrm>
            <a:off x="431225" y="410880"/>
            <a:ext cx="79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Resultados e destaques da análise estatística</a:t>
            </a:r>
            <a:endParaRPr sz="2600"/>
          </a:p>
        </p:txBody>
      </p:sp>
      <p:sp>
        <p:nvSpPr>
          <p:cNvPr id="320" name="Google Shape;320;g1b21e375c64_0_23"/>
          <p:cNvSpPr txBox="1"/>
          <p:nvPr>
            <p:ph idx="1" type="body"/>
          </p:nvPr>
        </p:nvSpPr>
        <p:spPr>
          <a:xfrm>
            <a:off x="468450" y="1309050"/>
            <a:ext cx="27207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Tarefa 1</a:t>
            </a:r>
            <a:r>
              <a:rPr lang="en" sz="1300"/>
              <a:t>: Enviar mensagem a um colega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Cliques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Média: 20,3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Moda: 19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Tempo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Média: 44,5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Moda: 64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Média de dicas: 0,45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Média de erros: 0,27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Era esperado um tempo médio </a:t>
            </a:r>
            <a:r>
              <a:rPr lang="en">
                <a:solidFill>
                  <a:schemeClr val="dk1"/>
                </a:solidFill>
              </a:rPr>
              <a:t>abaixo de 20 segundos</a:t>
            </a:r>
            <a:r>
              <a:rPr lang="en">
                <a:solidFill>
                  <a:schemeClr val="dk1"/>
                </a:solidFill>
              </a:rPr>
              <a:t> e 90% tendo feito menos de 10 cliques.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1" name="Google Shape;321;g1b21e375c64_0_23"/>
          <p:cNvSpPr txBox="1"/>
          <p:nvPr/>
        </p:nvSpPr>
        <p:spPr>
          <a:xfrm>
            <a:off x="3209538" y="1309950"/>
            <a:ext cx="27249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Tarefa 2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Demonstrar interesse num evento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Cliques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Média: 6,9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Moda: 7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Média: 10,5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Moda: 10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 de dicas: 0,09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 de erros: 0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Era esperado um tempo médio abaixo de 1 minuto com uma média de 10 cliques.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g1b21e375c64_0_23"/>
          <p:cNvSpPr txBox="1"/>
          <p:nvPr/>
        </p:nvSpPr>
        <p:spPr>
          <a:xfrm>
            <a:off x="6128700" y="1309950"/>
            <a:ext cx="23730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Tarefa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Pesquisar por mensagens ou contatos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Cliques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Média: 11,0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Moda: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Tempo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Média: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15,6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○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Moda: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Média de dicas: 0,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36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Média de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rros: 0,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Era esperado um tempo médio inferior a 1 minuto com uma média de 10 cliques.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22b0ac308_2_0"/>
          <p:cNvSpPr txBox="1"/>
          <p:nvPr/>
        </p:nvSpPr>
        <p:spPr>
          <a:xfrm>
            <a:off x="1724375" y="1147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g1b22b0ac308_2_0"/>
          <p:cNvSpPr txBox="1"/>
          <p:nvPr>
            <p:ph type="title"/>
          </p:nvPr>
        </p:nvSpPr>
        <p:spPr>
          <a:xfrm>
            <a:off x="1957050" y="448380"/>
            <a:ext cx="5229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UNIChat</a:t>
            </a:r>
            <a:endParaRPr/>
          </a:p>
        </p:txBody>
      </p:sp>
      <p:sp>
        <p:nvSpPr>
          <p:cNvPr id="329" name="Google Shape;329;g1b22b0ac308_2_0"/>
          <p:cNvSpPr txBox="1"/>
          <p:nvPr>
            <p:ph idx="4294967295" type="subTitle"/>
          </p:nvPr>
        </p:nvSpPr>
        <p:spPr>
          <a:xfrm>
            <a:off x="371250" y="1357551"/>
            <a:ext cx="84015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Em conclusão, a partir dos resultados obtidos podemos afirmar que construímos uma interface do usuário eficiente e intuitiva para a comunidade estudantil.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A UNIChat é uma plataforma de troca de mensagens que permite que os alunos comuniquem entre si de forma rápida e fácil, e oferece uma secção que reúne os eventos a </a:t>
            </a:r>
            <a:r>
              <a:rPr lang="en" sz="1500"/>
              <a:t>acontecer </a:t>
            </a:r>
            <a:r>
              <a:rPr lang="en" sz="1500"/>
              <a:t>ao seu redor, facilitando o acesso a informações relevantes para a vida académica.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Acreditamos que a </a:t>
            </a:r>
            <a:r>
              <a:rPr b="1" lang="en" sz="1500"/>
              <a:t>UNIChat</a:t>
            </a:r>
            <a:r>
              <a:rPr lang="en" sz="1500"/>
              <a:t> irá contribuir para melhorar a experiência e o envolvimento dos estudantes.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1957050" y="448380"/>
            <a:ext cx="5229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UNIChat</a:t>
            </a:r>
            <a:endParaRPr/>
          </a:p>
        </p:txBody>
      </p:sp>
      <p:sp>
        <p:nvSpPr>
          <p:cNvPr id="252" name="Google Shape;252;p2"/>
          <p:cNvSpPr txBox="1"/>
          <p:nvPr>
            <p:ph idx="1" type="subTitle"/>
          </p:nvPr>
        </p:nvSpPr>
        <p:spPr>
          <a:xfrm>
            <a:off x="390600" y="1388250"/>
            <a:ext cx="83628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A UniChat é uma plataforma onde os estudantes encontram tudo o que precisam para a sua vida social na faculdade. </a:t>
            </a:r>
            <a:r>
              <a:rPr lang="en" sz="1700"/>
              <a:t>Desde os próximos</a:t>
            </a:r>
            <a:r>
              <a:rPr lang="en" sz="1700"/>
              <a:t> eventos, chats, videochamadas e um fórum.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/>
              <a:t>Permite o envio de mensagens, mostrar interesse num evento, participar de uma videochamada, aceder ao fórum e pesquisas por </a:t>
            </a:r>
            <a:r>
              <a:rPr lang="en" sz="1700"/>
              <a:t>contatos</a:t>
            </a:r>
            <a:r>
              <a:rPr lang="en" sz="1700"/>
              <a:t> ou mensagens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1e375c64_0_0"/>
          <p:cNvSpPr txBox="1"/>
          <p:nvPr>
            <p:ph type="title"/>
          </p:nvPr>
        </p:nvSpPr>
        <p:spPr>
          <a:xfrm>
            <a:off x="74000" y="410875"/>
            <a:ext cx="87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Análise do utilizador e funcionalidades</a:t>
            </a:r>
            <a:endParaRPr sz="2600"/>
          </a:p>
        </p:txBody>
      </p:sp>
      <p:sp>
        <p:nvSpPr>
          <p:cNvPr id="258" name="Google Shape;258;g1b21e375c64_0_0"/>
          <p:cNvSpPr txBox="1"/>
          <p:nvPr>
            <p:ph idx="1" type="body"/>
          </p:nvPr>
        </p:nvSpPr>
        <p:spPr>
          <a:xfrm>
            <a:off x="535625" y="12803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Insights do questionário: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Para os entrevistados, as redes sociais tiveram um impacto positivo no dia a dia;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Estudantes utilizam as redes sociais por mais de 3 horas por dia;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 torno de 50% dos estudantes sentem dificuldade de adaptação na faculdade.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Principais funcionalidades: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Enviar mensagens para colegas de turma;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Mostrar interesse num evento;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Fazer vídeo-chamadas;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Partilhar conteúdos num fórum dentro da aplicação.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21e375c64_0_5"/>
          <p:cNvSpPr txBox="1"/>
          <p:nvPr>
            <p:ph type="title"/>
          </p:nvPr>
        </p:nvSpPr>
        <p:spPr>
          <a:xfrm>
            <a:off x="431225" y="410880"/>
            <a:ext cx="79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Protótipo e avaliações heurísticas</a:t>
            </a:r>
            <a:endParaRPr sz="2600"/>
          </a:p>
        </p:txBody>
      </p:sp>
      <p:sp>
        <p:nvSpPr>
          <p:cNvPr id="264" name="Google Shape;264;g1b21e375c64_0_5"/>
          <p:cNvSpPr txBox="1"/>
          <p:nvPr>
            <p:ph idx="1" type="body"/>
          </p:nvPr>
        </p:nvSpPr>
        <p:spPr>
          <a:xfrm>
            <a:off x="535625" y="12803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Durante a segunda fase do projeto, fomos avaliados pelos grupos 5 e 7, os quais nos deram alguns feedbacks, como por exemplo: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Os botões de navegação da barra inferior não deixava explícita a página correta em que o utilizador se encontrava durante a utilização do app;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Ter um pop up de confirmação para ver se o utilizador realmente gostaria de estar fazendo logout;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Cores de algumas páginas estavam bastante monocromáticas;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O botão do fórum da aplicação não estava tão chamativo quanto a relevância que ele tem;</a:t>
            </a:r>
            <a:endParaRPr b="1"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Dentro de uma página de um evento não havia a possibilidade de voltar para os eventos por meio de um botão “Back”.</a:t>
            </a:r>
            <a:endParaRPr b="1"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dd6415ce7_0_11"/>
          <p:cNvSpPr txBox="1"/>
          <p:nvPr>
            <p:ph type="title"/>
          </p:nvPr>
        </p:nvSpPr>
        <p:spPr>
          <a:xfrm>
            <a:off x="2120400" y="1868100"/>
            <a:ext cx="49032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Protótipo final e Avaliação do utilizador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08c6e7ae_4_5"/>
          <p:cNvSpPr txBox="1"/>
          <p:nvPr>
            <p:ph type="title"/>
          </p:nvPr>
        </p:nvSpPr>
        <p:spPr>
          <a:xfrm>
            <a:off x="734700" y="294060"/>
            <a:ext cx="7869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Enviar uma mensagem</a:t>
            </a:r>
            <a:endParaRPr/>
          </a:p>
        </p:txBody>
      </p:sp>
      <p:pic>
        <p:nvPicPr>
          <p:cNvPr id="275" name="Google Shape;275;g18c08c6e7ae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0" y="957018"/>
            <a:ext cx="1737360" cy="378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8c08c6e7ae_4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320" y="956288"/>
            <a:ext cx="1737360" cy="378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8c08c6e7ae_4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20" y="959698"/>
            <a:ext cx="1737360" cy="37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c08c6e7ae_4_20"/>
          <p:cNvSpPr txBox="1"/>
          <p:nvPr>
            <p:ph type="title"/>
          </p:nvPr>
        </p:nvSpPr>
        <p:spPr>
          <a:xfrm>
            <a:off x="734700" y="294954"/>
            <a:ext cx="7577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Mostrar interesse num evento</a:t>
            </a:r>
            <a:endParaRPr/>
          </a:p>
        </p:txBody>
      </p:sp>
      <p:pic>
        <p:nvPicPr>
          <p:cNvPr id="283" name="Google Shape;283;g18c08c6e7ae_4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0" y="957834"/>
            <a:ext cx="1737360" cy="378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8c08c6e7ae_4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320" y="957834"/>
            <a:ext cx="1737360" cy="378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8c08c6e7ae_4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20" y="957834"/>
            <a:ext cx="1737360" cy="378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c08c6e7ae_4_37"/>
          <p:cNvSpPr txBox="1"/>
          <p:nvPr>
            <p:ph type="title"/>
          </p:nvPr>
        </p:nvSpPr>
        <p:spPr>
          <a:xfrm>
            <a:off x="734700" y="296754"/>
            <a:ext cx="7674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Pesquisar por </a:t>
            </a:r>
            <a:endParaRPr/>
          </a:p>
        </p:txBody>
      </p:sp>
      <p:pic>
        <p:nvPicPr>
          <p:cNvPr id="291" name="Google Shape;291;g18c08c6e7ae_4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520" y="952348"/>
            <a:ext cx="1737360" cy="380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8c08c6e7ae_4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320" y="944118"/>
            <a:ext cx="1737360" cy="382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8c08c6e7ae_4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120" y="952348"/>
            <a:ext cx="1737360" cy="380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dd6415ce7_1_0"/>
          <p:cNvSpPr txBox="1"/>
          <p:nvPr>
            <p:ph type="title"/>
          </p:nvPr>
        </p:nvSpPr>
        <p:spPr>
          <a:xfrm>
            <a:off x="431225" y="410880"/>
            <a:ext cx="79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Resumo das sessões de avaliação</a:t>
            </a:r>
            <a:endParaRPr sz="2600"/>
          </a:p>
        </p:txBody>
      </p:sp>
      <p:sp>
        <p:nvSpPr>
          <p:cNvPr id="299" name="Google Shape;299;g1add6415ce7_1_0"/>
          <p:cNvSpPr txBox="1"/>
          <p:nvPr>
            <p:ph idx="1" type="body"/>
          </p:nvPr>
        </p:nvSpPr>
        <p:spPr>
          <a:xfrm>
            <a:off x="713250" y="1097040"/>
            <a:ext cx="77175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Em relação à avaliação dos usuários, procuramos reunir grupos de 5 pessoas para obter as suas opiniões e descobrir maneiras de melhorar a nossa aplicação.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Os questionários foram conduzidos da seguinte maneira: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Breve descrição do objetivo da aplicação;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Orientação sobre as tarefas presentes na aplicação;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Considerações dos participantes sobre a aplicação e, em particular, sobre cada tarefa;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Nesses questionários, tentamos nos concentrar em alguns pontos que consideramos cruciais para o sucesso da aplicação. Por isso, procuramos questionar os participantes sobre: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Quão relevantes são as funcionalidades da aplicação;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Quão intuitiva é a aplicação;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Que alterações os usuários fariam para melhorar a usabilidade;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Opiniões sobre o design e layout;</a:t>
            </a:r>
            <a:r>
              <a:rPr lang="en" sz="1300"/>
              <a:t>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