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0" r:id="rId6"/>
    <p:sldId id="290" r:id="rId7"/>
    <p:sldId id="373" r:id="rId8"/>
    <p:sldId id="305" r:id="rId9"/>
    <p:sldId id="374" r:id="rId10"/>
    <p:sldId id="375" r:id="rId11"/>
    <p:sldId id="325" r:id="rId12"/>
    <p:sldId id="376" r:id="rId13"/>
    <p:sldId id="379" r:id="rId14"/>
    <p:sldId id="378" r:id="rId15"/>
    <p:sldId id="380" r:id="rId16"/>
    <p:sldId id="328" r:id="rId17"/>
    <p:sldId id="377" r:id="rId18"/>
    <p:sldId id="381" r:id="rId19"/>
    <p:sldId id="382" r:id="rId20"/>
    <p:sldId id="274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525" y="24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 rtlCol="0"/>
        <a:lstStyle/>
        <a:p>
          <a:pPr rtl="0"/>
          <a:r>
            <a:rPr lang="fr-FR" sz="2000" b="1" noProof="0" dirty="0">
              <a:solidFill>
                <a:schemeClr val="tx1"/>
              </a:solidFill>
              <a:latin typeface="+mj-lt"/>
            </a:rPr>
            <a:t>IT.NET.USER.P2</a:t>
          </a:r>
        </a:p>
      </dgm:t>
    </dgm:pt>
    <dgm:pt modelId="{D34FC0B2-1D9D-47C1-B680-27EF2E97D428}" type="parTrans" cxnId="{E01FE584-0925-4BC0-9383-A1E85DE458FD}">
      <dgm:prSet/>
      <dgm:spPr/>
      <dgm:t>
        <a:bodyPr rtlCol="0"/>
        <a:lstStyle/>
        <a:p>
          <a:pPr rtl="0"/>
          <a:endParaRPr lang="fr-FR" noProof="0" dirty="0"/>
        </a:p>
      </dgm:t>
    </dgm:pt>
    <dgm:pt modelId="{B3CFB133-9C4F-4A0A-888D-0CEC78FFDFFC}" type="sibTrans" cxnId="{E01FE584-0925-4BC0-9383-A1E85DE458FD}">
      <dgm:prSet/>
      <dgm:spPr/>
      <dgm:t>
        <a:bodyPr rtlCol="0"/>
        <a:lstStyle/>
        <a:p>
          <a:pPr rtl="0"/>
          <a:endParaRPr lang="fr-FR" noProof="0" dirty="0"/>
        </a:p>
      </dgm:t>
    </dgm:pt>
    <dgm:pt modelId="{EB81D1D4-3A06-49A6-9CBB-2A11D66B1783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fr-FR" sz="1600" b="0" i="0" noProof="0" dirty="0"/>
            <a:t>Indicateurs qui recense les utilisateurs d’internet sur 100 personnes</a:t>
          </a:r>
          <a:endParaRPr lang="fr-FR" sz="1600" noProof="0" dirty="0"/>
        </a:p>
      </dgm:t>
    </dgm:pt>
    <dgm:pt modelId="{721F31C1-C769-40A8-9C34-A74470BAB532}" type="parTrans" cxnId="{5E008CC8-B8C6-4B46-94B0-C60406121E38}">
      <dgm:prSet/>
      <dgm:spPr/>
      <dgm:t>
        <a:bodyPr rtlCol="0"/>
        <a:lstStyle/>
        <a:p>
          <a:pPr rtl="0"/>
          <a:endParaRPr lang="fr-FR" noProof="0" dirty="0"/>
        </a:p>
      </dgm:t>
    </dgm:pt>
    <dgm:pt modelId="{0519A5BA-BBEC-4C39-9FFD-05D4C020199E}" type="sibTrans" cxnId="{5E008CC8-B8C6-4B46-94B0-C60406121E38}">
      <dgm:prSet/>
      <dgm:spPr/>
      <dgm:t>
        <a:bodyPr rtlCol="0"/>
        <a:lstStyle/>
        <a:p>
          <a:pPr rtl="0"/>
          <a:endParaRPr lang="fr-FR" noProof="0" dirty="0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fr-FR" sz="2000" b="1" noProof="0" dirty="0">
              <a:solidFill>
                <a:schemeClr val="tx1"/>
              </a:solidFill>
              <a:latin typeface="+mj-lt"/>
            </a:rPr>
            <a:t>SP.POP.1524.TO.UN</a:t>
          </a:r>
        </a:p>
      </dgm:t>
    </dgm:pt>
    <dgm:pt modelId="{5DD1E055-F36A-4363-9BA1-453D18F6AA18}" type="parTrans" cxnId="{8422E397-A2A7-4656-BDD0-A5DEE35EA0FC}">
      <dgm:prSet/>
      <dgm:spPr/>
      <dgm:t>
        <a:bodyPr rtlCol="0"/>
        <a:lstStyle/>
        <a:p>
          <a:pPr rtl="0"/>
          <a:endParaRPr lang="fr-FR" noProof="0" dirty="0"/>
        </a:p>
      </dgm:t>
    </dgm:pt>
    <dgm:pt modelId="{24234FDB-132A-43EF-B90D-1D285BFF51D4}" type="sibTrans" cxnId="{8422E397-A2A7-4656-BDD0-A5DEE35EA0FC}">
      <dgm:prSet/>
      <dgm:spPr/>
      <dgm:t>
        <a:bodyPr rtlCol="0"/>
        <a:lstStyle/>
        <a:p>
          <a:pPr rtl="0"/>
          <a:endParaRPr lang="fr-FR" noProof="0" dirty="0"/>
        </a:p>
      </dgm:t>
    </dgm:pt>
    <dgm:pt modelId="{3F378E98-4217-47A9-8134-DE6C3ABFE041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fr-FR" sz="1600" b="0" i="0" noProof="0" dirty="0">
              <a:solidFill>
                <a:schemeClr val="tx1"/>
              </a:solidFill>
            </a:rPr>
            <a:t>Population total de 15-24 ans</a:t>
          </a:r>
          <a:endParaRPr lang="fr-FR" sz="1600" noProof="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 rtlCol="0"/>
        <a:lstStyle/>
        <a:p>
          <a:pPr rtl="0"/>
          <a:endParaRPr lang="fr-FR" noProof="0" dirty="0"/>
        </a:p>
      </dgm:t>
    </dgm:pt>
    <dgm:pt modelId="{0638CE31-017E-4421-AF9D-A58647C395DF}" type="sibTrans" cxnId="{E2F6ED9C-E6CA-4E7F-B747-37A284E29D24}">
      <dgm:prSet/>
      <dgm:spPr/>
      <dgm:t>
        <a:bodyPr rtlCol="0"/>
        <a:lstStyle/>
        <a:p>
          <a:pPr rtl="0"/>
          <a:endParaRPr lang="fr-FR" noProof="0" dirty="0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 rtlCol="0"/>
        <a:lstStyle/>
        <a:p>
          <a:pPr rtl="0"/>
          <a:r>
            <a:rPr lang="fr-FR" sz="2000" b="1" noProof="0" dirty="0">
              <a:solidFill>
                <a:schemeClr val="tx1"/>
              </a:solidFill>
              <a:latin typeface="+mj-lt"/>
            </a:rPr>
            <a:t>SE.SEC.ENRR</a:t>
          </a:r>
        </a:p>
      </dgm:t>
    </dgm:pt>
    <dgm:pt modelId="{D56FE0BA-AE10-413D-B7E3-CD20C3731D50}" type="parTrans" cxnId="{E9FED118-8FC1-46A3-BD00-F94098ECD6A4}">
      <dgm:prSet/>
      <dgm:spPr/>
      <dgm:t>
        <a:bodyPr rtlCol="0"/>
        <a:lstStyle/>
        <a:p>
          <a:pPr rtl="0"/>
          <a:endParaRPr lang="fr-FR" noProof="0" dirty="0"/>
        </a:p>
      </dgm:t>
    </dgm:pt>
    <dgm:pt modelId="{2C34AF2B-9D07-4B75-9E74-1C680AB14CF6}" type="sibTrans" cxnId="{E9FED118-8FC1-46A3-BD00-F94098ECD6A4}">
      <dgm:prSet/>
      <dgm:spPr/>
      <dgm:t>
        <a:bodyPr rtlCol="0"/>
        <a:lstStyle/>
        <a:p>
          <a:pPr rtl="0"/>
          <a:endParaRPr lang="fr-FR" noProof="0" dirty="0"/>
        </a:p>
      </dgm:t>
    </dgm:pt>
    <dgm:pt modelId="{0AFF4C1B-302C-42EF-B59F-97CDC2799D17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fr-FR" sz="1600" b="0" i="0" noProof="0" dirty="0"/>
            <a:t>Taux brut de scolarisation dans le secondaire pour les Femmes et les Hommes.</a:t>
          </a:r>
          <a:endParaRPr lang="fr-FR" sz="1600" noProof="0" dirty="0"/>
        </a:p>
      </dgm:t>
    </dgm:pt>
    <dgm:pt modelId="{0EBE8459-BB53-4FEB-9003-4D3795F4559C}" type="parTrans" cxnId="{C23B5F60-F074-45B8-BB09-18AD4152539D}">
      <dgm:prSet/>
      <dgm:spPr/>
      <dgm:t>
        <a:bodyPr rtlCol="0"/>
        <a:lstStyle/>
        <a:p>
          <a:pPr rtl="0"/>
          <a:endParaRPr lang="fr-FR" noProof="0" dirty="0"/>
        </a:p>
      </dgm:t>
    </dgm:pt>
    <dgm:pt modelId="{6755B5A7-26F9-4D2F-8EA9-DCC4A05B07D9}" type="sibTrans" cxnId="{C23B5F60-F074-45B8-BB09-18AD4152539D}">
      <dgm:prSet/>
      <dgm:spPr/>
      <dgm:t>
        <a:bodyPr rtlCol="0"/>
        <a:lstStyle/>
        <a:p>
          <a:pPr rtl="0"/>
          <a:endParaRPr lang="fr-FR" noProof="0" dirty="0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fr-FR" sz="2000" b="1" noProof="0" dirty="0">
              <a:solidFill>
                <a:schemeClr val="tx1"/>
              </a:solidFill>
              <a:latin typeface="+mj-lt"/>
            </a:rPr>
            <a:t>SE.TER.ENRR</a:t>
          </a:r>
          <a:endParaRPr lang="fr-FR" sz="2800" b="1" noProof="0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 rtlCol="0"/>
        <a:lstStyle/>
        <a:p>
          <a:pPr rtl="0"/>
          <a:endParaRPr lang="fr-FR" noProof="0" dirty="0"/>
        </a:p>
      </dgm:t>
    </dgm:pt>
    <dgm:pt modelId="{662CF9D0-9536-4AC8-90CC-1A9C062F4327}" type="parTrans" cxnId="{E3C761DA-B59A-4658-B3C8-B73D008958C7}">
      <dgm:prSet/>
      <dgm:spPr/>
      <dgm:t>
        <a:bodyPr rtlCol="0"/>
        <a:lstStyle/>
        <a:p>
          <a:pPr rtl="0"/>
          <a:endParaRPr lang="fr-FR" noProof="0" dirty="0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 rtlCol="0"/>
        <a:lstStyle/>
        <a:p>
          <a:pPr rtl="0"/>
          <a:r>
            <a:rPr lang="fr-FR" sz="2000" b="1" noProof="0" dirty="0">
              <a:solidFill>
                <a:schemeClr val="tx1"/>
              </a:solidFill>
              <a:latin typeface="+mj-lt"/>
            </a:rPr>
            <a:t>NY.GNP.PCAP.PP.CD</a:t>
          </a:r>
          <a:endParaRPr lang="fr-FR" sz="2800" b="1" noProof="0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 rtlCol="0"/>
        <a:lstStyle/>
        <a:p>
          <a:pPr rtl="0"/>
          <a:endParaRPr lang="fr-FR" noProof="0" dirty="0"/>
        </a:p>
      </dgm:t>
    </dgm:pt>
    <dgm:pt modelId="{F5865BF2-099D-45F3-9F9F-E9048C52D1A9}" type="parTrans" cxnId="{DF2D3747-AF1D-43CC-ACD2-1C81B945A006}">
      <dgm:prSet/>
      <dgm:spPr/>
      <dgm:t>
        <a:bodyPr rtlCol="0"/>
        <a:lstStyle/>
        <a:p>
          <a:pPr rtl="0"/>
          <a:endParaRPr lang="fr-FR" noProof="0" dirty="0"/>
        </a:p>
      </dgm:t>
    </dgm:pt>
    <dgm:pt modelId="{E7DB8C28-3728-493B-A3D7-1FE9EFE7E4C2}">
      <dgm:prSet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fr-FR" sz="1600" b="0" i="0" noProof="0" dirty="0">
              <a:solidFill>
                <a:schemeClr val="tx1"/>
              </a:solidFill>
            </a:rPr>
            <a:t>Taux brut de scolarisation dans le tertiaires pour les deux sexes</a:t>
          </a:r>
          <a:endParaRPr lang="fr-FR" sz="1600" noProof="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 rtlCol="0"/>
        <a:lstStyle/>
        <a:p>
          <a:pPr rtl="0"/>
          <a:endParaRPr lang="fr-FR" noProof="0" dirty="0"/>
        </a:p>
      </dgm:t>
    </dgm:pt>
    <dgm:pt modelId="{5399BFCE-FDB4-4666-81C7-DC36EB3DA553}" type="sibTrans" cxnId="{5D5F46B2-925E-4A4E-A867-A220894EC4FD}">
      <dgm:prSet/>
      <dgm:spPr/>
      <dgm:t>
        <a:bodyPr rtlCol="0"/>
        <a:lstStyle/>
        <a:p>
          <a:pPr rtl="0"/>
          <a:endParaRPr lang="fr-FR" noProof="0" dirty="0"/>
        </a:p>
      </dgm:t>
    </dgm:pt>
    <dgm:pt modelId="{3AA5C518-6101-47DE-A504-F7F8D31BAC0F}">
      <dgm:prSet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fr-FR" sz="1600" b="0" i="0" noProof="0" dirty="0">
              <a:solidFill>
                <a:schemeClr val="tx1"/>
              </a:solidFill>
            </a:rPr>
            <a:t>PIB par habitants</a:t>
          </a:r>
          <a:endParaRPr lang="fr-FR" sz="1600" noProof="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 rtlCol="0"/>
        <a:lstStyle/>
        <a:p>
          <a:pPr rtl="0"/>
          <a:endParaRPr lang="fr-FR" noProof="0" dirty="0"/>
        </a:p>
      </dgm:t>
    </dgm:pt>
    <dgm:pt modelId="{84ADADB6-F501-44B3-B426-011C7C46A020}" type="sibTrans" cxnId="{3A57B4D5-27C4-4372-954B-03F42D8D5B74}">
      <dgm:prSet/>
      <dgm:spPr/>
      <dgm:t>
        <a:bodyPr rtlCol="0"/>
        <a:lstStyle/>
        <a:p>
          <a:pPr rtl="0"/>
          <a:endParaRPr lang="fr-FR" noProof="0" dirty="0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29" y="81938"/>
          <a:ext cx="2004764" cy="801905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  <a:latin typeface="+mj-lt"/>
            </a:rPr>
            <a:t>IT.NET.USER.P2</a:t>
          </a:r>
        </a:p>
      </dsp:txBody>
      <dsp:txXfrm>
        <a:off x="5229" y="81938"/>
        <a:ext cx="2004764" cy="801905"/>
      </dsp:txXfrm>
    </dsp:sp>
    <dsp:sp modelId="{30479C4D-92A7-4148-A954-1F753DC42CF3}">
      <dsp:nvSpPr>
        <dsp:cNvPr id="0" name=""/>
        <dsp:cNvSpPr/>
      </dsp:nvSpPr>
      <dsp:spPr>
        <a:xfrm>
          <a:off x="5229" y="883843"/>
          <a:ext cx="2004764" cy="28108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600" b="0" i="0" kern="1200" noProof="0" dirty="0"/>
            <a:t>Indicateurs qui recense les utilisateurs d’internet sur 100 personnes</a:t>
          </a:r>
          <a:endParaRPr lang="fr-FR" sz="1600" kern="1200" noProof="0" dirty="0"/>
        </a:p>
      </dsp:txBody>
      <dsp:txXfrm>
        <a:off x="5229" y="883843"/>
        <a:ext cx="2004764" cy="2810880"/>
      </dsp:txXfrm>
    </dsp:sp>
    <dsp:sp modelId="{6DDDB16E-5E89-49FF-9D69-F27857F51C56}">
      <dsp:nvSpPr>
        <dsp:cNvPr id="0" name=""/>
        <dsp:cNvSpPr/>
      </dsp:nvSpPr>
      <dsp:spPr>
        <a:xfrm>
          <a:off x="2290661" y="81938"/>
          <a:ext cx="2004764" cy="801905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  <a:latin typeface="+mj-lt"/>
            </a:rPr>
            <a:t>SP.POP.1524.TO.UN</a:t>
          </a:r>
        </a:p>
      </dsp:txBody>
      <dsp:txXfrm>
        <a:off x="2290661" y="81938"/>
        <a:ext cx="2004764" cy="801905"/>
      </dsp:txXfrm>
    </dsp:sp>
    <dsp:sp modelId="{E073A826-7D3A-44DE-9A23-19A6213A5DC9}">
      <dsp:nvSpPr>
        <dsp:cNvPr id="0" name=""/>
        <dsp:cNvSpPr/>
      </dsp:nvSpPr>
      <dsp:spPr>
        <a:xfrm>
          <a:off x="2290661" y="883843"/>
          <a:ext cx="2004764" cy="281088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600" b="0" i="0" kern="1200" noProof="0" dirty="0">
              <a:solidFill>
                <a:schemeClr val="tx1"/>
              </a:solidFill>
            </a:rPr>
            <a:t>Population total de 15-24 ans</a:t>
          </a:r>
          <a:endParaRPr lang="fr-FR" sz="1600" kern="1200" noProof="0" dirty="0">
            <a:solidFill>
              <a:schemeClr val="tx1"/>
            </a:solidFill>
          </a:endParaRPr>
        </a:p>
      </dsp:txBody>
      <dsp:txXfrm>
        <a:off x="2290661" y="883843"/>
        <a:ext cx="2004764" cy="2810880"/>
      </dsp:txXfrm>
    </dsp:sp>
    <dsp:sp modelId="{5ACDDD2E-A6DA-4B3F-B366-D8D165C71718}">
      <dsp:nvSpPr>
        <dsp:cNvPr id="0" name=""/>
        <dsp:cNvSpPr/>
      </dsp:nvSpPr>
      <dsp:spPr>
        <a:xfrm>
          <a:off x="4576092" y="81938"/>
          <a:ext cx="2004764" cy="801905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  <a:latin typeface="+mj-lt"/>
            </a:rPr>
            <a:t>SE.SEC.ENRR</a:t>
          </a:r>
        </a:p>
      </dsp:txBody>
      <dsp:txXfrm>
        <a:off x="4576092" y="81938"/>
        <a:ext cx="2004764" cy="801905"/>
      </dsp:txXfrm>
    </dsp:sp>
    <dsp:sp modelId="{3232D775-33ED-44BE-9665-D5F655F5DD13}">
      <dsp:nvSpPr>
        <dsp:cNvPr id="0" name=""/>
        <dsp:cNvSpPr/>
      </dsp:nvSpPr>
      <dsp:spPr>
        <a:xfrm>
          <a:off x="4576092" y="883843"/>
          <a:ext cx="2004764" cy="281088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600" b="0" i="0" kern="1200" noProof="0" dirty="0"/>
            <a:t>Taux brut de scolarisation dans le secondaire pour les Femmes et les Hommes.</a:t>
          </a:r>
          <a:endParaRPr lang="fr-FR" sz="1600" kern="1200" noProof="0" dirty="0"/>
        </a:p>
      </dsp:txBody>
      <dsp:txXfrm>
        <a:off x="4576092" y="883843"/>
        <a:ext cx="2004764" cy="2810880"/>
      </dsp:txXfrm>
    </dsp:sp>
    <dsp:sp modelId="{C524BBDC-4A12-4957-832D-D660CECEAC53}">
      <dsp:nvSpPr>
        <dsp:cNvPr id="0" name=""/>
        <dsp:cNvSpPr/>
      </dsp:nvSpPr>
      <dsp:spPr>
        <a:xfrm>
          <a:off x="6861524" y="81938"/>
          <a:ext cx="2004764" cy="801905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  <a:latin typeface="+mj-lt"/>
            </a:rPr>
            <a:t>SE.TER.ENRR</a:t>
          </a:r>
          <a:endParaRPr lang="fr-FR" sz="2800" b="1" kern="1200" noProof="0" dirty="0">
            <a:solidFill>
              <a:schemeClr val="tx1"/>
            </a:solidFill>
            <a:latin typeface="+mj-lt"/>
          </a:endParaRPr>
        </a:p>
      </dsp:txBody>
      <dsp:txXfrm>
        <a:off x="6861524" y="81938"/>
        <a:ext cx="2004764" cy="801905"/>
      </dsp:txXfrm>
    </dsp:sp>
    <dsp:sp modelId="{70A49A4C-6D17-4FCB-9C29-21F025026F9E}">
      <dsp:nvSpPr>
        <dsp:cNvPr id="0" name=""/>
        <dsp:cNvSpPr/>
      </dsp:nvSpPr>
      <dsp:spPr>
        <a:xfrm>
          <a:off x="6861524" y="883843"/>
          <a:ext cx="2004764" cy="281088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600" b="0" i="0" kern="1200" noProof="0" dirty="0">
              <a:solidFill>
                <a:schemeClr val="tx1"/>
              </a:solidFill>
            </a:rPr>
            <a:t>Taux brut de scolarisation dans le tertiaires pour les deux sexes</a:t>
          </a:r>
          <a:endParaRPr lang="fr-FR" sz="1600" kern="1200" noProof="0" dirty="0">
            <a:solidFill>
              <a:schemeClr val="tx1"/>
            </a:solidFill>
          </a:endParaRPr>
        </a:p>
      </dsp:txBody>
      <dsp:txXfrm>
        <a:off x="6861524" y="883843"/>
        <a:ext cx="2004764" cy="2810880"/>
      </dsp:txXfrm>
    </dsp:sp>
    <dsp:sp modelId="{31A34E95-FDDE-4764-A7A2-F2CDEEADC6D2}">
      <dsp:nvSpPr>
        <dsp:cNvPr id="0" name=""/>
        <dsp:cNvSpPr/>
      </dsp:nvSpPr>
      <dsp:spPr>
        <a:xfrm>
          <a:off x="9146955" y="81938"/>
          <a:ext cx="2004764" cy="801905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noProof="0" dirty="0">
              <a:solidFill>
                <a:schemeClr val="tx1"/>
              </a:solidFill>
              <a:latin typeface="+mj-lt"/>
            </a:rPr>
            <a:t>NY.GNP.PCAP.PP.CD</a:t>
          </a:r>
          <a:endParaRPr lang="fr-FR" sz="2800" b="1" kern="1200" noProof="0" dirty="0">
            <a:solidFill>
              <a:schemeClr val="tx1"/>
            </a:solidFill>
            <a:latin typeface="+mj-lt"/>
          </a:endParaRPr>
        </a:p>
      </dsp:txBody>
      <dsp:txXfrm>
        <a:off x="9146955" y="81938"/>
        <a:ext cx="2004764" cy="801905"/>
      </dsp:txXfrm>
    </dsp:sp>
    <dsp:sp modelId="{B16F636B-AE5E-4CCE-8FA9-24DFA1E64615}">
      <dsp:nvSpPr>
        <dsp:cNvPr id="0" name=""/>
        <dsp:cNvSpPr/>
      </dsp:nvSpPr>
      <dsp:spPr>
        <a:xfrm>
          <a:off x="9146955" y="883843"/>
          <a:ext cx="2004764" cy="281088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fr-FR" sz="1600" b="0" i="0" kern="1200" noProof="0" dirty="0">
              <a:solidFill>
                <a:schemeClr val="tx1"/>
              </a:solidFill>
            </a:rPr>
            <a:t>PIB par habitants</a:t>
          </a:r>
          <a:endParaRPr lang="fr-FR" sz="1600" kern="1200" noProof="0" dirty="0">
            <a:solidFill>
              <a:schemeClr val="tx1"/>
            </a:solidFill>
          </a:endParaRPr>
        </a:p>
      </dsp:txBody>
      <dsp:txXfrm>
        <a:off x="9146955" y="883843"/>
        <a:ext cx="2004764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FA899-6BDB-45C9-946A-2F5DBB8DE804}" type="datetime1">
              <a:rPr lang="fr-FR" smtClean="0"/>
              <a:t>15/10/2024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324-EB6D-49CC-AD79-1ACDDDC10179}" type="datetime1">
              <a:rPr lang="fr-FR" smtClean="0"/>
              <a:pPr/>
              <a:t>15/10/2024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26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DA773-4552-ED36-30AD-F7F090B1D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F062BD6-F07B-6D30-24AE-50B0B1EEC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6069FD9-79DA-86AF-FF79-6C3C2984E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1849A1-1206-E58E-F86B-44C1DD581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8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159A-3F43-D792-7765-13B0C75DB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134806-6D08-5F5B-30F5-AAD753777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FCF51F-9C0E-D776-6D68-5CA63D3E4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BBBD7-1C98-40BC-083E-9B9425E28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0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B37BD-09EE-6211-3CF9-1E91B1DF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8F5790-3AD9-D622-B4D9-1E223D202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365421-ECFC-6C46-4E46-AD480FF73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F868B4-057A-C876-B290-BB3A44EFF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8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6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BDAF-0557-C4A1-A7DB-0C745CEA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8AC719D-5D48-19A1-CD4B-36A38C70A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77C2A12-2CE5-119D-7CDE-D3A2712C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260F61-2CFE-AFB8-C8A5-2B3FE0E6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6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690D-37B7-3A1A-F9DB-05CF7EDA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51299A-CDC7-4468-0283-1F7F8A1A8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742C70-83D6-28E6-5422-80C99CA9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5D9ED4-FAD5-BD51-5DEE-72BC72CBC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17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6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8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fr-FR" noProof="0"/>
              <a:t>Cliquez sur Titre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7" name="Triangle rectangle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2" name="Espace réservé du texte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85" name="Espace réservé du texte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83" name="Espace réservé du texte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86" name="Espace réservé du texte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87" name="Espace réservé de la date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88" name="Espace réservé du pied de page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89" name="Espace réservé du numéro de diapositive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0" name="Triangle rectangle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21" name="Espace réservé du texte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23" name="Espace réservé du texte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32" name="Espace réservé du texte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33" name="Espace réservé du texte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34" name="Espace réservé du texte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35" name="Espace réservé du texte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25" name="Espace réservé de la date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126" name="Espace réservé du pied de page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7" name="Espace réservé du numéro de diapositive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9" name="Triangle rectangle 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fr-FR" sz="5400" noProof="0">
                <a:solidFill>
                  <a:srgbClr val="FFFFFF"/>
                </a:solidFill>
              </a:rPr>
              <a:t>Modifiez le style du titre</a:t>
            </a:r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</a:rPr>
              <a:t>Modifiez le style des sous-titres du masque</a:t>
            </a:r>
          </a:p>
        </p:txBody>
      </p:sp>
      <p:sp>
        <p:nvSpPr>
          <p:cNvPr id="48" name="Espace réservé de la date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53" name="Espace réservé d’image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4" name="Espace réservé d’image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5" name="Espace réservé d’image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Espace réservé du pied de page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0" name="Espace réservé du numéro de diapositive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3" name="Triangle rectangle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Organigramme : Document 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6" name="Sous-titr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</a:rPr>
              <a:t>Modifiez le style des sous-titres du masque</a:t>
            </a:r>
          </a:p>
        </p:txBody>
      </p:sp>
      <p:sp>
        <p:nvSpPr>
          <p:cNvPr id="91" name="Espace réservé de la date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7" name="Espace réservé d’image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92" name="Espace réservé du pied de page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93" name="Espace réservé du numéro de diapositive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Forme libre : Forme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" name="Triangle rectangle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chemeClr val="tx2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50" name="Espace réservé d’image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51" name="Espace réservé d’image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2" name="Espace réservé de la date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53" name="Espace réservé du pied de page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4" name="Espace réservé du numéro de diapositive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rganigramme : Document 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r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2" name="Espace réservé du contenu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’image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9" name="Espace réservé de la date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0" name="Espace réservé du pied de page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1" name="Espace réservé du numéro de diapositive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r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2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8" name="Espace réservé du contenu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7" name="Espace réservé de la date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38" name="Espace réservé du pied de page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9" name="Espace réservé du numéro de diapositive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3" name="Espace réservé du contenu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rganigramme : Document 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4" name="Espace réservé du contenu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rganigramme : Document 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7" name="Espace réservé de la date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02/02/20XX</a:t>
            </a:r>
          </a:p>
        </p:txBody>
      </p:sp>
      <p:sp>
        <p:nvSpPr>
          <p:cNvPr id="38" name="Espace réservé du pied de page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39" name="Espace réservé du numéro de diapositive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1" name="Espace réservé du contenu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rtl="0"/>
            <a:r>
              <a:rPr lang="fr-FR" sz="4000" dirty="0"/>
              <a:t>Analyse des données de systèmes éducatifs</a:t>
            </a:r>
          </a:p>
        </p:txBody>
      </p:sp>
      <p:pic>
        <p:nvPicPr>
          <p:cNvPr id="6" name="Espace réservé d’image 5" descr="Mathématiques sur le tableau noir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45606" y="6286415"/>
            <a:ext cx="3846394" cy="571585"/>
          </a:xfrm>
        </p:spPr>
        <p:txBody>
          <a:bodyPr rtlCol="0"/>
          <a:lstStyle/>
          <a:p>
            <a:pPr rtl="0"/>
            <a:r>
              <a:rPr lang="fr-FR" dirty="0"/>
              <a:t>GOURVILLE Jonathan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1E2E5-461E-2865-FD7B-CED306AC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15E048E-89E3-7F6D-90F3-D3F6C3C4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fr-FR" dirty="0"/>
              <a:t>Analyses des </a:t>
            </a:r>
            <a:br>
              <a:rPr lang="fr-FR" dirty="0"/>
            </a:br>
            <a:r>
              <a:rPr lang="fr-FR" dirty="0"/>
              <a:t>indicateurs</a:t>
            </a:r>
          </a:p>
        </p:txBody>
      </p:sp>
      <p:pic>
        <p:nvPicPr>
          <p:cNvPr id="2" name="Espace réservé d’image 1" descr="Gros plan d’une calculatrice ">
            <a:extLst>
              <a:ext uri="{FF2B5EF4-FFF2-40B4-BE49-F238E27FC236}">
                <a16:creationId xmlns:a16="http://schemas.microsoft.com/office/drawing/2014/main" id="{74BAAD6C-48D1-6BAD-3973-5EE80BDF51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ous-titre 8">
            <a:extLst>
              <a:ext uri="{FF2B5EF4-FFF2-40B4-BE49-F238E27FC236}">
                <a16:creationId xmlns:a16="http://schemas.microsoft.com/office/drawing/2014/main" id="{6995BE92-CDCE-08E4-DCCA-D112B6A8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65" y="3248156"/>
            <a:ext cx="4567990" cy="2880936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IT.NET.USER.P2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SP.POP.1524.TO.UN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SE.SEC.ENRR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SE.TER.ENRR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NY.GNP.PCAP.PP.CD</a:t>
            </a:r>
          </a:p>
          <a:p>
            <a:pPr rtl="0"/>
            <a:endParaRPr lang="fr-FR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3166E21-C1E4-AA85-E879-966FAA538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894BB58-923E-0257-62D2-03BF135767BF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02AE82B-9638-9FD2-16F9-4B182ADE2DC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5F572458-667A-952E-18FC-F138DF38DBD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ABD574A-0F48-59BB-8E12-992F16BF169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C85E405-61FA-70F9-E71F-03A77461D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BFAA2E8-E1E3-605F-A97C-87C06D240984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13906DA3-8750-A264-2EB7-7E53166918C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9434F33-AB0F-499D-13BD-BED7A697B6B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79AAA6E-E532-7C4A-FB86-172CF75C3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8EE2673-D399-4ACF-AE83-883D4A5DD5D6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6B4FA98-3DCF-D6C5-E295-8A2FB234DB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9882C7A-F965-B348-EAFB-7CF00BBA34E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EB1B1DCB-CAEB-291B-E324-F1DB6D3BBD2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4EA057D-9539-E1A7-EBB0-512E3A798DE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35FCDCF-A2BB-D8E2-D6FB-9D0EEBEBA82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D8CCAC8-3DEF-39AD-1154-1A69193C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96AEA174-3D0F-7DAA-EF2C-148589C7F9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9372E02F-27BB-132F-C6E6-42B80CD7DC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E8D58D42-A153-ECD5-8F76-2C089B018E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12E1F1B2-EDF5-F712-9EF4-FECD60BD592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A3B4FD42-D628-8275-557D-A02520813C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3B662026-1CFF-A985-D957-2F09F7540E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FF7939D-3436-5EAB-B338-47EE8E05CE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C02B8203-AF81-BE43-F48E-A5F4A59099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454CB1F-699E-93C7-3E3A-D9B64350BB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E6ED5FFA-092D-E196-A19A-A2985FDB61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826B10BA-F7D3-5A31-241E-048D7BF5149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4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A2123-04EF-5E4A-4627-5D6DD469A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1FA7D9E-57DA-C73C-4F6B-3C91686B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29" y="94333"/>
            <a:ext cx="11502142" cy="6153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Indicateurs clés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7CA50-1065-E4EB-D3F4-DFC5AAD9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998AF-8332-4C60-1ABD-565B5638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BBAA2-7AFB-DB77-34EC-93059D8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11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3B61B44D-A85D-B45D-D7EB-27E4DF70B8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2048" y="2753720"/>
            <a:ext cx="3522502" cy="3335338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E47B5D-0CD6-30EC-477A-B943FEEB3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66" y="2753720"/>
            <a:ext cx="4058685" cy="33353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75F15F0-3268-D221-7C85-5D0707E3A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642" y="2753720"/>
            <a:ext cx="3880979" cy="33353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CA02E1B-21EF-D550-9186-39E6D94B240E}"/>
              </a:ext>
            </a:extLst>
          </p:cNvPr>
          <p:cNvSpPr txBox="1"/>
          <p:nvPr/>
        </p:nvSpPr>
        <p:spPr>
          <a:xfrm>
            <a:off x="191069" y="798394"/>
            <a:ext cx="1174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les différents indicateurs cités précédemment, j’ai réalisé la même analyse avec ces graphiques, afin de savoir comment se comporte l’indicateur, ici on voit l’utilisation d’internet.</a:t>
            </a:r>
            <a:br>
              <a:rPr lang="fr-FR" dirty="0"/>
            </a:br>
            <a:r>
              <a:rPr lang="fr-FR" dirty="0"/>
              <a:t>Mais j’ai réalisé cela pour la population, le taux de scolarisation brut en secondaire, tertiaire, et le PIB par habitants avec des résultats assez parlant pour 4 des indicateurs sur 5. </a:t>
            </a:r>
          </a:p>
        </p:txBody>
      </p:sp>
    </p:spTree>
    <p:extLst>
      <p:ext uri="{BB962C8B-B14F-4D97-AF65-F5344CB8AC3E}">
        <p14:creationId xmlns:p14="http://schemas.microsoft.com/office/powerpoint/2010/main" val="83255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50A6-31A8-0466-A00B-1450A298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374C67-BCE3-09F1-49F6-935D0C8F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29" y="94333"/>
            <a:ext cx="11502142" cy="6153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Indicateurs clés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41508-CF50-C0B8-8C22-F36DC9E3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72437-6740-D8C6-56D9-B629E761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123A8-D26B-2427-52DC-AC6C6EA8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BAAEBF-7507-A017-3B0E-E4A3227A468C}"/>
              </a:ext>
            </a:extLst>
          </p:cNvPr>
          <p:cNvSpPr txBox="1"/>
          <p:nvPr/>
        </p:nvSpPr>
        <p:spPr>
          <a:xfrm>
            <a:off x="191069" y="798394"/>
            <a:ext cx="1174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réalisé des évolutions dans le temps de chaque indicateur, par région et par groupe de revenus sur les années 2010 – 2015. </a:t>
            </a:r>
          </a:p>
          <a:p>
            <a:r>
              <a:rPr lang="fr-FR" dirty="0"/>
              <a:t>Ces évolutions permettent d’avoir le comportement des indicateurs sur plusieurs années et voir comment ils se comportent par région mais également par groupe revenu.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419EA4-608D-904F-5EAD-75A977CE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29" y="2753720"/>
            <a:ext cx="5751071" cy="35661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AB412C-372B-B4F3-FB43-85029822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51" y="2780257"/>
            <a:ext cx="5742716" cy="35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8275"/>
            <a:ext cx="6028339" cy="91226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Résumé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147" y="867932"/>
            <a:ext cx="7831047" cy="6208432"/>
          </a:xfrm>
        </p:spPr>
        <p:txBody>
          <a:bodyPr rtlCol="0"/>
          <a:lstStyle/>
          <a:p>
            <a:pPr rtl="0"/>
            <a:r>
              <a:rPr lang="fr-FR" dirty="0"/>
              <a:t>Les différents indicateurs sauf la population, par exemple pour l’utilisation d’internet, ils dépendant du revenu du pays. </a:t>
            </a:r>
          </a:p>
          <a:p>
            <a:pPr rtl="0"/>
            <a:r>
              <a:rPr lang="fr-FR" dirty="0"/>
              <a:t>Cela montre que plus un pays a un bon revenu, plus l’utilisation d’internet est fréquente, on peut se dire que les infrastructures, l’accès à internet ou encore la politique du pays favorise l’accès à internet. Cette logique est également valable pour l’éducation au niveau secondaire et tertiaire.</a:t>
            </a:r>
          </a:p>
          <a:p>
            <a:pPr rtl="0"/>
            <a:r>
              <a:rPr lang="fr-FR" dirty="0"/>
              <a:t>Pour le PIB, il y a une petite différence car les pays moins aisé essaie d’avoir une économie plus intéressante.</a:t>
            </a:r>
          </a:p>
          <a:p>
            <a:pPr rtl="0"/>
            <a:r>
              <a:rPr lang="fr-FR" dirty="0"/>
              <a:t>Pour la population, cela ne dépend pas du tout du revenu d’un pays, mais de la démographie, des naissances et mortalité, accès au moyen de contraception par exemple. </a:t>
            </a:r>
          </a:p>
          <a:p>
            <a:pPr rtl="0"/>
            <a:r>
              <a:rPr lang="fr-FR" dirty="0"/>
              <a:t>J’appuis mon analyse avec le calcul de l’Eta² qui mesure la proportion de la variance totale d'une variable continue expliquée (comme l'utilisation d'internet ) par une variable catégorielle (région et les groupes de revenus).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pic>
        <p:nvPicPr>
          <p:cNvPr id="19" name="Espace réservé d’image 18" descr="100 % inscrit sur un tableau noir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197" y="0"/>
            <a:ext cx="3791802" cy="2282888"/>
          </a:xfrm>
        </p:spPr>
      </p:pic>
      <p:pic>
        <p:nvPicPr>
          <p:cNvPr id="24" name="Espace réservé d’image 23" descr="Personne avec un casque audio en train de regarder un ordinateur portable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198" y="2286000"/>
            <a:ext cx="3791802" cy="2282888"/>
          </a:xfrm>
        </p:spPr>
      </p:pic>
      <p:pic>
        <p:nvPicPr>
          <p:cNvPr id="29" name="Espace réservé d’image 28" descr="Papier de test et crayon">
            <a:extLst>
              <a:ext uri="{FF2B5EF4-FFF2-40B4-BE49-F238E27FC236}">
                <a16:creationId xmlns:a16="http://schemas.microsoft.com/office/drawing/2014/main" id="{69FBC014-8006-4626-AC29-BDEECCFD69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196" y="4572000"/>
            <a:ext cx="3791803" cy="2286000"/>
          </a:xfrm>
        </p:spPr>
      </p:pic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 de données de systèmes éducatifs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60">
            <a:extLst>
              <a:ext uri="{FF2B5EF4-FFF2-40B4-BE49-F238E27FC236}">
                <a16:creationId xmlns:a16="http://schemas.microsoft.com/office/drawing/2014/main" id="{55596801-CC0E-43E4-8CA7-9D135179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07" y="-77573"/>
            <a:ext cx="9323464" cy="772972"/>
          </a:xfrm>
        </p:spPr>
        <p:txBody>
          <a:bodyPr rtlCol="0"/>
          <a:lstStyle/>
          <a:p>
            <a:pPr rtl="0"/>
            <a:r>
              <a:rPr lang="fr-FR" dirty="0"/>
              <a:t>Pays retenus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79A8E3F-93D9-4537-8EDE-FDC549A23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166" y="723940"/>
            <a:ext cx="3661357" cy="772972"/>
          </a:xfrm>
        </p:spPr>
        <p:txBody>
          <a:bodyPr rtlCol="0"/>
          <a:lstStyle/>
          <a:p>
            <a:pPr rtl="0"/>
            <a:r>
              <a:rPr lang="fr-FR" dirty="0"/>
              <a:t>Eta²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1B07174-78A3-4D00-8D26-99F6F12FA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858" y="1291880"/>
            <a:ext cx="3661357" cy="4904203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Quelques chiffres pour appuyer mon choix de faire mes analyses par groupe de revenu plutôt que par régions :</a:t>
            </a:r>
          </a:p>
          <a:p>
            <a:pPr marL="0" indent="0" rtl="0">
              <a:buNone/>
            </a:pPr>
            <a:r>
              <a:rPr lang="fr-FR" dirty="0"/>
              <a:t>Eta² entre la région et l’utilisation d’internet : 0.332</a:t>
            </a:r>
          </a:p>
          <a:p>
            <a:pPr marL="0" indent="0" rtl="0">
              <a:buNone/>
            </a:pPr>
            <a:r>
              <a:rPr lang="fr-FR" dirty="0"/>
              <a:t>Eta² entre le groupe de revenu et l’utilisation d’internet : 0.761.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résultat plus probant est avec le groupe de revenu (plus proche de 1), ce qui montre qu’il est plus important d’analyser les indicateurs par groupe de revenu que par région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15D0413-8CFE-4718-93F3-67A88B3265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0861" y="695399"/>
            <a:ext cx="3661357" cy="772972"/>
          </a:xfrm>
        </p:spPr>
        <p:txBody>
          <a:bodyPr rtlCol="0"/>
          <a:lstStyle/>
          <a:p>
            <a:pPr rtl="0"/>
            <a:r>
              <a:rPr lang="fr-FR" dirty="0"/>
              <a:t>Analyse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0F6764E-3DD5-4D12-BA53-FB91854AE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08836" y="1293624"/>
            <a:ext cx="3661357" cy="1908385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Normalisation des données et calcul des scores pour chaque indicateur, avec une pondération des indicateurs.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48212B-3F38-4450-B9E5-E053B8E897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6556" y="608026"/>
            <a:ext cx="3661357" cy="772972"/>
          </a:xfrm>
        </p:spPr>
        <p:txBody>
          <a:bodyPr rtlCol="0"/>
          <a:lstStyle/>
          <a:p>
            <a:pPr rtl="0"/>
            <a:r>
              <a:rPr lang="fr-FR" dirty="0"/>
              <a:t>Pays retenus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933DB9E-3E01-4933-946A-0088A2E6FF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4243" y="1182605"/>
            <a:ext cx="3661357" cy="1430942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Top 3 : Norvège, Danemark et Belgique.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FDDA2E27-CAF8-439E-86AA-E8A801A0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E7E9BD92-2F31-46B3-921D-C94FFF43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 des données de systèmes éducatifs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533EEB3-A562-4A55-A6CD-C406E09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80CD93-9372-2F7B-98C8-7E086D25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15" y="2787555"/>
            <a:ext cx="3982781" cy="302897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27FFD3E-38B9-1F01-607C-2252ACAC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243" y="1955577"/>
            <a:ext cx="3982781" cy="38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4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1082-E8BD-0353-856A-D5A2AEBE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ivre ouvert sur un bureau">
            <a:extLst>
              <a:ext uri="{FF2B5EF4-FFF2-40B4-BE49-F238E27FC236}">
                <a16:creationId xmlns:a16="http://schemas.microsoft.com/office/drawing/2014/main" id="{31A5BFBB-86DA-8C3B-5CFE-5F32A2F5B8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59B7516B-2188-F435-E0AC-346207B8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 rtlCol="0"/>
          <a:lstStyle/>
          <a:p>
            <a:pPr rtl="0"/>
            <a:r>
              <a:rPr lang="fr-FR" sz="3600" dirty="0"/>
              <a:t>Prédiction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79C9FC0-715F-7282-AE34-32127FA4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75" name="Espace réservé du pied de page 74">
            <a:extLst>
              <a:ext uri="{FF2B5EF4-FFF2-40B4-BE49-F238E27FC236}">
                <a16:creationId xmlns:a16="http://schemas.microsoft.com/office/drawing/2014/main" id="{A31BBC10-CFA8-2C2F-2328-A10EB1FE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 des données de systèmes éducatifs</a:t>
            </a:r>
          </a:p>
        </p:txBody>
      </p:sp>
      <p:sp>
        <p:nvSpPr>
          <p:cNvPr id="78" name="Espace réservé du numéro de diapositive 77">
            <a:extLst>
              <a:ext uri="{FF2B5EF4-FFF2-40B4-BE49-F238E27FC236}">
                <a16:creationId xmlns:a16="http://schemas.microsoft.com/office/drawing/2014/main" id="{EEC2F8AA-E312-47EF-FDC5-EBB7ACC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15</a:t>
            </a:fld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DAB59851-30F9-2AAE-25F9-94B09CAC8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415" y="-1"/>
            <a:ext cx="12270028" cy="6858000"/>
            <a:chOff x="-61415" y="-1"/>
            <a:chExt cx="12270028" cy="6858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A804195C-480F-484B-3B83-2EE2C2B6766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77DD9EA-85AD-4CA6-E4A5-B9A29C9F4C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F472375-4B39-0CDD-392E-B932C46DB1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B520A19-141E-D36D-673E-0A3CECDE3C4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276F7D72-904D-27C3-E033-4FB21CCBEBA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A9A0A75-9C6B-17DA-5B0A-CCD8C48C6B04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C2A33A5A-302B-8FDD-8D51-53D8359B2E8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5E39081-B746-78D9-08D4-2DC1F29BE4D6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EFA738E-BBF8-65A5-80E2-95440948873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DED1B932-C932-B1CB-4998-6D57E8B854C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13F7363C-6AEF-C1F1-379A-7CE8184D45A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E7655297-95CC-095B-0FCC-A72378E4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5B9CA9-4C8C-1496-E2DC-6E71A947806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B7B2172-6E9D-C041-1573-EFF9663AA2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C7C26D4E-7809-6B7A-F7E7-D9E8623095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1274F9-4D75-BC5E-D295-0B9A2AC445C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8DA9CD45-2567-F807-9004-932B04FCA9C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4A1AABC8-426A-CE3C-B6D1-692E607E14FE}"/>
                </a:ext>
              </a:extLst>
            </p:cNvPr>
            <p:cNvCxnSpPr>
              <a:cxnSpLocks/>
            </p:cNvCxnSpPr>
            <p:nvPr/>
          </p:nvCxnSpPr>
          <p:spPr>
            <a:xfrm>
              <a:off x="-61415" y="749378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2ECC3F4-ED0D-A1FA-E089-558D029CB6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91C864AA-6212-D276-8E26-A3F0BDB685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43E2C5E-B234-A7E9-D58E-BD959FB76E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BE660E7-5279-1DCD-2948-35FEDCFD19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6FA3428-3DE7-2A09-BB98-34CC865747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DADEF48-685E-3B50-5DC6-0CFFE25D8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9B50B796-C34F-54D6-011F-61D9F562F3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3B5E04F-23F3-3237-3777-D217C0F1193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17C6C3C2-5EDC-0A2F-0698-2804474554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3BA4D1C8-2A40-700D-A43B-302A3FA6D4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0736749-82FC-5E4D-A569-55BEDC40A79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6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83E7D-96C9-A48F-FE81-BEB2C530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42530D8-752D-2EE0-2F8B-7FE7B14E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29" y="94333"/>
            <a:ext cx="11502142" cy="61535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Prédiction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6AF17-425A-5F07-F20B-EBB84E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F6920-5603-8031-8994-2708545B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0F56B-9A55-E5C2-A3B3-55D7A59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16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1E6F9D-5D9E-4EF6-2846-18A9C7074869}"/>
              </a:ext>
            </a:extLst>
          </p:cNvPr>
          <p:cNvSpPr txBox="1"/>
          <p:nvPr/>
        </p:nvSpPr>
        <p:spPr>
          <a:xfrm>
            <a:off x="191069" y="798394"/>
            <a:ext cx="1174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Pour avoir une analyse et sélection encore plus fine, avec les données de projections de l’année 2020 à 2100, j’ai fait des graphiques d’évolutions de différents indicateurs qui correspondent à ceux choisi avant.</a:t>
            </a:r>
            <a:br>
              <a:rPr lang="fr-FR" sz="1600" dirty="0"/>
            </a:br>
            <a:r>
              <a:rPr lang="fr-FR" sz="1600" dirty="0"/>
              <a:t>Il y a par exemple : PRJ.MYS.15UP.MF : Projection des années moyennes de scolarité pour les 15 ans et plus, total.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3EA0A3-22E6-A0E9-D60E-85CE40F7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9" y="1718100"/>
            <a:ext cx="5589281" cy="44643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B75994-112C-4A1A-3A6D-3E13D29AB306}"/>
              </a:ext>
            </a:extLst>
          </p:cNvPr>
          <p:cNvSpPr txBox="1"/>
          <p:nvPr/>
        </p:nvSpPr>
        <p:spPr>
          <a:xfrm>
            <a:off x="5974307" y="1718100"/>
            <a:ext cx="57840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J’ai réalisé cela pour 7 indicateurs au total avec les tops 10 pays que j’avais sorti avec les données de 2010 à 2015.Les différents indicateurs concernent la projection de niveau de scolarité en étude supérieur, ou encore au lycée.</a:t>
            </a:r>
          </a:p>
          <a:p>
            <a:endParaRPr lang="fr-FR" sz="1600" dirty="0"/>
          </a:p>
          <a:p>
            <a:r>
              <a:rPr lang="fr-FR" sz="1600" dirty="0"/>
              <a:t>Avec ces indicateurs, je peux proposer des pays cibles comme mon top 3 précédent : Norvège, Danemark, Belgique (pays stable politiquement, très bonnes infrastructures d’éducation, très bonnes ressources énergétiques).</a:t>
            </a:r>
          </a:p>
          <a:p>
            <a:endParaRPr lang="fr-FR" sz="1600" dirty="0"/>
          </a:p>
          <a:p>
            <a:r>
              <a:rPr lang="fr-FR" sz="1600" dirty="0"/>
              <a:t>Il y a aussi dans la zone Asie, la Corée pour son développement en termes d’infrastructures ou de politique d’éducation, bonne politique démographique aussi.</a:t>
            </a: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En zone Océanique, l’Australie peut aussi être un pays intéressant avec de bonnes données de projections.</a:t>
            </a:r>
          </a:p>
        </p:txBody>
      </p:sp>
    </p:spTree>
    <p:extLst>
      <p:ext uri="{BB962C8B-B14F-4D97-AF65-F5344CB8AC3E}">
        <p14:creationId xmlns:p14="http://schemas.microsoft.com/office/powerpoint/2010/main" val="79419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rtlCol="0"/>
          <a:lstStyle/>
          <a:p>
            <a:pPr rtl="0"/>
            <a:r>
              <a:rPr lang="fr-FR" dirty="0"/>
              <a:t>GOURVILLE Jonathan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pic>
        <p:nvPicPr>
          <p:cNvPr id="23" name="Espace réservé d’image 22" descr="Personne en train d’écrire sur un bureau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Analyses de données de </a:t>
            </a:r>
            <a:r>
              <a:rPr lang="fr-FR"/>
              <a:t>systèmes éducatifs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/>
          <a:lstStyle/>
          <a:p>
            <a:pPr rtl="0"/>
            <a:r>
              <a:rPr lang="fr-FR" dirty="0"/>
              <a:t>Ordre du jour</a:t>
            </a:r>
          </a:p>
        </p:txBody>
      </p:sp>
      <p:pic>
        <p:nvPicPr>
          <p:cNvPr id="16" name="Espace réservé d’image 15" descr="Bureaux, crayons et livres sur une table en bois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Espace réservé d’image 2" descr="Personnes en train de travailler et de discuter, bibliothèque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Analyse des datas</a:t>
            </a:r>
          </a:p>
          <a:p>
            <a:pPr rtl="0"/>
            <a:r>
              <a:rPr lang="fr-FR" dirty="0"/>
              <a:t>Indicateurs clés</a:t>
            </a:r>
          </a:p>
          <a:p>
            <a:pPr rtl="0"/>
            <a:r>
              <a:rPr lang="fr-FR" dirty="0"/>
              <a:t>Analyses</a:t>
            </a:r>
          </a:p>
          <a:p>
            <a:pPr rtl="0"/>
            <a:r>
              <a:rPr lang="fr-FR" dirty="0"/>
              <a:t>Prédictions</a:t>
            </a:r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18/10/2024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éducatifs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987327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6940" y="1749633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/>
              <a:t>Star-up</a:t>
            </a:r>
            <a:r>
              <a:rPr lang="fr-FR" dirty="0"/>
              <a:t> de la </a:t>
            </a:r>
            <a:r>
              <a:rPr lang="fr-FR" dirty="0" err="1"/>
              <a:t>EdTech</a:t>
            </a:r>
            <a:r>
              <a:rPr lang="fr-FR" dirty="0"/>
              <a:t> , nommée </a:t>
            </a:r>
            <a:r>
              <a:rPr lang="fr-FR" dirty="0" err="1"/>
              <a:t>academy</a:t>
            </a:r>
            <a:r>
              <a:rPr lang="fr-FR" dirty="0"/>
              <a:t>, qui propose des formations en ligne.</a:t>
            </a:r>
          </a:p>
          <a:p>
            <a:pPr rtl="0"/>
            <a:r>
              <a:rPr lang="fr-FR" dirty="0"/>
              <a:t>Pour un projet d’expansion à l’international, il faut mener une première analyse exploratoire de données pour savoir si elles sont utilisables pour mener à bien le projet. </a:t>
            </a:r>
          </a:p>
          <a:p>
            <a:pPr rtl="0"/>
            <a:r>
              <a:rPr lang="fr-FR" dirty="0"/>
              <a:t>Ensuite, mettre en avant des pays cibles et avec des clients à fort potentiel. </a:t>
            </a:r>
          </a:p>
        </p:txBody>
      </p:sp>
      <p:pic>
        <p:nvPicPr>
          <p:cNvPr id="17" name="Espace réservé d’image 16" descr="Calculatrice, trombone, cut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18/10/2024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Analyses des données de systèmes éducatifs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fr-FR" dirty="0"/>
              <a:t>Analyses des </a:t>
            </a:r>
            <a:br>
              <a:rPr lang="fr-FR" dirty="0"/>
            </a:br>
            <a:r>
              <a:rPr lang="fr-FR" dirty="0"/>
              <a:t>datas</a:t>
            </a:r>
          </a:p>
        </p:txBody>
      </p:sp>
      <p:pic>
        <p:nvPicPr>
          <p:cNvPr id="2" name="Espace réservé d’image 1" descr="Gros plan d’une calculatrice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ous-titr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65" y="3248156"/>
            <a:ext cx="4567990" cy="2880936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 err="1"/>
              <a:t>Series</a:t>
            </a:r>
            <a:endParaRPr lang="fr-F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Pays </a:t>
            </a:r>
            <a:r>
              <a:rPr lang="fr-FR" dirty="0" err="1"/>
              <a:t>Series</a:t>
            </a:r>
            <a:endParaRPr lang="fr-F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Note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Data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Pays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29" y="77161"/>
            <a:ext cx="11502142" cy="973717"/>
          </a:xfrm>
        </p:spPr>
        <p:txBody>
          <a:bodyPr rtlCol="0"/>
          <a:lstStyle/>
          <a:p>
            <a:pPr rtl="0"/>
            <a:r>
              <a:rPr lang="fr-FR" dirty="0"/>
              <a:t>Jeu de donnée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18/10/2024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 données de systèmes éducatifs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5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B98E470-84C1-FAAB-BE7F-756013B2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31748"/>
              </p:ext>
            </p:extLst>
          </p:nvPr>
        </p:nvGraphicFramePr>
        <p:xfrm>
          <a:off x="1064524" y="1050878"/>
          <a:ext cx="10338180" cy="507924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69090">
                  <a:extLst>
                    <a:ext uri="{9D8B030D-6E8A-4147-A177-3AD203B41FA5}">
                      <a16:colId xmlns:a16="http://schemas.microsoft.com/office/drawing/2014/main" val="4100012395"/>
                    </a:ext>
                  </a:extLst>
                </a:gridCol>
                <a:gridCol w="5169090">
                  <a:extLst>
                    <a:ext uri="{9D8B030D-6E8A-4147-A177-3AD203B41FA5}">
                      <a16:colId xmlns:a16="http://schemas.microsoft.com/office/drawing/2014/main" val="2139411144"/>
                    </a:ext>
                  </a:extLst>
                </a:gridCol>
              </a:tblGrid>
              <a:tr h="81204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EdStatsData.csv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L'évolution de plusieurs indicateurs sur une période pour tous les pays du monde avec des prédictions pour les années 2020 – 2100. (86,1% de données manquantes).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90658"/>
                  </a:ext>
                </a:extLst>
              </a:tr>
              <a:tr h="884375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EdStatsCountry.csv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Données géographiques sur les pays, des données économiques globales et des dates sur les dernières études. Le jeu de données contient 241 lignes et 32 colonnes. (30% de données manquantes).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33524"/>
                  </a:ext>
                </a:extLst>
              </a:tr>
              <a:tr h="884375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EdStatsSeries.csv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Le thème des indicateurs, les descriptions longues et les sources. Il donne des informations sur les indicateurs socio-</a:t>
                      </a:r>
                      <a:r>
                        <a:rPr lang="fr-FR" sz="1400" b="1" i="0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éduco</a:t>
                      </a:r>
                      <a:r>
                        <a:rPr lang="fr-FR" sz="1400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-économique classés en 37 thèmes. Le jeu de données contient 3665 lignes et 21 colonnes. (71,2% de données manquantes). 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97956"/>
                  </a:ext>
                </a:extLst>
              </a:tr>
              <a:tr h="884375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EdStatsFootNote.csv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 années de références de mises à jour des indicateurs par pays et la description des incertitudes. Le jeu de données contient 643638 lignes et 5 colonnes. (20% de données manquantes).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68016"/>
                  </a:ext>
                </a:extLst>
              </a:tr>
              <a:tr h="884375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EdStatsCountry-Series.csv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Les références des sources de certains indicateurs par pays présents dans le jeu de données pays,</a:t>
                      </a:r>
                      <a:r>
                        <a:rPr lang="fr-FR" sz="1400" b="0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</a:t>
                      </a:r>
                      <a:r>
                        <a:rPr lang="fr-FR" sz="1400" b="1" i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le jeu de données contient 613 lignes et 4 colonnes. (25% des valeurs manquantes).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 rtlCol="0"/>
          <a:lstStyle/>
          <a:p>
            <a:pPr rtl="0"/>
            <a:r>
              <a:rPr lang="fr-FR" dirty="0"/>
              <a:t>Jeux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éducatifs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2F3F6D-1F8A-A468-3042-625CD2BF31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Pour l’analyse je garde les trois tables qui me semblent pertinentes : </a:t>
            </a:r>
          </a:p>
          <a:p>
            <a:pPr marL="342900" indent="-342900">
              <a:buFontTx/>
              <a:buChar char="-"/>
            </a:pPr>
            <a:r>
              <a:rPr lang="fr-FR" dirty="0"/>
              <a:t>Data : Contient la variable 'Country Name' et l'évolution des variables quantitatives des indicateurs par pays et années.</a:t>
            </a:r>
          </a:p>
          <a:p>
            <a:pPr marL="342900" indent="-342900">
              <a:buFontTx/>
              <a:buChar char="-"/>
            </a:pPr>
            <a:r>
              <a:rPr lang="fr-FR" dirty="0"/>
              <a:t>Pays : Contient la variable 'Short Name' et les régions et les groupes de revenus permettant de faire des regroupements.</a:t>
            </a:r>
          </a:p>
          <a:p>
            <a:pPr marL="342900" indent="-342900">
              <a:buFontTx/>
              <a:buChar char="-"/>
            </a:pPr>
            <a:r>
              <a:rPr lang="fr-FR" dirty="0"/>
              <a:t>Série : Contient le thème des indicateurs et leurs descriptions longues qui pourra être utile lors de la sélection des indicateurs pertinents.</a:t>
            </a:r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Livre ouvert sur un bureau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 rtlCol="0"/>
          <a:lstStyle/>
          <a:p>
            <a:pPr rtl="0"/>
            <a:r>
              <a:rPr lang="fr-FR" sz="3600" dirty="0"/>
              <a:t>Indicateurs clés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75" name="Espace réservé du pied de page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 des données de systèmes éducatifs</a:t>
            </a:r>
          </a:p>
        </p:txBody>
      </p:sp>
      <p:sp>
        <p:nvSpPr>
          <p:cNvPr id="78" name="Espace réservé du numéro de diapositive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7</a:t>
            </a:fld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415" y="-1"/>
            <a:ext cx="12270028" cy="6858000"/>
            <a:chOff x="-61415" y="-1"/>
            <a:chExt cx="12270028" cy="6858000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-61415" y="749378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r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14161"/>
            <a:ext cx="10656372" cy="1126426"/>
          </a:xfrm>
        </p:spPr>
        <p:txBody>
          <a:bodyPr rtlCol="0"/>
          <a:lstStyle/>
          <a:p>
            <a:pPr rtl="0"/>
            <a:r>
              <a:rPr lang="fr-FR" dirty="0"/>
              <a:t>Indicateur clés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05" y="884870"/>
            <a:ext cx="5164137" cy="772972"/>
          </a:xfrm>
        </p:spPr>
        <p:txBody>
          <a:bodyPr rtlCol="0"/>
          <a:lstStyle/>
          <a:p>
            <a:pPr rtl="0"/>
            <a:r>
              <a:rPr lang="fr-FR" dirty="0"/>
              <a:t>Sélection temporelle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1605" y="2175097"/>
            <a:ext cx="8153660" cy="628656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J’ai choisi de faire mon étude sur les années de 2010 à 2015 car après analyse de la table data, ce sont sur ces tables là qu’il y a le plus de données</a:t>
            </a:r>
          </a:p>
        </p:txBody>
      </p:sp>
      <p:sp>
        <p:nvSpPr>
          <p:cNvPr id="43" name="Espace réservé du texte 42">
            <a:extLst>
              <a:ext uri="{FF2B5EF4-FFF2-40B4-BE49-F238E27FC236}">
                <a16:creationId xmlns:a16="http://schemas.microsoft.com/office/drawing/2014/main" id="{0081D526-4177-4B8A-BFEE-9EDD07F3FF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1604" y="3319997"/>
            <a:ext cx="5164137" cy="772972"/>
          </a:xfrm>
        </p:spPr>
        <p:txBody>
          <a:bodyPr rtlCol="0"/>
          <a:lstStyle/>
          <a:p>
            <a:pPr rtl="0"/>
            <a:r>
              <a:rPr lang="fr-FR" dirty="0"/>
              <a:t>Cible de l’entreprise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7530F620-758C-46A4-9813-E184D78F3E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1605" y="3843627"/>
            <a:ext cx="4632062" cy="3119437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Pour pouvoir sortir des indicateurs pertinents, il faut cibler nos clients : </a:t>
            </a:r>
          </a:p>
          <a:p>
            <a:pPr marL="0" indent="0" rtl="0">
              <a:buNone/>
            </a:pPr>
            <a:r>
              <a:rPr lang="fr-FR" dirty="0"/>
              <a:t>Tranche d’âge : 15 – 24 ans </a:t>
            </a:r>
          </a:p>
          <a:p>
            <a:pPr marL="0" indent="0" rtl="0">
              <a:buNone/>
            </a:pPr>
            <a:r>
              <a:rPr lang="fr-FR" dirty="0"/>
              <a:t>Etudiants scolarisés en lycées et universités</a:t>
            </a:r>
          </a:p>
          <a:p>
            <a:pPr marL="0" indent="0" rtl="0">
              <a:buNone/>
            </a:pPr>
            <a:r>
              <a:rPr lang="fr-FR" dirty="0"/>
              <a:t>Niveau de vie des habitants </a:t>
            </a:r>
          </a:p>
          <a:p>
            <a:pPr marL="0" indent="0" rtl="0">
              <a:buNone/>
            </a:pPr>
            <a:r>
              <a:rPr lang="fr-FR" dirty="0"/>
              <a:t>Moyens de communications (Internet)</a:t>
            </a:r>
          </a:p>
        </p:txBody>
      </p:sp>
      <p:sp>
        <p:nvSpPr>
          <p:cNvPr id="46" name="Espace réservé de la date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47" name="Espace réservé du pied de page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 de données de systèmes éducatifs</a:t>
            </a:r>
          </a:p>
        </p:txBody>
      </p:sp>
      <p:sp>
        <p:nvSpPr>
          <p:cNvPr id="48" name="Espace réservé du numéro de diapositive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2" name="Espace réservé du contenu 7">
            <a:extLst>
              <a:ext uri="{FF2B5EF4-FFF2-40B4-BE49-F238E27FC236}">
                <a16:creationId xmlns:a16="http://schemas.microsoft.com/office/drawing/2014/main" id="{DFD2B6DA-4592-9A67-961A-F515C220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05" y="1452066"/>
            <a:ext cx="8902851" cy="62865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7EA4A99-74A5-6C91-8A0F-6A29E11656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5568"/>
          <a:stretch/>
        </p:blipFill>
        <p:spPr>
          <a:xfrm>
            <a:off x="301605" y="2777001"/>
            <a:ext cx="6772325" cy="5257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808889-0551-14FF-E29E-757679A48338}"/>
              </a:ext>
            </a:extLst>
          </p:cNvPr>
          <p:cNvSpPr txBox="1"/>
          <p:nvPr/>
        </p:nvSpPr>
        <p:spPr>
          <a:xfrm>
            <a:off x="4681365" y="3393967"/>
            <a:ext cx="612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2800" b="1" dirty="0">
                <a:solidFill>
                  <a:schemeClr val="accent5"/>
                </a:solidFill>
                <a:latin typeface="+mj-lt"/>
              </a:rPr>
              <a:t>Mots clés – Indicateurs</a:t>
            </a:r>
          </a:p>
        </p:txBody>
      </p:sp>
      <p:sp>
        <p:nvSpPr>
          <p:cNvPr id="7" name="Espace réservé du texte 44">
            <a:extLst>
              <a:ext uri="{FF2B5EF4-FFF2-40B4-BE49-F238E27FC236}">
                <a16:creationId xmlns:a16="http://schemas.microsoft.com/office/drawing/2014/main" id="{E2B8D446-629A-E33D-A85D-D6F1BC4DF35F}"/>
              </a:ext>
            </a:extLst>
          </p:cNvPr>
          <p:cNvSpPr txBox="1">
            <a:spLocks/>
          </p:cNvSpPr>
          <p:nvPr/>
        </p:nvSpPr>
        <p:spPr>
          <a:xfrm>
            <a:off x="4624803" y="3892972"/>
            <a:ext cx="2737917" cy="2379752"/>
          </a:xfrm>
          <a:prstGeom prst="rect">
            <a:avLst/>
          </a:prstGeom>
        </p:spPr>
        <p:txBody>
          <a:bodyPr rtlCol="0"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/>
              <a:t>SE : Social Education</a:t>
            </a:r>
          </a:p>
          <a:p>
            <a:pPr marL="0" indent="0">
              <a:buFont typeface="+mj-lt"/>
              <a:buNone/>
            </a:pPr>
            <a:r>
              <a:rPr lang="fr-FR" dirty="0"/>
              <a:t>SP : Social Population</a:t>
            </a:r>
          </a:p>
          <a:p>
            <a:pPr marL="0" indent="0">
              <a:buFont typeface="+mj-lt"/>
              <a:buNone/>
            </a:pPr>
            <a:r>
              <a:rPr lang="fr-FR" dirty="0"/>
              <a:t>IT : Infrastructures </a:t>
            </a:r>
          </a:p>
          <a:p>
            <a:pPr marL="0" indent="0">
              <a:buFont typeface="+mj-lt"/>
              <a:buNone/>
            </a:pPr>
            <a:r>
              <a:rPr lang="fr-FR" dirty="0"/>
              <a:t>NY : National </a:t>
            </a:r>
            <a:r>
              <a:rPr lang="fr-FR" dirty="0" err="1"/>
              <a:t>Accounts</a:t>
            </a:r>
            <a:r>
              <a:rPr lang="fr-FR" dirty="0"/>
              <a:t> </a:t>
            </a:r>
          </a:p>
          <a:p>
            <a:pPr marL="0" indent="0">
              <a:buFont typeface="+mj-lt"/>
              <a:buNone/>
            </a:pPr>
            <a:r>
              <a:rPr lang="fr-FR" dirty="0"/>
              <a:t>EG : Energie</a:t>
            </a:r>
          </a:p>
        </p:txBody>
      </p:sp>
      <p:sp>
        <p:nvSpPr>
          <p:cNvPr id="8" name="Espace réservé du texte 44">
            <a:extLst>
              <a:ext uri="{FF2B5EF4-FFF2-40B4-BE49-F238E27FC236}">
                <a16:creationId xmlns:a16="http://schemas.microsoft.com/office/drawing/2014/main" id="{E419760C-7384-431C-8C8C-CF510678BF6D}"/>
              </a:ext>
            </a:extLst>
          </p:cNvPr>
          <p:cNvSpPr txBox="1">
            <a:spLocks/>
          </p:cNvSpPr>
          <p:nvPr/>
        </p:nvSpPr>
        <p:spPr>
          <a:xfrm>
            <a:off x="7206870" y="384362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fr-FR" dirty="0"/>
              <a:t>15 : population de 15 à 19 ans </a:t>
            </a:r>
          </a:p>
          <a:p>
            <a:pPr marL="0" indent="0">
              <a:buFont typeface="+mj-lt"/>
              <a:buNone/>
            </a:pPr>
            <a:r>
              <a:rPr lang="fr-FR" dirty="0"/>
              <a:t>20 : population de 20 à 24 ans</a:t>
            </a:r>
          </a:p>
          <a:p>
            <a:pPr marL="0" indent="0">
              <a:buFont typeface="+mj-lt"/>
              <a:buNone/>
            </a:pPr>
            <a:r>
              <a:rPr lang="fr-FR" dirty="0"/>
              <a:t>SEC : Regroupements par lycéens </a:t>
            </a:r>
          </a:p>
          <a:p>
            <a:pPr marL="0" indent="0">
              <a:buFont typeface="+mj-lt"/>
              <a:buNone/>
            </a:pPr>
            <a:r>
              <a:rPr lang="fr-FR" dirty="0"/>
              <a:t>TER : Enseignement supérieur </a:t>
            </a:r>
          </a:p>
          <a:p>
            <a:pPr marL="0" indent="0">
              <a:buFont typeface="+mj-lt"/>
              <a:buNone/>
            </a:pPr>
            <a:r>
              <a:rPr lang="fr-FR" dirty="0"/>
              <a:t>IT : Infrastructures techniques</a:t>
            </a:r>
          </a:p>
          <a:p>
            <a:pPr marL="0" indent="0">
              <a:buFont typeface="+mj-lt"/>
              <a:buNone/>
            </a:pPr>
            <a:r>
              <a:rPr lang="fr-FR" dirty="0"/>
              <a:t>EG : Infrastructure énergiques</a:t>
            </a:r>
          </a:p>
        </p:txBody>
      </p:sp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0" y="5095740"/>
            <a:ext cx="10744186" cy="1589223"/>
          </a:xfrm>
        </p:spPr>
        <p:txBody>
          <a:bodyPr rtlCol="0"/>
          <a:lstStyle/>
          <a:p>
            <a:pPr rtl="0"/>
            <a:r>
              <a:rPr lang="fr-FR" dirty="0"/>
              <a:t>Indicateurs choisis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fr-FR" dirty="0"/>
              <a:t>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fr-FR" dirty="0"/>
              <a:t>Analysez des données de systèmes d’éducations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fr-FR" smtClean="0"/>
              <a:pPr rtl="0"/>
              <a:t>9</a:t>
            </a:fld>
            <a:endParaRPr lang="fr-FR" dirty="0"/>
          </a:p>
        </p:txBody>
      </p:sp>
      <p:graphicFrame>
        <p:nvGraphicFramePr>
          <p:cNvPr id="30" name="Espace réservé du contenu 3" descr="Espace réservé de la colonne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66437018"/>
              </p:ext>
            </p:extLst>
          </p:nvPr>
        </p:nvGraphicFramePr>
        <p:xfrm>
          <a:off x="457200" y="0"/>
          <a:ext cx="1115695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737_TF33780407_Win32" id="{85253E80-84CE-4C54-917A-6E1271973E9A}" vid="{4DF558F5-B1D2-4B74-9BF1-CF18A387C2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Conception à thème scientifique</Template>
  <TotalTime>1532</TotalTime>
  <Words>1339</Words>
  <Application>Microsoft Office PowerPoint</Application>
  <PresentationFormat>Grand écran</PresentationFormat>
  <Paragraphs>162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Posterama</vt:lpstr>
      <vt:lpstr>SineVTI</vt:lpstr>
      <vt:lpstr>Analyse des données de systèmes éducatifs</vt:lpstr>
      <vt:lpstr>Ordre du jour</vt:lpstr>
      <vt:lpstr>Introduction</vt:lpstr>
      <vt:lpstr>Analyses des  datas</vt:lpstr>
      <vt:lpstr>Jeu de donnée</vt:lpstr>
      <vt:lpstr>Jeux de données</vt:lpstr>
      <vt:lpstr>Indicateurs clés</vt:lpstr>
      <vt:lpstr>Indicateur clés</vt:lpstr>
      <vt:lpstr>Indicateurs choisis</vt:lpstr>
      <vt:lpstr>Analyses des  indicateurs</vt:lpstr>
      <vt:lpstr>Indicateurs clés</vt:lpstr>
      <vt:lpstr>Indicateurs clés</vt:lpstr>
      <vt:lpstr>Résumé</vt:lpstr>
      <vt:lpstr>Pays retenus </vt:lpstr>
      <vt:lpstr>Prédiction</vt:lpstr>
      <vt:lpstr>Prédiction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Gourville</dc:creator>
  <cp:lastModifiedBy>Jonathan Gourville</cp:lastModifiedBy>
  <cp:revision>2</cp:revision>
  <dcterms:created xsi:type="dcterms:W3CDTF">2024-10-14T11:33:28Z</dcterms:created>
  <dcterms:modified xsi:type="dcterms:W3CDTF">2024-10-15T16:04:33Z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