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8" r:id="rId6"/>
    <p:sldId id="279" r:id="rId7"/>
    <p:sldId id="259" r:id="rId8"/>
    <p:sldId id="268" r:id="rId9"/>
    <p:sldId id="269" r:id="rId10"/>
    <p:sldId id="272" r:id="rId11"/>
    <p:sldId id="271" r:id="rId12"/>
    <p:sldId id="260" r:id="rId13"/>
    <p:sldId id="261" r:id="rId14"/>
    <p:sldId id="263" r:id="rId15"/>
    <p:sldId id="273" r:id="rId16"/>
    <p:sldId id="275" r:id="rId17"/>
    <p:sldId id="267" r:id="rId18"/>
    <p:sldId id="276" r:id="rId19"/>
    <p:sldId id="274" r:id="rId20"/>
    <p:sldId id="277" r:id="rId21"/>
    <p:sldId id="278" r:id="rId22"/>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348" autoAdjust="0"/>
  </p:normalViewPr>
  <p:slideViewPr>
    <p:cSldViewPr>
      <p:cViewPr varScale="1">
        <p:scale>
          <a:sx n="82" d="100"/>
          <a:sy n="82" d="100"/>
        </p:scale>
        <p:origin x="720" y="91"/>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439A2291-0035-4D64-A7A5-F36AC1AF399D}" type="datetime1">
              <a:rPr lang="fr-FR" smtClean="0"/>
              <a:t>01/12/2024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fr-FR" smtClean="0"/>
              <a:t>‹N°›</a:t>
            </a:fld>
            <a:endParaRPr lang="fr-F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4419B5CD-CE9D-4F17-8DE3-0045DF2A06F1}" type="datetime1">
              <a:rPr lang="fr-FR" noProof="0" smtClean="0"/>
              <a:t>01/12/2024</a:t>
            </a:fld>
            <a:endParaRPr lang="fr-FR" noProof="0"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fr-FR" noProof="0" smtClean="0"/>
              <a:t>‹N°›</a:t>
            </a:fld>
            <a:endParaRPr lang="fr-FR"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a:t>
            </a:fld>
            <a:endParaRPr lang="fr-FR" dirty="0"/>
          </a:p>
        </p:txBody>
      </p:sp>
    </p:spTree>
    <p:extLst>
      <p:ext uri="{BB962C8B-B14F-4D97-AF65-F5344CB8AC3E}">
        <p14:creationId xmlns:p14="http://schemas.microsoft.com/office/powerpoint/2010/main" val="307901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11</a:t>
            </a:fld>
            <a:endParaRPr lang="fr-FR" dirty="0"/>
          </a:p>
        </p:txBody>
      </p:sp>
    </p:spTree>
    <p:extLst>
      <p:ext uri="{BB962C8B-B14F-4D97-AF65-F5344CB8AC3E}">
        <p14:creationId xmlns:p14="http://schemas.microsoft.com/office/powerpoint/2010/main" val="236079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D8DC4-B390-7E09-61C1-A7385950A32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A88D01C-46A6-CD4C-69E8-6B7FD361FE0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E589E00-B59A-D9F6-7108-9E161463E99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DE8CED1-F818-6FCD-5FF1-AE9135A0640D}"/>
              </a:ext>
            </a:extLst>
          </p:cNvPr>
          <p:cNvSpPr>
            <a:spLocks noGrp="1"/>
          </p:cNvSpPr>
          <p:nvPr>
            <p:ph type="sldNum" sz="quarter" idx="10"/>
          </p:nvPr>
        </p:nvSpPr>
        <p:spPr/>
        <p:txBody>
          <a:bodyPr/>
          <a:lstStyle/>
          <a:p>
            <a:pPr rtl="0"/>
            <a:fld id="{B045B7DE-1198-4F2F-B574-CA8CAE341642}" type="slidenum">
              <a:rPr lang="fr-FR" smtClean="0"/>
              <a:t>12</a:t>
            </a:fld>
            <a:endParaRPr lang="fr-FR" dirty="0"/>
          </a:p>
        </p:txBody>
      </p:sp>
    </p:spTree>
    <p:extLst>
      <p:ext uri="{BB962C8B-B14F-4D97-AF65-F5344CB8AC3E}">
        <p14:creationId xmlns:p14="http://schemas.microsoft.com/office/powerpoint/2010/main" val="4161793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63AB8-BDF3-8355-5EDF-7DC1766F61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D2574CE-755E-B3FF-21FD-BF46FCE415D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46EECDB-08A7-4967-7E92-E895F32615B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36384F3-EE46-4977-2675-0D00AA6E29DC}"/>
              </a:ext>
            </a:extLst>
          </p:cNvPr>
          <p:cNvSpPr>
            <a:spLocks noGrp="1"/>
          </p:cNvSpPr>
          <p:nvPr>
            <p:ph type="sldNum" sz="quarter" idx="10"/>
          </p:nvPr>
        </p:nvSpPr>
        <p:spPr/>
        <p:txBody>
          <a:bodyPr/>
          <a:lstStyle/>
          <a:p>
            <a:pPr rtl="0"/>
            <a:fld id="{B045B7DE-1198-4F2F-B574-CA8CAE341642}" type="slidenum">
              <a:rPr lang="fr-FR" smtClean="0"/>
              <a:t>13</a:t>
            </a:fld>
            <a:endParaRPr lang="fr-FR" dirty="0"/>
          </a:p>
        </p:txBody>
      </p:sp>
    </p:spTree>
    <p:extLst>
      <p:ext uri="{BB962C8B-B14F-4D97-AF65-F5344CB8AC3E}">
        <p14:creationId xmlns:p14="http://schemas.microsoft.com/office/powerpoint/2010/main" val="254923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B045B7DE-1198-4F2F-B574-CA8CAE341642}" type="slidenum">
              <a:rPr lang="fr-FR" smtClean="0"/>
              <a:t>14</a:t>
            </a:fld>
            <a:endParaRPr lang="fr-FR" dirty="0"/>
          </a:p>
        </p:txBody>
      </p:sp>
    </p:spTree>
    <p:extLst>
      <p:ext uri="{BB962C8B-B14F-4D97-AF65-F5344CB8AC3E}">
        <p14:creationId xmlns:p14="http://schemas.microsoft.com/office/powerpoint/2010/main" val="295973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C365B-B9F8-BFAF-2E08-654FD0D77F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60F4D8-0DF5-C7E9-12FC-0BEE76301C4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24E7D68-7A41-8B69-4EB7-32402DC24CB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51CDAAA-B9B1-2121-9C45-CF7A37E9AD77}"/>
              </a:ext>
            </a:extLst>
          </p:cNvPr>
          <p:cNvSpPr>
            <a:spLocks noGrp="1"/>
          </p:cNvSpPr>
          <p:nvPr>
            <p:ph type="sldNum" sz="quarter" idx="10"/>
          </p:nvPr>
        </p:nvSpPr>
        <p:spPr/>
        <p:txBody>
          <a:bodyPr/>
          <a:lstStyle/>
          <a:p>
            <a:pPr rtl="0"/>
            <a:fld id="{B045B7DE-1198-4F2F-B574-CA8CAE341642}" type="slidenum">
              <a:rPr lang="fr-FR" smtClean="0"/>
              <a:t>15</a:t>
            </a:fld>
            <a:endParaRPr lang="fr-FR" dirty="0"/>
          </a:p>
        </p:txBody>
      </p:sp>
    </p:spTree>
    <p:extLst>
      <p:ext uri="{BB962C8B-B14F-4D97-AF65-F5344CB8AC3E}">
        <p14:creationId xmlns:p14="http://schemas.microsoft.com/office/powerpoint/2010/main" val="100096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49DF3-DF64-80C7-7681-A42EFAE9B5F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BB24D7B-D77D-54BB-9B67-E4698B12D3F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DA948C5-8600-7F3E-2852-77EFA3DA764B}"/>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3AB738A9-7CD3-06DB-C7E5-D1FD59B28875}"/>
              </a:ext>
            </a:extLst>
          </p:cNvPr>
          <p:cNvSpPr>
            <a:spLocks noGrp="1"/>
          </p:cNvSpPr>
          <p:nvPr>
            <p:ph type="sldNum" sz="quarter" idx="10"/>
          </p:nvPr>
        </p:nvSpPr>
        <p:spPr/>
        <p:txBody>
          <a:bodyPr rtlCol="0"/>
          <a:lstStyle/>
          <a:p>
            <a:pPr rtl="0"/>
            <a:fld id="{B045B7DE-1198-4F2F-B574-CA8CAE341642}" type="slidenum">
              <a:rPr lang="fr-FR" smtClean="0"/>
              <a:t>16</a:t>
            </a:fld>
            <a:endParaRPr lang="fr-FR" dirty="0"/>
          </a:p>
        </p:txBody>
      </p:sp>
    </p:spTree>
    <p:extLst>
      <p:ext uri="{BB962C8B-B14F-4D97-AF65-F5344CB8AC3E}">
        <p14:creationId xmlns:p14="http://schemas.microsoft.com/office/powerpoint/2010/main" val="272278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7C48B-AC21-1518-C70F-1F41B5AFE9E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6A8866-FC0D-EA7A-D1DD-42693121E3C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BD1929B-32E4-A881-F531-7468889FC56A}"/>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FC509FFB-D511-EFF5-7B84-B9DA6661446B}"/>
              </a:ext>
            </a:extLst>
          </p:cNvPr>
          <p:cNvSpPr>
            <a:spLocks noGrp="1"/>
          </p:cNvSpPr>
          <p:nvPr>
            <p:ph type="sldNum" sz="quarter" idx="10"/>
          </p:nvPr>
        </p:nvSpPr>
        <p:spPr/>
        <p:txBody>
          <a:bodyPr rtlCol="0"/>
          <a:lstStyle/>
          <a:p>
            <a:pPr rtl="0"/>
            <a:fld id="{B045B7DE-1198-4F2F-B574-CA8CAE341642}" type="slidenum">
              <a:rPr lang="fr-FR" smtClean="0"/>
              <a:t>17</a:t>
            </a:fld>
            <a:endParaRPr lang="fr-FR" dirty="0"/>
          </a:p>
        </p:txBody>
      </p:sp>
    </p:spTree>
    <p:extLst>
      <p:ext uri="{BB962C8B-B14F-4D97-AF65-F5344CB8AC3E}">
        <p14:creationId xmlns:p14="http://schemas.microsoft.com/office/powerpoint/2010/main" val="219717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2</a:t>
            </a:fld>
            <a:endParaRPr lang="fr-FR" dirty="0"/>
          </a:p>
        </p:txBody>
      </p:sp>
    </p:spTree>
    <p:extLst>
      <p:ext uri="{BB962C8B-B14F-4D97-AF65-F5344CB8AC3E}">
        <p14:creationId xmlns:p14="http://schemas.microsoft.com/office/powerpoint/2010/main" val="60381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4</a:t>
            </a:fld>
            <a:endParaRPr lang="fr-FR" dirty="0"/>
          </a:p>
        </p:txBody>
      </p:sp>
    </p:spTree>
    <p:extLst>
      <p:ext uri="{BB962C8B-B14F-4D97-AF65-F5344CB8AC3E}">
        <p14:creationId xmlns:p14="http://schemas.microsoft.com/office/powerpoint/2010/main" val="216418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5</a:t>
            </a:fld>
            <a:endParaRPr lang="fr-FR" dirty="0"/>
          </a:p>
        </p:txBody>
      </p:sp>
    </p:spTree>
    <p:extLst>
      <p:ext uri="{BB962C8B-B14F-4D97-AF65-F5344CB8AC3E}">
        <p14:creationId xmlns:p14="http://schemas.microsoft.com/office/powerpoint/2010/main" val="234117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6</a:t>
            </a:fld>
            <a:endParaRPr lang="fr-FR" dirty="0"/>
          </a:p>
        </p:txBody>
      </p:sp>
    </p:spTree>
    <p:extLst>
      <p:ext uri="{BB962C8B-B14F-4D97-AF65-F5344CB8AC3E}">
        <p14:creationId xmlns:p14="http://schemas.microsoft.com/office/powerpoint/2010/main" val="42314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5D40-4477-9DEA-8A80-40DC9153DD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0205609-8824-5D7D-BDDF-4AACAAC6C00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5091C27-3240-8F04-BC90-5B287B4FE50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D5DC3C2-E449-EDDF-856D-0676C56AB862}"/>
              </a:ext>
            </a:extLst>
          </p:cNvPr>
          <p:cNvSpPr>
            <a:spLocks noGrp="1"/>
          </p:cNvSpPr>
          <p:nvPr>
            <p:ph type="sldNum" sz="quarter" idx="10"/>
          </p:nvPr>
        </p:nvSpPr>
        <p:spPr/>
        <p:txBody>
          <a:bodyPr/>
          <a:lstStyle/>
          <a:p>
            <a:pPr rtl="0"/>
            <a:fld id="{B045B7DE-1198-4F2F-B574-CA8CAE341642}" type="slidenum">
              <a:rPr lang="fr-FR" smtClean="0"/>
              <a:t>7</a:t>
            </a:fld>
            <a:endParaRPr lang="fr-FR" dirty="0"/>
          </a:p>
        </p:txBody>
      </p:sp>
    </p:spTree>
    <p:extLst>
      <p:ext uri="{BB962C8B-B14F-4D97-AF65-F5344CB8AC3E}">
        <p14:creationId xmlns:p14="http://schemas.microsoft.com/office/powerpoint/2010/main" val="681606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8</a:t>
            </a:fld>
            <a:endParaRPr lang="fr-FR" dirty="0"/>
          </a:p>
        </p:txBody>
      </p:sp>
    </p:spTree>
    <p:extLst>
      <p:ext uri="{BB962C8B-B14F-4D97-AF65-F5344CB8AC3E}">
        <p14:creationId xmlns:p14="http://schemas.microsoft.com/office/powerpoint/2010/main" val="213471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9</a:t>
            </a:fld>
            <a:endParaRPr lang="fr-FR" dirty="0"/>
          </a:p>
        </p:txBody>
      </p:sp>
    </p:spTree>
    <p:extLst>
      <p:ext uri="{BB962C8B-B14F-4D97-AF65-F5344CB8AC3E}">
        <p14:creationId xmlns:p14="http://schemas.microsoft.com/office/powerpoint/2010/main" val="96027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10</a:t>
            </a:fld>
            <a:endParaRPr lang="fr-FR" dirty="0"/>
          </a:p>
        </p:txBody>
      </p:sp>
    </p:spTree>
    <p:extLst>
      <p:ext uri="{BB962C8B-B14F-4D97-AF65-F5344CB8AC3E}">
        <p14:creationId xmlns:p14="http://schemas.microsoft.com/office/powerpoint/2010/main" val="40746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arrés"/>
          <p:cNvGrpSpPr/>
          <p:nvPr/>
        </p:nvGrpSpPr>
        <p:grpSpPr>
          <a:xfrm>
            <a:off x="0" y="1135743"/>
            <a:ext cx="1622332" cy="799981"/>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p:cNvSpPr>
            <a:spLocks noGrp="1"/>
          </p:cNvSpPr>
          <p:nvPr>
            <p:ph type="ctrTitle"/>
          </p:nvPr>
        </p:nvSpPr>
        <p:spPr>
          <a:xfrm>
            <a:off x="1828324" y="362396"/>
            <a:ext cx="9141619" cy="1676400"/>
          </a:xfrm>
        </p:spPr>
        <p:txBody>
          <a:bodyPr rtlCol="0">
            <a:noAutofit/>
          </a:bodyPr>
          <a:lstStyle>
            <a:lvl1pPr>
              <a:lnSpc>
                <a:spcPct val="80000"/>
              </a:lnSpc>
              <a:defRPr sz="60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828324" y="2089595"/>
            <a:ext cx="9141619" cy="886344"/>
          </a:xfrm>
        </p:spPr>
        <p:txBody>
          <a:bodyPr rtlCol="0">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FFED7672-6A17-4383-8E11-B703B2F244DD}" type="datetime1">
              <a:rPr lang="fr-FR" noProof="0" smtClean="0"/>
              <a:t>01/12/2024</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E1450B91-7D53-40A4-B2F5-AA5E0059FF2C}" type="datetime1">
              <a:rPr lang="fr-FR" noProof="0" smtClean="0"/>
              <a:t>01/12/2024</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carrés"/>
          <p:cNvGrpSpPr/>
          <p:nvPr/>
        </p:nvGrpSpPr>
        <p:grpSpPr>
          <a:xfrm rot="5400000">
            <a:off x="9583007" y="233864"/>
            <a:ext cx="1063300" cy="524046"/>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5" name="graphique du bas"/>
          <p:cNvGrpSpPr/>
          <p:nvPr/>
        </p:nvGrpSpPr>
        <p:grpSpPr>
          <a:xfrm>
            <a:off x="0" y="5395517"/>
            <a:ext cx="12188825" cy="1462483"/>
            <a:chOff x="0" y="4046638"/>
            <a:chExt cx="9144000" cy="1096862"/>
          </a:xfrm>
        </p:grpSpPr>
        <p:sp>
          <p:nvSpPr>
            <p:cNvPr id="16" name="Forme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vertical 1"/>
          <p:cNvSpPr>
            <a:spLocks noGrp="1"/>
          </p:cNvSpPr>
          <p:nvPr>
            <p:ph type="title" orient="vert"/>
          </p:nvPr>
        </p:nvSpPr>
        <p:spPr>
          <a:xfrm>
            <a:off x="9751060" y="1150514"/>
            <a:ext cx="1828324" cy="502168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218882" y="1150514"/>
            <a:ext cx="8227457" cy="5021685"/>
          </a:xfrm>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3B681A6B-7357-4D25-8FC7-B90E847B95A8}" type="datetime1">
              <a:rPr lang="fr-FR" noProof="0" smtClean="0"/>
              <a:t>01/12/2024</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defRPr/>
            </a:lvl5pPr>
            <a:lvl6pPr>
              <a:defRPr/>
            </a:lvl6pPr>
            <a:lvl7pPr>
              <a:defRPr/>
            </a:lvl7pPr>
            <a:lvl8pPr>
              <a:defRPr/>
            </a:lvl8pPr>
            <a:lvl9pPr>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80C5A66A-4BD8-442B-B2CE-4DDC3F185A34}" type="datetime1">
              <a:rPr lang="fr-FR" noProof="0" smtClean="0"/>
              <a:t>01/12/2024</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grpSp>
        <p:nvGrpSpPr>
          <p:cNvPr id="7" name="carrés"/>
          <p:cNvGrpSpPr/>
          <p:nvPr/>
        </p:nvGrpSpPr>
        <p:grpSpPr>
          <a:xfrm>
            <a:off x="0" y="3124415"/>
            <a:ext cx="1622332" cy="805061"/>
            <a:chOff x="0" y="2343311"/>
            <a:chExt cx="1217066" cy="603796"/>
          </a:xfrm>
        </p:grpSpPr>
        <p:sp>
          <p:nvSpPr>
            <p:cNvPr id="8" name="Rectangle à coins arrondis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9" name="graphique du bas"/>
          <p:cNvGrpSpPr/>
          <p:nvPr/>
        </p:nvGrpSpPr>
        <p:grpSpPr>
          <a:xfrm>
            <a:off x="0" y="5409216"/>
            <a:ext cx="12188825" cy="1462483"/>
            <a:chOff x="0" y="4056912"/>
            <a:chExt cx="9144000" cy="1096862"/>
          </a:xfrm>
        </p:grpSpPr>
        <p:sp>
          <p:nvSpPr>
            <p:cNvPr id="20" name="Forme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1"/>
          <p:cNvSpPr>
            <a:spLocks noGrp="1"/>
          </p:cNvSpPr>
          <p:nvPr>
            <p:ph type="title"/>
          </p:nvPr>
        </p:nvSpPr>
        <p:spPr>
          <a:xfrm>
            <a:off x="1828324" y="1932518"/>
            <a:ext cx="9141619" cy="2105367"/>
          </a:xfrm>
        </p:spPr>
        <p:txBody>
          <a:bodyPr rtlCol="0" anchor="b">
            <a:normAutofit/>
          </a:bodyPr>
          <a:lstStyle>
            <a:lvl1pPr algn="l">
              <a:defRPr sz="60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828324" y="4084264"/>
            <a:ext cx="9141619" cy="933297"/>
          </a:xfrm>
        </p:spPr>
        <p:txBody>
          <a:bodyPr rtlCol="0"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fr-FR" noProof="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70B7FDAA-B5D3-4E22-A82E-02191A2150B9}" type="datetime1">
              <a:rPr lang="fr-FR" noProof="0" smtClean="0"/>
              <a:t>01/12/2024</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141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094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BADF8559-33F4-416D-A710-49A46B99982C}" type="datetime1">
              <a:rPr lang="fr-FR" noProof="0" smtClean="0"/>
              <a:t>01/12/2024</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141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41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094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094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CF92E5DF-51C7-4012-82D0-A6F20F8A1C3B}" type="datetime1">
              <a:rPr lang="fr-FR" noProof="0" smtClean="0"/>
              <a:t>01/12/2024</a:t>
            </a:fld>
            <a:endParaRPr lang="fr-FR" noProof="0" dirty="0"/>
          </a:p>
        </p:txBody>
      </p:sp>
      <p:sp>
        <p:nvSpPr>
          <p:cNvPr id="9" name="Espace réservé du numéro de diapositive 8"/>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A66353DA-E3F6-4188-A918-D5978D2DC352}" type="datetime1">
              <a:rPr lang="fr-FR" noProof="0" smtClean="0"/>
              <a:t>01/12/2024</a:t>
            </a:fld>
            <a:endParaRPr lang="fr-FR" noProof="0" dirty="0"/>
          </a:p>
        </p:txBody>
      </p:sp>
      <p:sp>
        <p:nvSpPr>
          <p:cNvPr id="5" name="Espace réservé du numéro de diapositive 4"/>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8" name="graphique du bas"/>
          <p:cNvGrpSpPr/>
          <p:nvPr/>
        </p:nvGrpSpPr>
        <p:grpSpPr>
          <a:xfrm>
            <a:off x="0" y="5409216"/>
            <a:ext cx="12188825" cy="1462483"/>
            <a:chOff x="0" y="4056912"/>
            <a:chExt cx="9144000" cy="1096862"/>
          </a:xfrm>
        </p:grpSpPr>
        <p:sp>
          <p:nvSpPr>
            <p:cNvPr id="9" name="Forme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2" name="Espace réservé de la date 1"/>
          <p:cNvSpPr>
            <a:spLocks noGrp="1"/>
          </p:cNvSpPr>
          <p:nvPr>
            <p:ph type="dt" sz="half" idx="10"/>
          </p:nvPr>
        </p:nvSpPr>
        <p:spPr/>
        <p:txBody>
          <a:bodyPr rtlCol="0"/>
          <a:lstStyle/>
          <a:p>
            <a:pPr rtl="0"/>
            <a:fld id="{227CDB5E-87EB-400A-AF0C-7B4E7074CB2E}" type="datetime1">
              <a:rPr lang="fr-FR" noProof="0" smtClean="0"/>
              <a:t>01/12/2024</a:t>
            </a:fld>
            <a:endParaRPr lang="fr-FR" noProof="0" dirty="0"/>
          </a:p>
        </p:txBody>
      </p:sp>
      <p:sp>
        <p:nvSpPr>
          <p:cNvPr id="4" name="Espace réservé du numéro de diapositive 3"/>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75530" y="1600200"/>
            <a:ext cx="6094413"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218883" y="1600202"/>
            <a:ext cx="3453500" cy="4571999"/>
          </a:xfrm>
        </p:spPr>
        <p:txBody>
          <a:bodyPr rtlCol="0">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9B92CBFA-02BE-4A2B-B3DF-CE42DCACD8FF}" type="datetime1">
              <a:rPr lang="fr-FR" noProof="0" smtClean="0"/>
              <a:t>01/12/2024</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8125883" y="1600200"/>
            <a:ext cx="2844059" cy="3759200"/>
          </a:xfrm>
        </p:spPr>
        <p:txBody>
          <a:bodyPr rtlCol="0"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5B8044B4-8DC2-481B-A751-5605C20AC4B9}" type="datetime1">
              <a:rPr lang="fr-FR" noProof="0" smtClean="0"/>
              <a:t>01/12/2024</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aphique du bas"/>
          <p:cNvGrpSpPr/>
          <p:nvPr/>
        </p:nvGrpSpPr>
        <p:grpSpPr>
          <a:xfrm>
            <a:off x="0" y="5409216"/>
            <a:ext cx="12188825" cy="1462483"/>
            <a:chOff x="0" y="4056912"/>
            <a:chExt cx="9144000" cy="1096862"/>
          </a:xfrm>
        </p:grpSpPr>
        <p:sp>
          <p:nvSpPr>
            <p:cNvPr id="21" name="Forme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grpSp>
        <p:nvGrpSpPr>
          <p:cNvPr id="7" name="carrés"/>
          <p:cNvGrpSpPr/>
          <p:nvPr/>
        </p:nvGrpSpPr>
        <p:grpSpPr>
          <a:xfrm>
            <a:off x="1" y="800551"/>
            <a:ext cx="1063023" cy="524183"/>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Espace réservé du titre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pPr rtl="0"/>
            <a:r>
              <a:rPr lang="fr-FR" noProof="0" dirty="0"/>
              <a:t>Cliquez pour modifier le style du titre du masque</a:t>
            </a:r>
          </a:p>
        </p:txBody>
      </p:sp>
      <p:sp>
        <p:nvSpPr>
          <p:cNvPr id="3" name="Espace réservé du texte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pPr rtl="0"/>
            <a:fld id="{01DFB95D-D541-4088-8BCE-2FF8F06A12B2}" type="datetime1">
              <a:rPr lang="fr-FR" noProof="0" smtClean="0"/>
              <a:t>01/12/2024</a:t>
            </a:fld>
            <a:endParaRPr lang="fr-FR" noProof="0" dirty="0"/>
          </a:p>
        </p:txBody>
      </p:sp>
      <p:sp>
        <p:nvSpPr>
          <p:cNvPr id="6" name="Espace réservé du numéro de diapositive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pPr rtl="0"/>
            <a:fld id="{34C99D79-8A4B-4031-B1E0-AF26F8EDF2BC}" type="slidenum">
              <a:rPr lang="fr-FR" noProof="0" smtClean="0"/>
              <a:pPr rtl="0"/>
              <a:t>‹N°›</a:t>
            </a:fld>
            <a:endParaRPr lang="fr-FR" noProof="0"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Analyse de données pour un organisme publique</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8883" y="152400"/>
            <a:ext cx="9751060" cy="396280"/>
          </a:xfrm>
        </p:spPr>
        <p:txBody>
          <a:bodyPr rtlCol="0">
            <a:normAutofit fontScale="90000"/>
          </a:bodyPr>
          <a:lstStyle/>
          <a:p>
            <a:pPr rtl="0"/>
            <a:r>
              <a:rPr lang="fr-FR" dirty="0"/>
              <a:t>Effectuez des analyses exploratoires</a:t>
            </a:r>
          </a:p>
        </p:txBody>
      </p:sp>
      <p:pic>
        <p:nvPicPr>
          <p:cNvPr id="4" name="Image 3">
            <a:extLst>
              <a:ext uri="{FF2B5EF4-FFF2-40B4-BE49-F238E27FC236}">
                <a16:creationId xmlns:a16="http://schemas.microsoft.com/office/drawing/2014/main" id="{9E2E60F4-1481-3CB2-63DC-525614622982}"/>
              </a:ext>
            </a:extLst>
          </p:cNvPr>
          <p:cNvPicPr>
            <a:picLocks noChangeAspect="1"/>
          </p:cNvPicPr>
          <p:nvPr/>
        </p:nvPicPr>
        <p:blipFill>
          <a:blip r:embed="rId3"/>
          <a:stretch>
            <a:fillRect/>
          </a:stretch>
        </p:blipFill>
        <p:spPr>
          <a:xfrm>
            <a:off x="1125860" y="764704"/>
            <a:ext cx="6743749" cy="4857786"/>
          </a:xfrm>
          <a:prstGeom prst="rect">
            <a:avLst/>
          </a:prstGeom>
        </p:spPr>
      </p:pic>
      <p:sp>
        <p:nvSpPr>
          <p:cNvPr id="5" name="ZoneTexte 4">
            <a:extLst>
              <a:ext uri="{FF2B5EF4-FFF2-40B4-BE49-F238E27FC236}">
                <a16:creationId xmlns:a16="http://schemas.microsoft.com/office/drawing/2014/main" id="{F5A55D97-CB9B-C7A1-F70C-257BAF9ACAC6}"/>
              </a:ext>
            </a:extLst>
          </p:cNvPr>
          <p:cNvSpPr txBox="1"/>
          <p:nvPr/>
        </p:nvSpPr>
        <p:spPr>
          <a:xfrm>
            <a:off x="8038628" y="764704"/>
            <a:ext cx="3312368" cy="4154984"/>
          </a:xfrm>
          <a:prstGeom prst="rect">
            <a:avLst/>
          </a:prstGeom>
          <a:noFill/>
        </p:spPr>
        <p:txBody>
          <a:bodyPr wrap="square" rtlCol="0">
            <a:spAutoFit/>
          </a:bodyPr>
          <a:lstStyle/>
          <a:p>
            <a:r>
              <a:rPr lang="fr-FR" dirty="0"/>
              <a:t>Pour confirmer ce que j’ai conclu avant, des graphiques pour regarder les catégories de produits par nutri score.</a:t>
            </a:r>
          </a:p>
          <a:p>
            <a:r>
              <a:rPr lang="fr-FR" dirty="0"/>
              <a:t>Chocolat, biscuit, cake sont généralement mal notés. (C-D)</a:t>
            </a:r>
          </a:p>
          <a:p>
            <a:r>
              <a:rPr lang="fr-FR" dirty="0"/>
              <a:t>Lait, fruits au contraire (A)</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8883" y="152400"/>
            <a:ext cx="9751060" cy="396280"/>
          </a:xfrm>
        </p:spPr>
        <p:txBody>
          <a:bodyPr rtlCol="0">
            <a:normAutofit fontScale="90000"/>
          </a:bodyPr>
          <a:lstStyle/>
          <a:p>
            <a:pPr rtl="0"/>
            <a:r>
              <a:rPr lang="fr-FR" dirty="0"/>
              <a:t>Effectuez des analyses exploratoires</a:t>
            </a:r>
          </a:p>
        </p:txBody>
      </p:sp>
      <p:sp>
        <p:nvSpPr>
          <p:cNvPr id="3" name="Espace réservé du contenu 2"/>
          <p:cNvSpPr>
            <a:spLocks noGrp="1"/>
          </p:cNvSpPr>
          <p:nvPr>
            <p:ph idx="1"/>
          </p:nvPr>
        </p:nvSpPr>
        <p:spPr>
          <a:xfrm>
            <a:off x="1485900" y="2852937"/>
            <a:ext cx="9001000" cy="1108720"/>
          </a:xfrm>
        </p:spPr>
        <p:txBody>
          <a:bodyPr rtlCol="0">
            <a:normAutofit/>
          </a:bodyPr>
          <a:lstStyle/>
          <a:p>
            <a:pPr marL="0" indent="0" rtl="0">
              <a:buNone/>
            </a:pPr>
            <a:r>
              <a:rPr lang="fr-FR" sz="1600" dirty="0"/>
              <a:t>Vérification des min-max des valeurs énergétiques, afin de réguler en fonction de notre métier, ici les variables ne doivent pas dépasser certains seuils. On va remplacer pour certaines colonnes les valeurs en dessous de 0 et 100 par des NaN.  </a:t>
            </a:r>
          </a:p>
        </p:txBody>
      </p:sp>
      <p:pic>
        <p:nvPicPr>
          <p:cNvPr id="6" name="Image 5">
            <a:extLst>
              <a:ext uri="{FF2B5EF4-FFF2-40B4-BE49-F238E27FC236}">
                <a16:creationId xmlns:a16="http://schemas.microsoft.com/office/drawing/2014/main" id="{764605A9-3C42-9E78-E131-2E8AC687490F}"/>
              </a:ext>
            </a:extLst>
          </p:cNvPr>
          <p:cNvPicPr>
            <a:picLocks noChangeAspect="1"/>
          </p:cNvPicPr>
          <p:nvPr/>
        </p:nvPicPr>
        <p:blipFill>
          <a:blip r:embed="rId3"/>
          <a:stretch>
            <a:fillRect/>
          </a:stretch>
        </p:blipFill>
        <p:spPr>
          <a:xfrm>
            <a:off x="1234360" y="476673"/>
            <a:ext cx="9115492" cy="2376264"/>
          </a:xfrm>
          <a:prstGeom prst="rect">
            <a:avLst/>
          </a:prstGeom>
        </p:spPr>
      </p:pic>
      <p:pic>
        <p:nvPicPr>
          <p:cNvPr id="8" name="Image 7">
            <a:extLst>
              <a:ext uri="{FF2B5EF4-FFF2-40B4-BE49-F238E27FC236}">
                <a16:creationId xmlns:a16="http://schemas.microsoft.com/office/drawing/2014/main" id="{71020A4F-E314-EB97-ECF5-4ACE293480A3}"/>
              </a:ext>
            </a:extLst>
          </p:cNvPr>
          <p:cNvPicPr>
            <a:picLocks noChangeAspect="1"/>
          </p:cNvPicPr>
          <p:nvPr/>
        </p:nvPicPr>
        <p:blipFill>
          <a:blip r:embed="rId4"/>
          <a:stretch>
            <a:fillRect/>
          </a:stretch>
        </p:blipFill>
        <p:spPr>
          <a:xfrm>
            <a:off x="1341884" y="3573016"/>
            <a:ext cx="8248710" cy="1933589"/>
          </a:xfrm>
          <a:prstGeom prst="rect">
            <a:avLst/>
          </a:prstGeom>
        </p:spPr>
      </p:pic>
      <p:sp>
        <p:nvSpPr>
          <p:cNvPr id="9" name="Espace réservé du contenu 2">
            <a:extLst>
              <a:ext uri="{FF2B5EF4-FFF2-40B4-BE49-F238E27FC236}">
                <a16:creationId xmlns:a16="http://schemas.microsoft.com/office/drawing/2014/main" id="{524069FD-329C-BB02-2FB3-2A4E2239090F}"/>
              </a:ext>
            </a:extLst>
          </p:cNvPr>
          <p:cNvSpPr txBox="1">
            <a:spLocks/>
          </p:cNvSpPr>
          <p:nvPr/>
        </p:nvSpPr>
        <p:spPr>
          <a:xfrm>
            <a:off x="1485900" y="5500007"/>
            <a:ext cx="9001000" cy="11087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fr-FR" sz="1600" dirty="0"/>
              <a:t>Pour la colonne Energie on va mettre un seuil défini, car un produit ne peut pas avoir plus de 3700 KJ, afin de savoir comment définir les min-max de mes colonnes, il faut réalisé une analyse métier. </a:t>
            </a:r>
            <a:br>
              <a:rPr lang="fr-FR" sz="1600" dirty="0"/>
            </a:br>
            <a:r>
              <a:rPr lang="fr-FR" sz="1600" dirty="0"/>
              <a:t>C’est-à-dire que je dois savoir si un produit peut contenir plus de 100g ou si l’énergie peut dépasser 3700.</a:t>
            </a:r>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1187A-C527-4726-05FF-287818D16EB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950294C-FC4E-CF7A-AB88-62B29AD6DB87}"/>
              </a:ext>
            </a:extLst>
          </p:cNvPr>
          <p:cNvSpPr>
            <a:spLocks noGrp="1"/>
          </p:cNvSpPr>
          <p:nvPr>
            <p:ph type="title"/>
          </p:nvPr>
        </p:nvSpPr>
        <p:spPr>
          <a:xfrm>
            <a:off x="1218883" y="152400"/>
            <a:ext cx="9751060" cy="396280"/>
          </a:xfrm>
        </p:spPr>
        <p:txBody>
          <a:bodyPr rtlCol="0">
            <a:normAutofit fontScale="90000"/>
          </a:bodyPr>
          <a:lstStyle/>
          <a:p>
            <a:pPr rtl="0"/>
            <a:r>
              <a:rPr lang="fr-FR" dirty="0"/>
              <a:t>Effectuez des analyses exploratoires</a:t>
            </a:r>
          </a:p>
        </p:txBody>
      </p:sp>
      <p:sp>
        <p:nvSpPr>
          <p:cNvPr id="3" name="Espace réservé du contenu 2">
            <a:extLst>
              <a:ext uri="{FF2B5EF4-FFF2-40B4-BE49-F238E27FC236}">
                <a16:creationId xmlns:a16="http://schemas.microsoft.com/office/drawing/2014/main" id="{B7067A90-2FD9-5DFC-C7A2-8A4D46E35F8D}"/>
              </a:ext>
            </a:extLst>
          </p:cNvPr>
          <p:cNvSpPr>
            <a:spLocks noGrp="1"/>
          </p:cNvSpPr>
          <p:nvPr>
            <p:ph idx="1"/>
          </p:nvPr>
        </p:nvSpPr>
        <p:spPr>
          <a:xfrm>
            <a:off x="7295207" y="620688"/>
            <a:ext cx="4847878" cy="2304256"/>
          </a:xfrm>
        </p:spPr>
        <p:txBody>
          <a:bodyPr rtlCol="0">
            <a:normAutofit/>
          </a:bodyPr>
          <a:lstStyle/>
          <a:p>
            <a:pPr marL="0" indent="0" rtl="0">
              <a:buNone/>
            </a:pPr>
            <a:r>
              <a:rPr lang="fr-FR" sz="1800" dirty="0"/>
              <a:t>Affichage des valeurs aberrantes, il peut y en avoir beaucoup car il y a encore quelques valeurs en dessous de 0 et d’autres au-dessus de 100. </a:t>
            </a:r>
          </a:p>
          <a:p>
            <a:pPr marL="0" indent="0" rtl="0">
              <a:buNone/>
            </a:pPr>
            <a:r>
              <a:rPr lang="fr-FR" sz="1800" dirty="0"/>
              <a:t>Ces valeurs vont être imputer ensuite par la médiane et par </a:t>
            </a:r>
            <a:r>
              <a:rPr lang="fr-FR" sz="1600" dirty="0"/>
              <a:t>groupe</a:t>
            </a:r>
            <a:r>
              <a:rPr lang="fr-FR" sz="1800" dirty="0"/>
              <a:t>.</a:t>
            </a:r>
          </a:p>
        </p:txBody>
      </p:sp>
      <p:pic>
        <p:nvPicPr>
          <p:cNvPr id="6" name="Image 5">
            <a:extLst>
              <a:ext uri="{FF2B5EF4-FFF2-40B4-BE49-F238E27FC236}">
                <a16:creationId xmlns:a16="http://schemas.microsoft.com/office/drawing/2014/main" id="{D54BC308-1B3D-4F2B-E26A-7E138ED178F7}"/>
              </a:ext>
            </a:extLst>
          </p:cNvPr>
          <p:cNvPicPr>
            <a:picLocks noChangeAspect="1"/>
          </p:cNvPicPr>
          <p:nvPr/>
        </p:nvPicPr>
        <p:blipFill>
          <a:blip r:embed="rId3"/>
          <a:stretch>
            <a:fillRect/>
          </a:stretch>
        </p:blipFill>
        <p:spPr>
          <a:xfrm>
            <a:off x="1199162" y="548680"/>
            <a:ext cx="6096045" cy="2590819"/>
          </a:xfrm>
          <a:prstGeom prst="rect">
            <a:avLst/>
          </a:prstGeom>
        </p:spPr>
      </p:pic>
      <p:pic>
        <p:nvPicPr>
          <p:cNvPr id="8" name="Image 7">
            <a:extLst>
              <a:ext uri="{FF2B5EF4-FFF2-40B4-BE49-F238E27FC236}">
                <a16:creationId xmlns:a16="http://schemas.microsoft.com/office/drawing/2014/main" id="{E27F705E-00E0-5104-9B4A-69181C0A3F07}"/>
              </a:ext>
            </a:extLst>
          </p:cNvPr>
          <p:cNvPicPr>
            <a:picLocks noChangeAspect="1"/>
          </p:cNvPicPr>
          <p:nvPr/>
        </p:nvPicPr>
        <p:blipFill>
          <a:blip r:embed="rId4"/>
          <a:stretch>
            <a:fillRect/>
          </a:stretch>
        </p:blipFill>
        <p:spPr>
          <a:xfrm>
            <a:off x="1394327" y="3139499"/>
            <a:ext cx="5876968" cy="2381267"/>
          </a:xfrm>
          <a:prstGeom prst="rect">
            <a:avLst/>
          </a:prstGeom>
        </p:spPr>
      </p:pic>
      <p:sp>
        <p:nvSpPr>
          <p:cNvPr id="11" name="Espace réservé du contenu 2">
            <a:extLst>
              <a:ext uri="{FF2B5EF4-FFF2-40B4-BE49-F238E27FC236}">
                <a16:creationId xmlns:a16="http://schemas.microsoft.com/office/drawing/2014/main" id="{31B0B010-93D9-1A58-AB68-2A94D17A5D44}"/>
              </a:ext>
            </a:extLst>
          </p:cNvPr>
          <p:cNvSpPr txBox="1">
            <a:spLocks/>
          </p:cNvSpPr>
          <p:nvPr/>
        </p:nvSpPr>
        <p:spPr>
          <a:xfrm>
            <a:off x="7271319" y="3211507"/>
            <a:ext cx="4847878" cy="2304256"/>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fr-FR" sz="1800" dirty="0">
                <a:latin typeface="+mj-lt"/>
              </a:rPr>
              <a:t>Sur les différents histogrammes on constate </a:t>
            </a:r>
            <a:r>
              <a:rPr lang="fr-FR" sz="1800" b="0" i="0" dirty="0">
                <a:solidFill>
                  <a:srgbClr val="000000"/>
                </a:solidFill>
                <a:effectLst/>
                <a:latin typeface="+mj-lt"/>
              </a:rPr>
              <a:t>une distribution plus étalée correspondent à nos trois grandes catégories nutritionnelles: protéine, glucide et le gras, ainsi que l'énergie et le </a:t>
            </a:r>
            <a:r>
              <a:rPr lang="fr-FR" sz="1800" b="0" i="0" dirty="0" err="1">
                <a:solidFill>
                  <a:srgbClr val="000000"/>
                </a:solidFill>
                <a:effectLst/>
                <a:latin typeface="+mj-lt"/>
              </a:rPr>
              <a:t>nutriscore</a:t>
            </a:r>
            <a:r>
              <a:rPr lang="fr-FR" sz="1800" dirty="0">
                <a:latin typeface="+mj-lt"/>
              </a:rPr>
              <a:t>. </a:t>
            </a:r>
          </a:p>
          <a:p>
            <a:pPr marL="0" indent="0">
              <a:buFont typeface="Arial" pitchFamily="34" charset="0"/>
              <a:buNone/>
            </a:pPr>
            <a:r>
              <a:rPr lang="fr-FR" sz="1800" b="0" i="0" dirty="0">
                <a:solidFill>
                  <a:srgbClr val="000000"/>
                </a:solidFill>
                <a:effectLst/>
                <a:latin typeface="+mj-lt"/>
              </a:rPr>
              <a:t>Les autres variables qui sont des déclinaisons des principaux carburants sont moins souvent présentes</a:t>
            </a:r>
            <a:r>
              <a:rPr lang="fr-FR" sz="1600" b="0" i="0" dirty="0">
                <a:solidFill>
                  <a:srgbClr val="000000"/>
                </a:solidFill>
                <a:effectLst/>
                <a:latin typeface="+mj-lt"/>
              </a:rPr>
              <a:t>.</a:t>
            </a:r>
            <a:endParaRPr lang="fr-FR" sz="2400" dirty="0">
              <a:latin typeface="+mj-lt"/>
            </a:endParaRPr>
          </a:p>
        </p:txBody>
      </p:sp>
    </p:spTree>
    <p:extLst>
      <p:ext uri="{BB962C8B-B14F-4D97-AF65-F5344CB8AC3E}">
        <p14:creationId xmlns:p14="http://schemas.microsoft.com/office/powerpoint/2010/main" val="39192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79C8-9E33-6DF3-6285-46A118E720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DC3DBED-44D1-6C1C-7E33-64AA8BE4393A}"/>
              </a:ext>
            </a:extLst>
          </p:cNvPr>
          <p:cNvSpPr>
            <a:spLocks noGrp="1"/>
          </p:cNvSpPr>
          <p:nvPr>
            <p:ph type="title"/>
          </p:nvPr>
        </p:nvSpPr>
        <p:spPr>
          <a:xfrm>
            <a:off x="1218883" y="152400"/>
            <a:ext cx="9751060" cy="396280"/>
          </a:xfrm>
        </p:spPr>
        <p:txBody>
          <a:bodyPr rtlCol="0">
            <a:normAutofit fontScale="90000"/>
          </a:bodyPr>
          <a:lstStyle/>
          <a:p>
            <a:pPr rtl="0"/>
            <a:r>
              <a:rPr lang="fr-FR" dirty="0"/>
              <a:t>Effectuez des analyses exploratoires</a:t>
            </a:r>
          </a:p>
        </p:txBody>
      </p:sp>
      <p:sp>
        <p:nvSpPr>
          <p:cNvPr id="3" name="Espace réservé du contenu 2">
            <a:extLst>
              <a:ext uri="{FF2B5EF4-FFF2-40B4-BE49-F238E27FC236}">
                <a16:creationId xmlns:a16="http://schemas.microsoft.com/office/drawing/2014/main" id="{E02A6563-6694-40AF-7F29-F15A4A8AA39E}"/>
              </a:ext>
            </a:extLst>
          </p:cNvPr>
          <p:cNvSpPr>
            <a:spLocks noGrp="1"/>
          </p:cNvSpPr>
          <p:nvPr>
            <p:ph idx="1"/>
          </p:nvPr>
        </p:nvSpPr>
        <p:spPr>
          <a:xfrm>
            <a:off x="6299049" y="744837"/>
            <a:ext cx="4847878" cy="5001264"/>
          </a:xfrm>
        </p:spPr>
        <p:txBody>
          <a:bodyPr rtlCol="0">
            <a:normAutofit/>
          </a:bodyPr>
          <a:lstStyle/>
          <a:p>
            <a:pPr marL="0" indent="0" rtl="0">
              <a:buNone/>
            </a:pPr>
            <a:r>
              <a:rPr lang="fr-FR" sz="1800" dirty="0"/>
              <a:t>Imputation des valeurs manquantes.</a:t>
            </a:r>
          </a:p>
          <a:p>
            <a:pPr marL="0" indent="0" rtl="0">
              <a:buNone/>
            </a:pPr>
            <a:r>
              <a:rPr lang="fr-FR" sz="1800" dirty="0"/>
              <a:t>J’ai choisi d’utiliser la médian comme moyen d’imputation, pour pouvoir faire une bonne imputation par catégorie.</a:t>
            </a:r>
            <a:br>
              <a:rPr lang="fr-FR" sz="1800" dirty="0"/>
            </a:br>
            <a:br>
              <a:rPr lang="fr-FR" sz="1800" dirty="0"/>
            </a:br>
            <a:r>
              <a:rPr lang="fr-FR" sz="1800" dirty="0"/>
              <a:t>J’ai choisi de le faire hiérarchiquement avec le pnns_group_2 plus précis </a:t>
            </a:r>
          </a:p>
          <a:p>
            <a:pPr marL="0" indent="0" rtl="0">
              <a:buNone/>
            </a:pPr>
            <a:r>
              <a:rPr lang="fr-FR" sz="1800" dirty="0"/>
              <a:t>Et le pnns_group_1 plus global, et finalement cela permet d’avoir des données plus corrélées entre elles car elles respectent les données d’une même catégorie.</a:t>
            </a:r>
          </a:p>
          <a:p>
            <a:pPr marL="0" indent="0" rtl="0">
              <a:buNone/>
            </a:pPr>
            <a:r>
              <a:rPr lang="fr-FR" sz="1600" dirty="0">
                <a:solidFill>
                  <a:srgbClr val="000000"/>
                </a:solidFill>
                <a:latin typeface="+mj-lt"/>
              </a:rPr>
              <a:t>L’</a:t>
            </a:r>
            <a:r>
              <a:rPr lang="fr-FR" sz="1600" b="0" i="0" dirty="0">
                <a:solidFill>
                  <a:srgbClr val="000000"/>
                </a:solidFill>
                <a:effectLst/>
                <a:latin typeface="+mj-lt"/>
              </a:rPr>
              <a:t>algorithme </a:t>
            </a:r>
            <a:r>
              <a:rPr lang="fr-FR" sz="1600" b="0" i="0" dirty="0" err="1">
                <a:solidFill>
                  <a:srgbClr val="000000"/>
                </a:solidFill>
                <a:effectLst/>
                <a:latin typeface="+mj-lt"/>
              </a:rPr>
              <a:t>knn</a:t>
            </a:r>
            <a:r>
              <a:rPr lang="fr-FR" sz="1600" b="0" i="0" dirty="0">
                <a:solidFill>
                  <a:srgbClr val="000000"/>
                </a:solidFill>
                <a:effectLst/>
                <a:latin typeface="+mj-lt"/>
              </a:rPr>
              <a:t> (Méthode des k plus proches voisins) permet d’imputer les valeurs manquantes des colonnes nutri score grade </a:t>
            </a:r>
            <a:r>
              <a:rPr lang="fr-FR" sz="1600" b="0" i="0" dirty="0" err="1">
                <a:solidFill>
                  <a:srgbClr val="000000"/>
                </a:solidFill>
                <a:effectLst/>
                <a:latin typeface="+mj-lt"/>
              </a:rPr>
              <a:t>fr</a:t>
            </a:r>
            <a:r>
              <a:rPr lang="fr-FR" sz="1600" b="0" i="0" dirty="0">
                <a:solidFill>
                  <a:srgbClr val="000000"/>
                </a:solidFill>
                <a:effectLst/>
                <a:latin typeface="+mj-lt"/>
              </a:rPr>
              <a:t> et nutri score </a:t>
            </a:r>
            <a:r>
              <a:rPr lang="fr-FR" sz="1600" b="0" i="0" dirty="0" err="1">
                <a:solidFill>
                  <a:srgbClr val="000000"/>
                </a:solidFill>
                <a:effectLst/>
                <a:latin typeface="+mj-lt"/>
              </a:rPr>
              <a:t>fr</a:t>
            </a:r>
            <a:r>
              <a:rPr lang="fr-FR" sz="1600" b="0" i="0" dirty="0">
                <a:solidFill>
                  <a:srgbClr val="000000"/>
                </a:solidFill>
                <a:effectLst/>
                <a:latin typeface="+mj-lt"/>
              </a:rPr>
              <a:t> 100g.</a:t>
            </a:r>
            <a:endParaRPr lang="fr-FR" sz="2400" dirty="0">
              <a:latin typeface="+mj-lt"/>
            </a:endParaRPr>
          </a:p>
        </p:txBody>
      </p:sp>
      <p:pic>
        <p:nvPicPr>
          <p:cNvPr id="5" name="Image 4">
            <a:extLst>
              <a:ext uri="{FF2B5EF4-FFF2-40B4-BE49-F238E27FC236}">
                <a16:creationId xmlns:a16="http://schemas.microsoft.com/office/drawing/2014/main" id="{3D8DD4D9-34CF-0714-C5E8-A913F879015F}"/>
              </a:ext>
            </a:extLst>
          </p:cNvPr>
          <p:cNvPicPr>
            <a:picLocks noChangeAspect="1"/>
          </p:cNvPicPr>
          <p:nvPr/>
        </p:nvPicPr>
        <p:blipFill>
          <a:blip r:embed="rId3"/>
          <a:stretch>
            <a:fillRect/>
          </a:stretch>
        </p:blipFill>
        <p:spPr>
          <a:xfrm>
            <a:off x="1341884" y="496171"/>
            <a:ext cx="4547893" cy="2553289"/>
          </a:xfrm>
          <a:prstGeom prst="rect">
            <a:avLst/>
          </a:prstGeom>
        </p:spPr>
      </p:pic>
      <p:pic>
        <p:nvPicPr>
          <p:cNvPr id="9" name="Image 8">
            <a:extLst>
              <a:ext uri="{FF2B5EF4-FFF2-40B4-BE49-F238E27FC236}">
                <a16:creationId xmlns:a16="http://schemas.microsoft.com/office/drawing/2014/main" id="{755CE907-6CC2-26A4-5883-D663238A3B9C}"/>
              </a:ext>
            </a:extLst>
          </p:cNvPr>
          <p:cNvPicPr>
            <a:picLocks noChangeAspect="1"/>
          </p:cNvPicPr>
          <p:nvPr/>
        </p:nvPicPr>
        <p:blipFill>
          <a:blip r:embed="rId4"/>
          <a:stretch>
            <a:fillRect/>
          </a:stretch>
        </p:blipFill>
        <p:spPr>
          <a:xfrm>
            <a:off x="1216227" y="3082835"/>
            <a:ext cx="5022202" cy="2650421"/>
          </a:xfrm>
          <a:prstGeom prst="rect">
            <a:avLst/>
          </a:prstGeom>
        </p:spPr>
      </p:pic>
    </p:spTree>
    <p:extLst>
      <p:ext uri="{BB962C8B-B14F-4D97-AF65-F5344CB8AC3E}">
        <p14:creationId xmlns:p14="http://schemas.microsoft.com/office/powerpoint/2010/main" val="69378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8883" y="152400"/>
            <a:ext cx="9751060" cy="396280"/>
          </a:xfrm>
        </p:spPr>
        <p:txBody>
          <a:bodyPr rtlCol="0">
            <a:normAutofit fontScale="90000"/>
          </a:bodyPr>
          <a:lstStyle/>
          <a:p>
            <a:pPr rtl="0"/>
            <a:r>
              <a:rPr lang="fr-FR" dirty="0"/>
              <a:t>Effectuez des analyses exploratoires</a:t>
            </a:r>
          </a:p>
        </p:txBody>
      </p:sp>
      <p:sp>
        <p:nvSpPr>
          <p:cNvPr id="19" name="ZoneTexte 18">
            <a:extLst>
              <a:ext uri="{FF2B5EF4-FFF2-40B4-BE49-F238E27FC236}">
                <a16:creationId xmlns:a16="http://schemas.microsoft.com/office/drawing/2014/main" id="{D1BA5956-393B-F633-2374-5A1CE9A670B1}"/>
              </a:ext>
            </a:extLst>
          </p:cNvPr>
          <p:cNvSpPr txBox="1"/>
          <p:nvPr/>
        </p:nvSpPr>
        <p:spPr>
          <a:xfrm>
            <a:off x="1218883" y="640566"/>
            <a:ext cx="4896544" cy="3406061"/>
          </a:xfrm>
          <a:prstGeom prst="rect">
            <a:avLst/>
          </a:prstGeom>
          <a:noFill/>
        </p:spPr>
        <p:txBody>
          <a:bodyPr wrap="square" rtlCol="0">
            <a:spAutoFit/>
          </a:bodyPr>
          <a:lstStyle/>
          <a:p>
            <a:r>
              <a:rPr lang="fr-FR" sz="1400" dirty="0"/>
              <a:t>Utilisation d’une matrice de corrélation, et d’un </a:t>
            </a:r>
            <a:r>
              <a:rPr lang="fr-FR" sz="1400" dirty="0" err="1"/>
              <a:t>pairplot</a:t>
            </a:r>
            <a:r>
              <a:rPr lang="fr-FR" sz="1400" dirty="0"/>
              <a:t>. </a:t>
            </a:r>
            <a:br>
              <a:rPr lang="fr-FR" sz="1400" dirty="0"/>
            </a:br>
            <a:r>
              <a:rPr lang="fr-FR" sz="1400" dirty="0"/>
              <a:t>Ces outils me permettent d’avoir une corrélation entre variable: </a:t>
            </a:r>
          </a:p>
          <a:p>
            <a:endParaRPr lang="fr-FR" sz="1400" dirty="0"/>
          </a:p>
          <a:p>
            <a:pPr algn="l">
              <a:spcAft>
                <a:spcPts val="675"/>
              </a:spcAft>
              <a:buFont typeface="Arial" panose="020B0604020202020204" pitchFamily="34" charset="0"/>
              <a:buChar char="•"/>
            </a:pPr>
            <a:r>
              <a:rPr lang="fr-FR" sz="1400" b="0" i="0" dirty="0">
                <a:solidFill>
                  <a:srgbClr val="000000"/>
                </a:solidFill>
                <a:effectLst/>
                <a:latin typeface="+mj-lt"/>
              </a:rPr>
              <a:t>Corrélation entre les principaux carburants et leurs déclinaisons (fat avec </a:t>
            </a:r>
            <a:r>
              <a:rPr lang="fr-FR" sz="1400" b="0" i="0" dirty="0" err="1">
                <a:solidFill>
                  <a:srgbClr val="000000"/>
                </a:solidFill>
                <a:effectLst/>
                <a:latin typeface="+mj-lt"/>
              </a:rPr>
              <a:t>saturated_fat</a:t>
            </a:r>
            <a:r>
              <a:rPr lang="fr-FR" sz="1400" b="0" i="0" dirty="0">
                <a:solidFill>
                  <a:srgbClr val="000000"/>
                </a:solidFill>
                <a:effectLst/>
                <a:latin typeface="+mj-lt"/>
              </a:rPr>
              <a:t>, par exemple).</a:t>
            </a:r>
          </a:p>
          <a:p>
            <a:pPr algn="l">
              <a:spcAft>
                <a:spcPts val="675"/>
              </a:spcAft>
              <a:buFont typeface="Arial" panose="020B0604020202020204" pitchFamily="34" charset="0"/>
              <a:buChar char="•"/>
            </a:pPr>
            <a:r>
              <a:rPr lang="fr-FR" sz="1400" b="0" i="0" dirty="0">
                <a:solidFill>
                  <a:srgbClr val="000000"/>
                </a:solidFill>
                <a:effectLst/>
                <a:latin typeface="+mj-lt"/>
              </a:rPr>
              <a:t>une corrélation parfaite entre salt_100g et sodium_100g (le sodium est un composé du sel).</a:t>
            </a:r>
          </a:p>
          <a:p>
            <a:pPr algn="l">
              <a:spcAft>
                <a:spcPts val="675"/>
              </a:spcAft>
              <a:buFont typeface="Arial" panose="020B0604020202020204" pitchFamily="34" charset="0"/>
              <a:buChar char="•"/>
            </a:pPr>
            <a:r>
              <a:rPr lang="fr-FR" sz="1400" b="0" i="0" dirty="0">
                <a:solidFill>
                  <a:srgbClr val="000000"/>
                </a:solidFill>
                <a:effectLst/>
                <a:latin typeface="+mj-lt"/>
              </a:rPr>
              <a:t>L'énergie est le plus corrélé avec le gras, puis ensuite avec les glucides.</a:t>
            </a:r>
          </a:p>
          <a:p>
            <a:pPr algn="l">
              <a:spcAft>
                <a:spcPts val="675"/>
              </a:spcAft>
              <a:buFont typeface="Arial" panose="020B0604020202020204" pitchFamily="34" charset="0"/>
              <a:buChar char="•"/>
            </a:pPr>
            <a:r>
              <a:rPr lang="fr-FR" sz="1400" b="0" i="0" dirty="0">
                <a:solidFill>
                  <a:srgbClr val="000000"/>
                </a:solidFill>
                <a:effectLst/>
                <a:latin typeface="+mj-lt"/>
              </a:rPr>
              <a:t>Le </a:t>
            </a:r>
            <a:r>
              <a:rPr lang="fr-FR" sz="1400" b="0" i="0" dirty="0" err="1">
                <a:solidFill>
                  <a:srgbClr val="000000"/>
                </a:solidFill>
                <a:effectLst/>
                <a:latin typeface="+mj-lt"/>
              </a:rPr>
              <a:t>nutri_score</a:t>
            </a:r>
            <a:r>
              <a:rPr lang="fr-FR" sz="1400" b="0" i="0" dirty="0">
                <a:solidFill>
                  <a:srgbClr val="000000"/>
                </a:solidFill>
                <a:effectLst/>
                <a:latin typeface="+mj-lt"/>
              </a:rPr>
              <a:t> est beaucoup impacté par l'énergie, aussi par le gras, comme le gras est corrélé avec </a:t>
            </a:r>
            <a:r>
              <a:rPr lang="fr-FR" sz="1400" b="0" i="0" dirty="0" err="1">
                <a:solidFill>
                  <a:srgbClr val="000000"/>
                </a:solidFill>
                <a:effectLst/>
                <a:latin typeface="+mj-lt"/>
              </a:rPr>
              <a:t>l'energie</a:t>
            </a:r>
            <a:endParaRPr lang="fr-FR" sz="1400" b="0" i="0" dirty="0">
              <a:solidFill>
                <a:srgbClr val="000000"/>
              </a:solidFill>
              <a:effectLst/>
              <a:latin typeface="+mj-lt"/>
            </a:endParaRPr>
          </a:p>
          <a:p>
            <a:endParaRPr lang="fr-FR" dirty="0"/>
          </a:p>
        </p:txBody>
      </p:sp>
      <p:pic>
        <p:nvPicPr>
          <p:cNvPr id="4" name="Image 3">
            <a:extLst>
              <a:ext uri="{FF2B5EF4-FFF2-40B4-BE49-F238E27FC236}">
                <a16:creationId xmlns:a16="http://schemas.microsoft.com/office/drawing/2014/main" id="{32A40F78-C997-3BDE-E534-0A5BC116F351}"/>
              </a:ext>
            </a:extLst>
          </p:cNvPr>
          <p:cNvPicPr>
            <a:picLocks noChangeAspect="1"/>
          </p:cNvPicPr>
          <p:nvPr/>
        </p:nvPicPr>
        <p:blipFill>
          <a:blip r:embed="rId3"/>
          <a:stretch>
            <a:fillRect/>
          </a:stretch>
        </p:blipFill>
        <p:spPr>
          <a:xfrm>
            <a:off x="6039712" y="620688"/>
            <a:ext cx="5959356" cy="5616624"/>
          </a:xfrm>
          <a:prstGeom prst="rect">
            <a:avLst/>
          </a:prstGeom>
        </p:spPr>
      </p:pic>
      <p:pic>
        <p:nvPicPr>
          <p:cNvPr id="6" name="Image 5">
            <a:extLst>
              <a:ext uri="{FF2B5EF4-FFF2-40B4-BE49-F238E27FC236}">
                <a16:creationId xmlns:a16="http://schemas.microsoft.com/office/drawing/2014/main" id="{EC38584F-B792-CDD8-2FFE-44CC041470D6}"/>
              </a:ext>
            </a:extLst>
          </p:cNvPr>
          <p:cNvPicPr>
            <a:picLocks noChangeAspect="1"/>
          </p:cNvPicPr>
          <p:nvPr/>
        </p:nvPicPr>
        <p:blipFill>
          <a:blip r:embed="rId4"/>
          <a:stretch>
            <a:fillRect/>
          </a:stretch>
        </p:blipFill>
        <p:spPr>
          <a:xfrm>
            <a:off x="909836" y="3655483"/>
            <a:ext cx="4465707" cy="3063505"/>
          </a:xfrm>
          <a:prstGeom prst="rect">
            <a:avLst/>
          </a:prstGeom>
        </p:spPr>
      </p:pic>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7A600-239B-6172-8523-9D6FA48602F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BDA0925-08AF-C24A-94B5-7B6A8EA01F49}"/>
              </a:ext>
            </a:extLst>
          </p:cNvPr>
          <p:cNvSpPr>
            <a:spLocks noGrp="1"/>
          </p:cNvSpPr>
          <p:nvPr>
            <p:ph type="title"/>
          </p:nvPr>
        </p:nvSpPr>
        <p:spPr>
          <a:xfrm>
            <a:off x="1828324" y="1932518"/>
            <a:ext cx="9594680" cy="2936642"/>
          </a:xfrm>
        </p:spPr>
        <p:txBody>
          <a:bodyPr rtlCol="0">
            <a:normAutofit/>
          </a:bodyPr>
          <a:lstStyle/>
          <a:p>
            <a:r>
              <a:rPr lang="fr-FR" dirty="0"/>
              <a:t>Évaluer la faisabilité et pertinence de l'idée client</a:t>
            </a:r>
            <a:br>
              <a:rPr lang="fr-FR" dirty="0"/>
            </a:br>
            <a:r>
              <a:rPr lang="fr-FR" dirty="0"/>
              <a:t>- 3</a:t>
            </a:r>
          </a:p>
        </p:txBody>
      </p:sp>
    </p:spTree>
    <p:extLst>
      <p:ext uri="{BB962C8B-B14F-4D97-AF65-F5344CB8AC3E}">
        <p14:creationId xmlns:p14="http://schemas.microsoft.com/office/powerpoint/2010/main" val="92541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D3D10-BAC4-92F9-3194-B51D0E39CA2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E10D653-CCE8-D6B4-A180-72F7C588E716}"/>
              </a:ext>
            </a:extLst>
          </p:cNvPr>
          <p:cNvSpPr>
            <a:spLocks noGrp="1"/>
          </p:cNvSpPr>
          <p:nvPr>
            <p:ph type="title"/>
          </p:nvPr>
        </p:nvSpPr>
        <p:spPr>
          <a:xfrm>
            <a:off x="1223121" y="0"/>
            <a:ext cx="9751060" cy="540296"/>
          </a:xfrm>
        </p:spPr>
        <p:txBody>
          <a:bodyPr rtlCol="0">
            <a:normAutofit fontScale="90000"/>
          </a:bodyPr>
          <a:lstStyle/>
          <a:p>
            <a:pPr rtl="0"/>
            <a:r>
              <a:rPr lang="fr-FR" dirty="0"/>
              <a:t>ACP et ANOVA</a:t>
            </a:r>
          </a:p>
        </p:txBody>
      </p:sp>
      <p:pic>
        <p:nvPicPr>
          <p:cNvPr id="8" name="Image 7">
            <a:extLst>
              <a:ext uri="{FF2B5EF4-FFF2-40B4-BE49-F238E27FC236}">
                <a16:creationId xmlns:a16="http://schemas.microsoft.com/office/drawing/2014/main" id="{14468177-3CDD-57CC-351B-9A72B73CE607}"/>
              </a:ext>
            </a:extLst>
          </p:cNvPr>
          <p:cNvPicPr>
            <a:picLocks noChangeAspect="1"/>
          </p:cNvPicPr>
          <p:nvPr/>
        </p:nvPicPr>
        <p:blipFill>
          <a:blip r:embed="rId3"/>
          <a:stretch>
            <a:fillRect/>
          </a:stretch>
        </p:blipFill>
        <p:spPr>
          <a:xfrm>
            <a:off x="1223121" y="517375"/>
            <a:ext cx="3719163" cy="2609950"/>
          </a:xfrm>
          <a:prstGeom prst="rect">
            <a:avLst/>
          </a:prstGeom>
        </p:spPr>
      </p:pic>
      <p:pic>
        <p:nvPicPr>
          <p:cNvPr id="12" name="Image 11">
            <a:extLst>
              <a:ext uri="{FF2B5EF4-FFF2-40B4-BE49-F238E27FC236}">
                <a16:creationId xmlns:a16="http://schemas.microsoft.com/office/drawing/2014/main" id="{C274237C-1D94-7F31-2F47-639EC3B397A2}"/>
              </a:ext>
            </a:extLst>
          </p:cNvPr>
          <p:cNvPicPr>
            <a:picLocks noChangeAspect="1"/>
          </p:cNvPicPr>
          <p:nvPr/>
        </p:nvPicPr>
        <p:blipFill>
          <a:blip r:embed="rId4"/>
          <a:stretch>
            <a:fillRect/>
          </a:stretch>
        </p:blipFill>
        <p:spPr>
          <a:xfrm>
            <a:off x="1193405" y="3429000"/>
            <a:ext cx="3816424" cy="3323588"/>
          </a:xfrm>
          <a:prstGeom prst="rect">
            <a:avLst/>
          </a:prstGeom>
        </p:spPr>
      </p:pic>
      <p:sp>
        <p:nvSpPr>
          <p:cNvPr id="13" name="ZoneTexte 12">
            <a:extLst>
              <a:ext uri="{FF2B5EF4-FFF2-40B4-BE49-F238E27FC236}">
                <a16:creationId xmlns:a16="http://schemas.microsoft.com/office/drawing/2014/main" id="{53C01FB3-5D2A-8422-0F35-2D5957A17494}"/>
              </a:ext>
            </a:extLst>
          </p:cNvPr>
          <p:cNvSpPr txBox="1"/>
          <p:nvPr/>
        </p:nvSpPr>
        <p:spPr>
          <a:xfrm>
            <a:off x="5302324" y="517375"/>
            <a:ext cx="6480720" cy="3898503"/>
          </a:xfrm>
          <a:prstGeom prst="rect">
            <a:avLst/>
          </a:prstGeom>
          <a:noFill/>
        </p:spPr>
        <p:txBody>
          <a:bodyPr wrap="square" rtlCol="0">
            <a:spAutoFit/>
          </a:bodyPr>
          <a:lstStyle/>
          <a:p>
            <a:pPr algn="l">
              <a:spcAft>
                <a:spcPts val="675"/>
              </a:spcAft>
            </a:pPr>
            <a:r>
              <a:rPr lang="fr-FR" sz="1600" b="0" i="0" dirty="0">
                <a:solidFill>
                  <a:srgbClr val="000000"/>
                </a:solidFill>
                <a:effectLst/>
                <a:latin typeface="+mj-lt"/>
              </a:rPr>
              <a:t>L’ACP (analyse multivariée de données numérique et corrélation des données) montre qu'il faut conserver 4 composants de F1 à F4 qui représentent à les 4 axes d'inerties (83% total d'inertie): </a:t>
            </a:r>
          </a:p>
          <a:p>
            <a:pPr algn="l">
              <a:spcAft>
                <a:spcPts val="675"/>
              </a:spcAft>
              <a:buFont typeface="Arial" panose="020B0604020202020204" pitchFamily="34" charset="0"/>
              <a:buChar char="•"/>
            </a:pPr>
            <a:r>
              <a:rPr lang="fr-FR" sz="1600" dirty="0">
                <a:solidFill>
                  <a:srgbClr val="000000"/>
                </a:solidFill>
                <a:latin typeface="+mj-lt"/>
              </a:rPr>
              <a:t>F1</a:t>
            </a:r>
            <a:r>
              <a:rPr lang="fr-FR" sz="1600" b="0" i="0" dirty="0">
                <a:solidFill>
                  <a:srgbClr val="000000"/>
                </a:solidFill>
                <a:effectLst/>
                <a:latin typeface="+mj-lt"/>
              </a:rPr>
              <a:t> : </a:t>
            </a:r>
            <a:r>
              <a:rPr lang="fr-FR" sz="1600" dirty="0">
                <a:solidFill>
                  <a:srgbClr val="000000"/>
                </a:solidFill>
                <a:latin typeface="+mj-lt"/>
              </a:rPr>
              <a:t>Corrélation entre l’énergie, </a:t>
            </a:r>
            <a:r>
              <a:rPr lang="fr-FR" sz="1600" dirty="0" err="1">
                <a:solidFill>
                  <a:srgbClr val="000000"/>
                </a:solidFill>
                <a:latin typeface="+mj-lt"/>
              </a:rPr>
              <a:t>nutrition_grade</a:t>
            </a:r>
            <a:r>
              <a:rPr lang="fr-FR" sz="1600" dirty="0">
                <a:solidFill>
                  <a:srgbClr val="000000"/>
                </a:solidFill>
                <a:latin typeface="+mj-lt"/>
              </a:rPr>
              <a:t>, fat, </a:t>
            </a:r>
            <a:r>
              <a:rPr lang="fr-FR" sz="1600" dirty="0" err="1">
                <a:solidFill>
                  <a:srgbClr val="000000"/>
                </a:solidFill>
                <a:latin typeface="+mj-lt"/>
              </a:rPr>
              <a:t>satured_fat</a:t>
            </a:r>
            <a:r>
              <a:rPr lang="fr-FR" sz="1600" b="0" i="0" dirty="0">
                <a:solidFill>
                  <a:srgbClr val="000000"/>
                </a:solidFill>
                <a:effectLst/>
                <a:latin typeface="+mj-lt"/>
              </a:rPr>
              <a:t>. Tout cela confirme l’impact du gras sur l’énergie d’un produit et son nutrition grade.</a:t>
            </a:r>
          </a:p>
          <a:p>
            <a:pPr algn="l">
              <a:spcAft>
                <a:spcPts val="675"/>
              </a:spcAft>
              <a:buFont typeface="Arial" panose="020B0604020202020204" pitchFamily="34" charset="0"/>
              <a:buChar char="•"/>
            </a:pPr>
            <a:r>
              <a:rPr lang="fr-FR" sz="1600" dirty="0">
                <a:solidFill>
                  <a:srgbClr val="000000"/>
                </a:solidFill>
                <a:latin typeface="+mj-lt"/>
              </a:rPr>
              <a:t>F2</a:t>
            </a:r>
            <a:r>
              <a:rPr lang="fr-FR" sz="1600" b="0" i="0" dirty="0">
                <a:solidFill>
                  <a:srgbClr val="000000"/>
                </a:solidFill>
                <a:effectLst/>
                <a:latin typeface="+mj-lt"/>
              </a:rPr>
              <a:t> : La corrélation s’établit avec le sel et le sodium (sel composé de sodium), ça montre qu’il a y une corrélation moindre en le sel et l’énergie d’un produit, mais que celui-ci peut jouer sur l’énergie  et le </a:t>
            </a:r>
            <a:r>
              <a:rPr lang="fr-FR" sz="1600" b="0" i="0" dirty="0" err="1">
                <a:solidFill>
                  <a:srgbClr val="000000"/>
                </a:solidFill>
                <a:effectLst/>
                <a:latin typeface="+mj-lt"/>
              </a:rPr>
              <a:t>nutrion</a:t>
            </a:r>
            <a:r>
              <a:rPr lang="fr-FR" sz="1600" b="0" i="0" dirty="0">
                <a:solidFill>
                  <a:srgbClr val="000000"/>
                </a:solidFill>
                <a:effectLst/>
                <a:latin typeface="+mj-lt"/>
              </a:rPr>
              <a:t> grade d’un produit .</a:t>
            </a:r>
          </a:p>
          <a:p>
            <a:pPr algn="l">
              <a:spcAft>
                <a:spcPts val="675"/>
              </a:spcAft>
              <a:buFont typeface="Arial" panose="020B0604020202020204" pitchFamily="34" charset="0"/>
              <a:buChar char="•"/>
            </a:pPr>
            <a:r>
              <a:rPr lang="fr-FR" sz="1600" dirty="0">
                <a:solidFill>
                  <a:srgbClr val="000000"/>
                </a:solidFill>
                <a:latin typeface="+mj-lt"/>
              </a:rPr>
              <a:t>F3</a:t>
            </a:r>
            <a:r>
              <a:rPr lang="fr-FR" sz="1600" b="0" i="0" dirty="0">
                <a:solidFill>
                  <a:srgbClr val="000000"/>
                </a:solidFill>
                <a:effectLst/>
                <a:latin typeface="+mj-lt"/>
              </a:rPr>
              <a:t> : Corrélation avec le sucre mais pas avec les </a:t>
            </a:r>
            <a:r>
              <a:rPr lang="fr-FR" sz="1600" b="0" i="0" dirty="0" err="1">
                <a:solidFill>
                  <a:srgbClr val="000000"/>
                </a:solidFill>
                <a:effectLst/>
                <a:latin typeface="+mj-lt"/>
              </a:rPr>
              <a:t>proteins</a:t>
            </a:r>
            <a:r>
              <a:rPr lang="fr-FR" sz="1600" dirty="0">
                <a:solidFill>
                  <a:srgbClr val="000000"/>
                </a:solidFill>
                <a:latin typeface="+mj-lt"/>
              </a:rPr>
              <a:t>, cette composante met en opposition les produits sucrées et protéinés</a:t>
            </a:r>
            <a:r>
              <a:rPr lang="fr-FR" sz="1600" b="0" i="0" dirty="0">
                <a:solidFill>
                  <a:srgbClr val="000000"/>
                </a:solidFill>
                <a:effectLst/>
                <a:latin typeface="+mj-lt"/>
              </a:rPr>
              <a:t>.</a:t>
            </a:r>
          </a:p>
          <a:p>
            <a:pPr algn="l">
              <a:spcAft>
                <a:spcPts val="675"/>
              </a:spcAft>
              <a:buFont typeface="Arial" panose="020B0604020202020204" pitchFamily="34" charset="0"/>
              <a:buChar char="•"/>
            </a:pPr>
            <a:r>
              <a:rPr lang="fr-FR" sz="1600" dirty="0">
                <a:solidFill>
                  <a:srgbClr val="000000"/>
                </a:solidFill>
                <a:latin typeface="+mj-lt"/>
              </a:rPr>
              <a:t>F4</a:t>
            </a:r>
            <a:r>
              <a:rPr lang="fr-FR" sz="1600" b="0" i="0" dirty="0">
                <a:solidFill>
                  <a:srgbClr val="000000"/>
                </a:solidFill>
                <a:effectLst/>
                <a:latin typeface="+mj-lt"/>
              </a:rPr>
              <a:t> </a:t>
            </a:r>
            <a:r>
              <a:rPr lang="fr-FR" sz="1600" dirty="0">
                <a:solidFill>
                  <a:srgbClr val="000000"/>
                </a:solidFill>
                <a:latin typeface="+mj-lt"/>
              </a:rPr>
              <a:t>: Corrélation entre les fibres et protéines avec la </a:t>
            </a:r>
            <a:r>
              <a:rPr lang="fr-FR" sz="1600" dirty="0" err="1">
                <a:solidFill>
                  <a:srgbClr val="000000"/>
                </a:solidFill>
                <a:latin typeface="+mj-lt"/>
              </a:rPr>
              <a:t>composajnte</a:t>
            </a:r>
            <a:r>
              <a:rPr lang="fr-FR" sz="1600" dirty="0">
                <a:solidFill>
                  <a:srgbClr val="000000"/>
                </a:solidFill>
                <a:latin typeface="+mj-lt"/>
              </a:rPr>
              <a:t> mais aussi avec l’énergie mais à l’opposé du gras</a:t>
            </a:r>
            <a:r>
              <a:rPr lang="fr-FR" sz="1600" b="0" i="0" dirty="0">
                <a:solidFill>
                  <a:srgbClr val="000000"/>
                </a:solidFill>
                <a:effectLst/>
                <a:latin typeface="+mj-lt"/>
              </a:rPr>
              <a:t>.</a:t>
            </a:r>
          </a:p>
        </p:txBody>
      </p:sp>
      <p:pic>
        <p:nvPicPr>
          <p:cNvPr id="4" name="Image 3">
            <a:extLst>
              <a:ext uri="{FF2B5EF4-FFF2-40B4-BE49-F238E27FC236}">
                <a16:creationId xmlns:a16="http://schemas.microsoft.com/office/drawing/2014/main" id="{60CD9F88-3993-05F6-B8EE-1C13EEA6B527}"/>
              </a:ext>
            </a:extLst>
          </p:cNvPr>
          <p:cNvPicPr>
            <a:picLocks noChangeAspect="1"/>
          </p:cNvPicPr>
          <p:nvPr/>
        </p:nvPicPr>
        <p:blipFill>
          <a:blip r:embed="rId5"/>
          <a:stretch>
            <a:fillRect/>
          </a:stretch>
        </p:blipFill>
        <p:spPr>
          <a:xfrm>
            <a:off x="5734372" y="4403708"/>
            <a:ext cx="5464013" cy="2348880"/>
          </a:xfrm>
          <a:prstGeom prst="rect">
            <a:avLst/>
          </a:prstGeom>
        </p:spPr>
      </p:pic>
    </p:spTree>
    <p:extLst>
      <p:ext uri="{BB962C8B-B14F-4D97-AF65-F5344CB8AC3E}">
        <p14:creationId xmlns:p14="http://schemas.microsoft.com/office/powerpoint/2010/main" val="420813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37301-E67E-6A6A-E28E-CBA8D673862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81EB8FA-41CF-02D0-9752-A94C8987B791}"/>
              </a:ext>
            </a:extLst>
          </p:cNvPr>
          <p:cNvSpPr>
            <a:spLocks noGrp="1"/>
          </p:cNvSpPr>
          <p:nvPr>
            <p:ph type="title"/>
          </p:nvPr>
        </p:nvSpPr>
        <p:spPr>
          <a:xfrm>
            <a:off x="1218883" y="152400"/>
            <a:ext cx="9751060" cy="540296"/>
          </a:xfrm>
        </p:spPr>
        <p:txBody>
          <a:bodyPr rtlCol="0">
            <a:normAutofit fontScale="90000"/>
          </a:bodyPr>
          <a:lstStyle/>
          <a:p>
            <a:pPr rtl="0"/>
            <a:r>
              <a:rPr lang="fr-FR" dirty="0"/>
              <a:t>Conclusion</a:t>
            </a:r>
          </a:p>
        </p:txBody>
      </p:sp>
      <p:sp>
        <p:nvSpPr>
          <p:cNvPr id="13" name="ZoneTexte 12">
            <a:extLst>
              <a:ext uri="{FF2B5EF4-FFF2-40B4-BE49-F238E27FC236}">
                <a16:creationId xmlns:a16="http://schemas.microsoft.com/office/drawing/2014/main" id="{BEC77091-A201-6D08-8EB7-E894ABC2E240}"/>
              </a:ext>
            </a:extLst>
          </p:cNvPr>
          <p:cNvSpPr txBox="1"/>
          <p:nvPr/>
        </p:nvSpPr>
        <p:spPr>
          <a:xfrm>
            <a:off x="1224744" y="1196752"/>
            <a:ext cx="10270267" cy="3046988"/>
          </a:xfrm>
          <a:prstGeom prst="rect">
            <a:avLst/>
          </a:prstGeom>
          <a:noFill/>
        </p:spPr>
        <p:txBody>
          <a:bodyPr wrap="square" rtlCol="0">
            <a:spAutoFit/>
          </a:bodyPr>
          <a:lstStyle/>
          <a:p>
            <a:r>
              <a:rPr lang="fr-FR" sz="1600" b="0" i="0" dirty="0">
                <a:solidFill>
                  <a:srgbClr val="000000"/>
                </a:solidFill>
                <a:effectLst/>
                <a:latin typeface="+mj-lt"/>
              </a:rPr>
              <a:t>Le nutri score et le nutri grade sont d</a:t>
            </a:r>
            <a:r>
              <a:rPr lang="fr-FR" sz="1600" dirty="0">
                <a:solidFill>
                  <a:srgbClr val="000000"/>
                </a:solidFill>
                <a:latin typeface="+mj-lt"/>
              </a:rPr>
              <a:t>es </a:t>
            </a:r>
            <a:r>
              <a:rPr lang="fr-FR" sz="1600" b="0" i="0" dirty="0">
                <a:solidFill>
                  <a:srgbClr val="000000"/>
                </a:solidFill>
                <a:effectLst/>
                <a:latin typeface="+mj-lt"/>
              </a:rPr>
              <a:t>indicateurs essentiels pour comparer les produits alimentaires sur des critères nutritionnels.</a:t>
            </a:r>
          </a:p>
          <a:p>
            <a:br>
              <a:rPr lang="fr-FR" sz="1600" dirty="0">
                <a:solidFill>
                  <a:srgbClr val="000000"/>
                </a:solidFill>
                <a:latin typeface="+mj-lt"/>
              </a:rPr>
            </a:br>
            <a:r>
              <a:rPr lang="fr-FR" sz="1600" dirty="0">
                <a:solidFill>
                  <a:srgbClr val="000000"/>
                </a:solidFill>
                <a:latin typeface="+mj-lt"/>
              </a:rPr>
              <a:t>Les notes « A » sont les meilleurs produits et les moins bien sont les « E », les outils sont là pour permettent d’avoir une alimentation équilibrée. Cela peut se traduire par un produit contenant du gras qui sera plus vers le « E » que vers le « A ».</a:t>
            </a:r>
          </a:p>
          <a:p>
            <a:endParaRPr lang="fr-FR" sz="1600" dirty="0">
              <a:solidFill>
                <a:srgbClr val="000000"/>
              </a:solidFill>
              <a:latin typeface="+mj-lt"/>
            </a:endParaRPr>
          </a:p>
          <a:p>
            <a:r>
              <a:rPr lang="fr-FR" sz="1600" dirty="0">
                <a:solidFill>
                  <a:srgbClr val="000000"/>
                </a:solidFill>
                <a:latin typeface="+mj-lt"/>
              </a:rPr>
              <a:t>Pour favoriser notre santé, il est recommandé de manger des produits faibles en calories mais très riche en protéines et fibres. Les produits contenant du gras ou beaucoup de sucre sont déconseillés.</a:t>
            </a:r>
          </a:p>
          <a:p>
            <a:endParaRPr lang="fr-FR" sz="1600" dirty="0">
              <a:solidFill>
                <a:srgbClr val="000000"/>
              </a:solidFill>
              <a:latin typeface="+mj-lt"/>
            </a:endParaRPr>
          </a:p>
          <a:p>
            <a:r>
              <a:rPr lang="fr-FR" sz="1600" dirty="0">
                <a:solidFill>
                  <a:srgbClr val="000000"/>
                </a:solidFill>
                <a:latin typeface="+mj-lt"/>
              </a:rPr>
              <a:t>Les recommandations faites par l’agence de santé sont très pertinentes, favorise la sécurité alimentaire et permet de comprendre l’impact des différents nutriments sur l’énergie d’un produit et son nutri score.</a:t>
            </a:r>
            <a:endParaRPr lang="fr-FR" sz="2000" dirty="0">
              <a:latin typeface="+mj-lt"/>
            </a:endParaRPr>
          </a:p>
        </p:txBody>
      </p:sp>
    </p:spTree>
    <p:extLst>
      <p:ext uri="{BB962C8B-B14F-4D97-AF65-F5344CB8AC3E}">
        <p14:creationId xmlns:p14="http://schemas.microsoft.com/office/powerpoint/2010/main" val="19313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BA8DB-71DF-3826-38C3-FAC0CE51EB8B}"/>
              </a:ext>
            </a:extLst>
          </p:cNvPr>
          <p:cNvSpPr>
            <a:spLocks noGrp="1"/>
          </p:cNvSpPr>
          <p:nvPr>
            <p:ph type="title"/>
          </p:nvPr>
        </p:nvSpPr>
        <p:spPr>
          <a:xfrm>
            <a:off x="1269876" y="1268760"/>
            <a:ext cx="9751060" cy="1295400"/>
          </a:xfrm>
        </p:spPr>
        <p:txBody>
          <a:bodyPr/>
          <a:lstStyle/>
          <a:p>
            <a:pPr algn="ctr"/>
            <a:r>
              <a:rPr lang="fr-FR" dirty="0"/>
              <a:t>Merci</a:t>
            </a:r>
          </a:p>
        </p:txBody>
      </p:sp>
      <p:sp>
        <p:nvSpPr>
          <p:cNvPr id="4" name="Espace réservé du texte 3">
            <a:extLst>
              <a:ext uri="{FF2B5EF4-FFF2-40B4-BE49-F238E27FC236}">
                <a16:creationId xmlns:a16="http://schemas.microsoft.com/office/drawing/2014/main" id="{D722A609-8CDC-238E-B236-76540E01D6AD}"/>
              </a:ext>
            </a:extLst>
          </p:cNvPr>
          <p:cNvSpPr>
            <a:spLocks noGrp="1"/>
          </p:cNvSpPr>
          <p:nvPr>
            <p:ph type="body" sz="half" idx="2"/>
          </p:nvPr>
        </p:nvSpPr>
        <p:spPr>
          <a:xfrm>
            <a:off x="8125883" y="1600200"/>
            <a:ext cx="3585153" cy="3759200"/>
          </a:xfrm>
        </p:spPr>
        <p:txBody>
          <a:bodyPr/>
          <a:lstStyle/>
          <a:p>
            <a:r>
              <a:rPr lang="fr-FR" dirty="0"/>
              <a:t>Jonathan Gourville</a:t>
            </a:r>
          </a:p>
        </p:txBody>
      </p:sp>
    </p:spTree>
    <p:extLst>
      <p:ext uri="{BB962C8B-B14F-4D97-AF65-F5344CB8AC3E}">
        <p14:creationId xmlns:p14="http://schemas.microsoft.com/office/powerpoint/2010/main" val="5356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rtlCol="0"/>
          <a:lstStyle/>
          <a:p>
            <a:pPr rtl="0"/>
            <a:r>
              <a:rPr lang="fr-FR" dirty="0"/>
              <a:t>Introduction</a:t>
            </a:r>
          </a:p>
        </p:txBody>
      </p:sp>
      <p:sp>
        <p:nvSpPr>
          <p:cNvPr id="6" name="Espace réservé du contenu 5"/>
          <p:cNvSpPr>
            <a:spLocks noGrp="1"/>
          </p:cNvSpPr>
          <p:nvPr>
            <p:ph idx="1"/>
          </p:nvPr>
        </p:nvSpPr>
        <p:spPr>
          <a:xfrm>
            <a:off x="1218883" y="1600200"/>
            <a:ext cx="9751060" cy="2116832"/>
          </a:xfrm>
        </p:spPr>
        <p:txBody>
          <a:bodyPr rtlCol="0"/>
          <a:lstStyle/>
          <a:p>
            <a:pPr rtl="0"/>
            <a:r>
              <a:rPr lang="fr-FR" dirty="0"/>
              <a:t>Préparation des données</a:t>
            </a:r>
          </a:p>
          <a:p>
            <a:pPr rtl="0"/>
            <a:r>
              <a:rPr lang="fr-FR" dirty="0"/>
              <a:t>Effectuez des analyses exploratoires</a:t>
            </a:r>
          </a:p>
          <a:p>
            <a:pPr rtl="0"/>
            <a:r>
              <a:rPr lang="fr-FR" dirty="0"/>
              <a:t>Évaluer la faisabilité et pertinence de l'idée client</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5EBAA-0350-8909-D824-ECCA715603C0}"/>
              </a:ext>
            </a:extLst>
          </p:cNvPr>
          <p:cNvSpPr>
            <a:spLocks noGrp="1"/>
          </p:cNvSpPr>
          <p:nvPr>
            <p:ph type="title"/>
          </p:nvPr>
        </p:nvSpPr>
        <p:spPr>
          <a:xfrm>
            <a:off x="1218883" y="152400"/>
            <a:ext cx="9751060" cy="468288"/>
          </a:xfrm>
        </p:spPr>
        <p:txBody>
          <a:bodyPr>
            <a:normAutofit fontScale="90000"/>
          </a:bodyPr>
          <a:lstStyle/>
          <a:p>
            <a:r>
              <a:rPr lang="fr-FR" dirty="0"/>
              <a:t>Contexte</a:t>
            </a:r>
          </a:p>
        </p:txBody>
      </p:sp>
      <p:sp>
        <p:nvSpPr>
          <p:cNvPr id="3" name="Espace réservé du contenu 2">
            <a:extLst>
              <a:ext uri="{FF2B5EF4-FFF2-40B4-BE49-F238E27FC236}">
                <a16:creationId xmlns:a16="http://schemas.microsoft.com/office/drawing/2014/main" id="{36E8E0A9-6623-DA2D-1E3A-D16F3C734D23}"/>
              </a:ext>
            </a:extLst>
          </p:cNvPr>
          <p:cNvSpPr>
            <a:spLocks noGrp="1"/>
          </p:cNvSpPr>
          <p:nvPr>
            <p:ph idx="1"/>
          </p:nvPr>
        </p:nvSpPr>
        <p:spPr>
          <a:xfrm>
            <a:off x="1252250" y="764704"/>
            <a:ext cx="9751060" cy="4572000"/>
          </a:xfrm>
        </p:spPr>
        <p:txBody>
          <a:bodyPr>
            <a:normAutofit/>
          </a:bodyPr>
          <a:lstStyle/>
          <a:p>
            <a:pPr marL="0" indent="0">
              <a:buNone/>
            </a:pPr>
            <a:r>
              <a:rPr lang="fr-FR" sz="2000" b="0" i="0" dirty="0">
                <a:solidFill>
                  <a:srgbClr val="271A38"/>
                </a:solidFill>
                <a:effectLst/>
                <a:latin typeface="Inter"/>
              </a:rPr>
              <a:t>L'agence Santé publique France souhaite </a:t>
            </a:r>
            <a:r>
              <a:rPr lang="fr-FR" sz="2000" b="1" i="0" dirty="0">
                <a:solidFill>
                  <a:srgbClr val="271A38"/>
                </a:solidFill>
                <a:effectLst/>
                <a:latin typeface="Inter"/>
              </a:rPr>
              <a:t>améliorer sa base de données Open Food </a:t>
            </a:r>
            <a:r>
              <a:rPr lang="fr-FR" sz="2000" b="1" i="0" dirty="0" err="1">
                <a:solidFill>
                  <a:srgbClr val="271A38"/>
                </a:solidFill>
                <a:effectLst/>
                <a:latin typeface="Inter"/>
              </a:rPr>
              <a:t>Facts</a:t>
            </a:r>
            <a:r>
              <a:rPr lang="fr-FR" sz="2000" b="1" i="0" dirty="0">
                <a:solidFill>
                  <a:srgbClr val="271A38"/>
                </a:solidFill>
                <a:effectLst/>
                <a:latin typeface="Inter"/>
              </a:rPr>
              <a:t> </a:t>
            </a:r>
            <a:r>
              <a:rPr lang="fr-FR" sz="2000" b="0" i="0" dirty="0">
                <a:solidFill>
                  <a:srgbClr val="271A38"/>
                </a:solidFill>
                <a:effectLst/>
                <a:latin typeface="Inter"/>
              </a:rPr>
              <a:t>et fait appel aux services de mon entreprise. </a:t>
            </a:r>
          </a:p>
          <a:p>
            <a:pPr marL="0" indent="0">
              <a:buNone/>
            </a:pPr>
            <a:r>
              <a:rPr lang="fr-FR" sz="2000" dirty="0">
                <a:solidFill>
                  <a:srgbClr val="271A38"/>
                </a:solidFill>
                <a:latin typeface="Inter"/>
              </a:rPr>
              <a:t>Cette base de données a pour but de permettre aux consommateurs de connaître la qualité nutritionnelle d’un aliment.</a:t>
            </a:r>
          </a:p>
          <a:p>
            <a:pPr marL="0" indent="0" algn="l">
              <a:buNone/>
            </a:pPr>
            <a:r>
              <a:rPr lang="fr-FR" sz="2000" b="0" i="0" dirty="0">
                <a:solidFill>
                  <a:srgbClr val="271A38"/>
                </a:solidFill>
                <a:effectLst/>
                <a:latin typeface="Inter"/>
              </a:rPr>
              <a:t>L’agence Santé publique France confie à votre entreprise la création d’un système de suggestion ou d’</a:t>
            </a:r>
            <a:r>
              <a:rPr lang="fr-FR" sz="2000" b="0" i="0" dirty="0" err="1">
                <a:solidFill>
                  <a:srgbClr val="271A38"/>
                </a:solidFill>
                <a:effectLst/>
                <a:latin typeface="Inter"/>
              </a:rPr>
              <a:t>auto-complétion</a:t>
            </a:r>
            <a:r>
              <a:rPr lang="fr-FR" sz="2000" b="0" i="0" dirty="0">
                <a:solidFill>
                  <a:srgbClr val="271A38"/>
                </a:solidFill>
                <a:effectLst/>
                <a:latin typeface="Inter"/>
              </a:rPr>
              <a:t> pour aider les usagers à remplir plus efficacement la base de données. Pour cela je vais tout d’abord : </a:t>
            </a:r>
          </a:p>
          <a:p>
            <a:pPr marL="0" indent="0" algn="l">
              <a:buNone/>
            </a:pPr>
            <a:r>
              <a:rPr lang="fr-FR" sz="2000" dirty="0">
                <a:solidFill>
                  <a:srgbClr val="271A38"/>
                </a:solidFill>
                <a:latin typeface="Inter"/>
              </a:rPr>
              <a:t>1- Préparez mes données</a:t>
            </a:r>
          </a:p>
          <a:p>
            <a:pPr marL="0" indent="0" algn="l">
              <a:buNone/>
            </a:pPr>
            <a:r>
              <a:rPr lang="fr-FR" sz="2000" b="0" i="0" dirty="0">
                <a:solidFill>
                  <a:srgbClr val="271A38"/>
                </a:solidFill>
                <a:effectLst/>
                <a:latin typeface="Inter"/>
              </a:rPr>
              <a:t>2- Analyses ces données</a:t>
            </a:r>
          </a:p>
          <a:p>
            <a:pPr marL="0" indent="0" algn="l">
              <a:buNone/>
            </a:pPr>
            <a:r>
              <a:rPr lang="fr-FR" sz="2000" dirty="0">
                <a:solidFill>
                  <a:srgbClr val="271A38"/>
                </a:solidFill>
                <a:latin typeface="Inter"/>
              </a:rPr>
              <a:t>3- Evaluer la faisabilité</a:t>
            </a:r>
            <a:endParaRPr lang="fr-FR" sz="2000" b="0" i="0" dirty="0">
              <a:solidFill>
                <a:srgbClr val="271A38"/>
              </a:solidFill>
              <a:effectLst/>
              <a:latin typeface="Inter"/>
            </a:endParaRPr>
          </a:p>
        </p:txBody>
      </p:sp>
    </p:spTree>
    <p:extLst>
      <p:ext uri="{BB962C8B-B14F-4D97-AF65-F5344CB8AC3E}">
        <p14:creationId xmlns:p14="http://schemas.microsoft.com/office/powerpoint/2010/main" val="377560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324" y="1932518"/>
            <a:ext cx="9594680" cy="2105367"/>
          </a:xfrm>
        </p:spPr>
        <p:txBody>
          <a:bodyPr rtlCol="0"/>
          <a:lstStyle/>
          <a:p>
            <a:pPr rtl="0"/>
            <a:r>
              <a:rPr lang="fr-FR" dirty="0"/>
              <a:t>Préparation des données - 1</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218883" y="152400"/>
            <a:ext cx="9751060" cy="468288"/>
          </a:xfrm>
        </p:spPr>
        <p:txBody>
          <a:bodyPr rtlCol="0">
            <a:normAutofit fontScale="90000"/>
          </a:bodyPr>
          <a:lstStyle/>
          <a:p>
            <a:pPr rtl="0"/>
            <a:r>
              <a:rPr lang="fr-FR" dirty="0"/>
              <a:t>Opération de nettoyage</a:t>
            </a:r>
          </a:p>
        </p:txBody>
      </p:sp>
      <p:pic>
        <p:nvPicPr>
          <p:cNvPr id="6" name="Image 5">
            <a:extLst>
              <a:ext uri="{FF2B5EF4-FFF2-40B4-BE49-F238E27FC236}">
                <a16:creationId xmlns:a16="http://schemas.microsoft.com/office/drawing/2014/main" id="{C336944A-DC25-6EFC-F651-A89473E8EF35}"/>
              </a:ext>
            </a:extLst>
          </p:cNvPr>
          <p:cNvPicPr>
            <a:picLocks noChangeAspect="1"/>
          </p:cNvPicPr>
          <p:nvPr/>
        </p:nvPicPr>
        <p:blipFill>
          <a:blip r:embed="rId3"/>
          <a:stretch>
            <a:fillRect/>
          </a:stretch>
        </p:blipFill>
        <p:spPr>
          <a:xfrm>
            <a:off x="1341884" y="762460"/>
            <a:ext cx="4752528" cy="2016224"/>
          </a:xfrm>
          <a:prstGeom prst="rect">
            <a:avLst/>
          </a:prstGeom>
        </p:spPr>
      </p:pic>
      <p:pic>
        <p:nvPicPr>
          <p:cNvPr id="8" name="Image 7">
            <a:extLst>
              <a:ext uri="{FF2B5EF4-FFF2-40B4-BE49-F238E27FC236}">
                <a16:creationId xmlns:a16="http://schemas.microsoft.com/office/drawing/2014/main" id="{FAB3B813-7497-9241-756D-F0168A0704F1}"/>
              </a:ext>
            </a:extLst>
          </p:cNvPr>
          <p:cNvPicPr>
            <a:picLocks noChangeAspect="1"/>
          </p:cNvPicPr>
          <p:nvPr/>
        </p:nvPicPr>
        <p:blipFill>
          <a:blip r:embed="rId4"/>
          <a:stretch>
            <a:fillRect/>
          </a:stretch>
        </p:blipFill>
        <p:spPr>
          <a:xfrm>
            <a:off x="6526460" y="651886"/>
            <a:ext cx="4824536" cy="2016224"/>
          </a:xfrm>
          <a:prstGeom prst="rect">
            <a:avLst/>
          </a:prstGeom>
        </p:spPr>
      </p:pic>
      <p:sp>
        <p:nvSpPr>
          <p:cNvPr id="9" name="ZoneTexte 8">
            <a:extLst>
              <a:ext uri="{FF2B5EF4-FFF2-40B4-BE49-F238E27FC236}">
                <a16:creationId xmlns:a16="http://schemas.microsoft.com/office/drawing/2014/main" id="{3453446F-D61A-EBB6-62E9-23D68A737D22}"/>
              </a:ext>
            </a:extLst>
          </p:cNvPr>
          <p:cNvSpPr txBox="1"/>
          <p:nvPr/>
        </p:nvSpPr>
        <p:spPr>
          <a:xfrm>
            <a:off x="5230315" y="2920456"/>
            <a:ext cx="6840761" cy="1569660"/>
          </a:xfrm>
          <a:prstGeom prst="rect">
            <a:avLst/>
          </a:prstGeom>
          <a:noFill/>
        </p:spPr>
        <p:txBody>
          <a:bodyPr wrap="square" rtlCol="0">
            <a:spAutoFit/>
          </a:bodyPr>
          <a:lstStyle/>
          <a:p>
            <a:r>
              <a:rPr lang="fr-FR" dirty="0"/>
              <a:t>Suppression des colonnes vide de 75% et les lignes aussi. Ainsi que les lignes ou il n’y a pas de </a:t>
            </a:r>
            <a:r>
              <a:rPr lang="fr-FR" dirty="0" err="1"/>
              <a:t>products</a:t>
            </a:r>
            <a:r>
              <a:rPr lang="fr-FR" dirty="0"/>
              <a:t> </a:t>
            </a:r>
            <a:r>
              <a:rPr lang="fr-FR" dirty="0" err="1"/>
              <a:t>name</a:t>
            </a:r>
            <a:r>
              <a:rPr lang="fr-FR" dirty="0"/>
              <a:t> ou code, manque d’informations pour l’analyse.</a:t>
            </a:r>
          </a:p>
        </p:txBody>
      </p:sp>
      <p:pic>
        <p:nvPicPr>
          <p:cNvPr id="14" name="Image 13">
            <a:extLst>
              <a:ext uri="{FF2B5EF4-FFF2-40B4-BE49-F238E27FC236}">
                <a16:creationId xmlns:a16="http://schemas.microsoft.com/office/drawing/2014/main" id="{025C73ED-FF97-658D-E103-42E82EFCF060}"/>
              </a:ext>
            </a:extLst>
          </p:cNvPr>
          <p:cNvPicPr>
            <a:picLocks noChangeAspect="1"/>
          </p:cNvPicPr>
          <p:nvPr/>
        </p:nvPicPr>
        <p:blipFill>
          <a:blip r:embed="rId5"/>
          <a:stretch>
            <a:fillRect/>
          </a:stretch>
        </p:blipFill>
        <p:spPr>
          <a:xfrm>
            <a:off x="290061" y="3944907"/>
            <a:ext cx="3528392" cy="1847864"/>
          </a:xfrm>
          <a:prstGeom prst="rect">
            <a:avLst/>
          </a:prstGeom>
        </p:spPr>
      </p:pic>
      <p:sp>
        <p:nvSpPr>
          <p:cNvPr id="15" name="ZoneTexte 14">
            <a:extLst>
              <a:ext uri="{FF2B5EF4-FFF2-40B4-BE49-F238E27FC236}">
                <a16:creationId xmlns:a16="http://schemas.microsoft.com/office/drawing/2014/main" id="{1EC4A58E-3EC2-1C66-416E-917DA0EB5776}"/>
              </a:ext>
            </a:extLst>
          </p:cNvPr>
          <p:cNvSpPr txBox="1"/>
          <p:nvPr/>
        </p:nvSpPr>
        <p:spPr>
          <a:xfrm>
            <a:off x="5230315" y="4742462"/>
            <a:ext cx="6840761" cy="830997"/>
          </a:xfrm>
          <a:prstGeom prst="rect">
            <a:avLst/>
          </a:prstGeom>
          <a:noFill/>
        </p:spPr>
        <p:txBody>
          <a:bodyPr wrap="square" rtlCol="0">
            <a:spAutoFit/>
          </a:bodyPr>
          <a:lstStyle/>
          <a:p>
            <a:r>
              <a:rPr lang="fr-FR" dirty="0"/>
              <a:t>Aucun doublon qui pourra fausser l’analyse par la suite.</a:t>
            </a:r>
          </a:p>
        </p:txBody>
      </p:sp>
      <p:pic>
        <p:nvPicPr>
          <p:cNvPr id="7" name="Image 6">
            <a:extLst>
              <a:ext uri="{FF2B5EF4-FFF2-40B4-BE49-F238E27FC236}">
                <a16:creationId xmlns:a16="http://schemas.microsoft.com/office/drawing/2014/main" id="{7EE873BF-BCFF-3A9A-63DC-81D0FE0644EB}"/>
              </a:ext>
            </a:extLst>
          </p:cNvPr>
          <p:cNvPicPr>
            <a:picLocks noChangeAspect="1"/>
          </p:cNvPicPr>
          <p:nvPr/>
        </p:nvPicPr>
        <p:blipFill>
          <a:blip r:embed="rId6"/>
          <a:stretch>
            <a:fillRect/>
          </a:stretch>
        </p:blipFill>
        <p:spPr>
          <a:xfrm>
            <a:off x="118865" y="2913093"/>
            <a:ext cx="5044877" cy="891617"/>
          </a:xfrm>
          <a:prstGeom prst="rect">
            <a:avLst/>
          </a:prstGeom>
        </p:spPr>
      </p:pic>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612304"/>
          </a:xfrm>
        </p:spPr>
        <p:txBody>
          <a:bodyPr rtlCol="0">
            <a:normAutofit fontScale="90000"/>
          </a:bodyPr>
          <a:lstStyle/>
          <a:p>
            <a:pPr rtl="0"/>
            <a:r>
              <a:rPr lang="fr-FR" dirty="0"/>
              <a:t>Opération de nettoyage (suite)</a:t>
            </a:r>
          </a:p>
        </p:txBody>
      </p:sp>
      <p:pic>
        <p:nvPicPr>
          <p:cNvPr id="8" name="Image 7">
            <a:extLst>
              <a:ext uri="{FF2B5EF4-FFF2-40B4-BE49-F238E27FC236}">
                <a16:creationId xmlns:a16="http://schemas.microsoft.com/office/drawing/2014/main" id="{33CDE22A-01FA-6DAA-3477-E69C75845800}"/>
              </a:ext>
            </a:extLst>
          </p:cNvPr>
          <p:cNvPicPr>
            <a:picLocks noChangeAspect="1"/>
          </p:cNvPicPr>
          <p:nvPr/>
        </p:nvPicPr>
        <p:blipFill>
          <a:blip r:embed="rId3"/>
          <a:stretch>
            <a:fillRect/>
          </a:stretch>
        </p:blipFill>
        <p:spPr>
          <a:xfrm>
            <a:off x="1141784" y="764704"/>
            <a:ext cx="7543855" cy="762006"/>
          </a:xfrm>
          <a:prstGeom prst="rect">
            <a:avLst/>
          </a:prstGeom>
        </p:spPr>
      </p:pic>
      <p:sp>
        <p:nvSpPr>
          <p:cNvPr id="10" name="Espace réservé du contenu 9">
            <a:extLst>
              <a:ext uri="{FF2B5EF4-FFF2-40B4-BE49-F238E27FC236}">
                <a16:creationId xmlns:a16="http://schemas.microsoft.com/office/drawing/2014/main" id="{C428C530-7C9F-71EC-224B-B1F6A49A30A0}"/>
              </a:ext>
            </a:extLst>
          </p:cNvPr>
          <p:cNvSpPr>
            <a:spLocks noGrp="1"/>
          </p:cNvSpPr>
          <p:nvPr>
            <p:ph sz="half" idx="1"/>
          </p:nvPr>
        </p:nvSpPr>
        <p:spPr>
          <a:xfrm>
            <a:off x="1341884" y="1532192"/>
            <a:ext cx="10392023" cy="438206"/>
          </a:xfrm>
        </p:spPr>
        <p:txBody>
          <a:bodyPr>
            <a:normAutofit fontScale="85000" lnSpcReduction="10000"/>
          </a:bodyPr>
          <a:lstStyle/>
          <a:p>
            <a:pPr marL="0" indent="0">
              <a:buNone/>
            </a:pPr>
            <a:r>
              <a:rPr lang="fr-FR" dirty="0"/>
              <a:t>Remplacement des catégories NaN par </a:t>
            </a:r>
            <a:r>
              <a:rPr lang="fr-FR" dirty="0" err="1"/>
              <a:t>unknown</a:t>
            </a:r>
            <a:r>
              <a:rPr lang="fr-FR" dirty="0"/>
              <a:t> pour favoriser l’analyse</a:t>
            </a:r>
          </a:p>
        </p:txBody>
      </p:sp>
      <p:pic>
        <p:nvPicPr>
          <p:cNvPr id="12" name="Image 11">
            <a:extLst>
              <a:ext uri="{FF2B5EF4-FFF2-40B4-BE49-F238E27FC236}">
                <a16:creationId xmlns:a16="http://schemas.microsoft.com/office/drawing/2014/main" id="{64B41714-C0CC-64E7-9563-EFF84421E9B0}"/>
              </a:ext>
            </a:extLst>
          </p:cNvPr>
          <p:cNvPicPr>
            <a:picLocks noChangeAspect="1"/>
          </p:cNvPicPr>
          <p:nvPr/>
        </p:nvPicPr>
        <p:blipFill>
          <a:blip r:embed="rId4"/>
          <a:stretch>
            <a:fillRect/>
          </a:stretch>
        </p:blipFill>
        <p:spPr>
          <a:xfrm>
            <a:off x="117748" y="2139014"/>
            <a:ext cx="5162588" cy="1009657"/>
          </a:xfrm>
          <a:prstGeom prst="rect">
            <a:avLst/>
          </a:prstGeom>
        </p:spPr>
      </p:pic>
      <p:sp>
        <p:nvSpPr>
          <p:cNvPr id="13" name="Espace réservé du contenu 9">
            <a:extLst>
              <a:ext uri="{FF2B5EF4-FFF2-40B4-BE49-F238E27FC236}">
                <a16:creationId xmlns:a16="http://schemas.microsoft.com/office/drawing/2014/main" id="{77502881-CA47-AFE3-3902-F2537BE3F0EE}"/>
              </a:ext>
            </a:extLst>
          </p:cNvPr>
          <p:cNvSpPr txBox="1">
            <a:spLocks/>
          </p:cNvSpPr>
          <p:nvPr/>
        </p:nvSpPr>
        <p:spPr>
          <a:xfrm>
            <a:off x="5314814" y="2139014"/>
            <a:ext cx="6480720" cy="438206"/>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fr-FR" sz="2000" dirty="0"/>
              <a:t>Le </a:t>
            </a:r>
            <a:r>
              <a:rPr lang="fr-FR" sz="2000" dirty="0" err="1"/>
              <a:t>dataframe</a:t>
            </a:r>
            <a:r>
              <a:rPr lang="fr-FR" sz="2000" dirty="0"/>
              <a:t> après nettoyage.</a:t>
            </a:r>
          </a:p>
        </p:txBody>
      </p:sp>
      <p:pic>
        <p:nvPicPr>
          <p:cNvPr id="15" name="Image 14">
            <a:extLst>
              <a:ext uri="{FF2B5EF4-FFF2-40B4-BE49-F238E27FC236}">
                <a16:creationId xmlns:a16="http://schemas.microsoft.com/office/drawing/2014/main" id="{8913986F-8443-5807-FE14-C52CA587F5D2}"/>
              </a:ext>
            </a:extLst>
          </p:cNvPr>
          <p:cNvPicPr>
            <a:picLocks noChangeAspect="1"/>
          </p:cNvPicPr>
          <p:nvPr/>
        </p:nvPicPr>
        <p:blipFill>
          <a:blip r:embed="rId5"/>
          <a:stretch>
            <a:fillRect/>
          </a:stretch>
        </p:blipFill>
        <p:spPr>
          <a:xfrm>
            <a:off x="261765" y="3068960"/>
            <a:ext cx="5112568" cy="2880320"/>
          </a:xfrm>
          <a:prstGeom prst="rect">
            <a:avLst/>
          </a:prstGeom>
        </p:spPr>
      </p:pic>
      <p:sp>
        <p:nvSpPr>
          <p:cNvPr id="16" name="Espace réservé du contenu 9">
            <a:extLst>
              <a:ext uri="{FF2B5EF4-FFF2-40B4-BE49-F238E27FC236}">
                <a16:creationId xmlns:a16="http://schemas.microsoft.com/office/drawing/2014/main" id="{3190D35C-6E91-FACC-CF07-7832911B9554}"/>
              </a:ext>
            </a:extLst>
          </p:cNvPr>
          <p:cNvSpPr txBox="1">
            <a:spLocks/>
          </p:cNvSpPr>
          <p:nvPr/>
        </p:nvSpPr>
        <p:spPr>
          <a:xfrm>
            <a:off x="5314814" y="2998180"/>
            <a:ext cx="6480720" cy="438206"/>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fr-FR" sz="2000" dirty="0"/>
              <a:t>Mes colonnes après remplacement.</a:t>
            </a:r>
          </a:p>
          <a:p>
            <a:pPr marL="0" indent="0">
              <a:buFont typeface="Arial" pitchFamily="34" charset="0"/>
              <a:buNone/>
            </a:pPr>
            <a:r>
              <a:rPr lang="fr-FR" sz="2000" dirty="0"/>
              <a:t>Elles vont me servir pour la suite à imputer mes données manquantes qu’on verra dans les parties suivantes. </a:t>
            </a: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471AD-D1C8-31EE-5BF3-B391A093D1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A850096-58C4-EA75-7D53-18F7438C5CCB}"/>
              </a:ext>
            </a:extLst>
          </p:cNvPr>
          <p:cNvSpPr>
            <a:spLocks noGrp="1"/>
          </p:cNvSpPr>
          <p:nvPr>
            <p:ph type="title"/>
          </p:nvPr>
        </p:nvSpPr>
        <p:spPr>
          <a:xfrm>
            <a:off x="1828324" y="1932518"/>
            <a:ext cx="9594680" cy="2105367"/>
          </a:xfrm>
        </p:spPr>
        <p:txBody>
          <a:bodyPr rtlCol="0"/>
          <a:lstStyle/>
          <a:p>
            <a:pPr rtl="0"/>
            <a:r>
              <a:rPr lang="fr-FR" dirty="0"/>
              <a:t>Effectuez des analyses exploratrices - 2</a:t>
            </a:r>
          </a:p>
        </p:txBody>
      </p:sp>
    </p:spTree>
    <p:extLst>
      <p:ext uri="{BB962C8B-B14F-4D97-AF65-F5344CB8AC3E}">
        <p14:creationId xmlns:p14="http://schemas.microsoft.com/office/powerpoint/2010/main" val="383513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1" y="152400"/>
            <a:ext cx="11047413" cy="533400"/>
          </a:xfrm>
        </p:spPr>
        <p:txBody>
          <a:bodyPr rtlCol="0">
            <a:normAutofit fontScale="90000"/>
          </a:bodyPr>
          <a:lstStyle/>
          <a:p>
            <a:pPr rtl="0"/>
            <a:r>
              <a:rPr lang="fr-FR" spc="-50" dirty="0"/>
              <a:t>Effectuez des analyses exploratrices.</a:t>
            </a:r>
          </a:p>
        </p:txBody>
      </p:sp>
      <p:sp>
        <p:nvSpPr>
          <p:cNvPr id="3" name="Espace réservé du contenu 2"/>
          <p:cNvSpPr>
            <a:spLocks noGrp="1"/>
          </p:cNvSpPr>
          <p:nvPr>
            <p:ph sz="half" idx="1"/>
          </p:nvPr>
        </p:nvSpPr>
        <p:spPr>
          <a:xfrm>
            <a:off x="1218882" y="3043246"/>
            <a:ext cx="9340026" cy="889810"/>
          </a:xfrm>
        </p:spPr>
        <p:txBody>
          <a:bodyPr rtlCol="0">
            <a:normAutofit lnSpcReduction="10000"/>
          </a:bodyPr>
          <a:lstStyle/>
          <a:p>
            <a:pPr marL="0" indent="0" rtl="0">
              <a:buNone/>
            </a:pPr>
            <a:r>
              <a:rPr lang="fr-FR" dirty="0"/>
              <a:t>Sélection des données, on les sépare en deux : quantitatives (numérique) et qualitatives (non numérique)</a:t>
            </a:r>
          </a:p>
        </p:txBody>
      </p:sp>
      <p:pic>
        <p:nvPicPr>
          <p:cNvPr id="9" name="Image 8">
            <a:extLst>
              <a:ext uri="{FF2B5EF4-FFF2-40B4-BE49-F238E27FC236}">
                <a16:creationId xmlns:a16="http://schemas.microsoft.com/office/drawing/2014/main" id="{F774A861-33F1-ACD4-0A04-57DDA41D1C0B}"/>
              </a:ext>
            </a:extLst>
          </p:cNvPr>
          <p:cNvPicPr>
            <a:picLocks noChangeAspect="1"/>
          </p:cNvPicPr>
          <p:nvPr/>
        </p:nvPicPr>
        <p:blipFill>
          <a:blip r:embed="rId3"/>
          <a:stretch>
            <a:fillRect/>
          </a:stretch>
        </p:blipFill>
        <p:spPr>
          <a:xfrm>
            <a:off x="981844" y="690554"/>
            <a:ext cx="9439344" cy="2352692"/>
          </a:xfrm>
          <a:prstGeom prst="rect">
            <a:avLst/>
          </a:prstGeom>
        </p:spPr>
      </p:pic>
      <p:pic>
        <p:nvPicPr>
          <p:cNvPr id="11" name="Image 10">
            <a:extLst>
              <a:ext uri="{FF2B5EF4-FFF2-40B4-BE49-F238E27FC236}">
                <a16:creationId xmlns:a16="http://schemas.microsoft.com/office/drawing/2014/main" id="{C93B0972-5AF1-87F6-8E7B-67F7CE88CE67}"/>
              </a:ext>
            </a:extLst>
          </p:cNvPr>
          <p:cNvPicPr>
            <a:picLocks noChangeAspect="1"/>
          </p:cNvPicPr>
          <p:nvPr/>
        </p:nvPicPr>
        <p:blipFill>
          <a:blip r:embed="rId4"/>
          <a:stretch>
            <a:fillRect/>
          </a:stretch>
        </p:blipFill>
        <p:spPr>
          <a:xfrm>
            <a:off x="991964" y="3933056"/>
            <a:ext cx="4581558" cy="1314460"/>
          </a:xfrm>
          <a:prstGeom prst="rect">
            <a:avLst/>
          </a:prstGeom>
        </p:spPr>
      </p:pic>
      <p:sp>
        <p:nvSpPr>
          <p:cNvPr id="14" name="Espace réservé du contenu 2">
            <a:extLst>
              <a:ext uri="{FF2B5EF4-FFF2-40B4-BE49-F238E27FC236}">
                <a16:creationId xmlns:a16="http://schemas.microsoft.com/office/drawing/2014/main" id="{1F4F5908-452B-159F-F5A5-32F25DA12655}"/>
              </a:ext>
            </a:extLst>
          </p:cNvPr>
          <p:cNvSpPr txBox="1">
            <a:spLocks/>
          </p:cNvSpPr>
          <p:nvPr/>
        </p:nvSpPr>
        <p:spPr>
          <a:xfrm>
            <a:off x="5573522" y="4005064"/>
            <a:ext cx="4847666" cy="124245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fr-FR" dirty="0"/>
              <a:t>Choix des variables à garder en qualitatives et quantitatives.</a:t>
            </a:r>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468288"/>
          </a:xfrm>
        </p:spPr>
        <p:txBody>
          <a:bodyPr rtlCol="0">
            <a:normAutofit fontScale="90000"/>
          </a:bodyPr>
          <a:lstStyle/>
          <a:p>
            <a:pPr rtl="0"/>
            <a:r>
              <a:rPr lang="fr-FR" dirty="0"/>
              <a:t>Effectuez des analyses exploratoires</a:t>
            </a:r>
          </a:p>
        </p:txBody>
      </p:sp>
      <p:pic>
        <p:nvPicPr>
          <p:cNvPr id="4" name="Image 3">
            <a:extLst>
              <a:ext uri="{FF2B5EF4-FFF2-40B4-BE49-F238E27FC236}">
                <a16:creationId xmlns:a16="http://schemas.microsoft.com/office/drawing/2014/main" id="{008CBADC-3AA2-FFFB-3BB9-579456CD96D4}"/>
              </a:ext>
            </a:extLst>
          </p:cNvPr>
          <p:cNvPicPr>
            <a:picLocks noChangeAspect="1"/>
          </p:cNvPicPr>
          <p:nvPr/>
        </p:nvPicPr>
        <p:blipFill>
          <a:blip r:embed="rId3"/>
          <a:stretch>
            <a:fillRect/>
          </a:stretch>
        </p:blipFill>
        <p:spPr>
          <a:xfrm>
            <a:off x="1218882" y="707999"/>
            <a:ext cx="10204121" cy="3009034"/>
          </a:xfrm>
          <a:prstGeom prst="rect">
            <a:avLst/>
          </a:prstGeom>
        </p:spPr>
      </p:pic>
      <p:sp>
        <p:nvSpPr>
          <p:cNvPr id="5" name="ZoneTexte 4">
            <a:extLst>
              <a:ext uri="{FF2B5EF4-FFF2-40B4-BE49-F238E27FC236}">
                <a16:creationId xmlns:a16="http://schemas.microsoft.com/office/drawing/2014/main" id="{51F01362-9B07-50CA-BBEA-BE5A481ED43F}"/>
              </a:ext>
            </a:extLst>
          </p:cNvPr>
          <p:cNvSpPr txBox="1"/>
          <p:nvPr/>
        </p:nvSpPr>
        <p:spPr>
          <a:xfrm>
            <a:off x="1341884" y="4005064"/>
            <a:ext cx="10081119" cy="1200329"/>
          </a:xfrm>
          <a:prstGeom prst="rect">
            <a:avLst/>
          </a:prstGeom>
          <a:noFill/>
        </p:spPr>
        <p:txBody>
          <a:bodyPr wrap="square" rtlCol="0">
            <a:spAutoFit/>
          </a:bodyPr>
          <a:lstStyle/>
          <a:p>
            <a:r>
              <a:rPr lang="fr-FR" dirty="0"/>
              <a:t>Répartition des aliments par nutrition grade ou encore par groupe de catégorie. Cela nous permet de voir les répartitions des aliments par </a:t>
            </a:r>
            <a:r>
              <a:rPr lang="fr-FR" dirty="0" err="1"/>
              <a:t>nutriscore</a:t>
            </a:r>
            <a:r>
              <a:rPr lang="fr-FR" dirty="0"/>
              <a:t> par exemple, beaucoup d’aliment dans C, D et E.</a:t>
            </a:r>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isine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462_TF02787942.potx" id="{C96F3070-F9C9-4454-81F6-0A9C225E641C}" vid="{2C164769-70AC-4990-B4D7-F24C5B776CEC}"/>
    </a:ext>
  </a:extLst>
</a:theme>
</file>

<file path=ppt/theme/theme2.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Produits frais (grand écran)</Template>
  <TotalTime>122</TotalTime>
  <Words>1069</Words>
  <Application>Microsoft Office PowerPoint</Application>
  <PresentationFormat>Personnalisé</PresentationFormat>
  <Paragraphs>83</Paragraphs>
  <Slides>18</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Constantia</vt:lpstr>
      <vt:lpstr>Inter</vt:lpstr>
      <vt:lpstr>Cuisine 16x9</vt:lpstr>
      <vt:lpstr>Analyse de données pour un organisme publique</vt:lpstr>
      <vt:lpstr>Introduction</vt:lpstr>
      <vt:lpstr>Contexte</vt:lpstr>
      <vt:lpstr>Préparation des données - 1</vt:lpstr>
      <vt:lpstr>Opération de nettoyage</vt:lpstr>
      <vt:lpstr>Opération de nettoyage (suite)</vt:lpstr>
      <vt:lpstr>Effectuez des analyses exploratrices - 2</vt:lpstr>
      <vt:lpstr>Effectuez des analyses exploratrices.</vt:lpstr>
      <vt:lpstr>Effectuez des analyses exploratoires</vt:lpstr>
      <vt:lpstr>Effectuez des analyses exploratoires</vt:lpstr>
      <vt:lpstr>Effectuez des analyses exploratoires</vt:lpstr>
      <vt:lpstr>Effectuez des analyses exploratoires</vt:lpstr>
      <vt:lpstr>Effectuez des analyses exploratoires</vt:lpstr>
      <vt:lpstr>Effectuez des analyses exploratoires</vt:lpstr>
      <vt:lpstr>Évaluer la faisabilité et pertinence de l'idée client - 3</vt:lpstr>
      <vt:lpstr>ACP et ANOVA</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Gourville</dc:creator>
  <cp:lastModifiedBy>Jonathan GOURVILLE</cp:lastModifiedBy>
  <cp:revision>2</cp:revision>
  <dcterms:created xsi:type="dcterms:W3CDTF">2024-11-26T18:25:55Z</dcterms:created>
  <dcterms:modified xsi:type="dcterms:W3CDTF">2024-12-01T17:31:43Z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