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52" r:id="rId6"/>
    <p:sldId id="361" r:id="rId7"/>
    <p:sldId id="334" r:id="rId8"/>
    <p:sldId id="353" r:id="rId9"/>
    <p:sldId id="354" r:id="rId10"/>
    <p:sldId id="365" r:id="rId11"/>
    <p:sldId id="366" r:id="rId12"/>
    <p:sldId id="356" r:id="rId13"/>
    <p:sldId id="367" r:id="rId14"/>
    <p:sldId id="362" r:id="rId15"/>
    <p:sldId id="363" r:id="rId16"/>
    <p:sldId id="364" r:id="rId17"/>
    <p:sldId id="343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10/03/2023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579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697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9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4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29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32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124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0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8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10 mars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10 mars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10 mars 2023</a:t>
            </a:fld>
            <a:endParaRPr lang="fr-FR" noProof="0" dirty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9C78329-F967-4CEA-A59F-5F7BBAF0BBEE}" type="datetime4">
              <a:rPr lang="fr-FR" noProof="0" smtClean="0">
                <a:latin typeface="+mn-lt"/>
              </a:rPr>
              <a:t>10 mars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10 mars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5D36DBF-28AC-411E-9B0E-58D75FC5605B}" type="datetime4">
              <a:rPr lang="fr-FR" noProof="0" smtClean="0">
                <a:latin typeface="+mn-lt"/>
              </a:rPr>
              <a:t>10 mars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C0E917F-BC7D-4422-A08E-161501F5AE6B}" type="datetime4">
              <a:rPr lang="fr-FR" noProof="0" smtClean="0">
                <a:latin typeface="+mn-lt"/>
              </a:rPr>
              <a:t>10 mars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 dirty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10 mars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10 mars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74A61BF-D000-4F99-B580-8C1CD6096ED3}" type="datetime4">
              <a:rPr lang="fr-FR" noProof="0" smtClean="0">
                <a:latin typeface="+mn-lt"/>
              </a:rPr>
              <a:t>10 mars 2023</a:t>
            </a:fld>
            <a:endParaRPr lang="fr-FR" noProof="0">
              <a:latin typeface="+mn-lt"/>
            </a:endParaRP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algn="ctr" rtl="0"/>
            <a:r>
              <a:rPr lang="fr-FR" dirty="0"/>
              <a:t>Optimisez la gestion de données d’une boutique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789613"/>
          </a:xfrm>
        </p:spPr>
        <p:txBody>
          <a:bodyPr rtlCol="0"/>
          <a:lstStyle/>
          <a:p>
            <a:pPr rtl="0"/>
            <a:r>
              <a:rPr lang="fr-FR" dirty="0">
                <a:latin typeface="+mj-lt"/>
              </a:rPr>
              <a:t>Gourville Jonathan</a:t>
            </a:r>
            <a:endParaRPr lang="fr-FR" dirty="0"/>
          </a:p>
          <a:p>
            <a:pPr rtl="0"/>
            <a:r>
              <a:rPr lang="fr-FR" dirty="0"/>
              <a:t>10 Mars 2023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9E37F27-9CBB-2CAB-C611-2C0E1EB0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146232" cy="610863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des </a:t>
            </a:r>
            <a:r>
              <a:rPr lang="fr-FR" dirty="0" err="1"/>
              <a:t>outliers</a:t>
            </a:r>
            <a:r>
              <a:rPr lang="fr-FR" dirty="0"/>
              <a:t>/graphiques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0EE88510-8197-9F06-A079-203175D6FDD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10 mars 2023</a:t>
            </a:fld>
            <a:endParaRPr lang="fr-FR" noProof="0" dirty="0">
              <a:latin typeface="+mn-lt"/>
            </a:endParaRP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F19A2C1C-F2D8-F767-A6D2-0504A40265A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rtl="0"/>
            <a:r>
              <a:rPr lang="fr-FR" noProof="0" dirty="0"/>
              <a:t>Rapport</a:t>
            </a:r>
            <a:endParaRPr lang="fr-FR" b="0" noProof="0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E3A3EDF1-4483-B623-7C61-15CC9082B1B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E395C4C-A52E-9C75-8C57-D1817BAB98D2}"/>
              </a:ext>
            </a:extLst>
          </p:cNvPr>
          <p:cNvSpPr txBox="1"/>
          <p:nvPr/>
        </p:nvSpPr>
        <p:spPr>
          <a:xfrm>
            <a:off x="1061634" y="1790054"/>
            <a:ext cx="5796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bg1"/>
                </a:solidFill>
              </a:rPr>
              <a:t>Describe</a:t>
            </a:r>
            <a:r>
              <a:rPr lang="fr-FR" sz="2400" b="1" dirty="0">
                <a:solidFill>
                  <a:schemeClr val="bg1"/>
                </a:solidFill>
              </a:rPr>
              <a:t> et </a:t>
            </a:r>
            <a:r>
              <a:rPr lang="fr-FR" sz="2400" b="1" dirty="0" err="1">
                <a:solidFill>
                  <a:schemeClr val="bg1"/>
                </a:solidFill>
              </a:rPr>
              <a:t>boxplot</a:t>
            </a:r>
            <a:endParaRPr lang="fr-FR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Méthode </a:t>
            </a:r>
            <a:r>
              <a:rPr lang="fr-FR" sz="2400" b="1" dirty="0" err="1">
                <a:solidFill>
                  <a:schemeClr val="bg1"/>
                </a:solidFill>
              </a:rPr>
              <a:t>interquatiles</a:t>
            </a:r>
            <a:endParaRPr lang="fr-FR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bg1"/>
                </a:solidFill>
              </a:rPr>
              <a:t>Methode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b="1" dirty="0" err="1">
                <a:solidFill>
                  <a:schemeClr val="bg1"/>
                </a:solidFill>
              </a:rPr>
              <a:t>Zscore</a:t>
            </a:r>
            <a:endParaRPr lang="fr-FR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03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Describe</a:t>
            </a:r>
            <a:r>
              <a:rPr lang="fr-FR" dirty="0"/>
              <a:t>/</a:t>
            </a:r>
            <a:r>
              <a:rPr lang="fr-FR" dirty="0" err="1"/>
              <a:t>Boxplot</a:t>
            </a:r>
            <a:endParaRPr lang="fr-FR" dirty="0"/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51859" y="5372073"/>
            <a:ext cx="8675669" cy="986380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/>
              <a:t>Cette méthode nous permet d’avoir la médiane, la moyenne, les valeurs minimums et maximums ainsi que l’écart-type. Sur le </a:t>
            </a:r>
            <a:r>
              <a:rPr lang="fr-FR" dirty="0" err="1"/>
              <a:t>boxplot</a:t>
            </a:r>
            <a:r>
              <a:rPr lang="fr-FR" dirty="0"/>
              <a:t>, on voit aussi les différentes données citées avant.</a:t>
            </a:r>
          </a:p>
          <a:p>
            <a:pPr marL="0" indent="0" rtl="0">
              <a:buNone/>
            </a:pPr>
            <a:r>
              <a:rPr lang="fr-FR" dirty="0"/>
              <a:t>On peut aussi considérer que les données après la valeur maximum sont des valeurs aberrantes.</a:t>
            </a:r>
          </a:p>
          <a:p>
            <a:pPr rtl="0"/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fr-FR" dirty="0" err="1"/>
              <a:t>Boxplot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11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</a:t>
            </a:r>
            <a:endParaRPr lang="fr-FR" sz="110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0EEB114-6741-4988-97C1-7C8E8F8F85CA}" type="datetime4">
              <a:rPr lang="fr-FR" sz="1100" smtClean="0"/>
              <a:t>10 mars 2023</a:t>
            </a:fld>
            <a:endParaRPr lang="fr-FR" sz="110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851176-1733-5546-1364-3ABBAEAC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82" y="2640948"/>
            <a:ext cx="2295845" cy="20100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AB8A532-45B2-EB4C-C218-ADF07DBC0C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519"/>
          <a:stretch/>
        </p:blipFill>
        <p:spPr>
          <a:xfrm>
            <a:off x="6283812" y="2509328"/>
            <a:ext cx="4944165" cy="26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Interquartiles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12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</a:t>
            </a:r>
            <a:endParaRPr lang="fr-FR" sz="1100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8778796A-B4F3-4121-8698-CB73686F7844}" type="datetime4">
              <a:rPr lang="fr-FR" sz="1100" smtClean="0"/>
              <a:t>10 mars 2023</a:t>
            </a:fld>
            <a:endParaRPr lang="fr-FR" sz="110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2241D97-111D-969F-0464-7B79240E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3" y="2130064"/>
            <a:ext cx="3341277" cy="92405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C31543A-4BA8-BC27-6937-4E1050D809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02"/>
          <a:stretch/>
        </p:blipFill>
        <p:spPr>
          <a:xfrm>
            <a:off x="4531823" y="2130064"/>
            <a:ext cx="1981477" cy="82210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207BB1B-16D1-D82F-8A11-067C640BA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212" y="2130064"/>
            <a:ext cx="3172268" cy="1047896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6BDBD19-4748-94C8-374A-E63B8A73B768}"/>
              </a:ext>
            </a:extLst>
          </p:cNvPr>
          <p:cNvSpPr txBox="1"/>
          <p:nvPr/>
        </p:nvSpPr>
        <p:spPr>
          <a:xfrm>
            <a:off x="971550" y="3306401"/>
            <a:ext cx="1040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Pour cette méthode, il faut trouver l’écart-type 1 et l’écart-type 3, ensuite, il faut calculer </a:t>
            </a:r>
            <a:r>
              <a:rPr lang="fr-FR" sz="1200" dirty="0" err="1">
                <a:solidFill>
                  <a:schemeClr val="bg1"/>
                </a:solidFill>
              </a:rPr>
              <a:t>interquatiles</a:t>
            </a:r>
            <a:r>
              <a:rPr lang="fr-FR" sz="1200" dirty="0">
                <a:solidFill>
                  <a:schemeClr val="bg1"/>
                </a:solidFill>
              </a:rPr>
              <a:t> en soustrayant le q3 – q1 et finir par calculer la valeur maximum et minimum.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1847E8CA-F470-EB65-2F3B-F57ECBE23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50" y="3809695"/>
            <a:ext cx="10187230" cy="1289248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050F1960-EF45-D975-B585-0F528B41A8FC}"/>
              </a:ext>
            </a:extLst>
          </p:cNvPr>
          <p:cNvSpPr txBox="1"/>
          <p:nvPr/>
        </p:nvSpPr>
        <p:spPr>
          <a:xfrm>
            <a:off x="1053885" y="5215180"/>
            <a:ext cx="1018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On peut constater alors en affichant les valeurs, qu’elles sont au-dessus de la valeur maximum trouvé auparavant. Ces valeurs sont donc considérées comme des valeurs aberrantes.</a:t>
            </a:r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Zscore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10 mars 2023</a:t>
            </a:fld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B927C6C-3727-1883-46E6-7FC69FC0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97" y="2011018"/>
            <a:ext cx="4401164" cy="4056568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79376354-B0B6-F47A-B9D1-23C06B776C09}"/>
              </a:ext>
            </a:extLst>
          </p:cNvPr>
          <p:cNvSpPr txBox="1"/>
          <p:nvPr/>
        </p:nvSpPr>
        <p:spPr>
          <a:xfrm>
            <a:off x="6865749" y="2069024"/>
            <a:ext cx="3518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Pour cette méthode, on crée une fonction pour détecter les </a:t>
            </a:r>
            <a:r>
              <a:rPr lang="fr-FR" sz="1200" dirty="0" err="1">
                <a:solidFill>
                  <a:schemeClr val="bg1"/>
                </a:solidFill>
              </a:rPr>
              <a:t>outliers</a:t>
            </a:r>
            <a:r>
              <a:rPr lang="fr-FR" sz="1200" dirty="0">
                <a:solidFill>
                  <a:schemeClr val="bg1"/>
                </a:solidFill>
              </a:rPr>
              <a:t>. </a:t>
            </a:r>
          </a:p>
          <a:p>
            <a:r>
              <a:rPr lang="fr-FR" sz="1200" dirty="0">
                <a:solidFill>
                  <a:schemeClr val="bg1"/>
                </a:solidFill>
              </a:rPr>
              <a:t>Avec cette méthode on considère que la limite pour un </a:t>
            </a:r>
            <a:r>
              <a:rPr lang="fr-FR" sz="1200" dirty="0" err="1">
                <a:solidFill>
                  <a:schemeClr val="bg1"/>
                </a:solidFill>
              </a:rPr>
              <a:t>outlier</a:t>
            </a:r>
            <a:r>
              <a:rPr lang="fr-FR" sz="1200" dirty="0">
                <a:solidFill>
                  <a:schemeClr val="bg1"/>
                </a:solidFill>
              </a:rPr>
              <a:t> est 3, on calcule la moyenne et la médiane avec les méthodes </a:t>
            </a:r>
            <a:r>
              <a:rPr lang="fr-FR" sz="1200" dirty="0" err="1">
                <a:solidFill>
                  <a:schemeClr val="bg1"/>
                </a:solidFill>
              </a:rPr>
              <a:t>mean</a:t>
            </a:r>
            <a:r>
              <a:rPr lang="fr-FR" sz="1200" dirty="0">
                <a:solidFill>
                  <a:schemeClr val="bg1"/>
                </a:solidFill>
              </a:rPr>
              <a:t>(), std(). </a:t>
            </a:r>
            <a:br>
              <a:rPr lang="fr-FR" sz="1200" dirty="0">
                <a:solidFill>
                  <a:schemeClr val="bg1"/>
                </a:solidFill>
              </a:rPr>
            </a:br>
            <a:br>
              <a:rPr lang="fr-FR" sz="1200" dirty="0">
                <a:solidFill>
                  <a:schemeClr val="bg1"/>
                </a:solidFill>
              </a:rPr>
            </a:br>
            <a:r>
              <a:rPr lang="fr-FR" sz="1200" dirty="0">
                <a:solidFill>
                  <a:schemeClr val="bg1"/>
                </a:solidFill>
              </a:rPr>
              <a:t>Puis ensuite on affiche ces </a:t>
            </a:r>
            <a:r>
              <a:rPr lang="fr-FR" sz="1200" dirty="0" err="1">
                <a:solidFill>
                  <a:schemeClr val="bg1"/>
                </a:solidFill>
              </a:rPr>
              <a:t>outliers</a:t>
            </a:r>
            <a:r>
              <a:rPr lang="fr-FR" sz="1200" dirty="0">
                <a:solidFill>
                  <a:schemeClr val="bg1"/>
                </a:solidFill>
              </a:rPr>
              <a:t>, les résultats sont différents de la méthode </a:t>
            </a:r>
            <a:r>
              <a:rPr lang="fr-FR" sz="1200" dirty="0" err="1">
                <a:solidFill>
                  <a:schemeClr val="bg1"/>
                </a:solidFill>
              </a:rPr>
              <a:t>précedente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Un projet qui a permis de découvrir plus précisément la gestion de doublon, l’unicité des clés primaires.</a:t>
            </a:r>
          </a:p>
          <a:p>
            <a:pPr rtl="0"/>
            <a:r>
              <a:rPr lang="fr-FR" dirty="0"/>
              <a:t>Et aussi la gestion des valeurs aberrantes, l’utilisation de différentes méthodes pour les trouver et les gérer.</a:t>
            </a:r>
          </a:p>
        </p:txBody>
      </p:sp>
      <p:pic>
        <p:nvPicPr>
          <p:cNvPr id="13" name="Espace réservé d’image 12" descr="Portrait de l’un des membres de l’équipe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b="1" dirty="0"/>
              <a:t>Gourville Jonathan </a:t>
            </a:r>
            <a:r>
              <a:rPr lang="fr-F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fr-FR" dirty="0"/>
              <a:t>Programme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fr-FR"/>
              <a:t>01. Introduction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33600" cy="750517"/>
          </a:xfrm>
        </p:spPr>
        <p:txBody>
          <a:bodyPr rtlCol="0"/>
          <a:lstStyle/>
          <a:p>
            <a:pPr rtl="0"/>
            <a:r>
              <a:rPr lang="fr-FR" dirty="0"/>
              <a:t>Présentation du projet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6"/>
          </a:xfrm>
        </p:spPr>
        <p:txBody>
          <a:bodyPr rtlCol="0"/>
          <a:lstStyle/>
          <a:p>
            <a:pPr rtl="0"/>
            <a:r>
              <a:rPr lang="fr-FR" dirty="0"/>
              <a:t>02. Gestion des données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750517"/>
          </a:xfrm>
        </p:spPr>
        <p:txBody>
          <a:bodyPr rtlCol="0"/>
          <a:lstStyle/>
          <a:p>
            <a:pPr rtl="0"/>
            <a:r>
              <a:rPr lang="fr-FR" dirty="0"/>
              <a:t>Nettoyage, doublons et jointure.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fr-FR" dirty="0"/>
              <a:t>03. Analyse des données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50517"/>
          </a:xfrm>
        </p:spPr>
        <p:txBody>
          <a:bodyPr rtlCol="0"/>
          <a:lstStyle/>
          <a:p>
            <a:pPr rtl="0"/>
            <a:r>
              <a:rPr lang="fr-FR" dirty="0"/>
              <a:t>Calcul du chiffre d’affaire, analyse </a:t>
            </a:r>
            <a:r>
              <a:rPr lang="fr-FR" dirty="0" err="1"/>
              <a:t>outliers</a:t>
            </a:r>
            <a:r>
              <a:rPr lang="fr-FR" dirty="0"/>
              <a:t>/graphique.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fr-FR" dirty="0"/>
              <a:t>04. Conclusion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50517"/>
          </a:xfrm>
        </p:spPr>
        <p:txBody>
          <a:bodyPr rtlCol="0"/>
          <a:lstStyle/>
          <a:p>
            <a:pPr rtl="0"/>
            <a:r>
              <a:rPr lang="fr-FR" dirty="0"/>
              <a:t>Conclusion du projet.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 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5B79743-610D-4BA8-96AB-359F8CBCCAD5}" type="datetime4">
              <a:rPr lang="fr-FR" smtClean="0"/>
              <a:t>10 mars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Introduction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Data </a:t>
            </a:r>
            <a:r>
              <a:rPr lang="fr-FR" dirty="0" err="1"/>
              <a:t>analyst</a:t>
            </a:r>
            <a:r>
              <a:rPr lang="fr-FR" dirty="0"/>
              <a:t> en freelance chez un vendeur de vin prestigieux. Plusieurs missions me sont demandés à mon arrivé concernant tout d’abord une vérification et analyse de données, ensuite après ce travail sur les données, on m’a demandé de réaliser des calculs sur le chiffre d’affaires.</a:t>
            </a:r>
            <a:br>
              <a:rPr lang="fr-FR" dirty="0"/>
            </a:br>
            <a:r>
              <a:rPr lang="fr-FR" dirty="0"/>
              <a:t>Pour finir, il faut faire un travail sur la variable de prix et chercher les erreurs éventuelles.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9E50CD6-4086-4F74-BE9D-7473625CEF13}" type="datetime4">
              <a:rPr lang="fr-FR" smtClean="0"/>
              <a:t>10 mars 2023</a:t>
            </a:fld>
            <a:endParaRPr lang="fr-FR"/>
          </a:p>
        </p:txBody>
      </p:sp>
      <p:pic>
        <p:nvPicPr>
          <p:cNvPr id="53" name="Espace réservé d’image 52" descr="Ampoules suspendue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’image 19" descr="Gros plan en noir et blanc d’une jeune pousse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Gestion des données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10527762" cy="6108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Nettoyage du jeu de données.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A9EC786-545E-4130-8BF3-1D77412435BA}" type="datetime4">
              <a:rPr lang="fr-FR" smtClean="0"/>
              <a:t>10 mars 2023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2BC7BB-BB67-3BCF-B843-2E057BA42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626866"/>
            <a:ext cx="6496957" cy="7525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5643722-AB94-B2B8-A0B6-59F09C0D79F1}"/>
              </a:ext>
            </a:extLst>
          </p:cNvPr>
          <p:cNvSpPr txBox="1"/>
          <p:nvPr/>
        </p:nvSpPr>
        <p:spPr>
          <a:xfrm>
            <a:off x="7687159" y="1541035"/>
            <a:ext cx="412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Import des fichiers que je vais devoir vérifier et nettoyer par la suite pour le bon déroulement du projet.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27B6DD2-88AF-56F0-31FA-0F75F4157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2531781"/>
            <a:ext cx="1848108" cy="177189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6E41B66-7413-D3B5-1366-CA15FB1DE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469" y="2531781"/>
            <a:ext cx="3086531" cy="177189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D4524F7-4D1D-3418-7863-0A5698B96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022" y="2531780"/>
            <a:ext cx="4677428" cy="177189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22BDF7E-6AA4-0125-B922-ED78C40ECDA0}"/>
              </a:ext>
            </a:extLst>
          </p:cNvPr>
          <p:cNvSpPr txBox="1"/>
          <p:nvPr/>
        </p:nvSpPr>
        <p:spPr>
          <a:xfrm>
            <a:off x="1046136" y="4539473"/>
            <a:ext cx="1017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Les trois jeux de données seront à peu près gérer pareil, tout d’abord affichage d’un </a:t>
            </a:r>
            <a:r>
              <a:rPr lang="fr-FR" sz="1200" dirty="0" err="1">
                <a:solidFill>
                  <a:schemeClr val="bg1"/>
                </a:solidFill>
              </a:rPr>
              <a:t>head</a:t>
            </a:r>
            <a:r>
              <a:rPr lang="fr-FR" sz="1200" dirty="0">
                <a:solidFill>
                  <a:schemeClr val="bg1"/>
                </a:solidFill>
              </a:rPr>
              <a:t> pour voir les colonnes, les titres. Je vais aussi regarder le type de données que contiennent nos </a:t>
            </a:r>
            <a:r>
              <a:rPr lang="fr-FR" sz="1200" dirty="0" err="1">
                <a:solidFill>
                  <a:schemeClr val="bg1"/>
                </a:solidFill>
              </a:rPr>
              <a:t>dataframes</a:t>
            </a:r>
            <a:r>
              <a:rPr lang="fr-FR" sz="1200" dirty="0">
                <a:solidFill>
                  <a:schemeClr val="bg1"/>
                </a:solidFill>
              </a:rPr>
              <a:t>, afficher si y a des valeurs manquantes ou non-exploitables.</a:t>
            </a:r>
          </a:p>
          <a:p>
            <a:r>
              <a:rPr lang="fr-FR" sz="1200" dirty="0">
                <a:solidFill>
                  <a:schemeClr val="bg1"/>
                </a:solidFill>
              </a:rPr>
              <a:t>Pour les données non-exploitables, il faut les enlever pour la bonne suite du projet.</a:t>
            </a:r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909923" cy="610863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Gestion des doublons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183E240-8096-4ECB-824A-3842611DC113}" type="datetime4">
              <a:rPr lang="fr-FR" smtClean="0"/>
              <a:t>10 mars 2023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DBBEC02-1B22-F9BF-95EB-4874E1AC1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604195"/>
            <a:ext cx="5772956" cy="7430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EEC2F10-1F1D-8E2F-004D-AD3C9D3E78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264"/>
          <a:stretch/>
        </p:blipFill>
        <p:spPr>
          <a:xfrm>
            <a:off x="2381963" y="2428767"/>
            <a:ext cx="1952898" cy="136385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3265EC4-4C02-0A26-CBB9-C8DF8B5C44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893" b="11720"/>
          <a:stretch/>
        </p:blipFill>
        <p:spPr>
          <a:xfrm>
            <a:off x="999108" y="3912206"/>
            <a:ext cx="5780482" cy="188378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280F1AD-41C3-38D3-FC66-6D85460182E1}"/>
              </a:ext>
            </a:extLst>
          </p:cNvPr>
          <p:cNvSpPr txBox="1"/>
          <p:nvPr/>
        </p:nvSpPr>
        <p:spPr>
          <a:xfrm>
            <a:off x="7322949" y="1489926"/>
            <a:ext cx="36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Affichage des doublons.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A5C46C-6F36-CCBE-F481-5A419F525A87}"/>
              </a:ext>
            </a:extLst>
          </p:cNvPr>
          <p:cNvSpPr txBox="1"/>
          <p:nvPr/>
        </p:nvSpPr>
        <p:spPr>
          <a:xfrm>
            <a:off x="7322949" y="2428767"/>
            <a:ext cx="3060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Après l’affichage, constatation qu’il y a le même </a:t>
            </a:r>
            <a:r>
              <a:rPr lang="fr-FR" sz="1200" dirty="0" err="1">
                <a:solidFill>
                  <a:schemeClr val="bg1"/>
                </a:solidFill>
              </a:rPr>
              <a:t>sku</a:t>
            </a:r>
            <a:r>
              <a:rPr lang="fr-FR" sz="1200" dirty="0">
                <a:solidFill>
                  <a:schemeClr val="bg1"/>
                </a:solidFill>
              </a:rPr>
              <a:t> produit, mais qu’il y a un type de produit en </a:t>
            </a:r>
            <a:r>
              <a:rPr lang="fr-FR" sz="1200" dirty="0" err="1">
                <a:solidFill>
                  <a:schemeClr val="bg1"/>
                </a:solidFill>
              </a:rPr>
              <a:t>products</a:t>
            </a:r>
            <a:r>
              <a:rPr lang="fr-FR" sz="1200" dirty="0">
                <a:solidFill>
                  <a:schemeClr val="bg1"/>
                </a:solidFill>
              </a:rPr>
              <a:t> et un autre en image/jpeg.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13F1C7F-7280-DC99-4DF4-2B8EF27C9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447" y="2309180"/>
            <a:ext cx="790685" cy="160302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62F3368-DD17-E656-A2E4-6C90ACEEBECE}"/>
              </a:ext>
            </a:extLst>
          </p:cNvPr>
          <p:cNvSpPr txBox="1"/>
          <p:nvPr/>
        </p:nvSpPr>
        <p:spPr>
          <a:xfrm>
            <a:off x="7439186" y="4021810"/>
            <a:ext cx="3060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Pour le traitement des doublons, j’utilise un filtre pour garder uniquement les produits, et supprimer les doublons avec comme « </a:t>
            </a:r>
            <a:r>
              <a:rPr lang="fr-FR" sz="1200" dirty="0" err="1">
                <a:solidFill>
                  <a:schemeClr val="bg1"/>
                </a:solidFill>
              </a:rPr>
              <a:t>post_mime_type</a:t>
            </a:r>
            <a:r>
              <a:rPr lang="fr-FR" sz="1200" dirty="0">
                <a:solidFill>
                  <a:schemeClr val="bg1"/>
                </a:solidFill>
              </a:rPr>
              <a:t> » image/jpeg.</a:t>
            </a:r>
          </a:p>
          <a:p>
            <a:r>
              <a:rPr lang="fr-FR" sz="1200" dirty="0">
                <a:solidFill>
                  <a:schemeClr val="bg1"/>
                </a:solidFill>
              </a:rPr>
              <a:t>Ensuite, je fais en sorte d’afficher les données pour savoir si mon jeu de données contient encore des doublons.</a:t>
            </a:r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909923" cy="610863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Jointure des tables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183E240-8096-4ECB-824A-3842611DC113}" type="datetime4">
              <a:rPr lang="fr-FR" smtClean="0"/>
              <a:t>10 mars 2023</a:t>
            </a:fld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80F1AD-41C3-38D3-FC66-6D85460182E1}"/>
              </a:ext>
            </a:extLst>
          </p:cNvPr>
          <p:cNvSpPr txBox="1"/>
          <p:nvPr/>
        </p:nvSpPr>
        <p:spPr>
          <a:xfrm>
            <a:off x="964023" y="2478868"/>
            <a:ext cx="889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Utilisation de la fonction « </a:t>
            </a:r>
            <a:r>
              <a:rPr lang="fr-FR" sz="1200" dirty="0" err="1">
                <a:solidFill>
                  <a:schemeClr val="bg1"/>
                </a:solidFill>
              </a:rPr>
              <a:t>indicator</a:t>
            </a:r>
            <a:r>
              <a:rPr lang="fr-FR" sz="1200" dirty="0">
                <a:solidFill>
                  <a:schemeClr val="bg1"/>
                </a:solidFill>
              </a:rPr>
              <a:t> », afin de choisir au mieux le lien de jointure entre les tables. </a:t>
            </a:r>
            <a:r>
              <a:rPr lang="fr-FR" sz="1200" dirty="0" err="1">
                <a:solidFill>
                  <a:schemeClr val="bg1"/>
                </a:solidFill>
              </a:rPr>
              <a:t>L’indicator</a:t>
            </a:r>
            <a:r>
              <a:rPr lang="fr-FR" sz="1200" dirty="0">
                <a:solidFill>
                  <a:schemeClr val="bg1"/>
                </a:solidFill>
              </a:rPr>
              <a:t> permet d’avoir une colonne _merge pour savoir si les données ont un enregistrement spécifique et pouvoir choisir le bon lien de jointure.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A5C46C-6F36-CCBE-F481-5A419F525A87}"/>
              </a:ext>
            </a:extLst>
          </p:cNvPr>
          <p:cNvSpPr txBox="1"/>
          <p:nvPr/>
        </p:nvSpPr>
        <p:spPr>
          <a:xfrm>
            <a:off x="6520987" y="3025769"/>
            <a:ext cx="306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On constate ici que le « _merge » rend </a:t>
            </a:r>
            <a:r>
              <a:rPr lang="fr-FR" sz="1200" dirty="0" err="1">
                <a:solidFill>
                  <a:schemeClr val="bg1"/>
                </a:solidFill>
              </a:rPr>
              <a:t>both</a:t>
            </a:r>
            <a:r>
              <a:rPr lang="fr-FR" sz="1200" dirty="0">
                <a:solidFill>
                  <a:schemeClr val="bg1"/>
                </a:solidFill>
              </a:rPr>
              <a:t>, il faut donc choisir la bon lien de jointure qui va être « </a:t>
            </a:r>
            <a:r>
              <a:rPr lang="fr-FR" sz="1200" dirty="0" err="1">
                <a:solidFill>
                  <a:schemeClr val="bg1"/>
                </a:solidFill>
              </a:rPr>
              <a:t>inner</a:t>
            </a:r>
            <a:r>
              <a:rPr lang="fr-FR" sz="1200" dirty="0">
                <a:solidFill>
                  <a:schemeClr val="bg1"/>
                </a:solidFill>
              </a:rPr>
              <a:t> ».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2F3368-DD17-E656-A2E4-6C90ACEEBECE}"/>
              </a:ext>
            </a:extLst>
          </p:cNvPr>
          <p:cNvSpPr txBox="1"/>
          <p:nvPr/>
        </p:nvSpPr>
        <p:spPr>
          <a:xfrm>
            <a:off x="964023" y="4076070"/>
            <a:ext cx="889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On réalise ce travail pour la jointure de toute les tables dans le projet. Il faut néanmoins supprimer la colonne _merge après avoir choisi la bonne jointure.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86E859-024E-1894-1988-B850DEA0C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427183"/>
            <a:ext cx="8888065" cy="9526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3FD121-6B34-8A2F-1070-D7BCEE363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031601"/>
            <a:ext cx="4982270" cy="714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683D1A0-7E65-49DF-0544-89AB46719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4622573"/>
            <a:ext cx="888806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’image 19" descr="Gros plan en noir et blanc d’une jeune pousse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Analyse des données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5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fr-FR" dirty="0"/>
              <a:t>Calculs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05FB6DE2-51BB-4BF4-9C2C-7E1F1E3FDD9F}" type="datetime4">
              <a:rPr lang="fr-FR" smtClean="0"/>
              <a:t>10 mars 2023</a:t>
            </a:fld>
            <a:endParaRPr lang="fr-FR"/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8D0CF56E-C01E-1B62-E7EE-EF325802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50" y="1583862"/>
            <a:ext cx="5744377" cy="1629002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29B74EE-4C9D-9FCD-ADE4-9CCE4894EBD0}"/>
              </a:ext>
            </a:extLst>
          </p:cNvPr>
          <p:cNvSpPr txBox="1"/>
          <p:nvPr/>
        </p:nvSpPr>
        <p:spPr>
          <a:xfrm>
            <a:off x="1038550" y="3218575"/>
            <a:ext cx="439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On commence par un calcul sur le chiffre d’affaire par produit.</a:t>
            </a:r>
          </a:p>
          <a:p>
            <a:r>
              <a:rPr lang="fr-FR" sz="1200" dirty="0">
                <a:solidFill>
                  <a:schemeClr val="bg1"/>
                </a:solidFill>
              </a:rPr>
              <a:t>Utilisation d’un filtre sur le produit. 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86E81B8C-0EA2-BA34-9275-B364F8538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50" y="3739228"/>
            <a:ext cx="8640381" cy="126700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8A50F1DE-7864-ED9A-9F4F-3D9BEE12F5E1}"/>
              </a:ext>
            </a:extLst>
          </p:cNvPr>
          <p:cNvSpPr txBox="1"/>
          <p:nvPr/>
        </p:nvSpPr>
        <p:spPr>
          <a:xfrm>
            <a:off x="1081088" y="5084882"/>
            <a:ext cx="565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Calcul du chiffre d’affaire global sur internet.</a:t>
            </a: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06DFD251-222A-4452-8496-9F2CF7E3DE5B}" vid="{41331B5A-6860-4ABD-9857-B75B07E7B56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{B0837933-ED05-4107-BFE8-786211E1ED64}tf78853419_win32</Template>
  <TotalTime>2977</TotalTime>
  <Words>716</Words>
  <Application>Microsoft Office PowerPoint</Application>
  <PresentationFormat>Grand écran</PresentationFormat>
  <Paragraphs>95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</vt:lpstr>
      <vt:lpstr>Thème1</vt:lpstr>
      <vt:lpstr>Optimisez la gestion de données d’une boutique</vt:lpstr>
      <vt:lpstr>Programme</vt:lpstr>
      <vt:lpstr>Introduction</vt:lpstr>
      <vt:lpstr>Gestion des données</vt:lpstr>
      <vt:lpstr>Nettoyage du jeu de données.</vt:lpstr>
      <vt:lpstr>Gestion des doublons</vt:lpstr>
      <vt:lpstr>Jointure des tables</vt:lpstr>
      <vt:lpstr>Analyse des données</vt:lpstr>
      <vt:lpstr>Calculs</vt:lpstr>
      <vt:lpstr>Analyse des outliers/graphiques</vt:lpstr>
      <vt:lpstr>Describe/Boxplot</vt:lpstr>
      <vt:lpstr>Interquartiles</vt:lpstr>
      <vt:lpstr>Zscore</vt:lpstr>
      <vt:lpstr>Conclusion</vt:lpstr>
    </vt:vector>
  </TitlesOfParts>
  <Company>Laboratoires Thea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Optimisez la gestion de données d’une boutique</dc:title>
  <dc:creator>Jonathan GOURVILLE</dc:creator>
  <cp:lastModifiedBy>Jonathan GOURVILLE</cp:lastModifiedBy>
  <cp:revision>2</cp:revision>
  <dcterms:created xsi:type="dcterms:W3CDTF">2023-03-08T12:22:21Z</dcterms:created>
  <dcterms:modified xsi:type="dcterms:W3CDTF">2023-03-12T13:47:48Z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