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9"/>
  </p:notesMasterIdLst>
  <p:handoutMasterIdLst>
    <p:handoutMasterId r:id="rId20"/>
  </p:handoutMasterIdLst>
  <p:sldIdLst>
    <p:sldId id="401" r:id="rId5"/>
    <p:sldId id="403" r:id="rId6"/>
    <p:sldId id="402" r:id="rId7"/>
    <p:sldId id="411" r:id="rId8"/>
    <p:sldId id="396" r:id="rId9"/>
    <p:sldId id="397" r:id="rId10"/>
    <p:sldId id="405" r:id="rId11"/>
    <p:sldId id="412" r:id="rId12"/>
    <p:sldId id="410" r:id="rId13"/>
    <p:sldId id="394" r:id="rId14"/>
    <p:sldId id="407" r:id="rId15"/>
    <p:sldId id="413" r:id="rId16"/>
    <p:sldId id="408" r:id="rId17"/>
    <p:sldId id="409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6208" autoAdjust="0"/>
  </p:normalViewPr>
  <p:slideViewPr>
    <p:cSldViewPr snapToGrid="0">
      <p:cViewPr varScale="1">
        <p:scale>
          <a:sx n="123" d="100"/>
          <a:sy n="123" d="100"/>
        </p:scale>
        <p:origin x="126" y="18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CD696A-AFEF-4219-BF67-EA0FC81FFBF3}" type="datetime1">
              <a:rPr lang="fr-FR" smtClean="0"/>
              <a:t>24/05/2023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A7B7-E8D4-4C84-9E19-5B2C3E2EB3CB}" type="datetime1">
              <a:rPr lang="fr-FR" smtClean="0"/>
              <a:pPr/>
              <a:t>24/05/2023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1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4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63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0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01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98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(il n’existe pas d’ID de concepteur, car ils reposaient sur les diapositives de masque par défaut déjà présentes dans l’argumentaire.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41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onne de 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sme 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sme 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fr-FR" noProof="0"/>
              <a:t>Titre de la présentation</a:t>
            </a:r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0" name="Espace réservé d’imag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sme 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5" name="Espace réservé d’imag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2" name="Espace réservé du texte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3" name="Espace réservé du texte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5" name="Espace réservé du texte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7" name="Espace réservé du texte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69" name="Espace réservé du texte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0" name="Espace réservé du texte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Analyser les ventes d’une librairie avec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GOURVILLE Jonathan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Analyse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1453" y="147934"/>
            <a:ext cx="4937760" cy="48648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Courbe de Lorenz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54389" y="694700"/>
            <a:ext cx="4937760" cy="1979444"/>
          </a:xfrm>
        </p:spPr>
        <p:txBody>
          <a:bodyPr rtlCol="0"/>
          <a:lstStyle/>
          <a:p>
            <a:pPr rtl="0"/>
            <a:r>
              <a:rPr lang="fr-FR" sz="1400" dirty="0"/>
              <a:t>Calcul de l’indice de </a:t>
            </a:r>
            <a:r>
              <a:rPr lang="fr-FR" sz="1400" dirty="0" err="1"/>
              <a:t>gini</a:t>
            </a:r>
            <a:r>
              <a:rPr lang="fr-FR" sz="1400" dirty="0"/>
              <a:t> qui permet de savoir si la répartition est égalitaire entre nos données analysées. </a:t>
            </a:r>
          </a:p>
          <a:p>
            <a:pPr rtl="0"/>
            <a:r>
              <a:rPr lang="fr-FR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 droite d'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équidistribution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représente la distribution parfaitement égalitaire d'une variable</a:t>
            </a:r>
            <a:endParaRPr lang="fr-FR" sz="1400" dirty="0">
              <a:latin typeface="Century Gothic" panose="020B0502020202020204" pitchFamily="34" charset="0"/>
            </a:endParaRPr>
          </a:p>
        </p:txBody>
      </p:sp>
      <p:sp>
        <p:nvSpPr>
          <p:cNvPr id="7" name="Espace réservé de la date 5">
            <a:extLst>
              <a:ext uri="{FF2B5EF4-FFF2-40B4-BE49-F238E27FC236}">
                <a16:creationId xmlns:a16="http://schemas.microsoft.com/office/drawing/2014/main" id="{608D1D4A-3ABF-47FD-9E9F-50C12B4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A0DB317D-4A72-44A9-B888-2974D6C1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9" name="Espace réservé du numéro de diapositive 7">
            <a:extLst>
              <a:ext uri="{FF2B5EF4-FFF2-40B4-BE49-F238E27FC236}">
                <a16:creationId xmlns:a16="http://schemas.microsoft.com/office/drawing/2014/main" id="{E2ACE18F-7572-4B57-B093-F422098C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fr-FR" smtClean="0"/>
              <a:pPr rtl="0"/>
              <a:t>10</a:t>
            </a:fld>
            <a:endParaRPr lang="fr-FR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4BDD1223-23D5-0EAE-E562-76AC072A10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4284" y="2734426"/>
            <a:ext cx="3893537" cy="3063875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D4834BB-50AC-9C00-1FED-DA685438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9" y="2638600"/>
            <a:ext cx="3879301" cy="315970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6DF9DBB-FEF4-48A0-8AD2-E033E5FABF05}"/>
              </a:ext>
            </a:extLst>
          </p:cNvPr>
          <p:cNvSpPr txBox="1"/>
          <p:nvPr/>
        </p:nvSpPr>
        <p:spPr>
          <a:xfrm>
            <a:off x="270149" y="1929539"/>
            <a:ext cx="478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 représente également cette courbe sans nos 4 gros clients.</a:t>
            </a:r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04258"/>
          </a:xfrm>
        </p:spPr>
        <p:txBody>
          <a:bodyPr rtlCol="0"/>
          <a:lstStyle/>
          <a:p>
            <a:pPr rtl="0"/>
            <a:r>
              <a:rPr lang="fr-FR" dirty="0"/>
              <a:t>Analyse Bivariée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33618"/>
            <a:ext cx="3108960" cy="950976"/>
          </a:xfrm>
        </p:spPr>
        <p:txBody>
          <a:bodyPr rtlCol="0">
            <a:normAutofit fontScale="70000" lnSpcReduction="20000"/>
          </a:bodyPr>
          <a:lstStyle/>
          <a:p>
            <a:pPr algn="ctr" rtl="0"/>
            <a:r>
              <a:rPr lang="fr-FR" dirty="0"/>
              <a:t>Analyses entre variables quantitatives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95995"/>
            <a:ext cx="3108960" cy="306324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Test de la loi normal avec graphique ou calcul</a:t>
            </a:r>
            <a:endParaRPr lang="fr-FR" sz="1800" dirty="0"/>
          </a:p>
          <a:p>
            <a:pPr rtl="0"/>
            <a:r>
              <a:rPr lang="fr-FR" sz="1800" dirty="0"/>
              <a:t>Linéarité des variables. </a:t>
            </a:r>
          </a:p>
          <a:p>
            <a:pPr rtl="0"/>
            <a:r>
              <a:rPr lang="fr-FR" sz="1800" dirty="0"/>
              <a:t>Si les variables suivent une loi normale et une linéarité alors test Pearson sinon test alternatif comme Spearman. </a:t>
            </a:r>
          </a:p>
          <a:p>
            <a:pPr rtl="0"/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F16C4-EADF-47AC-B546-9BB6B594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1633618"/>
            <a:ext cx="3108960" cy="950976"/>
          </a:xfrm>
        </p:spPr>
        <p:txBody>
          <a:bodyPr rtlCol="0">
            <a:normAutofit fontScale="70000" lnSpcReduction="20000"/>
          </a:bodyPr>
          <a:lstStyle/>
          <a:p>
            <a:pPr algn="ctr" rtl="0"/>
            <a:r>
              <a:rPr lang="fr-FR" dirty="0"/>
              <a:t>Analyses entre variables quantitatives – qualitatives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218CF3-AC6F-43C5-8862-AA88D1210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2595995"/>
            <a:ext cx="3108960" cy="306324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sz="1800" dirty="0"/>
              <a:t>Normalité des résidus. </a:t>
            </a:r>
          </a:p>
          <a:p>
            <a:pPr rtl="0"/>
            <a:r>
              <a:rPr lang="fr-FR" sz="1800" dirty="0"/>
              <a:t>Egalité des variances. </a:t>
            </a:r>
          </a:p>
          <a:p>
            <a:pPr rtl="0"/>
            <a:r>
              <a:rPr lang="fr-FR" dirty="0"/>
              <a:t>Test </a:t>
            </a:r>
            <a:r>
              <a:rPr lang="fr-FR" dirty="0" err="1"/>
              <a:t>Anova</a:t>
            </a:r>
            <a:r>
              <a:rPr lang="fr-FR" dirty="0"/>
              <a:t> si les variables respectent les tests précédents et sont paramétriques sinon test alternatif de </a:t>
            </a:r>
            <a:r>
              <a:rPr lang="fr-FR" dirty="0" err="1"/>
              <a:t>Kruskal</a:t>
            </a:r>
            <a:r>
              <a:rPr lang="fr-FR" dirty="0"/>
              <a:t> Wallis.</a:t>
            </a:r>
            <a:endParaRPr lang="fr-FR" sz="1800" dirty="0"/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351E8A-820B-4A5A-8704-9D121A96F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0" y="1633618"/>
            <a:ext cx="3108960" cy="950976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fr-FR" dirty="0"/>
              <a:t>Analyses entre variables qualitatives – qualitatives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2595995"/>
            <a:ext cx="3108960" cy="2661031"/>
          </a:xfrm>
        </p:spPr>
        <p:txBody>
          <a:bodyPr rtlCol="0">
            <a:normAutofit/>
          </a:bodyPr>
          <a:lstStyle/>
          <a:p>
            <a:pPr rtl="0"/>
            <a:r>
              <a:rPr lang="fr-FR" sz="1800" dirty="0"/>
              <a:t>Test chi² pour savoir s’il y a un lien entre les deux variables étudiées. </a:t>
            </a:r>
          </a:p>
          <a:p>
            <a:pPr rtl="0"/>
            <a:r>
              <a:rPr lang="fr-FR" sz="1800" dirty="0"/>
              <a:t>Test du V Cramer pour mesurer la force de l’association entr</a:t>
            </a:r>
            <a:r>
              <a:rPr lang="fr-FR" dirty="0"/>
              <a:t>e deux variables</a:t>
            </a:r>
            <a:r>
              <a:rPr lang="fr-FR" sz="1800" dirty="0"/>
              <a:t>. </a:t>
            </a:r>
          </a:p>
          <a:p>
            <a:pPr rtl="0"/>
            <a:endParaRPr lang="fr-FR" dirty="0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B08B8075-F79F-470A-9ADE-E8B26A7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10980BC-2DD0-4160-99B1-C2A0F7A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5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697C9-31F5-7B2D-3E6F-997E3D52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Bivariée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F74089-8288-E84A-165F-6BA725FB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19" y="1822034"/>
            <a:ext cx="3108960" cy="95097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dirty="0"/>
              <a:t>Analyses entre variables quantitatives</a:t>
            </a:r>
          </a:p>
          <a:p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6091851E-50D8-F6C8-FC2E-429404A75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624"/>
          <a:stretch/>
        </p:blipFill>
        <p:spPr>
          <a:xfrm>
            <a:off x="4440796" y="2625776"/>
            <a:ext cx="2964606" cy="505418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BDEE58-5809-25CC-465C-CF65C1D1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4572DE-D192-49BD-01AB-0ABBEFB8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58051A-0C39-A68C-EA2C-CFD04A03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fr-FR" noProof="0" smtClean="0"/>
              <a:t>12</a:t>
            </a:fld>
            <a:endParaRPr lang="fr-FR" noProof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28599E7-C6B4-DF65-BC4F-93A4EB7E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24" y="5520303"/>
            <a:ext cx="7741976" cy="85737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B476443-1C61-D29B-7899-4625A54E7C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1"/>
          <a:stretch/>
        </p:blipFill>
        <p:spPr>
          <a:xfrm>
            <a:off x="411424" y="2514063"/>
            <a:ext cx="3829844" cy="28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1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7559ED0A-57D2-475A-80AA-FDDB6E882B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852" r="6852"/>
          <a:stretch/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80D2FA59-42D1-4596-BADF-65EE2EEC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08C1B7C-03BA-4C6C-B759-6DAB6A63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dirty="0"/>
              <a:t>Ce projet m’a permis de crée des analyses différentes et plus poussées que les projets précédents</a:t>
            </a:r>
            <a:r>
              <a:rPr lang="fr-FR" sz="1800" dirty="0"/>
              <a:t>.</a:t>
            </a:r>
          </a:p>
          <a:p>
            <a:pPr marL="0" indent="0" rtl="0">
              <a:buNone/>
            </a:pPr>
            <a:r>
              <a:rPr lang="fr-FR" dirty="0"/>
              <a:t>Analyser les indicateurs de ventes, création de moyenne mobile, ou encore de courbe de Lorenz.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Réalisation d’analyse bivariée avec des hypothèses émis et vérification de ces hypothèses. </a:t>
            </a:r>
            <a:endParaRPr lang="fr-FR" sz="180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751E420-B483-4040-8E33-A32E82D7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720F25F-904B-4AA2-9CB6-6941130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rtlCol="0"/>
          <a:lstStyle/>
          <a:p>
            <a:pPr rtl="0"/>
            <a:fld id="{B9713C8C-8E70-45D5-AE59-23E60168254E}" type="slidenum">
              <a:rPr lang="fr-FR" smtClean="0"/>
              <a:t>13</a:t>
            </a:fld>
            <a:endParaRPr lang="fr-FR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323FAF0-CC27-217E-309B-F91C96191D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5067" b="5067"/>
          <a:stretch/>
        </p:blipFill>
        <p:spPr/>
      </p:pic>
    </p:spTree>
    <p:extLst>
      <p:ext uri="{BB962C8B-B14F-4D97-AF65-F5344CB8AC3E}">
        <p14:creationId xmlns:p14="http://schemas.microsoft.com/office/powerpoint/2010/main" val="395842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>
            <a:normAutofit/>
          </a:bodyPr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13" name="Espace réservé pour une image  12" descr="Une image contenant dessin humoristique, graphisme&#10;&#10;Description générée automatiquement">
            <a:extLst>
              <a:ext uri="{FF2B5EF4-FFF2-40B4-BE49-F238E27FC236}">
                <a16:creationId xmlns:a16="http://schemas.microsoft.com/office/drawing/2014/main" id="{010A46EB-5C4D-76EE-299E-D0B3F3CBF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816" r="29451" b="1"/>
          <a:stretch/>
        </p:blipFill>
        <p:spPr>
          <a:xfrm>
            <a:off x="7059168" y="640080"/>
            <a:ext cx="4489704" cy="5596128"/>
          </a:xfrm>
          <a:noFill/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GOURVILLE Jonathan</a:t>
            </a:r>
          </a:p>
          <a:p>
            <a:pPr rtl="0"/>
            <a:endParaRPr lang="fr-FR" dirty="0"/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C6936534-FB72-DACE-604D-2385B0A0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45308A8B-80FD-0CA0-DD69-41298540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33CE6F9-52D3-276D-CC95-EC8FEEAE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fr-FR" noProof="0" smtClean="0"/>
              <a:pPr rtl="0">
                <a:spcAft>
                  <a:spcPts val="600"/>
                </a:spcAft>
              </a:pPr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472543" cy="2103436"/>
          </a:xfrm>
        </p:spPr>
        <p:txBody>
          <a:bodyPr rtlCol="0"/>
          <a:lstStyle/>
          <a:p>
            <a:pPr rtl="0"/>
            <a:r>
              <a:rPr lang="fr-FR" dirty="0"/>
              <a:t>Programme</a:t>
            </a:r>
          </a:p>
        </p:txBody>
      </p:sp>
      <p:pic>
        <p:nvPicPr>
          <p:cNvPr id="11" name="Espace réservé d’image 10">
            <a:extLst>
              <a:ext uri="{FF2B5EF4-FFF2-40B4-BE49-F238E27FC236}">
                <a16:creationId xmlns:a16="http://schemas.microsoft.com/office/drawing/2014/main" id="{86865FD9-DFA3-490C-B372-0EDD4BED9C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1839" r="11839"/>
          <a:stretch/>
        </p:blipFill>
        <p:spPr/>
      </p:pic>
      <p:pic>
        <p:nvPicPr>
          <p:cNvPr id="13" name="Espace réservé d’image 12">
            <a:extLst>
              <a:ext uri="{FF2B5EF4-FFF2-40B4-BE49-F238E27FC236}">
                <a16:creationId xmlns:a16="http://schemas.microsoft.com/office/drawing/2014/main" id="{55CEEF7E-98C5-40BC-941B-88FA9196B7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8044" r="28044"/>
          <a:stretch/>
        </p:blipFill>
        <p:spPr>
          <a:xfrm>
            <a:off x="9027089" y="0"/>
            <a:ext cx="3164413" cy="3694372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Gestion du jeu de données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Analyse jeu de données</a:t>
            </a:r>
          </a:p>
        </p:txBody>
      </p:sp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949D770F-0604-41BE-87F0-65B08CC353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6648" b="6648"/>
          <a:stretch/>
        </p:blipFill>
        <p:spPr/>
      </p:pic>
      <p:pic>
        <p:nvPicPr>
          <p:cNvPr id="17" name="Espace réservé d’image 16">
            <a:extLst>
              <a:ext uri="{FF2B5EF4-FFF2-40B4-BE49-F238E27FC236}">
                <a16:creationId xmlns:a16="http://schemas.microsoft.com/office/drawing/2014/main" id="{B9BCE927-4F46-4797-9BD3-B816E2B4CEA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21366" r="21366"/>
          <a:stretch/>
        </p:blipFill>
        <p:spPr>
          <a:xfrm>
            <a:off x="9054587" y="3694372"/>
            <a:ext cx="3109415" cy="3055044"/>
          </a:xfrm>
        </p:spPr>
      </p:pic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rtl="0"/>
            <a:r>
              <a:rPr lang="fr-FR" sz="1800" dirty="0"/>
              <a:t>Consultant data analyste au sein d’une librairie, il m’est demandé de réaliser plusieurs missions au sein de cette organisation.</a:t>
            </a:r>
          </a:p>
          <a:p>
            <a:pPr rtl="0"/>
            <a:r>
              <a:rPr lang="fr-FR" sz="1800" dirty="0"/>
              <a:t>Tout d’abord une analyse sur les indicateurs de vente et plus ciblée sur nos clients.</a:t>
            </a:r>
          </a:p>
          <a:p>
            <a:pPr rtl="0"/>
            <a:r>
              <a:rPr lang="fr-FR" dirty="0"/>
              <a:t>Ensuite les différents liens qui peuvent exister en deux variables quantitatives et/ou qualitatives</a:t>
            </a:r>
            <a:r>
              <a:rPr lang="fr-FR" sz="1800" dirty="0"/>
              <a:t>. 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AD8607B-44CF-1243-443B-0389E5E7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Partie</a:t>
            </a:r>
            <a:r>
              <a:rPr lang="en-US" dirty="0"/>
              <a:t> 1 : Gestion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04947C58-6F6B-A785-9E52-28885D8D6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2967789" y="2011680"/>
            <a:ext cx="6256421" cy="4160520"/>
          </a:xfr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7421ACF1-235F-84C3-5410-B959338D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noProof="0" dirty="0"/>
              <a:t>19/05/2023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99FCE94-5B09-2EB0-F7A3-8548BB52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9F332D-E0C6-1B07-647E-6E1CC358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fr-FR" noProof="0" smtClean="0"/>
              <a:pPr rtl="0">
                <a:spcAft>
                  <a:spcPts val="600"/>
                </a:spcAft>
              </a:pPr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986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du jeu de données</a:t>
            </a:r>
          </a:p>
        </p:txBody>
      </p:sp>
      <p:sp>
        <p:nvSpPr>
          <p:cNvPr id="4" name="Espace réservé de la date 5">
            <a:extLst>
              <a:ext uri="{FF2B5EF4-FFF2-40B4-BE49-F238E27FC236}">
                <a16:creationId xmlns:a16="http://schemas.microsoft.com/office/drawing/2014/main" id="{523A727A-BD22-42EE-9500-BBEF455D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5" name="Espace réservé du pied de page 6">
            <a:extLst>
              <a:ext uri="{FF2B5EF4-FFF2-40B4-BE49-F238E27FC236}">
                <a16:creationId xmlns:a16="http://schemas.microsoft.com/office/drawing/2014/main" id="{D00329E9-36A4-4FA9-9FBD-412BCEF2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7" name="Espace réservé du numéro de diapositive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10" name="Image 9" descr="Une image contenant texte, Appareils électroniques, capture d’écran, affichage&#10;&#10;Description générée automatiquement">
            <a:extLst>
              <a:ext uri="{FF2B5EF4-FFF2-40B4-BE49-F238E27FC236}">
                <a16:creationId xmlns:a16="http://schemas.microsoft.com/office/drawing/2014/main" id="{53C86726-F9CF-44C1-5647-F4D6C23E5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77" t="37791" r="17276" b="34118"/>
          <a:stretch/>
        </p:blipFill>
        <p:spPr>
          <a:xfrm>
            <a:off x="120073" y="1308177"/>
            <a:ext cx="5975927" cy="16440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472B51E-D1AD-F22D-B924-41B4BCCEBD06}"/>
              </a:ext>
            </a:extLst>
          </p:cNvPr>
          <p:cNvSpPr txBox="1"/>
          <p:nvPr/>
        </p:nvSpPr>
        <p:spPr>
          <a:xfrm>
            <a:off x="6691354" y="1308177"/>
            <a:ext cx="533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Lancement du projet, import des librairies et des fichiers que nous allons traiter tout au long notre projet.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23F0BA-15B4-EAC5-0D45-ADCE18CE88EE}"/>
              </a:ext>
            </a:extLst>
          </p:cNvPr>
          <p:cNvSpPr txBox="1"/>
          <p:nvPr/>
        </p:nvSpPr>
        <p:spPr>
          <a:xfrm>
            <a:off x="120073" y="3146156"/>
            <a:ext cx="597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Nettoyage des données.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EA0D643-CD30-7AED-6D37-30779E9F82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"/>
          <a:stretch/>
        </p:blipFill>
        <p:spPr>
          <a:xfrm>
            <a:off x="144650" y="3515488"/>
            <a:ext cx="5441157" cy="4953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5F1CD6E-C281-CCB7-A063-B5AD341907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"/>
          <a:stretch/>
        </p:blipFill>
        <p:spPr>
          <a:xfrm>
            <a:off x="120071" y="3949943"/>
            <a:ext cx="5465736" cy="65731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0A645E2-B4D3-D148-0289-40229D7B29CD}"/>
              </a:ext>
            </a:extLst>
          </p:cNvPr>
          <p:cNvSpPr txBox="1"/>
          <p:nvPr/>
        </p:nvSpPr>
        <p:spPr>
          <a:xfrm>
            <a:off x="120071" y="4677539"/>
            <a:ext cx="597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Modification type de données.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B9C4EAB-7F8F-3D97-8CF4-1CD051B36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08" y="5127327"/>
            <a:ext cx="6020640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du jeu de données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A341B71E-5290-4693-8035-44F1D530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81FCE4EA-92D0-4D04-BA86-2FFFEC9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A5E7A2D-649D-5634-0BFF-8FF8E56B8B9B}"/>
              </a:ext>
            </a:extLst>
          </p:cNvPr>
          <p:cNvSpPr txBox="1"/>
          <p:nvPr/>
        </p:nvSpPr>
        <p:spPr>
          <a:xfrm>
            <a:off x="139485" y="1690688"/>
            <a:ext cx="286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Doublons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23C8BD9-742A-19F5-5146-CB400AC6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1" y="2024087"/>
            <a:ext cx="5898329" cy="298186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21CB8FD-FFE0-49C3-7F8B-DD79D5A97962}"/>
              </a:ext>
            </a:extLst>
          </p:cNvPr>
          <p:cNvSpPr txBox="1"/>
          <p:nvPr/>
        </p:nvSpPr>
        <p:spPr>
          <a:xfrm>
            <a:off x="278969" y="5060197"/>
            <a:ext cx="5817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 peut voir qu’il y a des transactions en double mais cela est dû aux faites que plusieurs transactions peuvent être fait à la même date.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EC11AC-7193-042F-14AF-DD8D0AC6AC44}"/>
              </a:ext>
            </a:extLst>
          </p:cNvPr>
          <p:cNvSpPr txBox="1"/>
          <p:nvPr/>
        </p:nvSpPr>
        <p:spPr>
          <a:xfrm>
            <a:off x="7074976" y="1690688"/>
            <a:ext cx="48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Jointures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D5F9BCE-79F1-F886-9691-4DF2A68E7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26" y="2060020"/>
            <a:ext cx="5898330" cy="43520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2CE320-B7DA-7DB5-AAFB-99C285DCDB05}"/>
              </a:ext>
            </a:extLst>
          </p:cNvPr>
          <p:cNvSpPr txBox="1"/>
          <p:nvPr/>
        </p:nvSpPr>
        <p:spPr>
          <a:xfrm>
            <a:off x="6242009" y="2495227"/>
            <a:ext cx="58983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Utilisation de la fonction « </a:t>
            </a:r>
            <a:r>
              <a:rPr lang="fr-FR" sz="1400" dirty="0" err="1"/>
              <a:t>indicator</a:t>
            </a:r>
            <a:r>
              <a:rPr lang="fr-FR" sz="1400" dirty="0"/>
              <a:t> », afin de choisir au mieux le lien de jointure entre les tables. </a:t>
            </a:r>
            <a:r>
              <a:rPr lang="fr-FR" sz="1400" dirty="0" err="1"/>
              <a:t>L’indicator</a:t>
            </a:r>
            <a:r>
              <a:rPr lang="fr-FR" sz="1400" dirty="0"/>
              <a:t> permet d’avoir une colonne _merge pour savoir si les données ont un enregistrement spécifique et pouvoir choisir le bon lien de jointure.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844" y="925404"/>
            <a:ext cx="5541264" cy="2148840"/>
          </a:xfrm>
        </p:spPr>
        <p:txBody>
          <a:bodyPr rtlCol="0"/>
          <a:lstStyle/>
          <a:p>
            <a:pPr rtl="0"/>
            <a:r>
              <a:rPr lang="fr-FR" dirty="0"/>
              <a:t>Calculs et analyses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644946F-73D4-7409-9675-B0EB5792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96E1F1-7FE4-B03A-4010-1422660E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081" y="1375696"/>
            <a:ext cx="4937760" cy="950976"/>
          </a:xfrm>
        </p:spPr>
        <p:txBody>
          <a:bodyPr/>
          <a:lstStyle/>
          <a:p>
            <a:r>
              <a:rPr lang="fr-FR" dirty="0"/>
              <a:t>Analyse indicateurs ventes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A399AB58-8E89-314A-6056-57CA5FEA56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1081" y="2485617"/>
            <a:ext cx="4937125" cy="954078"/>
          </a:xfr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F6A3EE5-2F0A-69C2-6CE7-38749EBEC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26456" y="2485617"/>
            <a:ext cx="4937760" cy="521054"/>
          </a:xfrm>
        </p:spPr>
        <p:txBody>
          <a:bodyPr>
            <a:normAutofit/>
          </a:bodyPr>
          <a:lstStyle/>
          <a:p>
            <a:r>
              <a:rPr lang="fr-FR" sz="1400" b="0" dirty="0"/>
              <a:t>Analyse du chiffre d’affaires total, ensuite du chiffre d'affaires réalisé par année.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4FC7C774-FCD8-EBE2-6618-F8FF1B3671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11081" y="3557946"/>
            <a:ext cx="4937125" cy="2680153"/>
          </a:xfr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A42840-B972-DD60-8F44-DF98AB9E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9B315-2DE2-2CEA-8333-7325C52C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5B5456-3756-DE9B-F4A8-05B9E37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fr-FR" noProof="0" smtClean="0"/>
              <a:t>8</a:t>
            </a:fld>
            <a:endParaRPr lang="fr-FR" noProof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7D5187A-7D95-D90A-7441-BD1E8CBD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456" y="3515478"/>
            <a:ext cx="3058127" cy="23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7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91" y="250762"/>
            <a:ext cx="3886200" cy="723771"/>
          </a:xfrm>
        </p:spPr>
        <p:txBody>
          <a:bodyPr rtlCol="0"/>
          <a:lstStyle/>
          <a:p>
            <a:pPr rtl="0"/>
            <a:r>
              <a:rPr lang="fr-FR" dirty="0"/>
              <a:t>Calculs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DA5BE48-ECF2-1E90-7BA3-2D3A0E261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451" y="1667077"/>
            <a:ext cx="3610479" cy="4555493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E0C8A74-BE0C-A57C-7417-1F3791B1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584" y="1060136"/>
            <a:ext cx="3886200" cy="723771"/>
          </a:xfrm>
        </p:spPr>
        <p:txBody>
          <a:bodyPr/>
          <a:lstStyle/>
          <a:p>
            <a:r>
              <a:rPr lang="fr-FR" dirty="0"/>
              <a:t>Calcul des moyennes mobiles du chiffre d’affaires par mois.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FA9757F-0365-4F15-86D3-6165DFD4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19/05/2023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D13B003-BFA7-43DB-9005-32EFF68D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fr-FR" dirty="0"/>
              <a:t>Analyser les ventes d’une librairie avec python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fr-FR" smtClean="0"/>
              <a:t>9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758F0D0-61AA-C102-DC9B-A129755CA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79" y="1667077"/>
            <a:ext cx="7831385" cy="44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theme/theme1.xml><?xml version="1.0" encoding="utf-8"?>
<a:theme xmlns:a="http://schemas.openxmlformats.org/drawingml/2006/main" name="Pinceau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158.tgt.Office_48399888_TF89080264_Win32_OJ108761955.potx" id="{477920BD-AB9F-4BEE-B260-6413E5EE5EB4}" vid="{CBBEB043-4B5A-41C6-B734-8FFBE5588B0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du pinceau</Template>
  <TotalTime>13149</TotalTime>
  <Words>581</Words>
  <Application>Microsoft Office PowerPoint</Application>
  <PresentationFormat>Grand écran</PresentationFormat>
  <Paragraphs>98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Elephant</vt:lpstr>
      <vt:lpstr>Pinceau</vt:lpstr>
      <vt:lpstr>Analyser les ventes d’une librairie avec python</vt:lpstr>
      <vt:lpstr>Programme</vt:lpstr>
      <vt:lpstr>Introduction</vt:lpstr>
      <vt:lpstr>Partie 1 : Gestion</vt:lpstr>
      <vt:lpstr>Gestion du jeu de données</vt:lpstr>
      <vt:lpstr>Gestion du jeu de données</vt:lpstr>
      <vt:lpstr>Calculs et analyses</vt:lpstr>
      <vt:lpstr>Calculs</vt:lpstr>
      <vt:lpstr>Calculs</vt:lpstr>
      <vt:lpstr>Analyse </vt:lpstr>
      <vt:lpstr>Analyse Bivariée</vt:lpstr>
      <vt:lpstr>Analyse Bivariée</vt:lpstr>
      <vt:lpstr>Récapitulatif</vt:lpstr>
      <vt:lpstr>Merci</vt:lpstr>
    </vt:vector>
  </TitlesOfParts>
  <Company>Laboratoires Thea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Analyser les ventes d’une librairie avec python</dc:title>
  <dc:creator>Jonathan GOURVILLE</dc:creator>
  <cp:lastModifiedBy>Jonathan GOURVILLE</cp:lastModifiedBy>
  <cp:revision>5</cp:revision>
  <dcterms:created xsi:type="dcterms:W3CDTF">2023-05-19T07:37:40Z</dcterms:created>
  <dcterms:modified xsi:type="dcterms:W3CDTF">2023-05-30T09:11:36Z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