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</p:sldMasterIdLst>
  <p:notesMasterIdLst>
    <p:notesMasterId r:id="rId22"/>
  </p:notesMasterIdLst>
  <p:handoutMasterIdLst>
    <p:handoutMasterId r:id="rId23"/>
  </p:handoutMasterIdLst>
  <p:sldIdLst>
    <p:sldId id="1309" r:id="rId5"/>
    <p:sldId id="1357" r:id="rId6"/>
    <p:sldId id="1382" r:id="rId7"/>
    <p:sldId id="1380" r:id="rId8"/>
    <p:sldId id="1358" r:id="rId9"/>
    <p:sldId id="1381" r:id="rId10"/>
    <p:sldId id="1399" r:id="rId11"/>
    <p:sldId id="1378" r:id="rId12"/>
    <p:sldId id="1394" r:id="rId13"/>
    <p:sldId id="1395" r:id="rId14"/>
    <p:sldId id="1396" r:id="rId15"/>
    <p:sldId id="1397" r:id="rId16"/>
    <p:sldId id="1398" r:id="rId17"/>
    <p:sldId id="1390" r:id="rId18"/>
    <p:sldId id="1391" r:id="rId19"/>
    <p:sldId id="1393" r:id="rId20"/>
    <p:sldId id="1340" r:id="rId2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9F3FF"/>
    <a:srgbClr val="BAD80A"/>
    <a:srgbClr val="FF8C00"/>
    <a:srgbClr val="008272"/>
    <a:srgbClr val="00BCF2"/>
    <a:srgbClr val="0078D7"/>
    <a:srgbClr val="E3008C"/>
    <a:srgbClr val="B4A0FF"/>
    <a:srgbClr val="00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465" autoAdjust="0"/>
  </p:normalViewPr>
  <p:slideViewPr>
    <p:cSldViewPr>
      <p:cViewPr varScale="1">
        <p:scale>
          <a:sx n="64" d="100"/>
          <a:sy n="64" d="100"/>
        </p:scale>
        <p:origin x="717" y="36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37" d="100"/>
          <a:sy n="37" d="100"/>
        </p:scale>
        <p:origin x="2236" y="5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jonguz_microsoft_com/Documents/Documents/hmsp-offers-latam/Desktop%20as%20a%20Service%20-%20Business%20model%20-%20v1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jonguz_microsoft_com/Documents/Documents/hmsp-offers-latam/Desktop%20as%20a%20Service%20-%20Business%20model%20-%20v1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jonguz_microsoft_com/Documents/Documents/hmsp-offers-latam/Desktop%20as%20a%20Service%20-%20Business%20model%20-%20v1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jonguz_microsoft_com/Documents/Documents/hmsp-offers-latam/Desktop%20as%20a%20Service%20-%20Business%20model%20-%20v1.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jonguz_microsoft_com/Documents/Documents/hmsp-offers-latam/Desktop%20as%20a%20Service%20-%20Business%20model%20-%20v1.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jonguz_microsoft_com/Documents/Documents/hmsp-offers-latam/Desktop%20as%20a%20Service%20-%20Business%20model%20-%20v1.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Revenue Composition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model!$F$99</c:f>
              <c:strCache>
                <c:ptCount val="1"/>
                <c:pt idx="0">
                  <c:v>base plans revenue (in $)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val>
            <c:numRef>
              <c:f>model!$F$100:$F$112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1470.5882352941176</c:v>
                </c:pt>
                <c:pt idx="5">
                  <c:v>1961.0609296519467</c:v>
                </c:pt>
                <c:pt idx="6">
                  <c:v>2615.1167794690036</c:v>
                </c:pt>
                <c:pt idx="7">
                  <c:v>3487.3142730318455</c:v>
                </c:pt>
                <c:pt idx="8">
                  <c:v>4650.4083237770274</c:v>
                </c:pt>
                <c:pt idx="9">
                  <c:v>6201.4191680673848</c:v>
                </c:pt>
                <c:pt idx="10">
                  <c:v>8269.7253704463092</c:v>
                </c:pt>
                <c:pt idx="11">
                  <c:v>11027.856019594938</c:v>
                </c:pt>
                <c:pt idx="12">
                  <c:v>14705.882352941171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D3-497F-B900-823B004B1DC9}"/>
            </c:ext>
          </c:extLst>
        </c:ser>
        <c:ser>
          <c:idx val="2"/>
          <c:order val="2"/>
          <c:tx>
            <c:strRef>
              <c:f>model!$G$99</c:f>
              <c:strCache>
                <c:ptCount val="1"/>
                <c:pt idx="0">
                  <c:v>upsell revenue (in $)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val>
            <c:numRef>
              <c:f>model!$G$100:$G$112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944.85294117647061</c:v>
                </c:pt>
                <c:pt idx="5">
                  <c:v>1259.9816473013757</c:v>
                </c:pt>
                <c:pt idx="6">
                  <c:v>1680.212530808835</c:v>
                </c:pt>
                <c:pt idx="7">
                  <c:v>2240.5994204229605</c:v>
                </c:pt>
                <c:pt idx="8">
                  <c:v>2987.8873480267403</c:v>
                </c:pt>
                <c:pt idx="9">
                  <c:v>3984.411815483295</c:v>
                </c:pt>
                <c:pt idx="10">
                  <c:v>5313.298550511754</c:v>
                </c:pt>
                <c:pt idx="11">
                  <c:v>7085.3974925897473</c:v>
                </c:pt>
                <c:pt idx="12">
                  <c:v>9448.5294117647027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D3-497F-B900-823B004B1D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31454816"/>
        <c:axId val="731456456"/>
      </c:barChart>
      <c:lineChart>
        <c:grouping val="standard"/>
        <c:varyColors val="0"/>
        <c:ser>
          <c:idx val="0"/>
          <c:order val="0"/>
          <c:tx>
            <c:strRef>
              <c:f>model!$H$99</c:f>
              <c:strCache>
                <c:ptCount val="1"/>
                <c:pt idx="0">
                  <c:v>total sales (in $)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model!$C$100:$C$112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model!$H$100:$H$112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2415.4411764705883</c:v>
                </c:pt>
                <c:pt idx="5">
                  <c:v>3221.0425769533222</c:v>
                </c:pt>
                <c:pt idx="6">
                  <c:v>4295.3293102778389</c:v>
                </c:pt>
                <c:pt idx="7">
                  <c:v>5727.913693454806</c:v>
                </c:pt>
                <c:pt idx="8">
                  <c:v>7638.2956718037676</c:v>
                </c:pt>
                <c:pt idx="9">
                  <c:v>10185.830983550681</c:v>
                </c:pt>
                <c:pt idx="10">
                  <c:v>13583.023920958063</c:v>
                </c:pt>
                <c:pt idx="11">
                  <c:v>18113.253512184685</c:v>
                </c:pt>
                <c:pt idx="12">
                  <c:v>24154.411764705874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ED3-497F-B900-823B004B1D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1454816"/>
        <c:axId val="731456456"/>
      </c:lineChart>
      <c:catAx>
        <c:axId val="7314548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31456456"/>
        <c:crosses val="autoZero"/>
        <c:auto val="1"/>
        <c:lblAlgn val="ctr"/>
        <c:lblOffset val="100"/>
        <c:noMultiLvlLbl val="0"/>
      </c:catAx>
      <c:valAx>
        <c:axId val="73145645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3145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Composition of Revenue and Units by Plan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model!$B$50</c:f>
              <c:strCache>
                <c:ptCount val="1"/>
                <c:pt idx="0">
                  <c:v>% of total sales in units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3AB0-4C4E-9FC3-19C1BDC7389E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3AB0-4C4E-9FC3-19C1BDC7389E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3AB0-4C4E-9FC3-19C1BDC7389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model!$C$34:$E$34</c:f>
              <c:strCache>
                <c:ptCount val="3"/>
                <c:pt idx="0">
                  <c:v>std</c:v>
                </c:pt>
                <c:pt idx="1">
                  <c:v>adv</c:v>
                </c:pt>
                <c:pt idx="2">
                  <c:v>prm</c:v>
                </c:pt>
              </c:strCache>
            </c:strRef>
          </c:cat>
          <c:val>
            <c:numRef>
              <c:f>model!$C$50:$E$50</c:f>
              <c:numCache>
                <c:formatCode>0%</c:formatCode>
                <c:ptCount val="3"/>
                <c:pt idx="0">
                  <c:v>0.6</c:v>
                </c:pt>
                <c:pt idx="1">
                  <c:v>0.2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AB0-4C4E-9FC3-19C1BDC7389E}"/>
            </c:ext>
          </c:extLst>
        </c:ser>
        <c:ser>
          <c:idx val="1"/>
          <c:order val="1"/>
          <c:tx>
            <c:strRef>
              <c:f>model!$B$52</c:f>
              <c:strCache>
                <c:ptCount val="1"/>
                <c:pt idx="0">
                  <c:v>% of total sales in $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8-3AB0-4C4E-9FC3-19C1BDC7389E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A-3AB0-4C4E-9FC3-19C1BDC7389E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C-3AB0-4C4E-9FC3-19C1BDC7389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model!$C$34:$E$34</c:f>
              <c:strCache>
                <c:ptCount val="3"/>
                <c:pt idx="0">
                  <c:v>std</c:v>
                </c:pt>
                <c:pt idx="1">
                  <c:v>adv</c:v>
                </c:pt>
                <c:pt idx="2">
                  <c:v>prm</c:v>
                </c:pt>
              </c:strCache>
            </c:strRef>
          </c:cat>
          <c:val>
            <c:numRef>
              <c:f>model!$C$52:$E$52</c:f>
              <c:numCache>
                <c:formatCode>0%</c:formatCode>
                <c:ptCount val="3"/>
                <c:pt idx="0">
                  <c:v>0.6403376545070848</c:v>
                </c:pt>
                <c:pt idx="1">
                  <c:v>0.20862224902019899</c:v>
                </c:pt>
                <c:pt idx="2">
                  <c:v>0.15104009647271632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AB0-4C4E-9FC3-19C1BDC738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Revenue and Costs projections (top-down approach)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areaChart>
        <c:grouping val="standard"/>
        <c:varyColors val="0"/>
        <c:ser>
          <c:idx val="2"/>
          <c:order val="1"/>
          <c:tx>
            <c:strRef>
              <c:f>model!$AA$99</c:f>
              <c:strCache>
                <c:ptCount val="1"/>
                <c:pt idx="0">
                  <c:v>acum (top-down)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val>
            <c:numRef>
              <c:f>model!$AA$100:$AA$112</c:f>
              <c:numCache>
                <c:formatCode>_("$"* #,##0_);_("$"* \(#,##0\);_("$"* "-"_);_(@_)</c:formatCode>
                <c:ptCount val="13"/>
                <c:pt idx="0">
                  <c:v>-1000</c:v>
                </c:pt>
                <c:pt idx="1">
                  <c:v>-2000</c:v>
                </c:pt>
                <c:pt idx="2">
                  <c:v>-3000</c:v>
                </c:pt>
                <c:pt idx="3">
                  <c:v>-4000</c:v>
                </c:pt>
                <c:pt idx="4">
                  <c:v>-3085.4779411764703</c:v>
                </c:pt>
                <c:pt idx="5">
                  <c:v>-1865.9431755491662</c:v>
                </c:pt>
                <c:pt idx="6">
                  <c:v>-239.66742831687975</c:v>
                </c:pt>
                <c:pt idx="7">
                  <c:v>1929.0061352247992</c:v>
                </c:pt>
                <c:pt idx="8">
                  <c:v>4820.9788115736383</c:v>
                </c:pt>
                <c:pt idx="9">
                  <c:v>8677.4863567155444</c:v>
                </c:pt>
                <c:pt idx="10">
                  <c:v>13820.221821461842</c:v>
                </c:pt>
                <c:pt idx="11">
                  <c:v>20678.169783647445</c:v>
                </c:pt>
                <c:pt idx="12">
                  <c:v>29823.390371882735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CA-430A-B96B-5A4A9BA2C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0096928"/>
        <c:axId val="490099552"/>
      </c:areaChart>
      <c:barChart>
        <c:barDir val="col"/>
        <c:grouping val="clustered"/>
        <c:varyColors val="0"/>
        <c:ser>
          <c:idx val="3"/>
          <c:order val="2"/>
          <c:tx>
            <c:strRef>
              <c:f>model!$Z$99</c:f>
              <c:strCache>
                <c:ptCount val="1"/>
                <c:pt idx="0">
                  <c:v>cashflow (top-down)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val>
            <c:numRef>
              <c:f>model!$Z$100:$Z$112</c:f>
              <c:numCache>
                <c:formatCode>_("$"* #,##0_);_("$"* \(#,##0\);_("$"* "-"_);_(@_)</c:formatCode>
                <c:ptCount val="13"/>
                <c:pt idx="0">
                  <c:v>-1000</c:v>
                </c:pt>
                <c:pt idx="1">
                  <c:v>-1000</c:v>
                </c:pt>
                <c:pt idx="2">
                  <c:v>-1000</c:v>
                </c:pt>
                <c:pt idx="3">
                  <c:v>-1000</c:v>
                </c:pt>
                <c:pt idx="4">
                  <c:v>914.52205882352951</c:v>
                </c:pt>
                <c:pt idx="5">
                  <c:v>1219.5347656273041</c:v>
                </c:pt>
                <c:pt idx="6">
                  <c:v>1626.2757472322864</c:v>
                </c:pt>
                <c:pt idx="7">
                  <c:v>2168.673563541679</c:v>
                </c:pt>
                <c:pt idx="8">
                  <c:v>2891.9726763488388</c:v>
                </c:pt>
                <c:pt idx="9">
                  <c:v>3856.5075451419052</c:v>
                </c:pt>
                <c:pt idx="10">
                  <c:v>5142.735464746298</c:v>
                </c:pt>
                <c:pt idx="11">
                  <c:v>6857.9479621856026</c:v>
                </c:pt>
                <c:pt idx="12">
                  <c:v>9145.2205882352901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CA-430A-B96B-5A4A9BA2C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0096928"/>
        <c:axId val="490099552"/>
      </c:barChart>
      <c:lineChart>
        <c:grouping val="standard"/>
        <c:varyColors val="0"/>
        <c:ser>
          <c:idx val="0"/>
          <c:order val="0"/>
          <c:tx>
            <c:strRef>
              <c:f>model!$H$99</c:f>
              <c:strCache>
                <c:ptCount val="1"/>
                <c:pt idx="0">
                  <c:v>total sales (in $)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model!$C$100:$C$112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model!$H$100:$H$112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2415.4411764705883</c:v>
                </c:pt>
                <c:pt idx="5">
                  <c:v>3221.0425769533222</c:v>
                </c:pt>
                <c:pt idx="6">
                  <c:v>4295.3293102778389</c:v>
                </c:pt>
                <c:pt idx="7">
                  <c:v>5727.913693454806</c:v>
                </c:pt>
                <c:pt idx="8">
                  <c:v>7638.2956718037676</c:v>
                </c:pt>
                <c:pt idx="9">
                  <c:v>10185.830983550681</c:v>
                </c:pt>
                <c:pt idx="10">
                  <c:v>13583.023920958063</c:v>
                </c:pt>
                <c:pt idx="11">
                  <c:v>18113.253512184685</c:v>
                </c:pt>
                <c:pt idx="12">
                  <c:v>24154.411764705874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CA-430A-B96B-5A4A9BA2C4A9}"/>
            </c:ext>
          </c:extLst>
        </c:ser>
        <c:ser>
          <c:idx val="4"/>
          <c:order val="3"/>
          <c:tx>
            <c:strRef>
              <c:f>model!$N$99</c:f>
              <c:strCache>
                <c:ptCount val="1"/>
                <c:pt idx="0">
                  <c:v>total cogs top-down (in $)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model!$C$100:$C$112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model!$N$100:$N$112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1500.9191176470588</c:v>
                </c:pt>
                <c:pt idx="5">
                  <c:v>2001.5078113260181</c:v>
                </c:pt>
                <c:pt idx="6">
                  <c:v>2669.0535630455524</c:v>
                </c:pt>
                <c:pt idx="7">
                  <c:v>3559.240129913127</c:v>
                </c:pt>
                <c:pt idx="8">
                  <c:v>4746.3229954549288</c:v>
                </c:pt>
                <c:pt idx="9">
                  <c:v>6329.3234384087755</c:v>
                </c:pt>
                <c:pt idx="10">
                  <c:v>8440.2884562117652</c:v>
                </c:pt>
                <c:pt idx="11">
                  <c:v>11255.305549999082</c:v>
                </c:pt>
                <c:pt idx="12">
                  <c:v>15009.191176470584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6CA-430A-B96B-5A4A9BA2C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0096928"/>
        <c:axId val="490099552"/>
      </c:lineChart>
      <c:catAx>
        <c:axId val="4900969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90099552"/>
        <c:crosses val="autoZero"/>
        <c:auto val="1"/>
        <c:lblAlgn val="ctr"/>
        <c:lblOffset val="100"/>
        <c:noMultiLvlLbl val="0"/>
      </c:catAx>
      <c:valAx>
        <c:axId val="49009955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9009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Revenue and Costs projections (bottom-up approach)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areaChart>
        <c:grouping val="standard"/>
        <c:varyColors val="0"/>
        <c:ser>
          <c:idx val="2"/>
          <c:order val="1"/>
          <c:tx>
            <c:strRef>
              <c:f>model!$AJ$99</c:f>
              <c:strCache>
                <c:ptCount val="1"/>
                <c:pt idx="0">
                  <c:v>acum (bottom-up)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val>
            <c:numRef>
              <c:f>model!$AJ$100:$AJ$112</c:f>
              <c:numCache>
                <c:formatCode>_("$"* #,##0_);_("$"* \(#,##0\);_("$"* "-"_);_(@_)</c:formatCode>
                <c:ptCount val="13"/>
                <c:pt idx="0">
                  <c:v>-1000</c:v>
                </c:pt>
                <c:pt idx="1">
                  <c:v>-2500</c:v>
                </c:pt>
                <c:pt idx="2">
                  <c:v>-4000</c:v>
                </c:pt>
                <c:pt idx="3">
                  <c:v>-5500</c:v>
                </c:pt>
                <c:pt idx="4">
                  <c:v>-7084.5588235294117</c:v>
                </c:pt>
                <c:pt idx="5">
                  <c:v>-8197.0376787394125</c:v>
                </c:pt>
                <c:pt idx="6">
                  <c:v>-8679.9877785004974</c:v>
                </c:pt>
                <c:pt idx="7">
                  <c:v>-8323.4477907073469</c:v>
                </c:pt>
                <c:pt idx="8">
                  <c:v>-6847.4297790719584</c:v>
                </c:pt>
                <c:pt idx="9">
                  <c:v>-3878.5638298070999</c:v>
                </c:pt>
                <c:pt idx="10">
                  <c:v>1081.0468392474731</c:v>
                </c:pt>
                <c:pt idx="11">
                  <c:v>8695.3582581076007</c:v>
                </c:pt>
                <c:pt idx="12">
                  <c:v>19849.770022813478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15-4D2D-8FB5-1542DB4E78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0096928"/>
        <c:axId val="490099552"/>
      </c:areaChart>
      <c:barChart>
        <c:barDir val="col"/>
        <c:grouping val="clustered"/>
        <c:varyColors val="0"/>
        <c:ser>
          <c:idx val="3"/>
          <c:order val="2"/>
          <c:tx>
            <c:strRef>
              <c:f>model!$AI$99</c:f>
              <c:strCache>
                <c:ptCount val="1"/>
                <c:pt idx="0">
                  <c:v>cashflow (bottom-up)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val>
            <c:numRef>
              <c:f>model!$AI$100:$AI$112</c:f>
              <c:numCache>
                <c:formatCode>_("$"* #,##0_);_("$"* \(#,##0\);_("$"* "-"_);_(@_)</c:formatCode>
                <c:ptCount val="13"/>
                <c:pt idx="0">
                  <c:v>-1000</c:v>
                </c:pt>
                <c:pt idx="1">
                  <c:v>-1500</c:v>
                </c:pt>
                <c:pt idx="2">
                  <c:v>-1500</c:v>
                </c:pt>
                <c:pt idx="3">
                  <c:v>-1500</c:v>
                </c:pt>
                <c:pt idx="4">
                  <c:v>-1584.5588235294117</c:v>
                </c:pt>
                <c:pt idx="5">
                  <c:v>-1112.4788552100017</c:v>
                </c:pt>
                <c:pt idx="6">
                  <c:v>-482.95009976108395</c:v>
                </c:pt>
                <c:pt idx="7">
                  <c:v>356.53998779315043</c:v>
                </c:pt>
                <c:pt idx="8">
                  <c:v>1476.0180116353886</c:v>
                </c:pt>
                <c:pt idx="9">
                  <c:v>2968.8659492648585</c:v>
                </c:pt>
                <c:pt idx="10">
                  <c:v>4959.610669054573</c:v>
                </c:pt>
                <c:pt idx="11">
                  <c:v>7614.3114188601285</c:v>
                </c:pt>
                <c:pt idx="12">
                  <c:v>11154.411764705876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15-4D2D-8FB5-1542DB4E78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0096928"/>
        <c:axId val="490099552"/>
      </c:barChart>
      <c:lineChart>
        <c:grouping val="standard"/>
        <c:varyColors val="0"/>
        <c:ser>
          <c:idx val="0"/>
          <c:order val="0"/>
          <c:tx>
            <c:strRef>
              <c:f>model!$H$99</c:f>
              <c:strCache>
                <c:ptCount val="1"/>
                <c:pt idx="0">
                  <c:v>total sales (in $)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model!$C$100:$C$112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model!$H$100:$H$112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2415.4411764705883</c:v>
                </c:pt>
                <c:pt idx="5">
                  <c:v>3221.0425769533222</c:v>
                </c:pt>
                <c:pt idx="6">
                  <c:v>4295.3293102778389</c:v>
                </c:pt>
                <c:pt idx="7">
                  <c:v>5727.913693454806</c:v>
                </c:pt>
                <c:pt idx="8">
                  <c:v>7638.2956718037676</c:v>
                </c:pt>
                <c:pt idx="9">
                  <c:v>10185.830983550681</c:v>
                </c:pt>
                <c:pt idx="10">
                  <c:v>13583.023920958063</c:v>
                </c:pt>
                <c:pt idx="11">
                  <c:v>18113.253512184685</c:v>
                </c:pt>
                <c:pt idx="12">
                  <c:v>24154.411764705874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15-4D2D-8FB5-1542DB4E78E3}"/>
            </c:ext>
          </c:extLst>
        </c:ser>
        <c:ser>
          <c:idx val="4"/>
          <c:order val="3"/>
          <c:tx>
            <c:strRef>
              <c:f>model!$V$99</c:f>
              <c:strCache>
                <c:ptCount val="1"/>
                <c:pt idx="0">
                  <c:v>total cogs bottom-up (in $)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model!$C$100:$C$112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model!$V$100:$V$112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4000</c:v>
                </c:pt>
                <c:pt idx="5">
                  <c:v>4333.5214321633239</c:v>
                </c:pt>
                <c:pt idx="6">
                  <c:v>4778.2794100389228</c:v>
                </c:pt>
                <c:pt idx="7">
                  <c:v>5371.3737056616555</c:v>
                </c:pt>
                <c:pt idx="8">
                  <c:v>6162.277660168379</c:v>
                </c:pt>
                <c:pt idx="9">
                  <c:v>7216.9650342858222</c:v>
                </c:pt>
                <c:pt idx="10">
                  <c:v>8623.4132519034902</c:v>
                </c:pt>
                <c:pt idx="11">
                  <c:v>10498.942093324556</c:v>
                </c:pt>
                <c:pt idx="12">
                  <c:v>12999.999999999998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C15-4D2D-8FB5-1542DB4E78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0096928"/>
        <c:axId val="490099552"/>
      </c:lineChart>
      <c:catAx>
        <c:axId val="4900969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90099552"/>
        <c:crosses val="autoZero"/>
        <c:auto val="1"/>
        <c:lblAlgn val="ctr"/>
        <c:lblOffset val="100"/>
        <c:noMultiLvlLbl val="0"/>
      </c:catAx>
      <c:valAx>
        <c:axId val="49009955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9009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Gross Margin Composition (top-down)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model!$I$99</c:f>
              <c:strCache>
                <c:ptCount val="1"/>
                <c:pt idx="0">
                  <c:v>base plans gm (in $)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val>
            <c:numRef>
              <c:f>model!$I$100:$I$112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470.58823529411779</c:v>
                </c:pt>
                <c:pt idx="5">
                  <c:v>627.53949748862317</c:v>
                </c:pt>
                <c:pt idx="6">
                  <c:v>836.83736943008148</c:v>
                </c:pt>
                <c:pt idx="7">
                  <c:v>1115.9405673701908</c:v>
                </c:pt>
                <c:pt idx="8">
                  <c:v>1488.1306636086492</c:v>
                </c:pt>
                <c:pt idx="9">
                  <c:v>1984.454133781564</c:v>
                </c:pt>
                <c:pt idx="10">
                  <c:v>2646.3121185428199</c:v>
                </c:pt>
                <c:pt idx="11">
                  <c:v>3528.9139262703811</c:v>
                </c:pt>
                <c:pt idx="12">
                  <c:v>4705.8823529411766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84-4143-89EF-9FBF18C5172D}"/>
            </c:ext>
          </c:extLst>
        </c:ser>
        <c:ser>
          <c:idx val="2"/>
          <c:order val="2"/>
          <c:tx>
            <c:strRef>
              <c:f>model!$J$99</c:f>
              <c:strCache>
                <c:ptCount val="1"/>
                <c:pt idx="0">
                  <c:v>upsell gm (in $)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val>
            <c:numRef>
              <c:f>model!$J$100:$J$112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443.93382352941182</c:v>
                </c:pt>
                <c:pt idx="5">
                  <c:v>591.99526813868147</c:v>
                </c:pt>
                <c:pt idx="6">
                  <c:v>789.43837780220565</c:v>
                </c:pt>
                <c:pt idx="7">
                  <c:v>1052.7329961714884</c:v>
                </c:pt>
                <c:pt idx="8">
                  <c:v>1403.8420127401903</c:v>
                </c:pt>
                <c:pt idx="9">
                  <c:v>1872.0534113603421</c:v>
                </c:pt>
                <c:pt idx="10">
                  <c:v>2496.4233462034799</c:v>
                </c:pt>
                <c:pt idx="11">
                  <c:v>3329.0340359152219</c:v>
                </c:pt>
                <c:pt idx="12">
                  <c:v>4439.3382352941171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84-4143-89EF-9FBF18C51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31454816"/>
        <c:axId val="731456456"/>
      </c:barChart>
      <c:lineChart>
        <c:grouping val="standard"/>
        <c:varyColors val="0"/>
        <c:ser>
          <c:idx val="0"/>
          <c:order val="0"/>
          <c:tx>
            <c:strRef>
              <c:f>model!$K$99</c:f>
              <c:strCache>
                <c:ptCount val="1"/>
                <c:pt idx="0">
                  <c:v>total gm top-down (in $)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model!$C$100:$C$112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model!$K$100:$K$112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914.52205882352962</c:v>
                </c:pt>
                <c:pt idx="5">
                  <c:v>1219.5347656273048</c:v>
                </c:pt>
                <c:pt idx="6">
                  <c:v>1626.2757472322871</c:v>
                </c:pt>
                <c:pt idx="7">
                  <c:v>2168.673563541679</c:v>
                </c:pt>
                <c:pt idx="8">
                  <c:v>2891.9726763488397</c:v>
                </c:pt>
                <c:pt idx="9">
                  <c:v>3856.5075451419061</c:v>
                </c:pt>
                <c:pt idx="10">
                  <c:v>5142.7354647462998</c:v>
                </c:pt>
                <c:pt idx="11">
                  <c:v>6857.9479621856026</c:v>
                </c:pt>
                <c:pt idx="12">
                  <c:v>9145.2205882352937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84-4143-89EF-9FBF18C51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1454816"/>
        <c:axId val="731456456"/>
      </c:lineChart>
      <c:catAx>
        <c:axId val="7314548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31456456"/>
        <c:crosses val="autoZero"/>
        <c:auto val="1"/>
        <c:lblAlgn val="ctr"/>
        <c:lblOffset val="100"/>
        <c:noMultiLvlLbl val="0"/>
      </c:catAx>
      <c:valAx>
        <c:axId val="73145645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3145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Costs Composition (bottom-up)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stacked"/>
        <c:varyColors val="0"/>
        <c:ser>
          <c:idx val="3"/>
          <c:order val="1"/>
          <c:tx>
            <c:strRef>
              <c:f>model!$D$99</c:f>
              <c:strCache>
                <c:ptCount val="1"/>
                <c:pt idx="0">
                  <c:v>MSFT revenue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val>
            <c:numRef>
              <c:f>model!$D$100:$D$112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1000</c:v>
                </c:pt>
                <c:pt idx="5">
                  <c:v>1333.5214321633239</c:v>
                </c:pt>
                <c:pt idx="6">
                  <c:v>1778.2794100389228</c:v>
                </c:pt>
                <c:pt idx="7">
                  <c:v>2371.3737056616551</c:v>
                </c:pt>
                <c:pt idx="8">
                  <c:v>3162.277660168379</c:v>
                </c:pt>
                <c:pt idx="9">
                  <c:v>4216.9650342858222</c:v>
                </c:pt>
                <c:pt idx="10">
                  <c:v>5623.4132519034902</c:v>
                </c:pt>
                <c:pt idx="11">
                  <c:v>7498.9420933245574</c:v>
                </c:pt>
                <c:pt idx="12">
                  <c:v>9999.9999999999982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9B-4EE6-9E1D-46FE84BD0C5B}"/>
            </c:ext>
          </c:extLst>
        </c:ser>
        <c:ser>
          <c:idx val="2"/>
          <c:order val="2"/>
          <c:tx>
            <c:strRef>
              <c:f>model!$T$99</c:f>
              <c:strCache>
                <c:ptCount val="1"/>
                <c:pt idx="0">
                  <c:v>prj + mngd svcs costs (in $)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val>
            <c:numRef>
              <c:f>model!$T$100:$T$112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2500</c:v>
                </c:pt>
                <c:pt idx="5">
                  <c:v>2500</c:v>
                </c:pt>
                <c:pt idx="6">
                  <c:v>2500</c:v>
                </c:pt>
                <c:pt idx="7">
                  <c:v>2500</c:v>
                </c:pt>
                <c:pt idx="8">
                  <c:v>2500</c:v>
                </c:pt>
                <c:pt idx="9">
                  <c:v>2500</c:v>
                </c:pt>
                <c:pt idx="10">
                  <c:v>2500</c:v>
                </c:pt>
                <c:pt idx="11">
                  <c:v>2500</c:v>
                </c:pt>
                <c:pt idx="12">
                  <c:v>2500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9B-4EE6-9E1D-46FE84BD0C5B}"/>
            </c:ext>
          </c:extLst>
        </c:ser>
        <c:ser>
          <c:idx val="1"/>
          <c:order val="3"/>
          <c:tx>
            <c:strRef>
              <c:f>model!$U$99</c:f>
              <c:strCache>
                <c:ptCount val="1"/>
                <c:pt idx="0">
                  <c:v>ip svcs costs (in $)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val>
            <c:numRef>
              <c:f>model!$U$100:$U$112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500</c:v>
                </c:pt>
                <c:pt idx="7">
                  <c:v>500</c:v>
                </c:pt>
                <c:pt idx="8">
                  <c:v>500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9B-4EE6-9E1D-46FE84BD0C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31454816"/>
        <c:axId val="731456456"/>
      </c:barChart>
      <c:lineChart>
        <c:grouping val="standard"/>
        <c:varyColors val="0"/>
        <c:ser>
          <c:idx val="0"/>
          <c:order val="0"/>
          <c:tx>
            <c:strRef>
              <c:f>model!$V$99</c:f>
              <c:strCache>
                <c:ptCount val="1"/>
                <c:pt idx="0">
                  <c:v>total cogs bottom-up (in $)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model!$C$100:$C$112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model!$V$100:$V$112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4000</c:v>
                </c:pt>
                <c:pt idx="5">
                  <c:v>4333.5214321633239</c:v>
                </c:pt>
                <c:pt idx="6">
                  <c:v>4778.2794100389228</c:v>
                </c:pt>
                <c:pt idx="7">
                  <c:v>5371.3737056616555</c:v>
                </c:pt>
                <c:pt idx="8">
                  <c:v>6162.277660168379</c:v>
                </c:pt>
                <c:pt idx="9">
                  <c:v>7216.9650342858222</c:v>
                </c:pt>
                <c:pt idx="10">
                  <c:v>8623.4132519034902</c:v>
                </c:pt>
                <c:pt idx="11">
                  <c:v>10498.942093324556</c:v>
                </c:pt>
                <c:pt idx="12">
                  <c:v>12999.999999999998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B9B-4EE6-9E1D-46FE84BD0C5B}"/>
            </c:ext>
          </c:extLst>
        </c:ser>
        <c:ser>
          <c:idx val="4"/>
          <c:order val="4"/>
          <c:tx>
            <c:strRef>
              <c:f>model!$H$99</c:f>
              <c:strCache>
                <c:ptCount val="1"/>
                <c:pt idx="0">
                  <c:v>total sales (in $)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model!$H$100:$H$112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2415.4411764705883</c:v>
                </c:pt>
                <c:pt idx="5">
                  <c:v>3221.0425769533222</c:v>
                </c:pt>
                <c:pt idx="6">
                  <c:v>4295.3293102778389</c:v>
                </c:pt>
                <c:pt idx="7">
                  <c:v>5727.913693454806</c:v>
                </c:pt>
                <c:pt idx="8">
                  <c:v>7638.2956718037676</c:v>
                </c:pt>
                <c:pt idx="9">
                  <c:v>10185.830983550681</c:v>
                </c:pt>
                <c:pt idx="10">
                  <c:v>13583.023920958063</c:v>
                </c:pt>
                <c:pt idx="11">
                  <c:v>18113.253512184685</c:v>
                </c:pt>
                <c:pt idx="12">
                  <c:v>24154.411764705874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B9B-4EE6-9E1D-46FE84BD0C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1454816"/>
        <c:axId val="731456456"/>
      </c:lineChart>
      <c:catAx>
        <c:axId val="7314548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31456456"/>
        <c:crosses val="autoZero"/>
        <c:auto val="1"/>
        <c:lblAlgn val="ctr"/>
        <c:lblOffset val="100"/>
        <c:noMultiLvlLbl val="0"/>
      </c:catAx>
      <c:valAx>
        <c:axId val="73145645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3145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92713-4EF2-4F2B-9104-F0CB070F5E95}" type="datetime8">
              <a:rPr lang="en-US" smtClean="0">
                <a:latin typeface="Segoe UI" pitchFamily="34" charset="0"/>
              </a:rPr>
              <a:t>1/29/2017 9:19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196BB360-4395-422C-A729-CB974B278917}" type="datetime8">
              <a:rPr lang="en-US" smtClean="0"/>
              <a:t>1/29/2017 9:19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9E68977-C62F-48C1-B8E5-A952982F1FDC}" type="datetime8">
              <a:rPr lang="en-US" smtClean="0"/>
              <a:t>1/29/2017 9:19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98D00DD-4303-42E8-B760-143B61ACE071}" type="datetime8">
              <a:rPr lang="en-US" smtClean="0"/>
              <a:t>1/29/2017 9:19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986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D3C5518-CCF0-420D-9C41-3B9D16BCC534}" type="datetime8">
              <a:rPr lang="en-US" smtClean="0"/>
              <a:t>1/29/2017 9:19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51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98D00DD-4303-42E8-B760-143B61ACE071}" type="datetime8">
              <a:rPr lang="en-US" smtClean="0"/>
              <a:t>1/29/2017 9:19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35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98D00DD-4303-42E8-B760-143B61ACE071}" type="datetime8">
              <a:rPr lang="en-US" smtClean="0"/>
              <a:t>1/29/2017 9:19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412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7B030C-B02E-4646-A55D-872355A8FE9D}" type="datetime8">
              <a:rPr lang="en-US" smtClean="0">
                <a:solidFill>
                  <a:prstClr val="black"/>
                </a:solidFill>
              </a:rPr>
              <a:t>1/29/2017 9:19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33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D3C5518-CCF0-420D-9C41-3B9D16BCC534}" type="datetime8">
              <a:rPr lang="en-US" smtClean="0"/>
              <a:t>1/29/2017 9:19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09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98D00DD-4303-42E8-B760-143B61ACE071}" type="datetime8">
              <a:rPr lang="en-US" smtClean="0"/>
              <a:t>1/29/2017 9:19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97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D3C5518-CCF0-420D-9C41-3B9D16BCC534}" type="datetime8">
              <a:rPr lang="en-US" smtClean="0"/>
              <a:t>1/29/2017 9:19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18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98D00DD-4303-42E8-B760-143B61ACE071}" type="datetime8">
              <a:rPr lang="en-US" smtClean="0"/>
              <a:t>1/29/2017 9:19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699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98D00DD-4303-42E8-B760-143B61ACE071}" type="datetime8">
              <a:rPr lang="en-US" smtClean="0"/>
              <a:t>1/29/2017 1:34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47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D3C5518-CCF0-420D-9C41-3B9D16BCC534}" type="datetime8">
              <a:rPr lang="en-US" smtClean="0"/>
              <a:t>1/29/2017 9:19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6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98D00DD-4303-42E8-B760-143B61ACE071}" type="datetime8">
              <a:rPr lang="en-US" smtClean="0"/>
              <a:t>1/29/2017 9:19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633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98D00DD-4303-42E8-B760-143B61ACE071}" type="datetime8">
              <a:rPr lang="en-US" smtClean="0"/>
              <a:t>1/29/2017 9:19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56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645920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852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474720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852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200" y="6154121"/>
            <a:ext cx="1681413" cy="360979"/>
            <a:chOff x="457200" y="1643393"/>
            <a:chExt cx="4492753" cy="9645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4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5761037" y="3532693"/>
            <a:ext cx="6680197" cy="3483528"/>
            <a:chOff x="-1" y="2506985"/>
            <a:chExt cx="1462502" cy="762652"/>
          </a:xfrm>
        </p:grpSpPr>
        <p:grpSp>
          <p:nvGrpSpPr>
            <p:cNvPr id="29" name="Group 28"/>
            <p:cNvGrpSpPr>
              <a:grpSpLocks noChangeAspect="1"/>
            </p:cNvGrpSpPr>
            <p:nvPr/>
          </p:nvGrpSpPr>
          <p:grpSpPr>
            <a:xfrm>
              <a:off x="-1" y="2626805"/>
              <a:ext cx="1462502" cy="642832"/>
              <a:chOff x="-12967953" y="6185934"/>
              <a:chExt cx="5632011" cy="2475511"/>
            </a:xfrm>
          </p:grpSpPr>
          <p:sp>
            <p:nvSpPr>
              <p:cNvPr id="31" name="Freeform 87"/>
              <p:cNvSpPr>
                <a:spLocks noEditPoints="1"/>
              </p:cNvSpPr>
              <p:nvPr/>
            </p:nvSpPr>
            <p:spPr bwMode="auto">
              <a:xfrm>
                <a:off x="-10692122" y="6794402"/>
                <a:ext cx="719098" cy="719098"/>
              </a:xfrm>
              <a:custGeom>
                <a:avLst/>
                <a:gdLst>
                  <a:gd name="T0" fmla="*/ 50 w 221"/>
                  <a:gd name="T1" fmla="*/ 202 h 220"/>
                  <a:gd name="T2" fmla="*/ 73 w 221"/>
                  <a:gd name="T3" fmla="*/ 186 h 220"/>
                  <a:gd name="T4" fmla="*/ 86 w 221"/>
                  <a:gd name="T5" fmla="*/ 183 h 220"/>
                  <a:gd name="T6" fmla="*/ 95 w 221"/>
                  <a:gd name="T7" fmla="*/ 185 h 220"/>
                  <a:gd name="T8" fmla="*/ 109 w 221"/>
                  <a:gd name="T9" fmla="*/ 214 h 220"/>
                  <a:gd name="T10" fmla="*/ 133 w 221"/>
                  <a:gd name="T11" fmla="*/ 218 h 220"/>
                  <a:gd name="T12" fmla="*/ 138 w 221"/>
                  <a:gd name="T13" fmla="*/ 191 h 220"/>
                  <a:gd name="T14" fmla="*/ 145 w 221"/>
                  <a:gd name="T15" fmla="*/ 179 h 220"/>
                  <a:gd name="T16" fmla="*/ 153 w 221"/>
                  <a:gd name="T17" fmla="*/ 174 h 220"/>
                  <a:gd name="T18" fmla="*/ 183 w 221"/>
                  <a:gd name="T19" fmla="*/ 184 h 220"/>
                  <a:gd name="T20" fmla="*/ 202 w 221"/>
                  <a:gd name="T21" fmla="*/ 170 h 220"/>
                  <a:gd name="T22" fmla="*/ 187 w 221"/>
                  <a:gd name="T23" fmla="*/ 148 h 220"/>
                  <a:gd name="T24" fmla="*/ 183 w 221"/>
                  <a:gd name="T25" fmla="*/ 134 h 220"/>
                  <a:gd name="T26" fmla="*/ 186 w 221"/>
                  <a:gd name="T27" fmla="*/ 125 h 220"/>
                  <a:gd name="T28" fmla="*/ 215 w 221"/>
                  <a:gd name="T29" fmla="*/ 111 h 220"/>
                  <a:gd name="T30" fmla="*/ 218 w 221"/>
                  <a:gd name="T31" fmla="*/ 88 h 220"/>
                  <a:gd name="T32" fmla="*/ 191 w 221"/>
                  <a:gd name="T33" fmla="*/ 83 h 220"/>
                  <a:gd name="T34" fmla="*/ 179 w 221"/>
                  <a:gd name="T35" fmla="*/ 76 h 220"/>
                  <a:gd name="T36" fmla="*/ 175 w 221"/>
                  <a:gd name="T37" fmla="*/ 67 h 220"/>
                  <a:gd name="T38" fmla="*/ 185 w 221"/>
                  <a:gd name="T39" fmla="*/ 37 h 220"/>
                  <a:gd name="T40" fmla="*/ 171 w 221"/>
                  <a:gd name="T41" fmla="*/ 18 h 220"/>
                  <a:gd name="T42" fmla="*/ 148 w 221"/>
                  <a:gd name="T43" fmla="*/ 34 h 220"/>
                  <a:gd name="T44" fmla="*/ 135 w 221"/>
                  <a:gd name="T45" fmla="*/ 37 h 220"/>
                  <a:gd name="T46" fmla="*/ 126 w 221"/>
                  <a:gd name="T47" fmla="*/ 34 h 220"/>
                  <a:gd name="T48" fmla="*/ 112 w 221"/>
                  <a:gd name="T49" fmla="*/ 6 h 220"/>
                  <a:gd name="T50" fmla="*/ 88 w 221"/>
                  <a:gd name="T51" fmla="*/ 2 h 220"/>
                  <a:gd name="T52" fmla="*/ 83 w 221"/>
                  <a:gd name="T53" fmla="*/ 29 h 220"/>
                  <a:gd name="T54" fmla="*/ 68 w 221"/>
                  <a:gd name="T55" fmla="*/ 46 h 220"/>
                  <a:gd name="T56" fmla="*/ 38 w 221"/>
                  <a:gd name="T57" fmla="*/ 35 h 220"/>
                  <a:gd name="T58" fmla="*/ 19 w 221"/>
                  <a:gd name="T59" fmla="*/ 49 h 220"/>
                  <a:gd name="T60" fmla="*/ 34 w 221"/>
                  <a:gd name="T61" fmla="*/ 72 h 220"/>
                  <a:gd name="T62" fmla="*/ 35 w 221"/>
                  <a:gd name="T63" fmla="*/ 96 h 220"/>
                  <a:gd name="T64" fmla="*/ 6 w 221"/>
                  <a:gd name="T65" fmla="*/ 109 h 220"/>
                  <a:gd name="T66" fmla="*/ 3 w 221"/>
                  <a:gd name="T67" fmla="*/ 132 h 220"/>
                  <a:gd name="T68" fmla="*/ 30 w 221"/>
                  <a:gd name="T69" fmla="*/ 137 h 220"/>
                  <a:gd name="T70" fmla="*/ 46 w 221"/>
                  <a:gd name="T71" fmla="*/ 152 h 220"/>
                  <a:gd name="T72" fmla="*/ 46 w 221"/>
                  <a:gd name="T73" fmla="*/ 166 h 220"/>
                  <a:gd name="T74" fmla="*/ 37 w 221"/>
                  <a:gd name="T75" fmla="*/ 192 h 220"/>
                  <a:gd name="T76" fmla="*/ 78 w 221"/>
                  <a:gd name="T77" fmla="*/ 85 h 220"/>
                  <a:gd name="T78" fmla="*/ 142 w 221"/>
                  <a:gd name="T79" fmla="*/ 134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20">
                    <a:moveTo>
                      <a:pt x="37" y="192"/>
                    </a:moveTo>
                    <a:cubicBezTo>
                      <a:pt x="50" y="202"/>
                      <a:pt x="50" y="202"/>
                      <a:pt x="50" y="202"/>
                    </a:cubicBezTo>
                    <a:cubicBezTo>
                      <a:pt x="52" y="203"/>
                      <a:pt x="56" y="203"/>
                      <a:pt x="59" y="201"/>
                    </a:cubicBezTo>
                    <a:cubicBezTo>
                      <a:pt x="73" y="186"/>
                      <a:pt x="73" y="186"/>
                      <a:pt x="73" y="186"/>
                    </a:cubicBezTo>
                    <a:cubicBezTo>
                      <a:pt x="78" y="181"/>
                      <a:pt x="82" y="181"/>
                      <a:pt x="85" y="183"/>
                    </a:cubicBezTo>
                    <a:cubicBezTo>
                      <a:pt x="86" y="183"/>
                      <a:pt x="86" y="183"/>
                      <a:pt x="86" y="183"/>
                    </a:cubicBezTo>
                    <a:cubicBezTo>
                      <a:pt x="89" y="184"/>
                      <a:pt x="92" y="185"/>
                      <a:pt x="95" y="185"/>
                    </a:cubicBezTo>
                    <a:cubicBezTo>
                      <a:pt x="95" y="185"/>
                      <a:pt x="95" y="185"/>
                      <a:pt x="95" y="185"/>
                    </a:cubicBezTo>
                    <a:cubicBezTo>
                      <a:pt x="99" y="186"/>
                      <a:pt x="103" y="188"/>
                      <a:pt x="105" y="195"/>
                    </a:cubicBezTo>
                    <a:cubicBezTo>
                      <a:pt x="109" y="214"/>
                      <a:pt x="109" y="214"/>
                      <a:pt x="109" y="214"/>
                    </a:cubicBezTo>
                    <a:cubicBezTo>
                      <a:pt x="110" y="218"/>
                      <a:pt x="114" y="220"/>
                      <a:pt x="116" y="220"/>
                    </a:cubicBezTo>
                    <a:cubicBezTo>
                      <a:pt x="133" y="218"/>
                      <a:pt x="133" y="218"/>
                      <a:pt x="133" y="218"/>
                    </a:cubicBezTo>
                    <a:cubicBezTo>
                      <a:pt x="135" y="217"/>
                      <a:pt x="138" y="214"/>
                      <a:pt x="138" y="210"/>
                    </a:cubicBezTo>
                    <a:cubicBezTo>
                      <a:pt x="138" y="191"/>
                      <a:pt x="138" y="191"/>
                      <a:pt x="138" y="191"/>
                    </a:cubicBezTo>
                    <a:cubicBezTo>
                      <a:pt x="138" y="184"/>
                      <a:pt x="141" y="181"/>
                      <a:pt x="144" y="179"/>
                    </a:cubicBezTo>
                    <a:cubicBezTo>
                      <a:pt x="144" y="179"/>
                      <a:pt x="145" y="179"/>
                      <a:pt x="145" y="179"/>
                    </a:cubicBezTo>
                    <a:cubicBezTo>
                      <a:pt x="147" y="177"/>
                      <a:pt x="150" y="176"/>
                      <a:pt x="153" y="174"/>
                    </a:cubicBezTo>
                    <a:cubicBezTo>
                      <a:pt x="153" y="174"/>
                      <a:pt x="153" y="174"/>
                      <a:pt x="153" y="174"/>
                    </a:cubicBezTo>
                    <a:cubicBezTo>
                      <a:pt x="156" y="172"/>
                      <a:pt x="161" y="171"/>
                      <a:pt x="167" y="174"/>
                    </a:cubicBezTo>
                    <a:cubicBezTo>
                      <a:pt x="183" y="184"/>
                      <a:pt x="183" y="184"/>
                      <a:pt x="183" y="184"/>
                    </a:cubicBezTo>
                    <a:cubicBezTo>
                      <a:pt x="187" y="186"/>
                      <a:pt x="191" y="185"/>
                      <a:pt x="192" y="183"/>
                    </a:cubicBezTo>
                    <a:cubicBezTo>
                      <a:pt x="202" y="170"/>
                      <a:pt x="202" y="170"/>
                      <a:pt x="202" y="170"/>
                    </a:cubicBezTo>
                    <a:cubicBezTo>
                      <a:pt x="204" y="169"/>
                      <a:pt x="204" y="164"/>
                      <a:pt x="201" y="161"/>
                    </a:cubicBezTo>
                    <a:cubicBezTo>
                      <a:pt x="187" y="148"/>
                      <a:pt x="187" y="148"/>
                      <a:pt x="187" y="148"/>
                    </a:cubicBezTo>
                    <a:cubicBezTo>
                      <a:pt x="182" y="143"/>
                      <a:pt x="182" y="139"/>
                      <a:pt x="183" y="135"/>
                    </a:cubicBezTo>
                    <a:cubicBezTo>
                      <a:pt x="183" y="135"/>
                      <a:pt x="183" y="135"/>
                      <a:pt x="183" y="134"/>
                    </a:cubicBezTo>
                    <a:cubicBezTo>
                      <a:pt x="184" y="131"/>
                      <a:pt x="185" y="128"/>
                      <a:pt x="186" y="126"/>
                    </a:cubicBez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7" y="121"/>
                      <a:pt x="189" y="117"/>
                      <a:pt x="196" y="116"/>
                    </a:cubicBezTo>
                    <a:cubicBezTo>
                      <a:pt x="215" y="111"/>
                      <a:pt x="215" y="111"/>
                      <a:pt x="215" y="111"/>
                    </a:cubicBezTo>
                    <a:cubicBezTo>
                      <a:pt x="218" y="110"/>
                      <a:pt x="221" y="106"/>
                      <a:pt x="220" y="104"/>
                    </a:cubicBezTo>
                    <a:cubicBezTo>
                      <a:pt x="218" y="88"/>
                      <a:pt x="218" y="88"/>
                      <a:pt x="218" y="88"/>
                    </a:cubicBezTo>
                    <a:cubicBezTo>
                      <a:pt x="218" y="85"/>
                      <a:pt x="215" y="82"/>
                      <a:pt x="211" y="82"/>
                    </a:cubicBezTo>
                    <a:cubicBezTo>
                      <a:pt x="191" y="83"/>
                      <a:pt x="191" y="83"/>
                      <a:pt x="191" y="83"/>
                    </a:cubicBezTo>
                    <a:cubicBezTo>
                      <a:pt x="184" y="83"/>
                      <a:pt x="181" y="80"/>
                      <a:pt x="180" y="76"/>
                    </a:cubicBezTo>
                    <a:cubicBezTo>
                      <a:pt x="180" y="76"/>
                      <a:pt x="179" y="76"/>
                      <a:pt x="179" y="76"/>
                    </a:cubicBezTo>
                    <a:cubicBezTo>
                      <a:pt x="178" y="73"/>
                      <a:pt x="176" y="70"/>
                      <a:pt x="175" y="68"/>
                    </a:cubicBezTo>
                    <a:cubicBezTo>
                      <a:pt x="175" y="67"/>
                      <a:pt x="175" y="67"/>
                      <a:pt x="175" y="67"/>
                    </a:cubicBezTo>
                    <a:cubicBezTo>
                      <a:pt x="172" y="64"/>
                      <a:pt x="171" y="60"/>
                      <a:pt x="175" y="53"/>
                    </a:cubicBezTo>
                    <a:cubicBezTo>
                      <a:pt x="185" y="37"/>
                      <a:pt x="185" y="37"/>
                      <a:pt x="185" y="37"/>
                    </a:cubicBezTo>
                    <a:cubicBezTo>
                      <a:pt x="187" y="34"/>
                      <a:pt x="186" y="29"/>
                      <a:pt x="184" y="28"/>
                    </a:cubicBezTo>
                    <a:cubicBezTo>
                      <a:pt x="171" y="18"/>
                      <a:pt x="171" y="18"/>
                      <a:pt x="171" y="18"/>
                    </a:cubicBezTo>
                    <a:cubicBezTo>
                      <a:pt x="169" y="17"/>
                      <a:pt x="164" y="16"/>
                      <a:pt x="162" y="19"/>
                    </a:cubicBezTo>
                    <a:cubicBezTo>
                      <a:pt x="148" y="34"/>
                      <a:pt x="148" y="34"/>
                      <a:pt x="148" y="34"/>
                    </a:cubicBezTo>
                    <a:cubicBezTo>
                      <a:pt x="143" y="38"/>
                      <a:pt x="139" y="38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2" y="36"/>
                      <a:pt x="129" y="35"/>
                      <a:pt x="126" y="34"/>
                    </a:cubicBezTo>
                    <a:cubicBezTo>
                      <a:pt x="126" y="34"/>
                      <a:pt x="126" y="34"/>
                      <a:pt x="126" y="34"/>
                    </a:cubicBezTo>
                    <a:cubicBezTo>
                      <a:pt x="121" y="34"/>
                      <a:pt x="118" y="32"/>
                      <a:pt x="116" y="24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1" y="2"/>
                      <a:pt x="107" y="0"/>
                      <a:pt x="104" y="0"/>
                    </a:cubicBezTo>
                    <a:cubicBezTo>
                      <a:pt x="88" y="2"/>
                      <a:pt x="88" y="2"/>
                      <a:pt x="88" y="2"/>
                    </a:cubicBezTo>
                    <a:cubicBezTo>
                      <a:pt x="86" y="2"/>
                      <a:pt x="83" y="6"/>
                      <a:pt x="83" y="9"/>
                    </a:cubicBezTo>
                    <a:cubicBezTo>
                      <a:pt x="83" y="29"/>
                      <a:pt x="83" y="29"/>
                      <a:pt x="83" y="29"/>
                    </a:cubicBezTo>
                    <a:cubicBezTo>
                      <a:pt x="83" y="36"/>
                      <a:pt x="80" y="39"/>
                      <a:pt x="77" y="41"/>
                    </a:cubicBezTo>
                    <a:cubicBezTo>
                      <a:pt x="73" y="42"/>
                      <a:pt x="70" y="44"/>
                      <a:pt x="68" y="46"/>
                    </a:cubicBezTo>
                    <a:cubicBezTo>
                      <a:pt x="64" y="48"/>
                      <a:pt x="60" y="49"/>
                      <a:pt x="54" y="46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34" y="33"/>
                      <a:pt x="30" y="35"/>
                      <a:pt x="29" y="36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7" y="51"/>
                      <a:pt x="17" y="56"/>
                      <a:pt x="20" y="59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8" y="76"/>
                      <a:pt x="39" y="80"/>
                      <a:pt x="38" y="83"/>
                    </a:cubicBezTo>
                    <a:cubicBezTo>
                      <a:pt x="37" y="87"/>
                      <a:pt x="36" y="91"/>
                      <a:pt x="35" y="96"/>
                    </a:cubicBezTo>
                    <a:cubicBezTo>
                      <a:pt x="34" y="99"/>
                      <a:pt x="32" y="103"/>
                      <a:pt x="25" y="104"/>
                    </a:cubicBezTo>
                    <a:cubicBezTo>
                      <a:pt x="6" y="109"/>
                      <a:pt x="6" y="109"/>
                      <a:pt x="6" y="109"/>
                    </a:cubicBezTo>
                    <a:cubicBezTo>
                      <a:pt x="2" y="110"/>
                      <a:pt x="0" y="113"/>
                      <a:pt x="1" y="116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6" y="138"/>
                      <a:pt x="10" y="138"/>
                    </a:cubicBezTo>
                    <a:cubicBezTo>
                      <a:pt x="30" y="137"/>
                      <a:pt x="30" y="137"/>
                      <a:pt x="30" y="137"/>
                    </a:cubicBezTo>
                    <a:cubicBezTo>
                      <a:pt x="37" y="137"/>
                      <a:pt x="40" y="140"/>
                      <a:pt x="41" y="144"/>
                    </a:cubicBezTo>
                    <a:cubicBezTo>
                      <a:pt x="43" y="147"/>
                      <a:pt x="44" y="150"/>
                      <a:pt x="46" y="152"/>
                    </a:cubicBezTo>
                    <a:cubicBezTo>
                      <a:pt x="46" y="153"/>
                      <a:pt x="46" y="153"/>
                      <a:pt x="46" y="153"/>
                    </a:cubicBezTo>
                    <a:cubicBezTo>
                      <a:pt x="49" y="156"/>
                      <a:pt x="50" y="160"/>
                      <a:pt x="46" y="166"/>
                    </a:cubicBezTo>
                    <a:cubicBezTo>
                      <a:pt x="36" y="183"/>
                      <a:pt x="36" y="183"/>
                      <a:pt x="36" y="183"/>
                    </a:cubicBezTo>
                    <a:cubicBezTo>
                      <a:pt x="34" y="186"/>
                      <a:pt x="35" y="190"/>
                      <a:pt x="37" y="192"/>
                    </a:cubicBezTo>
                    <a:close/>
                    <a:moveTo>
                      <a:pt x="86" y="142"/>
                    </a:moveTo>
                    <a:cubicBezTo>
                      <a:pt x="68" y="128"/>
                      <a:pt x="65" y="103"/>
                      <a:pt x="78" y="85"/>
                    </a:cubicBezTo>
                    <a:cubicBezTo>
                      <a:pt x="92" y="68"/>
                      <a:pt x="117" y="64"/>
                      <a:pt x="135" y="78"/>
                    </a:cubicBezTo>
                    <a:cubicBezTo>
                      <a:pt x="152" y="92"/>
                      <a:pt x="156" y="117"/>
                      <a:pt x="142" y="134"/>
                    </a:cubicBezTo>
                    <a:cubicBezTo>
                      <a:pt x="129" y="152"/>
                      <a:pt x="103" y="155"/>
                      <a:pt x="86" y="14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88"/>
              <p:cNvSpPr>
                <a:spLocks noEditPoints="1"/>
              </p:cNvSpPr>
              <p:nvPr/>
            </p:nvSpPr>
            <p:spPr bwMode="auto">
              <a:xfrm>
                <a:off x="-11379612" y="7308045"/>
                <a:ext cx="987775" cy="987775"/>
              </a:xfrm>
              <a:custGeom>
                <a:avLst/>
                <a:gdLst>
                  <a:gd name="T0" fmla="*/ 264 w 302"/>
                  <a:gd name="T1" fmla="*/ 100 h 302"/>
                  <a:gd name="T2" fmla="*/ 274 w 302"/>
                  <a:gd name="T3" fmla="*/ 69 h 302"/>
                  <a:gd name="T4" fmla="*/ 248 w 302"/>
                  <a:gd name="T5" fmla="*/ 61 h 302"/>
                  <a:gd name="T6" fmla="*/ 233 w 302"/>
                  <a:gd name="T7" fmla="*/ 47 h 302"/>
                  <a:gd name="T8" fmla="*/ 224 w 302"/>
                  <a:gd name="T9" fmla="*/ 22 h 302"/>
                  <a:gd name="T10" fmla="*/ 196 w 302"/>
                  <a:gd name="T11" fmla="*/ 35 h 302"/>
                  <a:gd name="T12" fmla="*/ 180 w 302"/>
                  <a:gd name="T13" fmla="*/ 6 h 302"/>
                  <a:gd name="T14" fmla="*/ 157 w 302"/>
                  <a:gd name="T15" fmla="*/ 19 h 302"/>
                  <a:gd name="T16" fmla="*/ 136 w 302"/>
                  <a:gd name="T17" fmla="*/ 20 h 302"/>
                  <a:gd name="T18" fmla="*/ 112 w 302"/>
                  <a:gd name="T19" fmla="*/ 8 h 302"/>
                  <a:gd name="T20" fmla="*/ 101 w 302"/>
                  <a:gd name="T21" fmla="*/ 38 h 302"/>
                  <a:gd name="T22" fmla="*/ 69 w 302"/>
                  <a:gd name="T23" fmla="*/ 28 h 302"/>
                  <a:gd name="T24" fmla="*/ 62 w 302"/>
                  <a:gd name="T25" fmla="*/ 54 h 302"/>
                  <a:gd name="T26" fmla="*/ 48 w 302"/>
                  <a:gd name="T27" fmla="*/ 69 h 302"/>
                  <a:gd name="T28" fmla="*/ 23 w 302"/>
                  <a:gd name="T29" fmla="*/ 78 h 302"/>
                  <a:gd name="T30" fmla="*/ 36 w 302"/>
                  <a:gd name="T31" fmla="*/ 107 h 302"/>
                  <a:gd name="T32" fmla="*/ 6 w 302"/>
                  <a:gd name="T33" fmla="*/ 122 h 302"/>
                  <a:gd name="T34" fmla="*/ 20 w 302"/>
                  <a:gd name="T35" fmla="*/ 145 h 302"/>
                  <a:gd name="T36" fmla="*/ 20 w 302"/>
                  <a:gd name="T37" fmla="*/ 166 h 302"/>
                  <a:gd name="T38" fmla="*/ 9 w 302"/>
                  <a:gd name="T39" fmla="*/ 190 h 302"/>
                  <a:gd name="T40" fmla="*/ 38 w 302"/>
                  <a:gd name="T41" fmla="*/ 201 h 302"/>
                  <a:gd name="T42" fmla="*/ 28 w 302"/>
                  <a:gd name="T43" fmla="*/ 233 h 302"/>
                  <a:gd name="T44" fmla="*/ 54 w 302"/>
                  <a:gd name="T45" fmla="*/ 240 h 302"/>
                  <a:gd name="T46" fmla="*/ 69 w 302"/>
                  <a:gd name="T47" fmla="*/ 254 h 302"/>
                  <a:gd name="T48" fmla="*/ 78 w 302"/>
                  <a:gd name="T49" fmla="*/ 279 h 302"/>
                  <a:gd name="T50" fmla="*/ 107 w 302"/>
                  <a:gd name="T51" fmla="*/ 266 h 302"/>
                  <a:gd name="T52" fmla="*/ 123 w 302"/>
                  <a:gd name="T53" fmla="*/ 296 h 302"/>
                  <a:gd name="T54" fmla="*/ 146 w 302"/>
                  <a:gd name="T55" fmla="*/ 282 h 302"/>
                  <a:gd name="T56" fmla="*/ 166 w 302"/>
                  <a:gd name="T57" fmla="*/ 282 h 302"/>
                  <a:gd name="T58" fmla="*/ 191 w 302"/>
                  <a:gd name="T59" fmla="*/ 293 h 302"/>
                  <a:gd name="T60" fmla="*/ 202 w 302"/>
                  <a:gd name="T61" fmla="*/ 264 h 302"/>
                  <a:gd name="T62" fmla="*/ 233 w 302"/>
                  <a:gd name="T63" fmla="*/ 274 h 302"/>
                  <a:gd name="T64" fmla="*/ 241 w 302"/>
                  <a:gd name="T65" fmla="*/ 248 h 302"/>
                  <a:gd name="T66" fmla="*/ 255 w 302"/>
                  <a:gd name="T67" fmla="*/ 233 h 302"/>
                  <a:gd name="T68" fmla="*/ 280 w 302"/>
                  <a:gd name="T69" fmla="*/ 224 h 302"/>
                  <a:gd name="T70" fmla="*/ 267 w 302"/>
                  <a:gd name="T71" fmla="*/ 195 h 302"/>
                  <a:gd name="T72" fmla="*/ 296 w 302"/>
                  <a:gd name="T73" fmla="*/ 180 h 302"/>
                  <a:gd name="T74" fmla="*/ 283 w 302"/>
                  <a:gd name="T75" fmla="*/ 156 h 302"/>
                  <a:gd name="T76" fmla="*/ 282 w 302"/>
                  <a:gd name="T77" fmla="*/ 136 h 302"/>
                  <a:gd name="T78" fmla="*/ 294 w 302"/>
                  <a:gd name="T79" fmla="*/ 111 h 302"/>
                  <a:gd name="T80" fmla="*/ 147 w 302"/>
                  <a:gd name="T81" fmla="*/ 176 h 302"/>
                  <a:gd name="T82" fmla="*/ 156 w 302"/>
                  <a:gd name="T83" fmla="*/ 125 h 302"/>
                  <a:gd name="T84" fmla="*/ 147 w 302"/>
                  <a:gd name="T85" fmla="*/ 176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2" h="302">
                    <a:moveTo>
                      <a:pt x="275" y="105"/>
                    </a:moveTo>
                    <a:cubicBezTo>
                      <a:pt x="270" y="103"/>
                      <a:pt x="265" y="101"/>
                      <a:pt x="264" y="100"/>
                    </a:cubicBezTo>
                    <a:cubicBezTo>
                      <a:pt x="264" y="99"/>
                      <a:pt x="264" y="92"/>
                      <a:pt x="267" y="87"/>
                    </a:cubicBezTo>
                    <a:cubicBezTo>
                      <a:pt x="274" y="69"/>
                      <a:pt x="274" y="69"/>
                      <a:pt x="274" y="69"/>
                    </a:cubicBezTo>
                    <a:cubicBezTo>
                      <a:pt x="276" y="63"/>
                      <a:pt x="274" y="60"/>
                      <a:pt x="268" y="60"/>
                    </a:cubicBezTo>
                    <a:cubicBezTo>
                      <a:pt x="248" y="61"/>
                      <a:pt x="248" y="61"/>
                      <a:pt x="248" y="61"/>
                    </a:cubicBezTo>
                    <a:cubicBezTo>
                      <a:pt x="243" y="62"/>
                      <a:pt x="237" y="62"/>
                      <a:pt x="237" y="61"/>
                    </a:cubicBezTo>
                    <a:cubicBezTo>
                      <a:pt x="236" y="60"/>
                      <a:pt x="233" y="53"/>
                      <a:pt x="233" y="47"/>
                    </a:cubicBezTo>
                    <a:cubicBezTo>
                      <a:pt x="233" y="28"/>
                      <a:pt x="233" y="28"/>
                      <a:pt x="233" y="28"/>
                    </a:cubicBezTo>
                    <a:cubicBezTo>
                      <a:pt x="233" y="22"/>
                      <a:pt x="229" y="20"/>
                      <a:pt x="224" y="22"/>
                    </a:cubicBezTo>
                    <a:cubicBezTo>
                      <a:pt x="207" y="31"/>
                      <a:pt x="207" y="31"/>
                      <a:pt x="207" y="31"/>
                    </a:cubicBezTo>
                    <a:cubicBezTo>
                      <a:pt x="202" y="34"/>
                      <a:pt x="197" y="35"/>
                      <a:pt x="196" y="35"/>
                    </a:cubicBezTo>
                    <a:cubicBezTo>
                      <a:pt x="194" y="34"/>
                      <a:pt x="190" y="29"/>
                      <a:pt x="188" y="24"/>
                    </a:cubicBezTo>
                    <a:cubicBezTo>
                      <a:pt x="180" y="6"/>
                      <a:pt x="180" y="6"/>
                      <a:pt x="180" y="6"/>
                    </a:cubicBezTo>
                    <a:cubicBezTo>
                      <a:pt x="178" y="1"/>
                      <a:pt x="173" y="0"/>
                      <a:pt x="170" y="4"/>
                    </a:cubicBezTo>
                    <a:cubicBezTo>
                      <a:pt x="157" y="19"/>
                      <a:pt x="157" y="19"/>
                      <a:pt x="157" y="19"/>
                    </a:cubicBezTo>
                    <a:cubicBezTo>
                      <a:pt x="153" y="23"/>
                      <a:pt x="149" y="27"/>
                      <a:pt x="148" y="27"/>
                    </a:cubicBezTo>
                    <a:cubicBezTo>
                      <a:pt x="147" y="27"/>
                      <a:pt x="140" y="24"/>
                      <a:pt x="136" y="20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18" y="2"/>
                      <a:pt x="114" y="3"/>
                      <a:pt x="112" y="8"/>
                    </a:cubicBezTo>
                    <a:cubicBezTo>
                      <a:pt x="106" y="27"/>
                      <a:pt x="106" y="27"/>
                      <a:pt x="106" y="27"/>
                    </a:cubicBezTo>
                    <a:cubicBezTo>
                      <a:pt x="104" y="32"/>
                      <a:pt x="102" y="37"/>
                      <a:pt x="101" y="38"/>
                    </a:cubicBezTo>
                    <a:cubicBezTo>
                      <a:pt x="100" y="38"/>
                      <a:pt x="93" y="38"/>
                      <a:pt x="88" y="35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64" y="26"/>
                      <a:pt x="60" y="28"/>
                      <a:pt x="61" y="3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3" y="59"/>
                      <a:pt x="62" y="65"/>
                      <a:pt x="61" y="66"/>
                    </a:cubicBezTo>
                    <a:cubicBezTo>
                      <a:pt x="61" y="66"/>
                      <a:pt x="54" y="69"/>
                      <a:pt x="48" y="69"/>
                    </a:cubicBezTo>
                    <a:cubicBezTo>
                      <a:pt x="28" y="69"/>
                      <a:pt x="28" y="69"/>
                      <a:pt x="28" y="69"/>
                    </a:cubicBezTo>
                    <a:cubicBezTo>
                      <a:pt x="23" y="69"/>
                      <a:pt x="20" y="73"/>
                      <a:pt x="23" y="78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4" y="100"/>
                      <a:pt x="36" y="105"/>
                      <a:pt x="36" y="107"/>
                    </a:cubicBezTo>
                    <a:cubicBezTo>
                      <a:pt x="35" y="108"/>
                      <a:pt x="30" y="112"/>
                      <a:pt x="25" y="114"/>
                    </a:cubicBezTo>
                    <a:cubicBezTo>
                      <a:pt x="6" y="122"/>
                      <a:pt x="6" y="122"/>
                      <a:pt x="6" y="122"/>
                    </a:cubicBezTo>
                    <a:cubicBezTo>
                      <a:pt x="1" y="124"/>
                      <a:pt x="0" y="129"/>
                      <a:pt x="5" y="132"/>
                    </a:cubicBezTo>
                    <a:cubicBezTo>
                      <a:pt x="20" y="145"/>
                      <a:pt x="20" y="145"/>
                      <a:pt x="20" y="145"/>
                    </a:cubicBezTo>
                    <a:cubicBezTo>
                      <a:pt x="24" y="149"/>
                      <a:pt x="27" y="153"/>
                      <a:pt x="27" y="154"/>
                    </a:cubicBezTo>
                    <a:cubicBezTo>
                      <a:pt x="28" y="155"/>
                      <a:pt x="24" y="162"/>
                      <a:pt x="20" y="166"/>
                    </a:cubicBezTo>
                    <a:cubicBezTo>
                      <a:pt x="6" y="180"/>
                      <a:pt x="6" y="180"/>
                      <a:pt x="6" y="180"/>
                    </a:cubicBezTo>
                    <a:cubicBezTo>
                      <a:pt x="2" y="184"/>
                      <a:pt x="4" y="188"/>
                      <a:pt x="9" y="190"/>
                    </a:cubicBezTo>
                    <a:cubicBezTo>
                      <a:pt x="28" y="196"/>
                      <a:pt x="28" y="196"/>
                      <a:pt x="28" y="196"/>
                    </a:cubicBezTo>
                    <a:cubicBezTo>
                      <a:pt x="33" y="198"/>
                      <a:pt x="38" y="200"/>
                      <a:pt x="38" y="201"/>
                    </a:cubicBezTo>
                    <a:cubicBezTo>
                      <a:pt x="39" y="202"/>
                      <a:pt x="38" y="209"/>
                      <a:pt x="36" y="214"/>
                    </a:cubicBezTo>
                    <a:cubicBezTo>
                      <a:pt x="28" y="233"/>
                      <a:pt x="28" y="233"/>
                      <a:pt x="28" y="233"/>
                    </a:cubicBezTo>
                    <a:cubicBezTo>
                      <a:pt x="26" y="238"/>
                      <a:pt x="29" y="242"/>
                      <a:pt x="35" y="241"/>
                    </a:cubicBezTo>
                    <a:cubicBezTo>
                      <a:pt x="54" y="240"/>
                      <a:pt x="54" y="240"/>
                      <a:pt x="54" y="240"/>
                    </a:cubicBezTo>
                    <a:cubicBezTo>
                      <a:pt x="60" y="240"/>
                      <a:pt x="65" y="240"/>
                      <a:pt x="66" y="241"/>
                    </a:cubicBezTo>
                    <a:cubicBezTo>
                      <a:pt x="67" y="242"/>
                      <a:pt x="69" y="248"/>
                      <a:pt x="69" y="254"/>
                    </a:cubicBezTo>
                    <a:cubicBezTo>
                      <a:pt x="69" y="274"/>
                      <a:pt x="69" y="274"/>
                      <a:pt x="69" y="274"/>
                    </a:cubicBezTo>
                    <a:cubicBezTo>
                      <a:pt x="69" y="279"/>
                      <a:pt x="73" y="282"/>
                      <a:pt x="78" y="279"/>
                    </a:cubicBezTo>
                    <a:cubicBezTo>
                      <a:pt x="96" y="270"/>
                      <a:pt x="96" y="270"/>
                      <a:pt x="96" y="270"/>
                    </a:cubicBezTo>
                    <a:cubicBezTo>
                      <a:pt x="101" y="268"/>
                      <a:pt x="106" y="266"/>
                      <a:pt x="107" y="266"/>
                    </a:cubicBezTo>
                    <a:cubicBezTo>
                      <a:pt x="108" y="267"/>
                      <a:pt x="113" y="272"/>
                      <a:pt x="115" y="277"/>
                    </a:cubicBezTo>
                    <a:cubicBezTo>
                      <a:pt x="123" y="296"/>
                      <a:pt x="123" y="296"/>
                      <a:pt x="123" y="296"/>
                    </a:cubicBezTo>
                    <a:cubicBezTo>
                      <a:pt x="125" y="301"/>
                      <a:pt x="129" y="302"/>
                      <a:pt x="133" y="297"/>
                    </a:cubicBezTo>
                    <a:cubicBezTo>
                      <a:pt x="146" y="282"/>
                      <a:pt x="146" y="282"/>
                      <a:pt x="146" y="282"/>
                    </a:cubicBezTo>
                    <a:cubicBezTo>
                      <a:pt x="150" y="278"/>
                      <a:pt x="154" y="275"/>
                      <a:pt x="155" y="275"/>
                    </a:cubicBezTo>
                    <a:cubicBezTo>
                      <a:pt x="156" y="275"/>
                      <a:pt x="162" y="278"/>
                      <a:pt x="166" y="282"/>
                    </a:cubicBezTo>
                    <a:cubicBezTo>
                      <a:pt x="180" y="296"/>
                      <a:pt x="180" y="296"/>
                      <a:pt x="180" y="296"/>
                    </a:cubicBezTo>
                    <a:cubicBezTo>
                      <a:pt x="184" y="300"/>
                      <a:pt x="189" y="298"/>
                      <a:pt x="191" y="293"/>
                    </a:cubicBezTo>
                    <a:cubicBezTo>
                      <a:pt x="197" y="274"/>
                      <a:pt x="197" y="274"/>
                      <a:pt x="197" y="274"/>
                    </a:cubicBezTo>
                    <a:cubicBezTo>
                      <a:pt x="199" y="269"/>
                      <a:pt x="201" y="264"/>
                      <a:pt x="202" y="264"/>
                    </a:cubicBezTo>
                    <a:cubicBezTo>
                      <a:pt x="203" y="263"/>
                      <a:pt x="210" y="264"/>
                      <a:pt x="215" y="266"/>
                    </a:cubicBezTo>
                    <a:cubicBezTo>
                      <a:pt x="233" y="274"/>
                      <a:pt x="233" y="274"/>
                      <a:pt x="233" y="274"/>
                    </a:cubicBezTo>
                    <a:cubicBezTo>
                      <a:pt x="239" y="276"/>
                      <a:pt x="243" y="273"/>
                      <a:pt x="242" y="267"/>
                    </a:cubicBezTo>
                    <a:cubicBezTo>
                      <a:pt x="241" y="248"/>
                      <a:pt x="241" y="248"/>
                      <a:pt x="241" y="248"/>
                    </a:cubicBezTo>
                    <a:cubicBezTo>
                      <a:pt x="240" y="242"/>
                      <a:pt x="241" y="237"/>
                      <a:pt x="241" y="236"/>
                    </a:cubicBezTo>
                    <a:cubicBezTo>
                      <a:pt x="242" y="235"/>
                      <a:pt x="249" y="233"/>
                      <a:pt x="255" y="233"/>
                    </a:cubicBezTo>
                    <a:cubicBezTo>
                      <a:pt x="274" y="233"/>
                      <a:pt x="274" y="233"/>
                      <a:pt x="274" y="233"/>
                    </a:cubicBezTo>
                    <a:cubicBezTo>
                      <a:pt x="280" y="233"/>
                      <a:pt x="283" y="229"/>
                      <a:pt x="280" y="224"/>
                    </a:cubicBezTo>
                    <a:cubicBezTo>
                      <a:pt x="271" y="206"/>
                      <a:pt x="271" y="206"/>
                      <a:pt x="271" y="206"/>
                    </a:cubicBezTo>
                    <a:cubicBezTo>
                      <a:pt x="268" y="201"/>
                      <a:pt x="267" y="196"/>
                      <a:pt x="267" y="195"/>
                    </a:cubicBezTo>
                    <a:cubicBezTo>
                      <a:pt x="268" y="194"/>
                      <a:pt x="273" y="189"/>
                      <a:pt x="278" y="187"/>
                    </a:cubicBezTo>
                    <a:cubicBezTo>
                      <a:pt x="296" y="180"/>
                      <a:pt x="296" y="180"/>
                      <a:pt x="296" y="180"/>
                    </a:cubicBezTo>
                    <a:cubicBezTo>
                      <a:pt x="302" y="177"/>
                      <a:pt x="302" y="173"/>
                      <a:pt x="298" y="169"/>
                    </a:cubicBezTo>
                    <a:cubicBezTo>
                      <a:pt x="283" y="156"/>
                      <a:pt x="283" y="156"/>
                      <a:pt x="283" y="156"/>
                    </a:cubicBezTo>
                    <a:cubicBezTo>
                      <a:pt x="279" y="152"/>
                      <a:pt x="275" y="148"/>
                      <a:pt x="275" y="147"/>
                    </a:cubicBezTo>
                    <a:cubicBezTo>
                      <a:pt x="275" y="146"/>
                      <a:pt x="278" y="140"/>
                      <a:pt x="282" y="136"/>
                    </a:cubicBezTo>
                    <a:cubicBezTo>
                      <a:pt x="296" y="122"/>
                      <a:pt x="296" y="122"/>
                      <a:pt x="296" y="122"/>
                    </a:cubicBezTo>
                    <a:cubicBezTo>
                      <a:pt x="300" y="118"/>
                      <a:pt x="299" y="113"/>
                      <a:pt x="294" y="111"/>
                    </a:cubicBezTo>
                    <a:lnTo>
                      <a:pt x="275" y="105"/>
                    </a:lnTo>
                    <a:close/>
                    <a:moveTo>
                      <a:pt x="147" y="176"/>
                    </a:moveTo>
                    <a:cubicBezTo>
                      <a:pt x="133" y="174"/>
                      <a:pt x="123" y="161"/>
                      <a:pt x="126" y="147"/>
                    </a:cubicBezTo>
                    <a:cubicBezTo>
                      <a:pt x="128" y="132"/>
                      <a:pt x="141" y="123"/>
                      <a:pt x="156" y="125"/>
                    </a:cubicBezTo>
                    <a:cubicBezTo>
                      <a:pt x="170" y="127"/>
                      <a:pt x="179" y="141"/>
                      <a:pt x="177" y="155"/>
                    </a:cubicBezTo>
                    <a:cubicBezTo>
                      <a:pt x="175" y="169"/>
                      <a:pt x="161" y="179"/>
                      <a:pt x="147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89"/>
              <p:cNvSpPr>
                <a:spLocks noEditPoints="1"/>
              </p:cNvSpPr>
              <p:nvPr/>
            </p:nvSpPr>
            <p:spPr bwMode="auto">
              <a:xfrm>
                <a:off x="-10210088" y="7023564"/>
                <a:ext cx="1438200" cy="1438197"/>
              </a:xfrm>
              <a:custGeom>
                <a:avLst/>
                <a:gdLst>
                  <a:gd name="T0" fmla="*/ 434 w 441"/>
                  <a:gd name="T1" fmla="*/ 201 h 441"/>
                  <a:gd name="T2" fmla="*/ 425 w 441"/>
                  <a:gd name="T3" fmla="*/ 156 h 441"/>
                  <a:gd name="T4" fmla="*/ 410 w 441"/>
                  <a:gd name="T5" fmla="*/ 120 h 441"/>
                  <a:gd name="T6" fmla="*/ 385 w 441"/>
                  <a:gd name="T7" fmla="*/ 84 h 441"/>
                  <a:gd name="T8" fmla="*/ 357 w 441"/>
                  <a:gd name="T9" fmla="*/ 56 h 441"/>
                  <a:gd name="T10" fmla="*/ 320 w 441"/>
                  <a:gd name="T11" fmla="*/ 30 h 441"/>
                  <a:gd name="T12" fmla="*/ 283 w 441"/>
                  <a:gd name="T13" fmla="*/ 16 h 441"/>
                  <a:gd name="T14" fmla="*/ 240 w 441"/>
                  <a:gd name="T15" fmla="*/ 7 h 441"/>
                  <a:gd name="T16" fmla="*/ 201 w 441"/>
                  <a:gd name="T17" fmla="*/ 7 h 441"/>
                  <a:gd name="T18" fmla="*/ 156 w 441"/>
                  <a:gd name="T19" fmla="*/ 16 h 441"/>
                  <a:gd name="T20" fmla="*/ 120 w 441"/>
                  <a:gd name="T21" fmla="*/ 31 h 441"/>
                  <a:gd name="T22" fmla="*/ 84 w 441"/>
                  <a:gd name="T23" fmla="*/ 56 h 441"/>
                  <a:gd name="T24" fmla="*/ 56 w 441"/>
                  <a:gd name="T25" fmla="*/ 84 h 441"/>
                  <a:gd name="T26" fmla="*/ 31 w 441"/>
                  <a:gd name="T27" fmla="*/ 122 h 441"/>
                  <a:gd name="T28" fmla="*/ 16 w 441"/>
                  <a:gd name="T29" fmla="*/ 158 h 441"/>
                  <a:gd name="T30" fmla="*/ 7 w 441"/>
                  <a:gd name="T31" fmla="*/ 201 h 441"/>
                  <a:gd name="T32" fmla="*/ 7 w 441"/>
                  <a:gd name="T33" fmla="*/ 240 h 441"/>
                  <a:gd name="T34" fmla="*/ 16 w 441"/>
                  <a:gd name="T35" fmla="*/ 285 h 441"/>
                  <a:gd name="T36" fmla="*/ 32 w 441"/>
                  <a:gd name="T37" fmla="*/ 321 h 441"/>
                  <a:gd name="T38" fmla="*/ 56 w 441"/>
                  <a:gd name="T39" fmla="*/ 357 h 441"/>
                  <a:gd name="T40" fmla="*/ 84 w 441"/>
                  <a:gd name="T41" fmla="*/ 385 h 441"/>
                  <a:gd name="T42" fmla="*/ 122 w 441"/>
                  <a:gd name="T43" fmla="*/ 411 h 441"/>
                  <a:gd name="T44" fmla="*/ 158 w 441"/>
                  <a:gd name="T45" fmla="*/ 425 h 441"/>
                  <a:gd name="T46" fmla="*/ 201 w 441"/>
                  <a:gd name="T47" fmla="*/ 434 h 441"/>
                  <a:gd name="T48" fmla="*/ 240 w 441"/>
                  <a:gd name="T49" fmla="*/ 434 h 441"/>
                  <a:gd name="T50" fmla="*/ 285 w 441"/>
                  <a:gd name="T51" fmla="*/ 425 h 441"/>
                  <a:gd name="T52" fmla="*/ 321 w 441"/>
                  <a:gd name="T53" fmla="*/ 410 h 441"/>
                  <a:gd name="T54" fmla="*/ 357 w 441"/>
                  <a:gd name="T55" fmla="*/ 385 h 441"/>
                  <a:gd name="T56" fmla="*/ 385 w 441"/>
                  <a:gd name="T57" fmla="*/ 357 h 441"/>
                  <a:gd name="T58" fmla="*/ 411 w 441"/>
                  <a:gd name="T59" fmla="*/ 319 h 441"/>
                  <a:gd name="T60" fmla="*/ 426 w 441"/>
                  <a:gd name="T61" fmla="*/ 283 h 441"/>
                  <a:gd name="T62" fmla="*/ 434 w 441"/>
                  <a:gd name="T63" fmla="*/ 240 h 441"/>
                  <a:gd name="T64" fmla="*/ 356 w 441"/>
                  <a:gd name="T65" fmla="*/ 256 h 441"/>
                  <a:gd name="T66" fmla="*/ 284 w 441"/>
                  <a:gd name="T67" fmla="*/ 213 h 441"/>
                  <a:gd name="T68" fmla="*/ 361 w 441"/>
                  <a:gd name="T69" fmla="*/ 220 h 441"/>
                  <a:gd name="T70" fmla="*/ 275 w 441"/>
                  <a:gd name="T71" fmla="*/ 335 h 441"/>
                  <a:gd name="T72" fmla="*/ 335 w 441"/>
                  <a:gd name="T73" fmla="*/ 276 h 441"/>
                  <a:gd name="T74" fmla="*/ 178 w 441"/>
                  <a:gd name="T75" fmla="*/ 341 h 441"/>
                  <a:gd name="T76" fmla="*/ 263 w 441"/>
                  <a:gd name="T77" fmla="*/ 341 h 441"/>
                  <a:gd name="T78" fmla="*/ 185 w 441"/>
                  <a:gd name="T79" fmla="*/ 358 h 441"/>
                  <a:gd name="T80" fmla="*/ 186 w 441"/>
                  <a:gd name="T81" fmla="*/ 220 h 441"/>
                  <a:gd name="T82" fmla="*/ 221 w 441"/>
                  <a:gd name="T83" fmla="*/ 255 h 441"/>
                  <a:gd name="T84" fmla="*/ 106 w 441"/>
                  <a:gd name="T85" fmla="*/ 277 h 441"/>
                  <a:gd name="T86" fmla="*/ 165 w 441"/>
                  <a:gd name="T87" fmla="*/ 337 h 441"/>
                  <a:gd name="T88" fmla="*/ 100 w 441"/>
                  <a:gd name="T89" fmla="*/ 180 h 441"/>
                  <a:gd name="T90" fmla="*/ 100 w 441"/>
                  <a:gd name="T91" fmla="*/ 264 h 441"/>
                  <a:gd name="T92" fmla="*/ 83 w 441"/>
                  <a:gd name="T93" fmla="*/ 187 h 441"/>
                  <a:gd name="T94" fmla="*/ 148 w 441"/>
                  <a:gd name="T95" fmla="*/ 100 h 441"/>
                  <a:gd name="T96" fmla="*/ 168 w 441"/>
                  <a:gd name="T97" fmla="*/ 182 h 441"/>
                  <a:gd name="T98" fmla="*/ 119 w 441"/>
                  <a:gd name="T99" fmla="*/ 122 h 441"/>
                  <a:gd name="T100" fmla="*/ 211 w 441"/>
                  <a:gd name="T101" fmla="*/ 157 h 441"/>
                  <a:gd name="T102" fmla="*/ 219 w 441"/>
                  <a:gd name="T103" fmla="*/ 80 h 441"/>
                  <a:gd name="T104" fmla="*/ 319 w 441"/>
                  <a:gd name="T105" fmla="*/ 121 h 441"/>
                  <a:gd name="T106" fmla="*/ 270 w 441"/>
                  <a:gd name="T107" fmla="*/ 181 h 441"/>
                  <a:gd name="T108" fmla="*/ 290 w 441"/>
                  <a:gd name="T109" fmla="*/ 99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41" h="441">
                    <a:moveTo>
                      <a:pt x="441" y="232"/>
                    </a:moveTo>
                    <a:cubicBezTo>
                      <a:pt x="441" y="209"/>
                      <a:pt x="441" y="209"/>
                      <a:pt x="441" y="209"/>
                    </a:cubicBezTo>
                    <a:cubicBezTo>
                      <a:pt x="441" y="205"/>
                      <a:pt x="438" y="201"/>
                      <a:pt x="434" y="201"/>
                    </a:cubicBezTo>
                    <a:cubicBezTo>
                      <a:pt x="401" y="196"/>
                      <a:pt x="401" y="196"/>
                      <a:pt x="401" y="196"/>
                    </a:cubicBezTo>
                    <a:cubicBezTo>
                      <a:pt x="400" y="188"/>
                      <a:pt x="398" y="181"/>
                      <a:pt x="396" y="173"/>
                    </a:cubicBezTo>
                    <a:cubicBezTo>
                      <a:pt x="425" y="156"/>
                      <a:pt x="425" y="156"/>
                      <a:pt x="425" y="156"/>
                    </a:cubicBezTo>
                    <a:cubicBezTo>
                      <a:pt x="428" y="154"/>
                      <a:pt x="430" y="149"/>
                      <a:pt x="428" y="145"/>
                    </a:cubicBezTo>
                    <a:cubicBezTo>
                      <a:pt x="420" y="125"/>
                      <a:pt x="420" y="125"/>
                      <a:pt x="420" y="125"/>
                    </a:cubicBezTo>
                    <a:cubicBezTo>
                      <a:pt x="418" y="121"/>
                      <a:pt x="414" y="119"/>
                      <a:pt x="410" y="120"/>
                    </a:cubicBezTo>
                    <a:cubicBezTo>
                      <a:pt x="377" y="128"/>
                      <a:pt x="377" y="128"/>
                      <a:pt x="377" y="128"/>
                    </a:cubicBezTo>
                    <a:cubicBezTo>
                      <a:pt x="374" y="122"/>
                      <a:pt x="370" y="116"/>
                      <a:pt x="365" y="110"/>
                    </a:cubicBezTo>
                    <a:cubicBezTo>
                      <a:pt x="385" y="84"/>
                      <a:pt x="385" y="84"/>
                      <a:pt x="385" y="84"/>
                    </a:cubicBezTo>
                    <a:cubicBezTo>
                      <a:pt x="388" y="80"/>
                      <a:pt x="387" y="75"/>
                      <a:pt x="385" y="72"/>
                    </a:cubicBezTo>
                    <a:cubicBezTo>
                      <a:pt x="369" y="56"/>
                      <a:pt x="369" y="56"/>
                      <a:pt x="369" y="56"/>
                    </a:cubicBezTo>
                    <a:cubicBezTo>
                      <a:pt x="366" y="54"/>
                      <a:pt x="361" y="53"/>
                      <a:pt x="357" y="56"/>
                    </a:cubicBezTo>
                    <a:cubicBezTo>
                      <a:pt x="331" y="76"/>
                      <a:pt x="331" y="76"/>
                      <a:pt x="331" y="76"/>
                    </a:cubicBezTo>
                    <a:cubicBezTo>
                      <a:pt x="325" y="71"/>
                      <a:pt x="318" y="67"/>
                      <a:pt x="311" y="63"/>
                    </a:cubicBezTo>
                    <a:cubicBezTo>
                      <a:pt x="320" y="30"/>
                      <a:pt x="320" y="30"/>
                      <a:pt x="320" y="30"/>
                    </a:cubicBezTo>
                    <a:cubicBezTo>
                      <a:pt x="321" y="26"/>
                      <a:pt x="318" y="22"/>
                      <a:pt x="314" y="20"/>
                    </a:cubicBezTo>
                    <a:cubicBezTo>
                      <a:pt x="294" y="12"/>
                      <a:pt x="294" y="12"/>
                      <a:pt x="294" y="12"/>
                    </a:cubicBezTo>
                    <a:cubicBezTo>
                      <a:pt x="290" y="10"/>
                      <a:pt x="285" y="12"/>
                      <a:pt x="283" y="16"/>
                    </a:cubicBezTo>
                    <a:cubicBezTo>
                      <a:pt x="266" y="44"/>
                      <a:pt x="266" y="44"/>
                      <a:pt x="266" y="44"/>
                    </a:cubicBezTo>
                    <a:cubicBezTo>
                      <a:pt x="259" y="43"/>
                      <a:pt x="252" y="41"/>
                      <a:pt x="245" y="40"/>
                    </a:cubicBezTo>
                    <a:cubicBezTo>
                      <a:pt x="240" y="7"/>
                      <a:pt x="240" y="7"/>
                      <a:pt x="240" y="7"/>
                    </a:cubicBezTo>
                    <a:cubicBezTo>
                      <a:pt x="240" y="3"/>
                      <a:pt x="236" y="0"/>
                      <a:pt x="232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05" y="0"/>
                      <a:pt x="201" y="3"/>
                      <a:pt x="201" y="7"/>
                    </a:cubicBezTo>
                    <a:cubicBezTo>
                      <a:pt x="196" y="40"/>
                      <a:pt x="196" y="40"/>
                      <a:pt x="196" y="40"/>
                    </a:cubicBezTo>
                    <a:cubicBezTo>
                      <a:pt x="188" y="41"/>
                      <a:pt x="181" y="43"/>
                      <a:pt x="173" y="45"/>
                    </a:cubicBezTo>
                    <a:cubicBezTo>
                      <a:pt x="156" y="16"/>
                      <a:pt x="156" y="16"/>
                      <a:pt x="156" y="16"/>
                    </a:cubicBezTo>
                    <a:cubicBezTo>
                      <a:pt x="154" y="13"/>
                      <a:pt x="149" y="11"/>
                      <a:pt x="145" y="13"/>
                    </a:cubicBezTo>
                    <a:cubicBezTo>
                      <a:pt x="125" y="21"/>
                      <a:pt x="125" y="21"/>
                      <a:pt x="125" y="21"/>
                    </a:cubicBezTo>
                    <a:cubicBezTo>
                      <a:pt x="121" y="23"/>
                      <a:pt x="119" y="27"/>
                      <a:pt x="120" y="31"/>
                    </a:cubicBezTo>
                    <a:cubicBezTo>
                      <a:pt x="128" y="64"/>
                      <a:pt x="128" y="64"/>
                      <a:pt x="128" y="64"/>
                    </a:cubicBezTo>
                    <a:cubicBezTo>
                      <a:pt x="122" y="67"/>
                      <a:pt x="116" y="71"/>
                      <a:pt x="111" y="7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80" y="53"/>
                      <a:pt x="75" y="54"/>
                      <a:pt x="72" y="56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4" y="75"/>
                      <a:pt x="53" y="80"/>
                      <a:pt x="56" y="84"/>
                    </a:cubicBezTo>
                    <a:cubicBezTo>
                      <a:pt x="76" y="110"/>
                      <a:pt x="76" y="110"/>
                      <a:pt x="76" y="110"/>
                    </a:cubicBezTo>
                    <a:cubicBezTo>
                      <a:pt x="71" y="117"/>
                      <a:pt x="67" y="123"/>
                      <a:pt x="63" y="130"/>
                    </a:cubicBezTo>
                    <a:cubicBezTo>
                      <a:pt x="31" y="122"/>
                      <a:pt x="31" y="122"/>
                      <a:pt x="31" y="122"/>
                    </a:cubicBezTo>
                    <a:cubicBezTo>
                      <a:pt x="27" y="121"/>
                      <a:pt x="22" y="123"/>
                      <a:pt x="20" y="127"/>
                    </a:cubicBezTo>
                    <a:cubicBezTo>
                      <a:pt x="12" y="147"/>
                      <a:pt x="12" y="147"/>
                      <a:pt x="12" y="147"/>
                    </a:cubicBezTo>
                    <a:cubicBezTo>
                      <a:pt x="10" y="151"/>
                      <a:pt x="12" y="156"/>
                      <a:pt x="16" y="158"/>
                    </a:cubicBezTo>
                    <a:cubicBezTo>
                      <a:pt x="45" y="175"/>
                      <a:pt x="45" y="175"/>
                      <a:pt x="45" y="175"/>
                    </a:cubicBezTo>
                    <a:cubicBezTo>
                      <a:pt x="43" y="182"/>
                      <a:pt x="41" y="189"/>
                      <a:pt x="40" y="196"/>
                    </a:cubicBezTo>
                    <a:cubicBezTo>
                      <a:pt x="7" y="201"/>
                      <a:pt x="7" y="201"/>
                      <a:pt x="7" y="201"/>
                    </a:cubicBezTo>
                    <a:cubicBezTo>
                      <a:pt x="3" y="201"/>
                      <a:pt x="0" y="205"/>
                      <a:pt x="0" y="209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36"/>
                      <a:pt x="3" y="240"/>
                      <a:pt x="7" y="240"/>
                    </a:cubicBezTo>
                    <a:cubicBezTo>
                      <a:pt x="40" y="245"/>
                      <a:pt x="40" y="245"/>
                      <a:pt x="40" y="245"/>
                    </a:cubicBezTo>
                    <a:cubicBezTo>
                      <a:pt x="42" y="253"/>
                      <a:pt x="43" y="260"/>
                      <a:pt x="45" y="268"/>
                    </a:cubicBezTo>
                    <a:cubicBezTo>
                      <a:pt x="16" y="285"/>
                      <a:pt x="16" y="285"/>
                      <a:pt x="16" y="285"/>
                    </a:cubicBezTo>
                    <a:cubicBezTo>
                      <a:pt x="13" y="287"/>
                      <a:pt x="11" y="292"/>
                      <a:pt x="13" y="296"/>
                    </a:cubicBezTo>
                    <a:cubicBezTo>
                      <a:pt x="21" y="316"/>
                      <a:pt x="21" y="316"/>
                      <a:pt x="21" y="316"/>
                    </a:cubicBezTo>
                    <a:cubicBezTo>
                      <a:pt x="23" y="320"/>
                      <a:pt x="28" y="322"/>
                      <a:pt x="32" y="321"/>
                    </a:cubicBezTo>
                    <a:cubicBezTo>
                      <a:pt x="64" y="313"/>
                      <a:pt x="64" y="313"/>
                      <a:pt x="64" y="313"/>
                    </a:cubicBezTo>
                    <a:cubicBezTo>
                      <a:pt x="68" y="319"/>
                      <a:pt x="72" y="325"/>
                      <a:pt x="76" y="331"/>
                    </a:cubicBezTo>
                    <a:cubicBezTo>
                      <a:pt x="56" y="357"/>
                      <a:pt x="56" y="357"/>
                      <a:pt x="56" y="357"/>
                    </a:cubicBezTo>
                    <a:cubicBezTo>
                      <a:pt x="53" y="361"/>
                      <a:pt x="54" y="366"/>
                      <a:pt x="57" y="369"/>
                    </a:cubicBezTo>
                    <a:cubicBezTo>
                      <a:pt x="72" y="384"/>
                      <a:pt x="72" y="384"/>
                      <a:pt x="72" y="384"/>
                    </a:cubicBezTo>
                    <a:cubicBezTo>
                      <a:pt x="75" y="387"/>
                      <a:pt x="80" y="388"/>
                      <a:pt x="84" y="385"/>
                    </a:cubicBezTo>
                    <a:cubicBezTo>
                      <a:pt x="111" y="365"/>
                      <a:pt x="111" y="365"/>
                      <a:pt x="111" y="365"/>
                    </a:cubicBezTo>
                    <a:cubicBezTo>
                      <a:pt x="117" y="370"/>
                      <a:pt x="123" y="374"/>
                      <a:pt x="130" y="378"/>
                    </a:cubicBezTo>
                    <a:cubicBezTo>
                      <a:pt x="122" y="411"/>
                      <a:pt x="122" y="411"/>
                      <a:pt x="122" y="411"/>
                    </a:cubicBezTo>
                    <a:cubicBezTo>
                      <a:pt x="121" y="415"/>
                      <a:pt x="123" y="419"/>
                      <a:pt x="127" y="421"/>
                    </a:cubicBezTo>
                    <a:cubicBezTo>
                      <a:pt x="147" y="429"/>
                      <a:pt x="147" y="429"/>
                      <a:pt x="147" y="429"/>
                    </a:cubicBezTo>
                    <a:cubicBezTo>
                      <a:pt x="151" y="431"/>
                      <a:pt x="156" y="429"/>
                      <a:pt x="158" y="425"/>
                    </a:cubicBezTo>
                    <a:cubicBezTo>
                      <a:pt x="175" y="397"/>
                      <a:pt x="175" y="397"/>
                      <a:pt x="175" y="397"/>
                    </a:cubicBezTo>
                    <a:cubicBezTo>
                      <a:pt x="182" y="398"/>
                      <a:pt x="189" y="400"/>
                      <a:pt x="196" y="401"/>
                    </a:cubicBezTo>
                    <a:cubicBezTo>
                      <a:pt x="201" y="434"/>
                      <a:pt x="201" y="434"/>
                      <a:pt x="201" y="434"/>
                    </a:cubicBezTo>
                    <a:cubicBezTo>
                      <a:pt x="201" y="438"/>
                      <a:pt x="205" y="441"/>
                      <a:pt x="209" y="441"/>
                    </a:cubicBezTo>
                    <a:cubicBezTo>
                      <a:pt x="232" y="441"/>
                      <a:pt x="232" y="441"/>
                      <a:pt x="232" y="441"/>
                    </a:cubicBezTo>
                    <a:cubicBezTo>
                      <a:pt x="236" y="441"/>
                      <a:pt x="240" y="438"/>
                      <a:pt x="240" y="434"/>
                    </a:cubicBezTo>
                    <a:cubicBezTo>
                      <a:pt x="245" y="401"/>
                      <a:pt x="245" y="401"/>
                      <a:pt x="245" y="401"/>
                    </a:cubicBezTo>
                    <a:cubicBezTo>
                      <a:pt x="253" y="400"/>
                      <a:pt x="260" y="398"/>
                      <a:pt x="268" y="396"/>
                    </a:cubicBezTo>
                    <a:cubicBezTo>
                      <a:pt x="285" y="425"/>
                      <a:pt x="285" y="425"/>
                      <a:pt x="285" y="425"/>
                    </a:cubicBezTo>
                    <a:cubicBezTo>
                      <a:pt x="287" y="428"/>
                      <a:pt x="292" y="430"/>
                      <a:pt x="296" y="428"/>
                    </a:cubicBezTo>
                    <a:cubicBezTo>
                      <a:pt x="316" y="420"/>
                      <a:pt x="316" y="420"/>
                      <a:pt x="316" y="420"/>
                    </a:cubicBezTo>
                    <a:cubicBezTo>
                      <a:pt x="320" y="418"/>
                      <a:pt x="322" y="414"/>
                      <a:pt x="321" y="410"/>
                    </a:cubicBezTo>
                    <a:cubicBezTo>
                      <a:pt x="313" y="377"/>
                      <a:pt x="313" y="377"/>
                      <a:pt x="313" y="377"/>
                    </a:cubicBezTo>
                    <a:cubicBezTo>
                      <a:pt x="319" y="373"/>
                      <a:pt x="325" y="369"/>
                      <a:pt x="331" y="365"/>
                    </a:cubicBezTo>
                    <a:cubicBezTo>
                      <a:pt x="357" y="385"/>
                      <a:pt x="357" y="385"/>
                      <a:pt x="357" y="385"/>
                    </a:cubicBezTo>
                    <a:cubicBezTo>
                      <a:pt x="361" y="388"/>
                      <a:pt x="366" y="387"/>
                      <a:pt x="369" y="384"/>
                    </a:cubicBezTo>
                    <a:cubicBezTo>
                      <a:pt x="385" y="369"/>
                      <a:pt x="385" y="369"/>
                      <a:pt x="385" y="369"/>
                    </a:cubicBezTo>
                    <a:cubicBezTo>
                      <a:pt x="387" y="366"/>
                      <a:pt x="388" y="361"/>
                      <a:pt x="385" y="357"/>
                    </a:cubicBezTo>
                    <a:cubicBezTo>
                      <a:pt x="365" y="331"/>
                      <a:pt x="365" y="331"/>
                      <a:pt x="365" y="331"/>
                    </a:cubicBezTo>
                    <a:cubicBezTo>
                      <a:pt x="370" y="324"/>
                      <a:pt x="374" y="318"/>
                      <a:pt x="378" y="311"/>
                    </a:cubicBezTo>
                    <a:cubicBezTo>
                      <a:pt x="411" y="319"/>
                      <a:pt x="411" y="319"/>
                      <a:pt x="411" y="319"/>
                    </a:cubicBezTo>
                    <a:cubicBezTo>
                      <a:pt x="415" y="320"/>
                      <a:pt x="419" y="318"/>
                      <a:pt x="421" y="314"/>
                    </a:cubicBezTo>
                    <a:cubicBezTo>
                      <a:pt x="429" y="294"/>
                      <a:pt x="429" y="294"/>
                      <a:pt x="429" y="294"/>
                    </a:cubicBezTo>
                    <a:cubicBezTo>
                      <a:pt x="431" y="290"/>
                      <a:pt x="429" y="285"/>
                      <a:pt x="426" y="283"/>
                    </a:cubicBezTo>
                    <a:cubicBezTo>
                      <a:pt x="397" y="266"/>
                      <a:pt x="397" y="266"/>
                      <a:pt x="397" y="266"/>
                    </a:cubicBezTo>
                    <a:cubicBezTo>
                      <a:pt x="398" y="259"/>
                      <a:pt x="400" y="252"/>
                      <a:pt x="401" y="245"/>
                    </a:cubicBezTo>
                    <a:cubicBezTo>
                      <a:pt x="434" y="240"/>
                      <a:pt x="434" y="240"/>
                      <a:pt x="434" y="240"/>
                    </a:cubicBezTo>
                    <a:cubicBezTo>
                      <a:pt x="438" y="240"/>
                      <a:pt x="441" y="236"/>
                      <a:pt x="441" y="232"/>
                    </a:cubicBezTo>
                    <a:close/>
                    <a:moveTo>
                      <a:pt x="361" y="220"/>
                    </a:moveTo>
                    <a:cubicBezTo>
                      <a:pt x="361" y="238"/>
                      <a:pt x="356" y="256"/>
                      <a:pt x="356" y="256"/>
                    </a:cubicBezTo>
                    <a:cubicBezTo>
                      <a:pt x="354" y="264"/>
                      <a:pt x="346" y="267"/>
                      <a:pt x="339" y="263"/>
                    </a:cubicBezTo>
                    <a:cubicBezTo>
                      <a:pt x="284" y="228"/>
                      <a:pt x="284" y="228"/>
                      <a:pt x="284" y="228"/>
                    </a:cubicBezTo>
                    <a:cubicBezTo>
                      <a:pt x="277" y="224"/>
                      <a:pt x="277" y="217"/>
                      <a:pt x="284" y="213"/>
                    </a:cubicBezTo>
                    <a:cubicBezTo>
                      <a:pt x="339" y="178"/>
                      <a:pt x="339" y="178"/>
                      <a:pt x="339" y="178"/>
                    </a:cubicBezTo>
                    <a:cubicBezTo>
                      <a:pt x="346" y="174"/>
                      <a:pt x="354" y="177"/>
                      <a:pt x="356" y="185"/>
                    </a:cubicBezTo>
                    <a:cubicBezTo>
                      <a:pt x="356" y="185"/>
                      <a:pt x="361" y="203"/>
                      <a:pt x="361" y="220"/>
                    </a:cubicBezTo>
                    <a:close/>
                    <a:moveTo>
                      <a:pt x="321" y="321"/>
                    </a:moveTo>
                    <a:cubicBezTo>
                      <a:pt x="308" y="333"/>
                      <a:pt x="292" y="343"/>
                      <a:pt x="292" y="343"/>
                    </a:cubicBezTo>
                    <a:cubicBezTo>
                      <a:pt x="285" y="347"/>
                      <a:pt x="277" y="343"/>
                      <a:pt x="275" y="335"/>
                    </a:cubicBezTo>
                    <a:cubicBezTo>
                      <a:pt x="260" y="272"/>
                      <a:pt x="260" y="272"/>
                      <a:pt x="260" y="272"/>
                    </a:cubicBezTo>
                    <a:cubicBezTo>
                      <a:pt x="258" y="264"/>
                      <a:pt x="263" y="259"/>
                      <a:pt x="271" y="260"/>
                    </a:cubicBezTo>
                    <a:cubicBezTo>
                      <a:pt x="335" y="276"/>
                      <a:pt x="335" y="276"/>
                      <a:pt x="335" y="276"/>
                    </a:cubicBezTo>
                    <a:cubicBezTo>
                      <a:pt x="343" y="278"/>
                      <a:pt x="346" y="285"/>
                      <a:pt x="342" y="292"/>
                    </a:cubicBezTo>
                    <a:cubicBezTo>
                      <a:pt x="342" y="292"/>
                      <a:pt x="333" y="309"/>
                      <a:pt x="321" y="321"/>
                    </a:cubicBezTo>
                    <a:close/>
                    <a:moveTo>
                      <a:pt x="178" y="341"/>
                    </a:moveTo>
                    <a:cubicBezTo>
                      <a:pt x="213" y="285"/>
                      <a:pt x="213" y="285"/>
                      <a:pt x="213" y="285"/>
                    </a:cubicBezTo>
                    <a:cubicBezTo>
                      <a:pt x="217" y="278"/>
                      <a:pt x="224" y="278"/>
                      <a:pt x="228" y="285"/>
                    </a:cubicBezTo>
                    <a:cubicBezTo>
                      <a:pt x="263" y="341"/>
                      <a:pt x="263" y="341"/>
                      <a:pt x="263" y="341"/>
                    </a:cubicBezTo>
                    <a:cubicBezTo>
                      <a:pt x="267" y="348"/>
                      <a:pt x="264" y="356"/>
                      <a:pt x="256" y="358"/>
                    </a:cubicBezTo>
                    <a:cubicBezTo>
                      <a:pt x="256" y="358"/>
                      <a:pt x="238" y="363"/>
                      <a:pt x="221" y="363"/>
                    </a:cubicBezTo>
                    <a:cubicBezTo>
                      <a:pt x="203" y="363"/>
                      <a:pt x="185" y="358"/>
                      <a:pt x="185" y="358"/>
                    </a:cubicBezTo>
                    <a:cubicBezTo>
                      <a:pt x="177" y="356"/>
                      <a:pt x="174" y="348"/>
                      <a:pt x="178" y="341"/>
                    </a:cubicBezTo>
                    <a:close/>
                    <a:moveTo>
                      <a:pt x="221" y="255"/>
                    </a:moveTo>
                    <a:cubicBezTo>
                      <a:pt x="202" y="255"/>
                      <a:pt x="186" y="240"/>
                      <a:pt x="186" y="220"/>
                    </a:cubicBezTo>
                    <a:cubicBezTo>
                      <a:pt x="186" y="201"/>
                      <a:pt x="202" y="186"/>
                      <a:pt x="221" y="186"/>
                    </a:cubicBezTo>
                    <a:cubicBezTo>
                      <a:pt x="240" y="186"/>
                      <a:pt x="255" y="201"/>
                      <a:pt x="255" y="220"/>
                    </a:cubicBezTo>
                    <a:cubicBezTo>
                      <a:pt x="255" y="240"/>
                      <a:pt x="240" y="255"/>
                      <a:pt x="221" y="255"/>
                    </a:cubicBezTo>
                    <a:close/>
                    <a:moveTo>
                      <a:pt x="120" y="322"/>
                    </a:moveTo>
                    <a:cubicBezTo>
                      <a:pt x="108" y="310"/>
                      <a:pt x="99" y="294"/>
                      <a:pt x="99" y="294"/>
                    </a:cubicBezTo>
                    <a:cubicBezTo>
                      <a:pt x="95" y="286"/>
                      <a:pt x="98" y="279"/>
                      <a:pt x="106" y="277"/>
                    </a:cubicBezTo>
                    <a:cubicBezTo>
                      <a:pt x="170" y="262"/>
                      <a:pt x="170" y="262"/>
                      <a:pt x="170" y="262"/>
                    </a:cubicBezTo>
                    <a:cubicBezTo>
                      <a:pt x="178" y="260"/>
                      <a:pt x="182" y="265"/>
                      <a:pt x="181" y="273"/>
                    </a:cubicBezTo>
                    <a:cubicBezTo>
                      <a:pt x="165" y="337"/>
                      <a:pt x="165" y="337"/>
                      <a:pt x="165" y="337"/>
                    </a:cubicBezTo>
                    <a:cubicBezTo>
                      <a:pt x="163" y="345"/>
                      <a:pt x="156" y="348"/>
                      <a:pt x="149" y="344"/>
                    </a:cubicBezTo>
                    <a:cubicBezTo>
                      <a:pt x="149" y="344"/>
                      <a:pt x="133" y="335"/>
                      <a:pt x="120" y="322"/>
                    </a:cubicBezTo>
                    <a:close/>
                    <a:moveTo>
                      <a:pt x="100" y="180"/>
                    </a:moveTo>
                    <a:cubicBezTo>
                      <a:pt x="156" y="215"/>
                      <a:pt x="156" y="215"/>
                      <a:pt x="156" y="215"/>
                    </a:cubicBezTo>
                    <a:cubicBezTo>
                      <a:pt x="163" y="219"/>
                      <a:pt x="163" y="226"/>
                      <a:pt x="156" y="230"/>
                    </a:cubicBezTo>
                    <a:cubicBezTo>
                      <a:pt x="100" y="264"/>
                      <a:pt x="100" y="264"/>
                      <a:pt x="100" y="264"/>
                    </a:cubicBezTo>
                    <a:cubicBezTo>
                      <a:pt x="93" y="269"/>
                      <a:pt x="85" y="266"/>
                      <a:pt x="83" y="258"/>
                    </a:cubicBezTo>
                    <a:cubicBezTo>
                      <a:pt x="83" y="258"/>
                      <a:pt x="78" y="240"/>
                      <a:pt x="78" y="222"/>
                    </a:cubicBezTo>
                    <a:cubicBezTo>
                      <a:pt x="78" y="205"/>
                      <a:pt x="83" y="187"/>
                      <a:pt x="83" y="187"/>
                    </a:cubicBezTo>
                    <a:cubicBezTo>
                      <a:pt x="85" y="179"/>
                      <a:pt x="93" y="176"/>
                      <a:pt x="100" y="180"/>
                    </a:cubicBezTo>
                    <a:close/>
                    <a:moveTo>
                      <a:pt x="119" y="122"/>
                    </a:moveTo>
                    <a:cubicBezTo>
                      <a:pt x="131" y="109"/>
                      <a:pt x="148" y="100"/>
                      <a:pt x="148" y="100"/>
                    </a:cubicBezTo>
                    <a:cubicBezTo>
                      <a:pt x="155" y="96"/>
                      <a:pt x="162" y="100"/>
                      <a:pt x="164" y="108"/>
                    </a:cubicBezTo>
                    <a:cubicBezTo>
                      <a:pt x="179" y="171"/>
                      <a:pt x="179" y="171"/>
                      <a:pt x="179" y="171"/>
                    </a:cubicBezTo>
                    <a:cubicBezTo>
                      <a:pt x="181" y="179"/>
                      <a:pt x="176" y="184"/>
                      <a:pt x="168" y="182"/>
                    </a:cubicBezTo>
                    <a:cubicBezTo>
                      <a:pt x="104" y="167"/>
                      <a:pt x="104" y="167"/>
                      <a:pt x="104" y="167"/>
                    </a:cubicBezTo>
                    <a:cubicBezTo>
                      <a:pt x="96" y="165"/>
                      <a:pt x="93" y="158"/>
                      <a:pt x="97" y="151"/>
                    </a:cubicBezTo>
                    <a:cubicBezTo>
                      <a:pt x="97" y="151"/>
                      <a:pt x="106" y="134"/>
                      <a:pt x="119" y="122"/>
                    </a:cubicBezTo>
                    <a:close/>
                    <a:moveTo>
                      <a:pt x="261" y="102"/>
                    </a:moveTo>
                    <a:cubicBezTo>
                      <a:pt x="227" y="157"/>
                      <a:pt x="227" y="157"/>
                      <a:pt x="227" y="157"/>
                    </a:cubicBezTo>
                    <a:cubicBezTo>
                      <a:pt x="222" y="164"/>
                      <a:pt x="215" y="164"/>
                      <a:pt x="211" y="157"/>
                    </a:cubicBezTo>
                    <a:cubicBezTo>
                      <a:pt x="177" y="102"/>
                      <a:pt x="177" y="102"/>
                      <a:pt x="177" y="102"/>
                    </a:cubicBezTo>
                    <a:cubicBezTo>
                      <a:pt x="172" y="95"/>
                      <a:pt x="175" y="87"/>
                      <a:pt x="183" y="85"/>
                    </a:cubicBezTo>
                    <a:cubicBezTo>
                      <a:pt x="183" y="85"/>
                      <a:pt x="201" y="80"/>
                      <a:pt x="219" y="80"/>
                    </a:cubicBezTo>
                    <a:cubicBezTo>
                      <a:pt x="236" y="80"/>
                      <a:pt x="254" y="85"/>
                      <a:pt x="254" y="85"/>
                    </a:cubicBezTo>
                    <a:cubicBezTo>
                      <a:pt x="262" y="87"/>
                      <a:pt x="265" y="95"/>
                      <a:pt x="261" y="102"/>
                    </a:cubicBezTo>
                    <a:close/>
                    <a:moveTo>
                      <a:pt x="319" y="121"/>
                    </a:moveTo>
                    <a:cubicBezTo>
                      <a:pt x="332" y="133"/>
                      <a:pt x="341" y="149"/>
                      <a:pt x="341" y="149"/>
                    </a:cubicBezTo>
                    <a:cubicBezTo>
                      <a:pt x="345" y="156"/>
                      <a:pt x="342" y="164"/>
                      <a:pt x="334" y="166"/>
                    </a:cubicBezTo>
                    <a:cubicBezTo>
                      <a:pt x="270" y="181"/>
                      <a:pt x="270" y="181"/>
                      <a:pt x="270" y="181"/>
                    </a:cubicBezTo>
                    <a:cubicBezTo>
                      <a:pt x="262" y="183"/>
                      <a:pt x="257" y="178"/>
                      <a:pt x="259" y="170"/>
                    </a:cubicBezTo>
                    <a:cubicBezTo>
                      <a:pt x="274" y="106"/>
                      <a:pt x="274" y="106"/>
                      <a:pt x="274" y="106"/>
                    </a:cubicBezTo>
                    <a:cubicBezTo>
                      <a:pt x="276" y="98"/>
                      <a:pt x="283" y="95"/>
                      <a:pt x="290" y="99"/>
                    </a:cubicBezTo>
                    <a:cubicBezTo>
                      <a:pt x="290" y="99"/>
                      <a:pt x="307" y="108"/>
                      <a:pt x="319" y="121"/>
                    </a:cubicBez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18288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Freeform 90"/>
              <p:cNvSpPr>
                <a:spLocks/>
              </p:cNvSpPr>
              <p:nvPr/>
            </p:nvSpPr>
            <p:spPr bwMode="auto">
              <a:xfrm>
                <a:off x="-12967953" y="6581045"/>
                <a:ext cx="1951843" cy="2070371"/>
              </a:xfrm>
              <a:custGeom>
                <a:avLst/>
                <a:gdLst>
                  <a:gd name="T0" fmla="*/ 516 w 601"/>
                  <a:gd name="T1" fmla="*/ 0 h 635"/>
                  <a:gd name="T2" fmla="*/ 296 w 601"/>
                  <a:gd name="T3" fmla="*/ 208 h 635"/>
                  <a:gd name="T4" fmla="*/ 220 w 601"/>
                  <a:gd name="T5" fmla="*/ 195 h 635"/>
                  <a:gd name="T6" fmla="*/ 0 w 601"/>
                  <a:gd name="T7" fmla="*/ 415 h 635"/>
                  <a:gd name="T8" fmla="*/ 220 w 601"/>
                  <a:gd name="T9" fmla="*/ 635 h 635"/>
                  <a:gd name="T10" fmla="*/ 601 w 601"/>
                  <a:gd name="T11" fmla="*/ 635 h 635"/>
                  <a:gd name="T12" fmla="*/ 601 w 601"/>
                  <a:gd name="T13" fmla="*/ 17 h 635"/>
                  <a:gd name="T14" fmla="*/ 516 w 601"/>
                  <a:gd name="T15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1" h="635">
                    <a:moveTo>
                      <a:pt x="516" y="0"/>
                    </a:moveTo>
                    <a:cubicBezTo>
                      <a:pt x="398" y="0"/>
                      <a:pt x="302" y="92"/>
                      <a:pt x="296" y="208"/>
                    </a:cubicBezTo>
                    <a:cubicBezTo>
                      <a:pt x="272" y="200"/>
                      <a:pt x="247" y="195"/>
                      <a:pt x="220" y="195"/>
                    </a:cubicBezTo>
                    <a:cubicBezTo>
                      <a:pt x="99" y="195"/>
                      <a:pt x="0" y="293"/>
                      <a:pt x="0" y="415"/>
                    </a:cubicBezTo>
                    <a:cubicBezTo>
                      <a:pt x="0" y="536"/>
                      <a:pt x="99" y="635"/>
                      <a:pt x="220" y="635"/>
                    </a:cubicBezTo>
                    <a:cubicBezTo>
                      <a:pt x="601" y="635"/>
                      <a:pt x="601" y="635"/>
                      <a:pt x="601" y="635"/>
                    </a:cubicBezTo>
                    <a:cubicBezTo>
                      <a:pt x="601" y="17"/>
                      <a:pt x="601" y="17"/>
                      <a:pt x="601" y="17"/>
                    </a:cubicBezTo>
                    <a:cubicBezTo>
                      <a:pt x="575" y="6"/>
                      <a:pt x="546" y="0"/>
                      <a:pt x="516" y="0"/>
                    </a:cubicBezTo>
                    <a:close/>
                  </a:path>
                </a:pathLst>
              </a:custGeom>
              <a:solidFill>
                <a:srgbClr val="BAD80A"/>
              </a:solidFill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18288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chemeClr val="lt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auto">
              <a:xfrm>
                <a:off x="-9119586" y="6185934"/>
                <a:ext cx="1783644" cy="2475511"/>
              </a:xfrm>
              <a:custGeom>
                <a:avLst/>
                <a:gdLst>
                  <a:gd name="connsiteX0" fmla="*/ 966766 w 1780376"/>
                  <a:gd name="connsiteY0" fmla="*/ 0 h 2465482"/>
                  <a:gd name="connsiteX1" fmla="*/ 1686144 w 1780376"/>
                  <a:gd name="connsiteY1" fmla="*/ 719778 h 2465482"/>
                  <a:gd name="connsiteX2" fmla="*/ 1611277 w 1780376"/>
                  <a:gd name="connsiteY2" fmla="*/ 1035698 h 2465482"/>
                  <a:gd name="connsiteX3" fmla="*/ 1686144 w 1780376"/>
                  <a:gd name="connsiteY3" fmla="*/ 1032441 h 2465482"/>
                  <a:gd name="connsiteX4" fmla="*/ 1780376 w 1780376"/>
                  <a:gd name="connsiteY4" fmla="*/ 1041933 h 2465482"/>
                  <a:gd name="connsiteX5" fmla="*/ 1780376 w 1780376"/>
                  <a:gd name="connsiteY5" fmla="*/ 2455903 h 2465482"/>
                  <a:gd name="connsiteX6" fmla="*/ 1686144 w 1780376"/>
                  <a:gd name="connsiteY6" fmla="*/ 2465482 h 2465482"/>
                  <a:gd name="connsiteX7" fmla="*/ 0 w 1780376"/>
                  <a:gd name="connsiteY7" fmla="*/ 2465482 h 2465482"/>
                  <a:gd name="connsiteX8" fmla="*/ 0 w 1780376"/>
                  <a:gd name="connsiteY8" fmla="*/ 452711 h 2465482"/>
                  <a:gd name="connsiteX9" fmla="*/ 257153 w 1780376"/>
                  <a:gd name="connsiteY9" fmla="*/ 631841 h 2465482"/>
                  <a:gd name="connsiteX10" fmla="*/ 966766 w 1780376"/>
                  <a:gd name="connsiteY10" fmla="*/ 0 h 2465482"/>
                  <a:gd name="connsiteX0" fmla="*/ 966766 w 1783644"/>
                  <a:gd name="connsiteY0" fmla="*/ 0 h 2475511"/>
                  <a:gd name="connsiteX1" fmla="*/ 1686144 w 1783644"/>
                  <a:gd name="connsiteY1" fmla="*/ 719778 h 2475511"/>
                  <a:gd name="connsiteX2" fmla="*/ 1611277 w 1783644"/>
                  <a:gd name="connsiteY2" fmla="*/ 1035698 h 2475511"/>
                  <a:gd name="connsiteX3" fmla="*/ 1686144 w 1783644"/>
                  <a:gd name="connsiteY3" fmla="*/ 1032441 h 2475511"/>
                  <a:gd name="connsiteX4" fmla="*/ 1780376 w 1783644"/>
                  <a:gd name="connsiteY4" fmla="*/ 1041933 h 2475511"/>
                  <a:gd name="connsiteX5" fmla="*/ 1783644 w 1783644"/>
                  <a:gd name="connsiteY5" fmla="*/ 2475511 h 2475511"/>
                  <a:gd name="connsiteX6" fmla="*/ 1686144 w 1783644"/>
                  <a:gd name="connsiteY6" fmla="*/ 2465482 h 2475511"/>
                  <a:gd name="connsiteX7" fmla="*/ 0 w 1783644"/>
                  <a:gd name="connsiteY7" fmla="*/ 2465482 h 2475511"/>
                  <a:gd name="connsiteX8" fmla="*/ 0 w 1783644"/>
                  <a:gd name="connsiteY8" fmla="*/ 452711 h 2475511"/>
                  <a:gd name="connsiteX9" fmla="*/ 257153 w 1783644"/>
                  <a:gd name="connsiteY9" fmla="*/ 631841 h 2475511"/>
                  <a:gd name="connsiteX10" fmla="*/ 966766 w 1783644"/>
                  <a:gd name="connsiteY10" fmla="*/ 0 h 247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3644" h="2475511">
                    <a:moveTo>
                      <a:pt x="966766" y="0"/>
                    </a:moveTo>
                    <a:cubicBezTo>
                      <a:pt x="1363889" y="0"/>
                      <a:pt x="1686144" y="322434"/>
                      <a:pt x="1686144" y="719778"/>
                    </a:cubicBezTo>
                    <a:cubicBezTo>
                      <a:pt x="1686144" y="833769"/>
                      <a:pt x="1656848" y="941248"/>
                      <a:pt x="1611277" y="1035698"/>
                    </a:cubicBezTo>
                    <a:cubicBezTo>
                      <a:pt x="1634062" y="1032441"/>
                      <a:pt x="1660103" y="1032441"/>
                      <a:pt x="1686144" y="1032441"/>
                    </a:cubicBezTo>
                    <a:lnTo>
                      <a:pt x="1780376" y="1041933"/>
                    </a:lnTo>
                    <a:cubicBezTo>
                      <a:pt x="1781465" y="1519792"/>
                      <a:pt x="1782555" y="1997652"/>
                      <a:pt x="1783644" y="2475511"/>
                    </a:cubicBezTo>
                    <a:lnTo>
                      <a:pt x="1686144" y="2465482"/>
                    </a:lnTo>
                    <a:lnTo>
                      <a:pt x="0" y="2465482"/>
                    </a:lnTo>
                    <a:lnTo>
                      <a:pt x="0" y="452711"/>
                    </a:lnTo>
                    <a:cubicBezTo>
                      <a:pt x="100908" y="491794"/>
                      <a:pt x="185541" y="556932"/>
                      <a:pt x="257153" y="631841"/>
                    </a:cubicBezTo>
                    <a:cubicBezTo>
                      <a:pt x="299470" y="276838"/>
                      <a:pt x="602194" y="0"/>
                      <a:pt x="966766" y="0"/>
                    </a:cubicBezTo>
                    <a:close/>
                  </a:path>
                </a:pathLst>
              </a:custGeom>
              <a:solidFill>
                <a:srgbClr val="BAD80A"/>
              </a:solidFill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18288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solidFill>
                    <a:schemeClr val="lt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" name="Freeform 95"/>
            <p:cNvSpPr>
              <a:spLocks/>
            </p:cNvSpPr>
            <p:nvPr/>
          </p:nvSpPr>
          <p:spPr bwMode="auto">
            <a:xfrm>
              <a:off x="306707" y="2506985"/>
              <a:ext cx="312041" cy="131865"/>
            </a:xfrm>
            <a:custGeom>
              <a:avLst/>
              <a:gdLst>
                <a:gd name="T0" fmla="*/ 621 w 696"/>
                <a:gd name="T1" fmla="*/ 132 h 281"/>
                <a:gd name="T2" fmla="*/ 609 w 696"/>
                <a:gd name="T3" fmla="*/ 133 h 281"/>
                <a:gd name="T4" fmla="*/ 469 w 696"/>
                <a:gd name="T5" fmla="*/ 0 h 281"/>
                <a:gd name="T6" fmla="*/ 333 w 696"/>
                <a:gd name="T7" fmla="*/ 104 h 281"/>
                <a:gd name="T8" fmla="*/ 258 w 696"/>
                <a:gd name="T9" fmla="*/ 73 h 281"/>
                <a:gd name="T10" fmla="*/ 155 w 696"/>
                <a:gd name="T11" fmla="*/ 167 h 281"/>
                <a:gd name="T12" fmla="*/ 105 w 696"/>
                <a:gd name="T13" fmla="*/ 190 h 281"/>
                <a:gd name="T14" fmla="*/ 58 w 696"/>
                <a:gd name="T15" fmla="*/ 166 h 281"/>
                <a:gd name="T16" fmla="*/ 0 w 696"/>
                <a:gd name="T17" fmla="*/ 224 h 281"/>
                <a:gd name="T18" fmla="*/ 58 w 696"/>
                <a:gd name="T19" fmla="*/ 281 h 281"/>
                <a:gd name="T20" fmla="*/ 74 w 696"/>
                <a:gd name="T21" fmla="*/ 281 h 281"/>
                <a:gd name="T22" fmla="*/ 264 w 696"/>
                <a:gd name="T23" fmla="*/ 281 h 281"/>
                <a:gd name="T24" fmla="*/ 370 w 696"/>
                <a:gd name="T25" fmla="*/ 281 h 281"/>
                <a:gd name="T26" fmla="*/ 626 w 696"/>
                <a:gd name="T27" fmla="*/ 281 h 281"/>
                <a:gd name="T28" fmla="*/ 626 w 696"/>
                <a:gd name="T29" fmla="*/ 281 h 281"/>
                <a:gd name="T30" fmla="*/ 696 w 696"/>
                <a:gd name="T31" fmla="*/ 207 h 281"/>
                <a:gd name="T32" fmla="*/ 621 w 696"/>
                <a:gd name="T33" fmla="*/ 132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6" h="281">
                  <a:moveTo>
                    <a:pt x="621" y="132"/>
                  </a:moveTo>
                  <a:cubicBezTo>
                    <a:pt x="617" y="132"/>
                    <a:pt x="613" y="133"/>
                    <a:pt x="609" y="133"/>
                  </a:cubicBezTo>
                  <a:cubicBezTo>
                    <a:pt x="606" y="59"/>
                    <a:pt x="544" y="0"/>
                    <a:pt x="469" y="0"/>
                  </a:cubicBezTo>
                  <a:cubicBezTo>
                    <a:pt x="403" y="0"/>
                    <a:pt x="349" y="44"/>
                    <a:pt x="333" y="104"/>
                  </a:cubicBezTo>
                  <a:cubicBezTo>
                    <a:pt x="314" y="85"/>
                    <a:pt x="287" y="73"/>
                    <a:pt x="258" y="73"/>
                  </a:cubicBezTo>
                  <a:cubicBezTo>
                    <a:pt x="204" y="73"/>
                    <a:pt x="160" y="114"/>
                    <a:pt x="155" y="167"/>
                  </a:cubicBezTo>
                  <a:cubicBezTo>
                    <a:pt x="136" y="170"/>
                    <a:pt x="119" y="178"/>
                    <a:pt x="105" y="190"/>
                  </a:cubicBezTo>
                  <a:cubicBezTo>
                    <a:pt x="95" y="175"/>
                    <a:pt x="78" y="166"/>
                    <a:pt x="58" y="166"/>
                  </a:cubicBezTo>
                  <a:cubicBezTo>
                    <a:pt x="26" y="166"/>
                    <a:pt x="0" y="192"/>
                    <a:pt x="0" y="224"/>
                  </a:cubicBezTo>
                  <a:cubicBezTo>
                    <a:pt x="0" y="256"/>
                    <a:pt x="26" y="281"/>
                    <a:pt x="58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264" y="281"/>
                    <a:pt x="264" y="281"/>
                    <a:pt x="264" y="281"/>
                  </a:cubicBezTo>
                  <a:cubicBezTo>
                    <a:pt x="370" y="281"/>
                    <a:pt x="370" y="281"/>
                    <a:pt x="370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65" y="279"/>
                    <a:pt x="696" y="247"/>
                    <a:pt x="696" y="207"/>
                  </a:cubicBezTo>
                  <a:cubicBezTo>
                    <a:pt x="696" y="166"/>
                    <a:pt x="662" y="132"/>
                    <a:pt x="621" y="132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874" y="449262"/>
            <a:ext cx="5440363" cy="37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75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6256" y="6515100"/>
            <a:ext cx="2993152" cy="2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6256" y="6515100"/>
            <a:ext cx="2993152" cy="2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6256" y="6515100"/>
            <a:ext cx="2993152" cy="2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26694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9038" y="2125663"/>
            <a:ext cx="10056812" cy="2058690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89038" y="422245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4" name="Freeform 9"/>
          <p:cNvSpPr>
            <a:spLocks noEditPoints="1"/>
          </p:cNvSpPr>
          <p:nvPr userDrawn="1"/>
        </p:nvSpPr>
        <p:spPr bwMode="black">
          <a:xfrm>
            <a:off x="457200" y="2359448"/>
            <a:ext cx="677861" cy="680615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0626" y="212566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10" name="Freeform 25"/>
          <p:cNvSpPr>
            <a:spLocks noEditPoints="1"/>
          </p:cNvSpPr>
          <p:nvPr userDrawn="1"/>
        </p:nvSpPr>
        <p:spPr bwMode="black">
          <a:xfrm>
            <a:off x="457200" y="2364691"/>
            <a:ext cx="677861" cy="677861"/>
          </a:xfrm>
          <a:custGeom>
            <a:avLst/>
            <a:gdLst>
              <a:gd name="T0" fmla="*/ 50 w 150"/>
              <a:gd name="T1" fmla="*/ 75 h 150"/>
              <a:gd name="T2" fmla="*/ 90 w 150"/>
              <a:gd name="T3" fmla="*/ 45 h 150"/>
              <a:gd name="T4" fmla="*/ 90 w 150"/>
              <a:gd name="T5" fmla="*/ 105 h 150"/>
              <a:gd name="T6" fmla="*/ 50 w 150"/>
              <a:gd name="T7" fmla="*/ 75 h 150"/>
              <a:gd name="T8" fmla="*/ 75 w 150"/>
              <a:gd name="T9" fmla="*/ 140 h 150"/>
              <a:gd name="T10" fmla="*/ 10 w 150"/>
              <a:gd name="T11" fmla="*/ 75 h 150"/>
              <a:gd name="T12" fmla="*/ 75 w 150"/>
              <a:gd name="T13" fmla="*/ 10 h 150"/>
              <a:gd name="T14" fmla="*/ 140 w 150"/>
              <a:gd name="T15" fmla="*/ 75 h 150"/>
              <a:gd name="T16" fmla="*/ 75 w 150"/>
              <a:gd name="T17" fmla="*/ 140 h 150"/>
              <a:gd name="T18" fmla="*/ 75 w 150"/>
              <a:gd name="T19" fmla="*/ 150 h 150"/>
              <a:gd name="T20" fmla="*/ 150 w 150"/>
              <a:gd name="T21" fmla="*/ 75 h 150"/>
              <a:gd name="T22" fmla="*/ 75 w 150"/>
              <a:gd name="T23" fmla="*/ 0 h 150"/>
              <a:gd name="T24" fmla="*/ 0 w 150"/>
              <a:gd name="T25" fmla="*/ 75 h 150"/>
              <a:gd name="T26" fmla="*/ 75 w 150"/>
              <a:gd name="T2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0" h="150">
                <a:moveTo>
                  <a:pt x="50" y="75"/>
                </a:moveTo>
                <a:cubicBezTo>
                  <a:pt x="90" y="45"/>
                  <a:pt x="90" y="45"/>
                  <a:pt x="90" y="45"/>
                </a:cubicBezTo>
                <a:cubicBezTo>
                  <a:pt x="90" y="105"/>
                  <a:pt x="90" y="105"/>
                  <a:pt x="90" y="105"/>
                </a:cubicBezTo>
                <a:lnTo>
                  <a:pt x="50" y="75"/>
                </a:lnTo>
                <a:close/>
                <a:moveTo>
                  <a:pt x="75" y="140"/>
                </a:moveTo>
                <a:cubicBezTo>
                  <a:pt x="39" y="140"/>
                  <a:pt x="10" y="111"/>
                  <a:pt x="10" y="75"/>
                </a:cubicBezTo>
                <a:cubicBezTo>
                  <a:pt x="10" y="39"/>
                  <a:pt x="39" y="10"/>
                  <a:pt x="75" y="10"/>
                </a:cubicBezTo>
                <a:cubicBezTo>
                  <a:pt x="111" y="10"/>
                  <a:pt x="140" y="39"/>
                  <a:pt x="140" y="75"/>
                </a:cubicBezTo>
                <a:cubicBezTo>
                  <a:pt x="140" y="111"/>
                  <a:pt x="111" y="140"/>
                  <a:pt x="75" y="140"/>
                </a:cubicBezTo>
                <a:moveTo>
                  <a:pt x="75" y="150"/>
                </a:moveTo>
                <a:cubicBezTo>
                  <a:pt x="116" y="150"/>
                  <a:pt x="150" y="116"/>
                  <a:pt x="150" y="75"/>
                </a:cubicBezTo>
                <a:cubicBezTo>
                  <a:pt x="150" y="34"/>
                  <a:pt x="116" y="0"/>
                  <a:pt x="75" y="0"/>
                </a:cubicBezTo>
                <a:cubicBezTo>
                  <a:pt x="34" y="0"/>
                  <a:pt x="0" y="34"/>
                  <a:pt x="0" y="75"/>
                </a:cubicBezTo>
                <a:cubicBezTo>
                  <a:pt x="0" y="116"/>
                  <a:pt x="34" y="150"/>
                  <a:pt x="75" y="15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6256" y="6515100"/>
            <a:ext cx="2993152" cy="2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645920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852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474720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852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200" y="6154121"/>
            <a:ext cx="1681413" cy="360979"/>
            <a:chOff x="457200" y="1643393"/>
            <a:chExt cx="4492753" cy="96454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4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874" y="449262"/>
            <a:ext cx="5440363" cy="37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32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Accent Color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087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6401051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874" y="449262"/>
            <a:ext cx="5440363" cy="37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6256" y="6515100"/>
            <a:ext cx="2993152" cy="2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6256" y="6515100"/>
            <a:ext cx="2993152" cy="2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6256" y="6515100"/>
            <a:ext cx="2993152" cy="2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6256" y="6515100"/>
            <a:ext cx="2993152" cy="2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6256" y="6515100"/>
            <a:ext cx="2993152" cy="2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6256" y="6515100"/>
            <a:ext cx="2993152" cy="2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267" r:id="rId2"/>
    <p:sldLayoutId id="2147484167" r:id="rId3"/>
    <p:sldLayoutId id="2147484087" r:id="rId4"/>
    <p:sldLayoutId id="2147484098" r:id="rId5"/>
    <p:sldLayoutId id="2147484107" r:id="rId6"/>
    <p:sldLayoutId id="2147484086" r:id="rId7"/>
    <p:sldLayoutId id="2147484099" r:id="rId8"/>
    <p:sldLayoutId id="2147484100" r:id="rId9"/>
    <p:sldLayoutId id="2147484106" r:id="rId10"/>
    <p:sldLayoutId id="2147484089" r:id="rId11"/>
    <p:sldLayoutId id="2147484092" r:id="rId12"/>
    <p:sldLayoutId id="2147484130" r:id="rId13"/>
    <p:sldLayoutId id="2147484101" r:id="rId14"/>
    <p:sldLayoutId id="2147484270" r:id="rId15"/>
    <p:sldLayoutId id="2147484105" r:id="rId16"/>
    <p:sldLayoutId id="2147484182" r:id="rId17"/>
    <p:sldLayoutId id="2147484093" r:id="rId18"/>
    <p:sldLayoutId id="2147484127" r:id="rId19"/>
    <p:sldLayoutId id="2147484128" r:id="rId20"/>
    <p:sldLayoutId id="2147484129" r:id="rId21"/>
    <p:sldLayoutId id="2147484268" r:id="rId22"/>
    <p:sldLayoutId id="2147484094" r:id="rId23"/>
    <p:sldLayoutId id="2147484195" r:id="rId24"/>
    <p:sldLayoutId id="2147484096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hyperlink" Target="https://technet.microsoft.com/en-us/windows-server-docs/compute/remote-desktop-services/desktop-hosting-reference-architecture" TargetMode="External"/><Relationship Id="rId7" Type="http://schemas.openxmlformats.org/officeDocument/2006/relationships/hyperlink" Target="https://myignite.microsoft.com/videos/279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ka.ms/rdsonazure.userprofile" TargetMode="External"/><Relationship Id="rId5" Type="http://schemas.openxmlformats.org/officeDocument/2006/relationships/hyperlink" Target="https://aka.ms/rdsonazure" TargetMode="External"/><Relationship Id="rId4" Type="http://schemas.openxmlformats.org/officeDocument/2006/relationships/hyperlink" Target="https://aka.ms/rdautoma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as a Service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474720"/>
            <a:ext cx="6400800" cy="1851322"/>
          </a:xfrm>
        </p:spPr>
        <p:txBody>
          <a:bodyPr/>
          <a:lstStyle/>
          <a:p>
            <a:pPr lvl="0"/>
            <a:r>
              <a:rPr lang="en-US" sz="2800" b="1" dirty="0"/>
              <a:t>Play Pack v1.0</a:t>
            </a:r>
            <a:endParaRPr lang="en-US" sz="1600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Costs</a:t>
            </a:r>
            <a:r>
              <a:rPr lang="es-CO" dirty="0"/>
              <a:t> and </a:t>
            </a:r>
            <a:r>
              <a:rPr lang="es-CO" dirty="0" err="1"/>
              <a:t>Cashflow</a:t>
            </a:r>
            <a:r>
              <a:rPr lang="es-CO" dirty="0"/>
              <a:t> </a:t>
            </a:r>
            <a:r>
              <a:rPr lang="es-CO" dirty="0" err="1"/>
              <a:t>Projections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AC28FDC-59BA-4705-A1D6-6C6339D9ED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0866610"/>
              </p:ext>
            </p:extLst>
          </p:nvPr>
        </p:nvGraphicFramePr>
        <p:xfrm>
          <a:off x="457200" y="1199423"/>
          <a:ext cx="5580000" cy="52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666A683-12F9-4B4E-B1D5-90ABBAF616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1996433"/>
              </p:ext>
            </p:extLst>
          </p:nvPr>
        </p:nvGraphicFramePr>
        <p:xfrm>
          <a:off x="6434261" y="1211263"/>
          <a:ext cx="5580000" cy="52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6210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Costs</a:t>
            </a:r>
            <a:r>
              <a:rPr lang="es-CO" dirty="0"/>
              <a:t> and </a:t>
            </a:r>
            <a:r>
              <a:rPr lang="es-CO" dirty="0" err="1"/>
              <a:t>Cashflow</a:t>
            </a:r>
            <a:r>
              <a:rPr lang="es-CO" dirty="0"/>
              <a:t> </a:t>
            </a:r>
            <a:r>
              <a:rPr lang="es-CO" dirty="0" err="1"/>
              <a:t>Projections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2D75706-927A-4DA5-B919-A6795415E6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884485"/>
              </p:ext>
            </p:extLst>
          </p:nvPr>
        </p:nvGraphicFramePr>
        <p:xfrm>
          <a:off x="469920" y="1211218"/>
          <a:ext cx="5580000" cy="52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BB15ED2-EA68-4D0B-88D0-0C921221B0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380851"/>
              </p:ext>
            </p:extLst>
          </p:nvPr>
        </p:nvGraphicFramePr>
        <p:xfrm>
          <a:off x="6388042" y="1211263"/>
          <a:ext cx="5580000" cy="52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646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/>
          </p:cNvSpPr>
          <p:nvPr/>
        </p:nvSpPr>
        <p:spPr bwMode="auto">
          <a:xfrm>
            <a:off x="469555" y="1697062"/>
            <a:ext cx="2160000" cy="2160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Assumptions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12 months projection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 months w/o revenue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Last month expected revenue for partner+/- $20K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MSFT/Partner revenue ratio = 1:2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CSP average gross margin (GM) = 32%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Partner services aggregated GM = +/- 40%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7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 bwMode="auto">
          <a:xfrm>
            <a:off x="2805495" y="1697062"/>
            <a:ext cx="2160000" cy="2160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NPV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: Positive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+/- 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$23K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7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7482563" y="1697062"/>
            <a:ext cx="2160000" cy="2160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MIRR (</a:t>
            </a:r>
            <a:r>
              <a:rPr lang="en-US" sz="16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MoM</a:t>
            </a: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):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+/- 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20%</a:t>
            </a: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7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5144029" y="1697062"/>
            <a:ext cx="2160000" cy="21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IRR (</a:t>
            </a:r>
            <a:r>
              <a:rPr lang="en-US" sz="16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MoM</a:t>
            </a: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):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+/- 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32%</a:t>
            </a: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Financials</a:t>
            </a:r>
            <a:r>
              <a:rPr lang="es-CO" dirty="0"/>
              <a:t> </a:t>
            </a:r>
            <a:r>
              <a:rPr lang="es-CO" dirty="0" err="1"/>
              <a:t>Summary</a:t>
            </a:r>
            <a:r>
              <a:rPr lang="es-CO" dirty="0"/>
              <a:t> (top-</a:t>
            </a:r>
            <a:r>
              <a:rPr lang="es-CO" dirty="0" err="1"/>
              <a:t>down</a:t>
            </a:r>
            <a:r>
              <a:rPr lang="es-CO" dirty="0"/>
              <a:t>)</a:t>
            </a:r>
            <a:endParaRPr lang="en-US" dirty="0"/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9821099" y="1696510"/>
            <a:ext cx="2160000" cy="2160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Last-month Monthly Run Rate (</a:t>
            </a: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MRR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 for partner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+/-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$24K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469555" y="3989549"/>
            <a:ext cx="2160000" cy="2160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Last-month expected gross margin (</a:t>
            </a: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GM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+/- 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38%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2805495" y="3989549"/>
            <a:ext cx="2160000" cy="2160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Cashflow accumulated lowest peak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-$4K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7482563" y="3989549"/>
            <a:ext cx="2160000" cy="2160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Payback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month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7</a:t>
            </a:r>
            <a:r>
              <a:rPr lang="en-US" sz="3600" baseline="30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th</a:t>
            </a: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5144029" y="3989549"/>
            <a:ext cx="2160000" cy="21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Cashflow lowest peak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-$1K</a:t>
            </a: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9821099" y="3988997"/>
            <a:ext cx="2160000" cy="2160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Breakeven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month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</a:t>
            </a:r>
            <a:r>
              <a:rPr lang="en-US" sz="3600" baseline="30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th</a:t>
            </a: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28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/>
          </p:cNvSpPr>
          <p:nvPr/>
        </p:nvSpPr>
        <p:spPr bwMode="auto">
          <a:xfrm>
            <a:off x="469555" y="1697062"/>
            <a:ext cx="2160000" cy="2160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Assumptions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12 months projection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 months w/o revenue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Last month expected revenue for partner+/- $20K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MSFT/Partner revenue ratio = 1:2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CSP average gross margin (GM) = 32%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Partner services aggregated GM = +/- 40%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7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 bwMode="auto">
          <a:xfrm>
            <a:off x="2805495" y="1697062"/>
            <a:ext cx="2160000" cy="2160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NPV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: Positive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+/- 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$14K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7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7482563" y="1697062"/>
            <a:ext cx="2160000" cy="2160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MIRR (</a:t>
            </a:r>
            <a:r>
              <a:rPr lang="en-US" sz="16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MoM</a:t>
            </a: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):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+/- 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11%</a:t>
            </a: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7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5144029" y="1697062"/>
            <a:ext cx="2160000" cy="21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IRR (</a:t>
            </a:r>
            <a:r>
              <a:rPr lang="en-US" sz="16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MoM</a:t>
            </a: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):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+/- 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16%</a:t>
            </a: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Financials</a:t>
            </a:r>
            <a:r>
              <a:rPr lang="es-CO" dirty="0"/>
              <a:t> </a:t>
            </a:r>
            <a:r>
              <a:rPr lang="es-CO" dirty="0" err="1"/>
              <a:t>Summary</a:t>
            </a:r>
            <a:r>
              <a:rPr lang="es-CO" dirty="0"/>
              <a:t> (</a:t>
            </a:r>
            <a:r>
              <a:rPr lang="es-CO" dirty="0" err="1"/>
              <a:t>bottom</a:t>
            </a:r>
            <a:r>
              <a:rPr lang="es-CO" dirty="0"/>
              <a:t>-up)</a:t>
            </a:r>
            <a:endParaRPr lang="en-US" dirty="0"/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9821099" y="1696510"/>
            <a:ext cx="2160000" cy="2160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Last-month Monthly Run Rate (</a:t>
            </a: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MRR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 for partner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+/-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$24K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469555" y="3989549"/>
            <a:ext cx="2160000" cy="2160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Last-month expected gross margin (</a:t>
            </a: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GM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+/- 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46%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2805495" y="3989549"/>
            <a:ext cx="2160000" cy="2160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Cashflow accumulated lowest peak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-$9K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7482563" y="3989549"/>
            <a:ext cx="2160000" cy="2160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Payback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month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10</a:t>
            </a:r>
            <a:r>
              <a:rPr lang="en-US" sz="3600" baseline="30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th</a:t>
            </a: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5144029" y="3989549"/>
            <a:ext cx="2160000" cy="21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Cashflow lowest peak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-$2K</a:t>
            </a: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9821099" y="3988997"/>
            <a:ext cx="2160000" cy="2160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Breakeven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month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7</a:t>
            </a:r>
            <a:r>
              <a:rPr lang="en-US" sz="3600" baseline="30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th</a:t>
            </a: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67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plan</a:t>
            </a:r>
          </a:p>
        </p:txBody>
      </p:sp>
    </p:spTree>
    <p:extLst>
      <p:ext uri="{BB962C8B-B14F-4D97-AF65-F5344CB8AC3E}">
        <p14:creationId xmlns:p14="http://schemas.microsoft.com/office/powerpoint/2010/main" val="115330939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New </a:t>
            </a:r>
            <a:r>
              <a:rPr lang="es-CO" dirty="0" err="1"/>
              <a:t>Offer</a:t>
            </a:r>
            <a:r>
              <a:rPr lang="es-CO" dirty="0"/>
              <a:t> </a:t>
            </a:r>
            <a:r>
              <a:rPr lang="es-CO" dirty="0" err="1"/>
              <a:t>Development</a:t>
            </a:r>
            <a:r>
              <a:rPr lang="es-CO" dirty="0"/>
              <a:t> </a:t>
            </a:r>
            <a:r>
              <a:rPr lang="es-CO" dirty="0" err="1"/>
              <a:t>process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78877" y="1201788"/>
            <a:ext cx="2700000" cy="55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2400" dirty="0" err="1">
                <a:solidFill>
                  <a:schemeClr val="bg1"/>
                </a:solidFill>
                <a:cs typeface="Segoe UI Light" panose="020B0502040204020203" pitchFamily="34" charset="0"/>
              </a:rPr>
              <a:t>Grow</a:t>
            </a:r>
            <a:endParaRPr lang="es-CO" sz="2400" dirty="0">
              <a:solidFill>
                <a:schemeClr val="bg1"/>
              </a:solidFill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9580" y="1201788"/>
            <a:ext cx="2700000" cy="55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2400" dirty="0">
                <a:solidFill>
                  <a:schemeClr val="bg1"/>
                </a:solidFill>
                <a:cs typeface="Segoe UI Light" panose="020B0502040204020203" pitchFamily="34" charset="0"/>
              </a:rPr>
              <a:t>GTM</a:t>
            </a:r>
          </a:p>
        </p:txBody>
      </p:sp>
      <p:sp>
        <p:nvSpPr>
          <p:cNvPr id="9" name="Rectangle 8"/>
          <p:cNvSpPr/>
          <p:nvPr/>
        </p:nvSpPr>
        <p:spPr>
          <a:xfrm>
            <a:off x="3400283" y="1201788"/>
            <a:ext cx="2700000" cy="55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2400" dirty="0" err="1">
                <a:solidFill>
                  <a:schemeClr val="bg1"/>
                </a:solidFill>
                <a:cs typeface="Segoe UI Light" panose="020B0502040204020203" pitchFamily="34" charset="0"/>
              </a:rPr>
              <a:t>Enable</a:t>
            </a:r>
            <a:endParaRPr lang="es-CO" sz="2400" dirty="0">
              <a:solidFill>
                <a:schemeClr val="bg1"/>
              </a:solidFill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0986" y="1201788"/>
            <a:ext cx="2700000" cy="55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2400" dirty="0" err="1">
                <a:solidFill>
                  <a:schemeClr val="bg1"/>
                </a:solidFill>
                <a:cs typeface="Segoe UI Light" panose="020B0502040204020203" pitchFamily="34" charset="0"/>
              </a:rPr>
              <a:t>Engage</a:t>
            </a:r>
            <a:r>
              <a:rPr lang="es-CO" sz="2400" dirty="0">
                <a:solidFill>
                  <a:schemeClr val="bg1"/>
                </a:solidFill>
                <a:cs typeface="Segoe UI Light" panose="020B0502040204020203" pitchFamily="34" charset="0"/>
              </a:rPr>
              <a:t> and Plan</a:t>
            </a:r>
          </a:p>
        </p:txBody>
      </p:sp>
      <p:sp>
        <p:nvSpPr>
          <p:cNvPr id="11" name="Arrow: Pentagon 10"/>
          <p:cNvSpPr/>
          <p:nvPr/>
        </p:nvSpPr>
        <p:spPr>
          <a:xfrm>
            <a:off x="460986" y="1697062"/>
            <a:ext cx="11520000" cy="180000"/>
          </a:xfrm>
          <a:prstGeom prst="homePlat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Executive</a:t>
            </a:r>
            <a:r>
              <a:rPr lang="es-CO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Commitment</a:t>
            </a:r>
            <a:endParaRPr lang="es-CO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w: Pentagon 11"/>
          <p:cNvSpPr/>
          <p:nvPr/>
        </p:nvSpPr>
        <p:spPr>
          <a:xfrm>
            <a:off x="9114128" y="6233566"/>
            <a:ext cx="2880000" cy="180000"/>
          </a:xfrm>
          <a:prstGeom prst="homePlat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Consumption</a:t>
            </a:r>
            <a:r>
              <a:rPr lang="es-CO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s-CO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Growth</a:t>
            </a:r>
            <a:endParaRPr lang="es-CO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Arrow: Pentagon 12"/>
          <p:cNvSpPr/>
          <p:nvPr/>
        </p:nvSpPr>
        <p:spPr>
          <a:xfrm>
            <a:off x="1171583" y="2849190"/>
            <a:ext cx="1440000" cy="180000"/>
          </a:xfrm>
          <a:prstGeom prst="homePlat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On-boarding</a:t>
            </a:r>
            <a:endParaRPr lang="es-CO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w: Pentagon 13"/>
          <p:cNvSpPr/>
          <p:nvPr/>
        </p:nvSpPr>
        <p:spPr>
          <a:xfrm>
            <a:off x="1834147" y="3309931"/>
            <a:ext cx="2160000" cy="180000"/>
          </a:xfrm>
          <a:prstGeom prst="homePlat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Offer</a:t>
            </a:r>
            <a:r>
              <a:rPr lang="es-CO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Planning</a:t>
            </a:r>
            <a:endParaRPr lang="es-CO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w: Pentagon 14"/>
          <p:cNvSpPr/>
          <p:nvPr/>
        </p:nvSpPr>
        <p:spPr>
          <a:xfrm>
            <a:off x="2610089" y="4138023"/>
            <a:ext cx="4320000" cy="180000"/>
          </a:xfrm>
          <a:prstGeom prst="homePlat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Technical</a:t>
            </a:r>
            <a:r>
              <a:rPr lang="es-CO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Enablement</a:t>
            </a:r>
            <a:endParaRPr lang="es-CO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w: Pentagon 15"/>
          <p:cNvSpPr/>
          <p:nvPr/>
        </p:nvSpPr>
        <p:spPr>
          <a:xfrm>
            <a:off x="5886022" y="4901438"/>
            <a:ext cx="6120000" cy="180000"/>
          </a:xfrm>
          <a:prstGeom prst="homePlat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17" name="Arrow: Pentagon 16"/>
          <p:cNvSpPr/>
          <p:nvPr/>
        </p:nvSpPr>
        <p:spPr>
          <a:xfrm>
            <a:off x="6930090" y="5477482"/>
            <a:ext cx="5040000" cy="180000"/>
          </a:xfrm>
          <a:prstGeom prst="homePlat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07947" y="3004406"/>
            <a:ext cx="1781526" cy="252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CFO’s</a:t>
            </a: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team</a:t>
            </a:r>
            <a:endParaRPr lang="es-CO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1" y="1921458"/>
            <a:ext cx="11536928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CxO</a:t>
            </a:r>
            <a:endParaRPr lang="es-CO" sz="10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Managers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2485" y="3395057"/>
            <a:ext cx="7347605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CMO/Marketing </a:t>
            </a: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team</a:t>
            </a:r>
            <a:endParaRPr lang="es-CO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1477" y="2528737"/>
            <a:ext cx="2161594" cy="252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Procurement/Legal </a:t>
            </a: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teams</a:t>
            </a:r>
            <a:endParaRPr lang="es-CO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59528" y="3025653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T&amp;C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signed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23126" y="3548021"/>
            <a:ext cx="14093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Business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Model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Offer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definition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Execution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Plan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50995" y="4520470"/>
            <a:ext cx="268984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Documentation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809271" lvl="1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Reference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Architecture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809271" lvl="1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Implementation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guides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809271" lvl="1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Deployment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guides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809271" lvl="1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Support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guides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809271" lvl="1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Support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model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Technical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Staff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Trained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+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Certified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809271" lvl="1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Engineering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809271" lvl="1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Implementation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809271" lvl="1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Operations/Support</a:t>
            </a:r>
          </a:p>
          <a:p>
            <a:pPr marL="809271" lvl="1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Pre-sales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32518" y="3660215"/>
            <a:ext cx="21602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Content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Strategy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Demand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Generation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plan</a:t>
            </a:r>
          </a:p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Lead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Mgmt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process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50202" y="5721120"/>
            <a:ext cx="20714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Sales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team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trained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Sales incentive plan</a:t>
            </a:r>
          </a:p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Targets/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Quotas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Systems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Process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/Tools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ready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201335" y="5156349"/>
            <a:ext cx="185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Leads…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533301" y="5685391"/>
            <a:ext cx="185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Opportunities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216331" y="5932288"/>
            <a:ext cx="185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Closed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deals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365687" y="6468623"/>
            <a:ext cx="2189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Keep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Adquire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Grow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motion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604587" y="3731174"/>
            <a:ext cx="755681" cy="34783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CO" sz="1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POC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633792" y="3730415"/>
            <a:ext cx="755681" cy="34783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CO" sz="1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MVP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662997" y="3729656"/>
            <a:ext cx="755681" cy="34783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CO" sz="1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Pilot</a:t>
            </a:r>
            <a:endParaRPr lang="es-CO" sz="1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7200" y="2029306"/>
            <a:ext cx="814332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CTO/CMO</a:t>
            </a:r>
          </a:p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Product</a:t>
            </a: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 Manager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11149" y="4438309"/>
            <a:ext cx="6282979" cy="2502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CSO/Sales </a:t>
            </a: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team</a:t>
            </a:r>
            <a:endParaRPr lang="es-CO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04587" y="2631863"/>
            <a:ext cx="5061922" cy="252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Engineering</a:t>
            </a: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team</a:t>
            </a:r>
            <a:endParaRPr lang="es-CO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15671" y="2777182"/>
            <a:ext cx="4763206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Implementation</a:t>
            </a: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Deployment</a:t>
            </a: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team</a:t>
            </a:r>
            <a:endParaRPr lang="es-CO" sz="10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Operations/Support </a:t>
            </a: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team</a:t>
            </a:r>
            <a:endParaRPr lang="es-CO" sz="10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Customer Service </a:t>
            </a: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team</a:t>
            </a:r>
            <a:endParaRPr lang="es-CO" sz="10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AP/AR </a:t>
            </a: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team</a:t>
            </a:r>
            <a:endParaRPr lang="es-CO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787200" y="3256406"/>
            <a:ext cx="5142889" cy="325869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CO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37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Execution</a:t>
            </a:r>
            <a:r>
              <a:rPr lang="es-CO" dirty="0"/>
              <a:t> </a:t>
            </a:r>
            <a:r>
              <a:rPr lang="es-CO" dirty="0" err="1"/>
              <a:t>Timeline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576283"/>
              </p:ext>
            </p:extLst>
          </p:nvPr>
        </p:nvGraphicFramePr>
        <p:xfrm>
          <a:off x="457198" y="1085998"/>
          <a:ext cx="11522076" cy="543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73">
                  <a:extLst>
                    <a:ext uri="{9D8B030D-6E8A-4147-A177-3AD203B41FA5}">
                      <a16:colId xmlns:a16="http://schemas.microsoft.com/office/drawing/2014/main" val="601203950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3707258390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2027028210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2881167287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199302474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4229672739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2968483927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3966895552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605099848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156920486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2324671689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416771582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s-CO" dirty="0" err="1"/>
                        <a:t>month</a:t>
                      </a:r>
                      <a:r>
                        <a:rPr lang="es-CO" dirty="0"/>
                        <a:t>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month</a:t>
                      </a:r>
                      <a:r>
                        <a:rPr lang="es-CO" dirty="0"/>
                        <a:t>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month</a:t>
                      </a:r>
                      <a:r>
                        <a:rPr lang="es-CO" dirty="0"/>
                        <a:t>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8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wk</a:t>
                      </a:r>
                      <a:r>
                        <a:rPr lang="es-CO" baseline="0" dirty="0"/>
                        <a:t> 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wk</a:t>
                      </a:r>
                      <a:r>
                        <a:rPr lang="es-CO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wk</a:t>
                      </a:r>
                      <a:r>
                        <a:rPr lang="es-CO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wk</a:t>
                      </a:r>
                      <a:r>
                        <a:rPr lang="es-CO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wk</a:t>
                      </a:r>
                      <a:r>
                        <a:rPr lang="es-CO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wk</a:t>
                      </a:r>
                      <a:r>
                        <a:rPr lang="es-CO" dirty="0"/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wk</a:t>
                      </a:r>
                      <a:r>
                        <a:rPr lang="es-CO" dirty="0"/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wk</a:t>
                      </a:r>
                      <a:r>
                        <a:rPr lang="es-CO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wk</a:t>
                      </a:r>
                      <a:r>
                        <a:rPr lang="es-CO" dirty="0"/>
                        <a:t>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wk</a:t>
                      </a:r>
                      <a:r>
                        <a:rPr lang="es-CO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wk</a:t>
                      </a:r>
                      <a:r>
                        <a:rPr lang="es-CO" dirty="0"/>
                        <a:t>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wk</a:t>
                      </a:r>
                      <a:r>
                        <a:rPr lang="es-CO" dirty="0"/>
                        <a:t>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52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00" dirty="0" err="1"/>
                        <a:t>Offer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definition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draft</a:t>
                      </a:r>
                      <a:r>
                        <a:rPr lang="es-CO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 err="1"/>
                        <a:t>Offer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definition</a:t>
                      </a:r>
                      <a:r>
                        <a:rPr lang="es-CO" sz="1000" baseline="0" dirty="0"/>
                        <a:t> (final)</a:t>
                      </a:r>
                      <a:endParaRPr lang="es-CO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1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Business </a:t>
                      </a:r>
                      <a:r>
                        <a:rPr lang="es-CO" sz="1000" dirty="0" err="1"/>
                        <a:t>model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dirty="0"/>
                        <a:t>(</a:t>
                      </a:r>
                      <a:r>
                        <a:rPr lang="es-CO" sz="1000" dirty="0" err="1"/>
                        <a:t>draft</a:t>
                      </a:r>
                      <a:r>
                        <a:rPr lang="es-CO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Business </a:t>
                      </a:r>
                      <a:r>
                        <a:rPr lang="es-CO" sz="1000" dirty="0" err="1"/>
                        <a:t>model</a:t>
                      </a:r>
                      <a:r>
                        <a:rPr lang="es-CO" sz="1000" dirty="0"/>
                        <a:t> </a:t>
                      </a:r>
                      <a:r>
                        <a:rPr lang="es-CO" sz="1000" baseline="0" dirty="0"/>
                        <a:t>(final)</a:t>
                      </a:r>
                      <a:endParaRPr lang="es-CO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675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Execution</a:t>
                      </a:r>
                      <a:r>
                        <a:rPr lang="es-CO" sz="1000" dirty="0"/>
                        <a:t> plan (</a:t>
                      </a:r>
                      <a:r>
                        <a:rPr lang="es-CO" sz="1000" dirty="0" err="1"/>
                        <a:t>draft</a:t>
                      </a:r>
                      <a:r>
                        <a:rPr lang="es-CO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Execution</a:t>
                      </a:r>
                      <a:r>
                        <a:rPr lang="es-CO" sz="1000" dirty="0"/>
                        <a:t> plan </a:t>
                      </a:r>
                      <a:r>
                        <a:rPr lang="es-CO" sz="1000" baseline="0" dirty="0"/>
                        <a:t>(final)</a:t>
                      </a:r>
                      <a:endParaRPr lang="es-CO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0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POC Kick-off</a:t>
                      </a:r>
                      <a:r>
                        <a:rPr lang="es-CO" sz="1000" baseline="0" dirty="0"/>
                        <a:t> (</a:t>
                      </a:r>
                      <a:r>
                        <a:rPr lang="es-CO" sz="1000" baseline="0" dirty="0" err="1"/>
                        <a:t>scope</a:t>
                      </a:r>
                      <a:r>
                        <a:rPr lang="es-CO" sz="1000" baseline="0" dirty="0"/>
                        <a:t> and pre-</a:t>
                      </a:r>
                      <a:r>
                        <a:rPr lang="es-CO" sz="1000" baseline="0" dirty="0" err="1"/>
                        <a:t>reqs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review</a:t>
                      </a:r>
                      <a:r>
                        <a:rPr lang="es-CO" sz="1000" baseline="0" dirty="0"/>
                        <a:t>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POC</a:t>
                      </a:r>
                      <a:r>
                        <a:rPr lang="es-CO" sz="1000" baseline="0" dirty="0"/>
                        <a:t> (</a:t>
                      </a:r>
                      <a:r>
                        <a:rPr lang="es-CO" sz="1000" baseline="0" dirty="0" err="1"/>
                        <a:t>entry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criteria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check</a:t>
                      </a:r>
                      <a:r>
                        <a:rPr lang="es-CO" sz="1000" baseline="0" dirty="0"/>
                        <a:t> and </a:t>
                      </a:r>
                      <a:r>
                        <a:rPr lang="es-CO" sz="1000" baseline="0" dirty="0" err="1"/>
                        <a:t>start</a:t>
                      </a:r>
                      <a:r>
                        <a:rPr lang="es-CO" sz="1000" baseline="0" dirty="0"/>
                        <a:t>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POC (</a:t>
                      </a:r>
                      <a:r>
                        <a:rPr lang="es-CO" sz="1000" dirty="0" err="1"/>
                        <a:t>deployment</a:t>
                      </a:r>
                      <a:r>
                        <a:rPr lang="es-CO" sz="1000" baseline="0" dirty="0"/>
                        <a:t> Iter0)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POC (</a:t>
                      </a:r>
                      <a:r>
                        <a:rPr lang="es-CO" sz="1000" dirty="0" err="1"/>
                        <a:t>deployment</a:t>
                      </a:r>
                      <a:r>
                        <a:rPr lang="es-CO" sz="1000" baseline="0" dirty="0"/>
                        <a:t> Iter1)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POC (</a:t>
                      </a:r>
                      <a:r>
                        <a:rPr lang="es-CO" sz="1000" dirty="0" err="1"/>
                        <a:t>deployment</a:t>
                      </a:r>
                      <a:r>
                        <a:rPr lang="es-CO" sz="1000" baseline="0" dirty="0"/>
                        <a:t> Iter2)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POC (</a:t>
                      </a:r>
                      <a:r>
                        <a:rPr lang="es-CO" sz="1000" dirty="0" err="1"/>
                        <a:t>deployment</a:t>
                      </a:r>
                      <a:r>
                        <a:rPr lang="es-CO" sz="1000" baseline="0" dirty="0"/>
                        <a:t> Iter3)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POC (</a:t>
                      </a:r>
                      <a:r>
                        <a:rPr lang="es-CO" sz="1000" dirty="0" err="1"/>
                        <a:t>exit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criteria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check</a:t>
                      </a:r>
                      <a:r>
                        <a:rPr lang="es-CO" sz="1000" dirty="0"/>
                        <a:t> and </a:t>
                      </a:r>
                      <a:r>
                        <a:rPr lang="es-CO" sz="1000" dirty="0" err="1"/>
                        <a:t>close</a:t>
                      </a:r>
                      <a:r>
                        <a:rPr lang="es-CO" sz="1000" baseline="0" dirty="0"/>
                        <a:t>)</a:t>
                      </a:r>
                      <a:endParaRPr lang="es-CO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POC (post-</a:t>
                      </a:r>
                      <a:r>
                        <a:rPr lang="es-CO" sz="1000" dirty="0" err="1"/>
                        <a:t>deploy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support</a:t>
                      </a:r>
                      <a:r>
                        <a:rPr lang="es-CO" sz="1000" baseline="0" dirty="0"/>
                        <a:t> and </a:t>
                      </a:r>
                      <a:r>
                        <a:rPr lang="es-CO" sz="1000" baseline="0" dirty="0" err="1"/>
                        <a:t>estabilization</a:t>
                      </a:r>
                      <a:r>
                        <a:rPr lang="es-CO" sz="1000" baseline="0" dirty="0"/>
                        <a:t>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POC (post-</a:t>
                      </a:r>
                      <a:r>
                        <a:rPr lang="es-CO" sz="1000" dirty="0" err="1"/>
                        <a:t>deploy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support</a:t>
                      </a:r>
                      <a:r>
                        <a:rPr lang="es-CO" sz="1000" baseline="0" dirty="0"/>
                        <a:t> and </a:t>
                      </a:r>
                      <a:r>
                        <a:rPr lang="es-CO" sz="1000" baseline="0" dirty="0" err="1"/>
                        <a:t>estabilization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POC (post-</a:t>
                      </a:r>
                      <a:r>
                        <a:rPr lang="es-CO" sz="1000" dirty="0" err="1"/>
                        <a:t>deploy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support</a:t>
                      </a:r>
                      <a:r>
                        <a:rPr lang="es-CO" sz="1000" baseline="0" dirty="0"/>
                        <a:t> and </a:t>
                      </a:r>
                      <a:r>
                        <a:rPr lang="es-CO" sz="1000" baseline="0" dirty="0" err="1"/>
                        <a:t>estabilization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26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MVP (</a:t>
                      </a:r>
                      <a:r>
                        <a:rPr lang="es-CO" sz="1000" dirty="0" err="1"/>
                        <a:t>draft</a:t>
                      </a:r>
                      <a:r>
                        <a:rPr lang="es-CO" sz="1000" baseline="0" dirty="0"/>
                        <a:t> iter0</a:t>
                      </a:r>
                      <a:r>
                        <a:rPr lang="es-CO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MVP (</a:t>
                      </a:r>
                      <a:r>
                        <a:rPr lang="es-CO" sz="1000" dirty="0" err="1"/>
                        <a:t>draft</a:t>
                      </a:r>
                      <a:r>
                        <a:rPr lang="es-CO" sz="1000" baseline="0" dirty="0"/>
                        <a:t> iter1</a:t>
                      </a:r>
                      <a:r>
                        <a:rPr lang="es-CO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MVP (final</a:t>
                      </a:r>
                      <a:r>
                        <a:rPr lang="es-CO" sz="1000" baseline="0" dirty="0"/>
                        <a:t> iter2</a:t>
                      </a:r>
                      <a:r>
                        <a:rPr lang="es-CO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MVP (final</a:t>
                      </a:r>
                      <a:r>
                        <a:rPr lang="es-CO" sz="1000" baseline="0" dirty="0"/>
                        <a:t>  and </a:t>
                      </a:r>
                      <a:r>
                        <a:rPr lang="es-CO" sz="1000" baseline="0" dirty="0" err="1"/>
                        <a:t>release</a:t>
                      </a:r>
                      <a:r>
                        <a:rPr lang="es-CO" sz="1000" dirty="0"/>
                        <a:t>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MVP (</a:t>
                      </a:r>
                      <a:r>
                        <a:rPr lang="es-CO" sz="1000" dirty="0" err="1"/>
                        <a:t>adjust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from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Pilot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learnings</a:t>
                      </a:r>
                      <a:r>
                        <a:rPr lang="es-CO" sz="1000" baseline="0" dirty="0"/>
                        <a:t>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MVP (</a:t>
                      </a:r>
                      <a:r>
                        <a:rPr lang="es-CO" sz="1000" dirty="0" err="1"/>
                        <a:t>adjust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from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Pilot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learnings</a:t>
                      </a:r>
                      <a:r>
                        <a:rPr lang="es-CO" sz="1000" baseline="0" dirty="0"/>
                        <a:t>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MVP (</a:t>
                      </a:r>
                      <a:r>
                        <a:rPr lang="es-CO" sz="1000" dirty="0" err="1"/>
                        <a:t>adjust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from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Pilot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learnings</a:t>
                      </a:r>
                      <a:r>
                        <a:rPr lang="es-CO" sz="1000" baseline="0" dirty="0"/>
                        <a:t>)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58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Pilot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planning</a:t>
                      </a:r>
                      <a:r>
                        <a:rPr lang="es-CO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Pilot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early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adopters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targeted</a:t>
                      </a:r>
                      <a:r>
                        <a:rPr lang="es-CO" sz="1000" baseline="0" dirty="0"/>
                        <a:t> and </a:t>
                      </a:r>
                      <a:r>
                        <a:rPr lang="es-CO" sz="1000" baseline="0" dirty="0" err="1"/>
                        <a:t>invited</a:t>
                      </a:r>
                      <a:r>
                        <a:rPr lang="es-CO" sz="1000" baseline="0" dirty="0"/>
                        <a:t> min 3)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Pilot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early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adopters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engaged</a:t>
                      </a:r>
                      <a:r>
                        <a:rPr lang="es-CO" sz="1000" baseline="0" dirty="0"/>
                        <a:t> and </a:t>
                      </a:r>
                      <a:r>
                        <a:rPr lang="es-CO" sz="1000" baseline="0" dirty="0" err="1"/>
                        <a:t>sign</a:t>
                      </a:r>
                      <a:r>
                        <a:rPr lang="es-CO" sz="1000" baseline="0" dirty="0"/>
                        <a:t>-in)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Pilot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early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adopters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prepared</a:t>
                      </a:r>
                      <a:r>
                        <a:rPr lang="es-CO" sz="1000" baseline="0" dirty="0"/>
                        <a:t> for </a:t>
                      </a:r>
                      <a:r>
                        <a:rPr lang="es-CO" sz="1000" baseline="0" dirty="0" err="1"/>
                        <a:t>deploy</a:t>
                      </a:r>
                      <a:r>
                        <a:rPr lang="es-CO" sz="1000" baseline="0" dirty="0"/>
                        <a:t>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Pilot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early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adopters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deployed</a:t>
                      </a:r>
                      <a:r>
                        <a:rPr lang="es-CO" sz="1000" baseline="0" dirty="0"/>
                        <a:t>)</a:t>
                      </a:r>
                      <a:endParaRPr lang="es-CO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Pilot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early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adopters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support</a:t>
                      </a:r>
                      <a:r>
                        <a:rPr lang="es-CO" sz="1000" baseline="0" dirty="0"/>
                        <a:t> and </a:t>
                      </a:r>
                      <a:r>
                        <a:rPr lang="es-CO" sz="1000" baseline="0" dirty="0" err="1"/>
                        <a:t>estabilization</a:t>
                      </a:r>
                      <a:r>
                        <a:rPr lang="es-CO" sz="1000" baseline="0" dirty="0"/>
                        <a:t>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Pilot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early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adopters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support</a:t>
                      </a:r>
                      <a:r>
                        <a:rPr lang="es-CO" sz="1000" baseline="0" dirty="0"/>
                        <a:t> and </a:t>
                      </a:r>
                      <a:r>
                        <a:rPr lang="es-CO" sz="1000" baseline="0" dirty="0" err="1"/>
                        <a:t>estabilization</a:t>
                      </a:r>
                      <a:r>
                        <a:rPr lang="es-CO" sz="1000" baseline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1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Reference </a:t>
                      </a:r>
                      <a:r>
                        <a:rPr lang="es-CO" sz="1000" dirty="0" err="1"/>
                        <a:t>Architecture</a:t>
                      </a:r>
                      <a:endParaRPr lang="es-CO" sz="1000" dirty="0"/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Deployment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Guide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 err="1"/>
                        <a:t>Custom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deployment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guide</a:t>
                      </a:r>
                      <a:r>
                        <a:rPr lang="es-CO" sz="1000" baseline="0" dirty="0"/>
                        <a:t> (</a:t>
                      </a:r>
                      <a:r>
                        <a:rPr lang="es-CO" sz="1000" baseline="0" dirty="0" err="1"/>
                        <a:t>draft</a:t>
                      </a:r>
                      <a:r>
                        <a:rPr lang="es-CO" sz="1000" baseline="0" dirty="0"/>
                        <a:t> iter0)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Custom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deployment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guide</a:t>
                      </a:r>
                      <a:r>
                        <a:rPr lang="es-CO" sz="1000" baseline="0" dirty="0"/>
                        <a:t> (</a:t>
                      </a:r>
                      <a:r>
                        <a:rPr lang="es-CO" sz="1000" baseline="0" dirty="0" err="1"/>
                        <a:t>draft</a:t>
                      </a:r>
                      <a:r>
                        <a:rPr lang="es-CO" sz="1000" baseline="0" dirty="0"/>
                        <a:t> iter1)</a:t>
                      </a:r>
                      <a:endParaRPr lang="es-CO" sz="1000" dirty="0"/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Custom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deployment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guide</a:t>
                      </a:r>
                      <a:r>
                        <a:rPr lang="es-CO" sz="1000" baseline="0" dirty="0"/>
                        <a:t> (</a:t>
                      </a:r>
                      <a:r>
                        <a:rPr lang="es-CO" sz="1000" baseline="0" dirty="0" err="1"/>
                        <a:t>draft</a:t>
                      </a:r>
                      <a:r>
                        <a:rPr lang="es-CO" sz="1000" baseline="0" dirty="0"/>
                        <a:t> iter2)</a:t>
                      </a:r>
                      <a:endParaRPr lang="es-CO" sz="1000" dirty="0"/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Custom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deployment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guide</a:t>
                      </a:r>
                      <a:r>
                        <a:rPr lang="es-CO" sz="1000" baseline="0" dirty="0"/>
                        <a:t> (</a:t>
                      </a:r>
                      <a:r>
                        <a:rPr lang="es-CO" sz="1000" baseline="0" dirty="0" err="1"/>
                        <a:t>draft</a:t>
                      </a:r>
                      <a:r>
                        <a:rPr lang="es-CO" sz="1000" baseline="0" dirty="0"/>
                        <a:t> iter3)</a:t>
                      </a:r>
                      <a:endParaRPr lang="es-CO" sz="1000" dirty="0"/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Custom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deployment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guide</a:t>
                      </a:r>
                      <a:r>
                        <a:rPr lang="es-CO" sz="1000" baseline="0" dirty="0"/>
                        <a:t> (final)</a:t>
                      </a:r>
                      <a:endParaRPr lang="es-CO" sz="1000" dirty="0"/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Ops</a:t>
                      </a:r>
                      <a:r>
                        <a:rPr lang="es-CO" sz="1000" dirty="0"/>
                        <a:t>/Support </a:t>
                      </a:r>
                      <a:r>
                        <a:rPr lang="es-CO" sz="1000" dirty="0" err="1"/>
                        <a:t>model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draft</a:t>
                      </a:r>
                      <a:r>
                        <a:rPr lang="es-CO" sz="1000" dirty="0"/>
                        <a:t>)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Ops</a:t>
                      </a:r>
                      <a:r>
                        <a:rPr lang="es-CO" sz="1000" dirty="0"/>
                        <a:t>/Support </a:t>
                      </a:r>
                      <a:r>
                        <a:rPr lang="es-CO" sz="1000" dirty="0" err="1"/>
                        <a:t>model</a:t>
                      </a:r>
                      <a:r>
                        <a:rPr lang="es-CO" sz="1000" dirty="0"/>
                        <a:t> (final)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Ops</a:t>
                      </a:r>
                      <a:r>
                        <a:rPr lang="es-CO" sz="1000" dirty="0"/>
                        <a:t>/Support </a:t>
                      </a:r>
                      <a:r>
                        <a:rPr lang="es-CO" sz="1000" dirty="0" err="1"/>
                        <a:t>guides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draft</a:t>
                      </a:r>
                      <a:r>
                        <a:rPr lang="es-CO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Ops</a:t>
                      </a:r>
                      <a:r>
                        <a:rPr lang="es-CO" sz="1000" dirty="0"/>
                        <a:t>/Support </a:t>
                      </a:r>
                      <a:r>
                        <a:rPr lang="es-CO" sz="1000" dirty="0" err="1"/>
                        <a:t>guides</a:t>
                      </a:r>
                      <a:r>
                        <a:rPr lang="es-CO" sz="1000" dirty="0"/>
                        <a:t> (final)</a:t>
                      </a:r>
                      <a:endParaRPr lang="es-CO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23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Azure </a:t>
                      </a:r>
                      <a:r>
                        <a:rPr lang="es-CO" sz="1000" dirty="0" err="1"/>
                        <a:t>fundamentals</a:t>
                      </a:r>
                      <a:r>
                        <a:rPr lang="es-CO" sz="1000" dirty="0"/>
                        <a:t> (214x)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Azure </a:t>
                      </a:r>
                      <a:r>
                        <a:rPr lang="es-CO" sz="1000" dirty="0" err="1"/>
                        <a:t>VMs</a:t>
                      </a:r>
                      <a:r>
                        <a:rPr lang="es-CO" sz="1000" dirty="0"/>
                        <a:t> (202x)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Azure </a:t>
                      </a:r>
                      <a:r>
                        <a:rPr lang="es-CO" sz="1000" dirty="0" err="1"/>
                        <a:t>Networking</a:t>
                      </a:r>
                      <a:r>
                        <a:rPr lang="es-CO" sz="1000" dirty="0"/>
                        <a:t> (203x)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Azure </a:t>
                      </a:r>
                      <a:r>
                        <a:rPr lang="es-CO" sz="1000" dirty="0" err="1"/>
                        <a:t>Identity</a:t>
                      </a:r>
                      <a:r>
                        <a:rPr lang="es-CO" sz="1000" dirty="0"/>
                        <a:t> (204x)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Azure Storage (205x)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Mgmt</a:t>
                      </a:r>
                      <a:r>
                        <a:rPr lang="es-CO" sz="1000" dirty="0"/>
                        <a:t> Azure </a:t>
                      </a:r>
                      <a:r>
                        <a:rPr lang="es-CO" sz="1000" dirty="0" err="1"/>
                        <a:t>Workloads</a:t>
                      </a:r>
                      <a:r>
                        <a:rPr lang="es-CO" sz="1000" dirty="0"/>
                        <a:t> (209x)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Azure </a:t>
                      </a:r>
                      <a:r>
                        <a:rPr lang="es-CO" sz="1000" dirty="0" err="1"/>
                        <a:t>Backup</a:t>
                      </a:r>
                      <a:r>
                        <a:rPr lang="es-CO" sz="1000" baseline="0" dirty="0"/>
                        <a:t>  online </a:t>
                      </a:r>
                      <a:r>
                        <a:rPr lang="es-CO" sz="1000" baseline="0" dirty="0" err="1"/>
                        <a:t>docs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22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13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84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s-CO" dirty="0" err="1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312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/>
          </p:cNvSpPr>
          <p:nvPr/>
        </p:nvSpPr>
        <p:spPr bwMode="auto">
          <a:xfrm>
            <a:off x="457312" y="3623263"/>
            <a:ext cx="2160000" cy="2160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On-demand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Self-Service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Convenient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Automated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7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 bwMode="auto">
          <a:xfrm>
            <a:off x="2793252" y="3623263"/>
            <a:ext cx="2160000" cy="2160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Flexible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Rapid elasticity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Instant Provisioning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Instant Release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Scalable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Agile | Fast</a:t>
            </a:r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7470320" y="3623263"/>
            <a:ext cx="2160000" cy="2160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Ubiquitous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Broad Network access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7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5131786" y="3623263"/>
            <a:ext cx="2160000" cy="21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Measurable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Pay as you Go (</a:t>
            </a:r>
            <a:r>
              <a:rPr lang="en-US" sz="17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PayG</a:t>
            </a: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OPEX vs CAPEX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General Benefits of a Cloud Service</a:t>
            </a:r>
            <a:endParaRPr lang="en-US" dirty="0"/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9808856" y="3622711"/>
            <a:ext cx="2160000" cy="2160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Resource Pooling 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Multitenant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09" y="1112419"/>
            <a:ext cx="2437174" cy="24371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586" y="1496322"/>
            <a:ext cx="1768232" cy="17682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189" y="1112419"/>
            <a:ext cx="2281044" cy="2281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266" y="1265219"/>
            <a:ext cx="2103944" cy="21039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3243" y="1255608"/>
            <a:ext cx="2251225" cy="225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8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Potential</a:t>
            </a:r>
            <a:r>
              <a:rPr lang="es-CO" dirty="0"/>
              <a:t> </a:t>
            </a:r>
            <a:r>
              <a:rPr lang="es-CO" dirty="0" err="1"/>
              <a:t>Offers</a:t>
            </a:r>
            <a:r>
              <a:rPr lang="es-CO" dirty="0"/>
              <a:t> and </a:t>
            </a:r>
            <a:r>
              <a:rPr lang="es-CO" dirty="0" err="1"/>
              <a:t>Solution</a:t>
            </a:r>
            <a:r>
              <a:rPr lang="es-CO" dirty="0"/>
              <a:t> </a:t>
            </a:r>
            <a:r>
              <a:rPr lang="es-CO" dirty="0" err="1"/>
              <a:t>scenarios</a:t>
            </a:r>
            <a:endParaRPr lang="en-US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920263" cy="5256000"/>
          </a:xfrm>
          <a:prstGeom prst="rect">
            <a:avLst/>
          </a:prstGeom>
        </p:spPr>
        <p:txBody>
          <a:bodyPr vert="horz" wrap="square" lIns="182880" tIns="146304" rIns="182880" bIns="146304" numCol="2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Backup as a Service (BaaS | Cloud Backup)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s-CO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Respaldo de archivos y carpetas para servidores y clientes Windows </a:t>
            </a:r>
            <a:r>
              <a:rPr lang="es-CO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on-premise</a:t>
            </a: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nube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Disaster Recovery as a Service (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DRaaS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s-CO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Recuperación de desastres en Azure – Replicación de </a:t>
            </a:r>
            <a:r>
              <a:rPr lang="es-CO" sz="11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VMs</a:t>
            </a: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Windows/Linux </a:t>
            </a:r>
            <a:r>
              <a:rPr lang="es-CO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On-premise</a:t>
            </a: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</a:t>
            </a:r>
            <a:r>
              <a:rPr lang="es-CO" sz="11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</a:t>
            </a:r>
            <a:r>
              <a:rPr lang="es-CO" sz="11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 (sin VMM)</a:t>
            </a: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hacia Azure</a:t>
            </a: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Recuperación de desastres en Azure – Replicación de </a:t>
            </a:r>
            <a:r>
              <a:rPr lang="es-CO" sz="1100" u="sng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VMs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Windows/Linux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On-premise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</a:t>
            </a:r>
            <a:r>
              <a:rPr lang="es-CO" sz="1100" u="sng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</a:t>
            </a:r>
            <a:r>
              <a:rPr lang="es-CO" sz="1100" u="sng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 (con VMM)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hacia Azure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Recuperación de desastres en Azure – Replicación de </a:t>
            </a:r>
            <a:r>
              <a:rPr lang="es-CO" sz="1100" u="sng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 físico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Windows/Linux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On-premise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hacia Azure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Recuperación de desastres en Azure – Replicación de </a:t>
            </a:r>
            <a:r>
              <a:rPr lang="es-CO" sz="1100" u="sng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VMs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Windows/Linux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On-premise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</a:t>
            </a:r>
            <a:r>
              <a:rPr lang="es-CO" sz="1100" u="sng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VMware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hacia Azure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as a Service (DBaaS)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s-CO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 de datos individual administrada en Azure SQL (</a:t>
            </a:r>
            <a:r>
              <a:rPr lang="es-CO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PaaS</a:t>
            </a: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Instancia de SQL Server en máquina virtual de Azure (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IaaS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Hosted SQL Server </a:t>
            </a:r>
            <a:r>
              <a:rPr lang="en-US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vDedicated</a:t>
            </a: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VM </a:t>
            </a:r>
            <a:r>
              <a:rPr lang="en-US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 Provider Datacenter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Hosted DBaaS </a:t>
            </a:r>
            <a:r>
              <a:rPr lang="en-US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 Provider Datacenter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Desktop as a Service (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DaaS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s-CO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Hosted Desktops en Azure para publicación de aplicaciones cliente/servidor</a:t>
            </a: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Hosted Desktops en Service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Provider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Datacenter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Hosted Desktops en Service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Provider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Datacenter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desborde en Azure (Hybrid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DaaS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Identity as a Service (</a:t>
            </a:r>
            <a:r>
              <a:rPr lang="en-US" sz="2000" b="1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IDaaS</a:t>
            </a:r>
            <a:r>
              <a:rPr lang="en-US" sz="2000" b="1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s-CO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Active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Directory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autenticación de aplicaciones Cloud en Azure.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Active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Directory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Proxy para publicación de aplicaciones en Azure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PBX (Cloud PSTN Voice)</a:t>
            </a:r>
            <a:r>
              <a:rPr lang="en-US" sz="20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s-CO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PSTN Calling through 3rd party </a:t>
            </a:r>
            <a:r>
              <a:rPr lang="en-US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hoster</a:t>
            </a: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Skype for Business Cloud Connector and Cloud PBX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Device management and security</a:t>
            </a:r>
            <a:r>
              <a:rPr lang="en-US" sz="20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s-CO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Device Management with System Center Configuration Manager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Device Management with Microsoft Intune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Device Management with Microsoft Enterprise Mobility and Security (EM+S)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Security Management with Azure Right Management Services (RMS)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107684" y="1409030"/>
            <a:ext cx="5871591" cy="57606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CO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54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843855"/>
          </a:xfrm>
        </p:spPr>
        <p:txBody>
          <a:bodyPr/>
          <a:lstStyle/>
          <a:p>
            <a:r>
              <a:rPr lang="en-US" dirty="0"/>
              <a:t>Offer definition</a:t>
            </a:r>
            <a:br>
              <a:rPr lang="en-US" dirty="0"/>
            </a:br>
            <a:r>
              <a:rPr lang="en-US" dirty="0"/>
              <a:t>Desktop as a Service </a:t>
            </a:r>
            <a:br>
              <a:rPr lang="en-US" dirty="0"/>
            </a:br>
            <a:r>
              <a:rPr lang="en-US" sz="4800" dirty="0"/>
              <a:t>(</a:t>
            </a:r>
            <a:r>
              <a:rPr lang="en-US" sz="4800" dirty="0" err="1"/>
              <a:t>DaaS</a:t>
            </a:r>
            <a:r>
              <a:rPr lang="en-US" sz="48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418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Secure</a:t>
            </a:r>
            <a:r>
              <a:rPr lang="en-US" dirty="0"/>
              <a:t> access to apps and data </a:t>
            </a:r>
            <a:r>
              <a:rPr lang="en-US" dirty="0">
                <a:solidFill>
                  <a:schemeClr val="accent1"/>
                </a:solidFill>
              </a:rPr>
              <a:t>anytime</a:t>
            </a:r>
            <a:r>
              <a:rPr lang="en-US" dirty="0"/>
              <a:t>, from </a:t>
            </a:r>
            <a:r>
              <a:rPr lang="en-US" dirty="0">
                <a:solidFill>
                  <a:schemeClr val="accent1"/>
                </a:solidFill>
              </a:rPr>
              <a:t>anywhere</a:t>
            </a:r>
            <a:r>
              <a:rPr lang="en-US" dirty="0"/>
              <a:t> and from </a:t>
            </a:r>
            <a:r>
              <a:rPr lang="en-US" dirty="0">
                <a:solidFill>
                  <a:schemeClr val="accent1"/>
                </a:solidFill>
              </a:rPr>
              <a:t>any device</a:t>
            </a:r>
            <a:br>
              <a:rPr lang="es-CO" dirty="0"/>
            </a:br>
            <a:r>
              <a:rPr lang="es-CO" sz="2400" dirty="0">
                <a:solidFill>
                  <a:schemeClr val="bg1">
                    <a:lumMod val="50000"/>
                  </a:schemeClr>
                </a:solidFill>
              </a:rPr>
              <a:t>Hosted Desktops en Azure para publicación a Aplicaciones cliente/servidor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5590" y="2125663"/>
            <a:ext cx="5760000" cy="4683967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+mn-lt"/>
              </a:rPr>
              <a:t>Benefits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b="1" dirty="0">
              <a:solidFill>
                <a:schemeClr val="bg2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600" b="1" dirty="0">
              <a:solidFill>
                <a:schemeClr val="bg2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600" b="1" dirty="0">
              <a:solidFill>
                <a:schemeClr val="bg2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600" b="1" dirty="0">
              <a:solidFill>
                <a:schemeClr val="bg2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2"/>
                </a:solidFill>
                <a:latin typeface="+mn-lt"/>
              </a:rPr>
              <a:t>Secure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 access to apps and data </a:t>
            </a:r>
            <a:r>
              <a:rPr lang="en-US" sz="1600" b="1" dirty="0">
                <a:solidFill>
                  <a:schemeClr val="bg2"/>
                </a:solidFill>
                <a:latin typeface="+mn-lt"/>
              </a:rPr>
              <a:t>anytime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, from </a:t>
            </a:r>
            <a:r>
              <a:rPr lang="en-US" sz="1600" b="1" dirty="0">
                <a:solidFill>
                  <a:schemeClr val="bg2"/>
                </a:solidFill>
                <a:latin typeface="+mn-lt"/>
              </a:rPr>
              <a:t>anywhere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 and from </a:t>
            </a:r>
            <a:r>
              <a:rPr lang="en-US" sz="1600" b="1" dirty="0">
                <a:solidFill>
                  <a:schemeClr val="bg2"/>
                </a:solidFill>
                <a:latin typeface="+mn-lt"/>
              </a:rPr>
              <a:t>any device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2"/>
                </a:solidFill>
                <a:latin typeface="+mn-lt"/>
              </a:rPr>
              <a:t>Multiple platform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support (Windows, iOS, Linux, 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+mn-lt"/>
              </a:rPr>
              <a:t>MacOS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, Android)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Keep your data </a:t>
            </a:r>
            <a:r>
              <a:rPr lang="en-US" sz="1600" b="1" dirty="0">
                <a:solidFill>
                  <a:schemeClr val="bg2"/>
                </a:solidFill>
                <a:latin typeface="+mn-lt"/>
              </a:rPr>
              <a:t>safe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2"/>
                </a:solidFill>
                <a:latin typeface="+mn-lt"/>
              </a:rPr>
              <a:t>Unified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 Windows experience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Personal sessions 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+mn-lt"/>
              </a:rPr>
              <a:t>Dekstops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2"/>
                </a:solidFill>
                <a:latin typeface="+mn-lt"/>
              </a:rPr>
              <a:t>High-performance graphics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support (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+mn-lt"/>
              </a:rPr>
              <a:t>remoteFX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2"/>
                </a:solidFill>
                <a:latin typeface="+mn-lt"/>
              </a:rPr>
              <a:t>Business Continuity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for users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Bring your own device (</a:t>
            </a:r>
            <a:r>
              <a:rPr lang="en-US" sz="1600" b="1" dirty="0">
                <a:solidFill>
                  <a:schemeClr val="bg2"/>
                </a:solidFill>
                <a:latin typeface="+mn-lt"/>
              </a:rPr>
              <a:t>BYOD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Work across multiples PCs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Perfect solution for </a:t>
            </a:r>
            <a:r>
              <a:rPr lang="en-US" sz="1600" b="1" dirty="0">
                <a:solidFill>
                  <a:schemeClr val="bg2"/>
                </a:solidFill>
                <a:latin typeface="+mn-lt"/>
              </a:rPr>
              <a:t>latency-sensible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 client-server apps</a:t>
            </a:r>
            <a:endParaRPr lang="en-US" sz="20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18238" y="2125663"/>
            <a:ext cx="5760000" cy="4683967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+mn-lt"/>
              </a:rPr>
              <a:t>How does it work?</a:t>
            </a:r>
          </a:p>
          <a:p>
            <a:pPr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Deploy and configure a tenant’s farm in Azure</a:t>
            </a:r>
          </a:p>
          <a:p>
            <a:pPr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Create and assign users to access desktops and apps</a:t>
            </a:r>
          </a:p>
          <a:p>
            <a:pPr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Users access their desktops or apps through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WebAccess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portal and through RDS GW from any device with a RDS client using Internet.</a:t>
            </a:r>
          </a:p>
          <a:p>
            <a:pPr>
              <a:spcAft>
                <a:spcPts val="600"/>
              </a:spcAft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Applications keeps central controlled and data safe.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Step-by-Step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1400" dirty="0">
                <a:solidFill>
                  <a:schemeClr val="tx1"/>
                </a:solidFill>
                <a:latin typeface="+mn-lt"/>
                <a:hlinkClick r:id="rId3"/>
              </a:rPr>
              <a:t>https://technet.microsoft.com/en-us/windows-server-docs/compute/remote-desktop-services/desktop-hosting-reference-architecture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Documentation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  <a:hlinkClick r:id="rId4"/>
              </a:rPr>
              <a:t>https://aka.ms/rdautomation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  <a:hlinkClick r:id="rId5"/>
              </a:rPr>
              <a:t>https://aka.ms/rdsonazure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  <a:hlinkClick r:id="rId6"/>
              </a:rPr>
              <a:t>https://aka.ms/rdsonazure.userprofile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  <a:hlinkClick r:id="rId7"/>
              </a:rPr>
              <a:t>https://myignite.microsoft.com/videos/2795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0" indent="0">
              <a:spcAft>
                <a:spcPts val="600"/>
              </a:spcAft>
              <a:buNone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pic>
        <p:nvPicPr>
          <p:cNvPr id="6" name="Picture 5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33" y="2125663"/>
            <a:ext cx="4230725" cy="1371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917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Recommended</a:t>
            </a:r>
            <a:r>
              <a:rPr lang="es-CO" dirty="0"/>
              <a:t> base </a:t>
            </a:r>
            <a:r>
              <a:rPr lang="es-CO" dirty="0" err="1"/>
              <a:t>plans</a:t>
            </a:r>
            <a:r>
              <a:rPr lang="es-CO" dirty="0"/>
              <a:t> and </a:t>
            </a:r>
            <a:r>
              <a:rPr lang="es-CO" dirty="0" err="1"/>
              <a:t>add-ons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73238"/>
              </p:ext>
            </p:extLst>
          </p:nvPr>
        </p:nvGraphicFramePr>
        <p:xfrm>
          <a:off x="456557" y="1199881"/>
          <a:ext cx="6227280" cy="23920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7880">
                  <a:extLst>
                    <a:ext uri="{9D8B030D-6E8A-4147-A177-3AD203B41FA5}">
                      <a16:colId xmlns:a16="http://schemas.microsoft.com/office/drawing/2014/main" val="912916280"/>
                    </a:ext>
                  </a:extLst>
                </a:gridCol>
                <a:gridCol w="1037880">
                  <a:extLst>
                    <a:ext uri="{9D8B030D-6E8A-4147-A177-3AD203B41FA5}">
                      <a16:colId xmlns:a16="http://schemas.microsoft.com/office/drawing/2014/main" val="1059654141"/>
                    </a:ext>
                  </a:extLst>
                </a:gridCol>
                <a:gridCol w="1037880">
                  <a:extLst>
                    <a:ext uri="{9D8B030D-6E8A-4147-A177-3AD203B41FA5}">
                      <a16:colId xmlns:a16="http://schemas.microsoft.com/office/drawing/2014/main" val="1846619034"/>
                    </a:ext>
                  </a:extLst>
                </a:gridCol>
                <a:gridCol w="1037880">
                  <a:extLst>
                    <a:ext uri="{9D8B030D-6E8A-4147-A177-3AD203B41FA5}">
                      <a16:colId xmlns:a16="http://schemas.microsoft.com/office/drawing/2014/main" val="885330034"/>
                    </a:ext>
                  </a:extLst>
                </a:gridCol>
                <a:gridCol w="1037880">
                  <a:extLst>
                    <a:ext uri="{9D8B030D-6E8A-4147-A177-3AD203B41FA5}">
                      <a16:colId xmlns:a16="http://schemas.microsoft.com/office/drawing/2014/main" val="1633619136"/>
                    </a:ext>
                  </a:extLst>
                </a:gridCol>
                <a:gridCol w="1037880">
                  <a:extLst>
                    <a:ext uri="{9D8B030D-6E8A-4147-A177-3AD203B41FA5}">
                      <a16:colId xmlns:a16="http://schemas.microsoft.com/office/drawing/2014/main" val="3352575912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Features</a:t>
                      </a:r>
                      <a:r>
                        <a:rPr lang="es-CO" sz="1000" dirty="0"/>
                        <a:t>/ </a:t>
                      </a:r>
                      <a:r>
                        <a:rPr lang="es-CO" sz="1000" dirty="0" err="1"/>
                        <a:t>Plans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DaaS</a:t>
                      </a:r>
                      <a:r>
                        <a:rPr lang="es-CO" sz="1000" dirty="0"/>
                        <a:t> MT </a:t>
                      </a:r>
                      <a:r>
                        <a:rPr lang="es-CO" sz="1000" dirty="0" err="1"/>
                        <a:t>Shared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DaaS</a:t>
                      </a:r>
                      <a:r>
                        <a:rPr lang="es-CO" sz="1000" dirty="0"/>
                        <a:t> ST </a:t>
                      </a:r>
                      <a:r>
                        <a:rPr lang="es-CO" sz="1000" dirty="0" err="1"/>
                        <a:t>Shared</a:t>
                      </a:r>
                      <a:r>
                        <a:rPr lang="es-CO" sz="1000" dirty="0"/>
                        <a:t> Desktops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DaaS</a:t>
                      </a:r>
                      <a:r>
                        <a:rPr lang="es-CO" sz="1000" baseline="0" dirty="0"/>
                        <a:t> ST </a:t>
                      </a:r>
                      <a:r>
                        <a:rPr lang="es-CO" sz="1000" dirty="0"/>
                        <a:t>Personal</a:t>
                      </a:r>
                      <a:r>
                        <a:rPr lang="es-CO" sz="1000" baseline="0" dirty="0"/>
                        <a:t> Desktops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VDI </a:t>
                      </a:r>
                      <a:r>
                        <a:rPr lang="es-CO" sz="1000" dirty="0" err="1"/>
                        <a:t>Pooled</a:t>
                      </a:r>
                      <a:r>
                        <a:rPr lang="es-CO" sz="1000" baseline="0" dirty="0"/>
                        <a:t> Desktops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VDI Personal Desktops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70489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r>
                        <a:rPr lang="es-CO" sz="800" dirty="0" err="1"/>
                        <a:t>Tenant’s</a:t>
                      </a:r>
                      <a:r>
                        <a:rPr lang="es-CO" sz="800" dirty="0"/>
                        <a:t> </a:t>
                      </a:r>
                      <a:r>
                        <a:rPr lang="es-CO" sz="800" dirty="0" err="1"/>
                        <a:t>Isolation</a:t>
                      </a:r>
                      <a:r>
                        <a:rPr lang="es-CO" sz="800" dirty="0"/>
                        <a:t> </a:t>
                      </a:r>
                      <a:r>
                        <a:rPr lang="es-CO" sz="800" dirty="0" err="1"/>
                        <a:t>Level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 err="1"/>
                        <a:t>Multitenant</a:t>
                      </a:r>
                      <a:r>
                        <a:rPr lang="es-CO" sz="800" dirty="0"/>
                        <a:t> (</a:t>
                      </a:r>
                      <a:r>
                        <a:rPr lang="es-CO" sz="800" dirty="0" err="1"/>
                        <a:t>Shared</a:t>
                      </a:r>
                      <a:r>
                        <a:rPr lang="es-CO" sz="800" dirty="0"/>
                        <a:t> </a:t>
                      </a:r>
                      <a:r>
                        <a:rPr lang="es-CO" sz="800" dirty="0" err="1"/>
                        <a:t>Instance</a:t>
                      </a:r>
                      <a:r>
                        <a:rPr lang="es-CO" sz="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>
                          <a:solidFill>
                            <a:schemeClr val="accent1"/>
                          </a:solidFill>
                        </a:rPr>
                        <a:t>Single </a:t>
                      </a:r>
                      <a:r>
                        <a:rPr lang="es-CO" sz="800" dirty="0" err="1">
                          <a:solidFill>
                            <a:schemeClr val="accent1"/>
                          </a:solidFill>
                        </a:rPr>
                        <a:t>Tenant</a:t>
                      </a:r>
                      <a:r>
                        <a:rPr lang="es-CO" sz="800" dirty="0">
                          <a:solidFill>
                            <a:schemeClr val="accent1"/>
                          </a:solidFill>
                        </a:rPr>
                        <a:t> (</a:t>
                      </a:r>
                      <a:r>
                        <a:rPr lang="es-CO" sz="800" dirty="0" err="1">
                          <a:solidFill>
                            <a:schemeClr val="accent1"/>
                          </a:solidFill>
                        </a:rPr>
                        <a:t>vDedicated</a:t>
                      </a:r>
                      <a:r>
                        <a:rPr lang="es-CO" sz="800" dirty="0">
                          <a:solidFill>
                            <a:schemeClr val="accent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>
                          <a:solidFill>
                            <a:schemeClr val="tx1"/>
                          </a:solidFill>
                        </a:rPr>
                        <a:t>Single </a:t>
                      </a:r>
                      <a:r>
                        <a:rPr lang="es-CO" sz="800" dirty="0" err="1">
                          <a:solidFill>
                            <a:schemeClr val="tx1"/>
                          </a:solidFill>
                        </a:rPr>
                        <a:t>Tenant</a:t>
                      </a:r>
                      <a:endParaRPr lang="es-CO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CO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CO" sz="800" dirty="0" err="1">
                          <a:solidFill>
                            <a:schemeClr val="tx1"/>
                          </a:solidFill>
                        </a:rPr>
                        <a:t>vDedicated</a:t>
                      </a:r>
                      <a:r>
                        <a:rPr lang="es-CO" sz="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/>
                        <a:t>Single </a:t>
                      </a:r>
                      <a:r>
                        <a:rPr lang="es-CO" sz="800" dirty="0" err="1"/>
                        <a:t>Tenant</a:t>
                      </a:r>
                      <a:r>
                        <a:rPr lang="es-CO" sz="800" dirty="0"/>
                        <a:t> (</a:t>
                      </a:r>
                      <a:r>
                        <a:rPr lang="es-CO" sz="800" dirty="0" err="1"/>
                        <a:t>Dedicated</a:t>
                      </a:r>
                      <a:r>
                        <a:rPr lang="es-CO" sz="800" dirty="0"/>
                        <a:t> HW)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/>
                        <a:t>Single </a:t>
                      </a:r>
                      <a:r>
                        <a:rPr lang="es-CO" sz="800" dirty="0" err="1"/>
                        <a:t>Tenant</a:t>
                      </a:r>
                      <a:r>
                        <a:rPr lang="es-CO" sz="800" dirty="0"/>
                        <a:t> (</a:t>
                      </a:r>
                      <a:r>
                        <a:rPr lang="es-CO" sz="800" dirty="0" err="1"/>
                        <a:t>Dedicated</a:t>
                      </a:r>
                      <a:r>
                        <a:rPr lang="es-CO" sz="800" dirty="0"/>
                        <a:t> HW)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754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dirty="0" err="1"/>
                        <a:t>Desktop’s</a:t>
                      </a:r>
                      <a:r>
                        <a:rPr lang="es-CO" sz="800" dirty="0"/>
                        <a:t> </a:t>
                      </a:r>
                      <a:r>
                        <a:rPr lang="es-CO" sz="800" dirty="0" err="1"/>
                        <a:t>Isolation</a:t>
                      </a:r>
                      <a:r>
                        <a:rPr lang="es-CO" sz="800" dirty="0"/>
                        <a:t> </a:t>
                      </a:r>
                      <a:r>
                        <a:rPr lang="es-CO" sz="800" dirty="0" err="1"/>
                        <a:t>Level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dirty="0" err="1"/>
                        <a:t>Shared</a:t>
                      </a:r>
                      <a:r>
                        <a:rPr lang="es-CO" sz="800" dirty="0"/>
                        <a:t> </a:t>
                      </a:r>
                      <a:r>
                        <a:rPr lang="es-CO" sz="800" dirty="0" err="1"/>
                        <a:t>Session</a:t>
                      </a:r>
                      <a:r>
                        <a:rPr lang="es-CO" sz="800" dirty="0"/>
                        <a:t>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dirty="0" err="1">
                          <a:solidFill>
                            <a:schemeClr val="accent1"/>
                          </a:solidFill>
                        </a:rPr>
                        <a:t>Shared</a:t>
                      </a:r>
                      <a:r>
                        <a:rPr lang="es-CO" sz="8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s-CO" sz="800" dirty="0" err="1">
                          <a:solidFill>
                            <a:schemeClr val="accent1"/>
                          </a:solidFill>
                        </a:rPr>
                        <a:t>Session</a:t>
                      </a:r>
                      <a:r>
                        <a:rPr lang="es-CO" sz="800" dirty="0">
                          <a:solidFill>
                            <a:schemeClr val="accent1"/>
                          </a:solidFill>
                        </a:rPr>
                        <a:t>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dirty="0" err="1">
                          <a:solidFill>
                            <a:schemeClr val="tx1"/>
                          </a:solidFill>
                        </a:rPr>
                        <a:t>Pesonal</a:t>
                      </a:r>
                      <a:r>
                        <a:rPr lang="es-CO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CO" sz="800" dirty="0" err="1">
                          <a:solidFill>
                            <a:schemeClr val="tx1"/>
                          </a:solidFill>
                        </a:rPr>
                        <a:t>Sessions</a:t>
                      </a:r>
                      <a:r>
                        <a:rPr lang="es-CO" sz="800" baseline="0" dirty="0">
                          <a:solidFill>
                            <a:schemeClr val="tx1"/>
                          </a:solidFill>
                        </a:rPr>
                        <a:t> Host</a:t>
                      </a:r>
                      <a:endParaRPr lang="es-CO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 err="1"/>
                        <a:t>Pooled</a:t>
                      </a:r>
                      <a:r>
                        <a:rPr lang="es-CO" sz="800" dirty="0"/>
                        <a:t> Desktops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/>
                        <a:t>Personal Desktops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571514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dirty="0"/>
                        <a:t>Desktop 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dirty="0"/>
                        <a:t>WS2016 </a:t>
                      </a:r>
                      <a:r>
                        <a:rPr lang="es-CO" sz="800" dirty="0" err="1"/>
                        <a:t>Session</a:t>
                      </a:r>
                      <a:r>
                        <a:rPr lang="es-CO" sz="800" baseline="0" dirty="0"/>
                        <a:t> Desktop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dirty="0">
                          <a:solidFill>
                            <a:schemeClr val="accent1"/>
                          </a:solidFill>
                        </a:rPr>
                        <a:t>WS2016 </a:t>
                      </a:r>
                      <a:r>
                        <a:rPr lang="es-CO" sz="800" dirty="0" err="1">
                          <a:solidFill>
                            <a:schemeClr val="accent1"/>
                          </a:solidFill>
                        </a:rPr>
                        <a:t>Session</a:t>
                      </a:r>
                      <a:r>
                        <a:rPr lang="es-CO" sz="800" baseline="0" dirty="0">
                          <a:solidFill>
                            <a:schemeClr val="accent1"/>
                          </a:solidFill>
                        </a:rPr>
                        <a:t> Desktop</a:t>
                      </a:r>
                      <a:endParaRPr lang="es-CO" sz="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dirty="0">
                          <a:solidFill>
                            <a:schemeClr val="tx1"/>
                          </a:solidFill>
                        </a:rPr>
                        <a:t>WS2016 </a:t>
                      </a:r>
                      <a:r>
                        <a:rPr lang="es-CO" sz="800" dirty="0" err="1">
                          <a:solidFill>
                            <a:schemeClr val="tx1"/>
                          </a:solidFill>
                        </a:rPr>
                        <a:t>Session</a:t>
                      </a:r>
                      <a:r>
                        <a:rPr lang="es-CO" sz="800" baseline="0" dirty="0">
                          <a:solidFill>
                            <a:schemeClr val="tx1"/>
                          </a:solidFill>
                        </a:rPr>
                        <a:t> Desktop</a:t>
                      </a:r>
                      <a:endParaRPr lang="es-CO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/>
                        <a:t>W10</a:t>
                      </a:r>
                      <a:r>
                        <a:rPr lang="es-CO" sz="800" baseline="0" dirty="0"/>
                        <a:t> Desktop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/>
                        <a:t>W10 Desktop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88259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dirty="0" err="1"/>
                        <a:t>Licenses</a:t>
                      </a:r>
                      <a:r>
                        <a:rPr lang="es-CO" sz="800" dirty="0"/>
                        <a:t> </a:t>
                      </a:r>
                      <a:r>
                        <a:rPr lang="es-CO" sz="800" dirty="0" err="1"/>
                        <a:t>Provided</a:t>
                      </a:r>
                      <a:r>
                        <a:rPr lang="es-CO" sz="800" dirty="0"/>
                        <a:t> </a:t>
                      </a:r>
                      <a:r>
                        <a:rPr lang="es-CO" sz="800" dirty="0" err="1"/>
                        <a:t>by</a:t>
                      </a:r>
                      <a:r>
                        <a:rPr lang="es-CO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baseline="0" dirty="0"/>
                        <a:t>Service </a:t>
                      </a:r>
                      <a:r>
                        <a:rPr lang="es-CO" sz="800" baseline="0" dirty="0" err="1"/>
                        <a:t>Provider</a:t>
                      </a:r>
                      <a:r>
                        <a:rPr lang="es-CO" sz="800" baseline="0" dirty="0"/>
                        <a:t> (RDS)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baseline="0" dirty="0">
                          <a:solidFill>
                            <a:schemeClr val="accent1"/>
                          </a:solidFill>
                        </a:rPr>
                        <a:t>Service </a:t>
                      </a:r>
                      <a:r>
                        <a:rPr lang="es-CO" sz="800" baseline="0" dirty="0" err="1">
                          <a:solidFill>
                            <a:schemeClr val="accent1"/>
                          </a:solidFill>
                        </a:rPr>
                        <a:t>Provider</a:t>
                      </a:r>
                      <a:r>
                        <a:rPr lang="es-CO" sz="800" baseline="0" dirty="0">
                          <a:solidFill>
                            <a:schemeClr val="accent1"/>
                          </a:solidFill>
                        </a:rPr>
                        <a:t> (RDS) OR BYOL</a:t>
                      </a:r>
                      <a:endParaRPr lang="es-CO" sz="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baseline="0" dirty="0">
                          <a:solidFill>
                            <a:schemeClr val="tx1"/>
                          </a:solidFill>
                        </a:rPr>
                        <a:t>Service </a:t>
                      </a:r>
                      <a:r>
                        <a:rPr lang="es-CO" sz="800" baseline="0" dirty="0" err="1">
                          <a:solidFill>
                            <a:schemeClr val="tx1"/>
                          </a:solidFill>
                        </a:rPr>
                        <a:t>Provider</a:t>
                      </a:r>
                      <a:r>
                        <a:rPr lang="es-CO" sz="800" baseline="0" dirty="0">
                          <a:solidFill>
                            <a:schemeClr val="tx1"/>
                          </a:solidFill>
                        </a:rPr>
                        <a:t> (RDS) OR BYOL</a:t>
                      </a:r>
                      <a:endParaRPr lang="es-CO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/>
                        <a:t>BYOL</a:t>
                      </a:r>
                    </a:p>
                    <a:p>
                      <a:pPr algn="ctr"/>
                      <a:r>
                        <a:rPr lang="es-CO" sz="800" dirty="0"/>
                        <a:t>(VDA/W10+SA + RDS-</a:t>
                      </a:r>
                      <a:r>
                        <a:rPr lang="es-CO" sz="800" dirty="0" err="1"/>
                        <a:t>CALs</a:t>
                      </a:r>
                      <a:r>
                        <a:rPr lang="es-CO" sz="800" dirty="0"/>
                        <a:t> +SA)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/>
                        <a:t>BYOL</a:t>
                      </a:r>
                    </a:p>
                    <a:p>
                      <a:pPr algn="ctr"/>
                      <a:r>
                        <a:rPr lang="es-CO" sz="800" dirty="0"/>
                        <a:t>(VDA/W10+SA + RDS-</a:t>
                      </a:r>
                      <a:r>
                        <a:rPr lang="es-CO" sz="800" dirty="0" err="1"/>
                        <a:t>CALs</a:t>
                      </a:r>
                      <a:r>
                        <a:rPr lang="es-CO" sz="800" dirty="0"/>
                        <a:t> +SA)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01493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378158"/>
              </p:ext>
            </p:extLst>
          </p:nvPr>
        </p:nvGraphicFramePr>
        <p:xfrm>
          <a:off x="6938315" y="1193006"/>
          <a:ext cx="5040960" cy="36171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0160">
                  <a:extLst>
                    <a:ext uri="{9D8B030D-6E8A-4147-A177-3AD203B41FA5}">
                      <a16:colId xmlns:a16="http://schemas.microsoft.com/office/drawing/2014/main" val="912916280"/>
                    </a:ext>
                  </a:extLst>
                </a:gridCol>
                <a:gridCol w="840160">
                  <a:extLst>
                    <a:ext uri="{9D8B030D-6E8A-4147-A177-3AD203B41FA5}">
                      <a16:colId xmlns:a16="http://schemas.microsoft.com/office/drawing/2014/main" val="1059654141"/>
                    </a:ext>
                  </a:extLst>
                </a:gridCol>
                <a:gridCol w="840160">
                  <a:extLst>
                    <a:ext uri="{9D8B030D-6E8A-4147-A177-3AD203B41FA5}">
                      <a16:colId xmlns:a16="http://schemas.microsoft.com/office/drawing/2014/main" val="1918526464"/>
                    </a:ext>
                  </a:extLst>
                </a:gridCol>
                <a:gridCol w="840160">
                  <a:extLst>
                    <a:ext uri="{9D8B030D-6E8A-4147-A177-3AD203B41FA5}">
                      <a16:colId xmlns:a16="http://schemas.microsoft.com/office/drawing/2014/main" val="1846619034"/>
                    </a:ext>
                  </a:extLst>
                </a:gridCol>
                <a:gridCol w="840160">
                  <a:extLst>
                    <a:ext uri="{9D8B030D-6E8A-4147-A177-3AD203B41FA5}">
                      <a16:colId xmlns:a16="http://schemas.microsoft.com/office/drawing/2014/main" val="885330034"/>
                    </a:ext>
                  </a:extLst>
                </a:gridCol>
                <a:gridCol w="840160">
                  <a:extLst>
                    <a:ext uri="{9D8B030D-6E8A-4147-A177-3AD203B41FA5}">
                      <a16:colId xmlns:a16="http://schemas.microsoft.com/office/drawing/2014/main" val="925117554"/>
                    </a:ext>
                  </a:extLst>
                </a:gridCol>
              </a:tblGrid>
              <a:tr h="269354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Features</a:t>
                      </a:r>
                      <a:r>
                        <a:rPr lang="es-CO" sz="1000" dirty="0"/>
                        <a:t>/ </a:t>
                      </a:r>
                      <a:r>
                        <a:rPr lang="es-CO" sz="1000" dirty="0" err="1"/>
                        <a:t>Plans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XS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XL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70489"/>
                  </a:ext>
                </a:extLst>
              </a:tr>
              <a:tr h="227915">
                <a:tc>
                  <a:txBody>
                    <a:bodyPr/>
                    <a:lstStyle/>
                    <a:p>
                      <a:r>
                        <a:rPr lang="es-CO" sz="800" dirty="0"/>
                        <a:t>Performance </a:t>
                      </a:r>
                      <a:r>
                        <a:rPr lang="es-CO" sz="800" dirty="0" err="1"/>
                        <a:t>Level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 err="1"/>
                        <a:t>vCPU</a:t>
                      </a:r>
                      <a:r>
                        <a:rPr lang="es-CO" sz="800" dirty="0"/>
                        <a:t> </a:t>
                      </a:r>
                      <a:r>
                        <a:rPr lang="es-CO" sz="800" dirty="0" err="1"/>
                        <a:t>based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 err="1"/>
                        <a:t>vCPU</a:t>
                      </a:r>
                      <a:r>
                        <a:rPr lang="es-CO" sz="800" dirty="0"/>
                        <a:t> </a:t>
                      </a:r>
                      <a:r>
                        <a:rPr lang="es-CO" sz="800" dirty="0" err="1"/>
                        <a:t>based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b="1" dirty="0">
                          <a:solidFill>
                            <a:schemeClr val="accent1"/>
                          </a:solidFill>
                        </a:rPr>
                        <a:t>X1 </a:t>
                      </a:r>
                      <a:r>
                        <a:rPr lang="es-CO" sz="800" b="1" dirty="0" err="1">
                          <a:solidFill>
                            <a:schemeClr val="accent1"/>
                          </a:solidFill>
                        </a:rPr>
                        <a:t>vGPU</a:t>
                      </a:r>
                      <a:r>
                        <a:rPr lang="es-CO" sz="800" b="1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s-CO" sz="800" dirty="0">
                          <a:solidFill>
                            <a:schemeClr val="accent1"/>
                          </a:solidFill>
                        </a:rPr>
                        <a:t>per RDSH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b="1" dirty="0"/>
                        <a:t>X2 </a:t>
                      </a:r>
                      <a:r>
                        <a:rPr lang="es-CO" sz="800" b="1" dirty="0" err="1"/>
                        <a:t>vGPU</a:t>
                      </a:r>
                      <a:r>
                        <a:rPr lang="es-CO" sz="800" b="1" dirty="0"/>
                        <a:t> </a:t>
                      </a:r>
                      <a:r>
                        <a:rPr lang="es-CO" sz="800" dirty="0"/>
                        <a:t>per RDSH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b="1" dirty="0"/>
                        <a:t>X4 </a:t>
                      </a:r>
                      <a:r>
                        <a:rPr lang="es-CO" sz="800" b="1" dirty="0" err="1"/>
                        <a:t>vGPU</a:t>
                      </a:r>
                      <a:r>
                        <a:rPr lang="es-CO" sz="800" b="1" dirty="0"/>
                        <a:t> </a:t>
                      </a:r>
                      <a:r>
                        <a:rPr lang="es-CO" sz="800" dirty="0"/>
                        <a:t>per RDSH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7542"/>
                  </a:ext>
                </a:extLst>
              </a:tr>
              <a:tr h="310793">
                <a:tc>
                  <a:txBody>
                    <a:bodyPr/>
                    <a:lstStyle/>
                    <a:p>
                      <a:r>
                        <a:rPr lang="es-CO" sz="800" dirty="0"/>
                        <a:t>RDSH</a:t>
                      </a:r>
                    </a:p>
                    <a:p>
                      <a:r>
                        <a:rPr lang="es-CO" sz="800" dirty="0" err="1"/>
                        <a:t>Users</a:t>
                      </a:r>
                      <a:r>
                        <a:rPr lang="es-CO" sz="800" dirty="0"/>
                        <a:t>/</a:t>
                      </a:r>
                      <a:r>
                        <a:rPr lang="es-CO" sz="800" dirty="0" err="1"/>
                        <a:t>vCPU</a:t>
                      </a:r>
                      <a:r>
                        <a:rPr lang="es-CO" sz="800" dirty="0"/>
                        <a:t>:</a:t>
                      </a:r>
                      <a:r>
                        <a:rPr lang="es-CO" sz="800" baseline="0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/>
                        <a:t>Basic.A0</a:t>
                      </a:r>
                    </a:p>
                    <a:p>
                      <a:pPr algn="ctr"/>
                      <a:r>
                        <a:rPr lang="es-CO" sz="800" dirty="0"/>
                        <a:t>A1</a:t>
                      </a:r>
                      <a:r>
                        <a:rPr lang="es-CO" sz="800" baseline="0" dirty="0"/>
                        <a:t> 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/>
                        <a:t>A2</a:t>
                      </a:r>
                      <a:r>
                        <a:rPr lang="es-CO" sz="800" baseline="0" dirty="0"/>
                        <a:t> v2</a:t>
                      </a:r>
                    </a:p>
                    <a:p>
                      <a:pPr algn="ctr"/>
                      <a:r>
                        <a:rPr lang="es-CO" sz="800" baseline="0" dirty="0"/>
                        <a:t>DS11/DS12 v2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>
                          <a:solidFill>
                            <a:schemeClr val="accent1"/>
                          </a:solidFill>
                        </a:rPr>
                        <a:t>NV6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/>
                        <a:t>NV12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/>
                        <a:t>NV24</a:t>
                      </a:r>
                    </a:p>
                    <a:p>
                      <a:pPr algn="ctr"/>
                      <a:endParaRPr lang="es-CO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62436"/>
                  </a:ext>
                </a:extLst>
              </a:tr>
              <a:tr h="227915">
                <a:tc>
                  <a:txBody>
                    <a:bodyPr/>
                    <a:lstStyle/>
                    <a:p>
                      <a:r>
                        <a:rPr lang="es-CO" sz="800" dirty="0"/>
                        <a:t>RAM/</a:t>
                      </a:r>
                      <a:r>
                        <a:rPr lang="es-CO" sz="800" dirty="0" err="1"/>
                        <a:t>User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dirty="0"/>
                        <a:t>192M/256M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dirty="0"/>
                        <a:t>256M/427M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dirty="0">
                          <a:solidFill>
                            <a:schemeClr val="accent1"/>
                          </a:solidFill>
                        </a:rPr>
                        <a:t>398MB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dirty="0">
                          <a:solidFill>
                            <a:schemeClr val="tx1"/>
                          </a:solidFill>
                        </a:rPr>
                        <a:t>398MB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>
                          <a:solidFill>
                            <a:schemeClr val="tx1"/>
                          </a:solidFill>
                        </a:rPr>
                        <a:t>398MB</a:t>
                      </a:r>
                      <a:endParaRPr lang="es-CO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276553"/>
                  </a:ext>
                </a:extLst>
              </a:tr>
              <a:tr h="227915">
                <a:tc>
                  <a:txBody>
                    <a:bodyPr/>
                    <a:lstStyle/>
                    <a:p>
                      <a:r>
                        <a:rPr lang="es-CO" sz="800" dirty="0"/>
                        <a:t>RDGW</a:t>
                      </a:r>
                      <a:r>
                        <a:rPr lang="es-CO" sz="800" baseline="0" dirty="0"/>
                        <a:t> / </a:t>
                      </a:r>
                      <a:r>
                        <a:rPr lang="es-CO" sz="800" baseline="0" dirty="0" err="1"/>
                        <a:t>RDWeb</a:t>
                      </a:r>
                      <a:r>
                        <a:rPr lang="es-CO" sz="800" baseline="0" dirty="0"/>
                        <a:t> / RDCB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b="1" dirty="0"/>
                        <a:t>Basic</a:t>
                      </a:r>
                      <a:r>
                        <a:rPr lang="es-CO" sz="800" b="1" baseline="0" dirty="0"/>
                        <a:t>.A0</a:t>
                      </a:r>
                    </a:p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dirty="0"/>
                        <a:t>(200 </a:t>
                      </a:r>
                      <a:r>
                        <a:rPr lang="es-CO" sz="800" dirty="0" err="1"/>
                        <a:t>concurrent</a:t>
                      </a:r>
                      <a:r>
                        <a:rPr lang="es-CO" sz="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b="1" dirty="0"/>
                        <a:t>Basic</a:t>
                      </a:r>
                      <a:r>
                        <a:rPr lang="es-CO" sz="800" b="1" baseline="0" dirty="0"/>
                        <a:t>.A0</a:t>
                      </a:r>
                    </a:p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dirty="0"/>
                        <a:t>(200 </a:t>
                      </a:r>
                      <a:r>
                        <a:rPr lang="es-CO" sz="800" dirty="0" err="1"/>
                        <a:t>concurrent</a:t>
                      </a:r>
                      <a:r>
                        <a:rPr lang="es-CO" sz="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b="1" dirty="0">
                          <a:solidFill>
                            <a:schemeClr val="accent1"/>
                          </a:solidFill>
                        </a:rPr>
                        <a:t>Basic.A1</a:t>
                      </a:r>
                    </a:p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dirty="0">
                          <a:solidFill>
                            <a:schemeClr val="accent1"/>
                          </a:solidFill>
                        </a:rPr>
                        <a:t>(400 </a:t>
                      </a:r>
                      <a:r>
                        <a:rPr lang="es-CO" sz="800" dirty="0" err="1">
                          <a:solidFill>
                            <a:schemeClr val="accent1"/>
                          </a:solidFill>
                        </a:rPr>
                        <a:t>concurrent</a:t>
                      </a:r>
                      <a:r>
                        <a:rPr lang="es-CO" sz="800" dirty="0">
                          <a:solidFill>
                            <a:schemeClr val="accent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b="1" dirty="0"/>
                        <a:t>FS1</a:t>
                      </a:r>
                    </a:p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dirty="0"/>
                        <a:t>(840 </a:t>
                      </a:r>
                      <a:r>
                        <a:rPr lang="es-CO" sz="800" dirty="0" err="1"/>
                        <a:t>concurrent</a:t>
                      </a:r>
                      <a:r>
                        <a:rPr lang="es-CO" sz="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b="1" dirty="0"/>
                        <a:t>FS2</a:t>
                      </a:r>
                    </a:p>
                    <a:p>
                      <a:pPr algn="ctr"/>
                      <a:r>
                        <a:rPr lang="es-CO" sz="800" dirty="0"/>
                        <a:t>(1680 </a:t>
                      </a:r>
                      <a:r>
                        <a:rPr lang="es-CO" sz="800" dirty="0" err="1"/>
                        <a:t>concurrent</a:t>
                      </a:r>
                      <a:r>
                        <a:rPr lang="es-CO" sz="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23842"/>
                  </a:ext>
                </a:extLst>
              </a:tr>
              <a:tr h="209899">
                <a:tc>
                  <a:txBody>
                    <a:bodyPr/>
                    <a:lstStyle/>
                    <a:p>
                      <a:r>
                        <a:rPr lang="es-CO" sz="800" dirty="0"/>
                        <a:t>DC/FS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/>
                        <a:t>X2 A1v2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/>
                        <a:t>X2/4 A2/4v2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>
                          <a:solidFill>
                            <a:schemeClr val="accent1"/>
                          </a:solidFill>
                        </a:rPr>
                        <a:t>x2FS2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dirty="0">
                          <a:solidFill>
                            <a:schemeClr val="accent1"/>
                          </a:solidFill>
                        </a:rPr>
                        <a:t>x4FS2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>
                          <a:solidFill>
                            <a:schemeClr val="accent1"/>
                          </a:solidFill>
                        </a:rPr>
                        <a:t>x4FS2</a:t>
                      </a:r>
                      <a:endParaRPr lang="es-CO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787421"/>
                  </a:ext>
                </a:extLst>
              </a:tr>
              <a:tr h="209899">
                <a:tc>
                  <a:txBody>
                    <a:bodyPr/>
                    <a:lstStyle/>
                    <a:p>
                      <a:r>
                        <a:rPr lang="es-CO" sz="800" dirty="0"/>
                        <a:t>CBDB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/>
                        <a:t>Azure</a:t>
                      </a:r>
                      <a:r>
                        <a:rPr lang="es-CO" sz="800" baseline="0" dirty="0"/>
                        <a:t> SQL B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/>
                        <a:t>Azure</a:t>
                      </a:r>
                      <a:r>
                        <a:rPr lang="es-CO" sz="800" baseline="0" dirty="0"/>
                        <a:t> SQL </a:t>
                      </a:r>
                      <a:r>
                        <a:rPr lang="es-CO" sz="800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>
                          <a:solidFill>
                            <a:schemeClr val="accent1"/>
                          </a:solidFill>
                        </a:rPr>
                        <a:t>Azure</a:t>
                      </a:r>
                      <a:r>
                        <a:rPr lang="es-CO" sz="800" baseline="0" dirty="0">
                          <a:solidFill>
                            <a:schemeClr val="accent1"/>
                          </a:solidFill>
                        </a:rPr>
                        <a:t> SQL </a:t>
                      </a:r>
                      <a:r>
                        <a:rPr lang="es-CO" sz="800" dirty="0">
                          <a:solidFill>
                            <a:schemeClr val="accent1"/>
                          </a:solidFill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dirty="0"/>
                        <a:t>Azure</a:t>
                      </a:r>
                      <a:r>
                        <a:rPr lang="es-CO" sz="800" baseline="0" dirty="0"/>
                        <a:t> SQL </a:t>
                      </a:r>
                      <a:r>
                        <a:rPr lang="es-CO" sz="8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/>
                        <a:t>Azure</a:t>
                      </a:r>
                      <a:r>
                        <a:rPr lang="es-CO" sz="800" baseline="0" dirty="0"/>
                        <a:t> SQL </a:t>
                      </a:r>
                      <a:r>
                        <a:rPr lang="es-CO" sz="800" dirty="0"/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818432"/>
                  </a:ext>
                </a:extLst>
              </a:tr>
              <a:tr h="393671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dirty="0" err="1"/>
                        <a:t>Tenant’s</a:t>
                      </a:r>
                      <a:r>
                        <a:rPr lang="es-CO" sz="800" dirty="0"/>
                        <a:t> </a:t>
                      </a:r>
                      <a:r>
                        <a:rPr lang="es-CO" sz="800" dirty="0" err="1"/>
                        <a:t>max</a:t>
                      </a:r>
                      <a:r>
                        <a:rPr lang="es-CO" sz="800" dirty="0"/>
                        <a:t> </a:t>
                      </a:r>
                      <a:r>
                        <a:rPr lang="es-CO" sz="800" dirty="0" err="1"/>
                        <a:t>capacity</a:t>
                      </a:r>
                      <a:r>
                        <a:rPr lang="es-CO" sz="800" dirty="0"/>
                        <a:t> (</a:t>
                      </a:r>
                      <a:r>
                        <a:rPr lang="es-CO" sz="800" dirty="0" err="1"/>
                        <a:t>users</a:t>
                      </a:r>
                      <a:r>
                        <a:rPr lang="es-CO" sz="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b="1" dirty="0"/>
                        <a:t>XS1/XS2</a:t>
                      </a:r>
                    </a:p>
                    <a:p>
                      <a:pPr algn="ctr"/>
                      <a:r>
                        <a:rPr lang="es-CO" sz="800" baseline="0" dirty="0"/>
                        <a:t>8 /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b="1" dirty="0"/>
                        <a:t>S1/S2/S3</a:t>
                      </a:r>
                    </a:p>
                    <a:p>
                      <a:pPr algn="ctr"/>
                      <a:r>
                        <a:rPr lang="es-CO" sz="800" baseline="0" dirty="0"/>
                        <a:t>32 / 67 / 134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b="1" dirty="0">
                          <a:solidFill>
                            <a:schemeClr val="accent1"/>
                          </a:solidFill>
                        </a:rPr>
                        <a:t>M</a:t>
                      </a:r>
                    </a:p>
                    <a:p>
                      <a:pPr algn="ctr"/>
                      <a:r>
                        <a:rPr lang="es-CO" sz="800" baseline="0" dirty="0">
                          <a:solidFill>
                            <a:schemeClr val="accent1"/>
                          </a:solidFill>
                        </a:rPr>
                        <a:t>288</a:t>
                      </a:r>
                      <a:endParaRPr lang="es-CO" sz="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b="1" dirty="0"/>
                        <a:t>L</a:t>
                      </a:r>
                    </a:p>
                    <a:p>
                      <a:pPr algn="ctr"/>
                      <a:r>
                        <a:rPr lang="es-CO" sz="800" dirty="0"/>
                        <a:t>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b="1" dirty="0"/>
                        <a:t>XL</a:t>
                      </a:r>
                    </a:p>
                    <a:p>
                      <a:pPr algn="ctr"/>
                      <a:r>
                        <a:rPr lang="es-CO" sz="800" dirty="0"/>
                        <a:t>1152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39410"/>
                  </a:ext>
                </a:extLst>
              </a:tr>
              <a:tr h="209899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dirty="0"/>
                        <a:t>Storage</a:t>
                      </a:r>
                      <a:r>
                        <a:rPr lang="es-CO" sz="800" baseline="0" dirty="0"/>
                        <a:t> GB per </a:t>
                      </a:r>
                      <a:r>
                        <a:rPr lang="es-CO" sz="800" dirty="0" err="1"/>
                        <a:t>User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/>
                        <a:t>2GB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/>
                        <a:t>2GB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>
                          <a:solidFill>
                            <a:schemeClr val="accent1"/>
                          </a:solidFill>
                        </a:rPr>
                        <a:t>7GB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/>
                        <a:t>7GB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/>
                        <a:t>7GB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982971"/>
                  </a:ext>
                </a:extLst>
              </a:tr>
              <a:tr h="209899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dirty="0"/>
                        <a:t>Storage IOPS/</a:t>
                      </a:r>
                      <a:r>
                        <a:rPr lang="es-CO" sz="800" dirty="0" err="1"/>
                        <a:t>user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/>
                        <a:t>75 IOPS/</a:t>
                      </a:r>
                      <a:r>
                        <a:rPr lang="es-CO" sz="800" dirty="0" err="1"/>
                        <a:t>user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/>
                        <a:t>75 IOPS/</a:t>
                      </a:r>
                      <a:r>
                        <a:rPr lang="es-CO" sz="800" dirty="0" err="1"/>
                        <a:t>user</a:t>
                      </a:r>
                      <a:endParaRPr lang="es-CO" sz="800" dirty="0"/>
                    </a:p>
                    <a:p>
                      <a:pPr algn="ctr"/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/>
                        <a:t>64 IOPS/</a:t>
                      </a:r>
                      <a:r>
                        <a:rPr lang="es-CO" sz="800" dirty="0" err="1"/>
                        <a:t>user</a:t>
                      </a:r>
                      <a:endParaRPr lang="es-CO" sz="800" dirty="0"/>
                    </a:p>
                    <a:p>
                      <a:pPr algn="ctr"/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dirty="0"/>
                        <a:t>64 IOPS/</a:t>
                      </a:r>
                      <a:r>
                        <a:rPr lang="es-CO" sz="800" dirty="0" err="1"/>
                        <a:t>user</a:t>
                      </a:r>
                      <a:endParaRPr lang="es-CO" sz="800" dirty="0"/>
                    </a:p>
                    <a:p>
                      <a:pPr algn="ctr"/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dirty="0"/>
                        <a:t>69 IOPS/</a:t>
                      </a:r>
                      <a:r>
                        <a:rPr lang="es-CO" sz="800" dirty="0" err="1"/>
                        <a:t>user</a:t>
                      </a:r>
                      <a:endParaRPr lang="es-CO" sz="800" dirty="0"/>
                    </a:p>
                    <a:p>
                      <a:pPr algn="ctr"/>
                      <a:endParaRPr lang="es-CO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40131"/>
                  </a:ext>
                </a:extLst>
              </a:tr>
              <a:tr h="310793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dirty="0" err="1"/>
                        <a:t>Unit</a:t>
                      </a:r>
                      <a:r>
                        <a:rPr lang="es-CO" sz="800" dirty="0"/>
                        <a:t>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/>
                        <a:t>0,9X /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/>
                        <a:t>0,93X / 0,87X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>
                          <a:solidFill>
                            <a:schemeClr val="accent1"/>
                          </a:solidFill>
                        </a:rPr>
                        <a:t>0,84X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/>
                        <a:t>0,84X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/>
                        <a:t>0,77X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515307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5793"/>
              </p:ext>
            </p:extLst>
          </p:nvPr>
        </p:nvGraphicFramePr>
        <p:xfrm>
          <a:off x="456557" y="3673344"/>
          <a:ext cx="6227280" cy="9217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7880">
                  <a:extLst>
                    <a:ext uri="{9D8B030D-6E8A-4147-A177-3AD203B41FA5}">
                      <a16:colId xmlns:a16="http://schemas.microsoft.com/office/drawing/2014/main" val="912916280"/>
                    </a:ext>
                  </a:extLst>
                </a:gridCol>
                <a:gridCol w="1037880">
                  <a:extLst>
                    <a:ext uri="{9D8B030D-6E8A-4147-A177-3AD203B41FA5}">
                      <a16:colId xmlns:a16="http://schemas.microsoft.com/office/drawing/2014/main" val="1059654141"/>
                    </a:ext>
                  </a:extLst>
                </a:gridCol>
                <a:gridCol w="1037880">
                  <a:extLst>
                    <a:ext uri="{9D8B030D-6E8A-4147-A177-3AD203B41FA5}">
                      <a16:colId xmlns:a16="http://schemas.microsoft.com/office/drawing/2014/main" val="1846619034"/>
                    </a:ext>
                  </a:extLst>
                </a:gridCol>
                <a:gridCol w="1037880">
                  <a:extLst>
                    <a:ext uri="{9D8B030D-6E8A-4147-A177-3AD203B41FA5}">
                      <a16:colId xmlns:a16="http://schemas.microsoft.com/office/drawing/2014/main" val="885330034"/>
                    </a:ext>
                  </a:extLst>
                </a:gridCol>
                <a:gridCol w="1037880">
                  <a:extLst>
                    <a:ext uri="{9D8B030D-6E8A-4147-A177-3AD203B41FA5}">
                      <a16:colId xmlns:a16="http://schemas.microsoft.com/office/drawing/2014/main" val="1633619136"/>
                    </a:ext>
                  </a:extLst>
                </a:gridCol>
                <a:gridCol w="1037880">
                  <a:extLst>
                    <a:ext uri="{9D8B030D-6E8A-4147-A177-3AD203B41FA5}">
                      <a16:colId xmlns:a16="http://schemas.microsoft.com/office/drawing/2014/main" val="3352575912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Features</a:t>
                      </a:r>
                      <a:r>
                        <a:rPr lang="es-CO" sz="1000" dirty="0"/>
                        <a:t>/ </a:t>
                      </a:r>
                      <a:r>
                        <a:rPr lang="es-CO" sz="1000" dirty="0" err="1"/>
                        <a:t>Plans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Workdays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Workdays</a:t>
                      </a:r>
                      <a:r>
                        <a:rPr lang="es-CO" sz="1000" baseline="0" dirty="0"/>
                        <a:t> Long Day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Workdays</a:t>
                      </a:r>
                      <a:r>
                        <a:rPr lang="es-CO" sz="1000" baseline="0" dirty="0"/>
                        <a:t> Long </a:t>
                      </a:r>
                      <a:r>
                        <a:rPr lang="es-CO" sz="1000" baseline="0" dirty="0" err="1"/>
                        <a:t>Week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Workdays</a:t>
                      </a:r>
                      <a:r>
                        <a:rPr lang="es-CO" sz="1000" baseline="0" dirty="0"/>
                        <a:t> Heavy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Full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70489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r>
                        <a:rPr lang="es-CO" sz="800" dirty="0"/>
                        <a:t>Service </a:t>
                      </a:r>
                      <a:r>
                        <a:rPr lang="es-CO" sz="800" dirty="0" err="1"/>
                        <a:t>Availability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>
                          <a:solidFill>
                            <a:schemeClr val="accent1"/>
                          </a:solidFill>
                        </a:rPr>
                        <a:t>8hr/</a:t>
                      </a:r>
                      <a:r>
                        <a:rPr lang="es-CO" sz="800" dirty="0" err="1">
                          <a:solidFill>
                            <a:schemeClr val="accent1"/>
                          </a:solidFill>
                        </a:rPr>
                        <a:t>dy</a:t>
                      </a:r>
                      <a:endParaRPr lang="es-CO" sz="800" dirty="0">
                        <a:solidFill>
                          <a:schemeClr val="accent1"/>
                        </a:solidFill>
                      </a:endParaRPr>
                    </a:p>
                    <a:p>
                      <a:pPr algn="ctr"/>
                      <a:r>
                        <a:rPr lang="es-CO" sz="800" dirty="0">
                          <a:solidFill>
                            <a:schemeClr val="accent1"/>
                          </a:solidFill>
                        </a:rPr>
                        <a:t>5dy/</a:t>
                      </a:r>
                      <a:r>
                        <a:rPr lang="es-CO" sz="800" dirty="0" err="1">
                          <a:solidFill>
                            <a:schemeClr val="accent1"/>
                          </a:solidFill>
                        </a:rPr>
                        <a:t>wk</a:t>
                      </a:r>
                      <a:endParaRPr lang="es-CO" sz="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/>
                        <a:t>16hr/</a:t>
                      </a:r>
                      <a:r>
                        <a:rPr lang="es-CO" sz="800" dirty="0" err="1"/>
                        <a:t>dy</a:t>
                      </a:r>
                      <a:endParaRPr lang="es-CO" sz="800" dirty="0"/>
                    </a:p>
                    <a:p>
                      <a:pPr algn="ctr"/>
                      <a:r>
                        <a:rPr lang="es-CO" sz="800" dirty="0"/>
                        <a:t>5dy/</a:t>
                      </a:r>
                      <a:r>
                        <a:rPr lang="es-CO" sz="800" dirty="0" err="1"/>
                        <a:t>wk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/>
                        <a:t>12hr/</a:t>
                      </a:r>
                      <a:r>
                        <a:rPr lang="es-CO" sz="800" dirty="0" err="1"/>
                        <a:t>dy</a:t>
                      </a:r>
                      <a:endParaRPr lang="es-CO" sz="800" dirty="0"/>
                    </a:p>
                    <a:p>
                      <a:pPr algn="ctr"/>
                      <a:r>
                        <a:rPr lang="es-CO" sz="800" dirty="0"/>
                        <a:t>6dy/</a:t>
                      </a:r>
                      <a:r>
                        <a:rPr lang="es-CO" sz="800" dirty="0" err="1"/>
                        <a:t>wk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/>
                        <a:t>16hr/</a:t>
                      </a:r>
                      <a:r>
                        <a:rPr lang="es-CO" sz="800" dirty="0" err="1"/>
                        <a:t>dy</a:t>
                      </a:r>
                      <a:endParaRPr lang="es-CO" sz="800" dirty="0"/>
                    </a:p>
                    <a:p>
                      <a:pPr algn="ctr"/>
                      <a:r>
                        <a:rPr lang="es-CO" sz="800" dirty="0"/>
                        <a:t>6dy/</a:t>
                      </a:r>
                      <a:r>
                        <a:rPr lang="es-CO" sz="800" dirty="0" err="1"/>
                        <a:t>wk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/>
                        <a:t>24hr/</a:t>
                      </a:r>
                      <a:r>
                        <a:rPr lang="es-CO" sz="800" dirty="0" err="1"/>
                        <a:t>dy</a:t>
                      </a:r>
                      <a:endParaRPr lang="es-CO" sz="800" dirty="0"/>
                    </a:p>
                    <a:p>
                      <a:pPr algn="ctr"/>
                      <a:r>
                        <a:rPr lang="es-CO" sz="800" dirty="0"/>
                        <a:t>7dy/</a:t>
                      </a:r>
                      <a:r>
                        <a:rPr lang="es-CO" sz="800" dirty="0" err="1"/>
                        <a:t>wk</a:t>
                      </a:r>
                      <a:endParaRPr lang="es-CO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7542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168618"/>
              </p:ext>
            </p:extLst>
          </p:nvPr>
        </p:nvGraphicFramePr>
        <p:xfrm>
          <a:off x="452679" y="4676465"/>
          <a:ext cx="6235035" cy="15008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7007">
                  <a:extLst>
                    <a:ext uri="{9D8B030D-6E8A-4147-A177-3AD203B41FA5}">
                      <a16:colId xmlns:a16="http://schemas.microsoft.com/office/drawing/2014/main" val="912916280"/>
                    </a:ext>
                  </a:extLst>
                </a:gridCol>
                <a:gridCol w="1247007">
                  <a:extLst>
                    <a:ext uri="{9D8B030D-6E8A-4147-A177-3AD203B41FA5}">
                      <a16:colId xmlns:a16="http://schemas.microsoft.com/office/drawing/2014/main" val="1059654141"/>
                    </a:ext>
                  </a:extLst>
                </a:gridCol>
                <a:gridCol w="1247007">
                  <a:extLst>
                    <a:ext uri="{9D8B030D-6E8A-4147-A177-3AD203B41FA5}">
                      <a16:colId xmlns:a16="http://schemas.microsoft.com/office/drawing/2014/main" val="1846619034"/>
                    </a:ext>
                  </a:extLst>
                </a:gridCol>
                <a:gridCol w="1247007">
                  <a:extLst>
                    <a:ext uri="{9D8B030D-6E8A-4147-A177-3AD203B41FA5}">
                      <a16:colId xmlns:a16="http://schemas.microsoft.com/office/drawing/2014/main" val="885330034"/>
                    </a:ext>
                  </a:extLst>
                </a:gridCol>
                <a:gridCol w="1247007">
                  <a:extLst>
                    <a:ext uri="{9D8B030D-6E8A-4147-A177-3AD203B41FA5}">
                      <a16:colId xmlns:a16="http://schemas.microsoft.com/office/drawing/2014/main" val="1633619136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Features</a:t>
                      </a:r>
                      <a:r>
                        <a:rPr lang="es-CO" sz="1000" dirty="0"/>
                        <a:t>/ </a:t>
                      </a:r>
                      <a:r>
                        <a:rPr lang="es-CO" sz="1000" dirty="0" err="1"/>
                        <a:t>Plans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Premium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70489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r>
                        <a:rPr lang="es-CO" sz="800" dirty="0"/>
                        <a:t>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>
                          <a:solidFill>
                            <a:schemeClr val="tx1"/>
                          </a:solidFill>
                        </a:rPr>
                        <a:t>NO: 90%</a:t>
                      </a:r>
                    </a:p>
                    <a:p>
                      <a:pPr algn="ctr"/>
                      <a:r>
                        <a:rPr lang="es-CO" sz="800" dirty="0">
                          <a:solidFill>
                            <a:schemeClr val="tx1"/>
                          </a:solidFill>
                        </a:rPr>
                        <a:t>Single </a:t>
                      </a:r>
                      <a:r>
                        <a:rPr lang="es-CO" sz="800" b="1" dirty="0">
                          <a:solidFill>
                            <a:schemeClr val="tx1"/>
                          </a:solidFill>
                        </a:rPr>
                        <a:t>stand-</a:t>
                      </a:r>
                      <a:r>
                        <a:rPr lang="es-CO" sz="800" b="1" dirty="0" err="1">
                          <a:solidFill>
                            <a:schemeClr val="tx1"/>
                          </a:solidFill>
                        </a:rPr>
                        <a:t>alone</a:t>
                      </a:r>
                      <a:r>
                        <a:rPr lang="es-CO" sz="800" baseline="0" dirty="0">
                          <a:solidFill>
                            <a:schemeClr val="tx1"/>
                          </a:solidFill>
                        </a:rPr>
                        <a:t> roles</a:t>
                      </a:r>
                      <a:endParaRPr lang="es-CO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>
                          <a:solidFill>
                            <a:schemeClr val="tx1"/>
                          </a:solidFill>
                        </a:rPr>
                        <a:t>YES: 99%</a:t>
                      </a:r>
                    </a:p>
                    <a:p>
                      <a:pPr algn="ctr"/>
                      <a:r>
                        <a:rPr lang="es-CO" sz="800" dirty="0" err="1">
                          <a:solidFill>
                            <a:schemeClr val="tx1"/>
                          </a:solidFill>
                        </a:rPr>
                        <a:t>Redundant</a:t>
                      </a:r>
                      <a:r>
                        <a:rPr lang="es-CO" sz="800" dirty="0">
                          <a:solidFill>
                            <a:schemeClr val="tx1"/>
                          </a:solidFill>
                        </a:rPr>
                        <a:t> GW/SH</a:t>
                      </a:r>
                      <a:r>
                        <a:rPr lang="es-CO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CO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CO" sz="800" b="1" dirty="0">
                          <a:solidFill>
                            <a:schemeClr val="tx1"/>
                          </a:solidFill>
                        </a:rPr>
                        <a:t>x2</a:t>
                      </a:r>
                      <a:r>
                        <a:rPr lang="es-CO" sz="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r>
                        <a:rPr lang="es-CO" sz="800" dirty="0">
                          <a:solidFill>
                            <a:schemeClr val="tx1"/>
                          </a:solidFill>
                        </a:rPr>
                        <a:t>Azure SQL DB single</a:t>
                      </a:r>
                    </a:p>
                    <a:p>
                      <a:pPr algn="ctr"/>
                      <a:r>
                        <a:rPr lang="es-CO" sz="800" dirty="0"/>
                        <a:t>2-node</a:t>
                      </a:r>
                      <a:r>
                        <a:rPr lang="es-CO" sz="800" baseline="0" dirty="0"/>
                        <a:t> </a:t>
                      </a:r>
                      <a:r>
                        <a:rPr lang="es-CO" sz="800" baseline="0" dirty="0" err="1"/>
                        <a:t>storage</a:t>
                      </a:r>
                      <a:r>
                        <a:rPr lang="es-CO" sz="800" baseline="0" dirty="0"/>
                        <a:t>/</a:t>
                      </a:r>
                      <a:r>
                        <a:rPr lang="es-CO" sz="800" baseline="0" dirty="0" err="1"/>
                        <a:t>space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>
                          <a:solidFill>
                            <a:schemeClr val="accent1"/>
                          </a:solidFill>
                        </a:rPr>
                        <a:t>YES: 99.9%</a:t>
                      </a:r>
                    </a:p>
                    <a:p>
                      <a:pPr algn="ctr"/>
                      <a:r>
                        <a:rPr lang="es-CO" sz="800" dirty="0" err="1">
                          <a:solidFill>
                            <a:schemeClr val="accent1"/>
                          </a:solidFill>
                        </a:rPr>
                        <a:t>Redundant</a:t>
                      </a:r>
                      <a:r>
                        <a:rPr lang="es-CO" sz="800" dirty="0">
                          <a:solidFill>
                            <a:schemeClr val="accent1"/>
                          </a:solidFill>
                        </a:rPr>
                        <a:t> GW/SH</a:t>
                      </a:r>
                      <a:r>
                        <a:rPr lang="es-CO" sz="800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s-CO" sz="800" dirty="0">
                          <a:solidFill>
                            <a:schemeClr val="accent1"/>
                          </a:solidFill>
                        </a:rPr>
                        <a:t>(</a:t>
                      </a:r>
                      <a:r>
                        <a:rPr lang="es-CO" sz="800" b="1" dirty="0">
                          <a:solidFill>
                            <a:schemeClr val="accent1"/>
                          </a:solidFill>
                        </a:rPr>
                        <a:t>x2</a:t>
                      </a:r>
                      <a:r>
                        <a:rPr lang="es-CO" sz="800" dirty="0">
                          <a:solidFill>
                            <a:schemeClr val="accent1"/>
                          </a:solidFill>
                        </a:rPr>
                        <a:t>)</a:t>
                      </a:r>
                    </a:p>
                    <a:p>
                      <a:pPr algn="ctr"/>
                      <a:r>
                        <a:rPr lang="es-CO" sz="800" dirty="0">
                          <a:solidFill>
                            <a:schemeClr val="accent1"/>
                          </a:solidFill>
                        </a:rPr>
                        <a:t>DB </a:t>
                      </a:r>
                      <a:r>
                        <a:rPr lang="es-CO" sz="800" b="1" dirty="0" err="1">
                          <a:solidFill>
                            <a:schemeClr val="accent1"/>
                          </a:solidFill>
                        </a:rPr>
                        <a:t>secondary</a:t>
                      </a:r>
                      <a:r>
                        <a:rPr lang="es-CO" sz="800" dirty="0">
                          <a:solidFill>
                            <a:schemeClr val="accent1"/>
                          </a:solidFill>
                        </a:rPr>
                        <a:t> replica</a:t>
                      </a:r>
                    </a:p>
                    <a:p>
                      <a:pPr algn="ctr"/>
                      <a:r>
                        <a:rPr lang="es-CO" sz="800" dirty="0">
                          <a:solidFill>
                            <a:schemeClr val="accent1"/>
                          </a:solidFill>
                        </a:rPr>
                        <a:t>2-node</a:t>
                      </a:r>
                      <a:r>
                        <a:rPr lang="es-CO" sz="800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s-CO" sz="800" baseline="0" dirty="0" err="1">
                          <a:solidFill>
                            <a:schemeClr val="accent1"/>
                          </a:solidFill>
                        </a:rPr>
                        <a:t>storage</a:t>
                      </a:r>
                      <a:r>
                        <a:rPr lang="es-CO" sz="800" baseline="0" dirty="0">
                          <a:solidFill>
                            <a:schemeClr val="accent1"/>
                          </a:solidFill>
                        </a:rPr>
                        <a:t>/</a:t>
                      </a:r>
                      <a:r>
                        <a:rPr lang="es-CO" sz="800" baseline="0" dirty="0" err="1">
                          <a:solidFill>
                            <a:schemeClr val="accent1"/>
                          </a:solidFill>
                        </a:rPr>
                        <a:t>space</a:t>
                      </a:r>
                      <a:endParaRPr lang="es-CO" sz="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>
                          <a:solidFill>
                            <a:schemeClr val="tx1"/>
                          </a:solidFill>
                        </a:rPr>
                        <a:t>YES: 99.99%</a:t>
                      </a:r>
                    </a:p>
                    <a:p>
                      <a:pPr algn="ctr"/>
                      <a:r>
                        <a:rPr lang="es-CO" sz="800" dirty="0" err="1">
                          <a:solidFill>
                            <a:schemeClr val="tx1"/>
                          </a:solidFill>
                        </a:rPr>
                        <a:t>Redundant</a:t>
                      </a:r>
                      <a:r>
                        <a:rPr lang="es-CO" sz="800" dirty="0">
                          <a:solidFill>
                            <a:schemeClr val="tx1"/>
                          </a:solidFill>
                        </a:rPr>
                        <a:t> GW/SH</a:t>
                      </a:r>
                      <a:r>
                        <a:rPr lang="es-CO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CO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CO" sz="800" b="1" dirty="0">
                          <a:solidFill>
                            <a:schemeClr val="tx1"/>
                          </a:solidFill>
                        </a:rPr>
                        <a:t>x3</a:t>
                      </a:r>
                      <a:r>
                        <a:rPr lang="es-CO" sz="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r>
                        <a:rPr lang="es-CO" sz="8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es-CO" sz="800" b="1" dirty="0" err="1">
                          <a:solidFill>
                            <a:schemeClr val="tx1"/>
                          </a:solidFill>
                        </a:rPr>
                        <a:t>secondary</a:t>
                      </a:r>
                      <a:r>
                        <a:rPr lang="es-CO" sz="800" dirty="0">
                          <a:solidFill>
                            <a:schemeClr val="tx1"/>
                          </a:solidFill>
                        </a:rPr>
                        <a:t> replica</a:t>
                      </a:r>
                    </a:p>
                    <a:p>
                      <a:pPr algn="ctr"/>
                      <a:r>
                        <a:rPr lang="es-CO" sz="800" b="1" dirty="0"/>
                        <a:t>3-node</a:t>
                      </a:r>
                      <a:r>
                        <a:rPr lang="es-CO" sz="800" baseline="0" dirty="0"/>
                        <a:t> </a:t>
                      </a:r>
                      <a:r>
                        <a:rPr lang="es-CO" sz="800" baseline="0" dirty="0" err="1"/>
                        <a:t>storage</a:t>
                      </a:r>
                      <a:r>
                        <a:rPr lang="es-CO" sz="800" baseline="0" dirty="0"/>
                        <a:t>/</a:t>
                      </a:r>
                      <a:r>
                        <a:rPr lang="es-CO" sz="800" baseline="0" dirty="0" err="1"/>
                        <a:t>space</a:t>
                      </a:r>
                      <a:endParaRPr lang="es-CO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754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r>
                        <a:rPr lang="es-CO" sz="800" dirty="0"/>
                        <a:t>DR </a:t>
                      </a:r>
                    </a:p>
                    <a:p>
                      <a:r>
                        <a:rPr lang="es-CO" sz="800" dirty="0"/>
                        <a:t>(RTO/RPO)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 err="1">
                          <a:solidFill>
                            <a:schemeClr val="tx1"/>
                          </a:solidFill>
                        </a:rPr>
                        <a:t>VMs</a:t>
                      </a:r>
                      <a:r>
                        <a:rPr lang="es-CO" sz="800" dirty="0">
                          <a:solidFill>
                            <a:schemeClr val="tx1"/>
                          </a:solidFill>
                        </a:rPr>
                        <a:t>/Data </a:t>
                      </a:r>
                      <a:r>
                        <a:rPr lang="es-CO" sz="800" dirty="0" err="1">
                          <a:solidFill>
                            <a:schemeClr val="tx1"/>
                          </a:solidFill>
                        </a:rPr>
                        <a:t>Backups</a:t>
                      </a:r>
                      <a:endParaRPr lang="es-CO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CO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CO" sz="800" b="1" dirty="0">
                          <a:solidFill>
                            <a:schemeClr val="tx1"/>
                          </a:solidFill>
                        </a:rPr>
                        <a:t>1dy/1dy</a:t>
                      </a:r>
                      <a:r>
                        <a:rPr lang="es-CO" sz="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 err="1">
                          <a:solidFill>
                            <a:schemeClr val="accent1"/>
                          </a:solidFill>
                        </a:rPr>
                        <a:t>Backups</a:t>
                      </a:r>
                      <a:r>
                        <a:rPr lang="es-CO" sz="800" dirty="0">
                          <a:solidFill>
                            <a:schemeClr val="accent1"/>
                          </a:solidFill>
                        </a:rPr>
                        <a:t> + </a:t>
                      </a:r>
                      <a:r>
                        <a:rPr lang="es-CO" sz="800" dirty="0" err="1">
                          <a:solidFill>
                            <a:schemeClr val="accent1"/>
                          </a:solidFill>
                        </a:rPr>
                        <a:t>VMs</a:t>
                      </a:r>
                      <a:r>
                        <a:rPr lang="es-CO" sz="8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s-CO" sz="800" dirty="0" err="1">
                          <a:solidFill>
                            <a:schemeClr val="accent1"/>
                          </a:solidFill>
                        </a:rPr>
                        <a:t>async</a:t>
                      </a:r>
                      <a:r>
                        <a:rPr lang="es-CO" sz="8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s-CO" sz="800" dirty="0" err="1">
                          <a:solidFill>
                            <a:schemeClr val="accent1"/>
                          </a:solidFill>
                        </a:rPr>
                        <a:t>replication</a:t>
                      </a:r>
                      <a:endParaRPr lang="es-CO" sz="800" dirty="0">
                        <a:solidFill>
                          <a:schemeClr val="accent1"/>
                        </a:solidFill>
                      </a:endParaRPr>
                    </a:p>
                    <a:p>
                      <a:pPr algn="ctr"/>
                      <a:r>
                        <a:rPr lang="es-CO" sz="800" dirty="0">
                          <a:solidFill>
                            <a:schemeClr val="accent1"/>
                          </a:solidFill>
                        </a:rPr>
                        <a:t>(</a:t>
                      </a:r>
                      <a:r>
                        <a:rPr lang="es-CO" sz="800" b="1" dirty="0">
                          <a:solidFill>
                            <a:schemeClr val="accent1"/>
                          </a:solidFill>
                        </a:rPr>
                        <a:t>4hr/8hr</a:t>
                      </a:r>
                      <a:r>
                        <a:rPr lang="es-CO" sz="800" dirty="0">
                          <a:solidFill>
                            <a:schemeClr val="accent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dirty="0" err="1">
                          <a:solidFill>
                            <a:schemeClr val="tx1"/>
                          </a:solidFill>
                        </a:rPr>
                        <a:t>Backups</a:t>
                      </a:r>
                      <a:r>
                        <a:rPr lang="es-CO" sz="80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s-CO" sz="800" dirty="0" err="1">
                          <a:solidFill>
                            <a:schemeClr val="tx1"/>
                          </a:solidFill>
                        </a:rPr>
                        <a:t>VMs</a:t>
                      </a:r>
                      <a:r>
                        <a:rPr lang="es-CO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CO" sz="800" dirty="0" err="1">
                          <a:solidFill>
                            <a:schemeClr val="tx1"/>
                          </a:solidFill>
                        </a:rPr>
                        <a:t>almost-sync</a:t>
                      </a:r>
                      <a:r>
                        <a:rPr lang="es-CO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CO" sz="800" dirty="0" err="1">
                          <a:solidFill>
                            <a:schemeClr val="tx1"/>
                          </a:solidFill>
                        </a:rPr>
                        <a:t>replication</a:t>
                      </a:r>
                      <a:endParaRPr lang="es-CO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CO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CO" sz="800" b="1" dirty="0">
                          <a:solidFill>
                            <a:schemeClr val="tx1"/>
                          </a:solidFill>
                        </a:rPr>
                        <a:t>1hr/2hr</a:t>
                      </a:r>
                      <a:r>
                        <a:rPr lang="es-CO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s-CO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381969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93209"/>
              </p:ext>
            </p:extLst>
          </p:nvPr>
        </p:nvGraphicFramePr>
        <p:xfrm>
          <a:off x="6927405" y="5007337"/>
          <a:ext cx="5040960" cy="18743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192">
                  <a:extLst>
                    <a:ext uri="{9D8B030D-6E8A-4147-A177-3AD203B41FA5}">
                      <a16:colId xmlns:a16="http://schemas.microsoft.com/office/drawing/2014/main" val="912916280"/>
                    </a:ext>
                  </a:extLst>
                </a:gridCol>
                <a:gridCol w="1008192">
                  <a:extLst>
                    <a:ext uri="{9D8B030D-6E8A-4147-A177-3AD203B41FA5}">
                      <a16:colId xmlns:a16="http://schemas.microsoft.com/office/drawing/2014/main" val="1059654141"/>
                    </a:ext>
                  </a:extLst>
                </a:gridCol>
                <a:gridCol w="1008192">
                  <a:extLst>
                    <a:ext uri="{9D8B030D-6E8A-4147-A177-3AD203B41FA5}">
                      <a16:colId xmlns:a16="http://schemas.microsoft.com/office/drawing/2014/main" val="1846619034"/>
                    </a:ext>
                  </a:extLst>
                </a:gridCol>
                <a:gridCol w="1008192">
                  <a:extLst>
                    <a:ext uri="{9D8B030D-6E8A-4147-A177-3AD203B41FA5}">
                      <a16:colId xmlns:a16="http://schemas.microsoft.com/office/drawing/2014/main" val="885330034"/>
                    </a:ext>
                  </a:extLst>
                </a:gridCol>
                <a:gridCol w="1008192">
                  <a:extLst>
                    <a:ext uri="{9D8B030D-6E8A-4147-A177-3AD203B41FA5}">
                      <a16:colId xmlns:a16="http://schemas.microsoft.com/office/drawing/2014/main" val="925117554"/>
                    </a:ext>
                  </a:extLst>
                </a:gridCol>
              </a:tblGrid>
              <a:tr h="323207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Features</a:t>
                      </a:r>
                      <a:r>
                        <a:rPr lang="es-CO" sz="1000" dirty="0"/>
                        <a:t>/ </a:t>
                      </a:r>
                      <a:r>
                        <a:rPr lang="es-CO" sz="1000" dirty="0" err="1"/>
                        <a:t>Plans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Bronce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Silver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Platinum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70489"/>
                  </a:ext>
                </a:extLst>
              </a:tr>
              <a:tr h="269167">
                <a:tc>
                  <a:txBody>
                    <a:bodyPr/>
                    <a:lstStyle/>
                    <a:p>
                      <a:r>
                        <a:rPr lang="es-CO" sz="800" dirty="0"/>
                        <a:t>Support </a:t>
                      </a:r>
                      <a:r>
                        <a:rPr lang="es-CO" sz="800" dirty="0" err="1"/>
                        <a:t>Level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b="0" dirty="0">
                          <a:solidFill>
                            <a:schemeClr val="accent1"/>
                          </a:solidFill>
                        </a:rPr>
                        <a:t>5x8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b="0" dirty="0"/>
                        <a:t>5x24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b="0" dirty="0"/>
                        <a:t>7x24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b="0" dirty="0"/>
                        <a:t>7x24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7542"/>
                  </a:ext>
                </a:extLst>
              </a:tr>
              <a:tr h="269167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dirty="0"/>
                        <a:t>Response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b="0" dirty="0" err="1">
                          <a:solidFill>
                            <a:schemeClr val="accent1"/>
                          </a:solidFill>
                        </a:rPr>
                        <a:t>Best-Effort</a:t>
                      </a:r>
                      <a:endParaRPr lang="es-CO" sz="800" b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b="0" dirty="0"/>
                        <a:t>8h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b="0" dirty="0"/>
                        <a:t>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b="0" dirty="0"/>
                        <a:t>2h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40288"/>
                  </a:ext>
                </a:extLst>
              </a:tr>
              <a:tr h="269167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dirty="0" err="1"/>
                        <a:t>Contact</a:t>
                      </a:r>
                      <a:r>
                        <a:rPr lang="es-CO" sz="800" dirty="0"/>
                        <a:t>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b="0" dirty="0">
                          <a:solidFill>
                            <a:schemeClr val="accent1"/>
                          </a:solidFill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b="0" dirty="0"/>
                        <a:t>Email/Phone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b="0" dirty="0"/>
                        <a:t>TAM (</a:t>
                      </a:r>
                      <a:r>
                        <a:rPr lang="es-CO" sz="800" b="0" dirty="0" err="1"/>
                        <a:t>Shared</a:t>
                      </a:r>
                      <a:r>
                        <a:rPr lang="es-CO" sz="8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b="0" dirty="0"/>
                        <a:t>TAM (</a:t>
                      </a:r>
                      <a:r>
                        <a:rPr lang="es-CO" sz="800" b="0" dirty="0" err="1"/>
                        <a:t>Assigned</a:t>
                      </a:r>
                      <a:r>
                        <a:rPr lang="es-CO" sz="80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71015"/>
                  </a:ext>
                </a:extLst>
              </a:tr>
              <a:tr h="269167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dirty="0"/>
                        <a:t>Max</a:t>
                      </a:r>
                      <a:r>
                        <a:rPr lang="es-CO" sz="800" baseline="0" dirty="0"/>
                        <a:t> Tickets/</a:t>
                      </a:r>
                      <a:r>
                        <a:rPr lang="es-CO" sz="800" baseline="0" dirty="0" err="1"/>
                        <a:t>mo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b="0" dirty="0">
                          <a:solidFill>
                            <a:schemeClr val="accent1"/>
                          </a:solidFill>
                        </a:rPr>
                        <a:t>10tickest </a:t>
                      </a:r>
                      <a:r>
                        <a:rPr lang="es-CO" sz="800" b="0" dirty="0" err="1">
                          <a:solidFill>
                            <a:schemeClr val="accent1"/>
                          </a:solidFill>
                        </a:rPr>
                        <a:t>or</a:t>
                      </a:r>
                      <a:r>
                        <a:rPr lang="es-CO" sz="800" b="0" dirty="0">
                          <a:solidFill>
                            <a:schemeClr val="accent1"/>
                          </a:solidFill>
                        </a:rPr>
                        <a:t> 5hr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b="0" dirty="0"/>
                        <a:t>20tickets </a:t>
                      </a:r>
                      <a:r>
                        <a:rPr lang="es-CO" sz="800" b="0" dirty="0" err="1"/>
                        <a:t>or</a:t>
                      </a:r>
                      <a:r>
                        <a:rPr lang="es-CO" sz="800" b="0" dirty="0"/>
                        <a:t> 10hr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b="0" dirty="0" err="1"/>
                        <a:t>Unlimited</a:t>
                      </a:r>
                      <a:r>
                        <a:rPr lang="es-CO" sz="800" b="0" dirty="0"/>
                        <a:t> tickets</a:t>
                      </a:r>
                      <a:r>
                        <a:rPr lang="es-CO" sz="800" b="0" baseline="0" dirty="0"/>
                        <a:t> </a:t>
                      </a:r>
                      <a:r>
                        <a:rPr lang="es-CO" sz="800" b="0" baseline="0" dirty="0" err="1"/>
                        <a:t>or</a:t>
                      </a:r>
                      <a:r>
                        <a:rPr lang="es-CO" sz="800" b="0" baseline="0" dirty="0"/>
                        <a:t> 20hr</a:t>
                      </a:r>
                      <a:endParaRPr lang="es-CO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b="0" dirty="0" err="1"/>
                        <a:t>Unlimited</a:t>
                      </a:r>
                      <a:r>
                        <a:rPr lang="es-CO" sz="800" b="0" dirty="0"/>
                        <a:t> tickets</a:t>
                      </a:r>
                      <a:r>
                        <a:rPr lang="es-CO" sz="800" b="0" baseline="0" dirty="0"/>
                        <a:t> and </a:t>
                      </a:r>
                      <a:r>
                        <a:rPr lang="es-CO" sz="800" b="0" baseline="0" dirty="0" err="1"/>
                        <a:t>hours</a:t>
                      </a:r>
                      <a:endParaRPr lang="es-CO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518262"/>
                  </a:ext>
                </a:extLst>
              </a:tr>
              <a:tr h="269167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dirty="0"/>
                        <a:t>Target Price (as % of </a:t>
                      </a:r>
                      <a:r>
                        <a:rPr lang="es-CO" sz="800" dirty="0" err="1"/>
                        <a:t>unit</a:t>
                      </a:r>
                      <a:r>
                        <a:rPr lang="es-CO" sz="800" dirty="0"/>
                        <a:t> </a:t>
                      </a:r>
                      <a:r>
                        <a:rPr lang="es-CO" sz="800" dirty="0" err="1"/>
                        <a:t>price</a:t>
                      </a:r>
                      <a:r>
                        <a:rPr lang="es-CO" sz="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b="0" dirty="0" err="1">
                          <a:solidFill>
                            <a:schemeClr val="accent1"/>
                          </a:solidFill>
                        </a:rPr>
                        <a:t>Included</a:t>
                      </a:r>
                      <a:endParaRPr lang="es-CO" sz="800" b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b="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 b="0" dirty="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800" b="0" dirty="0"/>
                        <a:t>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61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96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</p:spTree>
    <p:extLst>
      <p:ext uri="{BB962C8B-B14F-4D97-AF65-F5344CB8AC3E}">
        <p14:creationId xmlns:p14="http://schemas.microsoft.com/office/powerpoint/2010/main" val="5096822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Sales </a:t>
            </a:r>
            <a:r>
              <a:rPr lang="es-CO" dirty="0" err="1"/>
              <a:t>Forecasts</a:t>
            </a:r>
            <a:r>
              <a:rPr lang="es-CO" dirty="0"/>
              <a:t> and </a:t>
            </a:r>
            <a:r>
              <a:rPr lang="es-CO" dirty="0" err="1"/>
              <a:t>Revenue</a:t>
            </a:r>
            <a:r>
              <a:rPr lang="es-CO" dirty="0"/>
              <a:t> </a:t>
            </a:r>
            <a:r>
              <a:rPr lang="es-CO" dirty="0" err="1"/>
              <a:t>Composition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74160" y="3954463"/>
            <a:ext cx="1327928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CO" sz="36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Units</a:t>
            </a:r>
            <a:endParaRPr lang="es-CO" sz="3600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0765" y="3954463"/>
            <a:ext cx="1332737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CO" sz="36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Sales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36DB23E-B3FA-44E7-86AA-BCEE4EF1EB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605032"/>
              </p:ext>
            </p:extLst>
          </p:nvPr>
        </p:nvGraphicFramePr>
        <p:xfrm>
          <a:off x="482614" y="1211263"/>
          <a:ext cx="5580000" cy="52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74FE811-0CA5-46EF-809B-12187DE6B7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990489"/>
              </p:ext>
            </p:extLst>
          </p:nvPr>
        </p:nvGraphicFramePr>
        <p:xfrm>
          <a:off x="6399275" y="1221655"/>
          <a:ext cx="5580000" cy="52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5394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MSP TEMPLATE">
  <a:themeElements>
    <a:clrScheme name="Custom 24">
      <a:dk1>
        <a:srgbClr val="505050"/>
      </a:dk1>
      <a:lt1>
        <a:srgbClr val="FFFFFF"/>
      </a:lt1>
      <a:dk2>
        <a:srgbClr val="00BCF2"/>
      </a:dk2>
      <a:lt2>
        <a:srgbClr val="00BCF2"/>
      </a:lt2>
      <a:accent1>
        <a:srgbClr val="FF8C00"/>
      </a:accent1>
      <a:accent2>
        <a:srgbClr val="008272"/>
      </a:accent2>
      <a:accent3>
        <a:srgbClr val="BAD80A"/>
      </a:accent3>
      <a:accent4>
        <a:srgbClr val="B4009E"/>
      </a:accent4>
      <a:accent5>
        <a:srgbClr val="0078D7"/>
      </a:accent5>
      <a:accent6>
        <a:srgbClr val="0078D7"/>
      </a:accent6>
      <a:hlink>
        <a:srgbClr val="0078D7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MSP_Template" id="{FFD6DB71-FC01-4E79-A5B5-197353ADE4BC}" vid="{68FD4054-0502-4E7D-8D48-3E5E17340F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8FFF216547654DB419BDDC8108A386" ma:contentTypeVersion="2" ma:contentTypeDescription="Create a new document." ma:contentTypeScope="" ma:versionID="f63498e6a802d142a2912fa170a7cf40">
  <xsd:schema xmlns:xsd="http://www.w3.org/2001/XMLSchema" xmlns:xs="http://www.w3.org/2001/XMLSchema" xmlns:p="http://schemas.microsoft.com/office/2006/metadata/properties" xmlns:ns2="d42801e6-4423-48f2-8852-e9baa53db2ca" targetNamespace="http://schemas.microsoft.com/office/2006/metadata/properties" ma:root="true" ma:fieldsID="81cd5783f6726d888ca9101138f1c5a8" ns2:_="">
    <xsd:import namespace="d42801e6-4423-48f2-8852-e9baa53db2c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2801e6-4423-48f2-8852-e9baa53db2c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711F98-5A34-4743-8261-8B0360458F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2801e6-4423-48f2-8852-e9baa53db2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d42801e6-4423-48f2-8852-e9baa53db2c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HMSP_Template</Template>
  <TotalTime>2331</TotalTime>
  <Words>1746</Words>
  <Application>Microsoft Office PowerPoint</Application>
  <PresentationFormat>Custom</PresentationFormat>
  <Paragraphs>542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Segoe UI Light</vt:lpstr>
      <vt:lpstr>Times New Roman</vt:lpstr>
      <vt:lpstr>Wingdings</vt:lpstr>
      <vt:lpstr>HMSP TEMPLATE</vt:lpstr>
      <vt:lpstr>Desktop as a Service</vt:lpstr>
      <vt:lpstr>Introduction</vt:lpstr>
      <vt:lpstr>General Benefits of a Cloud Service</vt:lpstr>
      <vt:lpstr>Potential Offers and Solution scenarios</vt:lpstr>
      <vt:lpstr>Offer definition Desktop as a Service  (DaaS)</vt:lpstr>
      <vt:lpstr>Secure access to apps and data anytime, from anywhere and from any device Hosted Desktops en Azure para publicación a Aplicaciones cliente/servidor</vt:lpstr>
      <vt:lpstr>Recommended base plans and add-ons</vt:lpstr>
      <vt:lpstr>Business model</vt:lpstr>
      <vt:lpstr>Sales Forecasts and Revenue Composition</vt:lpstr>
      <vt:lpstr>Costs and Cashflow Projections</vt:lpstr>
      <vt:lpstr>Costs and Cashflow Projections</vt:lpstr>
      <vt:lpstr>Financials Summary (top-down)</vt:lpstr>
      <vt:lpstr>Financials Summary (bottom-up)</vt:lpstr>
      <vt:lpstr>Execution plan</vt:lpstr>
      <vt:lpstr>New Offer Development process</vt:lpstr>
      <vt:lpstr>Execution Timeline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Jonathan Guzman Lemos</dc:creator>
  <cp:keywords>HMSP</cp:keywords>
  <dc:description>Template: Ariel Butz; ZUM Communications
Formatting: 
Audience Type:</dc:description>
  <cp:lastModifiedBy>Jonathan Guzman Lemos</cp:lastModifiedBy>
  <cp:revision>276</cp:revision>
  <dcterms:created xsi:type="dcterms:W3CDTF">2017-01-12T14:09:18Z</dcterms:created>
  <dcterms:modified xsi:type="dcterms:W3CDTF">2017-01-30T15:24:56Z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0x010100478FFF216547654DB419BDDC8108A386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