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24"/>
  </p:notesMasterIdLst>
  <p:handoutMasterIdLst>
    <p:handoutMasterId r:id="rId25"/>
  </p:handoutMasterIdLst>
  <p:sldIdLst>
    <p:sldId id="1309" r:id="rId5"/>
    <p:sldId id="1357" r:id="rId6"/>
    <p:sldId id="1382" r:id="rId7"/>
    <p:sldId id="1380" r:id="rId8"/>
    <p:sldId id="1358" r:id="rId9"/>
    <p:sldId id="1381" r:id="rId10"/>
    <p:sldId id="1383" r:id="rId11"/>
    <p:sldId id="1384" r:id="rId12"/>
    <p:sldId id="1385" r:id="rId13"/>
    <p:sldId id="1378" r:id="rId14"/>
    <p:sldId id="1386" r:id="rId15"/>
    <p:sldId id="1387" r:id="rId16"/>
    <p:sldId id="1395" r:id="rId17"/>
    <p:sldId id="1389" r:id="rId18"/>
    <p:sldId id="1396" r:id="rId19"/>
    <p:sldId id="1390" r:id="rId20"/>
    <p:sldId id="1391" r:id="rId21"/>
    <p:sldId id="1393" r:id="rId22"/>
    <p:sldId id="1340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9F3FF"/>
    <a:srgbClr val="BAD80A"/>
    <a:srgbClr val="FF8C00"/>
    <a:srgbClr val="008272"/>
    <a:srgbClr val="00BCF2"/>
    <a:srgbClr val="0078D7"/>
    <a:srgbClr val="E3008C"/>
    <a:srgbClr val="B4A0FF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465" autoAdjust="0"/>
  </p:normalViewPr>
  <p:slideViewPr>
    <p:cSldViewPr>
      <p:cViewPr varScale="1">
        <p:scale>
          <a:sx n="64" d="100"/>
          <a:sy n="64" d="100"/>
        </p:scale>
        <p:origin x="717" y="36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37" d="100"/>
          <a:sy n="37" d="100"/>
        </p:scale>
        <p:origin x="2236" y="5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Backup%20as%20a%20Service%20-%20Business%20model%20-%20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Backup%20as%20a%20Service%20-%20Business%20model%20-%20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Backup%20as%20a%20Service%20-%20Business%20model%20-%20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Backup%20as%20a%20Service%20-%20Business%20model%20-%20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Backup%20as%20a%20Service%20-%20Business%20model%20-%20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onguz_microsoft_com/Documents/Documents/hmsp-offers-latam/Backup%20as%20a%20Service%20-%20Business%20model%20-%20v2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Composition of Revenue and Units by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model!$B$46</c:f>
              <c:strCache>
                <c:ptCount val="1"/>
                <c:pt idx="0">
                  <c:v>% of total sales in units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E28C-4AB5-ABA7-811C5CAA8E98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E28C-4AB5-ABA7-811C5CAA8E98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E28C-4AB5-ABA7-811C5CAA8E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model!$C$34:$E$34</c:f>
              <c:strCache>
                <c:ptCount val="3"/>
                <c:pt idx="0">
                  <c:v>std</c:v>
                </c:pt>
                <c:pt idx="1">
                  <c:v>adv</c:v>
                </c:pt>
                <c:pt idx="2">
                  <c:v>prm</c:v>
                </c:pt>
              </c:strCache>
            </c:strRef>
          </c:cat>
          <c:val>
            <c:numRef>
              <c:f>model!$C$46:$E$46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8C-4AB5-ABA7-811C5CAA8E98}"/>
            </c:ext>
          </c:extLst>
        </c:ser>
        <c:ser>
          <c:idx val="1"/>
          <c:order val="1"/>
          <c:tx>
            <c:strRef>
              <c:f>model!$B$48</c:f>
              <c:strCache>
                <c:ptCount val="1"/>
                <c:pt idx="0">
                  <c:v>% of total sales in $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8-E28C-4AB5-ABA7-811C5CAA8E98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A-E28C-4AB5-ABA7-811C5CAA8E98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E28C-4AB5-ABA7-811C5CAA8E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model!$C$34:$E$34</c:f>
              <c:strCache>
                <c:ptCount val="3"/>
                <c:pt idx="0">
                  <c:v>std</c:v>
                </c:pt>
                <c:pt idx="1">
                  <c:v>adv</c:v>
                </c:pt>
                <c:pt idx="2">
                  <c:v>prm</c:v>
                </c:pt>
              </c:strCache>
            </c:strRef>
          </c:cat>
          <c:val>
            <c:numRef>
              <c:f>model!$C$48:$E$48</c:f>
              <c:numCache>
                <c:formatCode>0%</c:formatCode>
                <c:ptCount val="3"/>
                <c:pt idx="0">
                  <c:v>0.18435754189944131</c:v>
                </c:pt>
                <c:pt idx="1">
                  <c:v>0.24581005586592181</c:v>
                </c:pt>
                <c:pt idx="2">
                  <c:v>0.56983240223463683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28C-4AB5-ABA7-811C5CAA8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Revenue Composition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model!$F$95</c:f>
              <c:strCache>
                <c:ptCount val="1"/>
                <c:pt idx="0">
                  <c:v>base plans revenue (in $)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model!$F$96:$F$108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1470.5882352941176</c:v>
                </c:pt>
                <c:pt idx="5">
                  <c:v>1961.0609296519467</c:v>
                </c:pt>
                <c:pt idx="6">
                  <c:v>2615.1167794690041</c:v>
                </c:pt>
                <c:pt idx="7">
                  <c:v>3487.314273031845</c:v>
                </c:pt>
                <c:pt idx="8">
                  <c:v>4650.4083237770274</c:v>
                </c:pt>
                <c:pt idx="9">
                  <c:v>6201.4191680673848</c:v>
                </c:pt>
                <c:pt idx="10">
                  <c:v>8269.7253704463092</c:v>
                </c:pt>
                <c:pt idx="11">
                  <c:v>11027.856019594936</c:v>
                </c:pt>
                <c:pt idx="12">
                  <c:v>14705.882352941173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8-45C1-A31C-634065381957}"/>
            </c:ext>
          </c:extLst>
        </c:ser>
        <c:ser>
          <c:idx val="2"/>
          <c:order val="2"/>
          <c:tx>
            <c:strRef>
              <c:f>model!$G$95</c:f>
              <c:strCache>
                <c:ptCount val="1"/>
                <c:pt idx="0">
                  <c:v>upsell revenue (in $)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model!$G$96:$G$108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709.55882352941171</c:v>
                </c:pt>
                <c:pt idx="5">
                  <c:v>946.21189855706427</c:v>
                </c:pt>
                <c:pt idx="6">
                  <c:v>1261.7938460937944</c:v>
                </c:pt>
                <c:pt idx="7">
                  <c:v>1682.6291367378653</c:v>
                </c:pt>
                <c:pt idx="8">
                  <c:v>2243.8220162224156</c:v>
                </c:pt>
                <c:pt idx="9">
                  <c:v>2992.1847485925132</c:v>
                </c:pt>
                <c:pt idx="10">
                  <c:v>3990.1424912403436</c:v>
                </c:pt>
                <c:pt idx="11">
                  <c:v>5320.9405294545559</c:v>
                </c:pt>
                <c:pt idx="12">
                  <c:v>7095.5882352941153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A8-45C1-A31C-634065381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54816"/>
        <c:axId val="731456456"/>
      </c:barChart>
      <c:lineChart>
        <c:grouping val="standard"/>
        <c:varyColors val="0"/>
        <c:ser>
          <c:idx val="0"/>
          <c:order val="0"/>
          <c:tx>
            <c:strRef>
              <c:f>model!$H$95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model!$C$96:$C$108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model!$H$96:$H$108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2180.1470588235293</c:v>
                </c:pt>
                <c:pt idx="5">
                  <c:v>2907.2728282090111</c:v>
                </c:pt>
                <c:pt idx="6">
                  <c:v>3876.9106255627985</c:v>
                </c:pt>
                <c:pt idx="7">
                  <c:v>5169.9434097697103</c:v>
                </c:pt>
                <c:pt idx="8">
                  <c:v>6894.2303399994435</c:v>
                </c:pt>
                <c:pt idx="9">
                  <c:v>9193.6039166598985</c:v>
                </c:pt>
                <c:pt idx="10">
                  <c:v>12259.867861686653</c:v>
                </c:pt>
                <c:pt idx="11">
                  <c:v>16348.796549049492</c:v>
                </c:pt>
                <c:pt idx="12">
                  <c:v>21801.470588235286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8-45C1-A31C-634065381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54816"/>
        <c:axId val="731456456"/>
      </c:lineChart>
      <c:catAx>
        <c:axId val="73145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6456"/>
        <c:crosses val="autoZero"/>
        <c:auto val="1"/>
        <c:lblAlgn val="ctr"/>
        <c:lblOffset val="100"/>
        <c:noMultiLvlLbl val="0"/>
      </c:catAx>
      <c:valAx>
        <c:axId val="731456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Revenue and Costs projections (top-down approach)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areaChart>
        <c:grouping val="standard"/>
        <c:varyColors val="0"/>
        <c:ser>
          <c:idx val="2"/>
          <c:order val="1"/>
          <c:tx>
            <c:strRef>
              <c:f>model!$AA$95</c:f>
              <c:strCache>
                <c:ptCount val="1"/>
                <c:pt idx="0">
                  <c:v>acum (top-down)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val>
            <c:numRef>
              <c:f>model!$AA$96:$AA$108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-2000</c:v>
                </c:pt>
                <c:pt idx="2">
                  <c:v>-3000</c:v>
                </c:pt>
                <c:pt idx="3">
                  <c:v>-4000</c:v>
                </c:pt>
                <c:pt idx="4">
                  <c:v>-3180.3308823529414</c:v>
                </c:pt>
                <c:pt idx="5">
                  <c:v>-2087.2845466881877</c:v>
                </c:pt>
                <c:pt idx="6">
                  <c:v>-629.68383173165194</c:v>
                </c:pt>
                <c:pt idx="7">
                  <c:v>1314.0579611994722</c:v>
                </c:pt>
                <c:pt idx="8">
                  <c:v>3906.0793006646923</c:v>
                </c:pt>
                <c:pt idx="9">
                  <c:v>7362.5953094662509</c:v>
                </c:pt>
                <c:pt idx="10">
                  <c:v>11971.933487818762</c:v>
                </c:pt>
                <c:pt idx="11">
                  <c:v>18118.584736740486</c:v>
                </c:pt>
                <c:pt idx="12">
                  <c:v>26315.27591321107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C-4A83-8597-99C46EB55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096928"/>
        <c:axId val="490099552"/>
      </c:areaChart>
      <c:barChart>
        <c:barDir val="col"/>
        <c:grouping val="clustered"/>
        <c:varyColors val="0"/>
        <c:ser>
          <c:idx val="3"/>
          <c:order val="2"/>
          <c:tx>
            <c:strRef>
              <c:f>model!$Z$95</c:f>
              <c:strCache>
                <c:ptCount val="1"/>
                <c:pt idx="0">
                  <c:v>cashflow (top-down)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model!$Z$96:$Z$108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-1000</c:v>
                </c:pt>
                <c:pt idx="2">
                  <c:v>-1000</c:v>
                </c:pt>
                <c:pt idx="3">
                  <c:v>-1000</c:v>
                </c:pt>
                <c:pt idx="4">
                  <c:v>819.66911764705856</c:v>
                </c:pt>
                <c:pt idx="5">
                  <c:v>1093.0463356647538</c:v>
                </c:pt>
                <c:pt idx="6">
                  <c:v>1457.6007149565357</c:v>
                </c:pt>
                <c:pt idx="7">
                  <c:v>1943.7417929311241</c:v>
                </c:pt>
                <c:pt idx="8">
                  <c:v>2592.0213394652201</c:v>
                </c:pt>
                <c:pt idx="9">
                  <c:v>3456.5160088015582</c:v>
                </c:pt>
                <c:pt idx="10">
                  <c:v>4609.338178352511</c:v>
                </c:pt>
                <c:pt idx="11">
                  <c:v>6146.6512489217257</c:v>
                </c:pt>
                <c:pt idx="12">
                  <c:v>8196.6911764705837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AC-4A83-8597-99C46EB55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096928"/>
        <c:axId val="490099552"/>
      </c:barChart>
      <c:lineChart>
        <c:grouping val="standard"/>
        <c:varyColors val="0"/>
        <c:ser>
          <c:idx val="0"/>
          <c:order val="0"/>
          <c:tx>
            <c:strRef>
              <c:f>model!$H$95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model!$C$96:$C$108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model!$H$96:$H$108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2180.1470588235293</c:v>
                </c:pt>
                <c:pt idx="5">
                  <c:v>2907.2728282090111</c:v>
                </c:pt>
                <c:pt idx="6">
                  <c:v>3876.9106255627985</c:v>
                </c:pt>
                <c:pt idx="7">
                  <c:v>5169.9434097697103</c:v>
                </c:pt>
                <c:pt idx="8">
                  <c:v>6894.2303399994435</c:v>
                </c:pt>
                <c:pt idx="9">
                  <c:v>9193.6039166598985</c:v>
                </c:pt>
                <c:pt idx="10">
                  <c:v>12259.867861686653</c:v>
                </c:pt>
                <c:pt idx="11">
                  <c:v>16348.796549049492</c:v>
                </c:pt>
                <c:pt idx="12">
                  <c:v>21801.470588235286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AC-4A83-8597-99C46EB55C31}"/>
            </c:ext>
          </c:extLst>
        </c:ser>
        <c:ser>
          <c:idx val="4"/>
          <c:order val="3"/>
          <c:tx>
            <c:strRef>
              <c:f>model!$N$95</c:f>
              <c:strCache>
                <c:ptCount val="1"/>
                <c:pt idx="0">
                  <c:v>total cogs top-down (in $)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model!$C$96:$C$108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model!$N$96:$N$108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1360.4779411764707</c:v>
                </c:pt>
                <c:pt idx="5">
                  <c:v>1814.2264925442573</c:v>
                </c:pt>
                <c:pt idx="6">
                  <c:v>2419.3099106062627</c:v>
                </c:pt>
                <c:pt idx="7">
                  <c:v>3226.2016168385862</c:v>
                </c:pt>
                <c:pt idx="8">
                  <c:v>4302.2090005342234</c:v>
                </c:pt>
                <c:pt idx="9">
                  <c:v>5737.0879078583403</c:v>
                </c:pt>
                <c:pt idx="10">
                  <c:v>7650.5296833341417</c:v>
                </c:pt>
                <c:pt idx="11">
                  <c:v>10202.145300127766</c:v>
                </c:pt>
                <c:pt idx="12">
                  <c:v>13604.779411764703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AC-4A83-8597-99C46EB55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096928"/>
        <c:axId val="490099552"/>
      </c:lineChart>
      <c:catAx>
        <c:axId val="49009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9552"/>
        <c:crosses val="autoZero"/>
        <c:auto val="1"/>
        <c:lblAlgn val="ctr"/>
        <c:lblOffset val="100"/>
        <c:noMultiLvlLbl val="0"/>
      </c:catAx>
      <c:valAx>
        <c:axId val="490099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Revenue and Costs projections (bottom-up approach)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areaChart>
        <c:grouping val="standard"/>
        <c:varyColors val="0"/>
        <c:ser>
          <c:idx val="2"/>
          <c:order val="1"/>
          <c:tx>
            <c:strRef>
              <c:f>model!$AJ$95</c:f>
              <c:strCache>
                <c:ptCount val="1"/>
                <c:pt idx="0">
                  <c:v>acum (bottom-up)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val>
            <c:numRef>
              <c:f>model!$AJ$96:$AJ$108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-2500</c:v>
                </c:pt>
                <c:pt idx="2">
                  <c:v>-4000</c:v>
                </c:pt>
                <c:pt idx="3">
                  <c:v>-5500</c:v>
                </c:pt>
                <c:pt idx="4">
                  <c:v>-7319.8529411764703</c:v>
                </c:pt>
                <c:pt idx="5">
                  <c:v>-8746.1015451307831</c:v>
                </c:pt>
                <c:pt idx="6">
                  <c:v>-9647.4703296069074</c:v>
                </c:pt>
                <c:pt idx="7">
                  <c:v>-9848.9006254988526</c:v>
                </c:pt>
                <c:pt idx="8">
                  <c:v>-9116.9479456677873</c:v>
                </c:pt>
                <c:pt idx="9">
                  <c:v>-7140.309063293711</c:v>
                </c:pt>
                <c:pt idx="10">
                  <c:v>-3503.8544535105484</c:v>
                </c:pt>
                <c:pt idx="11">
                  <c:v>2346.0000022143868</c:v>
                </c:pt>
                <c:pt idx="12">
                  <c:v>11147.470590449675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3-4A4A-BD86-377FBBF3D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096928"/>
        <c:axId val="490099552"/>
      </c:areaChart>
      <c:barChart>
        <c:barDir val="col"/>
        <c:grouping val="clustered"/>
        <c:varyColors val="0"/>
        <c:ser>
          <c:idx val="3"/>
          <c:order val="2"/>
          <c:tx>
            <c:strRef>
              <c:f>model!$AI$95</c:f>
              <c:strCache>
                <c:ptCount val="1"/>
                <c:pt idx="0">
                  <c:v>cashflow (bottom-up)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model!$AI$96:$AI$108</c:f>
              <c:numCache>
                <c:formatCode>_("$"* #,##0_);_("$"* \(#,##0\);_("$"* "-"_);_(@_)</c:formatCode>
                <c:ptCount val="13"/>
                <c:pt idx="0">
                  <c:v>-1000</c:v>
                </c:pt>
                <c:pt idx="1">
                  <c:v>-1500</c:v>
                </c:pt>
                <c:pt idx="2">
                  <c:v>-1500</c:v>
                </c:pt>
                <c:pt idx="3">
                  <c:v>-1500</c:v>
                </c:pt>
                <c:pt idx="4">
                  <c:v>-1819.8529411764707</c:v>
                </c:pt>
                <c:pt idx="5">
                  <c:v>-1426.2486039543128</c:v>
                </c:pt>
                <c:pt idx="6">
                  <c:v>-901.36878447612435</c:v>
                </c:pt>
                <c:pt idx="7">
                  <c:v>-201.43029589194521</c:v>
                </c:pt>
                <c:pt idx="8">
                  <c:v>731.95267983106442</c:v>
                </c:pt>
                <c:pt idx="9">
                  <c:v>1976.6388823740763</c:v>
                </c:pt>
                <c:pt idx="10">
                  <c:v>3636.4546097831626</c:v>
                </c:pt>
                <c:pt idx="11">
                  <c:v>5849.8544557249352</c:v>
                </c:pt>
                <c:pt idx="12">
                  <c:v>8801.4705882352882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13-4A4A-BD86-377FBBF3D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096928"/>
        <c:axId val="490099552"/>
      </c:barChart>
      <c:lineChart>
        <c:grouping val="standard"/>
        <c:varyColors val="0"/>
        <c:ser>
          <c:idx val="0"/>
          <c:order val="0"/>
          <c:tx>
            <c:strRef>
              <c:f>model!$H$95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model!$C$96:$C$108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model!$H$96:$H$108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2180.1470588235293</c:v>
                </c:pt>
                <c:pt idx="5">
                  <c:v>2907.2728282090111</c:v>
                </c:pt>
                <c:pt idx="6">
                  <c:v>3876.9106255627985</c:v>
                </c:pt>
                <c:pt idx="7">
                  <c:v>5169.9434097697103</c:v>
                </c:pt>
                <c:pt idx="8">
                  <c:v>6894.2303399994435</c:v>
                </c:pt>
                <c:pt idx="9">
                  <c:v>9193.6039166598985</c:v>
                </c:pt>
                <c:pt idx="10">
                  <c:v>12259.867861686653</c:v>
                </c:pt>
                <c:pt idx="11">
                  <c:v>16348.796549049492</c:v>
                </c:pt>
                <c:pt idx="12">
                  <c:v>21801.470588235286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3-4A4A-BD86-377FBBF3D82A}"/>
            </c:ext>
          </c:extLst>
        </c:ser>
        <c:ser>
          <c:idx val="4"/>
          <c:order val="3"/>
          <c:tx>
            <c:strRef>
              <c:f>model!$V$95</c:f>
              <c:strCache>
                <c:ptCount val="1"/>
                <c:pt idx="0">
                  <c:v>total cogs bottom-up (in $)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model!$C$96:$C$108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model!$V$96:$V$108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4000</c:v>
                </c:pt>
                <c:pt idx="5">
                  <c:v>4333.5214321633239</c:v>
                </c:pt>
                <c:pt idx="6">
                  <c:v>4778.2794100389228</c:v>
                </c:pt>
                <c:pt idx="7">
                  <c:v>5371.3737056616555</c:v>
                </c:pt>
                <c:pt idx="8">
                  <c:v>6162.277660168379</c:v>
                </c:pt>
                <c:pt idx="9">
                  <c:v>7216.9650342858222</c:v>
                </c:pt>
                <c:pt idx="10">
                  <c:v>8623.4132519034902</c:v>
                </c:pt>
                <c:pt idx="11">
                  <c:v>10498.942093324556</c:v>
                </c:pt>
                <c:pt idx="12">
                  <c:v>12999.999999999998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3-4A4A-BD86-377FBBF3D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096928"/>
        <c:axId val="490099552"/>
      </c:lineChart>
      <c:catAx>
        <c:axId val="49009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9552"/>
        <c:crosses val="autoZero"/>
        <c:auto val="1"/>
        <c:lblAlgn val="ctr"/>
        <c:lblOffset val="100"/>
        <c:noMultiLvlLbl val="0"/>
      </c:catAx>
      <c:valAx>
        <c:axId val="490099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9009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Gross Margin Composition (top-down)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model!$I$95</c:f>
              <c:strCache>
                <c:ptCount val="1"/>
                <c:pt idx="0">
                  <c:v>base plans gm (in $)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model!$I$96:$I$108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470.58823529411762</c:v>
                </c:pt>
                <c:pt idx="5">
                  <c:v>627.53949748862294</c:v>
                </c:pt>
                <c:pt idx="6">
                  <c:v>836.83736943008125</c:v>
                </c:pt>
                <c:pt idx="7">
                  <c:v>1115.9405673701906</c:v>
                </c:pt>
                <c:pt idx="8">
                  <c:v>1488.130663608649</c:v>
                </c:pt>
                <c:pt idx="9">
                  <c:v>1984.4541337815633</c:v>
                </c:pt>
                <c:pt idx="10">
                  <c:v>2646.312118542819</c:v>
                </c:pt>
                <c:pt idx="11">
                  <c:v>3528.9139262703793</c:v>
                </c:pt>
                <c:pt idx="12">
                  <c:v>4705.8823529411757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75-46F6-9531-B60F0FFE48A3}"/>
            </c:ext>
          </c:extLst>
        </c:ser>
        <c:ser>
          <c:idx val="2"/>
          <c:order val="2"/>
          <c:tx>
            <c:strRef>
              <c:f>model!$J$95</c:f>
              <c:strCache>
                <c:ptCount val="1"/>
                <c:pt idx="0">
                  <c:v>upsell gm (in $)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model!$J$96:$J$108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349.0808823529411</c:v>
                </c:pt>
                <c:pt idx="5">
                  <c:v>465.50683817613083</c:v>
                </c:pt>
                <c:pt idx="6">
                  <c:v>620.76334552645471</c:v>
                </c:pt>
                <c:pt idx="7">
                  <c:v>827.8012255609342</c:v>
                </c:pt>
                <c:pt idx="8">
                  <c:v>1103.8906758565718</c:v>
                </c:pt>
                <c:pt idx="9">
                  <c:v>1472.0618750199953</c:v>
                </c:pt>
                <c:pt idx="10">
                  <c:v>1963.0260598096922</c:v>
                </c:pt>
                <c:pt idx="11">
                  <c:v>2617.7373226513473</c:v>
                </c:pt>
                <c:pt idx="12">
                  <c:v>3490.8088235294103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75-46F6-9531-B60F0FFE4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54816"/>
        <c:axId val="731456456"/>
      </c:barChart>
      <c:lineChart>
        <c:grouping val="standard"/>
        <c:varyColors val="0"/>
        <c:ser>
          <c:idx val="0"/>
          <c:order val="0"/>
          <c:tx>
            <c:strRef>
              <c:f>model!$K$95</c:f>
              <c:strCache>
                <c:ptCount val="1"/>
                <c:pt idx="0">
                  <c:v>total gm top-down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model!$C$96:$C$108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model!$K$96:$K$108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819.66911764705878</c:v>
                </c:pt>
                <c:pt idx="5">
                  <c:v>1093.0463356647538</c:v>
                </c:pt>
                <c:pt idx="6">
                  <c:v>1457.600714956536</c:v>
                </c:pt>
                <c:pt idx="7">
                  <c:v>1943.7417929311248</c:v>
                </c:pt>
                <c:pt idx="8">
                  <c:v>2592.021339465221</c:v>
                </c:pt>
                <c:pt idx="9">
                  <c:v>3456.5160088015587</c:v>
                </c:pt>
                <c:pt idx="10">
                  <c:v>4609.338178352511</c:v>
                </c:pt>
                <c:pt idx="11">
                  <c:v>6146.6512489217266</c:v>
                </c:pt>
                <c:pt idx="12">
                  <c:v>8196.6911764705856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75-46F6-9531-B60F0FFE4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54816"/>
        <c:axId val="731456456"/>
      </c:lineChart>
      <c:catAx>
        <c:axId val="73145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6456"/>
        <c:crosses val="autoZero"/>
        <c:auto val="1"/>
        <c:lblAlgn val="ctr"/>
        <c:lblOffset val="100"/>
        <c:noMultiLvlLbl val="0"/>
      </c:catAx>
      <c:valAx>
        <c:axId val="731456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Costs Composition (bottom-up)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3"/>
          <c:order val="1"/>
          <c:tx>
            <c:strRef>
              <c:f>model!$D$95</c:f>
              <c:strCache>
                <c:ptCount val="1"/>
                <c:pt idx="0">
                  <c:v>MSFT revenue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val>
            <c:numRef>
              <c:f>model!$D$96:$D$108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1000</c:v>
                </c:pt>
                <c:pt idx="5">
                  <c:v>1333.5214321633239</c:v>
                </c:pt>
                <c:pt idx="6">
                  <c:v>1778.2794100389228</c:v>
                </c:pt>
                <c:pt idx="7">
                  <c:v>2371.3737056616551</c:v>
                </c:pt>
                <c:pt idx="8">
                  <c:v>3162.277660168379</c:v>
                </c:pt>
                <c:pt idx="9">
                  <c:v>4216.9650342858222</c:v>
                </c:pt>
                <c:pt idx="10">
                  <c:v>5623.4132519034902</c:v>
                </c:pt>
                <c:pt idx="11">
                  <c:v>7498.9420933245574</c:v>
                </c:pt>
                <c:pt idx="12">
                  <c:v>9999.9999999999982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0-4DF8-BD16-2DC0A9467753}"/>
            </c:ext>
          </c:extLst>
        </c:ser>
        <c:ser>
          <c:idx val="2"/>
          <c:order val="2"/>
          <c:tx>
            <c:strRef>
              <c:f>model!$T$95</c:f>
              <c:strCache>
                <c:ptCount val="1"/>
                <c:pt idx="0">
                  <c:v>prj + mngd svcs costs (in $)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model!$T$96:$T$108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</c:v>
                </c:pt>
                <c:pt idx="5">
                  <c:v>2500</c:v>
                </c:pt>
                <c:pt idx="6">
                  <c:v>2500</c:v>
                </c:pt>
                <c:pt idx="7">
                  <c:v>2500</c:v>
                </c:pt>
                <c:pt idx="8">
                  <c:v>2500</c:v>
                </c:pt>
                <c:pt idx="9">
                  <c:v>2500</c:v>
                </c:pt>
                <c:pt idx="10">
                  <c:v>2500</c:v>
                </c:pt>
                <c:pt idx="11">
                  <c:v>2500</c:v>
                </c:pt>
                <c:pt idx="1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A0-4DF8-BD16-2DC0A9467753}"/>
            </c:ext>
          </c:extLst>
        </c:ser>
        <c:ser>
          <c:idx val="1"/>
          <c:order val="3"/>
          <c:tx>
            <c:strRef>
              <c:f>model!$U$95</c:f>
              <c:strCache>
                <c:ptCount val="1"/>
                <c:pt idx="0">
                  <c:v>ip svcs costs (in $)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model!$U$96:$U$108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A0-4DF8-BD16-2DC0A9467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54816"/>
        <c:axId val="731456456"/>
      </c:barChart>
      <c:lineChart>
        <c:grouping val="standard"/>
        <c:varyColors val="0"/>
        <c:ser>
          <c:idx val="0"/>
          <c:order val="0"/>
          <c:tx>
            <c:strRef>
              <c:f>model!$V$95</c:f>
              <c:strCache>
                <c:ptCount val="1"/>
                <c:pt idx="0">
                  <c:v>total cogs bottom-up 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model!$C$96:$C$108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model!$V$96:$V$108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4000</c:v>
                </c:pt>
                <c:pt idx="5">
                  <c:v>4333.5214321633239</c:v>
                </c:pt>
                <c:pt idx="6">
                  <c:v>4778.2794100389228</c:v>
                </c:pt>
                <c:pt idx="7">
                  <c:v>5371.3737056616555</c:v>
                </c:pt>
                <c:pt idx="8">
                  <c:v>6162.277660168379</c:v>
                </c:pt>
                <c:pt idx="9">
                  <c:v>7216.9650342858222</c:v>
                </c:pt>
                <c:pt idx="10">
                  <c:v>8623.4132519034902</c:v>
                </c:pt>
                <c:pt idx="11">
                  <c:v>10498.942093324556</c:v>
                </c:pt>
                <c:pt idx="12">
                  <c:v>12999.999999999998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A0-4DF8-BD16-2DC0A9467753}"/>
            </c:ext>
          </c:extLst>
        </c:ser>
        <c:ser>
          <c:idx val="4"/>
          <c:order val="4"/>
          <c:tx>
            <c:strRef>
              <c:f>model!$H$95</c:f>
              <c:strCache>
                <c:ptCount val="1"/>
                <c:pt idx="0">
                  <c:v>total sales (in $)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model!$H$96:$H$108</c:f>
              <c:numCache>
                <c:formatCode>_("$"* #,##0_);_("$"* \(#,##0\);_("$"* "-"_);_(@_)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2180.1470588235293</c:v>
                </c:pt>
                <c:pt idx="5">
                  <c:v>2907.2728282090111</c:v>
                </c:pt>
                <c:pt idx="6">
                  <c:v>3876.9106255627985</c:v>
                </c:pt>
                <c:pt idx="7">
                  <c:v>5169.9434097697103</c:v>
                </c:pt>
                <c:pt idx="8">
                  <c:v>6894.2303399994435</c:v>
                </c:pt>
                <c:pt idx="9">
                  <c:v>9193.6039166598985</c:v>
                </c:pt>
                <c:pt idx="10">
                  <c:v>12259.867861686653</c:v>
                </c:pt>
                <c:pt idx="11">
                  <c:v>16348.796549049492</c:v>
                </c:pt>
                <c:pt idx="12">
                  <c:v>21801.470588235286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FA0-4DF8-BD16-2DC0A9467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54816"/>
        <c:axId val="731456456"/>
      </c:lineChart>
      <c:catAx>
        <c:axId val="731454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6456"/>
        <c:crosses val="autoZero"/>
        <c:auto val="1"/>
        <c:lblAlgn val="ctr"/>
        <c:lblOffset val="100"/>
        <c:noMultiLvlLbl val="0"/>
      </c:catAx>
      <c:valAx>
        <c:axId val="731456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14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1/14/2017 11:16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6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6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11:22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8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5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5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1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7B030C-B02E-4646-A55D-872355A8FE9D}" type="datetime8">
              <a:rPr lang="en-US" smtClean="0">
                <a:solidFill>
                  <a:prstClr val="black"/>
                </a:solidFill>
              </a:rPr>
              <a:t>1/14/2017 11:16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0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1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9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9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2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98D00DD-4303-42E8-B760-143B61ACE071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0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3C5518-CCF0-420D-9C41-3B9D16BCC534}" type="datetime8">
              <a:rPr lang="en-US" smtClean="0"/>
              <a:t>1/14/2017 11:16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200" y="6154121"/>
            <a:ext cx="1681413" cy="360979"/>
            <a:chOff x="457200" y="1643393"/>
            <a:chExt cx="4492753" cy="9645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5761037" y="3532693"/>
            <a:ext cx="6680197" cy="3483528"/>
            <a:chOff x="-1" y="2506985"/>
            <a:chExt cx="1462502" cy="76265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-1" y="2626805"/>
              <a:ext cx="1462502" cy="642832"/>
              <a:chOff x="-12967953" y="6185934"/>
              <a:chExt cx="5632011" cy="2475511"/>
            </a:xfrm>
          </p:grpSpPr>
          <p:sp>
            <p:nvSpPr>
              <p:cNvPr id="31" name="Freeform 87"/>
              <p:cNvSpPr>
                <a:spLocks noEditPoints="1"/>
              </p:cNvSpPr>
              <p:nvPr/>
            </p:nvSpPr>
            <p:spPr bwMode="auto">
              <a:xfrm>
                <a:off x="-10692122" y="6794402"/>
                <a:ext cx="719098" cy="719098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8"/>
              <p:cNvSpPr>
                <a:spLocks noEditPoints="1"/>
              </p:cNvSpPr>
              <p:nvPr/>
            </p:nvSpPr>
            <p:spPr bwMode="auto">
              <a:xfrm>
                <a:off x="-11379612" y="7308045"/>
                <a:ext cx="987775" cy="987775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9"/>
              <p:cNvSpPr>
                <a:spLocks noEditPoints="1"/>
              </p:cNvSpPr>
              <p:nvPr/>
            </p:nvSpPr>
            <p:spPr bwMode="auto">
              <a:xfrm>
                <a:off x="-10210088" y="7023564"/>
                <a:ext cx="1438200" cy="1438197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18288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Freeform 90"/>
              <p:cNvSpPr>
                <a:spLocks/>
              </p:cNvSpPr>
              <p:nvPr/>
            </p:nvSpPr>
            <p:spPr bwMode="auto">
              <a:xfrm>
                <a:off x="-12967953" y="6581045"/>
                <a:ext cx="1951843" cy="2070371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18288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-9119586" y="6185934"/>
                <a:ext cx="1783644" cy="2475511"/>
              </a:xfrm>
              <a:custGeom>
                <a:avLst/>
                <a:gdLst>
                  <a:gd name="connsiteX0" fmla="*/ 966766 w 1780376"/>
                  <a:gd name="connsiteY0" fmla="*/ 0 h 2465482"/>
                  <a:gd name="connsiteX1" fmla="*/ 1686144 w 1780376"/>
                  <a:gd name="connsiteY1" fmla="*/ 719778 h 2465482"/>
                  <a:gd name="connsiteX2" fmla="*/ 1611277 w 1780376"/>
                  <a:gd name="connsiteY2" fmla="*/ 1035698 h 2465482"/>
                  <a:gd name="connsiteX3" fmla="*/ 1686144 w 1780376"/>
                  <a:gd name="connsiteY3" fmla="*/ 1032441 h 2465482"/>
                  <a:gd name="connsiteX4" fmla="*/ 1780376 w 1780376"/>
                  <a:gd name="connsiteY4" fmla="*/ 1041933 h 2465482"/>
                  <a:gd name="connsiteX5" fmla="*/ 1780376 w 1780376"/>
                  <a:gd name="connsiteY5" fmla="*/ 2455903 h 2465482"/>
                  <a:gd name="connsiteX6" fmla="*/ 1686144 w 1780376"/>
                  <a:gd name="connsiteY6" fmla="*/ 2465482 h 2465482"/>
                  <a:gd name="connsiteX7" fmla="*/ 0 w 1780376"/>
                  <a:gd name="connsiteY7" fmla="*/ 2465482 h 2465482"/>
                  <a:gd name="connsiteX8" fmla="*/ 0 w 1780376"/>
                  <a:gd name="connsiteY8" fmla="*/ 452711 h 2465482"/>
                  <a:gd name="connsiteX9" fmla="*/ 257153 w 1780376"/>
                  <a:gd name="connsiteY9" fmla="*/ 631841 h 2465482"/>
                  <a:gd name="connsiteX10" fmla="*/ 966766 w 1780376"/>
                  <a:gd name="connsiteY10" fmla="*/ 0 h 2465482"/>
                  <a:gd name="connsiteX0" fmla="*/ 966766 w 1783644"/>
                  <a:gd name="connsiteY0" fmla="*/ 0 h 2475511"/>
                  <a:gd name="connsiteX1" fmla="*/ 1686144 w 1783644"/>
                  <a:gd name="connsiteY1" fmla="*/ 719778 h 2475511"/>
                  <a:gd name="connsiteX2" fmla="*/ 1611277 w 1783644"/>
                  <a:gd name="connsiteY2" fmla="*/ 1035698 h 2475511"/>
                  <a:gd name="connsiteX3" fmla="*/ 1686144 w 1783644"/>
                  <a:gd name="connsiteY3" fmla="*/ 1032441 h 2475511"/>
                  <a:gd name="connsiteX4" fmla="*/ 1780376 w 1783644"/>
                  <a:gd name="connsiteY4" fmla="*/ 1041933 h 2475511"/>
                  <a:gd name="connsiteX5" fmla="*/ 1783644 w 1783644"/>
                  <a:gd name="connsiteY5" fmla="*/ 2475511 h 2475511"/>
                  <a:gd name="connsiteX6" fmla="*/ 1686144 w 1783644"/>
                  <a:gd name="connsiteY6" fmla="*/ 2465482 h 2475511"/>
                  <a:gd name="connsiteX7" fmla="*/ 0 w 1783644"/>
                  <a:gd name="connsiteY7" fmla="*/ 2465482 h 2475511"/>
                  <a:gd name="connsiteX8" fmla="*/ 0 w 1783644"/>
                  <a:gd name="connsiteY8" fmla="*/ 452711 h 2475511"/>
                  <a:gd name="connsiteX9" fmla="*/ 257153 w 1783644"/>
                  <a:gd name="connsiteY9" fmla="*/ 631841 h 2475511"/>
                  <a:gd name="connsiteX10" fmla="*/ 966766 w 1783644"/>
                  <a:gd name="connsiteY10" fmla="*/ 0 h 247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3644" h="2475511">
                    <a:moveTo>
                      <a:pt x="966766" y="0"/>
                    </a:moveTo>
                    <a:cubicBezTo>
                      <a:pt x="1363889" y="0"/>
                      <a:pt x="1686144" y="322434"/>
                      <a:pt x="1686144" y="719778"/>
                    </a:cubicBezTo>
                    <a:cubicBezTo>
                      <a:pt x="1686144" y="833769"/>
                      <a:pt x="1656848" y="941248"/>
                      <a:pt x="1611277" y="1035698"/>
                    </a:cubicBezTo>
                    <a:cubicBezTo>
                      <a:pt x="1634062" y="1032441"/>
                      <a:pt x="1660103" y="1032441"/>
                      <a:pt x="1686144" y="1032441"/>
                    </a:cubicBezTo>
                    <a:lnTo>
                      <a:pt x="1780376" y="1041933"/>
                    </a:lnTo>
                    <a:cubicBezTo>
                      <a:pt x="1781465" y="1519792"/>
                      <a:pt x="1782555" y="1997652"/>
                      <a:pt x="1783644" y="2475511"/>
                    </a:cubicBezTo>
                    <a:lnTo>
                      <a:pt x="1686144" y="2465482"/>
                    </a:lnTo>
                    <a:lnTo>
                      <a:pt x="0" y="2465482"/>
                    </a:lnTo>
                    <a:lnTo>
                      <a:pt x="0" y="452711"/>
                    </a:lnTo>
                    <a:cubicBezTo>
                      <a:pt x="100908" y="491794"/>
                      <a:pt x="185541" y="556932"/>
                      <a:pt x="257153" y="631841"/>
                    </a:cubicBezTo>
                    <a:cubicBezTo>
                      <a:pt x="299470" y="276838"/>
                      <a:pt x="602194" y="0"/>
                      <a:pt x="966766" y="0"/>
                    </a:cubicBez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18288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l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306707" y="2506985"/>
              <a:ext cx="312041" cy="131865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874" y="449262"/>
            <a:ext cx="5440363" cy="3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26694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6812" cy="2058690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89038" y="422245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black">
          <a:xfrm>
            <a:off x="457200" y="2359448"/>
            <a:ext cx="677861" cy="680615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626" y="212566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10" name="Freeform 25"/>
          <p:cNvSpPr>
            <a:spLocks noEditPoints="1"/>
          </p:cNvSpPr>
          <p:nvPr userDrawn="1"/>
        </p:nvSpPr>
        <p:spPr bwMode="black">
          <a:xfrm>
            <a:off x="457200" y="2364691"/>
            <a:ext cx="677861" cy="677861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45920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474720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200" y="6154121"/>
            <a:ext cx="1681413" cy="360979"/>
            <a:chOff x="457200" y="1643393"/>
            <a:chExt cx="4492753" cy="9645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874" y="449262"/>
            <a:ext cx="5440363" cy="3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08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6401051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874" y="449262"/>
            <a:ext cx="5440363" cy="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6256" y="6515100"/>
            <a:ext cx="2993152" cy="2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267" r:id="rId2"/>
    <p:sldLayoutId id="2147484167" r:id="rId3"/>
    <p:sldLayoutId id="2147484087" r:id="rId4"/>
    <p:sldLayoutId id="2147484098" r:id="rId5"/>
    <p:sldLayoutId id="2147484107" r:id="rId6"/>
    <p:sldLayoutId id="2147484086" r:id="rId7"/>
    <p:sldLayoutId id="2147484099" r:id="rId8"/>
    <p:sldLayoutId id="2147484100" r:id="rId9"/>
    <p:sldLayoutId id="2147484106" r:id="rId10"/>
    <p:sldLayoutId id="2147484089" r:id="rId11"/>
    <p:sldLayoutId id="2147484092" r:id="rId12"/>
    <p:sldLayoutId id="2147484130" r:id="rId13"/>
    <p:sldLayoutId id="2147484101" r:id="rId14"/>
    <p:sldLayoutId id="2147484270" r:id="rId15"/>
    <p:sldLayoutId id="2147484105" r:id="rId16"/>
    <p:sldLayoutId id="2147484182" r:id="rId17"/>
    <p:sldLayoutId id="2147484093" r:id="rId18"/>
    <p:sldLayoutId id="2147484127" r:id="rId19"/>
    <p:sldLayoutId id="2147484128" r:id="rId20"/>
    <p:sldLayoutId id="2147484129" r:id="rId21"/>
    <p:sldLayoutId id="2147484268" r:id="rId22"/>
    <p:sldLayoutId id="2147484094" r:id="rId23"/>
    <p:sldLayoutId id="2147484195" r:id="rId24"/>
    <p:sldLayoutId id="2147484096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backup/backup-try-azure-backup-in-10-mins" TargetMode="External"/><Relationship Id="rId7" Type="http://schemas.openxmlformats.org/officeDocument/2006/relationships/hyperlink" Target="https://docs.microsoft.com/es-es/azure/backup/backup-azure-backup-fa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zure.microsoft.com/en-us/pricing/details/backup/" TargetMode="External"/><Relationship Id="rId5" Type="http://schemas.openxmlformats.org/officeDocument/2006/relationships/hyperlink" Target="https://docs.microsoft.com/es-es/azure/backup/" TargetMode="External"/><Relationship Id="rId4" Type="http://schemas.openxmlformats.org/officeDocument/2006/relationships/hyperlink" Target="https://azure.microsoft.com/en-us/services/backup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as a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474720"/>
            <a:ext cx="6400800" cy="1851322"/>
          </a:xfrm>
        </p:spPr>
        <p:txBody>
          <a:bodyPr/>
          <a:lstStyle/>
          <a:p>
            <a:pPr lvl="0"/>
            <a:r>
              <a:rPr lang="en-US" sz="2800" b="1" dirty="0"/>
              <a:t>Play Pack v2.0</a:t>
            </a:r>
            <a:endParaRPr lang="en-US" sz="16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5096822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74FE811-0CA5-46EF-809B-12187DE6B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92151"/>
              </p:ext>
            </p:extLst>
          </p:nvPr>
        </p:nvGraphicFramePr>
        <p:xfrm>
          <a:off x="6375718" y="121126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Sales </a:t>
            </a:r>
            <a:r>
              <a:rPr lang="es-CO" dirty="0" err="1"/>
              <a:t>Forecasts</a:t>
            </a:r>
            <a:r>
              <a:rPr lang="es-CO" dirty="0"/>
              <a:t> and </a:t>
            </a:r>
            <a:r>
              <a:rPr lang="es-CO" dirty="0" err="1"/>
              <a:t>Revenue</a:t>
            </a:r>
            <a:r>
              <a:rPr lang="es-CO" dirty="0"/>
              <a:t> </a:t>
            </a:r>
            <a:r>
              <a:rPr lang="es-CO" dirty="0" err="1"/>
              <a:t>Composition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4160" y="3954463"/>
            <a:ext cx="132792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sz="3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Units</a:t>
            </a:r>
            <a:endParaRPr lang="es-CO" sz="36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0765" y="3954463"/>
            <a:ext cx="1332737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Sales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36DB23E-B3FA-44E7-86AA-BCEE4EF1E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297118"/>
              </p:ext>
            </p:extLst>
          </p:nvPr>
        </p:nvGraphicFramePr>
        <p:xfrm>
          <a:off x="453321" y="121126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02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Costs</a:t>
            </a:r>
            <a:r>
              <a:rPr lang="es-CO" dirty="0"/>
              <a:t> and </a:t>
            </a:r>
            <a:r>
              <a:rPr lang="es-CO" dirty="0" err="1"/>
              <a:t>Cashflow</a:t>
            </a:r>
            <a:r>
              <a:rPr lang="es-CO" dirty="0"/>
              <a:t> </a:t>
            </a:r>
            <a:r>
              <a:rPr lang="es-CO" dirty="0" err="1"/>
              <a:t>Projections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AC28FDC-59BA-4705-A1D6-6C6339D9E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784950"/>
              </p:ext>
            </p:extLst>
          </p:nvPr>
        </p:nvGraphicFramePr>
        <p:xfrm>
          <a:off x="462149" y="1212849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66A683-12F9-4B4E-B1D5-90ABBAF61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008823"/>
              </p:ext>
            </p:extLst>
          </p:nvPr>
        </p:nvGraphicFramePr>
        <p:xfrm>
          <a:off x="6392318" y="121126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9787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Costs</a:t>
            </a:r>
            <a:r>
              <a:rPr lang="es-CO" dirty="0"/>
              <a:t> and </a:t>
            </a:r>
            <a:r>
              <a:rPr lang="es-CO" dirty="0" err="1"/>
              <a:t>Cashflow</a:t>
            </a:r>
            <a:r>
              <a:rPr lang="es-CO" dirty="0"/>
              <a:t> </a:t>
            </a:r>
            <a:r>
              <a:rPr lang="es-CO" dirty="0" err="1"/>
              <a:t>Projections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D75706-927A-4DA5-B919-A6795415E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178412"/>
              </p:ext>
            </p:extLst>
          </p:nvPr>
        </p:nvGraphicFramePr>
        <p:xfrm>
          <a:off x="457200" y="1211263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B15ED2-EA68-4D0B-88D0-0C921221B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803381"/>
              </p:ext>
            </p:extLst>
          </p:nvPr>
        </p:nvGraphicFramePr>
        <p:xfrm>
          <a:off x="6399275" y="1223265"/>
          <a:ext cx="558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60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469555" y="1697062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Assumptions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12 months projection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 months w/o revenue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 month expected revenue for partner+/- $20K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MSFT/Partner revenue ratio = 1:2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CSP average gross margin (GM) = 32%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Partner services aggregated GM = +/- 40%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805495" y="1697062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NPV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 Positive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$20K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482563" y="1697062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19%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44029" y="1697062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30%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Financials</a:t>
            </a:r>
            <a:r>
              <a:rPr lang="es-CO" dirty="0"/>
              <a:t> </a:t>
            </a:r>
            <a:r>
              <a:rPr lang="es-CO" dirty="0" err="1"/>
              <a:t>Summary</a:t>
            </a:r>
            <a:r>
              <a:rPr lang="es-CO" dirty="0"/>
              <a:t> (top-</a:t>
            </a:r>
            <a:r>
              <a:rPr lang="es-CO" dirty="0" err="1"/>
              <a:t>down</a:t>
            </a:r>
            <a:r>
              <a:rPr lang="es-CO" dirty="0"/>
              <a:t>)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821099" y="1696510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Monthly Run Rate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MRR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for partner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$22K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469555" y="3989549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expected gross margin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GM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38%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805495" y="3989549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accumulated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-$4K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7482563" y="3989549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Payback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5144029" y="3989549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-$1K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9821099" y="3988997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Breakeven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0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469555" y="1697062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Assumptions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12 months projection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 months w/o revenue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 month expected revenue for partner+/- $20K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MSFT/Partner revenue ratio = 1:2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CSP average gross margin (GM) = 32%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Partner services aggregated GM = +/- 40%</a:t>
            </a:r>
          </a:p>
          <a:p>
            <a:pPr marL="285750" indent="-285750" defTabSz="932103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805495" y="1697062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NPV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 Positive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$7K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482563" y="1697062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44029" y="1697062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IRR (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MoM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):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10%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Financials</a:t>
            </a:r>
            <a:r>
              <a:rPr lang="es-CO" dirty="0"/>
              <a:t> </a:t>
            </a:r>
            <a:r>
              <a:rPr lang="es-CO" dirty="0" err="1"/>
              <a:t>Summary</a:t>
            </a:r>
            <a:r>
              <a:rPr lang="es-CO" dirty="0"/>
              <a:t> (</a:t>
            </a:r>
            <a:r>
              <a:rPr lang="es-CO" dirty="0" err="1"/>
              <a:t>bottom</a:t>
            </a:r>
            <a:r>
              <a:rPr lang="es-CO" dirty="0"/>
              <a:t>-up)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821099" y="1696510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Monthly Run Rate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MRR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 for partner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$22K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469555" y="3989549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Last-month expected gross margin (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GM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+/- 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40%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805495" y="3989549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accumulated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-$10K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7482563" y="3989549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Payback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11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5144029" y="3989549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Cashflow lowest peak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-$2K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9821099" y="3988997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Breakeven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month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r"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8</a:t>
            </a:r>
            <a:r>
              <a:rPr lang="en-US" sz="360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</p:spTree>
    <p:extLst>
      <p:ext uri="{BB962C8B-B14F-4D97-AF65-F5344CB8AC3E}">
        <p14:creationId xmlns:p14="http://schemas.microsoft.com/office/powerpoint/2010/main" val="11533093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New </a:t>
            </a:r>
            <a:r>
              <a:rPr lang="es-CO" dirty="0" err="1"/>
              <a:t>Offer</a:t>
            </a:r>
            <a:r>
              <a:rPr lang="es-CO" dirty="0"/>
              <a:t> 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process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78877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 err="1">
                <a:solidFill>
                  <a:schemeClr val="bg1"/>
                </a:solidFill>
                <a:cs typeface="Segoe UI Light" panose="020B0502040204020203" pitchFamily="34" charset="0"/>
              </a:rPr>
              <a:t>Grow</a:t>
            </a:r>
            <a:endParaRPr lang="es-CO" sz="24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9580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>
                <a:solidFill>
                  <a:schemeClr val="bg1"/>
                </a:solidFill>
                <a:cs typeface="Segoe UI Light" panose="020B0502040204020203" pitchFamily="34" charset="0"/>
              </a:rPr>
              <a:t>GTM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0283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 err="1">
                <a:solidFill>
                  <a:schemeClr val="bg1"/>
                </a:solidFill>
                <a:cs typeface="Segoe UI Light" panose="020B0502040204020203" pitchFamily="34" charset="0"/>
              </a:rPr>
              <a:t>Enable</a:t>
            </a:r>
            <a:endParaRPr lang="es-CO" sz="24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986" y="1201788"/>
            <a:ext cx="2700000" cy="55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2400" dirty="0" err="1">
                <a:solidFill>
                  <a:schemeClr val="bg1"/>
                </a:solidFill>
                <a:cs typeface="Segoe UI Light" panose="020B0502040204020203" pitchFamily="34" charset="0"/>
              </a:rPr>
              <a:t>Engage</a:t>
            </a:r>
            <a:r>
              <a:rPr lang="es-CO" sz="2400" dirty="0">
                <a:solidFill>
                  <a:schemeClr val="bg1"/>
                </a:solidFill>
                <a:cs typeface="Segoe UI Light" panose="020B0502040204020203" pitchFamily="34" charset="0"/>
              </a:rPr>
              <a:t> and Plan</a:t>
            </a:r>
          </a:p>
        </p:txBody>
      </p:sp>
      <p:sp>
        <p:nvSpPr>
          <p:cNvPr id="11" name="Arrow: Pentagon 10"/>
          <p:cNvSpPr/>
          <p:nvPr/>
        </p:nvSpPr>
        <p:spPr>
          <a:xfrm>
            <a:off x="460986" y="1697062"/>
            <a:ext cx="1152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Executive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Commitment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: Pentagon 11"/>
          <p:cNvSpPr/>
          <p:nvPr/>
        </p:nvSpPr>
        <p:spPr>
          <a:xfrm>
            <a:off x="9114128" y="6233566"/>
            <a:ext cx="288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Consumption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Growth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Pentagon 12"/>
          <p:cNvSpPr/>
          <p:nvPr/>
        </p:nvSpPr>
        <p:spPr>
          <a:xfrm>
            <a:off x="1171583" y="2849190"/>
            <a:ext cx="144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On-boarding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w: Pentagon 13"/>
          <p:cNvSpPr/>
          <p:nvPr/>
        </p:nvSpPr>
        <p:spPr>
          <a:xfrm>
            <a:off x="1834147" y="3309931"/>
            <a:ext cx="216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Offer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w: Pentagon 14"/>
          <p:cNvSpPr/>
          <p:nvPr/>
        </p:nvSpPr>
        <p:spPr>
          <a:xfrm>
            <a:off x="2610089" y="4138023"/>
            <a:ext cx="432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</a:t>
            </a:r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Enablement</a:t>
            </a:r>
            <a:endParaRPr lang="es-CO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w: Pentagon 15"/>
          <p:cNvSpPr/>
          <p:nvPr/>
        </p:nvSpPr>
        <p:spPr>
          <a:xfrm>
            <a:off x="5886022" y="4901438"/>
            <a:ext cx="612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17" name="Arrow: Pentagon 16"/>
          <p:cNvSpPr/>
          <p:nvPr/>
        </p:nvSpPr>
        <p:spPr>
          <a:xfrm>
            <a:off x="6930090" y="5477482"/>
            <a:ext cx="5040000" cy="180000"/>
          </a:xfrm>
          <a:prstGeom prst="homePlat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07947" y="3004406"/>
            <a:ext cx="1781526" cy="252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CFO’s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1" y="1921458"/>
            <a:ext cx="1153692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CxO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Managers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2485" y="3395057"/>
            <a:ext cx="734760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CMO/Marketing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1477" y="2528737"/>
            <a:ext cx="2161594" cy="252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Procurement/Legal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teams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9528" y="3025653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T&amp;C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signed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3126" y="3548021"/>
            <a:ext cx="1409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Business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Model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Offer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definition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Execution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50995" y="4520470"/>
            <a:ext cx="26898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Documentation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Reference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Architecture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guides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Deployment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guides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Support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guides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Support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model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Technical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Staff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Trained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+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Certified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Engineering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Implementation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Operations/Support</a:t>
            </a:r>
          </a:p>
          <a:p>
            <a:pPr marL="809271" lvl="1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Pre-sales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32518" y="3660215"/>
            <a:ext cx="2160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Content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Strategy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Demand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Generation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plan</a:t>
            </a: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Lead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Mgmt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process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0202" y="5721120"/>
            <a:ext cx="207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Sales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team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trained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Sales incentive plan</a:t>
            </a: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Targets/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Quotas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Systems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Process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/Tools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ready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01335" y="5156349"/>
            <a:ext cx="185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Leads…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33301" y="5685391"/>
            <a:ext cx="185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Opportunities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16331" y="5932288"/>
            <a:ext cx="185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Closed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deals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65687" y="6468623"/>
            <a:ext cx="2189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v"/>
            </a:pP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Keep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Adquire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Grow</a:t>
            </a:r>
            <a:r>
              <a:rPr lang="es-CO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75000"/>
                  </a:schemeClr>
                </a:solidFill>
              </a:rPr>
              <a:t>motion</a:t>
            </a:r>
            <a:endParaRPr lang="es-CO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604587" y="3731174"/>
            <a:ext cx="755681" cy="3478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POC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633792" y="3730415"/>
            <a:ext cx="755681" cy="3478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MVP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662997" y="3729656"/>
            <a:ext cx="755681" cy="34783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sz="1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Pilot</a:t>
            </a:r>
            <a:endParaRPr lang="es-CO" sz="1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7200" y="2029306"/>
            <a:ext cx="814332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CTO/CMO</a:t>
            </a: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Product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Manager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149" y="4438309"/>
            <a:ext cx="6282979" cy="2502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CSO/Sales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04587" y="2631863"/>
            <a:ext cx="5061922" cy="252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Engineering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5671" y="2777182"/>
            <a:ext cx="476320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Implementation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Deployment</a:t>
            </a: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Operations/Support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Customer Service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216000">
              <a:buFont typeface="Wingdings" panose="05000000000000000000" pitchFamily="2" charset="2"/>
              <a:buChar char="q"/>
            </a:pPr>
            <a:r>
              <a:rPr lang="es-CO" sz="1000" dirty="0">
                <a:solidFill>
                  <a:schemeClr val="tx1">
                    <a:lumMod val="50000"/>
                  </a:schemeClr>
                </a:solidFill>
              </a:rPr>
              <a:t>AP/AR </a:t>
            </a:r>
            <a:r>
              <a:rPr lang="es-CO" sz="1000" dirty="0" err="1">
                <a:solidFill>
                  <a:schemeClr val="tx1">
                    <a:lumMod val="50000"/>
                  </a:schemeClr>
                </a:solidFill>
              </a:rPr>
              <a:t>team</a:t>
            </a:r>
            <a:endParaRPr lang="es-CO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787200" y="3256406"/>
            <a:ext cx="5142889" cy="325869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CO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Execution</a:t>
            </a:r>
            <a:r>
              <a:rPr lang="es-CO" dirty="0"/>
              <a:t> </a:t>
            </a:r>
            <a:r>
              <a:rPr lang="es-CO" dirty="0" err="1"/>
              <a:t>Timeline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76283"/>
              </p:ext>
            </p:extLst>
          </p:nvPr>
        </p:nvGraphicFramePr>
        <p:xfrm>
          <a:off x="457198" y="1085998"/>
          <a:ext cx="11522076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73">
                  <a:extLst>
                    <a:ext uri="{9D8B030D-6E8A-4147-A177-3AD203B41FA5}">
                      <a16:colId xmlns:a16="http://schemas.microsoft.com/office/drawing/2014/main" val="601203950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3707258390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027028210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881167287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199302474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4229672739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968483927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3966895552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605099848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156920486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2324671689"/>
                    </a:ext>
                  </a:extLst>
                </a:gridCol>
                <a:gridCol w="960173">
                  <a:extLst>
                    <a:ext uri="{9D8B030D-6E8A-4147-A177-3AD203B41FA5}">
                      <a16:colId xmlns:a16="http://schemas.microsoft.com/office/drawing/2014/main" val="416771582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s-CO" dirty="0" err="1"/>
                        <a:t>month</a:t>
                      </a:r>
                      <a:r>
                        <a:rPr lang="es-CO" dirty="0"/>
                        <a:t>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month</a:t>
                      </a:r>
                      <a:r>
                        <a:rPr lang="es-CO" dirty="0"/>
                        <a:t>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month</a:t>
                      </a:r>
                      <a:r>
                        <a:rPr lang="es-CO" dirty="0"/>
                        <a:t>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wk</a:t>
                      </a:r>
                      <a:r>
                        <a:rPr lang="es-CO" baseline="0" dirty="0"/>
                        <a:t>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wk</a:t>
                      </a:r>
                      <a:r>
                        <a:rPr lang="es-CO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wk</a:t>
                      </a:r>
                      <a:r>
                        <a:rPr lang="es-CO" dirty="0"/>
                        <a:t>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 err="1"/>
                        <a:t>Offer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definition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err="1"/>
                        <a:t>Offer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definition</a:t>
                      </a:r>
                      <a:r>
                        <a:rPr lang="es-CO" sz="1000" baseline="0" dirty="0"/>
                        <a:t> (final)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Business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dirty="0"/>
                        <a:t>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Business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dirty="0"/>
                        <a:t> </a:t>
                      </a:r>
                      <a:r>
                        <a:rPr lang="es-CO" sz="1000" baseline="0" dirty="0"/>
                        <a:t>(final)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7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Execution</a:t>
                      </a:r>
                      <a:r>
                        <a:rPr lang="es-CO" sz="1000" dirty="0"/>
                        <a:t> plan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Execution</a:t>
                      </a:r>
                      <a:r>
                        <a:rPr lang="es-CO" sz="1000" dirty="0"/>
                        <a:t> plan </a:t>
                      </a:r>
                      <a:r>
                        <a:rPr lang="es-CO" sz="1000" baseline="0" dirty="0"/>
                        <a:t>(final)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0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Kick-off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scope</a:t>
                      </a:r>
                      <a:r>
                        <a:rPr lang="es-CO" sz="1000" baseline="0" dirty="0"/>
                        <a:t> and pre-</a:t>
                      </a:r>
                      <a:r>
                        <a:rPr lang="es-CO" sz="1000" baseline="0" dirty="0" err="1"/>
                        <a:t>reqs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review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entry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criteria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check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start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Iter1)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Iter2)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deployment</a:t>
                      </a:r>
                      <a:r>
                        <a:rPr lang="es-CO" sz="1000" baseline="0" dirty="0"/>
                        <a:t> Iter3)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</a:t>
                      </a:r>
                      <a:r>
                        <a:rPr lang="es-CO" sz="1000" dirty="0" err="1"/>
                        <a:t>exit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criteria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check</a:t>
                      </a:r>
                      <a:r>
                        <a:rPr lang="es-CO" sz="1000" dirty="0"/>
                        <a:t> and </a:t>
                      </a:r>
                      <a:r>
                        <a:rPr lang="es-CO" sz="1000" dirty="0" err="1"/>
                        <a:t>close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POC (post-</a:t>
                      </a:r>
                      <a:r>
                        <a:rPr lang="es-CO" sz="1000" dirty="0" err="1"/>
                        <a:t>deploy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 (post-</a:t>
                      </a:r>
                      <a:r>
                        <a:rPr lang="es-CO" sz="1000" dirty="0" err="1"/>
                        <a:t>deploy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POC (post-</a:t>
                      </a:r>
                      <a:r>
                        <a:rPr lang="es-CO" sz="1000" dirty="0" err="1"/>
                        <a:t>deploy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6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baseline="0" dirty="0"/>
                        <a:t> iter0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baseline="0" dirty="0"/>
                        <a:t> iter1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(final</a:t>
                      </a:r>
                      <a:r>
                        <a:rPr lang="es-CO" sz="1000" baseline="0" dirty="0"/>
                        <a:t> iter2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(final</a:t>
                      </a:r>
                      <a:r>
                        <a:rPr lang="es-CO" sz="1000" baseline="0" dirty="0"/>
                        <a:t>  and </a:t>
                      </a:r>
                      <a:r>
                        <a:rPr lang="es-CO" sz="1000" baseline="0" dirty="0" err="1"/>
                        <a:t>release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adjust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from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Pilot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learnings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adjust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from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Pilot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learnings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MVP (</a:t>
                      </a:r>
                      <a:r>
                        <a:rPr lang="es-CO" sz="1000" dirty="0" err="1"/>
                        <a:t>adjust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from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Pilot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learnings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8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planning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targeted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invited</a:t>
                      </a:r>
                      <a:r>
                        <a:rPr lang="es-CO" sz="1000" baseline="0" dirty="0"/>
                        <a:t> min 3)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engaged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sign</a:t>
                      </a:r>
                      <a:r>
                        <a:rPr lang="es-CO" sz="1000" baseline="0" dirty="0"/>
                        <a:t>-in)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prepared</a:t>
                      </a:r>
                      <a:r>
                        <a:rPr lang="es-CO" sz="1000" baseline="0" dirty="0"/>
                        <a:t> for </a:t>
                      </a:r>
                      <a:r>
                        <a:rPr lang="es-CO" sz="1000" baseline="0" dirty="0" err="1"/>
                        <a:t>deploy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deployed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r>
                        <a:rPr lang="es-CO" sz="1000" baseline="0" dirty="0"/>
                        <a:t>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Pilot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early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adopters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support</a:t>
                      </a:r>
                      <a:r>
                        <a:rPr lang="es-CO" sz="1000" baseline="0" dirty="0"/>
                        <a:t> and </a:t>
                      </a:r>
                      <a:r>
                        <a:rPr lang="es-CO" sz="1000" baseline="0" dirty="0" err="1"/>
                        <a:t>estabilization</a:t>
                      </a:r>
                      <a:r>
                        <a:rPr lang="es-CO" sz="10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Reference </a:t>
                      </a:r>
                      <a:r>
                        <a:rPr lang="es-CO" sz="1000" dirty="0" err="1"/>
                        <a:t>Architecture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Deployment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Guide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iter0)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iter1)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iter2)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</a:t>
                      </a:r>
                      <a:r>
                        <a:rPr lang="es-CO" sz="1000" baseline="0" dirty="0" err="1"/>
                        <a:t>draft</a:t>
                      </a:r>
                      <a:r>
                        <a:rPr lang="es-CO" sz="1000" baseline="0" dirty="0"/>
                        <a:t> iter3)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Custom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deployment</a:t>
                      </a:r>
                      <a:r>
                        <a:rPr lang="es-CO" sz="1000" baseline="0" dirty="0"/>
                        <a:t> </a:t>
                      </a:r>
                      <a:r>
                        <a:rPr lang="es-CO" sz="1000" baseline="0" dirty="0" err="1"/>
                        <a:t>guide</a:t>
                      </a:r>
                      <a:r>
                        <a:rPr lang="es-CO" sz="1000" baseline="0" dirty="0"/>
                        <a:t> (final)</a:t>
                      </a: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model</a:t>
                      </a:r>
                      <a:r>
                        <a:rPr lang="es-CO" sz="1000" dirty="0"/>
                        <a:t> (final)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guides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draft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Ops</a:t>
                      </a:r>
                      <a:r>
                        <a:rPr lang="es-CO" sz="1000" dirty="0"/>
                        <a:t>/Support </a:t>
                      </a:r>
                      <a:r>
                        <a:rPr lang="es-CO" sz="1000" dirty="0" err="1"/>
                        <a:t>guides</a:t>
                      </a:r>
                      <a:r>
                        <a:rPr lang="es-CO" sz="1000" dirty="0"/>
                        <a:t> (final)</a:t>
                      </a:r>
                      <a:endParaRPr lang="es-CO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3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fundamentals</a:t>
                      </a:r>
                      <a:r>
                        <a:rPr lang="es-CO" sz="1000" dirty="0"/>
                        <a:t> (214x)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VMs</a:t>
                      </a:r>
                      <a:r>
                        <a:rPr lang="es-CO" sz="1000" dirty="0"/>
                        <a:t> (202x)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Networking</a:t>
                      </a:r>
                      <a:r>
                        <a:rPr lang="es-CO" sz="1000" dirty="0"/>
                        <a:t> (203x)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Identity</a:t>
                      </a:r>
                      <a:r>
                        <a:rPr lang="es-CO" sz="1000" dirty="0"/>
                        <a:t> (204x)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Azure Storage (205x)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Mgmt</a:t>
                      </a:r>
                      <a:r>
                        <a:rPr lang="es-CO" sz="1000" dirty="0"/>
                        <a:t> Azure </a:t>
                      </a:r>
                      <a:r>
                        <a:rPr lang="es-CO" sz="1000" dirty="0" err="1"/>
                        <a:t>Workloads</a:t>
                      </a:r>
                      <a:r>
                        <a:rPr lang="es-CO" sz="1000" dirty="0"/>
                        <a:t> (209x)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Azure </a:t>
                      </a:r>
                      <a:r>
                        <a:rPr lang="es-CO" sz="1000" dirty="0" err="1"/>
                        <a:t>Backup</a:t>
                      </a:r>
                      <a:r>
                        <a:rPr lang="es-CO" sz="1000" baseline="0" dirty="0"/>
                        <a:t>  online </a:t>
                      </a:r>
                      <a:r>
                        <a:rPr lang="es-CO" sz="1000" baseline="0" dirty="0" err="1"/>
                        <a:t>docs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2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3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s-CO" dirty="0" err="1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312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457312" y="3623263"/>
            <a:ext cx="2160000" cy="2160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On-demand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Self-Service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Convenient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Automated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793252" y="3623263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Flexible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Rapid elasticity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Instant Provisioning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Instant Release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Scalable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Agile | Fast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7470320" y="3623263"/>
            <a:ext cx="2160000" cy="216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Ubiquitous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Broad Network access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endParaRPr lang="en-US" sz="17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31786" y="3623263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Measurable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 as you Go (</a:t>
            </a:r>
            <a:r>
              <a:rPr lang="en-US" sz="17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PayG</a:t>
            </a: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OPEX vs CAPEX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General Benefits of a Cloud Service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808856" y="3622711"/>
            <a:ext cx="2160000" cy="2160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6" tIns="146246" rIns="182806" bIns="1462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 Pooling </a:t>
            </a:r>
          </a:p>
          <a:p>
            <a:pPr defTabSz="932103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Multitenant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9" y="1112419"/>
            <a:ext cx="2437174" cy="24371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86" y="1496322"/>
            <a:ext cx="1768232" cy="17682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89" y="1112419"/>
            <a:ext cx="2281044" cy="2281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266" y="1265219"/>
            <a:ext cx="2103944" cy="2103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3243" y="1255608"/>
            <a:ext cx="2251225" cy="22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Potential</a:t>
            </a:r>
            <a:r>
              <a:rPr lang="es-CO" dirty="0"/>
              <a:t> </a:t>
            </a:r>
            <a:r>
              <a:rPr lang="es-CO" dirty="0" err="1"/>
              <a:t>Offers</a:t>
            </a:r>
            <a:r>
              <a:rPr lang="es-CO" dirty="0"/>
              <a:t> and </a:t>
            </a:r>
            <a:r>
              <a:rPr lang="es-CO" dirty="0" err="1"/>
              <a:t>Solution</a:t>
            </a:r>
            <a:r>
              <a:rPr lang="es-CO" dirty="0"/>
              <a:t> </a:t>
            </a:r>
            <a:r>
              <a:rPr lang="es-CO" dirty="0" err="1"/>
              <a:t>scenarios</a:t>
            </a:r>
            <a:endParaRPr lang="en-US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920263" cy="5256000"/>
          </a:xfrm>
          <a:prstGeom prst="rect">
            <a:avLst/>
          </a:prstGeom>
        </p:spPr>
        <p:txBody>
          <a:bodyPr vert="horz" wrap="square" lIns="182880" tIns="146304" rIns="182880" bIns="146304" numCol="2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Backup as a Service (BaaS | Cloud Backup)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Respaldo de archivos y carpetas para servidores y clientes Windows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nube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Disaster Recovery as a Service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DRaaS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11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es-CO" sz="1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(sin VMM)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es-CO" sz="1100" u="sng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(con VMM)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físico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desastres en Azure – Replicación de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1100" u="sng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hacia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as a Service (DBaaS)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 individual administrada en Azure SQL (</a:t>
            </a: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Instancia de SQL Server en máquina virtual de Azure (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IaaS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SQL Server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vDedicated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VM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Provider Datacenter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DBaaS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Provider Datacenter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Desktop as a Service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DaaS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Desktops en Azure para publicación de aplicaciones cliente/servidor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Desktops en Service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Datacenter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Desktops en Service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Datacenter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desborde en Azure (Hybrid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DaaS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as a Service (</a:t>
            </a:r>
            <a:r>
              <a:rPr lang="en-US" sz="2000" b="1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IDaaS</a:t>
            </a: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Active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autenticación de aplicaciones Cloud en Azure.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Active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s-CO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Proxy para publicación de aplicaciones en Azure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PBX (Cloud PSTN Voice)</a:t>
            </a: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PSTN Calling through 3rd party </a:t>
            </a:r>
            <a:r>
              <a:rPr lang="en-US" sz="1100" dirty="0" err="1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hoster</a:t>
            </a: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Skype for Business Cloud Connector and Cloud PBX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and security</a:t>
            </a:r>
            <a:r>
              <a:rPr lang="en-US" sz="20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C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with System Center Configuration Manager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with Microsoft Intune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Management with Microsoft Enterprise Mobility and Security (EM+S)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BFBF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Security Management with Azure Right Management Services (RMS)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4638" y="1211263"/>
            <a:ext cx="5871591" cy="9144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CO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843855"/>
          </a:xfrm>
        </p:spPr>
        <p:txBody>
          <a:bodyPr/>
          <a:lstStyle/>
          <a:p>
            <a:r>
              <a:rPr lang="en-US" dirty="0"/>
              <a:t>Offer definition</a:t>
            </a:r>
            <a:br>
              <a:rPr lang="en-US" dirty="0"/>
            </a:br>
            <a:r>
              <a:rPr lang="en-US" dirty="0"/>
              <a:t>Backup as a Service </a:t>
            </a:r>
            <a:br>
              <a:rPr lang="en-US" dirty="0"/>
            </a:br>
            <a:r>
              <a:rPr lang="en-US" sz="4800" dirty="0"/>
              <a:t>(BaaS | Cloud Backup)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418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and reliable cloud backup as a service</a:t>
            </a:r>
            <a:br>
              <a:rPr lang="es-CO" dirty="0"/>
            </a:br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Respaldo en la nube de </a:t>
            </a:r>
            <a:r>
              <a:rPr lang="es-CO" sz="2400" dirty="0">
                <a:solidFill>
                  <a:schemeClr val="accent1"/>
                </a:solidFill>
              </a:rPr>
              <a:t>archivos y carpetas </a:t>
            </a:r>
            <a:r>
              <a:rPr lang="es-CO" sz="2400" dirty="0">
                <a:solidFill>
                  <a:schemeClr val="bg1">
                    <a:lumMod val="50000"/>
                  </a:schemeClr>
                </a:solidFill>
              </a:rPr>
              <a:t>para servidores y clientes Windows </a:t>
            </a:r>
            <a:r>
              <a:rPr lang="es-CO" sz="2400" dirty="0" err="1">
                <a:solidFill>
                  <a:schemeClr val="bg1">
                    <a:lumMod val="50000"/>
                  </a:schemeClr>
                </a:solidFill>
              </a:rPr>
              <a:t>on-premise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5590" y="1769630"/>
            <a:ext cx="5760000" cy="504000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Benefits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Unified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solution</a:t>
            </a:r>
            <a:r>
              <a:rPr lang="en-US" sz="1600" dirty="0">
                <a:latin typeface="+mn-lt"/>
              </a:rPr>
              <a:t> to protect data on-premises and in the cloud.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Integrated</a:t>
            </a:r>
            <a:r>
              <a:rPr lang="en-US" sz="1600" dirty="0">
                <a:latin typeface="+mn-lt"/>
              </a:rPr>
              <a:t> with System Center Data Protection Manager.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Wide support</a:t>
            </a:r>
            <a:r>
              <a:rPr lang="en-US" sz="1600" dirty="0">
                <a:latin typeface="+mn-lt"/>
              </a:rPr>
              <a:t> for On-premise physical and Hyper-V/VMware virtual Windows Servers, Windows Clients, Azure Windows and Linux VMs, Applications like Exchange, SQL, SharePoint, and Files &amp; Folders.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Centralized</a:t>
            </a:r>
            <a:r>
              <a:rPr lang="en-US" sz="1600" dirty="0">
                <a:latin typeface="+mn-lt"/>
              </a:rPr>
              <a:t> monitoring and reporting if it is integrated with SCOM.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Reliable</a:t>
            </a:r>
            <a:r>
              <a:rPr lang="en-US" sz="1600" dirty="0">
                <a:latin typeface="+mn-lt"/>
              </a:rPr>
              <a:t> backup target alternative to tape. 3 to 6 copies Local or Geo-replicated backup store. 99.9%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availability</a:t>
            </a:r>
            <a:r>
              <a:rPr lang="en-US" sz="1600" dirty="0">
                <a:latin typeface="+mn-lt"/>
              </a:rPr>
              <a:t> guaranteed.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Offsite</a:t>
            </a:r>
            <a:r>
              <a:rPr lang="en-US" sz="1600" dirty="0">
                <a:latin typeface="+mn-lt"/>
              </a:rPr>
              <a:t> backup and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Long-term</a:t>
            </a:r>
            <a:r>
              <a:rPr lang="en-US" sz="1600" dirty="0">
                <a:latin typeface="+mn-lt"/>
              </a:rPr>
              <a:t> retention for up to 99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Efficient</a:t>
            </a:r>
            <a:r>
              <a:rPr lang="en-US" sz="1600" dirty="0">
                <a:latin typeface="+mn-lt"/>
              </a:rPr>
              <a:t> incremental backups, compressed and throttled network replication.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Cost-effective</a:t>
            </a:r>
            <a:r>
              <a:rPr lang="en-US" sz="1600" dirty="0">
                <a:latin typeface="+mn-lt"/>
              </a:rPr>
              <a:t> with zero capital investment and minimal operational expense.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Simple</a:t>
            </a:r>
            <a:r>
              <a:rPr lang="en-US" sz="1600" dirty="0">
                <a:latin typeface="+mn-lt"/>
              </a:rPr>
              <a:t> 10-minutes deployment.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Fast</a:t>
            </a:r>
            <a:r>
              <a:rPr lang="en-US" sz="1600" dirty="0">
                <a:latin typeface="+mn-lt"/>
              </a:rPr>
              <a:t> Recovery times. </a:t>
            </a:r>
            <a:r>
              <a:rPr lang="en-US" sz="1600" b="1" dirty="0">
                <a:solidFill>
                  <a:schemeClr val="bg2"/>
                </a:solidFill>
                <a:latin typeface="+mn-lt"/>
              </a:rPr>
              <a:t>Automated</a:t>
            </a:r>
            <a:r>
              <a:rPr lang="en-US" sz="1600" dirty="0">
                <a:latin typeface="+mn-lt"/>
              </a:rPr>
              <a:t> scheduling. Offline seeding.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Secure</a:t>
            </a:r>
            <a:r>
              <a:rPr lang="en-US" sz="1600" dirty="0">
                <a:latin typeface="+mn-lt"/>
              </a:rPr>
              <a:t> - data is encrypted in transit and at rest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8238" y="1769630"/>
            <a:ext cx="5760000" cy="504000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How does it work?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Get an Azure Subscription (if you don’t already have one)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Create a recovery Services vault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Download the necessary files</a:t>
            </a:r>
          </a:p>
          <a:p>
            <a:pP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Install and register the Recovery Services agent</a:t>
            </a:r>
          </a:p>
          <a:p>
            <a:pPr>
              <a:spcAft>
                <a:spcPts val="600"/>
              </a:spcAft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Backup your files and folders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Step-by-Step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3"/>
              </a:rPr>
              <a:t>https://docs.microsoft.com/en-us/azure/backup/backup-try-azure-backup-in-10-mins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Product info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4"/>
              </a:rPr>
              <a:t>https://azure.microsoft.com/en-us/services/backup/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Documentation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5"/>
              </a:rPr>
              <a:t>https://docs.microsoft.com/es-es/azure/backup/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Pricing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6"/>
              </a:rPr>
              <a:t>https://azure.microsoft.com/en-us/pricing/details/backup/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FAQ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7"/>
              </a:rPr>
              <a:t>https://docs.microsoft.com/es-es/azure/backup/backup-azure-backup-faq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91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drivers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5590" y="1193007"/>
            <a:ext cx="5760000" cy="158417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How much does it cost?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s-CO" sz="1600" dirty="0">
                <a:solidFill>
                  <a:schemeClr val="tx1"/>
                </a:solidFill>
                <a:latin typeface="+mn-lt"/>
              </a:rPr>
              <a:t>El precio de Azure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Backup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depende de</a:t>
            </a:r>
            <a:r>
              <a:rPr lang="es-CO" sz="1600" b="1" dirty="0">
                <a:solidFill>
                  <a:schemeClr val="tx1"/>
                </a:solidFill>
                <a:latin typeface="+mn-lt"/>
              </a:rPr>
              <a:t> 1) 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la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cantidad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y el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tamaño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de las instancias protegidas y </a:t>
            </a:r>
            <a:r>
              <a:rPr lang="es-CO" sz="1600" b="1" dirty="0">
                <a:solidFill>
                  <a:schemeClr val="tx1"/>
                </a:solidFill>
                <a:latin typeface="+mn-lt"/>
              </a:rPr>
              <a:t>2) 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por el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tipo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capacidad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de almacenamiento utilizado: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sz="1600" dirty="0">
                <a:solidFill>
                  <a:schemeClr val="bg2"/>
                </a:solidFill>
                <a:latin typeface="+mn-lt"/>
              </a:rPr>
              <a:t> Costo de la instancia protegida*: </a:t>
            </a: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8238" y="1193006"/>
            <a:ext cx="5760000" cy="36004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2"/>
                </a:solidFill>
                <a:latin typeface="+mn-lt"/>
              </a:rPr>
              <a:t>Costo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del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almacenamiento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</a:rPr>
              <a:t>utilizado</a:t>
            </a:r>
            <a:r>
              <a:rPr lang="en-US" sz="1600" dirty="0">
                <a:solidFill>
                  <a:schemeClr val="bg2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99843"/>
              </p:ext>
            </p:extLst>
          </p:nvPr>
        </p:nvGraphicFramePr>
        <p:xfrm>
          <a:off x="475590" y="2777183"/>
          <a:ext cx="5580000" cy="15656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561220">
                  <a:extLst>
                    <a:ext uri="{9D8B030D-6E8A-4147-A177-3AD203B41FA5}">
                      <a16:colId xmlns:a16="http://schemas.microsoft.com/office/drawing/2014/main" val="1033051764"/>
                    </a:ext>
                  </a:extLst>
                </a:gridCol>
                <a:gridCol w="3018780">
                  <a:extLst>
                    <a:ext uri="{9D8B030D-6E8A-4147-A177-3AD203B41FA5}">
                      <a16:colId xmlns:a16="http://schemas.microsoft.com/office/drawing/2014/main" val="898222626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cap="all">
                          <a:effectLst/>
                        </a:rPr>
                        <a:t>Data Stored Per Protected Instance Per Month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 dirty="0">
                          <a:effectLst/>
                        </a:rPr>
                        <a:t>Price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72927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Instances up to 50GB of data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$5 per protected instance + Storage consumed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25208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Instances between 50GB to 500GB of data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$10 per protected instance + Storage consumed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179661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Instances greater than 500GB of data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Increments of $10 for each 500GB + Storage consumed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161788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9437"/>
              </p:ext>
            </p:extLst>
          </p:nvPr>
        </p:nvGraphicFramePr>
        <p:xfrm>
          <a:off x="6290244" y="1624493"/>
          <a:ext cx="5580000" cy="267897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55501">
                  <a:extLst>
                    <a:ext uri="{9D8B030D-6E8A-4147-A177-3AD203B41FA5}">
                      <a16:colId xmlns:a16="http://schemas.microsoft.com/office/drawing/2014/main" val="2005637756"/>
                    </a:ext>
                  </a:extLst>
                </a:gridCol>
                <a:gridCol w="670715">
                  <a:extLst>
                    <a:ext uri="{9D8B030D-6E8A-4147-A177-3AD203B41FA5}">
                      <a16:colId xmlns:a16="http://schemas.microsoft.com/office/drawing/2014/main" val="1029085620"/>
                    </a:ext>
                  </a:extLst>
                </a:gridCol>
                <a:gridCol w="670715">
                  <a:extLst>
                    <a:ext uri="{9D8B030D-6E8A-4147-A177-3AD203B41FA5}">
                      <a16:colId xmlns:a16="http://schemas.microsoft.com/office/drawing/2014/main" val="103703106"/>
                    </a:ext>
                  </a:extLst>
                </a:gridCol>
                <a:gridCol w="670715">
                  <a:extLst>
                    <a:ext uri="{9D8B030D-6E8A-4147-A177-3AD203B41FA5}">
                      <a16:colId xmlns:a16="http://schemas.microsoft.com/office/drawing/2014/main" val="3877878530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3848890124"/>
                    </a:ext>
                  </a:extLst>
                </a:gridCol>
                <a:gridCol w="974269">
                  <a:extLst>
                    <a:ext uri="{9D8B030D-6E8A-4147-A177-3AD203B41FA5}">
                      <a16:colId xmlns:a16="http://schemas.microsoft.com/office/drawing/2014/main" val="3936570205"/>
                    </a:ext>
                  </a:extLst>
                </a:gridCol>
                <a:gridCol w="668485">
                  <a:extLst>
                    <a:ext uri="{9D8B030D-6E8A-4147-A177-3AD203B41FA5}">
                      <a16:colId xmlns:a16="http://schemas.microsoft.com/office/drawing/2014/main" val="2207195300"/>
                    </a:ext>
                  </a:extLst>
                </a:gridCol>
              </a:tblGrid>
              <a:tr h="446496">
                <a:tc rowSpan="2">
                  <a:txBody>
                    <a:bodyPr/>
                    <a:lstStyle/>
                    <a:p>
                      <a:endParaRPr lang="es-CO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LRS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GRS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RA-GRS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02912"/>
                  </a:ext>
                </a:extLst>
              </a:tr>
              <a:tr h="44649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Cool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 dirty="0">
                          <a:effectLst/>
                        </a:rPr>
                        <a:t>Hot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Cool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Hot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Cool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cap="all">
                          <a:effectLst/>
                        </a:rPr>
                        <a:t>Hot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03675"/>
                  </a:ext>
                </a:extLst>
              </a:tr>
              <a:tr h="4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First 100 TB / Month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$0.01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$0.024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$0.048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$0.025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$0.061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924315"/>
                  </a:ext>
                </a:extLst>
              </a:tr>
              <a:tr h="4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Next 900 TB / Month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$0.01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$0.0232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$0.0463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$0.025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$0.0589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652691"/>
                  </a:ext>
                </a:extLst>
              </a:tr>
              <a:tr h="4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Next 4,000 TB / Month 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$0.01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$0.0223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$0.02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$0.0446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$0.025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$0.0567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836763"/>
                  </a:ext>
                </a:extLst>
              </a:tr>
              <a:tr h="446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Over 5,000 TB / Month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 err="1">
                          <a:effectLst/>
                        </a:rPr>
                        <a:t>Contact</a:t>
                      </a:r>
                      <a:r>
                        <a:rPr lang="es-CO" sz="1200" dirty="0">
                          <a:effectLst/>
                        </a:rPr>
                        <a:t> Microsoft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5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Complementary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partner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5590" y="1193566"/>
            <a:ext cx="5760000" cy="504000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Cost sample scenarios:</a:t>
            </a:r>
          </a:p>
          <a:p>
            <a:pPr marL="0" indent="0">
              <a:buNone/>
            </a:pPr>
            <a:r>
              <a:rPr lang="es-CO" sz="1600" dirty="0">
                <a:solidFill>
                  <a:schemeClr val="tx1"/>
                </a:solidFill>
                <a:latin typeface="+mn-lt"/>
              </a:rPr>
              <a:t>Respaldar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un (1)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servidor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on-premise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virtual o físico con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25GB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de espacio ocupado en disco respaldado en un almacenamiento en Azure tipo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LRS-HOT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sz="1700" b="1" dirty="0">
                <a:solidFill>
                  <a:schemeClr val="tx1"/>
                </a:solidFill>
                <a:latin typeface="+mn-lt"/>
              </a:rPr>
              <a:t>Precio total a pagar por mes</a:t>
            </a:r>
            <a:r>
              <a:rPr lang="es-CO" sz="1700" dirty="0">
                <a:solidFill>
                  <a:schemeClr val="tx1"/>
                </a:solidFill>
                <a:latin typeface="+mn-lt"/>
              </a:rPr>
              <a:t>: $5 x 1 instancia + 25GB x $0.024 = $5.60</a:t>
            </a: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s-CO" sz="1600" dirty="0">
                <a:solidFill>
                  <a:schemeClr val="tx1"/>
                </a:solidFill>
                <a:latin typeface="+mn-lt"/>
              </a:rPr>
              <a:t>Respaldar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un (1)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servidor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on-premise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virtual o físico con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75GB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de espacio ocupado en disco respaldado en un almacenamiento en Azure tipo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LRS-COOL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sz="1600" b="1" dirty="0">
                <a:solidFill>
                  <a:schemeClr val="tx1"/>
                </a:solidFill>
                <a:latin typeface="+mn-lt"/>
              </a:rPr>
              <a:t>Precio total a pagar por mes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: $10 x 1 instancia + 75GB x $0.01 = $10.75</a:t>
            </a: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s-CO" sz="1600" dirty="0">
                <a:solidFill>
                  <a:schemeClr val="tx1"/>
                </a:solidFill>
                <a:latin typeface="+mn-lt"/>
              </a:rPr>
              <a:t>Respaldar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dos (2)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servidores </a:t>
            </a:r>
            <a:r>
              <a:rPr lang="es-CO" sz="1600" dirty="0" err="1">
                <a:solidFill>
                  <a:schemeClr val="tx1"/>
                </a:solidFill>
                <a:latin typeface="+mn-lt"/>
              </a:rPr>
              <a:t>on-premise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 virtuales o físicos con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1TB (1024GB) 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de espacio ocupado en disco cada uno respaldado en un almacenamiento en Azure tipo </a:t>
            </a:r>
            <a:r>
              <a:rPr lang="es-CO" sz="1600" b="1" dirty="0">
                <a:solidFill>
                  <a:schemeClr val="bg2"/>
                </a:solidFill>
                <a:latin typeface="+mn-lt"/>
              </a:rPr>
              <a:t>GRS-HOT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sz="1600" b="1" dirty="0">
                <a:solidFill>
                  <a:schemeClr val="tx1"/>
                </a:solidFill>
                <a:latin typeface="+mn-lt"/>
              </a:rPr>
              <a:t>Precio total a pagar por mes</a:t>
            </a:r>
            <a:r>
              <a:rPr lang="es-CO" sz="1600" dirty="0">
                <a:solidFill>
                  <a:schemeClr val="tx1"/>
                </a:solidFill>
                <a:latin typeface="+mn-lt"/>
              </a:rPr>
              <a:t>: $30 x 2 instancias + 2048GB x $0.048 = $158.30</a:t>
            </a: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8238" y="1193566"/>
            <a:ext cx="5760000" cy="50004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Potential complementary services by partner: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36919"/>
              </p:ext>
            </p:extLst>
          </p:nvPr>
        </p:nvGraphicFramePr>
        <p:xfrm>
          <a:off x="6253723" y="1712331"/>
          <a:ext cx="5580000" cy="415193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825118">
                  <a:extLst>
                    <a:ext uri="{9D8B030D-6E8A-4147-A177-3AD203B41FA5}">
                      <a16:colId xmlns:a16="http://schemas.microsoft.com/office/drawing/2014/main" val="187213005"/>
                    </a:ext>
                  </a:extLst>
                </a:gridCol>
                <a:gridCol w="2754882">
                  <a:extLst>
                    <a:ext uri="{9D8B030D-6E8A-4147-A177-3AD203B41FA5}">
                      <a16:colId xmlns:a16="http://schemas.microsoft.com/office/drawing/2014/main" val="621843702"/>
                    </a:ext>
                  </a:extLst>
                </a:gridCol>
              </a:tblGrid>
              <a:tr h="1778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Servicio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Posible Modalidad de cobro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extLst>
                  <a:ext uri="{0D108BD9-81ED-4DB2-BD59-A6C34878D82A}">
                    <a16:rowId xmlns:a16="http://schemas.microsoft.com/office/drawing/2014/main" val="3503744162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Instalación/Despliegue asistido de los agentes de </a:t>
                      </a:r>
                      <a:r>
                        <a:rPr lang="es-CO" sz="1200" dirty="0" err="1">
                          <a:effectLst/>
                        </a:rPr>
                        <a:t>backup</a:t>
                      </a:r>
                      <a:r>
                        <a:rPr lang="es-CO" sz="1200" dirty="0">
                          <a:effectLst/>
                        </a:rPr>
                        <a:t> en los servidores a proteger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 servidor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extLst>
                  <a:ext uri="{0D108BD9-81ED-4DB2-BD59-A6C34878D82A}">
                    <a16:rowId xmlns:a16="http://schemas.microsoft.com/office/drawing/2014/main" val="188876690"/>
                  </a:ext>
                </a:extLst>
              </a:tr>
              <a:tr h="556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Carga inicial rápida a la nube para grandes volúmenes de información por medio de enlaces rápidos temporales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 GB cargado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extLst>
                  <a:ext uri="{0D108BD9-81ED-4DB2-BD59-A6C34878D82A}">
                    <a16:rowId xmlns:a16="http://schemas.microsoft.com/office/drawing/2014/main" val="1652942461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Configuración asistida de los agentes y el servicio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Por servidor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extLst>
                  <a:ext uri="{0D108BD9-81ED-4DB2-BD59-A6C34878D82A}">
                    <a16:rowId xmlns:a16="http://schemas.microsoft.com/office/drawing/2014/main" val="1579589567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Restauración asistida de copias de seguridad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 GB restaurado |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Por servidor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extLst>
                  <a:ext uri="{0D108BD9-81ED-4DB2-BD59-A6C34878D82A}">
                    <a16:rowId xmlns:a16="http://schemas.microsoft.com/office/drawing/2014/main" val="4126157438"/>
                  </a:ext>
                </a:extLst>
              </a:tr>
              <a:tr h="365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Monitoreo del estado de las copias de seguridad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Por instancia protegida (servidor)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extLst>
                  <a:ext uri="{0D108BD9-81ED-4DB2-BD59-A6C34878D82A}">
                    <a16:rowId xmlns:a16="http://schemas.microsoft.com/office/drawing/2014/main" val="221648021"/>
                  </a:ext>
                </a:extLst>
              </a:tr>
              <a:tr h="629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Soporte a servicio de respaldo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Por horas |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Cómo % del consumo total del servicio | Por ticket de soporte</a:t>
                      </a:r>
                    </a:p>
                  </a:txBody>
                  <a:tcPr marL="58663" marR="58663" marT="0" marB="0"/>
                </a:tc>
                <a:extLst>
                  <a:ext uri="{0D108BD9-81ED-4DB2-BD59-A6C34878D82A}">
                    <a16:rowId xmlns:a16="http://schemas.microsoft.com/office/drawing/2014/main" val="3678039983"/>
                  </a:ext>
                </a:extLst>
              </a:tr>
              <a:tr h="556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Infraestructura para ambiente de restauración (</a:t>
                      </a:r>
                      <a:r>
                        <a:rPr lang="es-CO" sz="1200" dirty="0" err="1">
                          <a:effectLst/>
                        </a:rPr>
                        <a:t>Recovery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environment</a:t>
                      </a:r>
                      <a:r>
                        <a:rPr lang="es-CO" sz="1200" dirty="0">
                          <a:effectLst/>
                        </a:rPr>
                        <a:t> - </a:t>
                      </a:r>
                      <a:r>
                        <a:rPr lang="es-CO" sz="1200" dirty="0" err="1">
                          <a:effectLst/>
                        </a:rPr>
                        <a:t>VMs</a:t>
                      </a:r>
                      <a:r>
                        <a:rPr lang="es-CO" sz="1200" dirty="0">
                          <a:effectLst/>
                        </a:rPr>
                        <a:t>) en Azure o en </a:t>
                      </a:r>
                      <a:r>
                        <a:rPr lang="es-CO" sz="1200" dirty="0" err="1">
                          <a:effectLst/>
                        </a:rPr>
                        <a:t>Hoster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Datacenter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Por VM, GB, Networking traffic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3" marR="58663" marT="0" marB="0"/>
                </a:tc>
                <a:extLst>
                  <a:ext uri="{0D108BD9-81ED-4DB2-BD59-A6C34878D82A}">
                    <a16:rowId xmlns:a16="http://schemas.microsoft.com/office/drawing/2014/main" val="381200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6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Recommended</a:t>
            </a:r>
            <a:r>
              <a:rPr lang="es-CO" dirty="0"/>
              <a:t> base </a:t>
            </a:r>
            <a:r>
              <a:rPr lang="es-CO" dirty="0" err="1"/>
              <a:t>plans</a:t>
            </a:r>
            <a:r>
              <a:rPr lang="es-CO" dirty="0"/>
              <a:t> and </a:t>
            </a:r>
            <a:r>
              <a:rPr lang="es-CO" dirty="0" err="1"/>
              <a:t>add-ons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5590" y="1193006"/>
            <a:ext cx="5760000" cy="504000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Possible Base Plans:</a:t>
            </a: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s-CO" sz="16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8238" y="1193006"/>
            <a:ext cx="5760000" cy="50004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</a:rPr>
              <a:t>Possible Add-ons: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80505"/>
              </p:ext>
            </p:extLst>
          </p:nvPr>
        </p:nvGraphicFramePr>
        <p:xfrm>
          <a:off x="457200" y="1624494"/>
          <a:ext cx="5580000" cy="37001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18594">
                  <a:extLst>
                    <a:ext uri="{9D8B030D-6E8A-4147-A177-3AD203B41FA5}">
                      <a16:colId xmlns:a16="http://schemas.microsoft.com/office/drawing/2014/main" val="422043618"/>
                    </a:ext>
                  </a:extLst>
                </a:gridCol>
                <a:gridCol w="1253802">
                  <a:extLst>
                    <a:ext uri="{9D8B030D-6E8A-4147-A177-3AD203B41FA5}">
                      <a16:colId xmlns:a16="http://schemas.microsoft.com/office/drawing/2014/main" val="1716093516"/>
                    </a:ext>
                  </a:extLst>
                </a:gridCol>
                <a:gridCol w="1253802">
                  <a:extLst>
                    <a:ext uri="{9D8B030D-6E8A-4147-A177-3AD203B41FA5}">
                      <a16:colId xmlns:a16="http://schemas.microsoft.com/office/drawing/2014/main" val="3331159630"/>
                    </a:ext>
                  </a:extLst>
                </a:gridCol>
                <a:gridCol w="1253802">
                  <a:extLst>
                    <a:ext uri="{9D8B030D-6E8A-4147-A177-3AD203B41FA5}">
                      <a16:colId xmlns:a16="http://schemas.microsoft.com/office/drawing/2014/main" val="11284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Standard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Advanced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Premium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865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Capacidad Máxima de Instancia Protegida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50GB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500GB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1000GB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709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Storage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Hot Locally-redundant storage (LRS) x3 copies within same region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Hot Global-redundant storage (GRS) x6 copies 3 in one region; 3 in another region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Hot Read-Access-Global-redundant storage (RA-GRS) x3 copies 3 in one region; 3 in another region with Read Access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902344"/>
                  </a:ext>
                </a:extLst>
              </a:tr>
              <a:tr h="675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 Storage Capacity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50GB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500GB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1000GB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516387"/>
                  </a:ext>
                </a:extLst>
              </a:tr>
              <a:tr h="675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Monthly</a:t>
                      </a: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$5,5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$22,0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$68,0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3467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30776"/>
              </p:ext>
            </p:extLst>
          </p:nvPr>
        </p:nvGraphicFramePr>
        <p:xfrm>
          <a:off x="6251214" y="1624495"/>
          <a:ext cx="5580001" cy="440526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83130">
                  <a:extLst>
                    <a:ext uri="{9D8B030D-6E8A-4147-A177-3AD203B41FA5}">
                      <a16:colId xmlns:a16="http://schemas.microsoft.com/office/drawing/2014/main" val="394902510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025169935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1038802703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3353628055"/>
                    </a:ext>
                  </a:extLst>
                </a:gridCol>
              </a:tblGrid>
              <a:tr h="474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Managed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Project Pack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Managed Services Pack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Premium Services Pack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158087549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Assessment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4254933616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Analysis, Design and Planning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134390715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Installation and Configuration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716034814"/>
                  </a:ext>
                </a:extLst>
              </a:tr>
              <a:tr h="44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Deployment and Data Migration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4173026812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and Training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587671822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Email Support 5x8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2202058804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Phone Support 5x8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288909069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Monitoring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2067689586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Updates and Patching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51502840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Periodic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Health Checks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2650023901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Advance Security protection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1087870536"/>
                  </a:ext>
                </a:extLst>
              </a:tr>
              <a:tr h="237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Capacity Proactive Forecasting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053747280"/>
                  </a:ext>
                </a:extLst>
              </a:tr>
              <a:tr h="44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System Integration and Automation consulting hours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Included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214988509"/>
                  </a:ext>
                </a:extLst>
              </a:tr>
              <a:tr h="444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Unit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Monthly</a:t>
                      </a:r>
                      <a:r>
                        <a:rPr lang="es-CO" sz="1200" dirty="0">
                          <a:effectLst/>
                        </a:rPr>
                        <a:t> Price (as a % of </a:t>
                      </a:r>
                      <a:r>
                        <a:rPr lang="es-CO" sz="1200" dirty="0" err="1">
                          <a:effectLst/>
                        </a:rPr>
                        <a:t>covered</a:t>
                      </a:r>
                      <a:r>
                        <a:rPr lang="es-CO" sz="1200" dirty="0">
                          <a:effectLst/>
                        </a:rPr>
                        <a:t> base plan </a:t>
                      </a:r>
                      <a:r>
                        <a:rPr lang="es-CO" sz="1200" dirty="0" err="1">
                          <a:effectLst/>
                        </a:rPr>
                        <a:t>Retail</a:t>
                      </a:r>
                      <a:r>
                        <a:rPr lang="es-CO" sz="1200" dirty="0">
                          <a:effectLst/>
                        </a:rPr>
                        <a:t> Price)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25%</a:t>
                      </a:r>
                    </a:p>
                  </a:txBody>
                  <a:tcPr marL="46313" marR="463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45%</a:t>
                      </a:r>
                    </a:p>
                  </a:txBody>
                  <a:tcPr marL="46313" marR="46313" marT="0" marB="0"/>
                </a:tc>
                <a:extLst>
                  <a:ext uri="{0D108BD9-81ED-4DB2-BD59-A6C34878D82A}">
                    <a16:rowId xmlns:a16="http://schemas.microsoft.com/office/drawing/2014/main" val="33620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1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MSP TEMPLATE">
  <a:themeElements>
    <a:clrScheme name="Custom 24">
      <a:dk1>
        <a:srgbClr val="505050"/>
      </a:dk1>
      <a:lt1>
        <a:srgbClr val="FFFFFF"/>
      </a:lt1>
      <a:dk2>
        <a:srgbClr val="00BCF2"/>
      </a:dk2>
      <a:lt2>
        <a:srgbClr val="00BCF2"/>
      </a:lt2>
      <a:accent1>
        <a:srgbClr val="FF8C00"/>
      </a:accent1>
      <a:accent2>
        <a:srgbClr val="008272"/>
      </a:accent2>
      <a:accent3>
        <a:srgbClr val="BAD80A"/>
      </a:accent3>
      <a:accent4>
        <a:srgbClr val="B4009E"/>
      </a:accent4>
      <a:accent5>
        <a:srgbClr val="0078D7"/>
      </a:accent5>
      <a:accent6>
        <a:srgbClr val="0078D7"/>
      </a:accent6>
      <a:hlink>
        <a:srgbClr val="0078D7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MSP_Template" id="{FFD6DB71-FC01-4E79-A5B5-197353ADE4BC}" vid="{68FD4054-0502-4E7D-8D48-3E5E17340F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FFF216547654DB419BDDC8108A386" ma:contentTypeVersion="2" ma:contentTypeDescription="Create a new document." ma:contentTypeScope="" ma:versionID="f63498e6a802d142a2912fa170a7cf40">
  <xsd:schema xmlns:xsd="http://www.w3.org/2001/XMLSchema" xmlns:xs="http://www.w3.org/2001/XMLSchema" xmlns:p="http://schemas.microsoft.com/office/2006/metadata/properties" xmlns:ns2="d42801e6-4423-48f2-8852-e9baa53db2ca" targetNamespace="http://schemas.microsoft.com/office/2006/metadata/properties" ma:root="true" ma:fieldsID="81cd5783f6726d888ca9101138f1c5a8" ns2:_="">
    <xsd:import namespace="d42801e6-4423-48f2-8852-e9baa53db2c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801e6-4423-48f2-8852-e9baa53db2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42801e6-4423-48f2-8852-e9baa53db2ca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3711F98-5A34-4743-8261-8B0360458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801e6-4423-48f2-8852-e9baa53db2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HMSP_Template</Template>
  <TotalTime>317</TotalTime>
  <Words>1994</Words>
  <Application>Microsoft Office PowerPoint</Application>
  <PresentationFormat>Custom</PresentationFormat>
  <Paragraphs>510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Times New Roman</vt:lpstr>
      <vt:lpstr>Wingdings</vt:lpstr>
      <vt:lpstr>HMSP TEMPLATE</vt:lpstr>
      <vt:lpstr>Backup as a Service</vt:lpstr>
      <vt:lpstr>Introduction</vt:lpstr>
      <vt:lpstr>General Benefits of a Cloud Service</vt:lpstr>
      <vt:lpstr>Potential Offers and Solution scenarios</vt:lpstr>
      <vt:lpstr>Offer definition Backup as a Service  (BaaS | Cloud Backup)</vt:lpstr>
      <vt:lpstr>Simple and reliable cloud backup as a service Respaldo en la nube de archivos y carpetas para servidores y clientes Windows on-premise</vt:lpstr>
      <vt:lpstr>Costs drivers</vt:lpstr>
      <vt:lpstr>Complementary services by partner</vt:lpstr>
      <vt:lpstr>Recommended base plans and add-ons</vt:lpstr>
      <vt:lpstr>Business model</vt:lpstr>
      <vt:lpstr>Sales Forecasts and Revenue Composition</vt:lpstr>
      <vt:lpstr>Costs and Cashflow Projections</vt:lpstr>
      <vt:lpstr>Costs and Cashflow Projections</vt:lpstr>
      <vt:lpstr>Financials Summary (top-down)</vt:lpstr>
      <vt:lpstr>Financials Summary (bottom-up)</vt:lpstr>
      <vt:lpstr>Execution plan</vt:lpstr>
      <vt:lpstr>New Offer Development process</vt:lpstr>
      <vt:lpstr>Execution Timeline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Jonathan Guzman Lemos</dc:creator>
  <cp:keywords>HMSP</cp:keywords>
  <dc:description>Template: Ariel Butz; ZUM Communications
Formatting: 
Audience Type:</dc:description>
  <cp:lastModifiedBy>Jonathan Guzman Lemos</cp:lastModifiedBy>
  <cp:revision>179</cp:revision>
  <dcterms:created xsi:type="dcterms:W3CDTF">2017-01-12T14:09:18Z</dcterms:created>
  <dcterms:modified xsi:type="dcterms:W3CDTF">2017-01-14T16:28:15Z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0x010100478FFF216547654DB419BDDC8108A386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