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Chewy" charset="1" panose="02000000000000000000"/>
      <p:regular r:id="rId24"/>
    </p:embeddedFont>
    <p:embeddedFont>
      <p:font typeface="Biski" charset="1" panose="00000000000000000000"/>
      <p:regular r:id="rId25"/>
    </p:embeddedFont>
    <p:embeddedFont>
      <p:font typeface="Biski Bold"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45.png" Type="http://schemas.openxmlformats.org/officeDocument/2006/relationships/image"/><Relationship Id="rId9" Target="../media/image4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50.png" Type="http://schemas.openxmlformats.org/officeDocument/2006/relationships/image"/><Relationship Id="rId9" Target="../media/image5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04643">
            <a:off x="-6946203" y="-2112033"/>
            <a:ext cx="14426507" cy="13796986"/>
          </a:xfrm>
          <a:custGeom>
            <a:avLst/>
            <a:gdLst/>
            <a:ahLst/>
            <a:cxnLst/>
            <a:rect r="r" b="b" t="t" l="l"/>
            <a:pathLst>
              <a:path h="13796986" w="14426507">
                <a:moveTo>
                  <a:pt x="0" y="0"/>
                </a:moveTo>
                <a:lnTo>
                  <a:pt x="14426507" y="0"/>
                </a:lnTo>
                <a:lnTo>
                  <a:pt x="14426507" y="13796986"/>
                </a:lnTo>
                <a:lnTo>
                  <a:pt x="0" y="13796986"/>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36190" y="613290"/>
            <a:ext cx="10596285" cy="3781538"/>
          </a:xfrm>
          <a:prstGeom prst="rect">
            <a:avLst/>
          </a:prstGeom>
        </p:spPr>
        <p:txBody>
          <a:bodyPr anchor="t" rtlCol="false" tIns="0" lIns="0" bIns="0" rIns="0">
            <a:spAutoFit/>
          </a:bodyPr>
          <a:lstStyle/>
          <a:p>
            <a:pPr algn="l">
              <a:lnSpc>
                <a:spcPts val="12324"/>
              </a:lnSpc>
            </a:pPr>
            <a:r>
              <a:rPr lang="en-US" sz="10717">
                <a:solidFill>
                  <a:srgbClr val="2A2A29"/>
                </a:solidFill>
                <a:latin typeface="Chewy"/>
                <a:ea typeface="Chewy"/>
                <a:cs typeface="Chewy"/>
                <a:sym typeface="Chewy"/>
              </a:rPr>
              <a:t>Unity</a:t>
            </a:r>
          </a:p>
          <a:p>
            <a:pPr algn="l">
              <a:lnSpc>
                <a:spcPts val="12324"/>
              </a:lnSpc>
            </a:pPr>
            <a:r>
              <a:rPr lang="en-US" sz="10717">
                <a:solidFill>
                  <a:srgbClr val="2A2A29"/>
                </a:solidFill>
                <a:latin typeface="Chewy"/>
                <a:ea typeface="Chewy"/>
                <a:cs typeface="Chewy"/>
                <a:sym typeface="Chewy"/>
              </a:rPr>
              <a:t>Donors</a:t>
            </a:r>
          </a:p>
          <a:p>
            <a:pPr algn="l">
              <a:lnSpc>
                <a:spcPts val="4965"/>
              </a:lnSpc>
            </a:pPr>
            <a:r>
              <a:rPr lang="en-US" sz="4318">
                <a:solidFill>
                  <a:srgbClr val="2A2A29"/>
                </a:solidFill>
                <a:latin typeface="Chewy"/>
                <a:ea typeface="Chewy"/>
                <a:cs typeface="Chewy"/>
                <a:sym typeface="Chewy"/>
              </a:rPr>
              <a:t>    Connecting Lives Through Blood Donation</a:t>
            </a:r>
          </a:p>
        </p:txBody>
      </p:sp>
      <p:sp>
        <p:nvSpPr>
          <p:cNvPr name="Freeform 4" id="4"/>
          <p:cNvSpPr/>
          <p:nvPr/>
        </p:nvSpPr>
        <p:spPr>
          <a:xfrm flipH="false" flipV="false" rot="0">
            <a:off x="7839713" y="1028700"/>
            <a:ext cx="9736928" cy="8241255"/>
          </a:xfrm>
          <a:custGeom>
            <a:avLst/>
            <a:gdLst/>
            <a:ahLst/>
            <a:cxnLst/>
            <a:rect r="r" b="b" t="t" l="l"/>
            <a:pathLst>
              <a:path h="8241255" w="9736928">
                <a:moveTo>
                  <a:pt x="0" y="0"/>
                </a:moveTo>
                <a:lnTo>
                  <a:pt x="9736928" y="0"/>
                </a:lnTo>
                <a:lnTo>
                  <a:pt x="9736928" y="8241255"/>
                </a:lnTo>
                <a:lnTo>
                  <a:pt x="0" y="82412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285051">
            <a:off x="-392776" y="7693451"/>
            <a:ext cx="2842953" cy="4114800"/>
          </a:xfrm>
          <a:custGeom>
            <a:avLst/>
            <a:gdLst/>
            <a:ahLst/>
            <a:cxnLst/>
            <a:rect r="r" b="b" t="t" l="l"/>
            <a:pathLst>
              <a:path h="4114800" w="2842953">
                <a:moveTo>
                  <a:pt x="0" y="0"/>
                </a:moveTo>
                <a:lnTo>
                  <a:pt x="2842952" y="0"/>
                </a:lnTo>
                <a:lnTo>
                  <a:pt x="284295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285051">
            <a:off x="16866524" y="-1898432"/>
            <a:ext cx="2842953" cy="4114800"/>
          </a:xfrm>
          <a:custGeom>
            <a:avLst/>
            <a:gdLst/>
            <a:ahLst/>
            <a:cxnLst/>
            <a:rect r="r" b="b" t="t" l="l"/>
            <a:pathLst>
              <a:path h="4114800" w="2842953">
                <a:moveTo>
                  <a:pt x="0" y="0"/>
                </a:moveTo>
                <a:lnTo>
                  <a:pt x="2842952" y="0"/>
                </a:lnTo>
                <a:lnTo>
                  <a:pt x="284295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6029481">
            <a:off x="8068924" y="1293654"/>
            <a:ext cx="1276213" cy="2401761"/>
          </a:xfrm>
          <a:custGeom>
            <a:avLst/>
            <a:gdLst/>
            <a:ahLst/>
            <a:cxnLst/>
            <a:rect r="r" b="b" t="t" l="l"/>
            <a:pathLst>
              <a:path h="2401761" w="1276213">
                <a:moveTo>
                  <a:pt x="0" y="0"/>
                </a:moveTo>
                <a:lnTo>
                  <a:pt x="1276212" y="0"/>
                </a:lnTo>
                <a:lnTo>
                  <a:pt x="1276212" y="2401761"/>
                </a:lnTo>
                <a:lnTo>
                  <a:pt x="0" y="24017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04643">
            <a:off x="10377557" y="6481958"/>
            <a:ext cx="14426507" cy="13796986"/>
          </a:xfrm>
          <a:custGeom>
            <a:avLst/>
            <a:gdLst/>
            <a:ahLst/>
            <a:cxnLst/>
            <a:rect r="r" b="b" t="t" l="l"/>
            <a:pathLst>
              <a:path h="13796986" w="14426507">
                <a:moveTo>
                  <a:pt x="0" y="0"/>
                </a:moveTo>
                <a:lnTo>
                  <a:pt x="14426507" y="0"/>
                </a:lnTo>
                <a:lnTo>
                  <a:pt x="14426507" y="13796986"/>
                </a:lnTo>
                <a:lnTo>
                  <a:pt x="0" y="13796986"/>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180" y="7587535"/>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59087" y="-174466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16441" y="-1028700"/>
            <a:ext cx="2842953" cy="4114800"/>
          </a:xfrm>
          <a:custGeom>
            <a:avLst/>
            <a:gdLst/>
            <a:ahLst/>
            <a:cxnLst/>
            <a:rect r="r" b="b" t="t" l="l"/>
            <a:pathLst>
              <a:path h="4114800" w="2842953">
                <a:moveTo>
                  <a:pt x="0" y="0"/>
                </a:moveTo>
                <a:lnTo>
                  <a:pt x="2842953" y="0"/>
                </a:lnTo>
                <a:lnTo>
                  <a:pt x="284295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400000">
            <a:off x="15657804" y="7610460"/>
            <a:ext cx="2585867" cy="3160270"/>
          </a:xfrm>
          <a:custGeom>
            <a:avLst/>
            <a:gdLst/>
            <a:ahLst/>
            <a:cxnLst/>
            <a:rect r="r" b="b" t="t" l="l"/>
            <a:pathLst>
              <a:path h="3160270" w="2585867">
                <a:moveTo>
                  <a:pt x="0" y="0"/>
                </a:moveTo>
                <a:lnTo>
                  <a:pt x="2585867" y="0"/>
                </a:lnTo>
                <a:lnTo>
                  <a:pt x="2585867" y="3160270"/>
                </a:lnTo>
                <a:lnTo>
                  <a:pt x="0" y="31602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05035" y="1793352"/>
            <a:ext cx="8271784" cy="6104310"/>
          </a:xfrm>
          <a:custGeom>
            <a:avLst/>
            <a:gdLst/>
            <a:ahLst/>
            <a:cxnLst/>
            <a:rect r="r" b="b" t="t" l="l"/>
            <a:pathLst>
              <a:path h="6104310" w="8271784">
                <a:moveTo>
                  <a:pt x="0" y="0"/>
                </a:moveTo>
                <a:lnTo>
                  <a:pt x="8271784" y="0"/>
                </a:lnTo>
                <a:lnTo>
                  <a:pt x="8271784" y="6104310"/>
                </a:lnTo>
                <a:lnTo>
                  <a:pt x="0" y="6104310"/>
                </a:lnTo>
                <a:lnTo>
                  <a:pt x="0" y="0"/>
                </a:lnTo>
                <a:close/>
              </a:path>
            </a:pathLst>
          </a:custGeom>
          <a:blipFill>
            <a:blip r:embed="rId10"/>
            <a:stretch>
              <a:fillRect l="-2869" t="0" r="-10109" b="0"/>
            </a:stretch>
          </a:blipFill>
        </p:spPr>
      </p:sp>
      <p:sp>
        <p:nvSpPr>
          <p:cNvPr name="Freeform 8" id="8"/>
          <p:cNvSpPr/>
          <p:nvPr/>
        </p:nvSpPr>
        <p:spPr>
          <a:xfrm flipH="false" flipV="false" rot="0">
            <a:off x="9477946" y="2370140"/>
            <a:ext cx="8521320" cy="5217395"/>
          </a:xfrm>
          <a:custGeom>
            <a:avLst/>
            <a:gdLst/>
            <a:ahLst/>
            <a:cxnLst/>
            <a:rect r="r" b="b" t="t" l="l"/>
            <a:pathLst>
              <a:path h="5217395" w="8521320">
                <a:moveTo>
                  <a:pt x="0" y="0"/>
                </a:moveTo>
                <a:lnTo>
                  <a:pt x="8521321" y="0"/>
                </a:lnTo>
                <a:lnTo>
                  <a:pt x="8521321" y="5217395"/>
                </a:lnTo>
                <a:lnTo>
                  <a:pt x="0" y="5217395"/>
                </a:lnTo>
                <a:lnTo>
                  <a:pt x="0" y="0"/>
                </a:lnTo>
                <a:close/>
              </a:path>
            </a:pathLst>
          </a:custGeom>
          <a:blipFill>
            <a:blip r:embed="rId11"/>
            <a:stretch>
              <a:fillRect l="0" t="0" r="0" b="0"/>
            </a:stretch>
          </a:blipFill>
        </p:spPr>
      </p:sp>
      <p:sp>
        <p:nvSpPr>
          <p:cNvPr name="TextBox 9" id="9"/>
          <p:cNvSpPr txBox="true"/>
          <p:nvPr/>
        </p:nvSpPr>
        <p:spPr>
          <a:xfrm rot="0">
            <a:off x="2046793" y="7592862"/>
            <a:ext cx="4970289" cy="768244"/>
          </a:xfrm>
          <a:prstGeom prst="rect">
            <a:avLst/>
          </a:prstGeom>
        </p:spPr>
        <p:txBody>
          <a:bodyPr anchor="t" rtlCol="false" tIns="0" lIns="0" bIns="0" rIns="0">
            <a:spAutoFit/>
          </a:bodyPr>
          <a:lstStyle/>
          <a:p>
            <a:pPr algn="just">
              <a:lnSpc>
                <a:spcPts val="4306"/>
              </a:lnSpc>
            </a:pPr>
            <a:r>
              <a:rPr lang="en-US" sz="3076">
                <a:solidFill>
                  <a:srgbClr val="2A2A29"/>
                </a:solidFill>
                <a:latin typeface="Biski"/>
                <a:ea typeface="Biski"/>
                <a:cs typeface="Biski"/>
                <a:sym typeface="Biski"/>
              </a:rPr>
              <a:t>Find Donors/Bloodbank</a:t>
            </a:r>
          </a:p>
        </p:txBody>
      </p:sp>
      <p:sp>
        <p:nvSpPr>
          <p:cNvPr name="TextBox 10" id="10"/>
          <p:cNvSpPr txBox="true"/>
          <p:nvPr/>
        </p:nvSpPr>
        <p:spPr>
          <a:xfrm rot="0">
            <a:off x="11395591" y="7592862"/>
            <a:ext cx="4970289" cy="768244"/>
          </a:xfrm>
          <a:prstGeom prst="rect">
            <a:avLst/>
          </a:prstGeom>
        </p:spPr>
        <p:txBody>
          <a:bodyPr anchor="t" rtlCol="false" tIns="0" lIns="0" bIns="0" rIns="0">
            <a:spAutoFit/>
          </a:bodyPr>
          <a:lstStyle/>
          <a:p>
            <a:pPr algn="just">
              <a:lnSpc>
                <a:spcPts val="4306"/>
              </a:lnSpc>
            </a:pPr>
            <a:r>
              <a:rPr lang="en-US" sz="3076">
                <a:solidFill>
                  <a:srgbClr val="2A2A29"/>
                </a:solidFill>
                <a:latin typeface="Biski"/>
                <a:ea typeface="Biski"/>
                <a:cs typeface="Biski"/>
                <a:sym typeface="Biski"/>
              </a:rPr>
              <a:t>Request form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04643">
            <a:off x="10377557" y="6481958"/>
            <a:ext cx="14426507" cy="13796986"/>
          </a:xfrm>
          <a:custGeom>
            <a:avLst/>
            <a:gdLst/>
            <a:ahLst/>
            <a:cxnLst/>
            <a:rect r="r" b="b" t="t" l="l"/>
            <a:pathLst>
              <a:path h="13796986" w="14426507">
                <a:moveTo>
                  <a:pt x="0" y="0"/>
                </a:moveTo>
                <a:lnTo>
                  <a:pt x="14426507" y="0"/>
                </a:lnTo>
                <a:lnTo>
                  <a:pt x="14426507" y="13796986"/>
                </a:lnTo>
                <a:lnTo>
                  <a:pt x="0" y="13796986"/>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180" y="7587535"/>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59087" y="-174466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16441" y="-1028700"/>
            <a:ext cx="2842953" cy="4114800"/>
          </a:xfrm>
          <a:custGeom>
            <a:avLst/>
            <a:gdLst/>
            <a:ahLst/>
            <a:cxnLst/>
            <a:rect r="r" b="b" t="t" l="l"/>
            <a:pathLst>
              <a:path h="4114800" w="2842953">
                <a:moveTo>
                  <a:pt x="0" y="0"/>
                </a:moveTo>
                <a:lnTo>
                  <a:pt x="2842953" y="0"/>
                </a:lnTo>
                <a:lnTo>
                  <a:pt x="284295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400000">
            <a:off x="15657804" y="7610460"/>
            <a:ext cx="2585867" cy="3160270"/>
          </a:xfrm>
          <a:custGeom>
            <a:avLst/>
            <a:gdLst/>
            <a:ahLst/>
            <a:cxnLst/>
            <a:rect r="r" b="b" t="t" l="l"/>
            <a:pathLst>
              <a:path h="3160270" w="2585867">
                <a:moveTo>
                  <a:pt x="0" y="0"/>
                </a:moveTo>
                <a:lnTo>
                  <a:pt x="2585867" y="0"/>
                </a:lnTo>
                <a:lnTo>
                  <a:pt x="2585867" y="3160270"/>
                </a:lnTo>
                <a:lnTo>
                  <a:pt x="0" y="31602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5309584" y="312740"/>
            <a:ext cx="7021377" cy="8845829"/>
          </a:xfrm>
          <a:custGeom>
            <a:avLst/>
            <a:gdLst/>
            <a:ahLst/>
            <a:cxnLst/>
            <a:rect r="r" b="b" t="t" l="l"/>
            <a:pathLst>
              <a:path h="8845829" w="7021377">
                <a:moveTo>
                  <a:pt x="0" y="0"/>
                </a:moveTo>
                <a:lnTo>
                  <a:pt x="7021377" y="0"/>
                </a:lnTo>
                <a:lnTo>
                  <a:pt x="7021377" y="8845829"/>
                </a:lnTo>
                <a:lnTo>
                  <a:pt x="0" y="8845829"/>
                </a:lnTo>
                <a:lnTo>
                  <a:pt x="0" y="0"/>
                </a:lnTo>
                <a:close/>
              </a:path>
            </a:pathLst>
          </a:custGeom>
          <a:blipFill>
            <a:blip r:embed="rId10"/>
            <a:stretch>
              <a:fillRect l="0" t="0" r="0" b="0"/>
            </a:stretch>
          </a:blipFill>
        </p:spPr>
      </p:sp>
      <p:sp>
        <p:nvSpPr>
          <p:cNvPr name="TextBox 8" id="8"/>
          <p:cNvSpPr txBox="true"/>
          <p:nvPr/>
        </p:nvSpPr>
        <p:spPr>
          <a:xfrm rot="0">
            <a:off x="7107982" y="8953500"/>
            <a:ext cx="4970289" cy="768244"/>
          </a:xfrm>
          <a:prstGeom prst="rect">
            <a:avLst/>
          </a:prstGeom>
        </p:spPr>
        <p:txBody>
          <a:bodyPr anchor="t" rtlCol="false" tIns="0" lIns="0" bIns="0" rIns="0">
            <a:spAutoFit/>
          </a:bodyPr>
          <a:lstStyle/>
          <a:p>
            <a:pPr algn="just">
              <a:lnSpc>
                <a:spcPts val="4306"/>
              </a:lnSpc>
            </a:pPr>
            <a:r>
              <a:rPr lang="en-US" sz="3076">
                <a:solidFill>
                  <a:srgbClr val="2A2A29"/>
                </a:solidFill>
                <a:latin typeface="Biski"/>
                <a:ea typeface="Biski"/>
                <a:cs typeface="Biski"/>
                <a:sym typeface="Biski"/>
              </a:rPr>
              <a:t>Sending email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04643">
            <a:off x="10377557" y="6481958"/>
            <a:ext cx="14426507" cy="13796986"/>
          </a:xfrm>
          <a:custGeom>
            <a:avLst/>
            <a:gdLst/>
            <a:ahLst/>
            <a:cxnLst/>
            <a:rect r="r" b="b" t="t" l="l"/>
            <a:pathLst>
              <a:path h="13796986" w="14426507">
                <a:moveTo>
                  <a:pt x="0" y="0"/>
                </a:moveTo>
                <a:lnTo>
                  <a:pt x="14426507" y="0"/>
                </a:lnTo>
                <a:lnTo>
                  <a:pt x="14426507" y="13796986"/>
                </a:lnTo>
                <a:lnTo>
                  <a:pt x="0" y="13796986"/>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180" y="7587535"/>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59087" y="-174466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16441" y="-1028700"/>
            <a:ext cx="2842953" cy="4114800"/>
          </a:xfrm>
          <a:custGeom>
            <a:avLst/>
            <a:gdLst/>
            <a:ahLst/>
            <a:cxnLst/>
            <a:rect r="r" b="b" t="t" l="l"/>
            <a:pathLst>
              <a:path h="4114800" w="2842953">
                <a:moveTo>
                  <a:pt x="0" y="0"/>
                </a:moveTo>
                <a:lnTo>
                  <a:pt x="2842953" y="0"/>
                </a:lnTo>
                <a:lnTo>
                  <a:pt x="284295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400000">
            <a:off x="15657804" y="7610460"/>
            <a:ext cx="2585867" cy="3160270"/>
          </a:xfrm>
          <a:custGeom>
            <a:avLst/>
            <a:gdLst/>
            <a:ahLst/>
            <a:cxnLst/>
            <a:rect r="r" b="b" t="t" l="l"/>
            <a:pathLst>
              <a:path h="3160270" w="2585867">
                <a:moveTo>
                  <a:pt x="0" y="0"/>
                </a:moveTo>
                <a:lnTo>
                  <a:pt x="2585867" y="0"/>
                </a:lnTo>
                <a:lnTo>
                  <a:pt x="2585867" y="3160270"/>
                </a:lnTo>
                <a:lnTo>
                  <a:pt x="0" y="31602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835717" y="6179656"/>
            <a:ext cx="17163550" cy="1213490"/>
          </a:xfrm>
          <a:custGeom>
            <a:avLst/>
            <a:gdLst/>
            <a:ahLst/>
            <a:cxnLst/>
            <a:rect r="r" b="b" t="t" l="l"/>
            <a:pathLst>
              <a:path h="1213490" w="17163550">
                <a:moveTo>
                  <a:pt x="0" y="0"/>
                </a:moveTo>
                <a:lnTo>
                  <a:pt x="17163550" y="0"/>
                </a:lnTo>
                <a:lnTo>
                  <a:pt x="17163550" y="1213490"/>
                </a:lnTo>
                <a:lnTo>
                  <a:pt x="0" y="1213490"/>
                </a:lnTo>
                <a:lnTo>
                  <a:pt x="0" y="0"/>
                </a:lnTo>
                <a:close/>
              </a:path>
            </a:pathLst>
          </a:custGeom>
          <a:blipFill>
            <a:blip r:embed="rId10"/>
            <a:stretch>
              <a:fillRect l="0" t="-5691" r="0" b="-5691"/>
            </a:stretch>
          </a:blipFill>
        </p:spPr>
      </p:sp>
      <p:sp>
        <p:nvSpPr>
          <p:cNvPr name="Freeform 8" id="8"/>
          <p:cNvSpPr/>
          <p:nvPr/>
        </p:nvSpPr>
        <p:spPr>
          <a:xfrm flipH="false" flipV="false" rot="0">
            <a:off x="835717" y="1367153"/>
            <a:ext cx="16608976" cy="1474047"/>
          </a:xfrm>
          <a:custGeom>
            <a:avLst/>
            <a:gdLst/>
            <a:ahLst/>
            <a:cxnLst/>
            <a:rect r="r" b="b" t="t" l="l"/>
            <a:pathLst>
              <a:path h="1474047" w="16608976">
                <a:moveTo>
                  <a:pt x="0" y="0"/>
                </a:moveTo>
                <a:lnTo>
                  <a:pt x="16608975" y="0"/>
                </a:lnTo>
                <a:lnTo>
                  <a:pt x="16608975" y="1474047"/>
                </a:lnTo>
                <a:lnTo>
                  <a:pt x="0" y="1474047"/>
                </a:lnTo>
                <a:lnTo>
                  <a:pt x="0" y="0"/>
                </a:lnTo>
                <a:close/>
              </a:path>
            </a:pathLst>
          </a:custGeom>
          <a:blipFill>
            <a:blip r:embed="rId11"/>
            <a:stretch>
              <a:fillRect l="0" t="0" r="0" b="0"/>
            </a:stretch>
          </a:blipFill>
        </p:spPr>
      </p:sp>
      <p:sp>
        <p:nvSpPr>
          <p:cNvPr name="TextBox 9" id="9"/>
          <p:cNvSpPr txBox="true"/>
          <p:nvPr/>
        </p:nvSpPr>
        <p:spPr>
          <a:xfrm rot="0">
            <a:off x="6502926" y="7787955"/>
            <a:ext cx="6766794" cy="768244"/>
          </a:xfrm>
          <a:prstGeom prst="rect">
            <a:avLst/>
          </a:prstGeom>
        </p:spPr>
        <p:txBody>
          <a:bodyPr anchor="t" rtlCol="false" tIns="0" lIns="0" bIns="0" rIns="0">
            <a:spAutoFit/>
          </a:bodyPr>
          <a:lstStyle/>
          <a:p>
            <a:pPr algn="just">
              <a:lnSpc>
                <a:spcPts val="4306"/>
              </a:lnSpc>
            </a:pPr>
            <a:r>
              <a:rPr lang="en-US" sz="3076">
                <a:solidFill>
                  <a:srgbClr val="2A2A29"/>
                </a:solidFill>
                <a:latin typeface="Biski"/>
                <a:ea typeface="Biski"/>
                <a:cs typeface="Biski"/>
                <a:sym typeface="Biski"/>
              </a:rPr>
              <a:t>Bloodbank accepting the request</a:t>
            </a:r>
          </a:p>
        </p:txBody>
      </p:sp>
      <p:sp>
        <p:nvSpPr>
          <p:cNvPr name="TextBox 10" id="10"/>
          <p:cNvSpPr txBox="true"/>
          <p:nvPr/>
        </p:nvSpPr>
        <p:spPr>
          <a:xfrm rot="0">
            <a:off x="6502926" y="2371537"/>
            <a:ext cx="5829131" cy="672626"/>
          </a:xfrm>
          <a:prstGeom prst="rect">
            <a:avLst/>
          </a:prstGeom>
        </p:spPr>
        <p:txBody>
          <a:bodyPr anchor="t" rtlCol="false" tIns="0" lIns="0" bIns="0" rIns="0">
            <a:spAutoFit/>
          </a:bodyPr>
          <a:lstStyle/>
          <a:p>
            <a:pPr algn="just">
              <a:lnSpc>
                <a:spcPts val="3771"/>
              </a:lnSpc>
            </a:pPr>
            <a:r>
              <a:rPr lang="en-US" sz="2694">
                <a:solidFill>
                  <a:srgbClr val="2A2A29"/>
                </a:solidFill>
                <a:latin typeface="Biski"/>
                <a:ea typeface="Biski"/>
                <a:cs typeface="Biski"/>
                <a:sym typeface="Biski"/>
              </a:rPr>
              <a:t>Hospital requesting to Bloodbank</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04643">
            <a:off x="10377557" y="6481958"/>
            <a:ext cx="14426507" cy="13796986"/>
          </a:xfrm>
          <a:custGeom>
            <a:avLst/>
            <a:gdLst/>
            <a:ahLst/>
            <a:cxnLst/>
            <a:rect r="r" b="b" t="t" l="l"/>
            <a:pathLst>
              <a:path h="13796986" w="14426507">
                <a:moveTo>
                  <a:pt x="0" y="0"/>
                </a:moveTo>
                <a:lnTo>
                  <a:pt x="14426507" y="0"/>
                </a:lnTo>
                <a:lnTo>
                  <a:pt x="14426507" y="13796986"/>
                </a:lnTo>
                <a:lnTo>
                  <a:pt x="0" y="13796986"/>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180" y="7587535"/>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59087" y="-174466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16441" y="-1028700"/>
            <a:ext cx="2842953" cy="4114800"/>
          </a:xfrm>
          <a:custGeom>
            <a:avLst/>
            <a:gdLst/>
            <a:ahLst/>
            <a:cxnLst/>
            <a:rect r="r" b="b" t="t" l="l"/>
            <a:pathLst>
              <a:path h="4114800" w="2842953">
                <a:moveTo>
                  <a:pt x="0" y="0"/>
                </a:moveTo>
                <a:lnTo>
                  <a:pt x="2842953" y="0"/>
                </a:lnTo>
                <a:lnTo>
                  <a:pt x="284295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400000">
            <a:off x="15657804" y="7610460"/>
            <a:ext cx="2585867" cy="3160270"/>
          </a:xfrm>
          <a:custGeom>
            <a:avLst/>
            <a:gdLst/>
            <a:ahLst/>
            <a:cxnLst/>
            <a:rect r="r" b="b" t="t" l="l"/>
            <a:pathLst>
              <a:path h="3160270" w="2585867">
                <a:moveTo>
                  <a:pt x="0" y="0"/>
                </a:moveTo>
                <a:lnTo>
                  <a:pt x="2585867" y="0"/>
                </a:lnTo>
                <a:lnTo>
                  <a:pt x="2585867" y="3160270"/>
                </a:lnTo>
                <a:lnTo>
                  <a:pt x="0" y="31602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49968" y="2370140"/>
            <a:ext cx="9123924" cy="5354064"/>
          </a:xfrm>
          <a:custGeom>
            <a:avLst/>
            <a:gdLst/>
            <a:ahLst/>
            <a:cxnLst/>
            <a:rect r="r" b="b" t="t" l="l"/>
            <a:pathLst>
              <a:path h="5354064" w="9123924">
                <a:moveTo>
                  <a:pt x="0" y="0"/>
                </a:moveTo>
                <a:lnTo>
                  <a:pt x="9123923" y="0"/>
                </a:lnTo>
                <a:lnTo>
                  <a:pt x="9123923" y="5354064"/>
                </a:lnTo>
                <a:lnTo>
                  <a:pt x="0" y="5354064"/>
                </a:lnTo>
                <a:lnTo>
                  <a:pt x="0" y="0"/>
                </a:lnTo>
                <a:close/>
              </a:path>
            </a:pathLst>
          </a:custGeom>
          <a:blipFill>
            <a:blip r:embed="rId10"/>
            <a:stretch>
              <a:fillRect l="-5794" t="0" r="-19134" b="0"/>
            </a:stretch>
          </a:blipFill>
        </p:spPr>
      </p:sp>
      <p:sp>
        <p:nvSpPr>
          <p:cNvPr name="Freeform 8" id="8"/>
          <p:cNvSpPr/>
          <p:nvPr/>
        </p:nvSpPr>
        <p:spPr>
          <a:xfrm flipH="false" flipV="false" rot="0">
            <a:off x="9825147" y="2216037"/>
            <a:ext cx="7434153" cy="5371498"/>
          </a:xfrm>
          <a:custGeom>
            <a:avLst/>
            <a:gdLst/>
            <a:ahLst/>
            <a:cxnLst/>
            <a:rect r="r" b="b" t="t" l="l"/>
            <a:pathLst>
              <a:path h="5371498" w="7434153">
                <a:moveTo>
                  <a:pt x="0" y="0"/>
                </a:moveTo>
                <a:lnTo>
                  <a:pt x="7434153" y="0"/>
                </a:lnTo>
                <a:lnTo>
                  <a:pt x="7434153" y="5371498"/>
                </a:lnTo>
                <a:lnTo>
                  <a:pt x="0" y="5371498"/>
                </a:lnTo>
                <a:lnTo>
                  <a:pt x="0" y="0"/>
                </a:lnTo>
                <a:close/>
              </a:path>
            </a:pathLst>
          </a:custGeom>
          <a:blipFill>
            <a:blip r:embed="rId11"/>
            <a:stretch>
              <a:fillRect l="0" t="0" r="0" b="0"/>
            </a:stretch>
          </a:blipFill>
        </p:spPr>
      </p:sp>
      <p:sp>
        <p:nvSpPr>
          <p:cNvPr name="TextBox 9" id="9"/>
          <p:cNvSpPr txBox="true"/>
          <p:nvPr/>
        </p:nvSpPr>
        <p:spPr>
          <a:xfrm rot="0">
            <a:off x="1915336" y="7282735"/>
            <a:ext cx="4970289" cy="768244"/>
          </a:xfrm>
          <a:prstGeom prst="rect">
            <a:avLst/>
          </a:prstGeom>
        </p:spPr>
        <p:txBody>
          <a:bodyPr anchor="t" rtlCol="false" tIns="0" lIns="0" bIns="0" rIns="0">
            <a:spAutoFit/>
          </a:bodyPr>
          <a:lstStyle/>
          <a:p>
            <a:pPr algn="just">
              <a:lnSpc>
                <a:spcPts val="4306"/>
              </a:lnSpc>
            </a:pPr>
            <a:r>
              <a:rPr lang="en-US" sz="3076">
                <a:solidFill>
                  <a:srgbClr val="2A2A29"/>
                </a:solidFill>
                <a:latin typeface="Biski"/>
                <a:ea typeface="Biski"/>
                <a:cs typeface="Biski"/>
                <a:sym typeface="Biski"/>
              </a:rPr>
              <a:t>Completing request</a:t>
            </a:r>
          </a:p>
        </p:txBody>
      </p:sp>
      <p:sp>
        <p:nvSpPr>
          <p:cNvPr name="TextBox 10" id="10"/>
          <p:cNvSpPr txBox="true"/>
          <p:nvPr/>
        </p:nvSpPr>
        <p:spPr>
          <a:xfrm rot="0">
            <a:off x="11980449" y="7361140"/>
            <a:ext cx="4970289" cy="768244"/>
          </a:xfrm>
          <a:prstGeom prst="rect">
            <a:avLst/>
          </a:prstGeom>
        </p:spPr>
        <p:txBody>
          <a:bodyPr anchor="t" rtlCol="false" tIns="0" lIns="0" bIns="0" rIns="0">
            <a:spAutoFit/>
          </a:bodyPr>
          <a:lstStyle/>
          <a:p>
            <a:pPr algn="just">
              <a:lnSpc>
                <a:spcPts val="4306"/>
              </a:lnSpc>
            </a:pPr>
            <a:r>
              <a:rPr lang="en-US" sz="3076">
                <a:solidFill>
                  <a:srgbClr val="2A2A29"/>
                </a:solidFill>
                <a:latin typeface="Biski"/>
                <a:ea typeface="Biski"/>
                <a:cs typeface="Biski"/>
                <a:sym typeface="Biski"/>
              </a:rPr>
              <a:t>Updating Stock</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04643">
            <a:off x="7470803" y="-1140950"/>
            <a:ext cx="14426507" cy="13796986"/>
          </a:xfrm>
          <a:custGeom>
            <a:avLst/>
            <a:gdLst/>
            <a:ahLst/>
            <a:cxnLst/>
            <a:rect r="r" b="b" t="t" l="l"/>
            <a:pathLst>
              <a:path h="13796986" w="14426507">
                <a:moveTo>
                  <a:pt x="0" y="0"/>
                </a:moveTo>
                <a:lnTo>
                  <a:pt x="14426507" y="0"/>
                </a:lnTo>
                <a:lnTo>
                  <a:pt x="14426507" y="13796986"/>
                </a:lnTo>
                <a:lnTo>
                  <a:pt x="0" y="13796986"/>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941139" y="-1218813"/>
            <a:ext cx="8217496" cy="7858915"/>
          </a:xfrm>
          <a:custGeom>
            <a:avLst/>
            <a:gdLst/>
            <a:ahLst/>
            <a:cxnLst/>
            <a:rect r="r" b="b" t="t" l="l"/>
            <a:pathLst>
              <a:path h="7858915" w="8217496">
                <a:moveTo>
                  <a:pt x="0" y="0"/>
                </a:moveTo>
                <a:lnTo>
                  <a:pt x="8217496" y="0"/>
                </a:lnTo>
                <a:lnTo>
                  <a:pt x="8217496" y="7858914"/>
                </a:lnTo>
                <a:lnTo>
                  <a:pt x="0" y="78589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068091"/>
            <a:ext cx="7376483" cy="6150817"/>
          </a:xfrm>
          <a:custGeom>
            <a:avLst/>
            <a:gdLst/>
            <a:ahLst/>
            <a:cxnLst/>
            <a:rect r="r" b="b" t="t" l="l"/>
            <a:pathLst>
              <a:path h="6150817" w="7376483">
                <a:moveTo>
                  <a:pt x="0" y="0"/>
                </a:moveTo>
                <a:lnTo>
                  <a:pt x="7376483" y="0"/>
                </a:lnTo>
                <a:lnTo>
                  <a:pt x="7376483" y="6150818"/>
                </a:lnTo>
                <a:lnTo>
                  <a:pt x="0" y="61508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949537" y="588059"/>
            <a:ext cx="1187151" cy="1306040"/>
          </a:xfrm>
          <a:custGeom>
            <a:avLst/>
            <a:gdLst/>
            <a:ahLst/>
            <a:cxnLst/>
            <a:rect r="r" b="b" t="t" l="l"/>
            <a:pathLst>
              <a:path h="1306040" w="1187151">
                <a:moveTo>
                  <a:pt x="0" y="0"/>
                </a:moveTo>
                <a:lnTo>
                  <a:pt x="1187152" y="0"/>
                </a:lnTo>
                <a:lnTo>
                  <a:pt x="1187152" y="1306040"/>
                </a:lnTo>
                <a:lnTo>
                  <a:pt x="0" y="1306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146426" y="2596344"/>
            <a:ext cx="7586847" cy="953964"/>
          </a:xfrm>
          <a:prstGeom prst="rect">
            <a:avLst/>
          </a:prstGeom>
        </p:spPr>
        <p:txBody>
          <a:bodyPr anchor="t" rtlCol="false" tIns="0" lIns="0" bIns="0" rIns="0">
            <a:spAutoFit/>
          </a:bodyPr>
          <a:lstStyle/>
          <a:p>
            <a:pPr algn="l">
              <a:lnSpc>
                <a:spcPts val="7794"/>
              </a:lnSpc>
              <a:spcBef>
                <a:spcPct val="0"/>
              </a:spcBef>
            </a:pPr>
            <a:r>
              <a:rPr lang="en-US" sz="5567">
                <a:solidFill>
                  <a:srgbClr val="2A2A29"/>
                </a:solidFill>
                <a:latin typeface="Chewy"/>
                <a:ea typeface="Chewy"/>
                <a:cs typeface="Chewy"/>
                <a:sym typeface="Chewy"/>
              </a:rPr>
              <a:t>Challenges Faced</a:t>
            </a:r>
          </a:p>
        </p:txBody>
      </p:sp>
      <p:sp>
        <p:nvSpPr>
          <p:cNvPr name="TextBox 7" id="7"/>
          <p:cNvSpPr txBox="true"/>
          <p:nvPr/>
        </p:nvSpPr>
        <p:spPr>
          <a:xfrm rot="0">
            <a:off x="8020217" y="3797856"/>
            <a:ext cx="10485491" cy="2361171"/>
          </a:xfrm>
          <a:prstGeom prst="rect">
            <a:avLst/>
          </a:prstGeom>
        </p:spPr>
        <p:txBody>
          <a:bodyPr anchor="t" rtlCol="false" tIns="0" lIns="0" bIns="0" rIns="0">
            <a:spAutoFit/>
          </a:bodyPr>
          <a:lstStyle/>
          <a:p>
            <a:pPr algn="just" marL="656450" indent="-328225" lvl="1">
              <a:lnSpc>
                <a:spcPts val="4256"/>
              </a:lnSpc>
              <a:buFont typeface="Arial"/>
              <a:buChar char="•"/>
            </a:pPr>
            <a:r>
              <a:rPr lang="en-US" sz="3040">
                <a:solidFill>
                  <a:srgbClr val="2A2A29"/>
                </a:solidFill>
                <a:latin typeface="Biski"/>
                <a:ea typeface="Biski"/>
                <a:cs typeface="Biski"/>
                <a:sym typeface="Biski"/>
              </a:rPr>
              <a:t>High latency</a:t>
            </a:r>
          </a:p>
          <a:p>
            <a:pPr algn="just" marL="656450" indent="-328225" lvl="1">
              <a:lnSpc>
                <a:spcPts val="4256"/>
              </a:lnSpc>
              <a:buFont typeface="Arial"/>
              <a:buChar char="•"/>
            </a:pPr>
            <a:r>
              <a:rPr lang="en-US" sz="3040">
                <a:solidFill>
                  <a:srgbClr val="2A2A29"/>
                </a:solidFill>
                <a:latin typeface="Biski"/>
                <a:ea typeface="Biski"/>
                <a:cs typeface="Biski"/>
                <a:sym typeface="Biski"/>
              </a:rPr>
              <a:t>Donor and location matching algorithm</a:t>
            </a:r>
          </a:p>
          <a:p>
            <a:pPr algn="just" marL="656450" indent="-328225" lvl="1">
              <a:lnSpc>
                <a:spcPts val="4256"/>
              </a:lnSpc>
              <a:buFont typeface="Arial"/>
              <a:buChar char="•"/>
            </a:pPr>
            <a:r>
              <a:rPr lang="en-US" sz="3040">
                <a:solidFill>
                  <a:srgbClr val="2A2A29"/>
                </a:solidFill>
                <a:latin typeface="Biski"/>
                <a:ea typeface="Biski"/>
                <a:cs typeface="Biski"/>
                <a:sym typeface="Biski"/>
              </a:rPr>
              <a:t>Email or sms sending</a:t>
            </a:r>
          </a:p>
          <a:p>
            <a:pPr algn="just" marL="656450" indent="-328225" lvl="1">
              <a:lnSpc>
                <a:spcPts val="4256"/>
              </a:lnSpc>
              <a:buFont typeface="Arial"/>
              <a:buChar char="•"/>
            </a:pPr>
            <a:r>
              <a:rPr lang="en-US" sz="3040">
                <a:solidFill>
                  <a:srgbClr val="2A2A29"/>
                </a:solidFill>
                <a:latin typeface="Biski"/>
                <a:ea typeface="Biski"/>
                <a:cs typeface="Biski"/>
                <a:sym typeface="Biski"/>
              </a:rPr>
              <a:t>Real life data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04643">
            <a:off x="1930747" y="3388507"/>
            <a:ext cx="14426507" cy="13796986"/>
          </a:xfrm>
          <a:custGeom>
            <a:avLst/>
            <a:gdLst/>
            <a:ahLst/>
            <a:cxnLst/>
            <a:rect r="r" b="b" t="t" l="l"/>
            <a:pathLst>
              <a:path h="13796986" w="14426507">
                <a:moveTo>
                  <a:pt x="0" y="0"/>
                </a:moveTo>
                <a:lnTo>
                  <a:pt x="14426506" y="0"/>
                </a:lnTo>
                <a:lnTo>
                  <a:pt x="14426506" y="13796986"/>
                </a:lnTo>
                <a:lnTo>
                  <a:pt x="0" y="13796986"/>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286056" y="5959668"/>
            <a:ext cx="5788312" cy="4114800"/>
          </a:xfrm>
          <a:custGeom>
            <a:avLst/>
            <a:gdLst/>
            <a:ahLst/>
            <a:cxnLst/>
            <a:rect r="r" b="b" t="t" l="l"/>
            <a:pathLst>
              <a:path h="4114800" w="5788312">
                <a:moveTo>
                  <a:pt x="0" y="0"/>
                </a:moveTo>
                <a:lnTo>
                  <a:pt x="5788311" y="0"/>
                </a:lnTo>
                <a:lnTo>
                  <a:pt x="578831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569396" y="-867876"/>
            <a:ext cx="4360578" cy="4114800"/>
          </a:xfrm>
          <a:custGeom>
            <a:avLst/>
            <a:gdLst/>
            <a:ahLst/>
            <a:cxnLst/>
            <a:rect r="r" b="b" t="t" l="l"/>
            <a:pathLst>
              <a:path h="4114800" w="4360578">
                <a:moveTo>
                  <a:pt x="0" y="0"/>
                </a:moveTo>
                <a:lnTo>
                  <a:pt x="4360578" y="0"/>
                </a:lnTo>
                <a:lnTo>
                  <a:pt x="436057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64233" y="7477521"/>
            <a:ext cx="2585867" cy="3160270"/>
          </a:xfrm>
          <a:custGeom>
            <a:avLst/>
            <a:gdLst/>
            <a:ahLst/>
            <a:cxnLst/>
            <a:rect r="r" b="b" t="t" l="l"/>
            <a:pathLst>
              <a:path h="3160270" w="2585867">
                <a:moveTo>
                  <a:pt x="0" y="0"/>
                </a:moveTo>
                <a:lnTo>
                  <a:pt x="2585866" y="0"/>
                </a:lnTo>
                <a:lnTo>
                  <a:pt x="2585866" y="3160270"/>
                </a:lnTo>
                <a:lnTo>
                  <a:pt x="0" y="31602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655962" y="1202654"/>
            <a:ext cx="8264232" cy="953964"/>
          </a:xfrm>
          <a:prstGeom prst="rect">
            <a:avLst/>
          </a:prstGeom>
        </p:spPr>
        <p:txBody>
          <a:bodyPr anchor="t" rtlCol="false" tIns="0" lIns="0" bIns="0" rIns="0">
            <a:spAutoFit/>
          </a:bodyPr>
          <a:lstStyle/>
          <a:p>
            <a:pPr algn="ctr">
              <a:lnSpc>
                <a:spcPts val="7794"/>
              </a:lnSpc>
              <a:spcBef>
                <a:spcPct val="0"/>
              </a:spcBef>
            </a:pPr>
            <a:r>
              <a:rPr lang="en-US" sz="5567">
                <a:solidFill>
                  <a:srgbClr val="2A2A29"/>
                </a:solidFill>
                <a:latin typeface="Chewy"/>
                <a:ea typeface="Chewy"/>
                <a:cs typeface="Chewy"/>
                <a:sym typeface="Chewy"/>
              </a:rPr>
              <a:t>Future Enhancements</a:t>
            </a:r>
          </a:p>
        </p:txBody>
      </p:sp>
      <p:sp>
        <p:nvSpPr>
          <p:cNvPr name="TextBox 7" id="7"/>
          <p:cNvSpPr txBox="true"/>
          <p:nvPr/>
        </p:nvSpPr>
        <p:spPr>
          <a:xfrm rot="0">
            <a:off x="1195965" y="2664515"/>
            <a:ext cx="14929368" cy="3447071"/>
          </a:xfrm>
          <a:prstGeom prst="rect">
            <a:avLst/>
          </a:prstGeom>
        </p:spPr>
        <p:txBody>
          <a:bodyPr anchor="t" rtlCol="false" tIns="0" lIns="0" bIns="0" rIns="0">
            <a:spAutoFit/>
          </a:bodyPr>
          <a:lstStyle/>
          <a:p>
            <a:pPr algn="just" marL="569499" indent="-284750" lvl="1">
              <a:lnSpc>
                <a:spcPts val="3692"/>
              </a:lnSpc>
              <a:buFont typeface="Arial"/>
              <a:buChar char="•"/>
            </a:pPr>
            <a:r>
              <a:rPr lang="en-US" sz="2637">
                <a:solidFill>
                  <a:srgbClr val="2A2A29"/>
                </a:solidFill>
                <a:latin typeface="Biski"/>
                <a:ea typeface="Biski"/>
                <a:cs typeface="Biski"/>
                <a:sym typeface="Biski"/>
              </a:rPr>
              <a:t>Emergency Blood Request Feature – Activates SOS mode to notify nearby donors and coordinate transport if needed.</a:t>
            </a:r>
          </a:p>
          <a:p>
            <a:pPr algn="just" marL="569499" indent="-284750" lvl="1">
              <a:lnSpc>
                <a:spcPts val="3692"/>
              </a:lnSpc>
              <a:buFont typeface="Arial"/>
              <a:buChar char="•"/>
            </a:pPr>
            <a:r>
              <a:rPr lang="en-US" sz="2637">
                <a:solidFill>
                  <a:srgbClr val="2A2A29"/>
                </a:solidFill>
                <a:latin typeface="Biski"/>
                <a:ea typeface="Biski"/>
                <a:cs typeface="Biski"/>
                <a:sym typeface="Biski"/>
              </a:rPr>
              <a:t>Advanced Donor Matching (AI-based matching)</a:t>
            </a:r>
          </a:p>
          <a:p>
            <a:pPr algn="just" marL="569499" indent="-284750" lvl="1">
              <a:lnSpc>
                <a:spcPts val="3692"/>
              </a:lnSpc>
              <a:buFont typeface="Arial"/>
              <a:buChar char="•"/>
            </a:pPr>
            <a:r>
              <a:rPr lang="en-US" sz="2637">
                <a:solidFill>
                  <a:srgbClr val="2A2A29"/>
                </a:solidFill>
                <a:latin typeface="Biski"/>
                <a:ea typeface="Biski"/>
                <a:cs typeface="Biski"/>
                <a:sym typeface="Biski"/>
              </a:rPr>
              <a:t>Automated Blood Inventory Management (real-time tracking and updates of blood stock)</a:t>
            </a:r>
          </a:p>
          <a:p>
            <a:pPr algn="just" marL="569499" indent="-284750" lvl="1">
              <a:lnSpc>
                <a:spcPts val="3692"/>
              </a:lnSpc>
              <a:buFont typeface="Arial"/>
              <a:buChar char="•"/>
            </a:pPr>
            <a:r>
              <a:rPr lang="en-US" sz="2637">
                <a:solidFill>
                  <a:srgbClr val="2A2A29"/>
                </a:solidFill>
                <a:latin typeface="Biski"/>
                <a:ea typeface="Biski"/>
                <a:cs typeface="Biski"/>
                <a:sym typeface="Biski"/>
              </a:rPr>
              <a:t>Mobile Application Development</a:t>
            </a:r>
          </a:p>
          <a:p>
            <a:pPr algn="just" marL="569499" indent="-284750" lvl="1">
              <a:lnSpc>
                <a:spcPts val="3692"/>
              </a:lnSpc>
              <a:buFont typeface="Arial"/>
              <a:buChar char="•"/>
            </a:pPr>
            <a:r>
              <a:rPr lang="en-US" sz="2637">
                <a:solidFill>
                  <a:srgbClr val="2A2A29"/>
                </a:solidFill>
                <a:latin typeface="Biski"/>
                <a:ea typeface="Biski"/>
                <a:cs typeface="Biski"/>
                <a:sym typeface="Biski"/>
              </a:rPr>
              <a:t>Improved Verification Mechanism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04643">
            <a:off x="-4863113" y="-1570966"/>
            <a:ext cx="14426507" cy="13796986"/>
          </a:xfrm>
          <a:custGeom>
            <a:avLst/>
            <a:gdLst/>
            <a:ahLst/>
            <a:cxnLst/>
            <a:rect r="r" b="b" t="t" l="l"/>
            <a:pathLst>
              <a:path h="13796986" w="14426507">
                <a:moveTo>
                  <a:pt x="0" y="0"/>
                </a:moveTo>
                <a:lnTo>
                  <a:pt x="14426507" y="0"/>
                </a:lnTo>
                <a:lnTo>
                  <a:pt x="14426507" y="13796986"/>
                </a:lnTo>
                <a:lnTo>
                  <a:pt x="0" y="13796986"/>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96602" y="2285165"/>
            <a:ext cx="8264232" cy="953964"/>
          </a:xfrm>
          <a:prstGeom prst="rect">
            <a:avLst/>
          </a:prstGeom>
        </p:spPr>
        <p:txBody>
          <a:bodyPr anchor="t" rtlCol="false" tIns="0" lIns="0" bIns="0" rIns="0">
            <a:spAutoFit/>
          </a:bodyPr>
          <a:lstStyle/>
          <a:p>
            <a:pPr algn="l">
              <a:lnSpc>
                <a:spcPts val="7794"/>
              </a:lnSpc>
              <a:spcBef>
                <a:spcPct val="0"/>
              </a:spcBef>
            </a:pPr>
            <a:r>
              <a:rPr lang="en-US" sz="5567">
                <a:solidFill>
                  <a:srgbClr val="2A2A29"/>
                </a:solidFill>
                <a:latin typeface="Chewy"/>
                <a:ea typeface="Chewy"/>
                <a:cs typeface="Chewy"/>
                <a:sym typeface="Chewy"/>
              </a:rPr>
              <a:t>Conclusion</a:t>
            </a:r>
          </a:p>
        </p:txBody>
      </p:sp>
      <p:sp>
        <p:nvSpPr>
          <p:cNvPr name="Freeform 4" id="4"/>
          <p:cNvSpPr/>
          <p:nvPr/>
        </p:nvSpPr>
        <p:spPr>
          <a:xfrm flipH="false" flipV="false" rot="0">
            <a:off x="9660587" y="1980585"/>
            <a:ext cx="7784067" cy="7122920"/>
          </a:xfrm>
          <a:custGeom>
            <a:avLst/>
            <a:gdLst/>
            <a:ahLst/>
            <a:cxnLst/>
            <a:rect r="r" b="b" t="t" l="l"/>
            <a:pathLst>
              <a:path h="7122920" w="7784067">
                <a:moveTo>
                  <a:pt x="0" y="0"/>
                </a:moveTo>
                <a:lnTo>
                  <a:pt x="7784066" y="0"/>
                </a:lnTo>
                <a:lnTo>
                  <a:pt x="7784066" y="7122920"/>
                </a:lnTo>
                <a:lnTo>
                  <a:pt x="0" y="71229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09739" y="7440889"/>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039097" y="-1409581"/>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679842" y="-56611"/>
            <a:ext cx="1388311" cy="4114800"/>
          </a:xfrm>
          <a:custGeom>
            <a:avLst/>
            <a:gdLst/>
            <a:ahLst/>
            <a:cxnLst/>
            <a:rect r="r" b="b" t="t" l="l"/>
            <a:pathLst>
              <a:path h="4114800" w="1388311">
                <a:moveTo>
                  <a:pt x="0" y="0"/>
                </a:moveTo>
                <a:lnTo>
                  <a:pt x="1388311" y="0"/>
                </a:lnTo>
                <a:lnTo>
                  <a:pt x="138831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25077" y="3195002"/>
            <a:ext cx="8948920" cy="3677920"/>
          </a:xfrm>
          <a:prstGeom prst="rect">
            <a:avLst/>
          </a:prstGeom>
        </p:spPr>
        <p:txBody>
          <a:bodyPr anchor="t" rtlCol="false" tIns="0" lIns="0" bIns="0" rIns="0">
            <a:spAutoFit/>
          </a:bodyPr>
          <a:lstStyle/>
          <a:p>
            <a:pPr algn="just">
              <a:lnSpc>
                <a:spcPts val="3079"/>
              </a:lnSpc>
            </a:pPr>
          </a:p>
          <a:p>
            <a:pPr algn="just">
              <a:lnSpc>
                <a:spcPts val="3079"/>
              </a:lnSpc>
            </a:pPr>
            <a:r>
              <a:rPr lang="en-US" sz="2199" b="true">
                <a:solidFill>
                  <a:srgbClr val="2A2A29"/>
                </a:solidFill>
                <a:latin typeface="Biski Bold"/>
                <a:ea typeface="Biski Bold"/>
                <a:cs typeface="Biski Bold"/>
                <a:sym typeface="Biski Bold"/>
              </a:rPr>
              <a:t>Unity Donors streamlines blood donation by connecting donors, seekers, hospitals, and blood banks efficiently. With real-time tracking, automated notifications, and secure access, it ensures timely donations and improved coordination. By simplifying donor management and encouraging voluntary contributions, Unity Donors enhances healthcare accessibility and emergency response.</a:t>
            </a:r>
          </a:p>
          <a:p>
            <a:pPr algn="just">
              <a:lnSpc>
                <a:spcPts val="307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15368" y="1868364"/>
            <a:ext cx="11907059" cy="6690633"/>
          </a:xfrm>
          <a:custGeom>
            <a:avLst/>
            <a:gdLst/>
            <a:ahLst/>
            <a:cxnLst/>
            <a:rect r="r" b="b" t="t" l="l"/>
            <a:pathLst>
              <a:path h="6690633" w="11907059">
                <a:moveTo>
                  <a:pt x="0" y="0"/>
                </a:moveTo>
                <a:lnTo>
                  <a:pt x="11907059" y="0"/>
                </a:lnTo>
                <a:lnTo>
                  <a:pt x="11907059" y="6690633"/>
                </a:lnTo>
                <a:lnTo>
                  <a:pt x="0" y="6690633"/>
                </a:lnTo>
                <a:lnTo>
                  <a:pt x="0" y="0"/>
                </a:lnTo>
                <a:close/>
              </a:path>
            </a:pathLst>
          </a:custGeom>
          <a:blipFill>
            <a:blip r:embed="rId2"/>
            <a:stretch>
              <a:fillRect l="0" t="0" r="0" b="0"/>
            </a:stretch>
          </a:blipFill>
        </p:spPr>
      </p:sp>
      <p:sp>
        <p:nvSpPr>
          <p:cNvPr name="TextBox 3" id="3"/>
          <p:cNvSpPr txBox="true"/>
          <p:nvPr/>
        </p:nvSpPr>
        <p:spPr>
          <a:xfrm rot="0">
            <a:off x="7054751" y="659540"/>
            <a:ext cx="4178498" cy="953964"/>
          </a:xfrm>
          <a:prstGeom prst="rect">
            <a:avLst/>
          </a:prstGeom>
        </p:spPr>
        <p:txBody>
          <a:bodyPr anchor="t" rtlCol="false" tIns="0" lIns="0" bIns="0" rIns="0">
            <a:spAutoFit/>
          </a:bodyPr>
          <a:lstStyle/>
          <a:p>
            <a:pPr algn="ctr">
              <a:lnSpc>
                <a:spcPts val="7794"/>
              </a:lnSpc>
              <a:spcBef>
                <a:spcPct val="0"/>
              </a:spcBef>
            </a:pPr>
            <a:r>
              <a:rPr lang="en-US" sz="5567">
                <a:solidFill>
                  <a:srgbClr val="000000"/>
                </a:solidFill>
                <a:latin typeface="Chewy"/>
                <a:ea typeface="Chewy"/>
                <a:cs typeface="Chewy"/>
                <a:sym typeface="Chewy"/>
              </a:rPr>
              <a:t>Any Questions?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04643">
            <a:off x="7358798" y="3388507"/>
            <a:ext cx="14426507" cy="13796986"/>
          </a:xfrm>
          <a:custGeom>
            <a:avLst/>
            <a:gdLst/>
            <a:ahLst/>
            <a:cxnLst/>
            <a:rect r="r" b="b" t="t" l="l"/>
            <a:pathLst>
              <a:path h="13796986" w="14426507">
                <a:moveTo>
                  <a:pt x="0" y="0"/>
                </a:moveTo>
                <a:lnTo>
                  <a:pt x="14426507" y="0"/>
                </a:lnTo>
                <a:lnTo>
                  <a:pt x="14426507" y="13796986"/>
                </a:lnTo>
                <a:lnTo>
                  <a:pt x="0" y="13796986"/>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89175" y="-867239"/>
            <a:ext cx="17818794" cy="9085912"/>
          </a:xfrm>
          <a:custGeom>
            <a:avLst/>
            <a:gdLst/>
            <a:ahLst/>
            <a:cxnLst/>
            <a:rect r="r" b="b" t="t" l="l"/>
            <a:pathLst>
              <a:path h="9085912" w="17818794">
                <a:moveTo>
                  <a:pt x="0" y="0"/>
                </a:moveTo>
                <a:lnTo>
                  <a:pt x="17818794" y="0"/>
                </a:lnTo>
                <a:lnTo>
                  <a:pt x="17818794" y="9085913"/>
                </a:lnTo>
                <a:lnTo>
                  <a:pt x="0" y="90859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79998" y="8937966"/>
            <a:ext cx="4360578" cy="4114800"/>
          </a:xfrm>
          <a:custGeom>
            <a:avLst/>
            <a:gdLst/>
            <a:ahLst/>
            <a:cxnLst/>
            <a:rect r="r" b="b" t="t" l="l"/>
            <a:pathLst>
              <a:path h="4114800" w="4360578">
                <a:moveTo>
                  <a:pt x="0" y="0"/>
                </a:moveTo>
                <a:lnTo>
                  <a:pt x="4360578" y="0"/>
                </a:lnTo>
                <a:lnTo>
                  <a:pt x="436057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1434660" y="5676681"/>
            <a:ext cx="6274784" cy="3846409"/>
          </a:xfrm>
          <a:prstGeom prst="rect">
            <a:avLst/>
          </a:prstGeom>
        </p:spPr>
        <p:txBody>
          <a:bodyPr anchor="t" rtlCol="false" tIns="0" lIns="0" bIns="0" rIns="0">
            <a:spAutoFit/>
          </a:bodyPr>
          <a:lstStyle/>
          <a:p>
            <a:pPr algn="l">
              <a:lnSpc>
                <a:spcPts val="14597"/>
              </a:lnSpc>
            </a:pPr>
            <a:r>
              <a:rPr lang="en-US" sz="15529">
                <a:solidFill>
                  <a:srgbClr val="2A2A29"/>
                </a:solidFill>
                <a:latin typeface="Chewy"/>
                <a:ea typeface="Chewy"/>
                <a:cs typeface="Chewy"/>
                <a:sym typeface="Chewy"/>
              </a:rPr>
              <a:t>Thank</a:t>
            </a:r>
          </a:p>
          <a:p>
            <a:pPr algn="l">
              <a:lnSpc>
                <a:spcPts val="14597"/>
              </a:lnSpc>
            </a:pPr>
            <a:r>
              <a:rPr lang="en-US" sz="15529">
                <a:solidFill>
                  <a:srgbClr val="2A2A29"/>
                </a:solidFill>
                <a:latin typeface="Chewy"/>
                <a:ea typeface="Chewy"/>
                <a:cs typeface="Chewy"/>
                <a:sym typeface="Chewy"/>
              </a:rPr>
              <a:t>You</a:t>
            </a:r>
          </a:p>
        </p:txBody>
      </p:sp>
      <p:sp>
        <p:nvSpPr>
          <p:cNvPr name="Freeform 6" id="6"/>
          <p:cNvSpPr/>
          <p:nvPr/>
        </p:nvSpPr>
        <p:spPr>
          <a:xfrm flipH="false" flipV="false" rot="9478271">
            <a:off x="15652352" y="8541492"/>
            <a:ext cx="3984347" cy="1963196"/>
          </a:xfrm>
          <a:custGeom>
            <a:avLst/>
            <a:gdLst/>
            <a:ahLst/>
            <a:cxnLst/>
            <a:rect r="r" b="b" t="t" l="l"/>
            <a:pathLst>
              <a:path h="1963196" w="3984347">
                <a:moveTo>
                  <a:pt x="0" y="0"/>
                </a:moveTo>
                <a:lnTo>
                  <a:pt x="3984347" y="0"/>
                </a:lnTo>
                <a:lnTo>
                  <a:pt x="3984347" y="1963197"/>
                </a:lnTo>
                <a:lnTo>
                  <a:pt x="0" y="19631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04643">
            <a:off x="10377557" y="6481958"/>
            <a:ext cx="14426507" cy="13796986"/>
          </a:xfrm>
          <a:custGeom>
            <a:avLst/>
            <a:gdLst/>
            <a:ahLst/>
            <a:cxnLst/>
            <a:rect r="r" b="b" t="t" l="l"/>
            <a:pathLst>
              <a:path h="13796986" w="14426507">
                <a:moveTo>
                  <a:pt x="0" y="0"/>
                </a:moveTo>
                <a:lnTo>
                  <a:pt x="14426507" y="0"/>
                </a:lnTo>
                <a:lnTo>
                  <a:pt x="14426507" y="13796986"/>
                </a:lnTo>
                <a:lnTo>
                  <a:pt x="0" y="13796986"/>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180" y="7587535"/>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59087" y="-174466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16441" y="-1028700"/>
            <a:ext cx="2842953" cy="4114800"/>
          </a:xfrm>
          <a:custGeom>
            <a:avLst/>
            <a:gdLst/>
            <a:ahLst/>
            <a:cxnLst/>
            <a:rect r="r" b="b" t="t" l="l"/>
            <a:pathLst>
              <a:path h="4114800" w="2842953">
                <a:moveTo>
                  <a:pt x="0" y="0"/>
                </a:moveTo>
                <a:lnTo>
                  <a:pt x="2842953" y="0"/>
                </a:lnTo>
                <a:lnTo>
                  <a:pt x="284295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400000">
            <a:off x="15657804" y="7610460"/>
            <a:ext cx="2585867" cy="3160270"/>
          </a:xfrm>
          <a:custGeom>
            <a:avLst/>
            <a:gdLst/>
            <a:ahLst/>
            <a:cxnLst/>
            <a:rect r="r" b="b" t="t" l="l"/>
            <a:pathLst>
              <a:path h="3160270" w="2585867">
                <a:moveTo>
                  <a:pt x="0" y="0"/>
                </a:moveTo>
                <a:lnTo>
                  <a:pt x="2585867" y="0"/>
                </a:lnTo>
                <a:lnTo>
                  <a:pt x="2585867" y="3160270"/>
                </a:lnTo>
                <a:lnTo>
                  <a:pt x="0" y="31602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707944" y="2551968"/>
            <a:ext cx="8434176" cy="953964"/>
          </a:xfrm>
          <a:prstGeom prst="rect">
            <a:avLst/>
          </a:prstGeom>
        </p:spPr>
        <p:txBody>
          <a:bodyPr anchor="t" rtlCol="false" tIns="0" lIns="0" bIns="0" rIns="0">
            <a:spAutoFit/>
          </a:bodyPr>
          <a:lstStyle/>
          <a:p>
            <a:pPr algn="ctr">
              <a:lnSpc>
                <a:spcPts val="7794"/>
              </a:lnSpc>
              <a:spcBef>
                <a:spcPct val="0"/>
              </a:spcBef>
            </a:pPr>
            <a:r>
              <a:rPr lang="en-US" sz="5567">
                <a:solidFill>
                  <a:srgbClr val="2A2A29"/>
                </a:solidFill>
                <a:latin typeface="Chewy"/>
                <a:ea typeface="Chewy"/>
                <a:cs typeface="Chewy"/>
                <a:sym typeface="Chewy"/>
              </a:rPr>
              <a:t>Developed by</a:t>
            </a:r>
          </a:p>
        </p:txBody>
      </p:sp>
      <p:sp>
        <p:nvSpPr>
          <p:cNvPr name="TextBox 8" id="8"/>
          <p:cNvSpPr txBox="true"/>
          <p:nvPr/>
        </p:nvSpPr>
        <p:spPr>
          <a:xfrm rot="0">
            <a:off x="5280295" y="4231981"/>
            <a:ext cx="8743789" cy="2111376"/>
          </a:xfrm>
          <a:prstGeom prst="rect">
            <a:avLst/>
          </a:prstGeom>
        </p:spPr>
        <p:txBody>
          <a:bodyPr anchor="t" rtlCol="false" tIns="0" lIns="0" bIns="0" rIns="0">
            <a:spAutoFit/>
          </a:bodyPr>
          <a:lstStyle/>
          <a:p>
            <a:pPr algn="just">
              <a:lnSpc>
                <a:spcPts val="4899"/>
              </a:lnSpc>
            </a:pPr>
            <a:r>
              <a:rPr lang="en-US" sz="3499">
                <a:solidFill>
                  <a:srgbClr val="2A2A29"/>
                </a:solidFill>
                <a:latin typeface="Biski"/>
                <a:ea typeface="Biski"/>
                <a:cs typeface="Biski"/>
                <a:sym typeface="Biski"/>
              </a:rPr>
              <a:t>Md. Khaled Bin Joha, ID: 1052.</a:t>
            </a:r>
          </a:p>
          <a:p>
            <a:pPr algn="just">
              <a:lnSpc>
                <a:spcPts val="4899"/>
              </a:lnSpc>
            </a:pPr>
            <a:r>
              <a:rPr lang="en-US" sz="3499">
                <a:solidFill>
                  <a:srgbClr val="2A2A29"/>
                </a:solidFill>
                <a:latin typeface="Biski"/>
                <a:ea typeface="Biski"/>
                <a:cs typeface="Biski"/>
                <a:sym typeface="Biski"/>
              </a:rPr>
              <a:t>Mikail Karim, ID: 1059.</a:t>
            </a:r>
          </a:p>
          <a:p>
            <a:pPr algn="just">
              <a:lnSpc>
                <a:spcPts val="4899"/>
              </a:lnSpc>
            </a:pPr>
            <a:r>
              <a:rPr lang="en-US" sz="3499">
                <a:solidFill>
                  <a:srgbClr val="2A2A29"/>
                </a:solidFill>
                <a:latin typeface="Biski"/>
                <a:ea typeface="Biski"/>
                <a:cs typeface="Biski"/>
                <a:sym typeface="Biski"/>
              </a:rPr>
              <a:t>Md. Imtiaz Hasan Bhuiyan, ID: 1062.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8854" y="7640493"/>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35508">
            <a:off x="16425136" y="-1028700"/>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592686" y="2409908"/>
            <a:ext cx="9131190" cy="6848392"/>
          </a:xfrm>
          <a:custGeom>
            <a:avLst/>
            <a:gdLst/>
            <a:ahLst/>
            <a:cxnLst/>
            <a:rect r="r" b="b" t="t" l="l"/>
            <a:pathLst>
              <a:path h="6848392" w="9131190">
                <a:moveTo>
                  <a:pt x="0" y="0"/>
                </a:moveTo>
                <a:lnTo>
                  <a:pt x="9131190" y="0"/>
                </a:lnTo>
                <a:lnTo>
                  <a:pt x="9131190" y="6848392"/>
                </a:lnTo>
                <a:lnTo>
                  <a:pt x="0" y="6848392"/>
                </a:lnTo>
                <a:lnTo>
                  <a:pt x="0" y="0"/>
                </a:lnTo>
                <a:close/>
              </a:path>
            </a:pathLst>
          </a:custGeom>
          <a:blipFill>
            <a:blip r:embed="rId4"/>
            <a:stretch>
              <a:fillRect l="0" t="0" r="0" b="0"/>
            </a:stretch>
          </a:blipFill>
        </p:spPr>
      </p:sp>
      <p:sp>
        <p:nvSpPr>
          <p:cNvPr name="TextBox 5" id="5"/>
          <p:cNvSpPr txBox="true"/>
          <p:nvPr/>
        </p:nvSpPr>
        <p:spPr>
          <a:xfrm rot="0">
            <a:off x="5984356" y="368387"/>
            <a:ext cx="6319287" cy="1168225"/>
          </a:xfrm>
          <a:prstGeom prst="rect">
            <a:avLst/>
          </a:prstGeom>
        </p:spPr>
        <p:txBody>
          <a:bodyPr anchor="t" rtlCol="false" tIns="0" lIns="0" bIns="0" rIns="0">
            <a:spAutoFit/>
          </a:bodyPr>
          <a:lstStyle/>
          <a:p>
            <a:pPr algn="ctr">
              <a:lnSpc>
                <a:spcPts val="9429"/>
              </a:lnSpc>
              <a:spcBef>
                <a:spcPct val="0"/>
              </a:spcBef>
            </a:pPr>
            <a:r>
              <a:rPr lang="en-US" sz="6735">
                <a:solidFill>
                  <a:srgbClr val="6AA2D6"/>
                </a:solidFill>
                <a:latin typeface="Chewy"/>
                <a:ea typeface="Chewy"/>
                <a:cs typeface="Chewy"/>
                <a:sym typeface="Chewy"/>
              </a:rPr>
              <a:t>Our Motivation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04643">
            <a:off x="-4502125" y="-800793"/>
            <a:ext cx="14426507" cy="13796986"/>
          </a:xfrm>
          <a:custGeom>
            <a:avLst/>
            <a:gdLst/>
            <a:ahLst/>
            <a:cxnLst/>
            <a:rect r="r" b="b" t="t" l="l"/>
            <a:pathLst>
              <a:path h="13796986" w="14426507">
                <a:moveTo>
                  <a:pt x="0" y="0"/>
                </a:moveTo>
                <a:lnTo>
                  <a:pt x="14426507" y="0"/>
                </a:lnTo>
                <a:lnTo>
                  <a:pt x="14426507" y="13796987"/>
                </a:lnTo>
                <a:lnTo>
                  <a:pt x="0" y="13796987"/>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92455" y="3451187"/>
            <a:ext cx="5876685" cy="4989840"/>
          </a:xfrm>
          <a:custGeom>
            <a:avLst/>
            <a:gdLst/>
            <a:ahLst/>
            <a:cxnLst/>
            <a:rect r="r" b="b" t="t" l="l"/>
            <a:pathLst>
              <a:path h="4989840" w="5876685">
                <a:moveTo>
                  <a:pt x="0" y="0"/>
                </a:moveTo>
                <a:lnTo>
                  <a:pt x="5876685" y="0"/>
                </a:lnTo>
                <a:lnTo>
                  <a:pt x="5876685" y="4989840"/>
                </a:lnTo>
                <a:lnTo>
                  <a:pt x="0" y="49898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028700" y="1684331"/>
            <a:ext cx="8434176" cy="953832"/>
          </a:xfrm>
          <a:prstGeom prst="rect">
            <a:avLst/>
          </a:prstGeom>
        </p:spPr>
        <p:txBody>
          <a:bodyPr anchor="t" rtlCol="false" tIns="0" lIns="0" bIns="0" rIns="0">
            <a:spAutoFit/>
          </a:bodyPr>
          <a:lstStyle/>
          <a:p>
            <a:pPr algn="l">
              <a:lnSpc>
                <a:spcPts val="7794"/>
              </a:lnSpc>
              <a:spcBef>
                <a:spcPct val="0"/>
              </a:spcBef>
            </a:pPr>
            <a:r>
              <a:rPr lang="en-US" sz="5567">
                <a:solidFill>
                  <a:srgbClr val="2A2A29"/>
                </a:solidFill>
                <a:latin typeface="Chewy"/>
                <a:ea typeface="Chewy"/>
                <a:cs typeface="Chewy"/>
                <a:sym typeface="Chewy"/>
              </a:rPr>
              <a:t>Introduction</a:t>
            </a:r>
          </a:p>
        </p:txBody>
      </p:sp>
      <p:sp>
        <p:nvSpPr>
          <p:cNvPr name="Freeform 5" id="5"/>
          <p:cNvSpPr/>
          <p:nvPr/>
        </p:nvSpPr>
        <p:spPr>
          <a:xfrm flipH="false" flipV="false" rot="0">
            <a:off x="13640266" y="-4686354"/>
            <a:ext cx="9295469" cy="8889848"/>
          </a:xfrm>
          <a:custGeom>
            <a:avLst/>
            <a:gdLst/>
            <a:ahLst/>
            <a:cxnLst/>
            <a:rect r="r" b="b" t="t" l="l"/>
            <a:pathLst>
              <a:path h="8889848" w="9295469">
                <a:moveTo>
                  <a:pt x="0" y="0"/>
                </a:moveTo>
                <a:lnTo>
                  <a:pt x="9295468" y="0"/>
                </a:lnTo>
                <a:lnTo>
                  <a:pt x="9295468" y="8889848"/>
                </a:lnTo>
                <a:lnTo>
                  <a:pt x="0" y="88898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678894">
            <a:off x="5654895" y="966986"/>
            <a:ext cx="1281373" cy="1663289"/>
          </a:xfrm>
          <a:custGeom>
            <a:avLst/>
            <a:gdLst/>
            <a:ahLst/>
            <a:cxnLst/>
            <a:rect r="r" b="b" t="t" l="l"/>
            <a:pathLst>
              <a:path h="1663289" w="1281373">
                <a:moveTo>
                  <a:pt x="0" y="0"/>
                </a:moveTo>
                <a:lnTo>
                  <a:pt x="1281373" y="0"/>
                </a:lnTo>
                <a:lnTo>
                  <a:pt x="1281373" y="1663290"/>
                </a:lnTo>
                <a:lnTo>
                  <a:pt x="0" y="16632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028700" y="2999740"/>
            <a:ext cx="9436753" cy="3795197"/>
          </a:xfrm>
          <a:prstGeom prst="rect">
            <a:avLst/>
          </a:prstGeom>
        </p:spPr>
        <p:txBody>
          <a:bodyPr anchor="t" rtlCol="false" tIns="0" lIns="0" bIns="0" rIns="0">
            <a:spAutoFit/>
          </a:bodyPr>
          <a:lstStyle/>
          <a:p>
            <a:pPr algn="just">
              <a:lnSpc>
                <a:spcPts val="3184"/>
              </a:lnSpc>
            </a:pPr>
            <a:r>
              <a:rPr lang="en-US" sz="2274">
                <a:solidFill>
                  <a:srgbClr val="2A2A29"/>
                </a:solidFill>
                <a:latin typeface="Biski"/>
                <a:ea typeface="Biski"/>
                <a:cs typeface="Biski"/>
                <a:sym typeface="Biski"/>
              </a:rPr>
              <a:t>Unity Donors is a web-based blood donation management system designed to connect donors with recipients efficiently. It enables users to register, request blood, and find compatible donors based on blood type and location. The platform features role-based access for donors, seekers, admins, hospitals, and blood banks, along with an intelligent matching algorithm and automated email/SMS notifications for seamless communication. </a:t>
            </a:r>
          </a:p>
          <a:p>
            <a:pPr algn="just">
              <a:lnSpc>
                <a:spcPts val="318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98314" y="-244765"/>
            <a:ext cx="8217496" cy="7858915"/>
          </a:xfrm>
          <a:custGeom>
            <a:avLst/>
            <a:gdLst/>
            <a:ahLst/>
            <a:cxnLst/>
            <a:rect r="r" b="b" t="t" l="l"/>
            <a:pathLst>
              <a:path h="7858915" w="8217496">
                <a:moveTo>
                  <a:pt x="0" y="0"/>
                </a:moveTo>
                <a:lnTo>
                  <a:pt x="8217497" y="0"/>
                </a:lnTo>
                <a:lnTo>
                  <a:pt x="8217497" y="7858915"/>
                </a:lnTo>
                <a:lnTo>
                  <a:pt x="0" y="7858915"/>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2194712"/>
            <a:ext cx="4181852" cy="4831595"/>
          </a:xfrm>
          <a:custGeom>
            <a:avLst/>
            <a:gdLst/>
            <a:ahLst/>
            <a:cxnLst/>
            <a:rect r="r" b="b" t="t" l="l"/>
            <a:pathLst>
              <a:path h="4831595" w="4181852">
                <a:moveTo>
                  <a:pt x="0" y="0"/>
                </a:moveTo>
                <a:lnTo>
                  <a:pt x="4181852" y="0"/>
                </a:lnTo>
                <a:lnTo>
                  <a:pt x="4181852" y="4831595"/>
                </a:lnTo>
                <a:lnTo>
                  <a:pt x="0" y="48315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158" y="-1407372"/>
            <a:ext cx="3817237" cy="3602084"/>
          </a:xfrm>
          <a:custGeom>
            <a:avLst/>
            <a:gdLst/>
            <a:ahLst/>
            <a:cxnLst/>
            <a:rect r="r" b="b" t="t" l="l"/>
            <a:pathLst>
              <a:path h="3602084" w="3817237">
                <a:moveTo>
                  <a:pt x="0" y="0"/>
                </a:moveTo>
                <a:lnTo>
                  <a:pt x="3817237" y="0"/>
                </a:lnTo>
                <a:lnTo>
                  <a:pt x="3817237" y="3602084"/>
                </a:lnTo>
                <a:lnTo>
                  <a:pt x="0" y="36020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390712" y="1240748"/>
            <a:ext cx="5548086" cy="953964"/>
          </a:xfrm>
          <a:prstGeom prst="rect">
            <a:avLst/>
          </a:prstGeom>
        </p:spPr>
        <p:txBody>
          <a:bodyPr anchor="t" rtlCol="false" tIns="0" lIns="0" bIns="0" rIns="0">
            <a:spAutoFit/>
          </a:bodyPr>
          <a:lstStyle/>
          <a:p>
            <a:pPr algn="l">
              <a:lnSpc>
                <a:spcPts val="7794"/>
              </a:lnSpc>
              <a:spcBef>
                <a:spcPct val="0"/>
              </a:spcBef>
            </a:pPr>
            <a:r>
              <a:rPr lang="en-US" sz="5567">
                <a:solidFill>
                  <a:srgbClr val="2A2A29"/>
                </a:solidFill>
                <a:latin typeface="Chewy"/>
                <a:ea typeface="Chewy"/>
                <a:cs typeface="Chewy"/>
                <a:sym typeface="Chewy"/>
              </a:rPr>
              <a:t>Features Overview</a:t>
            </a:r>
          </a:p>
        </p:txBody>
      </p:sp>
      <p:sp>
        <p:nvSpPr>
          <p:cNvPr name="TextBox 6" id="6"/>
          <p:cNvSpPr txBox="true"/>
          <p:nvPr/>
        </p:nvSpPr>
        <p:spPr>
          <a:xfrm rot="0">
            <a:off x="4331561" y="2312554"/>
            <a:ext cx="13649553" cy="6081148"/>
          </a:xfrm>
          <a:prstGeom prst="rect">
            <a:avLst/>
          </a:prstGeom>
        </p:spPr>
        <p:txBody>
          <a:bodyPr anchor="t" rtlCol="false" tIns="0" lIns="0" bIns="0" rIns="0">
            <a:spAutoFit/>
          </a:bodyPr>
          <a:lstStyle/>
          <a:p>
            <a:pPr algn="just" marL="478333" indent="-239167" lvl="1">
              <a:lnSpc>
                <a:spcPts val="3101"/>
              </a:lnSpc>
              <a:buFont typeface="Arial"/>
              <a:buChar char="•"/>
            </a:pPr>
            <a:r>
              <a:rPr lang="en-US" sz="2215">
                <a:solidFill>
                  <a:srgbClr val="2A2A29"/>
                </a:solidFill>
                <a:latin typeface="Biski"/>
                <a:ea typeface="Biski"/>
                <a:cs typeface="Biski"/>
                <a:sym typeface="Biski"/>
              </a:rPr>
              <a:t>Automated Donor Matching – Connects donors with recipients based on blood type, location, availability, and emergency priority.</a:t>
            </a:r>
          </a:p>
          <a:p>
            <a:pPr algn="just">
              <a:lnSpc>
                <a:spcPts val="3101"/>
              </a:lnSpc>
            </a:pPr>
          </a:p>
          <a:p>
            <a:pPr algn="just" marL="478333" indent="-239167" lvl="1">
              <a:lnSpc>
                <a:spcPts val="3101"/>
              </a:lnSpc>
              <a:buFont typeface="Arial"/>
              <a:buChar char="•"/>
            </a:pPr>
            <a:r>
              <a:rPr lang="en-US" sz="2215">
                <a:solidFill>
                  <a:srgbClr val="2A2A29"/>
                </a:solidFill>
                <a:latin typeface="Biski"/>
                <a:ea typeface="Biski"/>
                <a:cs typeface="Biski"/>
                <a:sym typeface="Biski"/>
              </a:rPr>
              <a:t>Real-time Notifications – Sends instant email/SMS alerts for blood requests, approvals, donation schedules, and urgent cases.</a:t>
            </a:r>
          </a:p>
          <a:p>
            <a:pPr algn="just">
              <a:lnSpc>
                <a:spcPts val="3101"/>
              </a:lnSpc>
            </a:pPr>
          </a:p>
          <a:p>
            <a:pPr algn="just" marL="478333" indent="-239167" lvl="1">
              <a:lnSpc>
                <a:spcPts val="3101"/>
              </a:lnSpc>
              <a:buFont typeface="Arial"/>
              <a:buChar char="•"/>
            </a:pPr>
            <a:r>
              <a:rPr lang="en-US" sz="2215">
                <a:solidFill>
                  <a:srgbClr val="2A2A29"/>
                </a:solidFill>
                <a:latin typeface="Biski"/>
                <a:ea typeface="Biski"/>
                <a:cs typeface="Biski"/>
                <a:sym typeface="Biski"/>
              </a:rPr>
              <a:t>Role-based Access Control – Secure access for donors, recipients, hospitals, blood banks, and administrators.</a:t>
            </a:r>
          </a:p>
          <a:p>
            <a:pPr algn="just">
              <a:lnSpc>
                <a:spcPts val="3101"/>
              </a:lnSpc>
            </a:pPr>
          </a:p>
          <a:p>
            <a:pPr algn="just" marL="478333" indent="-239167" lvl="1">
              <a:lnSpc>
                <a:spcPts val="3101"/>
              </a:lnSpc>
              <a:buFont typeface="Arial"/>
              <a:buChar char="•"/>
            </a:pPr>
            <a:r>
              <a:rPr lang="en-US" sz="2215">
                <a:solidFill>
                  <a:srgbClr val="2A2A29"/>
                </a:solidFill>
                <a:latin typeface="Biski"/>
                <a:ea typeface="Biski"/>
                <a:cs typeface="Biski"/>
                <a:sym typeface="Biski"/>
              </a:rPr>
              <a:t>Data Privacy &amp; Security – Ensures encryption, authentication, and consent-based data sharing.</a:t>
            </a:r>
          </a:p>
          <a:p>
            <a:pPr algn="just">
              <a:lnSpc>
                <a:spcPts val="3101"/>
              </a:lnSpc>
            </a:pPr>
          </a:p>
          <a:p>
            <a:pPr algn="just" marL="478333" indent="-239167" lvl="1">
              <a:lnSpc>
                <a:spcPts val="3101"/>
              </a:lnSpc>
              <a:buFont typeface="Arial"/>
              <a:buChar char="•"/>
            </a:pPr>
            <a:r>
              <a:rPr lang="en-US" sz="2215">
                <a:solidFill>
                  <a:srgbClr val="2A2A29"/>
                </a:solidFill>
                <a:latin typeface="Biski"/>
                <a:ea typeface="Biski"/>
                <a:cs typeface="Biski"/>
                <a:sym typeface="Biski"/>
              </a:rPr>
              <a:t>Blood Management System – Monitors blood stock levels, tracks expiration dates, and prevents wastage.</a:t>
            </a:r>
          </a:p>
          <a:p>
            <a:pPr algn="just">
              <a:lnSpc>
                <a:spcPts val="3101"/>
              </a:lnSpc>
            </a:pPr>
          </a:p>
        </p:txBody>
      </p:sp>
      <p:sp>
        <p:nvSpPr>
          <p:cNvPr name="Freeform 7" id="7"/>
          <p:cNvSpPr/>
          <p:nvPr/>
        </p:nvSpPr>
        <p:spPr>
          <a:xfrm flipH="false" flipV="true" rot="-5400000">
            <a:off x="79994" y="7678165"/>
            <a:ext cx="2585867" cy="3160270"/>
          </a:xfrm>
          <a:custGeom>
            <a:avLst/>
            <a:gdLst/>
            <a:ahLst/>
            <a:cxnLst/>
            <a:rect r="r" b="b" t="t" l="l"/>
            <a:pathLst>
              <a:path h="3160270" w="2585867">
                <a:moveTo>
                  <a:pt x="0" y="3160270"/>
                </a:moveTo>
                <a:lnTo>
                  <a:pt x="2585867" y="3160270"/>
                </a:lnTo>
                <a:lnTo>
                  <a:pt x="2585867" y="0"/>
                </a:lnTo>
                <a:lnTo>
                  <a:pt x="0" y="0"/>
                </a:lnTo>
                <a:lnTo>
                  <a:pt x="0" y="316027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43485" y="2850843"/>
            <a:ext cx="5769668" cy="3797910"/>
          </a:xfrm>
          <a:custGeom>
            <a:avLst/>
            <a:gdLst/>
            <a:ahLst/>
            <a:cxnLst/>
            <a:rect r="r" b="b" t="t" l="l"/>
            <a:pathLst>
              <a:path h="3797910" w="5769668">
                <a:moveTo>
                  <a:pt x="0" y="0"/>
                </a:moveTo>
                <a:lnTo>
                  <a:pt x="5769668" y="0"/>
                </a:lnTo>
                <a:lnTo>
                  <a:pt x="5769668" y="3797910"/>
                </a:lnTo>
                <a:lnTo>
                  <a:pt x="0" y="3797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604157" y="0"/>
            <a:ext cx="12115296" cy="11586629"/>
          </a:xfrm>
          <a:custGeom>
            <a:avLst/>
            <a:gdLst/>
            <a:ahLst/>
            <a:cxnLst/>
            <a:rect r="r" b="b" t="t" l="l"/>
            <a:pathLst>
              <a:path h="11586629" w="12115296">
                <a:moveTo>
                  <a:pt x="0" y="0"/>
                </a:moveTo>
                <a:lnTo>
                  <a:pt x="12115296" y="0"/>
                </a:lnTo>
                <a:lnTo>
                  <a:pt x="12115296" y="11586629"/>
                </a:lnTo>
                <a:lnTo>
                  <a:pt x="0" y="11586629"/>
                </a:lnTo>
                <a:lnTo>
                  <a:pt x="0" y="0"/>
                </a:lnTo>
                <a:close/>
              </a:path>
            </a:pathLst>
          </a:custGeom>
          <a:blipFill>
            <a:blip r:embed="rId4">
              <a:alphaModFix amt="13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7830" y="-4407728"/>
            <a:ext cx="8217496" cy="7858915"/>
          </a:xfrm>
          <a:custGeom>
            <a:avLst/>
            <a:gdLst/>
            <a:ahLst/>
            <a:cxnLst/>
            <a:rect r="r" b="b" t="t" l="l"/>
            <a:pathLst>
              <a:path h="7858915" w="8217496">
                <a:moveTo>
                  <a:pt x="0" y="0"/>
                </a:moveTo>
                <a:lnTo>
                  <a:pt x="8217497" y="0"/>
                </a:lnTo>
                <a:lnTo>
                  <a:pt x="8217497" y="7858915"/>
                </a:lnTo>
                <a:lnTo>
                  <a:pt x="0" y="7858915"/>
                </a:lnTo>
                <a:lnTo>
                  <a:pt x="0" y="0"/>
                </a:lnTo>
                <a:close/>
              </a:path>
            </a:pathLst>
          </a:custGeom>
          <a:blipFill>
            <a:blip r:embed="rId4">
              <a:alphaModFix amt="13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866524" y="8404853"/>
            <a:ext cx="2842953" cy="4114800"/>
          </a:xfrm>
          <a:custGeom>
            <a:avLst/>
            <a:gdLst/>
            <a:ahLst/>
            <a:cxnLst/>
            <a:rect r="r" b="b" t="t" l="l"/>
            <a:pathLst>
              <a:path h="4114800" w="2842953">
                <a:moveTo>
                  <a:pt x="0" y="0"/>
                </a:moveTo>
                <a:lnTo>
                  <a:pt x="2842952" y="0"/>
                </a:lnTo>
                <a:lnTo>
                  <a:pt x="284295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21476" y="-1028700"/>
            <a:ext cx="2842953" cy="4114800"/>
          </a:xfrm>
          <a:custGeom>
            <a:avLst/>
            <a:gdLst/>
            <a:ahLst/>
            <a:cxnLst/>
            <a:rect r="r" b="b" t="t" l="l"/>
            <a:pathLst>
              <a:path h="4114800" w="2842953">
                <a:moveTo>
                  <a:pt x="0" y="0"/>
                </a:moveTo>
                <a:lnTo>
                  <a:pt x="2842952" y="0"/>
                </a:lnTo>
                <a:lnTo>
                  <a:pt x="284295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467538" y="628322"/>
            <a:ext cx="8264232" cy="953964"/>
          </a:xfrm>
          <a:prstGeom prst="rect">
            <a:avLst/>
          </a:prstGeom>
        </p:spPr>
        <p:txBody>
          <a:bodyPr anchor="t" rtlCol="false" tIns="0" lIns="0" bIns="0" rIns="0">
            <a:spAutoFit/>
          </a:bodyPr>
          <a:lstStyle/>
          <a:p>
            <a:pPr algn="l">
              <a:lnSpc>
                <a:spcPts val="7794"/>
              </a:lnSpc>
              <a:spcBef>
                <a:spcPct val="0"/>
              </a:spcBef>
            </a:pPr>
            <a:r>
              <a:rPr lang="en-US" sz="5567">
                <a:solidFill>
                  <a:srgbClr val="2A2A29"/>
                </a:solidFill>
                <a:latin typeface="Chewy"/>
                <a:ea typeface="Chewy"/>
                <a:cs typeface="Chewy"/>
                <a:sym typeface="Chewy"/>
              </a:rPr>
              <a:t>Features Overview</a:t>
            </a:r>
          </a:p>
        </p:txBody>
      </p:sp>
      <p:sp>
        <p:nvSpPr>
          <p:cNvPr name="TextBox 8" id="8"/>
          <p:cNvSpPr txBox="true"/>
          <p:nvPr/>
        </p:nvSpPr>
        <p:spPr>
          <a:xfrm rot="0">
            <a:off x="453491" y="2022022"/>
            <a:ext cx="12433350" cy="6411595"/>
          </a:xfrm>
          <a:prstGeom prst="rect">
            <a:avLst/>
          </a:prstGeom>
        </p:spPr>
        <p:txBody>
          <a:bodyPr anchor="t" rtlCol="false" tIns="0" lIns="0" bIns="0" rIns="0">
            <a:spAutoFit/>
          </a:bodyPr>
          <a:lstStyle/>
          <a:p>
            <a:pPr algn="just">
              <a:lnSpc>
                <a:spcPts val="3079"/>
              </a:lnSpc>
            </a:pPr>
          </a:p>
          <a:p>
            <a:pPr algn="just" marL="474979" indent="-237490" lvl="1">
              <a:lnSpc>
                <a:spcPts val="3079"/>
              </a:lnSpc>
              <a:buFont typeface="Arial"/>
              <a:buChar char="•"/>
            </a:pPr>
            <a:r>
              <a:rPr lang="en-US" sz="2199">
                <a:solidFill>
                  <a:srgbClr val="2A2A29"/>
                </a:solidFill>
                <a:latin typeface="Biski"/>
                <a:ea typeface="Biski"/>
                <a:cs typeface="Biski"/>
                <a:sym typeface="Biski"/>
              </a:rPr>
              <a:t>V</a:t>
            </a:r>
            <a:r>
              <a:rPr lang="en-US" sz="2199">
                <a:solidFill>
                  <a:srgbClr val="2A2A29"/>
                </a:solidFill>
                <a:latin typeface="Biski"/>
                <a:ea typeface="Biski"/>
                <a:cs typeface="Biski"/>
                <a:sym typeface="Biski"/>
              </a:rPr>
              <a:t>olunteer Engagement – Supports donation drives, awareness campaigns, and public education.</a:t>
            </a:r>
          </a:p>
          <a:p>
            <a:pPr algn="just">
              <a:lnSpc>
                <a:spcPts val="3079"/>
              </a:lnSpc>
            </a:pPr>
          </a:p>
          <a:p>
            <a:pPr algn="just" marL="474979" indent="-237490" lvl="1">
              <a:lnSpc>
                <a:spcPts val="3079"/>
              </a:lnSpc>
              <a:buFont typeface="Arial"/>
              <a:buChar char="•"/>
            </a:pPr>
            <a:r>
              <a:rPr lang="en-US" sz="2199">
                <a:solidFill>
                  <a:srgbClr val="2A2A29"/>
                </a:solidFill>
                <a:latin typeface="Biski"/>
                <a:ea typeface="Biski"/>
                <a:cs typeface="Biski"/>
                <a:sym typeface="Biski"/>
              </a:rPr>
              <a:t>User-friendly Interface – Simple dashboard for tracking donors, requests, and donation history.</a:t>
            </a:r>
          </a:p>
          <a:p>
            <a:pPr algn="just">
              <a:lnSpc>
                <a:spcPts val="3079"/>
              </a:lnSpc>
            </a:pPr>
          </a:p>
          <a:p>
            <a:pPr algn="just" marL="474979" indent="-237490" lvl="1">
              <a:lnSpc>
                <a:spcPts val="3079"/>
              </a:lnSpc>
              <a:buFont typeface="Arial"/>
              <a:buChar char="•"/>
            </a:pPr>
            <a:r>
              <a:rPr lang="en-US" sz="2199">
                <a:solidFill>
                  <a:srgbClr val="2A2A29"/>
                </a:solidFill>
                <a:latin typeface="Biski"/>
                <a:ea typeface="Biski"/>
                <a:cs typeface="Biski"/>
                <a:sym typeface="Biski"/>
              </a:rPr>
              <a:t>Hospital Collaboration – Real-time blood bank coordination and a dedicated hospital portal for managing requests.</a:t>
            </a:r>
          </a:p>
          <a:p>
            <a:pPr algn="just">
              <a:lnSpc>
                <a:spcPts val="3079"/>
              </a:lnSpc>
            </a:pPr>
          </a:p>
          <a:p>
            <a:pPr algn="just" marL="474979" indent="-237490" lvl="1">
              <a:lnSpc>
                <a:spcPts val="3079"/>
              </a:lnSpc>
              <a:buFont typeface="Arial"/>
              <a:buChar char="•"/>
            </a:pPr>
            <a:r>
              <a:rPr lang="en-US" sz="2199">
                <a:solidFill>
                  <a:srgbClr val="2A2A29"/>
                </a:solidFill>
                <a:latin typeface="Biski"/>
                <a:ea typeface="Biski"/>
                <a:cs typeface="Biski"/>
                <a:sym typeface="Biski"/>
              </a:rPr>
              <a:t>Blood Donation Campaigns – Event scheduling, social media integration, and campaign promotions.</a:t>
            </a:r>
          </a:p>
          <a:p>
            <a:pPr algn="just">
              <a:lnSpc>
                <a:spcPts val="3079"/>
              </a:lnSpc>
            </a:pPr>
          </a:p>
          <a:p>
            <a:pPr algn="just" marL="474979" indent="-237490" lvl="1">
              <a:lnSpc>
                <a:spcPts val="3079"/>
              </a:lnSpc>
              <a:buFont typeface="Arial"/>
              <a:buChar char="•"/>
            </a:pPr>
            <a:r>
              <a:rPr lang="en-US" sz="2199">
                <a:solidFill>
                  <a:srgbClr val="2A2A29"/>
                </a:solidFill>
                <a:latin typeface="Biski"/>
                <a:ea typeface="Biski"/>
                <a:cs typeface="Biski"/>
                <a:sym typeface="Biski"/>
              </a:rPr>
              <a:t>Donor Recognition System – Awards badges, digital certificates, and rewards for frequent donors.</a:t>
            </a:r>
          </a:p>
          <a:p>
            <a:pPr algn="just">
              <a:lnSpc>
                <a:spcPts val="307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785" y="1685096"/>
            <a:ext cx="17876513" cy="8601904"/>
          </a:xfrm>
          <a:custGeom>
            <a:avLst/>
            <a:gdLst/>
            <a:ahLst/>
            <a:cxnLst/>
            <a:rect r="r" b="b" t="t" l="l"/>
            <a:pathLst>
              <a:path h="8601904" w="17876513">
                <a:moveTo>
                  <a:pt x="0" y="0"/>
                </a:moveTo>
                <a:lnTo>
                  <a:pt x="17876513" y="0"/>
                </a:lnTo>
                <a:lnTo>
                  <a:pt x="17876513" y="8601904"/>
                </a:lnTo>
                <a:lnTo>
                  <a:pt x="0" y="8601904"/>
                </a:lnTo>
                <a:lnTo>
                  <a:pt x="0" y="0"/>
                </a:lnTo>
                <a:close/>
              </a:path>
            </a:pathLst>
          </a:custGeom>
          <a:blipFill>
            <a:blip r:embed="rId2"/>
            <a:stretch>
              <a:fillRect l="-3097" t="0" r="-106" b="0"/>
            </a:stretch>
          </a:blipFill>
        </p:spPr>
      </p:sp>
      <p:sp>
        <p:nvSpPr>
          <p:cNvPr name="TextBox 3" id="3"/>
          <p:cNvSpPr txBox="true"/>
          <p:nvPr/>
        </p:nvSpPr>
        <p:spPr>
          <a:xfrm rot="0">
            <a:off x="4926912" y="284949"/>
            <a:ext cx="8434176" cy="953964"/>
          </a:xfrm>
          <a:prstGeom prst="rect">
            <a:avLst/>
          </a:prstGeom>
        </p:spPr>
        <p:txBody>
          <a:bodyPr anchor="t" rtlCol="false" tIns="0" lIns="0" bIns="0" rIns="0">
            <a:spAutoFit/>
          </a:bodyPr>
          <a:lstStyle/>
          <a:p>
            <a:pPr algn="ctr">
              <a:lnSpc>
                <a:spcPts val="7794"/>
              </a:lnSpc>
              <a:spcBef>
                <a:spcPct val="0"/>
              </a:spcBef>
            </a:pPr>
            <a:r>
              <a:rPr lang="en-US" sz="5567">
                <a:solidFill>
                  <a:srgbClr val="2A2A29"/>
                </a:solidFill>
                <a:latin typeface="Chewy"/>
                <a:ea typeface="Chewy"/>
                <a:cs typeface="Chewy"/>
                <a:sym typeface="Chewy"/>
              </a:rPr>
              <a:t>System Architecture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04643">
            <a:off x="10377557" y="6481958"/>
            <a:ext cx="14426507" cy="13796986"/>
          </a:xfrm>
          <a:custGeom>
            <a:avLst/>
            <a:gdLst/>
            <a:ahLst/>
            <a:cxnLst/>
            <a:rect r="r" b="b" t="t" l="l"/>
            <a:pathLst>
              <a:path h="13796986" w="14426507">
                <a:moveTo>
                  <a:pt x="0" y="0"/>
                </a:moveTo>
                <a:lnTo>
                  <a:pt x="14426507" y="0"/>
                </a:lnTo>
                <a:lnTo>
                  <a:pt x="14426507" y="13796986"/>
                </a:lnTo>
                <a:lnTo>
                  <a:pt x="0" y="13796986"/>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180" y="7587535"/>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59087" y="-174466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16441" y="-1028700"/>
            <a:ext cx="2842953" cy="4114800"/>
          </a:xfrm>
          <a:custGeom>
            <a:avLst/>
            <a:gdLst/>
            <a:ahLst/>
            <a:cxnLst/>
            <a:rect r="r" b="b" t="t" l="l"/>
            <a:pathLst>
              <a:path h="4114800" w="2842953">
                <a:moveTo>
                  <a:pt x="0" y="0"/>
                </a:moveTo>
                <a:lnTo>
                  <a:pt x="2842953" y="0"/>
                </a:lnTo>
                <a:lnTo>
                  <a:pt x="284295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400000">
            <a:off x="15657804" y="7610460"/>
            <a:ext cx="2585867" cy="3160270"/>
          </a:xfrm>
          <a:custGeom>
            <a:avLst/>
            <a:gdLst/>
            <a:ahLst/>
            <a:cxnLst/>
            <a:rect r="r" b="b" t="t" l="l"/>
            <a:pathLst>
              <a:path h="3160270" w="2585867">
                <a:moveTo>
                  <a:pt x="0" y="0"/>
                </a:moveTo>
                <a:lnTo>
                  <a:pt x="2585867" y="0"/>
                </a:lnTo>
                <a:lnTo>
                  <a:pt x="2585867" y="3160270"/>
                </a:lnTo>
                <a:lnTo>
                  <a:pt x="0" y="31602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863149" y="3490971"/>
            <a:ext cx="5942096" cy="2697482"/>
          </a:xfrm>
          <a:prstGeom prst="rect">
            <a:avLst/>
          </a:prstGeom>
        </p:spPr>
        <p:txBody>
          <a:bodyPr anchor="t" rtlCol="false" tIns="0" lIns="0" bIns="0" rIns="0">
            <a:spAutoFit/>
          </a:bodyPr>
          <a:lstStyle/>
          <a:p>
            <a:pPr algn="just">
              <a:lnSpc>
                <a:spcPts val="8819"/>
              </a:lnSpc>
            </a:pPr>
            <a:r>
              <a:rPr lang="en-US" sz="6299">
                <a:solidFill>
                  <a:srgbClr val="2A2A29"/>
                </a:solidFill>
                <a:latin typeface="Biski"/>
                <a:ea typeface="Biski"/>
                <a:cs typeface="Biski"/>
                <a:sym typeface="Biski"/>
              </a:rPr>
              <a:t>User interface screenshots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04643">
            <a:off x="10377557" y="6481958"/>
            <a:ext cx="14426507" cy="13796986"/>
          </a:xfrm>
          <a:custGeom>
            <a:avLst/>
            <a:gdLst/>
            <a:ahLst/>
            <a:cxnLst/>
            <a:rect r="r" b="b" t="t" l="l"/>
            <a:pathLst>
              <a:path h="13796986" w="14426507">
                <a:moveTo>
                  <a:pt x="0" y="0"/>
                </a:moveTo>
                <a:lnTo>
                  <a:pt x="14426507" y="0"/>
                </a:lnTo>
                <a:lnTo>
                  <a:pt x="14426507" y="13796986"/>
                </a:lnTo>
                <a:lnTo>
                  <a:pt x="0" y="13796986"/>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180" y="7587535"/>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59087" y="-174466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16441" y="-1028700"/>
            <a:ext cx="2842953" cy="4114800"/>
          </a:xfrm>
          <a:custGeom>
            <a:avLst/>
            <a:gdLst/>
            <a:ahLst/>
            <a:cxnLst/>
            <a:rect r="r" b="b" t="t" l="l"/>
            <a:pathLst>
              <a:path h="4114800" w="2842953">
                <a:moveTo>
                  <a:pt x="0" y="0"/>
                </a:moveTo>
                <a:lnTo>
                  <a:pt x="2842953" y="0"/>
                </a:lnTo>
                <a:lnTo>
                  <a:pt x="284295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400000">
            <a:off x="15657804" y="7610460"/>
            <a:ext cx="2585867" cy="3160270"/>
          </a:xfrm>
          <a:custGeom>
            <a:avLst/>
            <a:gdLst/>
            <a:ahLst/>
            <a:cxnLst/>
            <a:rect r="r" b="b" t="t" l="l"/>
            <a:pathLst>
              <a:path h="3160270" w="2585867">
                <a:moveTo>
                  <a:pt x="0" y="0"/>
                </a:moveTo>
                <a:lnTo>
                  <a:pt x="2585867" y="0"/>
                </a:lnTo>
                <a:lnTo>
                  <a:pt x="2585867" y="3160270"/>
                </a:lnTo>
                <a:lnTo>
                  <a:pt x="0" y="31602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726512" y="1140670"/>
            <a:ext cx="14361120" cy="7611394"/>
          </a:xfrm>
          <a:custGeom>
            <a:avLst/>
            <a:gdLst/>
            <a:ahLst/>
            <a:cxnLst/>
            <a:rect r="r" b="b" t="t" l="l"/>
            <a:pathLst>
              <a:path h="7611394" w="14361120">
                <a:moveTo>
                  <a:pt x="0" y="0"/>
                </a:moveTo>
                <a:lnTo>
                  <a:pt x="14361120" y="0"/>
                </a:lnTo>
                <a:lnTo>
                  <a:pt x="14361120" y="7611394"/>
                </a:lnTo>
                <a:lnTo>
                  <a:pt x="0" y="7611394"/>
                </a:lnTo>
                <a:lnTo>
                  <a:pt x="0" y="0"/>
                </a:lnTo>
                <a:close/>
              </a:path>
            </a:pathLst>
          </a:custGeom>
          <a:blipFill>
            <a:blip r:embed="rId10"/>
            <a:stretch>
              <a:fillRect l="0" t="0" r="0" b="0"/>
            </a:stretch>
          </a:blipFill>
        </p:spPr>
      </p:sp>
      <p:sp>
        <p:nvSpPr>
          <p:cNvPr name="TextBox 8" id="8"/>
          <p:cNvSpPr txBox="true"/>
          <p:nvPr/>
        </p:nvSpPr>
        <p:spPr>
          <a:xfrm rot="0">
            <a:off x="7200472" y="8714674"/>
            <a:ext cx="4283352" cy="675617"/>
          </a:xfrm>
          <a:prstGeom prst="rect">
            <a:avLst/>
          </a:prstGeom>
        </p:spPr>
        <p:txBody>
          <a:bodyPr anchor="t" rtlCol="false" tIns="0" lIns="0" bIns="0" rIns="0">
            <a:spAutoFit/>
          </a:bodyPr>
          <a:lstStyle/>
          <a:p>
            <a:pPr algn="just">
              <a:lnSpc>
                <a:spcPts val="3711"/>
              </a:lnSpc>
            </a:pPr>
            <a:r>
              <a:rPr lang="en-US" sz="2650">
                <a:solidFill>
                  <a:srgbClr val="2A2A29"/>
                </a:solidFill>
                <a:latin typeface="Biski"/>
                <a:ea typeface="Biski"/>
                <a:cs typeface="Biski"/>
                <a:sym typeface="Biski"/>
              </a:rPr>
              <a:t>Main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DAGeEt_T4R8</dc:identifier>
  <dcterms:modified xsi:type="dcterms:W3CDTF">2011-08-01T06:04:30Z</dcterms:modified>
  <cp:revision>1</cp:revision>
  <dc:title>Unity Donors</dc:title>
</cp:coreProperties>
</file>