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7" r:id="rId2"/>
    <p:sldId id="269" r:id="rId3"/>
    <p:sldId id="258" r:id="rId4"/>
    <p:sldId id="270" r:id="rId5"/>
    <p:sldId id="283" r:id="rId6"/>
    <p:sldId id="279" r:id="rId7"/>
    <p:sldId id="281" r:id="rId8"/>
    <p:sldId id="286" r:id="rId9"/>
    <p:sldId id="284" r:id="rId10"/>
    <p:sldId id="287" r:id="rId11"/>
    <p:sldId id="292" r:id="rId12"/>
    <p:sldId id="288" r:id="rId13"/>
    <p:sldId id="289" r:id="rId14"/>
    <p:sldId id="290" r:id="rId15"/>
    <p:sldId id="291" r:id="rId16"/>
    <p:sldId id="276" r:id="rId17"/>
    <p:sldId id="277" r:id="rId18"/>
    <p:sldId id="278" r:id="rId19"/>
    <p:sldId id="280" r:id="rId20"/>
    <p:sldId id="282" r:id="rId21"/>
    <p:sldId id="264" r:id="rId22"/>
    <p:sldId id="268" r:id="rId23"/>
    <p:sldId id="267" r:id="rId2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DF1BC5-F2E6-41A5-BBBA-D0F481C1063A}" v="1" dt="2021-10-23T19:41:41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080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quín Jiménez López de Castro" userId="54e6efd53e7718a8" providerId="LiveId" clId="{62DF1BC5-F2E6-41A5-BBBA-D0F481C1063A}"/>
    <pc:docChg chg="custSel addSld delSld modSld sldOrd">
      <pc:chgData name="Joaquín Jiménez López de Castro" userId="54e6efd53e7718a8" providerId="LiveId" clId="{62DF1BC5-F2E6-41A5-BBBA-D0F481C1063A}" dt="2021-10-23T19:57:50.023" v="57" actId="20577"/>
      <pc:docMkLst>
        <pc:docMk/>
      </pc:docMkLst>
      <pc:sldChg chg="modSp mod">
        <pc:chgData name="Joaquín Jiménez López de Castro" userId="54e6efd53e7718a8" providerId="LiveId" clId="{62DF1BC5-F2E6-41A5-BBBA-D0F481C1063A}" dt="2021-10-23T19:57:50.023" v="57" actId="20577"/>
        <pc:sldMkLst>
          <pc:docMk/>
          <pc:sldMk cId="4052046708" sldId="286"/>
        </pc:sldMkLst>
        <pc:spChg chg="mod">
          <ac:chgData name="Joaquín Jiménez López de Castro" userId="54e6efd53e7718a8" providerId="LiveId" clId="{62DF1BC5-F2E6-41A5-BBBA-D0F481C1063A}" dt="2021-10-23T19:57:50.023" v="57" actId="20577"/>
          <ac:spMkLst>
            <pc:docMk/>
            <pc:sldMk cId="4052046708" sldId="286"/>
            <ac:spMk id="3" creationId="{0D7EE13E-8160-40F2-BAC7-4E9FF9E7C7B7}"/>
          </ac:spMkLst>
        </pc:spChg>
      </pc:sldChg>
      <pc:sldChg chg="new del">
        <pc:chgData name="Joaquín Jiménez López de Castro" userId="54e6efd53e7718a8" providerId="LiveId" clId="{62DF1BC5-F2E6-41A5-BBBA-D0F481C1063A}" dt="2021-10-23T19:37:49.523" v="1" actId="2696"/>
        <pc:sldMkLst>
          <pc:docMk/>
          <pc:sldMk cId="2337672585" sldId="292"/>
        </pc:sldMkLst>
      </pc:sldChg>
      <pc:sldChg chg="addSp delSp modSp add mod ord">
        <pc:chgData name="Joaquín Jiménez López de Castro" userId="54e6efd53e7718a8" providerId="LiveId" clId="{62DF1BC5-F2E6-41A5-BBBA-D0F481C1063A}" dt="2021-10-23T19:56:54.161" v="46" actId="1076"/>
        <pc:sldMkLst>
          <pc:docMk/>
          <pc:sldMk cId="2339632756" sldId="292"/>
        </pc:sldMkLst>
        <pc:spChg chg="mod">
          <ac:chgData name="Joaquín Jiménez López de Castro" userId="54e6efd53e7718a8" providerId="LiveId" clId="{62DF1BC5-F2E6-41A5-BBBA-D0F481C1063A}" dt="2021-10-23T19:41:41.112" v="37" actId="20577"/>
          <ac:spMkLst>
            <pc:docMk/>
            <pc:sldMk cId="2339632756" sldId="292"/>
            <ac:spMk id="3" creationId="{0D7EE13E-8160-40F2-BAC7-4E9FF9E7C7B7}"/>
          </ac:spMkLst>
        </pc:spChg>
        <pc:picChg chg="add mod">
          <ac:chgData name="Joaquín Jiménez López de Castro" userId="54e6efd53e7718a8" providerId="LiveId" clId="{62DF1BC5-F2E6-41A5-BBBA-D0F481C1063A}" dt="2021-10-23T19:56:54.161" v="46" actId="1076"/>
          <ac:picMkLst>
            <pc:docMk/>
            <pc:sldMk cId="2339632756" sldId="292"/>
            <ac:picMk id="6" creationId="{90259DED-8580-4F73-834D-584645CFF6F3}"/>
          </ac:picMkLst>
        </pc:picChg>
        <pc:picChg chg="del">
          <ac:chgData name="Joaquín Jiménez López de Castro" userId="54e6efd53e7718a8" providerId="LiveId" clId="{62DF1BC5-F2E6-41A5-BBBA-D0F481C1063A}" dt="2021-10-23T19:38:01.224" v="5" actId="478"/>
          <ac:picMkLst>
            <pc:docMk/>
            <pc:sldMk cId="2339632756" sldId="292"/>
            <ac:picMk id="8" creationId="{D991E79E-5A95-47E9-8695-C34DDC8AFD7E}"/>
          </ac:picMkLst>
        </pc:picChg>
        <pc:picChg chg="del">
          <ac:chgData name="Joaquín Jiménez López de Castro" userId="54e6efd53e7718a8" providerId="LiveId" clId="{62DF1BC5-F2E6-41A5-BBBA-D0F481C1063A}" dt="2021-10-23T19:38:02.344" v="6" actId="478"/>
          <ac:picMkLst>
            <pc:docMk/>
            <pc:sldMk cId="2339632756" sldId="292"/>
            <ac:picMk id="12" creationId="{928BE10E-4E4B-48DB-9296-861006E62073}"/>
          </ac:picMkLst>
        </pc:picChg>
        <pc:picChg chg="del">
          <ac:chgData name="Joaquín Jiménez López de Castro" userId="54e6efd53e7718a8" providerId="LiveId" clId="{62DF1BC5-F2E6-41A5-BBBA-D0F481C1063A}" dt="2021-10-23T19:38:01.224" v="5" actId="478"/>
          <ac:picMkLst>
            <pc:docMk/>
            <pc:sldMk cId="2339632756" sldId="292"/>
            <ac:picMk id="14" creationId="{AB206E05-AF44-4E29-BE42-40BC932611BA}"/>
          </ac:picMkLst>
        </pc:picChg>
        <pc:picChg chg="del">
          <ac:chgData name="Joaquín Jiménez López de Castro" userId="54e6efd53e7718a8" providerId="LiveId" clId="{62DF1BC5-F2E6-41A5-BBBA-D0F481C1063A}" dt="2021-10-23T19:38:02.765" v="7" actId="478"/>
          <ac:picMkLst>
            <pc:docMk/>
            <pc:sldMk cId="2339632756" sldId="292"/>
            <ac:picMk id="16" creationId="{EB37809F-B1BC-4B7C-B4C0-58C944B49E2D}"/>
          </ac:picMkLst>
        </pc:picChg>
        <pc:picChg chg="del">
          <ac:chgData name="Joaquín Jiménez López de Castro" userId="54e6efd53e7718a8" providerId="LiveId" clId="{62DF1BC5-F2E6-41A5-BBBA-D0F481C1063A}" dt="2021-10-23T19:38:01.224" v="5" actId="478"/>
          <ac:picMkLst>
            <pc:docMk/>
            <pc:sldMk cId="2339632756" sldId="292"/>
            <ac:picMk id="21" creationId="{25193FE4-B8D2-4149-86C4-9DC6A8E16F61}"/>
          </ac:picMkLst>
        </pc:picChg>
        <pc:picChg chg="del">
          <ac:chgData name="Joaquín Jiménez López de Castro" userId="54e6efd53e7718a8" providerId="LiveId" clId="{62DF1BC5-F2E6-41A5-BBBA-D0F481C1063A}" dt="2021-10-23T19:38:03.311" v="8" actId="478"/>
          <ac:picMkLst>
            <pc:docMk/>
            <pc:sldMk cId="2339632756" sldId="292"/>
            <ac:picMk id="23" creationId="{6F309B7E-BC16-41C9-AD6B-2B8E7E20C19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76479-3BF1-4AD3-8098-DDB23B2E6DE5}" type="datetimeFigureOut">
              <a:rPr lang="es-ES" smtClean="0"/>
              <a:t>23/10/2021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F7AFF-5529-4200-A9B5-7B5B6421A9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19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16 y 190 palabras por minuto</a:t>
            </a:r>
          </a:p>
          <a:p>
            <a:endParaRPr lang="es-ES"/>
          </a:p>
          <a:p>
            <a:r>
              <a:rPr lang="es-ES"/>
              <a:t>Saludo</a:t>
            </a:r>
          </a:p>
          <a:p>
            <a:r>
              <a:rPr lang="es-ES"/>
              <a:t>Nombre</a:t>
            </a:r>
          </a:p>
          <a:p>
            <a:r>
              <a:rPr lang="es-ES"/>
              <a:t>Título del TFG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D0F73-5051-49DD-831B-60104B41FAE1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0109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F7AFF-5529-4200-A9B5-7B5B6421A957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627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F7AFF-5529-4200-A9B5-7B5B6421A957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468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F7AFF-5529-4200-A9B5-7B5B6421A957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8123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Pertenece</a:t>
            </a:r>
            <a:r>
              <a:rPr lang="en-US">
                <a:cs typeface="Calibri"/>
              </a:rPr>
              <a:t> a la </a:t>
            </a:r>
            <a:r>
              <a:rPr lang="en-US" err="1">
                <a:cs typeface="Calibri"/>
              </a:rPr>
              <a:t>primera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generación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algoritmos</a:t>
            </a:r>
            <a:r>
              <a:rPr lang="en-US">
                <a:cs typeface="Calibri"/>
              </a:rPr>
              <a:t> MOEA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F7AFF-5529-4200-A9B5-7B5B6421A957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1284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Segunda </a:t>
            </a:r>
            <a:r>
              <a:rPr lang="en-US" err="1">
                <a:cs typeface="Calibri"/>
              </a:rPr>
              <a:t>generación</a:t>
            </a:r>
            <a:r>
              <a:rPr lang="en-US">
                <a:cs typeface="Calibri"/>
              </a:rPr>
              <a:t> MOEA</a:t>
            </a:r>
          </a:p>
          <a:p>
            <a:r>
              <a:rPr lang="en-US">
                <a:cs typeface="Calibri"/>
              </a:rPr>
              <a:t>- Reduce </a:t>
            </a:r>
            <a:r>
              <a:rPr lang="en-US" err="1">
                <a:cs typeface="Calibri"/>
              </a:rPr>
              <a:t>ruido</a:t>
            </a:r>
            <a:r>
              <a:rPr lang="en-US">
                <a:cs typeface="Calibri"/>
              </a:rPr>
              <a:t> al ser </a:t>
            </a:r>
            <a:r>
              <a:rPr lang="en-US" err="1">
                <a:cs typeface="Calibri"/>
              </a:rPr>
              <a:t>determinista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F7AFF-5529-4200-A9B5-7B5B6421A957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7536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F2 </a:t>
            </a:r>
            <a:r>
              <a:rPr lang="en-US" err="1">
                <a:cs typeface="Calibri"/>
              </a:rPr>
              <a:t>menor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 C que 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 B -&gt; B no </a:t>
            </a:r>
            <a:r>
              <a:rPr lang="en-US" err="1">
                <a:cs typeface="Calibri"/>
              </a:rPr>
              <a:t>domina</a:t>
            </a:r>
            <a:r>
              <a:rPr lang="en-US">
                <a:cs typeface="Calibri"/>
              </a:rPr>
              <a:t> a C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F7AFF-5529-4200-A9B5-7B5B6421A957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45347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Segunda </a:t>
            </a:r>
            <a:r>
              <a:rPr lang="en-US" err="1">
                <a:cs typeface="Calibri"/>
              </a:rPr>
              <a:t>generación</a:t>
            </a:r>
            <a:r>
              <a:rPr lang="en-US">
                <a:cs typeface="Calibri"/>
              </a:rPr>
              <a:t> MOEA</a:t>
            </a:r>
          </a:p>
          <a:p>
            <a:r>
              <a:rPr lang="en-US">
                <a:cs typeface="Calibri"/>
              </a:rPr>
              <a:t>- Reduce </a:t>
            </a:r>
            <a:r>
              <a:rPr lang="en-US" err="1">
                <a:cs typeface="Calibri"/>
              </a:rPr>
              <a:t>ruido</a:t>
            </a:r>
            <a:r>
              <a:rPr lang="en-US">
                <a:cs typeface="Calibri"/>
              </a:rPr>
              <a:t> al ser </a:t>
            </a:r>
            <a:r>
              <a:rPr lang="en-US" err="1">
                <a:cs typeface="Calibri"/>
              </a:rPr>
              <a:t>determinista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F7AFF-5529-4200-A9B5-7B5B6421A957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3546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Segunda </a:t>
            </a:r>
            <a:r>
              <a:rPr lang="en-US" err="1">
                <a:cs typeface="Calibri"/>
              </a:rPr>
              <a:t>generación</a:t>
            </a:r>
            <a:r>
              <a:rPr lang="en-US">
                <a:cs typeface="Calibri"/>
              </a:rPr>
              <a:t> MOEA</a:t>
            </a:r>
          </a:p>
          <a:p>
            <a:r>
              <a:rPr lang="en-US">
                <a:cs typeface="Calibri"/>
              </a:rPr>
              <a:t>- Reduce </a:t>
            </a:r>
            <a:r>
              <a:rPr lang="en-US" err="1">
                <a:cs typeface="Calibri"/>
              </a:rPr>
              <a:t>ruido</a:t>
            </a:r>
            <a:r>
              <a:rPr lang="en-US">
                <a:cs typeface="Calibri"/>
              </a:rPr>
              <a:t> al ser </a:t>
            </a:r>
            <a:r>
              <a:rPr lang="en-US" err="1">
                <a:cs typeface="Calibri"/>
              </a:rPr>
              <a:t>determinista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F7AFF-5529-4200-A9B5-7B5B6421A957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637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F7AFF-5529-4200-A9B5-7B5B6421A957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2267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F7AFF-5529-4200-A9B5-7B5B6421A957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4129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F7AFF-5529-4200-A9B5-7B5B6421A957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0616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F7AFF-5529-4200-A9B5-7B5B6421A957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4733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F7AFF-5529-4200-A9B5-7B5B6421A957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2520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F7AFF-5529-4200-A9B5-7B5B6421A957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9097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F7AFF-5529-4200-A9B5-7B5B6421A957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5969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F7AFF-5529-4200-A9B5-7B5B6421A957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469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327E1-291D-42BD-AF15-30A4258AA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86F98C-B755-4477-9E61-121F01EA1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BBAC44-E594-45E1-A071-7BAEBC18A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418C-9903-4AE1-9A76-1AC1546E5B95}" type="datetime1">
              <a:rPr lang="es-ES" smtClean="0"/>
              <a:t>23/10/2021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651606-70C4-45CF-9065-3C6E6637C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036687-B00B-42F0-AABF-6C6100808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746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02C41-CA4C-46D0-BEF7-65CCA361B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BBEE5C-7AD9-448E-92BC-C3385A2FF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6A41D5-6A7D-4255-94BE-6161FBB0D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42AB-9CF7-42E9-8A11-F5EBBEA14DC5}" type="datetime1">
              <a:rPr lang="es-ES" smtClean="0"/>
              <a:t>23/10/2021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6D9E76-B33B-43A2-AE00-DB88F3FDB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EABEAD-3FC8-4AF4-9CC2-3C0EDA91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1685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D36D99-0A36-4CE6-B533-3E7568779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59DD96-9886-40A9-AD52-5FA0C15F5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31A2B7-6BBF-4109-AACC-FBB7E9F8D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B974-A523-4541-9CF9-E19E873FDA70}" type="datetime1">
              <a:rPr lang="es-ES" smtClean="0"/>
              <a:t>23/10/2021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8FF953-BD1F-40AB-91CE-E2EF12D15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409F4D-8F35-4DCB-AC69-920F5EB2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612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A2772-FE3A-4C42-8896-13356447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2BCE92-887C-43C2-917C-7C4926DA8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64CC44-FC6E-4368-9118-C27E2B9B2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120F-E12A-4236-B2F3-309F8D4554AF}" type="datetime1">
              <a:rPr lang="es-ES" smtClean="0"/>
              <a:t>23/10/2021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FE069F-C58D-4D11-8D91-5C86069F3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ADC1C7-DEF7-4F4B-9B03-D0AE4396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791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4D5C5-95B9-46AF-B082-420537965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29AF65-399C-4F61-BE2D-7E2FA45A2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BAE4DE-F160-470E-909A-124446A2D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6D8D-DEE4-41E0-9F29-775FC3CB1674}" type="datetime1">
              <a:rPr lang="es-ES" smtClean="0"/>
              <a:t>23/10/2021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CF7DDE-7C22-4F8C-9A23-89CD94949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7D1571-616D-40B3-A6B6-0CDE450EF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298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9BA8C2-ED86-40A3-80B3-99A82B68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C47EB4-489B-45F1-B28D-DCFA2E8A1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5CBF62-C3B1-4701-AE05-0EB910D60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0CC491-867C-46FB-9AF3-8B14926E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8902D-62EC-4431-95F7-81EAFD5643B1}" type="datetime1">
              <a:rPr lang="es-ES" smtClean="0"/>
              <a:t>23/10/2021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3804C1-800C-495D-9B1F-C449BFD56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0C4B3B-DBED-46BD-A589-5369D14B6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096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7CD81-7C9C-456E-B691-AC1BD168A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C89C9A-7C20-4FD1-84A7-1819C4492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43C116-029F-43E2-8D29-2BE1611B7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3845DCC-AC4D-41BE-BBAF-B4D630A81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7D3107D-AF60-49A7-BC53-8B5730CB4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E4B5F2F-C25B-49ED-A5E9-14B9DED94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A923-61A1-4A31-95BA-337DA2F89BE1}" type="datetime1">
              <a:rPr lang="es-ES" smtClean="0"/>
              <a:t>23/10/2021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70EC26D-6A01-4318-8E4E-58BD7C2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90F4A47-B222-45B6-9155-79BC850A2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955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90739-37CB-4988-96F9-3A96372B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7297CA6-4848-43E9-87F5-896CD12DA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95DF-7178-4F80-B91B-54EF8045CF0B}" type="datetime1">
              <a:rPr lang="es-ES" smtClean="0"/>
              <a:t>23/10/2021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3FDEEF4-D18A-4F64-AC97-E5F25C3C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CCF4434-EEF9-4E0F-8209-B437A159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770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EC94504-AECE-4205-8E2F-36F1C16D8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142E-3A7B-4613-997D-55AED35E5048}" type="datetime1">
              <a:rPr lang="es-ES" smtClean="0"/>
              <a:t>23/10/2021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239B5E6-F757-45E6-A227-5399E2D33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CA095F-5495-4C0D-B78D-7CC69779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464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0683F5-69F1-4EEA-AF29-F3752DCC5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C34D1A-C81B-42C4-A1A3-9F7169278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FBB5CF-246C-4C72-81B7-94C6712F9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C8AAE1-B522-4263-AD68-DA71D2A64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61B2-17B5-435B-95EA-BD7D10FF85F4}" type="datetime1">
              <a:rPr lang="es-ES" smtClean="0"/>
              <a:t>23/10/2021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2E771D-2DE3-482E-B5B9-7B32E55D3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BC59A5-04BA-409E-A097-72655371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9349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CE73F-5E2C-45F2-945E-3ACBA5D34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ECA0FBA-C098-47DF-9B8F-FDFC985284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F94813-3697-4430-BAAE-EF9B64D10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9FC94A-BC30-4EE9-8419-ECAA9BBBC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6BFA-9DF6-4225-AD5D-F3248DF6524D}" type="datetime1">
              <a:rPr lang="es-ES" smtClean="0"/>
              <a:t>23/10/2021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A745C7-4A14-4ED1-B8C1-DAECC59C2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54E5D6-215D-4FC2-8FC1-3F56701D1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494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D829B8D-A4A5-4DDA-8507-24AACB8EE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E0A045-7508-4328-9163-4DB25A273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F1E29E-E0F3-4964-9574-44F6D81B3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3BFD4-0FCF-43E5-A2D8-CD91912F7966}" type="datetime1">
              <a:rPr lang="es-ES" smtClean="0"/>
              <a:t>23/10/2021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024C2D-FC31-4421-A1C8-E7F28F712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908FE2-CD57-4166-9250-2E71CD182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F2F88-97BC-4F31-BD69-5E536280A5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758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ilioSchi/Niched-Pareto-Genetic-Algorithm-NPG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gif"/><Relationship Id="rId3" Type="http://schemas.openxmlformats.org/officeDocument/2006/relationships/image" Target="../media/image15.gif"/><Relationship Id="rId7" Type="http://schemas.openxmlformats.org/officeDocument/2006/relationships/image" Target="../media/image19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gif"/><Relationship Id="rId5" Type="http://schemas.openxmlformats.org/officeDocument/2006/relationships/image" Target="../media/image17.gif"/><Relationship Id="rId4" Type="http://schemas.openxmlformats.org/officeDocument/2006/relationships/image" Target="../media/image16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7/3-540-44719-9_48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01468-8699-4B35-AE4F-8A3B9BE25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45801"/>
            <a:ext cx="9144000" cy="1211379"/>
          </a:xfrm>
        </p:spPr>
        <p:txBody>
          <a:bodyPr>
            <a:normAutofit/>
          </a:bodyPr>
          <a:lstStyle/>
          <a:p>
            <a:r>
              <a:rPr lang="es-ES" sz="3200" b="1" err="1">
                <a:solidFill>
                  <a:srgbClr val="000000"/>
                </a:solidFill>
                <a:latin typeface="Tw Cen MT"/>
              </a:rPr>
              <a:t>Niched</a:t>
            </a:r>
            <a:r>
              <a:rPr lang="es-ES" sz="3200" b="1">
                <a:solidFill>
                  <a:srgbClr val="000000"/>
                </a:solidFill>
                <a:latin typeface="Tw Cen MT"/>
              </a:rPr>
              <a:t> Pareto </a:t>
            </a:r>
            <a:r>
              <a:rPr lang="es-ES" sz="3200" b="1" err="1">
                <a:solidFill>
                  <a:srgbClr val="000000"/>
                </a:solidFill>
                <a:latin typeface="Tw Cen MT"/>
              </a:rPr>
              <a:t>Genetic</a:t>
            </a:r>
            <a:r>
              <a:rPr lang="es-ES" sz="3200" b="1">
                <a:solidFill>
                  <a:srgbClr val="000000"/>
                </a:solidFill>
                <a:latin typeface="Tw Cen MT"/>
              </a:rPr>
              <a:t> </a:t>
            </a:r>
            <a:r>
              <a:rPr lang="es-ES" sz="3200" b="1" err="1">
                <a:solidFill>
                  <a:srgbClr val="000000"/>
                </a:solidFill>
                <a:latin typeface="Tw Cen MT"/>
              </a:rPr>
              <a:t>Algorithm</a:t>
            </a:r>
            <a:r>
              <a:rPr lang="es-ES" sz="3200" b="1">
                <a:solidFill>
                  <a:srgbClr val="000000"/>
                </a:solidFill>
                <a:latin typeface="Tw Cen MT"/>
              </a:rPr>
              <a:t> (NPGA)</a:t>
            </a:r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81FAAC-48E8-4C84-982A-EC7A2E892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63491"/>
            <a:ext cx="9144000" cy="121137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l"/>
            <a:endParaRPr lang="es-ES" sz="1800" b="0" i="0" u="none" strike="noStrike" baseline="0">
              <a:solidFill>
                <a:srgbClr val="000000"/>
              </a:solidFill>
              <a:latin typeface="Tw Cen MT" panose="020B0602020104020603" pitchFamily="34" charset="0"/>
            </a:endParaRPr>
          </a:p>
          <a:p>
            <a:r>
              <a:rPr lang="es-ES" sz="1800">
                <a:solidFill>
                  <a:srgbClr val="000000"/>
                </a:solidFill>
                <a:latin typeface="Tw Cen MT"/>
              </a:rPr>
              <a:t> </a:t>
            </a:r>
            <a:r>
              <a:rPr lang="es-ES" sz="1800" b="1">
                <a:solidFill>
                  <a:srgbClr val="000000"/>
                </a:solidFill>
                <a:latin typeface="Tw Cen MT"/>
              </a:rPr>
              <a:t>Fragua</a:t>
            </a:r>
            <a:r>
              <a:rPr lang="es-ES" sz="1800" b="1" i="0" u="none" strike="noStrike" baseline="0">
                <a:solidFill>
                  <a:srgbClr val="000000"/>
                </a:solidFill>
                <a:latin typeface="Tw Cen MT"/>
              </a:rPr>
              <a:t> Baeza</a:t>
            </a:r>
            <a:r>
              <a:rPr lang="es-ES" sz="1800" b="1">
                <a:solidFill>
                  <a:srgbClr val="000000"/>
                </a:solidFill>
                <a:latin typeface="Tw Cen MT"/>
              </a:rPr>
              <a:t>, Ángel</a:t>
            </a:r>
          </a:p>
          <a:p>
            <a:r>
              <a:rPr lang="es-ES" sz="1800" b="1">
                <a:latin typeface="Tw Cen MT"/>
              </a:rPr>
              <a:t>Jiménez López de Castro, Joaquín</a:t>
            </a:r>
          </a:p>
          <a:p>
            <a:r>
              <a:rPr lang="es-ES" sz="1800" b="1">
                <a:latin typeface="Tw Cen MT"/>
              </a:rPr>
              <a:t>Solís García, Javier</a:t>
            </a:r>
            <a:endParaRPr lang="es-ES" sz="1800" b="1">
              <a:latin typeface="Tw Cen MT" panose="020B0602020104020603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A72B5BE-6D5C-45E6-BBE4-C273DB0781EA}"/>
              </a:ext>
            </a:extLst>
          </p:cNvPr>
          <p:cNvSpPr txBox="1">
            <a:spLocks/>
          </p:cNvSpPr>
          <p:nvPr/>
        </p:nvSpPr>
        <p:spPr>
          <a:xfrm>
            <a:off x="1524000" y="283130"/>
            <a:ext cx="9144000" cy="12113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b="1">
                <a:solidFill>
                  <a:srgbClr val="000000"/>
                </a:solidFill>
                <a:latin typeface="Tw Cen MT" panose="020B0602020104020603" pitchFamily="34" charset="0"/>
              </a:rPr>
              <a:t>UNIVERSIDAD POLITÉCNICA DE MADRID</a:t>
            </a:r>
          </a:p>
          <a:p>
            <a:endParaRPr lang="es-ES" sz="2400" b="1">
              <a:solidFill>
                <a:srgbClr val="000000"/>
              </a:solidFill>
              <a:latin typeface="Tw Cen MT" panose="020B0602020104020603" pitchFamily="34" charset="0"/>
            </a:endParaRPr>
          </a:p>
          <a:p>
            <a:r>
              <a:rPr lang="es-ES" sz="2000" b="1">
                <a:solidFill>
                  <a:srgbClr val="000000"/>
                </a:solidFill>
                <a:latin typeface="Tw Cen MT" panose="020B0602020104020603" pitchFamily="34" charset="0"/>
              </a:rPr>
              <a:t>DEPARTAMENTO DE INTELIGENCIA ARTIFICIAL</a:t>
            </a:r>
            <a:endParaRPr lang="es-ES" sz="6600" b="1">
              <a:latin typeface="Tw Cen MT" panose="020B0602020104020603" pitchFamily="34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84A89CFE-9C2D-4BEB-AB8B-0235ACEF0020}"/>
              </a:ext>
            </a:extLst>
          </p:cNvPr>
          <p:cNvSpPr txBox="1">
            <a:spLocks/>
          </p:cNvSpPr>
          <p:nvPr/>
        </p:nvSpPr>
        <p:spPr>
          <a:xfrm>
            <a:off x="1524000" y="2739491"/>
            <a:ext cx="9144000" cy="12113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400">
                <a:latin typeface="Tw Cen MT"/>
                <a:ea typeface="Times New Roman" panose="02020603050405020304" pitchFamily="18" charset="0"/>
              </a:rPr>
              <a:t>Búsqueda Inteligente Basada en Metaheurísticas</a:t>
            </a:r>
            <a:endParaRPr lang="es-ES" sz="2400">
              <a:effectLst/>
              <a:latin typeface="Tw Cen MT" panose="020B0602020104020603" pitchFamily="34" charset="0"/>
              <a:ea typeface="Times New Roman" panose="02020603050405020304" pitchFamily="18" charset="0"/>
            </a:endParaRPr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44462DC-04CB-4839-9CFD-5761E07A3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124" y="1945341"/>
            <a:ext cx="2032803" cy="813121"/>
          </a:xfrm>
          <a:prstGeom prst="rect">
            <a:avLst/>
          </a:prstGeom>
        </p:spPr>
      </p:pic>
      <p:pic>
        <p:nvPicPr>
          <p:cNvPr id="6" name="Imagen 5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CC428EEA-14F7-4C23-8DC5-E013D31718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075" y="1872609"/>
            <a:ext cx="1642855" cy="88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21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68C42-4E80-46CB-A4E0-75FF66F48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4071" cy="1325563"/>
          </a:xfrm>
        </p:spPr>
        <p:txBody>
          <a:bodyPr/>
          <a:lstStyle/>
          <a:p>
            <a:r>
              <a:rPr lang="es-ES" b="1" dirty="0">
                <a:solidFill>
                  <a:srgbClr val="00B050"/>
                </a:solidFill>
                <a:latin typeface="Tw Cen MT"/>
              </a:rPr>
              <a:t>NPGA. </a:t>
            </a:r>
            <a:r>
              <a:rPr lang="es-ES" sz="3600" dirty="0" err="1">
                <a:solidFill>
                  <a:srgbClr val="00B050"/>
                </a:solidFill>
                <a:latin typeface="Tw Cen MT"/>
              </a:rPr>
              <a:t>Sharing</a:t>
            </a:r>
            <a:endParaRPr lang="es-ES" sz="3600" dirty="0">
              <a:solidFill>
                <a:srgbClr val="00B050"/>
              </a:solidFill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D7EE13E-8160-40F2-BAC7-4E9FF9E7C7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48435" y="1462035"/>
                <a:ext cx="4974623" cy="4714927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0" indent="0" algn="just">
                  <a:buNone/>
                </a:pPr>
                <a:r>
                  <a:rPr lang="es-ES" dirty="0">
                    <a:latin typeface="TW Cen MT"/>
                  </a:rPr>
                  <a:t>Se elige el candidato A por tener un valor menor</a:t>
                </a:r>
                <a:endParaRPr lang="es-ES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s-ES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s-ES" dirty="0">
                    <a:latin typeface="TW Cen MT"/>
                  </a:rPr>
                  <a:t>0 </a:t>
                </a:r>
              </a:p>
              <a:p>
                <a:pPr marL="0" indent="0" algn="just">
                  <a:buNone/>
                </a:pPr>
                <a:r>
                  <a:rPr lang="es-ES" dirty="0">
                    <a:latin typeface="TW Cen MT"/>
                  </a:rPr>
                  <a:t>frente al valor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𝑛𝑖𝑐h𝑒𝑅𝑎𝑑𝑖𝑢𝑠</m:t>
                          </m:r>
                        </m:den>
                      </m:f>
                    </m:oMath>
                  </m:oMathPara>
                </a14:m>
                <a:endParaRPr lang="es-ES" dirty="0">
                  <a:latin typeface="TW Cen MT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D7EE13E-8160-40F2-BAC7-4E9FF9E7C7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48435" y="1462035"/>
                <a:ext cx="4974623" cy="4714927"/>
              </a:xfrm>
              <a:blipFill>
                <a:blip r:embed="rId3"/>
                <a:stretch>
                  <a:fillRect l="-2574" t="-2329" r="-245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D38F79-488F-4F02-9EDD-95813B61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10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FFAC917-BF89-4210-B122-7D1AFF2607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7" r="11640"/>
          <a:stretch/>
        </p:blipFill>
        <p:spPr>
          <a:xfrm>
            <a:off x="309136" y="1861702"/>
            <a:ext cx="6483549" cy="40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72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68C42-4E80-46CB-A4E0-75FF66F48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006" y="18255"/>
            <a:ext cx="10874071" cy="906193"/>
          </a:xfrm>
        </p:spPr>
        <p:txBody>
          <a:bodyPr/>
          <a:lstStyle/>
          <a:p>
            <a:r>
              <a:rPr lang="es-ES" b="1" dirty="0">
                <a:solidFill>
                  <a:srgbClr val="00B050"/>
                </a:solidFill>
                <a:latin typeface="Tw Cen MT"/>
              </a:rPr>
              <a:t>NPGA. </a:t>
            </a:r>
            <a:r>
              <a:rPr lang="es-ES" sz="3600" dirty="0">
                <a:solidFill>
                  <a:srgbClr val="00B050"/>
                </a:solidFill>
                <a:latin typeface="Tw Cen MT"/>
              </a:rPr>
              <a:t>Experimentos</a:t>
            </a:r>
            <a:endParaRPr lang="es-ES" sz="3600" dirty="0">
              <a:solidFill>
                <a:srgbClr val="00B050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7EE13E-8160-40F2-BAC7-4E9FF9E7C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39038"/>
            <a:ext cx="11084859" cy="53379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s-ES" dirty="0">
                <a:latin typeface="TW Cen MT"/>
              </a:rPr>
              <a:t>Adaptación del código de </a:t>
            </a:r>
            <a:r>
              <a:rPr lang="es-ES" dirty="0">
                <a:latin typeface="TW Cen MT"/>
                <a:hlinkClick r:id="rId3"/>
              </a:rPr>
              <a:t>https://github.com/EmilioSchi/Niched-Pareto-Genetic-Algorithm-NPGA</a:t>
            </a:r>
            <a:endParaRPr lang="es-ES" dirty="0">
              <a:latin typeface="TW Cen MT"/>
            </a:endParaRPr>
          </a:p>
          <a:p>
            <a:pPr marL="0" indent="0" algn="just">
              <a:buNone/>
            </a:pPr>
            <a:endParaRPr lang="es-ES" dirty="0">
              <a:ea typeface="+mn-lt"/>
              <a:cs typeface="+mn-lt"/>
            </a:endParaRPr>
          </a:p>
          <a:p>
            <a:pPr marL="0" indent="0" algn="just">
              <a:buNone/>
            </a:pPr>
            <a:endParaRPr lang="es-ES" dirty="0">
              <a:latin typeface="TW Cen MT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D38F79-488F-4F02-9EDD-95813B61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11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0259DED-8580-4F73-834D-584645CFF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703" y="1745231"/>
            <a:ext cx="5527849" cy="501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32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68C42-4E80-46CB-A4E0-75FF66F48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006" y="18255"/>
            <a:ext cx="10874071" cy="906193"/>
          </a:xfrm>
        </p:spPr>
        <p:txBody>
          <a:bodyPr/>
          <a:lstStyle/>
          <a:p>
            <a:r>
              <a:rPr lang="es-ES" b="1" dirty="0">
                <a:solidFill>
                  <a:srgbClr val="00B050"/>
                </a:solidFill>
                <a:latin typeface="Tw Cen MT"/>
              </a:rPr>
              <a:t>NPGA. </a:t>
            </a:r>
            <a:r>
              <a:rPr lang="es-ES" sz="3600" dirty="0">
                <a:solidFill>
                  <a:srgbClr val="00B050"/>
                </a:solidFill>
                <a:latin typeface="Tw Cen MT"/>
              </a:rPr>
              <a:t>Experimentos</a:t>
            </a:r>
            <a:endParaRPr lang="es-ES" sz="3600" dirty="0">
              <a:solidFill>
                <a:srgbClr val="00B050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7EE13E-8160-40F2-BAC7-4E9FF9E7C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39038"/>
            <a:ext cx="11084859" cy="53379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s-ES" dirty="0">
                <a:latin typeface="TW Cen MT"/>
              </a:rPr>
              <a:t>Experimentos sobre los problemas ZDT </a:t>
            </a:r>
            <a:r>
              <a:rPr lang="es-ES" dirty="0">
                <a:ea typeface="+mn-lt"/>
                <a:cs typeface="+mn-lt"/>
              </a:rPr>
              <a:t>(</a:t>
            </a:r>
            <a:r>
              <a:rPr lang="es-ES" dirty="0" err="1">
                <a:ea typeface="+mn-lt"/>
                <a:cs typeface="+mn-lt"/>
              </a:rPr>
              <a:t>Zitzler</a:t>
            </a:r>
            <a:r>
              <a:rPr lang="es-ES" dirty="0">
                <a:ea typeface="+mn-lt"/>
                <a:cs typeface="+mn-lt"/>
              </a:rPr>
              <a:t> et al, 2000):</a:t>
            </a:r>
          </a:p>
          <a:p>
            <a:pPr marL="0" indent="0" algn="just">
              <a:buNone/>
            </a:pPr>
            <a:endParaRPr lang="es-ES" dirty="0">
              <a:latin typeface="TW Cen MT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D38F79-488F-4F02-9EDD-95813B61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12</a:t>
            </a:fld>
            <a:endParaRPr lang="es-ES"/>
          </a:p>
        </p:txBody>
      </p:sp>
      <p:pic>
        <p:nvPicPr>
          <p:cNvPr id="8" name="Imagen 7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D991E79E-5A95-47E9-8695-C34DDC8AFD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74"/>
          <a:stretch/>
        </p:blipFill>
        <p:spPr>
          <a:xfrm>
            <a:off x="751899" y="1522219"/>
            <a:ext cx="3503578" cy="2535697"/>
          </a:xfrm>
          <a:prstGeom prst="rect">
            <a:avLst/>
          </a:prstGeom>
        </p:spPr>
      </p:pic>
      <p:pic>
        <p:nvPicPr>
          <p:cNvPr id="12" name="Imagen 11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928BE10E-4E4B-48DB-9296-861006E620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72"/>
          <a:stretch/>
        </p:blipFill>
        <p:spPr>
          <a:xfrm>
            <a:off x="838200" y="4011806"/>
            <a:ext cx="3417277" cy="2476801"/>
          </a:xfrm>
          <a:prstGeom prst="rect">
            <a:avLst/>
          </a:prstGeom>
        </p:spPr>
      </p:pic>
      <p:pic>
        <p:nvPicPr>
          <p:cNvPr id="14" name="Imagen 13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AB206E05-AF44-4E29-BE42-40BC932611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542"/>
          <a:stretch/>
        </p:blipFill>
        <p:spPr>
          <a:xfrm>
            <a:off x="4255477" y="1581115"/>
            <a:ext cx="3427752" cy="2476801"/>
          </a:xfrm>
          <a:prstGeom prst="rect">
            <a:avLst/>
          </a:prstGeom>
        </p:spPr>
      </p:pic>
      <p:pic>
        <p:nvPicPr>
          <p:cNvPr id="16" name="Imagen 15" descr="Gráfico&#10;&#10;Descripción generada automáticamente">
            <a:extLst>
              <a:ext uri="{FF2B5EF4-FFF2-40B4-BE49-F238E27FC236}">
                <a16:creationId xmlns:a16="http://schemas.microsoft.com/office/drawing/2014/main" id="{EB37809F-B1BC-4B7C-B4C0-58C944B49E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31"/>
          <a:stretch/>
        </p:blipFill>
        <p:spPr>
          <a:xfrm>
            <a:off x="4295670" y="4073525"/>
            <a:ext cx="3387559" cy="2432404"/>
          </a:xfrm>
          <a:prstGeom prst="rect">
            <a:avLst/>
          </a:prstGeom>
        </p:spPr>
      </p:pic>
      <p:pic>
        <p:nvPicPr>
          <p:cNvPr id="21" name="Imagen 20" descr="Gráfico&#10;&#10;Descripción generada automáticamente">
            <a:extLst>
              <a:ext uri="{FF2B5EF4-FFF2-40B4-BE49-F238E27FC236}">
                <a16:creationId xmlns:a16="http://schemas.microsoft.com/office/drawing/2014/main" id="{25193FE4-B8D2-4149-86C4-9DC6A8E16F6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74"/>
          <a:stretch/>
        </p:blipFill>
        <p:spPr>
          <a:xfrm>
            <a:off x="7723422" y="1612498"/>
            <a:ext cx="3339813" cy="2447088"/>
          </a:xfrm>
          <a:prstGeom prst="rect">
            <a:avLst/>
          </a:prstGeom>
        </p:spPr>
      </p:pic>
      <p:pic>
        <p:nvPicPr>
          <p:cNvPr id="23" name="Imagen 22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6F309B7E-BC16-41C9-AD6B-2B8E7E20C19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31"/>
          <a:stretch/>
        </p:blipFill>
        <p:spPr>
          <a:xfrm>
            <a:off x="7868355" y="4057916"/>
            <a:ext cx="3281180" cy="231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29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68C42-4E80-46CB-A4E0-75FF66F48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006" y="18255"/>
            <a:ext cx="10874071" cy="906193"/>
          </a:xfrm>
        </p:spPr>
        <p:txBody>
          <a:bodyPr/>
          <a:lstStyle/>
          <a:p>
            <a:r>
              <a:rPr lang="es-ES" b="1" dirty="0">
                <a:solidFill>
                  <a:srgbClr val="00B050"/>
                </a:solidFill>
                <a:latin typeface="Tw Cen MT"/>
              </a:rPr>
              <a:t>NPGA. </a:t>
            </a:r>
            <a:r>
              <a:rPr lang="es-ES" sz="3600" dirty="0">
                <a:solidFill>
                  <a:srgbClr val="00B050"/>
                </a:solidFill>
                <a:latin typeface="Tw Cen MT"/>
              </a:rPr>
              <a:t>Impacto de </a:t>
            </a:r>
            <a:r>
              <a:rPr lang="es-ES" sz="3600" dirty="0" err="1">
                <a:solidFill>
                  <a:srgbClr val="00B050"/>
                </a:solidFill>
                <a:latin typeface="Tw Cen MT"/>
              </a:rPr>
              <a:t>hiperparámetros</a:t>
            </a:r>
            <a:endParaRPr lang="es-ES" sz="3600" dirty="0">
              <a:solidFill>
                <a:srgbClr val="00B050"/>
              </a:solidFill>
              <a:latin typeface="Tw Cen MT" panose="020B0602020104020603" pitchFamily="34" charset="0"/>
            </a:endParaRPr>
          </a:p>
        </p:txBody>
      </p:sp>
      <p:pic>
        <p:nvPicPr>
          <p:cNvPr id="6" name="Marcador de contenido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F10320EB-CB4C-4582-AFAC-DA18B5FF3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05112"/>
            <a:ext cx="11085513" cy="5006527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D38F79-488F-4F02-9EDD-95813B61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6603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68C42-4E80-46CB-A4E0-75FF66F48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006" y="18255"/>
            <a:ext cx="10874071" cy="906193"/>
          </a:xfrm>
        </p:spPr>
        <p:txBody>
          <a:bodyPr/>
          <a:lstStyle/>
          <a:p>
            <a:r>
              <a:rPr lang="es-ES" b="1" dirty="0">
                <a:solidFill>
                  <a:srgbClr val="00B050"/>
                </a:solidFill>
                <a:latin typeface="Tw Cen MT"/>
              </a:rPr>
              <a:t>NPGA. </a:t>
            </a:r>
            <a:r>
              <a:rPr lang="es-ES" sz="3600" dirty="0">
                <a:solidFill>
                  <a:srgbClr val="00B050"/>
                </a:solidFill>
                <a:latin typeface="Tw Cen MT"/>
              </a:rPr>
              <a:t>Impacto de </a:t>
            </a:r>
            <a:r>
              <a:rPr lang="es-ES" sz="3600" dirty="0" err="1">
                <a:solidFill>
                  <a:srgbClr val="00B050"/>
                </a:solidFill>
                <a:latin typeface="Tw Cen MT"/>
              </a:rPr>
              <a:t>hiperparámetros</a:t>
            </a:r>
            <a:endParaRPr lang="es-ES" sz="3600" dirty="0">
              <a:solidFill>
                <a:srgbClr val="00B050"/>
              </a:solidFill>
              <a:latin typeface="Tw Cen MT" panose="020B0602020104020603" pitchFamily="34" charset="0"/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10320EB-CB4C-4582-AFAC-DA18B5FF3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141747"/>
            <a:ext cx="11085513" cy="4733256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D38F79-488F-4F02-9EDD-95813B61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2622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68C42-4E80-46CB-A4E0-75FF66F48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006" y="18255"/>
            <a:ext cx="10874071" cy="906193"/>
          </a:xfrm>
        </p:spPr>
        <p:txBody>
          <a:bodyPr/>
          <a:lstStyle/>
          <a:p>
            <a:r>
              <a:rPr lang="es-ES" b="1" dirty="0">
                <a:solidFill>
                  <a:srgbClr val="00B050"/>
                </a:solidFill>
                <a:latin typeface="Tw Cen MT"/>
              </a:rPr>
              <a:t>NPGA. </a:t>
            </a:r>
            <a:r>
              <a:rPr lang="es-ES" sz="3600" dirty="0">
                <a:solidFill>
                  <a:srgbClr val="00B050"/>
                </a:solidFill>
                <a:latin typeface="Tw Cen MT"/>
              </a:rPr>
              <a:t>Impacto de </a:t>
            </a:r>
            <a:r>
              <a:rPr lang="es-ES" sz="3600" dirty="0" err="1">
                <a:solidFill>
                  <a:srgbClr val="00B050"/>
                </a:solidFill>
                <a:latin typeface="Tw Cen MT"/>
              </a:rPr>
              <a:t>hiperparámetros</a:t>
            </a:r>
            <a:endParaRPr lang="es-ES" sz="3600" dirty="0">
              <a:solidFill>
                <a:srgbClr val="00B050"/>
              </a:solidFill>
              <a:latin typeface="Tw Cen MT" panose="020B0602020104020603" pitchFamily="34" charset="0"/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10320EB-CB4C-4582-AFAC-DA18B5FF3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141747"/>
            <a:ext cx="11085512" cy="4733256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D38F79-488F-4F02-9EDD-95813B61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6612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68C42-4E80-46CB-A4E0-75FF66F48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4071" cy="1325563"/>
          </a:xfrm>
        </p:spPr>
        <p:txBody>
          <a:bodyPr/>
          <a:lstStyle/>
          <a:p>
            <a:r>
              <a:rPr lang="es-ES" b="1">
                <a:solidFill>
                  <a:srgbClr val="00B050"/>
                </a:solidFill>
                <a:latin typeface="Tw Cen MT"/>
              </a:rPr>
              <a:t>Limitaciones NPGA</a:t>
            </a:r>
            <a:endParaRPr lang="es-ES" b="1">
              <a:solidFill>
                <a:srgbClr val="00B050"/>
              </a:solidFill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D7EE13E-8160-40F2-BAC7-4E9FF9E7C7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84859" cy="4351338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algn="just"/>
                <a:r>
                  <a:rPr lang="es-ES" dirty="0">
                    <a:latin typeface="Tw Cen MT"/>
                  </a:rPr>
                  <a:t>Sensible a muchos parámetros:</a:t>
                </a: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𝑑𝑜𝑚</m:t>
                        </m:r>
                      </m:sub>
                    </m:sSub>
                  </m:oMath>
                </a14:m>
                <a:endParaRPr lang="es-ES" dirty="0">
                  <a:latin typeface="Tw Cen MT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𝑛𝑖𝑐h𝑒𝑅𝑎𝑑𝑖𝑢𝑠</m:t>
                    </m:r>
                  </m:oMath>
                </a14:m>
                <a:endParaRPr lang="es-ES" sz="1600" dirty="0">
                  <a:latin typeface="Tw Cen MT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𝐶𝑎𝑛𝑑𝑖𝑑𝑎𝑡𝑒𝑆𝑖𝑧𝑒</m:t>
                    </m:r>
                  </m:oMath>
                </a14:m>
                <a:endParaRPr lang="es-ES" sz="1600" dirty="0">
                  <a:latin typeface="Calibri"/>
                  <a:cs typeface="Calibri"/>
                </a:endParaRPr>
              </a:p>
              <a:p>
                <a:pPr algn="just"/>
                <a:r>
                  <a:rPr lang="es-ES" dirty="0">
                    <a:latin typeface="Tw Cen MT"/>
                  </a:rPr>
                  <a:t>Necesidad de población grande para cubrir la frontera.</a:t>
                </a:r>
              </a:p>
              <a:p>
                <a:pPr algn="just"/>
                <a:endParaRPr lang="es-ES" dirty="0">
                  <a:latin typeface="Tw Cen MT"/>
                </a:endParaRPr>
              </a:p>
              <a:p>
                <a:pPr algn="just"/>
                <a:r>
                  <a:rPr lang="es-ES" dirty="0">
                    <a:latin typeface="Tw Cen MT"/>
                  </a:rPr>
                  <a:t>Superado por otros </a:t>
                </a:r>
                <a:r>
                  <a:rPr lang="es-ES" dirty="0" err="1">
                    <a:latin typeface="Tw Cen MT"/>
                  </a:rPr>
                  <a:t>MOEAs</a:t>
                </a:r>
                <a:r>
                  <a:rPr lang="es-ES" dirty="0">
                    <a:latin typeface="Tw Cen MT"/>
                  </a:rPr>
                  <a:t> de 1º generación (</a:t>
                </a:r>
                <a:r>
                  <a:rPr lang="es-ES" dirty="0" err="1">
                    <a:latin typeface="Tw Cen MT"/>
                  </a:rPr>
                  <a:t>Zitzler</a:t>
                </a:r>
                <a:r>
                  <a:rPr lang="es-ES" dirty="0">
                    <a:latin typeface="Tw Cen MT"/>
                  </a:rPr>
                  <a:t> et al, 2005).</a:t>
                </a:r>
                <a:endParaRPr lang="es-ES" dirty="0"/>
              </a:p>
              <a:p>
                <a:pPr marL="0" indent="0" algn="just">
                  <a:buNone/>
                </a:pPr>
                <a:endParaRPr lang="es-ES" dirty="0">
                  <a:latin typeface="Tw Cen MT"/>
                  <a:cs typeface="Calibri" panose="020F0502020204030204"/>
                </a:endParaRPr>
              </a:p>
              <a:p>
                <a:pPr algn="just"/>
                <a:r>
                  <a:rPr lang="es-ES" dirty="0">
                    <a:latin typeface="Tw Cen MT"/>
                    <a:cs typeface="Calibri" panose="020F0502020204030204"/>
                  </a:rPr>
                  <a:t>Cuanta con actualizaciones y variantes mejores (NSGA, NPGA-II).</a:t>
                </a:r>
                <a:endParaRPr lang="es-ES" dirty="0">
                  <a:latin typeface="Tw Cen MT" panose="020B0602020104020603" pitchFamily="34" charset="0"/>
                  <a:cs typeface="Calibri" panose="020F0502020204030204"/>
                </a:endParaRPr>
              </a:p>
              <a:p>
                <a:pPr lvl="1" algn="just"/>
                <a:endParaRPr lang="es-ES" sz="1600" dirty="0">
                  <a:ea typeface="+mn-lt"/>
                  <a:cs typeface="+mn-lt"/>
                </a:endParaRPr>
              </a:p>
              <a:p>
                <a:pPr marL="457200" lvl="1" indent="0" algn="just">
                  <a:buNone/>
                </a:pPr>
                <a:endParaRPr lang="es-ES" dirty="0">
                  <a:ea typeface="+mn-lt"/>
                  <a:cs typeface="+mn-lt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D7EE13E-8160-40F2-BAC7-4E9FF9E7C7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84859" cy="4351338"/>
              </a:xfrm>
              <a:blipFill>
                <a:blip r:embed="rId3"/>
                <a:stretch>
                  <a:fillRect l="-935" t="-2381" b="-56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D38F79-488F-4F02-9EDD-95813B61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9777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68C42-4E80-46CB-A4E0-75FF66F48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4071" cy="1325563"/>
          </a:xfrm>
        </p:spPr>
        <p:txBody>
          <a:bodyPr/>
          <a:lstStyle/>
          <a:p>
            <a:r>
              <a:rPr lang="es-ES" b="1">
                <a:solidFill>
                  <a:srgbClr val="00B050"/>
                </a:solidFill>
                <a:latin typeface="Tw Cen MT"/>
              </a:rPr>
              <a:t>Limitaciones NPGA. </a:t>
            </a:r>
            <a:r>
              <a:rPr lang="es-ES" sz="3600" b="1">
                <a:solidFill>
                  <a:srgbClr val="00B050"/>
                </a:solidFill>
                <a:latin typeface="Tw Cen MT"/>
              </a:rPr>
              <a:t>NPGA-II (Erickson et al, 2001)</a:t>
            </a:r>
            <a:endParaRPr lang="es-ES" sz="3600" b="1">
              <a:solidFill>
                <a:srgbClr val="00B050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7EE13E-8160-40F2-BAC7-4E9FF9E7C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140" y="1612714"/>
            <a:ext cx="11084859" cy="5113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>
                <a:latin typeface="Tw Cen MT"/>
                <a:ea typeface="+mn-lt"/>
                <a:cs typeface="+mn-lt"/>
              </a:rPr>
              <a:t>Torneos de Pareto deterministas.</a:t>
            </a:r>
          </a:p>
          <a:p>
            <a:pPr algn="just"/>
            <a:r>
              <a:rPr lang="es-ES">
                <a:latin typeface="Tw Cen MT"/>
                <a:ea typeface="+mn-lt"/>
                <a:cs typeface="+mn-lt"/>
              </a:rPr>
              <a:t>Densidad de población en la próxima generación.</a:t>
            </a:r>
          </a:p>
          <a:p>
            <a:pPr algn="just"/>
            <a:endParaRPr lang="es-ES">
              <a:latin typeface="Tw Cen MT"/>
              <a:ea typeface="+mn-lt"/>
              <a:cs typeface="+mn-lt"/>
            </a:endParaRPr>
          </a:p>
          <a:p>
            <a:pPr algn="just"/>
            <a:endParaRPr lang="es-ES">
              <a:latin typeface="Tw Cen MT"/>
              <a:ea typeface="+mn-lt"/>
              <a:cs typeface="+mn-lt"/>
            </a:endParaRPr>
          </a:p>
          <a:p>
            <a:pPr algn="just"/>
            <a:endParaRPr lang="es-ES">
              <a:latin typeface="Tw Cen MT"/>
              <a:ea typeface="+mn-lt"/>
              <a:cs typeface="+mn-lt"/>
            </a:endParaRPr>
          </a:p>
          <a:p>
            <a:pPr algn="just"/>
            <a:endParaRPr lang="es-ES">
              <a:latin typeface="Tw Cen MT"/>
              <a:ea typeface="+mn-lt"/>
              <a:cs typeface="+mn-lt"/>
            </a:endParaRPr>
          </a:p>
          <a:p>
            <a:pPr algn="just"/>
            <a:endParaRPr lang="es-ES">
              <a:latin typeface="Tw Cen MT"/>
              <a:ea typeface="+mn-lt"/>
              <a:cs typeface="+mn-lt"/>
            </a:endParaRPr>
          </a:p>
          <a:p>
            <a:pPr algn="just"/>
            <a:endParaRPr lang="es-ES">
              <a:latin typeface="Tw Cen MT"/>
              <a:ea typeface="+mn-lt"/>
              <a:cs typeface="+mn-lt"/>
            </a:endParaRPr>
          </a:p>
          <a:p>
            <a:pPr marL="0" indent="0" algn="just">
              <a:buNone/>
            </a:pPr>
            <a:endParaRPr lang="es-ES" sz="1400">
              <a:latin typeface="Tw Cen MT"/>
              <a:ea typeface="+mn-lt"/>
              <a:cs typeface="+mn-lt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D38F79-488F-4F02-9EDD-95813B61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17</a:t>
            </a:fld>
            <a:endParaRPr lang="es-ES"/>
          </a:p>
        </p:txBody>
      </p:sp>
      <p:pic>
        <p:nvPicPr>
          <p:cNvPr id="5" name="Imagen 6" descr="Diagrama&#10;&#10;Descripción generada automáticamente">
            <a:extLst>
              <a:ext uri="{FF2B5EF4-FFF2-40B4-BE49-F238E27FC236}">
                <a16:creationId xmlns:a16="http://schemas.microsoft.com/office/drawing/2014/main" id="{8E18C2EC-E00B-4101-98CE-ACF519A5F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249" y="2779296"/>
            <a:ext cx="4289611" cy="357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509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68C42-4E80-46CB-A4E0-75FF66F48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4071" cy="1325563"/>
          </a:xfrm>
        </p:spPr>
        <p:txBody>
          <a:bodyPr/>
          <a:lstStyle/>
          <a:p>
            <a:r>
              <a:rPr lang="es-ES" b="1">
                <a:solidFill>
                  <a:srgbClr val="00B050"/>
                </a:solidFill>
                <a:latin typeface="Tw Cen MT"/>
              </a:rPr>
              <a:t>Limitaciones NPGA. </a:t>
            </a:r>
            <a:r>
              <a:rPr lang="es-ES" sz="3600" b="1">
                <a:solidFill>
                  <a:srgbClr val="00B050"/>
                </a:solidFill>
                <a:latin typeface="Tw Cen MT"/>
              </a:rPr>
              <a:t>NPGA-II</a:t>
            </a:r>
            <a:endParaRPr lang="es-ES" sz="3600">
              <a:ea typeface="+mj-lt"/>
              <a:cs typeface="+mj-lt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D38F79-488F-4F02-9EDD-95813B61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18</a:t>
            </a:fld>
            <a:endParaRPr lang="es-ES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7899905A-E7E2-4819-B74C-F04AE1487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494" y="4907243"/>
            <a:ext cx="527124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s-ES">
              <a:cs typeface="Calibri"/>
            </a:endParaRPr>
          </a:p>
          <a:p>
            <a:r>
              <a:rPr lang="es-ES" b="1">
                <a:cs typeface="Calibri"/>
              </a:rPr>
              <a:t>NPGA:</a:t>
            </a:r>
            <a:r>
              <a:rPr lang="es-ES">
                <a:cs typeface="Calibri"/>
              </a:rPr>
              <a:t> Empate entre A y C</a:t>
            </a:r>
          </a:p>
          <a:p>
            <a:r>
              <a:rPr lang="es-ES" b="1">
                <a:cs typeface="Calibri"/>
              </a:rPr>
              <a:t>NPGA-II: </a:t>
            </a:r>
            <a:r>
              <a:rPr lang="es-ES">
                <a:cs typeface="Calibri"/>
              </a:rPr>
              <a:t>Gana A</a:t>
            </a:r>
          </a:p>
        </p:txBody>
      </p:sp>
      <p:pic>
        <p:nvPicPr>
          <p:cNvPr id="5" name="Imagen 5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28CFE8FE-A4E0-49BB-A2EA-3E803AFCC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19" y="1275938"/>
            <a:ext cx="10857718" cy="404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760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68C42-4E80-46CB-A4E0-75FF66F48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4071" cy="1325563"/>
          </a:xfrm>
        </p:spPr>
        <p:txBody>
          <a:bodyPr/>
          <a:lstStyle/>
          <a:p>
            <a:r>
              <a:rPr lang="es-ES" b="1">
                <a:solidFill>
                  <a:srgbClr val="00B050"/>
                </a:solidFill>
                <a:latin typeface="Tw Cen MT"/>
              </a:rPr>
              <a:t>Limitaciones NPGA. </a:t>
            </a:r>
            <a:r>
              <a:rPr lang="es-ES" sz="3600" b="1">
                <a:solidFill>
                  <a:srgbClr val="00B050"/>
                </a:solidFill>
                <a:latin typeface="Tw Cen MT"/>
              </a:rPr>
              <a:t>NSGA</a:t>
            </a:r>
            <a:endParaRPr lang="es-ES" sz="3600">
              <a:ea typeface="+mj-lt"/>
              <a:cs typeface="+mj-lt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D38F79-488F-4F02-9EDD-95813B61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19</a:t>
            </a:fld>
            <a:endParaRPr lang="es-ES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7899905A-E7E2-4819-B74C-F04AE1487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74182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s-ES" dirty="0">
                <a:cs typeface="Calibri"/>
              </a:rPr>
              <a:t>MOEA de primera generación.</a:t>
            </a:r>
          </a:p>
          <a:p>
            <a:endParaRPr lang="es-ES" dirty="0">
              <a:cs typeface="Calibri"/>
            </a:endParaRPr>
          </a:p>
          <a:p>
            <a:r>
              <a:rPr lang="es-ES" dirty="0">
                <a:cs typeface="Calibri"/>
              </a:rPr>
              <a:t>Similar a NPGA y NPGA-II.</a:t>
            </a:r>
          </a:p>
          <a:p>
            <a:endParaRPr lang="es-ES" dirty="0">
              <a:cs typeface="Calibri"/>
            </a:endParaRPr>
          </a:p>
          <a:p>
            <a:r>
              <a:rPr lang="es-ES" dirty="0">
                <a:cs typeface="Calibri"/>
              </a:rPr>
              <a:t>Difiere en el método de selección.</a:t>
            </a:r>
          </a:p>
          <a:p>
            <a:endParaRPr lang="es-ES" dirty="0">
              <a:cs typeface="Calibri"/>
            </a:endParaRPr>
          </a:p>
          <a:p>
            <a:r>
              <a:rPr lang="es-ES" dirty="0">
                <a:cs typeface="Calibri"/>
              </a:rPr>
              <a:t>Mejor que NPGA </a:t>
            </a:r>
            <a:r>
              <a:rPr lang="es-ES" dirty="0">
                <a:ea typeface="+mn-lt"/>
                <a:cs typeface="+mn-lt"/>
              </a:rPr>
              <a:t>(</a:t>
            </a:r>
            <a:r>
              <a:rPr lang="es-ES" dirty="0" err="1">
                <a:ea typeface="+mn-lt"/>
                <a:cs typeface="+mn-lt"/>
              </a:rPr>
              <a:t>Zitzler</a:t>
            </a:r>
            <a:r>
              <a:rPr lang="es-ES" dirty="0">
                <a:ea typeface="+mn-lt"/>
                <a:cs typeface="+mn-lt"/>
              </a:rPr>
              <a:t> et al, 2000).</a:t>
            </a:r>
            <a:endParaRPr lang="es-ES" dirty="0">
              <a:cs typeface="Calibri"/>
            </a:endParaRPr>
          </a:p>
          <a:p>
            <a:endParaRPr lang="es-ES" dirty="0">
              <a:cs typeface="Calibri"/>
            </a:endParaRPr>
          </a:p>
          <a:p>
            <a:r>
              <a:rPr lang="es-ES" dirty="0">
                <a:cs typeface="Calibri"/>
              </a:rPr>
              <a:t>Anticuado.</a:t>
            </a:r>
          </a:p>
          <a:p>
            <a:endParaRPr lang="es-ES" dirty="0">
              <a:cs typeface="Calibri"/>
            </a:endParaRPr>
          </a:p>
          <a:p>
            <a:endParaRPr lang="es-ES" dirty="0">
              <a:cs typeface="Calibri"/>
            </a:endParaRPr>
          </a:p>
          <a:p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4450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1A2A55-44AA-4BD4-80F6-29939F53F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latin typeface="Tw Cen MT" panose="020B0602020104020603" pitchFamily="34" charset="0"/>
              </a:rPr>
              <a:t>Introducción</a:t>
            </a:r>
          </a:p>
          <a:p>
            <a:r>
              <a:rPr lang="es-ES">
                <a:latin typeface="Tw Cen MT"/>
              </a:rPr>
              <a:t>NPGA</a:t>
            </a:r>
            <a:endParaRPr lang="es-ES">
              <a:latin typeface="Tw Cen MT" panose="020B0602020104020603" pitchFamily="34" charset="0"/>
            </a:endParaRPr>
          </a:p>
          <a:p>
            <a:r>
              <a:rPr lang="es-ES">
                <a:latin typeface="Tw Cen MT"/>
              </a:rPr>
              <a:t>Implementación</a:t>
            </a:r>
          </a:p>
          <a:p>
            <a:r>
              <a:rPr lang="es-ES">
                <a:latin typeface="Tw Cen MT"/>
              </a:rPr>
              <a:t>Resultados</a:t>
            </a:r>
            <a:endParaRPr lang="es-ES"/>
          </a:p>
          <a:p>
            <a:r>
              <a:rPr lang="es-ES">
                <a:latin typeface="Tw Cen MT"/>
              </a:rPr>
              <a:t>Limitaciones de NPGA</a:t>
            </a:r>
          </a:p>
          <a:p>
            <a:r>
              <a:rPr lang="es-ES">
                <a:latin typeface="Tw Cen MT"/>
              </a:rPr>
              <a:t>Conclusiones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5F24F7F-E1FB-4BD2-AA0B-72F7214EF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2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7673B23-05A5-4D7F-9718-DA7DD661E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b="1">
                <a:solidFill>
                  <a:srgbClr val="00B050"/>
                </a:solidFill>
                <a:latin typeface="Tw Cen MT" panose="020B0602020104020603" pitchFamily="34" charset="0"/>
              </a:rPr>
              <a:t>Índice</a:t>
            </a:r>
          </a:p>
        </p:txBody>
      </p:sp>
    </p:spTree>
    <p:extLst>
      <p:ext uri="{BB962C8B-B14F-4D97-AF65-F5344CB8AC3E}">
        <p14:creationId xmlns:p14="http://schemas.microsoft.com/office/powerpoint/2010/main" val="1109854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68C42-4E80-46CB-A4E0-75FF66F48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4071" cy="1325563"/>
          </a:xfrm>
        </p:spPr>
        <p:txBody>
          <a:bodyPr/>
          <a:lstStyle/>
          <a:p>
            <a:r>
              <a:rPr lang="es-ES" b="1">
                <a:solidFill>
                  <a:srgbClr val="00B050"/>
                </a:solidFill>
                <a:latin typeface="Tw Cen MT"/>
              </a:rPr>
              <a:t>Limitaciones NPGA. </a:t>
            </a:r>
            <a:r>
              <a:rPr lang="es-ES" sz="3600" b="1">
                <a:solidFill>
                  <a:srgbClr val="00B050"/>
                </a:solidFill>
                <a:latin typeface="Tw Cen MT"/>
              </a:rPr>
              <a:t>NSGA-II</a:t>
            </a:r>
            <a:endParaRPr lang="es-ES" sz="3600">
              <a:ea typeface="+mj-lt"/>
              <a:cs typeface="+mj-lt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D38F79-488F-4F02-9EDD-95813B61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20</a:t>
            </a:fld>
            <a:endParaRPr lang="es-ES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7899905A-E7E2-4819-B74C-F04AE1487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3983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cs typeface="Calibri"/>
              </a:rPr>
              <a:t>MOEA de segunda generación.</a:t>
            </a:r>
          </a:p>
          <a:p>
            <a:endParaRPr lang="es-ES">
              <a:cs typeface="Calibri"/>
            </a:endParaRPr>
          </a:p>
          <a:p>
            <a:r>
              <a:rPr lang="es-ES">
                <a:cs typeface="Calibri"/>
              </a:rPr>
              <a:t>Muy diferente de NSGA (</a:t>
            </a:r>
            <a:r>
              <a:rPr lang="es-ES" err="1">
                <a:cs typeface="Calibri"/>
              </a:rPr>
              <a:t>Kunkle</a:t>
            </a:r>
            <a:r>
              <a:rPr lang="es-ES">
                <a:cs typeface="Calibri"/>
              </a:rPr>
              <a:t>, 2005).</a:t>
            </a:r>
          </a:p>
          <a:p>
            <a:endParaRPr lang="es-ES">
              <a:cs typeface="Calibri"/>
            </a:endParaRPr>
          </a:p>
          <a:p>
            <a:endParaRPr lang="es-ES">
              <a:cs typeface="Calibri"/>
            </a:endParaRPr>
          </a:p>
          <a:p>
            <a:endParaRPr lang="es-E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4340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F1A01-9436-41B4-A6F9-8991C94DC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>
                <a:solidFill>
                  <a:srgbClr val="00B050"/>
                </a:solidFill>
                <a:latin typeface="Tw Cen MT"/>
              </a:rPr>
              <a:t>Conclusiones</a:t>
            </a:r>
            <a:endParaRPr lang="es-ES" b="1">
              <a:solidFill>
                <a:srgbClr val="00B050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A6E88C-3FA0-4CCB-88C1-BFFB28F58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454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 dirty="0">
                <a:latin typeface="Tw Cen MT" panose="020B0602020104020603" pitchFamily="34" charset="0"/>
              </a:rPr>
              <a:t>NPGA es un algoritmo genético básico que puede ayudar a estimar una frontera de Pareto diversificada, sin embargo, requiere ajustar varios </a:t>
            </a:r>
            <a:r>
              <a:rPr lang="es-ES" dirty="0" err="1">
                <a:latin typeface="Tw Cen MT" panose="020B0602020104020603" pitchFamily="34" charset="0"/>
              </a:rPr>
              <a:t>hiperparámetros</a:t>
            </a:r>
            <a:r>
              <a:rPr lang="es-ES" dirty="0">
                <a:latin typeface="Tw Cen MT" panose="020B0602020104020603" pitchFamily="34" charset="0"/>
              </a:rPr>
              <a:t> y su sistema de selección tiene algunas fallas.</a:t>
            </a:r>
          </a:p>
          <a:p>
            <a:pPr algn="just"/>
            <a:r>
              <a:rPr lang="es-ES" dirty="0">
                <a:latin typeface="Tw Cen MT" panose="020B0602020104020603" pitchFamily="34" charset="0"/>
              </a:rPr>
              <a:t>Aunque no es suficientemente competitivo con respecto al Estado del Arte, pero entenderlo ayuda a entender el problema a resolver y las técnicas que sí son más competitivas.</a:t>
            </a:r>
          </a:p>
          <a:p>
            <a:pPr algn="just"/>
            <a:endParaRPr lang="es-ES" dirty="0">
              <a:latin typeface="Tw Cen MT" panose="020B0602020104020603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CBABF9-9A9C-4916-9449-617AB655D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5170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F1A01-9436-41B4-A6F9-8991C94DC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>
                <a:solidFill>
                  <a:srgbClr val="00B050"/>
                </a:solidFill>
                <a:latin typeface="Tw Cen MT" panose="020B0602020104020603" pitchFamily="34" charset="0"/>
              </a:rPr>
              <a:t>Referencias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CBABF9-9A9C-4916-9449-617AB655D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22</a:t>
            </a:fld>
            <a:endParaRPr lang="es-ES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54D7115D-7C7B-4C1E-B25C-6EC7EA977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41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1400" err="1">
                <a:ea typeface="+mn-lt"/>
                <a:cs typeface="+mn-lt"/>
              </a:rPr>
              <a:t>Zitzler</a:t>
            </a:r>
            <a:r>
              <a:rPr lang="es-ES" sz="1400" b="0" i="0" u="none" strike="noStrike" baseline="0">
                <a:ea typeface="+mn-lt"/>
                <a:cs typeface="+mn-lt"/>
              </a:rPr>
              <a:t>, E</a:t>
            </a:r>
            <a:r>
              <a:rPr lang="es-ES" sz="1400">
                <a:ea typeface="+mn-lt"/>
                <a:cs typeface="+mn-lt"/>
              </a:rPr>
              <a:t>., </a:t>
            </a:r>
            <a:r>
              <a:rPr lang="es-ES" sz="1400" err="1">
                <a:ea typeface="+mn-lt"/>
                <a:cs typeface="+mn-lt"/>
              </a:rPr>
              <a:t>Deb</a:t>
            </a:r>
            <a:r>
              <a:rPr lang="es-ES" sz="1400">
                <a:ea typeface="+mn-lt"/>
                <a:cs typeface="+mn-lt"/>
              </a:rPr>
              <a:t>, K., &amp; Thiele</a:t>
            </a:r>
            <a:r>
              <a:rPr lang="es-ES" sz="1400" b="0" i="0" u="none" strike="noStrike" baseline="0">
                <a:ea typeface="+mn-lt"/>
                <a:cs typeface="+mn-lt"/>
              </a:rPr>
              <a:t>, L. (</a:t>
            </a:r>
            <a:r>
              <a:rPr lang="es-ES" sz="1400">
                <a:ea typeface="+mn-lt"/>
                <a:cs typeface="+mn-lt"/>
              </a:rPr>
              <a:t>2000</a:t>
            </a:r>
            <a:r>
              <a:rPr lang="es-ES" sz="1400" b="0" i="0" u="none" strike="noStrike" baseline="0">
                <a:ea typeface="+mn-lt"/>
                <a:cs typeface="+mn-lt"/>
              </a:rPr>
              <a:t>).</a:t>
            </a:r>
            <a:r>
              <a:rPr lang="es-ES" sz="1400">
                <a:ea typeface="+mn-lt"/>
                <a:cs typeface="+mn-lt"/>
              </a:rPr>
              <a:t> </a:t>
            </a:r>
            <a:r>
              <a:rPr lang="es-ES" sz="1400" err="1">
                <a:ea typeface="+mn-lt"/>
                <a:cs typeface="+mn-lt"/>
              </a:rPr>
              <a:t>Comparison</a:t>
            </a:r>
            <a:r>
              <a:rPr lang="es-ES" sz="1400">
                <a:ea typeface="+mn-lt"/>
                <a:cs typeface="+mn-lt"/>
              </a:rPr>
              <a:t> </a:t>
            </a:r>
            <a:r>
              <a:rPr lang="es-ES" sz="1400" err="1">
                <a:ea typeface="+mn-lt"/>
                <a:cs typeface="+mn-lt"/>
              </a:rPr>
              <a:t>of</a:t>
            </a:r>
            <a:r>
              <a:rPr lang="es-ES" sz="1400">
                <a:ea typeface="+mn-lt"/>
                <a:cs typeface="+mn-lt"/>
              </a:rPr>
              <a:t> </a:t>
            </a:r>
            <a:r>
              <a:rPr lang="es-ES" sz="1400" err="1">
                <a:ea typeface="+mn-lt"/>
                <a:cs typeface="+mn-lt"/>
              </a:rPr>
              <a:t>multiobjective</a:t>
            </a:r>
            <a:r>
              <a:rPr lang="es-ES" sz="1400">
                <a:ea typeface="+mn-lt"/>
                <a:cs typeface="+mn-lt"/>
              </a:rPr>
              <a:t> </a:t>
            </a:r>
            <a:r>
              <a:rPr lang="es-ES" sz="1400" err="1">
                <a:ea typeface="+mn-lt"/>
                <a:cs typeface="+mn-lt"/>
              </a:rPr>
              <a:t>evolutionary</a:t>
            </a:r>
            <a:r>
              <a:rPr lang="es-ES" sz="1400">
                <a:ea typeface="+mn-lt"/>
                <a:cs typeface="+mn-lt"/>
              </a:rPr>
              <a:t> </a:t>
            </a:r>
            <a:r>
              <a:rPr lang="es-ES" sz="1400" err="1">
                <a:ea typeface="+mn-lt"/>
                <a:cs typeface="+mn-lt"/>
              </a:rPr>
              <a:t>algorithms</a:t>
            </a:r>
            <a:r>
              <a:rPr lang="es-ES" sz="1400" b="0" i="0" u="none" strike="noStrike" baseline="0">
                <a:ea typeface="+mn-lt"/>
                <a:cs typeface="+mn-lt"/>
              </a:rPr>
              <a:t>:</a:t>
            </a:r>
            <a:r>
              <a:rPr lang="es-ES" sz="1400">
                <a:ea typeface="+mn-lt"/>
                <a:cs typeface="+mn-lt"/>
              </a:rPr>
              <a:t> </a:t>
            </a:r>
            <a:r>
              <a:rPr lang="es-ES" sz="1400" err="1">
                <a:ea typeface="+mn-lt"/>
                <a:cs typeface="+mn-lt"/>
              </a:rPr>
              <a:t>Empirical</a:t>
            </a:r>
            <a:r>
              <a:rPr lang="es-ES" sz="1400">
                <a:ea typeface="+mn-lt"/>
                <a:cs typeface="+mn-lt"/>
              </a:rPr>
              <a:t> </a:t>
            </a:r>
            <a:r>
              <a:rPr lang="es-ES" sz="1400" err="1">
                <a:ea typeface="+mn-lt"/>
                <a:cs typeface="+mn-lt"/>
              </a:rPr>
              <a:t>results</a:t>
            </a:r>
            <a:r>
              <a:rPr lang="es-ES" sz="1400" b="0" i="0" u="none" strike="noStrike" baseline="0">
                <a:ea typeface="+mn-lt"/>
                <a:cs typeface="+mn-lt"/>
              </a:rPr>
              <a:t>.</a:t>
            </a:r>
            <a:r>
              <a:rPr lang="es-ES" sz="1400">
                <a:ea typeface="+mn-lt"/>
                <a:cs typeface="+mn-lt"/>
              </a:rPr>
              <a:t> </a:t>
            </a:r>
            <a:r>
              <a:rPr lang="es-ES" sz="1400" i="1" err="1">
                <a:ea typeface="+mn-lt"/>
                <a:cs typeface="+mn-lt"/>
              </a:rPr>
              <a:t>Evolutionary</a:t>
            </a:r>
            <a:r>
              <a:rPr lang="es-ES" sz="1400" i="1">
                <a:ea typeface="+mn-lt"/>
                <a:cs typeface="+mn-lt"/>
              </a:rPr>
              <a:t> </a:t>
            </a:r>
            <a:r>
              <a:rPr lang="es-ES" sz="1400" i="1" err="1">
                <a:ea typeface="+mn-lt"/>
                <a:cs typeface="+mn-lt"/>
              </a:rPr>
              <a:t>computation</a:t>
            </a:r>
            <a:r>
              <a:rPr lang="es-ES" sz="1400" b="0" i="0" u="none" strike="noStrike" baseline="0">
                <a:ea typeface="+mn-lt"/>
                <a:cs typeface="+mn-lt"/>
              </a:rPr>
              <a:t>,</a:t>
            </a:r>
            <a:r>
              <a:rPr lang="es-ES" sz="1400">
                <a:ea typeface="+mn-lt"/>
                <a:cs typeface="+mn-lt"/>
              </a:rPr>
              <a:t> </a:t>
            </a:r>
            <a:r>
              <a:rPr lang="es-ES" sz="1400" i="1">
                <a:ea typeface="+mn-lt"/>
                <a:cs typeface="+mn-lt"/>
              </a:rPr>
              <a:t>8</a:t>
            </a:r>
            <a:r>
              <a:rPr lang="es-ES" sz="1400">
                <a:ea typeface="+mn-lt"/>
                <a:cs typeface="+mn-lt"/>
              </a:rPr>
              <a:t>(2), 173-195</a:t>
            </a:r>
            <a:r>
              <a:rPr lang="es-ES" sz="1400" b="0" i="0" u="none" strike="noStrike" baseline="0">
                <a:ea typeface="+mn-lt"/>
                <a:cs typeface="+mn-lt"/>
              </a:rPr>
              <a:t>.</a:t>
            </a:r>
            <a:endParaRPr lang="es-ES"/>
          </a:p>
          <a:p>
            <a:r>
              <a:rPr lang="es-ES" sz="1400">
                <a:ea typeface="+mn-lt"/>
                <a:cs typeface="+mn-lt"/>
              </a:rPr>
              <a:t>Erickson M., Mayer A., </a:t>
            </a:r>
            <a:r>
              <a:rPr lang="es-ES" sz="1400" err="1">
                <a:ea typeface="+mn-lt"/>
                <a:cs typeface="+mn-lt"/>
              </a:rPr>
              <a:t>Horn</a:t>
            </a:r>
            <a:r>
              <a:rPr lang="es-ES" sz="1400">
                <a:ea typeface="+mn-lt"/>
                <a:cs typeface="+mn-lt"/>
              </a:rPr>
              <a:t> J. (2001) </a:t>
            </a:r>
            <a:r>
              <a:rPr lang="es-ES" sz="1400" err="1">
                <a:ea typeface="+mn-lt"/>
                <a:cs typeface="+mn-lt"/>
              </a:rPr>
              <a:t>The</a:t>
            </a:r>
            <a:r>
              <a:rPr lang="es-ES" sz="1400">
                <a:ea typeface="+mn-lt"/>
                <a:cs typeface="+mn-lt"/>
              </a:rPr>
              <a:t> </a:t>
            </a:r>
            <a:r>
              <a:rPr lang="es-ES" sz="1400" err="1">
                <a:ea typeface="+mn-lt"/>
                <a:cs typeface="+mn-lt"/>
              </a:rPr>
              <a:t>Niched</a:t>
            </a:r>
            <a:r>
              <a:rPr lang="es-ES" sz="1400">
                <a:ea typeface="+mn-lt"/>
                <a:cs typeface="+mn-lt"/>
              </a:rPr>
              <a:t> Pareto </a:t>
            </a:r>
            <a:r>
              <a:rPr lang="es-ES" sz="1400" err="1">
                <a:ea typeface="+mn-lt"/>
                <a:cs typeface="+mn-lt"/>
              </a:rPr>
              <a:t>Genetic</a:t>
            </a:r>
            <a:r>
              <a:rPr lang="es-ES" sz="1400">
                <a:ea typeface="+mn-lt"/>
                <a:cs typeface="+mn-lt"/>
              </a:rPr>
              <a:t> </a:t>
            </a:r>
            <a:r>
              <a:rPr lang="es-ES" sz="1400" err="1">
                <a:ea typeface="+mn-lt"/>
                <a:cs typeface="+mn-lt"/>
              </a:rPr>
              <a:t>Algorithm</a:t>
            </a:r>
            <a:r>
              <a:rPr lang="es-ES" sz="1400">
                <a:ea typeface="+mn-lt"/>
                <a:cs typeface="+mn-lt"/>
              </a:rPr>
              <a:t> 2 </a:t>
            </a:r>
            <a:r>
              <a:rPr lang="es-ES" sz="1400" err="1">
                <a:ea typeface="+mn-lt"/>
                <a:cs typeface="+mn-lt"/>
              </a:rPr>
              <a:t>Applied</a:t>
            </a:r>
            <a:r>
              <a:rPr lang="es-ES" sz="1400">
                <a:ea typeface="+mn-lt"/>
                <a:cs typeface="+mn-lt"/>
              </a:rPr>
              <a:t> </a:t>
            </a:r>
            <a:r>
              <a:rPr lang="es-ES" sz="1400" err="1">
                <a:ea typeface="+mn-lt"/>
                <a:cs typeface="+mn-lt"/>
              </a:rPr>
              <a:t>to</a:t>
            </a:r>
            <a:r>
              <a:rPr lang="es-ES" sz="1400">
                <a:ea typeface="+mn-lt"/>
                <a:cs typeface="+mn-lt"/>
              </a:rPr>
              <a:t> </a:t>
            </a:r>
            <a:r>
              <a:rPr lang="es-ES" sz="1400" err="1">
                <a:ea typeface="+mn-lt"/>
                <a:cs typeface="+mn-lt"/>
              </a:rPr>
              <a:t>the</a:t>
            </a:r>
            <a:r>
              <a:rPr lang="es-ES" sz="1400">
                <a:ea typeface="+mn-lt"/>
                <a:cs typeface="+mn-lt"/>
              </a:rPr>
              <a:t> </a:t>
            </a:r>
            <a:r>
              <a:rPr lang="es-ES" sz="1400" err="1">
                <a:ea typeface="+mn-lt"/>
                <a:cs typeface="+mn-lt"/>
              </a:rPr>
              <a:t>Design</a:t>
            </a:r>
            <a:r>
              <a:rPr lang="es-ES" sz="1400">
                <a:ea typeface="+mn-lt"/>
                <a:cs typeface="+mn-lt"/>
              </a:rPr>
              <a:t> </a:t>
            </a:r>
            <a:r>
              <a:rPr lang="es-ES" sz="1400" err="1">
                <a:ea typeface="+mn-lt"/>
                <a:cs typeface="+mn-lt"/>
              </a:rPr>
              <a:t>of</a:t>
            </a:r>
            <a:r>
              <a:rPr lang="es-ES" sz="1400">
                <a:ea typeface="+mn-lt"/>
                <a:cs typeface="+mn-lt"/>
              </a:rPr>
              <a:t> </a:t>
            </a:r>
            <a:r>
              <a:rPr lang="es-ES" sz="1400" err="1">
                <a:ea typeface="+mn-lt"/>
                <a:cs typeface="+mn-lt"/>
              </a:rPr>
              <a:t>Groundwater</a:t>
            </a:r>
            <a:r>
              <a:rPr lang="es-ES" sz="1400">
                <a:ea typeface="+mn-lt"/>
                <a:cs typeface="+mn-lt"/>
              </a:rPr>
              <a:t> </a:t>
            </a:r>
            <a:r>
              <a:rPr lang="es-ES" sz="1400" err="1">
                <a:ea typeface="+mn-lt"/>
                <a:cs typeface="+mn-lt"/>
              </a:rPr>
              <a:t>Remediation</a:t>
            </a:r>
            <a:r>
              <a:rPr lang="es-ES" sz="1400">
                <a:ea typeface="+mn-lt"/>
                <a:cs typeface="+mn-lt"/>
              </a:rPr>
              <a:t> </a:t>
            </a:r>
            <a:r>
              <a:rPr lang="es-ES" sz="1400" err="1">
                <a:ea typeface="+mn-lt"/>
                <a:cs typeface="+mn-lt"/>
              </a:rPr>
              <a:t>Systems</a:t>
            </a:r>
            <a:r>
              <a:rPr lang="es-ES" sz="1400">
                <a:ea typeface="+mn-lt"/>
                <a:cs typeface="+mn-lt"/>
              </a:rPr>
              <a:t>. In: </a:t>
            </a:r>
            <a:r>
              <a:rPr lang="es-ES" sz="1400" err="1">
                <a:ea typeface="+mn-lt"/>
                <a:cs typeface="+mn-lt"/>
              </a:rPr>
              <a:t>Zitzler</a:t>
            </a:r>
            <a:r>
              <a:rPr lang="es-ES" sz="1400">
                <a:ea typeface="+mn-lt"/>
                <a:cs typeface="+mn-lt"/>
              </a:rPr>
              <a:t> E., Thiele L., </a:t>
            </a:r>
            <a:r>
              <a:rPr lang="es-ES" sz="1400" err="1">
                <a:ea typeface="+mn-lt"/>
                <a:cs typeface="+mn-lt"/>
              </a:rPr>
              <a:t>Deb</a:t>
            </a:r>
            <a:r>
              <a:rPr lang="es-ES" sz="1400">
                <a:ea typeface="+mn-lt"/>
                <a:cs typeface="+mn-lt"/>
              </a:rPr>
              <a:t> K., Coello </a:t>
            </a:r>
            <a:r>
              <a:rPr lang="es-ES" sz="1400" err="1">
                <a:ea typeface="+mn-lt"/>
                <a:cs typeface="+mn-lt"/>
              </a:rPr>
              <a:t>Coello</a:t>
            </a:r>
            <a:r>
              <a:rPr lang="es-ES" sz="1400">
                <a:ea typeface="+mn-lt"/>
                <a:cs typeface="+mn-lt"/>
              </a:rPr>
              <a:t> C.A., </a:t>
            </a:r>
            <a:r>
              <a:rPr lang="es-ES" sz="1400" err="1">
                <a:ea typeface="+mn-lt"/>
                <a:cs typeface="+mn-lt"/>
              </a:rPr>
              <a:t>Corne</a:t>
            </a:r>
            <a:r>
              <a:rPr lang="es-ES" sz="1400">
                <a:ea typeface="+mn-lt"/>
                <a:cs typeface="+mn-lt"/>
              </a:rPr>
              <a:t> D. (</a:t>
            </a:r>
            <a:r>
              <a:rPr lang="es-ES" sz="1400" err="1">
                <a:ea typeface="+mn-lt"/>
                <a:cs typeface="+mn-lt"/>
              </a:rPr>
              <a:t>eds</a:t>
            </a:r>
            <a:r>
              <a:rPr lang="es-ES" sz="1400">
                <a:ea typeface="+mn-lt"/>
                <a:cs typeface="+mn-lt"/>
              </a:rPr>
              <a:t>) </a:t>
            </a:r>
            <a:r>
              <a:rPr lang="es-ES" sz="1400" err="1">
                <a:ea typeface="+mn-lt"/>
                <a:cs typeface="+mn-lt"/>
              </a:rPr>
              <a:t>Evolutionary</a:t>
            </a:r>
            <a:r>
              <a:rPr lang="es-ES" sz="1400">
                <a:ea typeface="+mn-lt"/>
                <a:cs typeface="+mn-lt"/>
              </a:rPr>
              <a:t> Multi-</a:t>
            </a:r>
            <a:r>
              <a:rPr lang="es-ES" sz="1400" err="1">
                <a:ea typeface="+mn-lt"/>
                <a:cs typeface="+mn-lt"/>
              </a:rPr>
              <a:t>Criterion</a:t>
            </a:r>
            <a:r>
              <a:rPr lang="es-ES" sz="1400">
                <a:ea typeface="+mn-lt"/>
                <a:cs typeface="+mn-lt"/>
              </a:rPr>
              <a:t> </a:t>
            </a:r>
            <a:r>
              <a:rPr lang="es-ES" sz="1400" err="1">
                <a:ea typeface="+mn-lt"/>
                <a:cs typeface="+mn-lt"/>
              </a:rPr>
              <a:t>Optimization</a:t>
            </a:r>
            <a:r>
              <a:rPr lang="es-ES" sz="1400">
                <a:ea typeface="+mn-lt"/>
                <a:cs typeface="+mn-lt"/>
              </a:rPr>
              <a:t>. EMO 2001. </a:t>
            </a:r>
            <a:r>
              <a:rPr lang="es-ES" sz="1400" err="1">
                <a:ea typeface="+mn-lt"/>
                <a:cs typeface="+mn-lt"/>
              </a:rPr>
              <a:t>Lecture</a:t>
            </a:r>
            <a:r>
              <a:rPr lang="es-ES" sz="1400">
                <a:ea typeface="+mn-lt"/>
                <a:cs typeface="+mn-lt"/>
              </a:rPr>
              <a:t> Notes in </a:t>
            </a:r>
            <a:r>
              <a:rPr lang="es-ES" sz="1400" err="1">
                <a:ea typeface="+mn-lt"/>
                <a:cs typeface="+mn-lt"/>
              </a:rPr>
              <a:t>Computer</a:t>
            </a:r>
            <a:r>
              <a:rPr lang="es-ES" sz="1400">
                <a:ea typeface="+mn-lt"/>
                <a:cs typeface="+mn-lt"/>
              </a:rPr>
              <a:t> </a:t>
            </a:r>
            <a:r>
              <a:rPr lang="es-ES" sz="1400" err="1">
                <a:ea typeface="+mn-lt"/>
                <a:cs typeface="+mn-lt"/>
              </a:rPr>
              <a:t>Science</a:t>
            </a:r>
            <a:r>
              <a:rPr lang="es-ES" sz="1400">
                <a:ea typeface="+mn-lt"/>
                <a:cs typeface="+mn-lt"/>
              </a:rPr>
              <a:t>, </a:t>
            </a:r>
            <a:r>
              <a:rPr lang="es-ES" sz="1400" err="1">
                <a:ea typeface="+mn-lt"/>
                <a:cs typeface="+mn-lt"/>
              </a:rPr>
              <a:t>vol</a:t>
            </a:r>
            <a:r>
              <a:rPr lang="es-ES" sz="1400">
                <a:ea typeface="+mn-lt"/>
                <a:cs typeface="+mn-lt"/>
              </a:rPr>
              <a:t> 1993. Springer, </a:t>
            </a:r>
            <a:r>
              <a:rPr lang="es-ES" sz="1400" err="1">
                <a:ea typeface="+mn-lt"/>
                <a:cs typeface="+mn-lt"/>
              </a:rPr>
              <a:t>Berlin</a:t>
            </a:r>
            <a:r>
              <a:rPr lang="es-ES" sz="1400">
                <a:ea typeface="+mn-lt"/>
                <a:cs typeface="+mn-lt"/>
              </a:rPr>
              <a:t>, Heidelberg. </a:t>
            </a:r>
            <a:r>
              <a:rPr lang="es-ES" sz="1400">
                <a:ea typeface="+mn-lt"/>
                <a:cs typeface="+mn-lt"/>
                <a:hlinkClick r:id="rId2"/>
              </a:rPr>
              <a:t>https://doi.org/10.1007/3-540-44719-9_48</a:t>
            </a:r>
            <a:r>
              <a:rPr lang="es-ES" sz="1400">
                <a:ea typeface="+mn-lt"/>
                <a:cs typeface="+mn-lt"/>
              </a:rPr>
              <a:t>.</a:t>
            </a:r>
            <a:endParaRPr lang="es-ES" sz="1400" b="0" i="0" u="none" strike="noStrike" baseline="0">
              <a:latin typeface="Calibri"/>
              <a:cs typeface="Calibri"/>
            </a:endParaRPr>
          </a:p>
          <a:p>
            <a:r>
              <a:rPr lang="es-ES" sz="1400" err="1">
                <a:ea typeface="+mn-lt"/>
                <a:cs typeface="+mn-lt"/>
              </a:rPr>
              <a:t>Kunkle</a:t>
            </a:r>
            <a:r>
              <a:rPr lang="es-ES" sz="1400">
                <a:ea typeface="+mn-lt"/>
                <a:cs typeface="+mn-lt"/>
              </a:rPr>
              <a:t>, D. (2005). A </a:t>
            </a:r>
            <a:r>
              <a:rPr lang="es-ES" sz="1400" err="1">
                <a:ea typeface="+mn-lt"/>
                <a:cs typeface="+mn-lt"/>
              </a:rPr>
              <a:t>summary</a:t>
            </a:r>
            <a:r>
              <a:rPr lang="es-ES" sz="1400">
                <a:ea typeface="+mn-lt"/>
                <a:cs typeface="+mn-lt"/>
              </a:rPr>
              <a:t> and </a:t>
            </a:r>
            <a:r>
              <a:rPr lang="es-ES" sz="1400" err="1">
                <a:ea typeface="+mn-lt"/>
                <a:cs typeface="+mn-lt"/>
              </a:rPr>
              <a:t>comparison</a:t>
            </a:r>
            <a:r>
              <a:rPr lang="es-ES" sz="1400">
                <a:ea typeface="+mn-lt"/>
                <a:cs typeface="+mn-lt"/>
              </a:rPr>
              <a:t> </a:t>
            </a:r>
            <a:r>
              <a:rPr lang="es-ES" sz="1400" err="1">
                <a:ea typeface="+mn-lt"/>
                <a:cs typeface="+mn-lt"/>
              </a:rPr>
              <a:t>of</a:t>
            </a:r>
            <a:r>
              <a:rPr lang="es-ES" sz="1400">
                <a:ea typeface="+mn-lt"/>
                <a:cs typeface="+mn-lt"/>
              </a:rPr>
              <a:t> MOEA </a:t>
            </a:r>
            <a:r>
              <a:rPr lang="es-ES" sz="1400" err="1">
                <a:ea typeface="+mn-lt"/>
                <a:cs typeface="+mn-lt"/>
              </a:rPr>
              <a:t>algorithms</a:t>
            </a:r>
            <a:r>
              <a:rPr lang="es-ES" sz="1400">
                <a:ea typeface="+mn-lt"/>
                <a:cs typeface="+mn-lt"/>
              </a:rPr>
              <a:t>. In </a:t>
            </a:r>
            <a:r>
              <a:rPr lang="es-ES" sz="1400" i="1" err="1">
                <a:ea typeface="+mn-lt"/>
                <a:cs typeface="+mn-lt"/>
              </a:rPr>
              <a:t>Internal</a:t>
            </a:r>
            <a:r>
              <a:rPr lang="es-ES" sz="1400" i="1">
                <a:ea typeface="+mn-lt"/>
                <a:cs typeface="+mn-lt"/>
              </a:rPr>
              <a:t> </a:t>
            </a:r>
            <a:r>
              <a:rPr lang="es-ES" sz="1400" i="1" err="1">
                <a:ea typeface="+mn-lt"/>
                <a:cs typeface="+mn-lt"/>
              </a:rPr>
              <a:t>Report</a:t>
            </a:r>
            <a:r>
              <a:rPr lang="es-ES" sz="1400">
                <a:ea typeface="+mn-lt"/>
                <a:cs typeface="+mn-lt"/>
              </a:rPr>
              <a:t>. </a:t>
            </a:r>
            <a:r>
              <a:rPr lang="es-ES" sz="1400" err="1">
                <a:ea typeface="+mn-lt"/>
                <a:cs typeface="+mn-lt"/>
              </a:rPr>
              <a:t>College</a:t>
            </a:r>
            <a:r>
              <a:rPr lang="es-ES" sz="1400">
                <a:ea typeface="+mn-lt"/>
                <a:cs typeface="+mn-lt"/>
              </a:rPr>
              <a:t> </a:t>
            </a:r>
            <a:r>
              <a:rPr lang="es-ES" sz="1400" err="1">
                <a:ea typeface="+mn-lt"/>
                <a:cs typeface="+mn-lt"/>
              </a:rPr>
              <a:t>of</a:t>
            </a:r>
            <a:r>
              <a:rPr lang="es-ES" sz="1400">
                <a:ea typeface="+mn-lt"/>
                <a:cs typeface="+mn-lt"/>
              </a:rPr>
              <a:t> </a:t>
            </a:r>
            <a:r>
              <a:rPr lang="es-ES" sz="1400" err="1">
                <a:ea typeface="+mn-lt"/>
                <a:cs typeface="+mn-lt"/>
              </a:rPr>
              <a:t>Computer</a:t>
            </a:r>
            <a:r>
              <a:rPr lang="es-ES" sz="1400">
                <a:ea typeface="+mn-lt"/>
                <a:cs typeface="+mn-lt"/>
              </a:rPr>
              <a:t> and </a:t>
            </a:r>
            <a:r>
              <a:rPr lang="es-ES" sz="1400" err="1">
                <a:ea typeface="+mn-lt"/>
                <a:cs typeface="+mn-lt"/>
              </a:rPr>
              <a:t>Information</a:t>
            </a:r>
            <a:r>
              <a:rPr lang="es-ES" sz="1400">
                <a:ea typeface="+mn-lt"/>
                <a:cs typeface="+mn-lt"/>
              </a:rPr>
              <a:t> </a:t>
            </a:r>
            <a:r>
              <a:rPr lang="es-ES" sz="1400" err="1">
                <a:ea typeface="+mn-lt"/>
                <a:cs typeface="+mn-lt"/>
              </a:rPr>
              <a:t>Science</a:t>
            </a:r>
            <a:r>
              <a:rPr lang="es-ES" sz="1400">
                <a:ea typeface="+mn-lt"/>
                <a:cs typeface="+mn-lt"/>
              </a:rPr>
              <a:t>, </a:t>
            </a:r>
            <a:r>
              <a:rPr lang="es-ES" sz="1400" err="1">
                <a:ea typeface="+mn-lt"/>
                <a:cs typeface="+mn-lt"/>
              </a:rPr>
              <a:t>Northeastern</a:t>
            </a:r>
            <a:r>
              <a:rPr lang="es-ES" sz="1400">
                <a:ea typeface="+mn-lt"/>
                <a:cs typeface="+mn-lt"/>
              </a:rPr>
              <a:t> </a:t>
            </a:r>
            <a:r>
              <a:rPr lang="es-ES" sz="1400" err="1">
                <a:ea typeface="+mn-lt"/>
                <a:cs typeface="+mn-lt"/>
              </a:rPr>
              <a:t>University</a:t>
            </a:r>
            <a:r>
              <a:rPr lang="es-ES" sz="1400">
                <a:ea typeface="+mn-lt"/>
                <a:cs typeface="+mn-lt"/>
              </a:rPr>
              <a:t>.</a:t>
            </a:r>
          </a:p>
          <a:p>
            <a:endParaRPr lang="es-ES" sz="140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470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F1A01-9436-41B4-A6F9-8991C94DC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A6E88C-3FA0-4CCB-88C1-BFFB28F58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2129"/>
            <a:ext cx="10515600" cy="30348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600">
                <a:solidFill>
                  <a:srgbClr val="00B050"/>
                </a:solidFill>
                <a:latin typeface="Tw Cen MT" panose="020B0602020104020603" pitchFamily="34" charset="0"/>
              </a:rPr>
              <a:t>MUCHAS GRACIAS POR SU ATENCIÓN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CBABF9-9A9C-4916-9449-617AB655D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8751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68C42-4E80-46CB-A4E0-75FF66F48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>
                <a:solidFill>
                  <a:srgbClr val="00B050"/>
                </a:solidFill>
                <a:latin typeface="Tw Cen MT" panose="020B0602020104020603" pitchFamily="34" charset="0"/>
              </a:rPr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7EE13E-8160-40F2-BAC7-4E9FF9E7C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485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 sz="3600" dirty="0">
                <a:latin typeface="Tw Cen MT"/>
              </a:rPr>
              <a:t>¿Cómo aplicar </a:t>
            </a:r>
            <a:r>
              <a:rPr lang="es-ES" sz="3600" b="1" dirty="0">
                <a:latin typeface="Tw Cen MT"/>
              </a:rPr>
              <a:t>algoritmos genéticos (GA) </a:t>
            </a:r>
            <a:r>
              <a:rPr lang="es-ES" sz="3600" dirty="0">
                <a:latin typeface="Tw Cen MT"/>
              </a:rPr>
              <a:t>a problemas multiobjetivo?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ES" sz="3200" dirty="0">
                <a:latin typeface="Tw Cen MT" panose="020B0602020104020603" pitchFamily="34" charset="0"/>
              </a:rPr>
              <a:t>Suma ponderada de funciones de </a:t>
            </a:r>
            <a:r>
              <a:rPr lang="es-ES" sz="3200" i="1" dirty="0">
                <a:latin typeface="Tw Cen MT" panose="020B0602020104020603" pitchFamily="34" charset="0"/>
              </a:rPr>
              <a:t>fitness </a:t>
            </a:r>
            <a:r>
              <a:rPr lang="es-ES" sz="3200" dirty="0">
                <a:latin typeface="Tw Cen MT" panose="020B0602020104020603" pitchFamily="34" charset="0"/>
              </a:rPr>
              <a:t>+ algoritmo genético tradicional. </a:t>
            </a:r>
            <a:r>
              <a:rPr lang="es-ES" sz="3200" b="1" dirty="0">
                <a:latin typeface="Tw Cen MT" panose="020B0602020104020603" pitchFamily="34" charset="0"/>
              </a:rPr>
              <a:t>Poco eficaz</a:t>
            </a:r>
            <a:r>
              <a:rPr lang="es-ES" sz="3200" dirty="0">
                <a:latin typeface="Tw Cen MT" panose="020B0602020104020603" pitchFamily="34" charset="0"/>
              </a:rPr>
              <a:t>: </a:t>
            </a:r>
            <a:r>
              <a:rPr lang="es-ES" sz="3200" dirty="0">
                <a:solidFill>
                  <a:srgbClr val="000000"/>
                </a:solidFill>
                <a:latin typeface="Tw Cen MT"/>
              </a:rPr>
              <a:t>la solución del GA es muy sensible a cambios mínimos en los pesos.</a:t>
            </a:r>
            <a:endParaRPr lang="es-ES" sz="3200" dirty="0">
              <a:solidFill>
                <a:srgbClr val="000000"/>
              </a:solidFill>
              <a:latin typeface="Tw Cen MT" panose="020B0602020104020603" pitchFamily="34" charset="0"/>
            </a:endParaRPr>
          </a:p>
          <a:p>
            <a:pPr marL="971550" lvl="1" indent="-514350" algn="just">
              <a:buFont typeface="+mj-lt"/>
              <a:buAutoNum type="arabicPeriod"/>
            </a:pPr>
            <a:r>
              <a:rPr lang="es-ES" sz="3200" dirty="0">
                <a:latin typeface="Tw Cen MT" panose="020B0602020104020603" pitchFamily="34" charset="0"/>
              </a:rPr>
              <a:t>Utilizar algoritmos basados en eficiencia de Pareto: VEGA, NPGA, NSGA…</a:t>
            </a:r>
          </a:p>
          <a:p>
            <a:pPr lvl="1" algn="just"/>
            <a:endParaRPr lang="es-ES" sz="3200" dirty="0">
              <a:latin typeface="Tw Cen MT" panose="020B0602020104020603" pitchFamily="34" charset="0"/>
            </a:endParaRPr>
          </a:p>
          <a:p>
            <a:pPr lvl="1" algn="just"/>
            <a:endParaRPr lang="es-ES" sz="3200" dirty="0">
              <a:latin typeface="Tw Cen MT" panose="020B0602020104020603" pitchFamily="34" charset="0"/>
            </a:endParaRPr>
          </a:p>
          <a:p>
            <a:pPr algn="just"/>
            <a:endParaRPr lang="es-ES" dirty="0">
              <a:latin typeface="Tw Cen MT" panose="020B0602020104020603" pitchFamily="34" charset="0"/>
            </a:endParaRPr>
          </a:p>
          <a:p>
            <a:pPr algn="just"/>
            <a:endParaRPr lang="es-ES" dirty="0">
              <a:latin typeface="Tw Cen MT" panose="020B0602020104020603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D38F79-488F-4F02-9EDD-95813B61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8036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68C42-4E80-46CB-A4E0-75FF66F48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4071" cy="1325563"/>
          </a:xfrm>
        </p:spPr>
        <p:txBody>
          <a:bodyPr/>
          <a:lstStyle/>
          <a:p>
            <a:r>
              <a:rPr lang="es-ES" b="1">
                <a:solidFill>
                  <a:srgbClr val="00B050"/>
                </a:solidFill>
                <a:latin typeface="Tw Cen MT"/>
              </a:rPr>
              <a:t>NPGA. </a:t>
            </a:r>
            <a:r>
              <a:rPr lang="es-ES" sz="3600">
                <a:solidFill>
                  <a:srgbClr val="00B050"/>
                </a:solidFill>
                <a:latin typeface="Tw Cen MT"/>
              </a:rPr>
              <a:t>Introducción</a:t>
            </a:r>
            <a:endParaRPr lang="es-ES" sz="3600">
              <a:solidFill>
                <a:srgbClr val="00B050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7EE13E-8160-40F2-BAC7-4E9FF9E7C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485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 dirty="0">
                <a:solidFill>
                  <a:srgbClr val="000000"/>
                </a:solidFill>
                <a:latin typeface="Tw Cen MT"/>
              </a:rPr>
              <a:t>Objetivo: obtener soluciones lo más cerca posible a la frontera óptima de Pareto (</a:t>
            </a:r>
            <a:r>
              <a:rPr lang="es-ES" b="1" dirty="0">
                <a:solidFill>
                  <a:srgbClr val="000000"/>
                </a:solidFill>
                <a:latin typeface="Tw Cen MT"/>
              </a:rPr>
              <a:t>convergencia</a:t>
            </a:r>
            <a:r>
              <a:rPr lang="es-ES" dirty="0">
                <a:solidFill>
                  <a:srgbClr val="000000"/>
                </a:solidFill>
                <a:latin typeface="Tw Cen MT"/>
              </a:rPr>
              <a:t>) y lo más distribuidas posible (</a:t>
            </a:r>
            <a:r>
              <a:rPr lang="es-ES" b="1" dirty="0">
                <a:solidFill>
                  <a:srgbClr val="000000"/>
                </a:solidFill>
                <a:latin typeface="Tw Cen MT"/>
              </a:rPr>
              <a:t>diversidad</a:t>
            </a:r>
            <a:r>
              <a:rPr lang="es-ES" dirty="0">
                <a:solidFill>
                  <a:srgbClr val="000000"/>
                </a:solidFill>
                <a:latin typeface="Tw Cen MT"/>
              </a:rPr>
              <a:t>).</a:t>
            </a:r>
          </a:p>
          <a:p>
            <a:pPr algn="just"/>
            <a:r>
              <a:rPr lang="es-ES" dirty="0">
                <a:solidFill>
                  <a:srgbClr val="000000"/>
                </a:solidFill>
                <a:latin typeface="Tw Cen MT"/>
              </a:rPr>
              <a:t>La </a:t>
            </a:r>
            <a:r>
              <a:rPr lang="es-ES" b="1" dirty="0">
                <a:solidFill>
                  <a:srgbClr val="000000"/>
                </a:solidFill>
                <a:latin typeface="Tw Cen MT"/>
              </a:rPr>
              <a:t>convergencia</a:t>
            </a:r>
            <a:r>
              <a:rPr lang="es-ES" dirty="0">
                <a:solidFill>
                  <a:srgbClr val="000000"/>
                </a:solidFill>
                <a:latin typeface="Tw Cen MT"/>
              </a:rPr>
              <a:t> se alcanza por razones similares a las de un algoritmo genético tradicional: se mantiene una tendencia a conservar, reproducir y mutar las mejores soluciones.</a:t>
            </a:r>
          </a:p>
          <a:p>
            <a:pPr algn="just"/>
            <a:r>
              <a:rPr lang="es-ES" dirty="0">
                <a:solidFill>
                  <a:srgbClr val="000000"/>
                </a:solidFill>
                <a:latin typeface="Tw Cen MT"/>
              </a:rPr>
              <a:t>Se busca la </a:t>
            </a:r>
            <a:r>
              <a:rPr lang="es-ES" b="1" dirty="0">
                <a:solidFill>
                  <a:srgbClr val="000000"/>
                </a:solidFill>
                <a:latin typeface="Tw Cen MT"/>
              </a:rPr>
              <a:t>diversidad </a:t>
            </a:r>
            <a:r>
              <a:rPr lang="es-ES" dirty="0">
                <a:solidFill>
                  <a:srgbClr val="000000"/>
                </a:solidFill>
                <a:latin typeface="Tw Cen MT"/>
              </a:rPr>
              <a:t>penalizando los grupos de soluciones con valores similares en todas las funciones objetivo.</a:t>
            </a:r>
            <a:endParaRPr lang="es-ES" dirty="0">
              <a:solidFill>
                <a:srgbClr val="000000"/>
              </a:solidFill>
              <a:latin typeface="Tw Cen MT" panose="020B0602020104020603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D38F79-488F-4F02-9EDD-95813B61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8410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6A48AA-B109-4682-B17E-7502C0EB5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5</a:t>
            </a:fld>
            <a:endParaRPr lang="es-ES"/>
          </a:p>
        </p:txBody>
      </p:sp>
      <p:pic>
        <p:nvPicPr>
          <p:cNvPr id="6" name="Imagen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54910A18-F6C0-407C-9CBC-5E07A7BBE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21" y="136525"/>
            <a:ext cx="10097375" cy="3322608"/>
          </a:xfrm>
          <a:prstGeom prst="rect">
            <a:avLst/>
          </a:prstGeom>
        </p:spPr>
      </p:pic>
      <p:pic>
        <p:nvPicPr>
          <p:cNvPr id="8" name="Imagen 7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95703273-7749-4FE5-A2D0-B4F03EBE31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0"/>
          <a:stretch/>
        </p:blipFill>
        <p:spPr>
          <a:xfrm>
            <a:off x="927053" y="3429000"/>
            <a:ext cx="9925910" cy="3226423"/>
          </a:xfrm>
          <a:prstGeom prst="rect">
            <a:avLst/>
          </a:prstGeom>
        </p:spPr>
      </p:pic>
      <p:pic>
        <p:nvPicPr>
          <p:cNvPr id="10" name="Gráfico 9" descr="Angry face outline con relleno sólido">
            <a:extLst>
              <a:ext uri="{FF2B5EF4-FFF2-40B4-BE49-F238E27FC236}">
                <a16:creationId xmlns:a16="http://schemas.microsoft.com/office/drawing/2014/main" id="{7D712DA4-7B91-4551-9FD8-8458541727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15824" y="1340629"/>
            <a:ext cx="914400" cy="914400"/>
          </a:xfrm>
          <a:prstGeom prst="rect">
            <a:avLst/>
          </a:prstGeom>
        </p:spPr>
      </p:pic>
      <p:pic>
        <p:nvPicPr>
          <p:cNvPr id="12" name="Gráfico 11" descr="Angel face outline contorno">
            <a:extLst>
              <a:ext uri="{FF2B5EF4-FFF2-40B4-BE49-F238E27FC236}">
                <a16:creationId xmlns:a16="http://schemas.microsoft.com/office/drawing/2014/main" id="{CD11E7D3-F186-4868-9CAF-190CDD9BEC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11283" y="478050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07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68C42-4E80-46CB-A4E0-75FF66F48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4071" cy="1325563"/>
          </a:xfrm>
        </p:spPr>
        <p:txBody>
          <a:bodyPr/>
          <a:lstStyle/>
          <a:p>
            <a:r>
              <a:rPr lang="es-ES" b="1" dirty="0">
                <a:solidFill>
                  <a:srgbClr val="00B050"/>
                </a:solidFill>
                <a:latin typeface="Tw Cen MT"/>
              </a:rPr>
              <a:t>NPGA. </a:t>
            </a:r>
            <a:r>
              <a:rPr lang="es-ES" sz="3600" dirty="0">
                <a:solidFill>
                  <a:srgbClr val="00B050"/>
                </a:solidFill>
                <a:latin typeface="Tw Cen MT"/>
              </a:rPr>
              <a:t>Funcionamiento</a:t>
            </a:r>
            <a:endParaRPr lang="es-ES" sz="3600" dirty="0">
              <a:solidFill>
                <a:srgbClr val="00B050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7EE13E-8160-40F2-BAC7-4E9FF9E7C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485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 dirty="0">
                <a:latin typeface="Tw Cen MT"/>
              </a:rPr>
              <a:t>NPGA basa su implementación en el proceso de selección</a:t>
            </a:r>
          </a:p>
          <a:p>
            <a:pPr lvl="1" algn="just"/>
            <a:r>
              <a:rPr lang="es-ES" dirty="0">
                <a:latin typeface="Tw Cen MT"/>
              </a:rPr>
              <a:t>En concreto hace uso de </a:t>
            </a:r>
            <a:r>
              <a:rPr lang="es-ES" dirty="0">
                <a:solidFill>
                  <a:srgbClr val="00B050"/>
                </a:solidFill>
                <a:latin typeface="Tw Cen MT"/>
              </a:rPr>
              <a:t>Selección por Torneo</a:t>
            </a:r>
          </a:p>
          <a:p>
            <a:pPr algn="just"/>
            <a:r>
              <a:rPr lang="es-ES" dirty="0">
                <a:latin typeface="Tw Cen MT"/>
              </a:rPr>
              <a:t>Selección por Torneo asume que se desea una única solución</a:t>
            </a:r>
          </a:p>
          <a:p>
            <a:pPr algn="just"/>
            <a:r>
              <a:rPr lang="es-ES" dirty="0">
                <a:latin typeface="Tw Cen MT"/>
              </a:rPr>
              <a:t>Para evitar la convergencia y mantener múltiples soluciones de Pareto se modifica añadiendo:</a:t>
            </a:r>
          </a:p>
          <a:p>
            <a:pPr marL="914400" lvl="1" indent="-457200" algn="just">
              <a:buAutoNum type="arabicPeriod"/>
            </a:pPr>
            <a:r>
              <a:rPr lang="es-ES" dirty="0">
                <a:latin typeface="Tw Cen MT"/>
              </a:rPr>
              <a:t>Torneo de dominancia Pareto</a:t>
            </a:r>
          </a:p>
          <a:p>
            <a:pPr marL="914400" lvl="1" indent="-457200" algn="just">
              <a:buAutoNum type="arabicPeriod"/>
            </a:pPr>
            <a:r>
              <a:rPr lang="es-ES" dirty="0">
                <a:latin typeface="Tw Cen MT"/>
              </a:rPr>
              <a:t>Torneo de no dominancia basado en la cercanía (Para determinar un ganador en caso de empate en 1): </a:t>
            </a:r>
            <a:r>
              <a:rPr lang="es-ES" i="1" dirty="0" err="1">
                <a:latin typeface="Tw Cen MT"/>
              </a:rPr>
              <a:t>Sharing</a:t>
            </a:r>
            <a:endParaRPr lang="es-ES" dirty="0">
              <a:latin typeface="Tw Cen MT"/>
            </a:endParaRPr>
          </a:p>
          <a:p>
            <a:pPr lvl="1" algn="just"/>
            <a:endParaRPr lang="es-ES" dirty="0">
              <a:latin typeface="Tw Cen MT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D38F79-488F-4F02-9EDD-95813B61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83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68C42-4E80-46CB-A4E0-75FF66F48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4071" cy="1325563"/>
          </a:xfrm>
        </p:spPr>
        <p:txBody>
          <a:bodyPr/>
          <a:lstStyle/>
          <a:p>
            <a:r>
              <a:rPr lang="es-ES" b="1" dirty="0">
                <a:solidFill>
                  <a:srgbClr val="00B050"/>
                </a:solidFill>
                <a:latin typeface="Tw Cen MT"/>
              </a:rPr>
              <a:t>NPGA. </a:t>
            </a:r>
            <a:r>
              <a:rPr lang="es-ES" sz="3600" dirty="0">
                <a:solidFill>
                  <a:srgbClr val="00B050"/>
                </a:solidFill>
                <a:latin typeface="TW Cen MT"/>
              </a:rPr>
              <a:t>Torneo de dominancia del Pareto</a:t>
            </a:r>
            <a:endParaRPr lang="es-ES" sz="3600" dirty="0">
              <a:solidFill>
                <a:srgbClr val="00B050"/>
              </a:solidFill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D7EE13E-8160-40F2-BAC7-4E9FF9E7C7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84859" cy="4351338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0" indent="0" algn="just">
                  <a:buNone/>
                </a:pPr>
                <a:r>
                  <a:rPr lang="es-ES" dirty="0">
                    <a:latin typeface="TW Cen MT"/>
                  </a:rPr>
                  <a:t>Proceso de selección de un individuo (repetir tantas veces como individuos se quieran seleccionar):</a:t>
                </a:r>
              </a:p>
              <a:p>
                <a:pPr marL="914400" lvl="1" indent="-457200" algn="just">
                  <a:buFont typeface="+mj-lt"/>
                  <a:buAutoNum type="arabicPeriod"/>
                </a:pPr>
                <a:r>
                  <a:rPr lang="es-ES" dirty="0">
                    <a:latin typeface="TW Cen MT"/>
                  </a:rPr>
                  <a:t>Escoger de forma aleatoria un conjunto de individuos (</a:t>
                </a:r>
                <a:r>
                  <a:rPr lang="es-ES" dirty="0">
                    <a:solidFill>
                      <a:srgbClr val="00B050"/>
                    </a:solidFill>
                    <a:latin typeface="TW Cen MT"/>
                  </a:rPr>
                  <a:t>candidatos</a:t>
                </a:r>
                <a:r>
                  <a:rPr lang="es-ES" dirty="0">
                    <a:latin typeface="TW Cen MT"/>
                  </a:rPr>
                  <a:t>)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>
                    <a:latin typeface="TW Cen MT"/>
                  </a:rPr>
                  <a:t>de tamaño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𝑐𝑎𝑛𝑑𝑖𝑑𝑎𝑡𝑒𝑆𝑖𝑧𝑒</m:t>
                    </m:r>
                  </m:oMath>
                </a14:m>
                <a:r>
                  <a:rPr lang="es-ES" dirty="0">
                    <a:latin typeface="TW Cen MT"/>
                  </a:rPr>
                  <a:t> para realizar el torneo.</a:t>
                </a:r>
              </a:p>
              <a:p>
                <a:pPr marL="914400" lvl="1" indent="-457200" algn="just">
                  <a:buFont typeface="+mj-lt"/>
                  <a:buAutoNum type="arabicPeriod"/>
                </a:pPr>
                <a:r>
                  <a:rPr lang="es-ES" dirty="0">
                    <a:latin typeface="TW Cen MT"/>
                  </a:rPr>
                  <a:t>Escoger de forma aleatoria una fracción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  <m:sub>
                        <m:r>
                          <a:rPr lang="es-ES" i="1" dirty="0" smtClean="0">
                            <a:latin typeface="Cambria Math" panose="02040503050406030204" pitchFamily="18" charset="0"/>
                            <a:cs typeface="Calibri"/>
                          </a:rPr>
                          <m:t>𝑑𝑜𝑚</m:t>
                        </m:r>
                      </m:sub>
                    </m:sSub>
                  </m:oMath>
                </a14:m>
                <a:r>
                  <a:rPr lang="es-ES" dirty="0">
                    <a:latin typeface="TW Cen MT"/>
                  </a:rPr>
                  <a:t> de individuos de la población para usar como </a:t>
                </a:r>
                <a:r>
                  <a:rPr lang="es-ES" dirty="0">
                    <a:solidFill>
                      <a:srgbClr val="00B050"/>
                    </a:solidFill>
                    <a:latin typeface="TW Cen MT"/>
                    <a:cs typeface="Calibri"/>
                  </a:rPr>
                  <a:t>set de comparación </a:t>
                </a:r>
                <a:r>
                  <a:rPr lang="es-ES" dirty="0">
                    <a:latin typeface="TW Cen MT"/>
                    <a:cs typeface="Calibri"/>
                  </a:rPr>
                  <a:t>.</a:t>
                </a:r>
              </a:p>
              <a:p>
                <a:pPr marL="914400" lvl="1" indent="-457200" algn="just">
                  <a:buFont typeface="+mj-lt"/>
                  <a:buAutoNum type="arabicPeriod"/>
                </a:pPr>
                <a:r>
                  <a:rPr lang="es-ES" dirty="0">
                    <a:latin typeface="TW Cen MT"/>
                  </a:rPr>
                  <a:t>Si hay solamente un </a:t>
                </a:r>
                <a:r>
                  <a:rPr lang="es-ES" dirty="0">
                    <a:solidFill>
                      <a:srgbClr val="00B050"/>
                    </a:solidFill>
                    <a:latin typeface="TW Cen MT"/>
                  </a:rPr>
                  <a:t>candidato</a:t>
                </a:r>
                <a:r>
                  <a:rPr lang="es-ES" dirty="0">
                    <a:latin typeface="TW Cen MT"/>
                  </a:rPr>
                  <a:t> en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ES" dirty="0">
                    <a:latin typeface="TW Cen MT"/>
                  </a:rPr>
                  <a:t> que no sea dominado por cada individuo del </a:t>
                </a:r>
                <a:r>
                  <a:rPr lang="es-ES" dirty="0">
                    <a:solidFill>
                      <a:srgbClr val="00B050"/>
                    </a:solidFill>
                    <a:latin typeface="TW Cen MT"/>
                  </a:rPr>
                  <a:t>set de comparación</a:t>
                </a:r>
                <a:r>
                  <a:rPr lang="es-ES" dirty="0">
                    <a:latin typeface="TW Cen MT"/>
                  </a:rPr>
                  <a:t>, este gana el torneo y es seleccionado. En caso contrario se produce un empate y hay que hacer </a:t>
                </a:r>
                <a:r>
                  <a:rPr lang="es-ES" i="1" dirty="0" err="1">
                    <a:solidFill>
                      <a:srgbClr val="00B050"/>
                    </a:solidFill>
                    <a:latin typeface="TW Cen MT"/>
                  </a:rPr>
                  <a:t>sharing</a:t>
                </a:r>
                <a:r>
                  <a:rPr lang="es-ES" i="1" dirty="0">
                    <a:solidFill>
                      <a:srgbClr val="00B050"/>
                    </a:solidFill>
                    <a:latin typeface="TW Cen MT"/>
                  </a:rPr>
                  <a:t> </a:t>
                </a:r>
                <a:r>
                  <a:rPr lang="es-ES" dirty="0">
                    <a:latin typeface="TW Cen MT"/>
                  </a:rPr>
                  <a:t>para desempatar.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D7EE13E-8160-40F2-BAC7-4E9FF9E7C7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84859" cy="4351338"/>
              </a:xfrm>
              <a:blipFill>
                <a:blip r:embed="rId3"/>
                <a:stretch>
                  <a:fillRect l="-1100" t="-2381" r="-11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D38F79-488F-4F02-9EDD-95813B61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3766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68C42-4E80-46CB-A4E0-75FF66F48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4071" cy="1325563"/>
          </a:xfrm>
        </p:spPr>
        <p:txBody>
          <a:bodyPr/>
          <a:lstStyle/>
          <a:p>
            <a:r>
              <a:rPr lang="es-ES" b="1">
                <a:solidFill>
                  <a:srgbClr val="00B050"/>
                </a:solidFill>
                <a:latin typeface="Tw Cen MT"/>
              </a:rPr>
              <a:t>NPGA. </a:t>
            </a:r>
            <a:r>
              <a:rPr lang="es-ES" sz="3600">
                <a:solidFill>
                  <a:srgbClr val="00B050"/>
                </a:solidFill>
                <a:latin typeface="TW Cen MT"/>
              </a:rPr>
              <a:t>Torneo de dominancia del Pareto</a:t>
            </a:r>
            <a:endParaRPr lang="es-ES" sz="3600">
              <a:solidFill>
                <a:srgbClr val="00B050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7EE13E-8160-40F2-BAC7-4E9FF9E7C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0564" y="1462035"/>
            <a:ext cx="3963236" cy="47149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s-ES" dirty="0">
                <a:latin typeface="TW Cen MT"/>
              </a:rPr>
              <a:t>Empate entre A y C, pues ambos puntos son no dominados por {B, D, E}.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D38F79-488F-4F02-9EDD-95813B61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8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FFAC917-BF89-4210-B122-7D1AFF2607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1" r="9814"/>
          <a:stretch/>
        </p:blipFill>
        <p:spPr>
          <a:xfrm>
            <a:off x="268943" y="1871750"/>
            <a:ext cx="6968532" cy="40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046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68C42-4E80-46CB-A4E0-75FF66F48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4071" cy="1325563"/>
          </a:xfrm>
        </p:spPr>
        <p:txBody>
          <a:bodyPr/>
          <a:lstStyle/>
          <a:p>
            <a:r>
              <a:rPr lang="es-ES" b="1" dirty="0">
                <a:solidFill>
                  <a:srgbClr val="00B050"/>
                </a:solidFill>
                <a:latin typeface="Tw Cen MT"/>
              </a:rPr>
              <a:t>NPGA. </a:t>
            </a:r>
            <a:r>
              <a:rPr lang="es-ES" sz="3600" dirty="0" err="1">
                <a:solidFill>
                  <a:srgbClr val="00B050"/>
                </a:solidFill>
                <a:latin typeface="Tw Cen MT"/>
              </a:rPr>
              <a:t>Sharing</a:t>
            </a:r>
            <a:endParaRPr lang="es-ES" sz="3600" dirty="0">
              <a:solidFill>
                <a:srgbClr val="00B050"/>
              </a:solidFill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D7EE13E-8160-40F2-BAC7-4E9FF9E7C7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84859" cy="4351338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0" indent="0" algn="just">
                  <a:buNone/>
                </a:pPr>
                <a:r>
                  <a:rPr lang="es-ES" dirty="0">
                    <a:latin typeface="TW Cen MT"/>
                  </a:rPr>
                  <a:t>Proceso de desempate en los torneos que prioriza las soluciones que tienen menos vecinos.</a:t>
                </a:r>
              </a:p>
              <a:p>
                <a:pPr marL="914400" lvl="1" indent="-457200" algn="just">
                  <a:buFont typeface="+mj-lt"/>
                  <a:buAutoNum type="arabicPeriod"/>
                </a:pPr>
                <a:r>
                  <a:rPr lang="es-ES" dirty="0"/>
                  <a:t>Niche </a:t>
                </a:r>
                <a:r>
                  <a:rPr lang="es-ES" dirty="0" err="1"/>
                  <a:t>count</a:t>
                </a:r>
                <a:r>
                  <a:rPr lang="es-ES" dirty="0"/>
                  <a:t> de cada candidato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ES" b="0" dirty="0"/>
              </a:p>
              <a:p>
                <a:pPr marL="914400" lvl="2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m:rPr>
                              <m:brk m:alnAt="7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𝑣𝑒𝑐𝑖𝑛𝑜𝑠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𝑛𝑖𝑐h𝑒𝑅𝑎𝑑𝑖𝑢𝑠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𝑛𝑖𝑐h𝑒𝑅𝑎𝑑𝑖𝑢𝑠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s-ES" b="0" dirty="0">
                  <a:latin typeface="TW Cen MT"/>
                </a:endParaRPr>
              </a:p>
              <a:p>
                <a:pPr lvl="2" algn="just"/>
                <a:r>
                  <a:rPr lang="es-ES" b="0" i="1" dirty="0">
                    <a:solidFill>
                      <a:srgbClr val="00B050"/>
                    </a:solidFill>
                    <a:latin typeface="TW Cen MT"/>
                  </a:rPr>
                  <a:t>Niche </a:t>
                </a:r>
                <a:r>
                  <a:rPr lang="es-ES" b="0" i="1" dirty="0" err="1">
                    <a:solidFill>
                      <a:srgbClr val="00B050"/>
                    </a:solidFill>
                    <a:latin typeface="TW Cen MT"/>
                  </a:rPr>
                  <a:t>radius</a:t>
                </a:r>
                <a:r>
                  <a:rPr lang="es-ES" b="0" i="1" dirty="0">
                    <a:latin typeface="TW Cen MT"/>
                  </a:rPr>
                  <a:t> </a:t>
                </a:r>
                <a:r>
                  <a:rPr lang="es-ES" b="0" dirty="0">
                    <a:latin typeface="TW Cen MT"/>
                  </a:rPr>
                  <a:t>es un </a:t>
                </a:r>
                <a:r>
                  <a:rPr lang="es-ES" b="0" dirty="0" err="1">
                    <a:latin typeface="TW Cen MT"/>
                  </a:rPr>
                  <a:t>hiperparámetro</a:t>
                </a:r>
                <a:r>
                  <a:rPr lang="es-ES" dirty="0">
                    <a:latin typeface="TW Cen MT"/>
                  </a:rPr>
                  <a:t>: indica la distancia a partir de la cual dos individuos no están suficientemente distribuidos en el espacio de soluciones.</a:t>
                </a:r>
              </a:p>
              <a:p>
                <a:pPr lvl="2" algn="just"/>
                <a:r>
                  <a:rPr lang="es-ES" b="0" dirty="0">
                    <a:latin typeface="TW Cen MT"/>
                  </a:rPr>
                  <a:t>La</a:t>
                </a:r>
                <a:r>
                  <a:rPr lang="es-ES" dirty="0">
                    <a:latin typeface="TW Cen MT"/>
                  </a:rPr>
                  <a:t>s distancias se pueden medir con cualquier función distancia, por ejemplo la euclídea.</a:t>
                </a:r>
              </a:p>
              <a:p>
                <a:pPr marL="914400" lvl="1" indent="-457200" algn="just">
                  <a:buFont typeface="+mj-lt"/>
                  <a:buAutoNum type="arabicPeriod"/>
                </a:pPr>
                <a:r>
                  <a:rPr lang="es-ES" b="0" dirty="0">
                    <a:latin typeface="TW Cen MT"/>
                  </a:rPr>
                  <a:t>Se e</a:t>
                </a:r>
                <a:r>
                  <a:rPr lang="es-ES" dirty="0">
                    <a:latin typeface="TW Cen MT"/>
                  </a:rPr>
                  <a:t>lige el individuo con valor mínimo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ES" b="0" dirty="0">
                  <a:latin typeface="TW Cen MT"/>
                </a:endParaRPr>
              </a:p>
              <a:p>
                <a:pPr lvl="2" algn="just"/>
                <a:endParaRPr lang="es-ES" b="0" i="1" dirty="0">
                  <a:latin typeface="TW Cen MT"/>
                </a:endParaRPr>
              </a:p>
              <a:p>
                <a:pPr marL="914400" lvl="1" indent="-457200" algn="just">
                  <a:buFont typeface="+mj-lt"/>
                  <a:buAutoNum type="arabicPeriod"/>
                </a:pPr>
                <a:endParaRPr lang="es-ES" b="0" dirty="0">
                  <a:latin typeface="TW Cen MT"/>
                </a:endParaRPr>
              </a:p>
              <a:p>
                <a:pPr marL="914400" lvl="1" indent="-457200" algn="just">
                  <a:buFont typeface="+mj-lt"/>
                  <a:buAutoNum type="arabicPeriod"/>
                </a:pPr>
                <a:endParaRPr lang="es-ES" b="0" dirty="0">
                  <a:latin typeface="TW Cen MT"/>
                </a:endParaRPr>
              </a:p>
              <a:p>
                <a:pPr marL="914400" lvl="1" indent="-457200" algn="just">
                  <a:buFont typeface="+mj-lt"/>
                  <a:buAutoNum type="arabicPeriod"/>
                </a:pPr>
                <a:endParaRPr lang="es-ES" b="0" dirty="0">
                  <a:latin typeface="TW Cen MT"/>
                </a:endParaRPr>
              </a:p>
              <a:p>
                <a:pPr marL="914400" lvl="2" indent="0" algn="just">
                  <a:buNone/>
                </a:pPr>
                <a:endParaRPr lang="es-ES" dirty="0">
                  <a:latin typeface="TW Cen MT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D7EE13E-8160-40F2-BAC7-4E9FF9E7C7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84859" cy="4351338"/>
              </a:xfrm>
              <a:blipFill>
                <a:blip r:embed="rId3"/>
                <a:stretch>
                  <a:fillRect l="-1100" t="-2381" r="-11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D38F79-488F-4F02-9EDD-95813B61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11426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973</Words>
  <Application>Microsoft Office PowerPoint</Application>
  <PresentationFormat>Panorámica</PresentationFormat>
  <Paragraphs>160</Paragraphs>
  <Slides>23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TW Cen MT</vt:lpstr>
      <vt:lpstr>TW Cen MT</vt:lpstr>
      <vt:lpstr>Tema de Office</vt:lpstr>
      <vt:lpstr>Niched Pareto Genetic Algorithm (NPGA)</vt:lpstr>
      <vt:lpstr>Índice</vt:lpstr>
      <vt:lpstr>Introducción</vt:lpstr>
      <vt:lpstr>NPGA. Introducción</vt:lpstr>
      <vt:lpstr>Presentación de PowerPoint</vt:lpstr>
      <vt:lpstr>NPGA. Funcionamiento</vt:lpstr>
      <vt:lpstr>NPGA. Torneo de dominancia del Pareto</vt:lpstr>
      <vt:lpstr>NPGA. Torneo de dominancia del Pareto</vt:lpstr>
      <vt:lpstr>NPGA. Sharing</vt:lpstr>
      <vt:lpstr>NPGA. Sharing</vt:lpstr>
      <vt:lpstr>NPGA. Experimentos</vt:lpstr>
      <vt:lpstr>NPGA. Experimentos</vt:lpstr>
      <vt:lpstr>NPGA. Impacto de hiperparámetros</vt:lpstr>
      <vt:lpstr>NPGA. Impacto de hiperparámetros</vt:lpstr>
      <vt:lpstr>NPGA. Impacto de hiperparámetros</vt:lpstr>
      <vt:lpstr>Limitaciones NPGA</vt:lpstr>
      <vt:lpstr>Limitaciones NPGA. NPGA-II (Erickson et al, 2001)</vt:lpstr>
      <vt:lpstr>Limitaciones NPGA. NPGA-II</vt:lpstr>
      <vt:lpstr>Limitaciones NPGA. NSGA</vt:lpstr>
      <vt:lpstr>Limitaciones NPGA. NSGA-II</vt:lpstr>
      <vt:lpstr>Conclusiones</vt:lpstr>
      <vt:lpstr>Referencias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</dc:creator>
  <cp:lastModifiedBy>Joaquín Jiménez López de Castro</cp:lastModifiedBy>
  <cp:revision>29</cp:revision>
  <dcterms:created xsi:type="dcterms:W3CDTF">2021-09-26T12:28:33Z</dcterms:created>
  <dcterms:modified xsi:type="dcterms:W3CDTF">2021-10-23T19:57:54Z</dcterms:modified>
</cp:coreProperties>
</file>