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13" r:id="rId2"/>
    <p:sldId id="314" r:id="rId3"/>
    <p:sldId id="298" r:id="rId4"/>
    <p:sldId id="450" r:id="rId5"/>
    <p:sldId id="440" r:id="rId6"/>
    <p:sldId id="435" r:id="rId7"/>
    <p:sldId id="458" r:id="rId8"/>
    <p:sldId id="380" r:id="rId9"/>
    <p:sldId id="452" r:id="rId10"/>
    <p:sldId id="439" r:id="rId11"/>
    <p:sldId id="441" r:id="rId12"/>
    <p:sldId id="443" r:id="rId13"/>
    <p:sldId id="448" r:id="rId14"/>
    <p:sldId id="453" r:id="rId15"/>
    <p:sldId id="467" r:id="rId16"/>
    <p:sldId id="468" r:id="rId17"/>
    <p:sldId id="465" r:id="rId18"/>
    <p:sldId id="442" r:id="rId19"/>
    <p:sldId id="455" r:id="rId20"/>
    <p:sldId id="456" r:id="rId21"/>
    <p:sldId id="445" r:id="rId22"/>
    <p:sldId id="446" r:id="rId23"/>
    <p:sldId id="447" r:id="rId24"/>
    <p:sldId id="323" r:id="rId25"/>
    <p:sldId id="459" r:id="rId26"/>
    <p:sldId id="338" r:id="rId27"/>
    <p:sldId id="339" r:id="rId28"/>
    <p:sldId id="413" r:id="rId29"/>
    <p:sldId id="457" r:id="rId30"/>
    <p:sldId id="460" r:id="rId31"/>
    <p:sldId id="392" r:id="rId32"/>
    <p:sldId id="414" r:id="rId33"/>
    <p:sldId id="416" r:id="rId34"/>
    <p:sldId id="264" r:id="rId35"/>
    <p:sldId id="419" r:id="rId36"/>
    <p:sldId id="427" r:id="rId37"/>
    <p:sldId id="418" r:id="rId38"/>
    <p:sldId id="425" r:id="rId39"/>
    <p:sldId id="421" r:id="rId40"/>
    <p:sldId id="461" r:id="rId41"/>
    <p:sldId id="266" r:id="rId42"/>
    <p:sldId id="463" r:id="rId43"/>
    <p:sldId id="332" r:id="rId44"/>
    <p:sldId id="462" r:id="rId45"/>
    <p:sldId id="333" r:id="rId46"/>
    <p:sldId id="345" r:id="rId47"/>
    <p:sldId id="41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FF"/>
    <a:srgbClr val="C86407"/>
    <a:srgbClr val="E6E6E6"/>
    <a:srgbClr val="B4B4B4"/>
    <a:srgbClr val="6E3C07"/>
    <a:srgbClr val="6464FF"/>
    <a:srgbClr val="0000FF"/>
    <a:srgbClr val="DF7307"/>
    <a:srgbClr val="DF75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79582" autoAdjust="0"/>
  </p:normalViewPr>
  <p:slideViewPr>
    <p:cSldViewPr snapToGrid="0">
      <p:cViewPr varScale="1">
        <p:scale>
          <a:sx n="70" d="100"/>
          <a:sy n="70" d="100"/>
        </p:scale>
        <p:origin x="91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905D4-AC56-4DA8-A1BA-574436FAFBF4}" type="datetimeFigureOut">
              <a:rPr lang="nl-NL" smtClean="0"/>
              <a:t>23-11-2020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16CF4-0E2D-45D7-8750-1A619BC27C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84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MGNGSearch_FreeView_Welcome01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5488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MGNGSearch_FreeView_Stakes01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904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MGNGSearch_FreeView_Stakes02a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517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MGNGSearch_FreeView_Stakes02b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006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MGNGSearch_FreeView_Stakes03a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7509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MGNGSearch_FreeView_Stakes03b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4999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MGNGSearch_FreeView_Stakes04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206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MGNGSearch_FreeView_Stakes05a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60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MGNGSearch_FreeView_Stakes05b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615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MGNGSearch_FreeView_Catch01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018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MGNGSearch_FreeView_Catch02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3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MGNGSearch_FreeView_Welcome02a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573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MGNGSearch_FreeView_Catch03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0484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MGNGSearch_FreeView_Catch04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502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MGNGSearch_FreeView_CatchQuestionA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32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MGNGSearch_FreeView_CatchQuestionB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118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MGNGSearch_FreeView_CatchContinue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259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MGNGSearch_FreeView_CatchTooSlow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7252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MGNGSearch_FreeView_Gaze01a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9658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MGNGSearch_FreeView_Gaze01b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790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MGNGSearch_FreeView_Test01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5549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MGNGSearch_FreeView_Test02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46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MGNGSearch_FreeView_Welcome02b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5755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MGNGSearch_FreeView_Round01Start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412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MGNGSearch_FreeView_Round01Stop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2183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MGNGSearch_FreeView_Round02Start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8956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MGNGSearch_FreeView_Round02Stop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694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MGNGSearch_FreeView_Round03Start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505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MGNGSearch_FreeView_Round03Stop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284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MGNGSearch_FreeView_Round04Start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35873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MGNGSearch_FreeView_Block01Start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494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MGNGSearch_FreeView_Block01Stop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1835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MGNGSearch_FreeView_Block02Start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89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MGNGSearch_FreeView_Welcome03a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2788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MGNGSearch_FreeView_Block02Stop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5493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MGNGSearch_FreeView_Block03Start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25976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MGNGSearch_FreeView_End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6713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MGNGSearch_FreeView_Remember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71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MGNGSearch_FreeView_Welcome03b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278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MGNGSearch_FreeView_Demand01a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57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MGNGSearch_FreeView_Demand01b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46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MGNGSearch_FreeView_Demand02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22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MGNGSearch_FreeView_Demand03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6CF4-0E2D-45D7-8750-1A619BC27CD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77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FB38-8057-4169-B709-619C16DCF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F2AE-EC18-4E16-A854-5087B157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9470-983D-40AC-ABE8-62849D6E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A0E5A-8A91-4DD2-853E-4FFFF4DA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601C-0067-47B5-BC32-ABC267C7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68CF-7C0D-444B-B187-413DD9CF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F95CC-CA22-4961-8B27-CFCF03AE9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0DC56-6A77-46E6-B345-F64214B5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5E69-4052-46EE-A49F-7962677E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8E81-7AE0-4A08-83C2-7587CB69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8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46545-6C1A-4FFB-B976-F4FC068A3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61AF5-55D2-4E7D-B2B8-0EE225131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61A9-9532-40DB-8E36-74726AF7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4F806-D205-4CC2-ACED-4A65DA07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5A58-113B-4F1C-B0B4-944B645F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2EF3-0AD6-4302-9ED4-090B0B93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102A-D356-4EA3-9CE6-D2DD7F6D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01DE-1721-4FDF-B068-35B681B3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3FEE5-E3C9-4E63-9371-A6F9C19D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052E-EF74-45D8-83BB-5F545D4C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9E2D-8511-4448-BF51-89363755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A7A6-9FE6-457D-82AE-506988FAB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DEBE-240C-4E2D-9477-1C0133FE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00BD-DBE4-43E3-9326-7819B6AF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68CF-AD4F-421D-AAFA-56A1D0E0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0E0D-B9CE-48FF-981B-2BAE3CB2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F672-B812-4FEB-836C-6D8C596AB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B7A03-C7F0-43D5-8415-05FC77C63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A6548-06C8-4B8D-9396-C5A64BF4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626CD-9409-4FFE-BA52-D534AF1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A49E-A6E9-49BD-BBCA-0FB1DF95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220D-BD3B-4CB2-97B9-4801C888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2241-4A93-4C50-B1FE-84FFA54C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87710-6BDF-429A-B84B-F18E00E3A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165E8-B8C4-45C4-A2C2-E2FE19740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9C03D-D492-4D2D-A400-7EAD1AEAA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0F274-0DE7-4B5E-8498-A7620E47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B648B-A0DF-4074-B5D6-CA095B1D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13F52-85F5-45E1-B75F-2B5B3FBF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707B-234D-4864-BFAE-FCDBD923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F9C0A-4615-4134-BAB8-D4EED059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D153D-EB9B-49F2-9868-194EE3D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17981-91F7-4090-A27F-CD7053C9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6F05A-F142-4374-977D-73C4A803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98398-B1AB-403E-AEDA-0AA6C145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0849E-D5FD-4878-8116-28C76BEA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6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FBA6-A3FF-4B76-83E0-0C3E91CF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7FAA-83EA-4B46-A4DA-65A6999E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C4073-3010-4CE8-9CE2-4E1A94C8B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CDCAA-0334-4CC1-ACEA-F397676A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C7609-D958-407E-A8D0-29DDE543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97ADF-7F36-4A55-BF74-AD644E27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1E8F-48D0-45A2-9CA7-F4117DE6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05BF-A703-4AB9-94F3-CDEA7DBEA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DD6C4-1778-41DB-B9F7-A844C4B3B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3241E-1AF0-43A1-A375-6E767D45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4F3AF-5A5E-49D8-82B9-AC1609CF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D666-98B4-4215-B980-4840E0D7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742A-8306-476C-9BC9-69CF83F4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83CE8-0AAF-4BE1-AC1A-4AC5FC76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B911-7EA6-4106-A57D-2170D35ED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91B9-B99D-462B-8E7F-120102B5FA6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32161-C21B-4BA0-8C0F-61B652AFB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5385-81F6-4B06-87B6-5346B4119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35C-F3CA-49EB-96AA-E394FC64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62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80.png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4A8A-B49B-4808-90D0-07792B5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59B47-B872-42DE-A331-D372BD346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4" y="65258"/>
            <a:ext cx="9037663" cy="5083685"/>
          </a:xfrm>
        </p:spPr>
      </p:pic>
    </p:spTree>
    <p:extLst>
      <p:ext uri="{BB962C8B-B14F-4D97-AF65-F5344CB8AC3E}">
        <p14:creationId xmlns:p14="http://schemas.microsoft.com/office/powerpoint/2010/main" val="290795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different sorts of oysters available on the internet: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E1BC3-7D76-4F44-B1A7-2BBEC07BF6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31" y="924500"/>
            <a:ext cx="1729250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332A2E-418E-452B-9627-EC956C48D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61" y="924500"/>
            <a:ext cx="1814809" cy="180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6E5E79-4EBB-41B1-B2B4-E6AA1D2A7829}"/>
              </a:ext>
            </a:extLst>
          </p:cNvPr>
          <p:cNvSpPr txBox="1">
            <a:spLocks/>
          </p:cNvSpPr>
          <p:nvPr/>
        </p:nvSpPr>
        <p:spPr>
          <a:xfrm>
            <a:off x="1169501" y="2385891"/>
            <a:ext cx="4680000" cy="30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High-demand oysters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before, those oyster sorts need extra nutrients that you have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with extra nutrients, they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without extra nutrients, they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EABDF0-991B-44AA-8508-7CAB3A49AFCB}"/>
              </a:ext>
            </a:extLst>
          </p:cNvPr>
          <p:cNvSpPr txBox="1">
            <a:spLocks/>
          </p:cNvSpPr>
          <p:nvPr/>
        </p:nvSpPr>
        <p:spPr>
          <a:xfrm>
            <a:off x="6838119" y="2385891"/>
            <a:ext cx="4680000" cy="30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Low-demand oysters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get enough nutrients from the sea, there is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feed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extra! 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normally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too many nutrients actually hurt them, so they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791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0E05886-C4AF-434D-A269-1E76F3E17798}"/>
              </a:ext>
            </a:extLst>
          </p:cNvPr>
          <p:cNvGrpSpPr/>
          <p:nvPr/>
        </p:nvGrpSpPr>
        <p:grpSpPr>
          <a:xfrm rot="10800000">
            <a:off x="7914821" y="4259874"/>
            <a:ext cx="1346579" cy="377902"/>
            <a:chOff x="8318090" y="3429000"/>
            <a:chExt cx="1346579" cy="3779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599608D-6581-4C16-B40E-C097047CC644}"/>
                </a:ext>
              </a:extLst>
            </p:cNvPr>
            <p:cNvSpPr/>
            <p:nvPr/>
          </p:nvSpPr>
          <p:spPr>
            <a:xfrm>
              <a:off x="8318090" y="3429000"/>
              <a:ext cx="1304510" cy="3779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311F80-FC47-4E20-AF0D-FDA12CDB4691}"/>
                </a:ext>
              </a:extLst>
            </p:cNvPr>
            <p:cNvSpPr/>
            <p:nvPr/>
          </p:nvSpPr>
          <p:spPr>
            <a:xfrm rot="19030561">
              <a:off x="9448669" y="3509951"/>
              <a:ext cx="216000" cy="216000"/>
            </a:xfrm>
            <a:prstGeom prst="rect">
              <a:avLst/>
            </a:prstGeom>
            <a:solidFill>
              <a:srgbClr val="B4B4B4"/>
            </a:solidFill>
            <a:ln>
              <a:solidFill>
                <a:srgbClr val="B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365124"/>
            <a:ext cx="11206480" cy="5954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slightly different now: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first, you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sort of oysters you are growing.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     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oysters (press the button on the end the oyster is still open).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           oysters (do not press any button).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while the symbol is visible, you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feed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oyster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flood arrives, the oyster closes, so you will see                  or                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feed the oyster,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button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oyster is still open!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it out with a few more practice trials.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0944" y="6167120"/>
            <a:ext cx="67301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any button to start the practice trials.</a:t>
            </a:r>
            <a:endParaRPr lang="nl-NL" sz="2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B3CC0-DF90-40D9-88B5-583E9A0880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20" y="2299247"/>
            <a:ext cx="1364835" cy="1420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3ED03-E39E-40D2-AA08-88927B6903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92" y="1721030"/>
            <a:ext cx="1529600" cy="15171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B9DD843-6719-455C-BB27-C15303F43792}"/>
              </a:ext>
            </a:extLst>
          </p:cNvPr>
          <p:cNvGrpSpPr/>
          <p:nvPr/>
        </p:nvGrpSpPr>
        <p:grpSpPr>
          <a:xfrm>
            <a:off x="9779090" y="4259875"/>
            <a:ext cx="1346579" cy="377902"/>
            <a:chOff x="8318090" y="3429000"/>
            <a:chExt cx="1346579" cy="377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D2FCE7E-629F-4A9C-B184-0B67828138A1}"/>
                </a:ext>
              </a:extLst>
            </p:cNvPr>
            <p:cNvSpPr/>
            <p:nvPr/>
          </p:nvSpPr>
          <p:spPr>
            <a:xfrm>
              <a:off x="8318090" y="3429000"/>
              <a:ext cx="1304510" cy="3779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DF7F87-46D0-4DF3-9544-32042917EC30}"/>
                </a:ext>
              </a:extLst>
            </p:cNvPr>
            <p:cNvSpPr/>
            <p:nvPr/>
          </p:nvSpPr>
          <p:spPr>
            <a:xfrm rot="19030561">
              <a:off x="9448669" y="3509951"/>
              <a:ext cx="216000" cy="216000"/>
            </a:xfrm>
            <a:prstGeom prst="rect">
              <a:avLst/>
            </a:prstGeom>
            <a:solidFill>
              <a:srgbClr val="B4B4B4"/>
            </a:solidFill>
            <a:ln>
              <a:solidFill>
                <a:srgbClr val="B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20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Seems like it you were correct: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oysters need special nutrients, while        oysters don’t.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seems like this does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always 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nutrients,         oysters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pearls, but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still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tumors.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nutrients,        oysters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pearls, but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tumors.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relationship between nutrients and oyster fruits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perfect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right choice (nutrients vs. no nutrients) increases the chance for pearls, but there’s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guarantee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 will always grow pearls…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505C-2193-4826-A09F-F38D70109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06" y="318726"/>
            <a:ext cx="1451847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D8903-4F4D-4317-A563-A81773D700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35" y="318726"/>
            <a:ext cx="1383400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20887B-C955-4645-AF31-E98E4771E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40" y="1803928"/>
            <a:ext cx="1451847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AEE991-F3DF-4BB6-8823-6FE06DA735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12" y="2621900"/>
            <a:ext cx="13834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4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365124"/>
            <a:ext cx="11206480" cy="5954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have seen,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new oysters can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numbers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pearls and tumors.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you’re a curious oyster farmer, you’d like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in advance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pearls and tumors you might get in the end…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 fact, right before the oyster closes, if you watch closely,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see how many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 and tumors an oyster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growing, for example: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or 			or another combination.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F07D13-CA01-40D5-B2B7-99148527C1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4760" y="4558326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EB535-3D61-48F6-B8B2-F60DF1B666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941" y="4558326"/>
            <a:ext cx="720000" cy="7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383DEE-DBD0-42FC-928E-302799979C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39" y="4558326"/>
            <a:ext cx="720000" cy="7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C2FDBD-BB5A-43FD-87A5-C6B245751A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0120" y="4558326"/>
            <a:ext cx="720000" cy="720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44A7AA2-1315-4724-B44A-D73B19443888}"/>
              </a:ext>
            </a:extLst>
          </p:cNvPr>
          <p:cNvGrpSpPr>
            <a:grpSpLocks noChangeAspect="1"/>
          </p:cNvGrpSpPr>
          <p:nvPr/>
        </p:nvGrpSpPr>
        <p:grpSpPr>
          <a:xfrm>
            <a:off x="6347553" y="1278798"/>
            <a:ext cx="4404665" cy="720000"/>
            <a:chOff x="2875104" y="4747076"/>
            <a:chExt cx="6606997" cy="1080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85B11AE-EC32-440A-A52D-46C1D0C8C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2386" y="4747076"/>
              <a:ext cx="1080000" cy="1080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2288843-A045-4629-8118-B8E81551E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5104" y="4747076"/>
              <a:ext cx="1080000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044A7BA-AB1C-4D53-BA07-15084BF99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04607" y="4747076"/>
              <a:ext cx="1080000" cy="1080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B524921-7D2D-4D20-92C6-B64442067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34110" y="4747076"/>
              <a:ext cx="1080000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D6ECF00-6BB2-4EE5-A554-C71EC120D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02101" y="4747076"/>
              <a:ext cx="1080000" cy="108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8B210B-BF59-4721-A3D7-CDC465B7068A}"/>
              </a:ext>
            </a:extLst>
          </p:cNvPr>
          <p:cNvGrpSpPr>
            <a:grpSpLocks noChangeAspect="1"/>
          </p:cNvGrpSpPr>
          <p:nvPr/>
        </p:nvGrpSpPr>
        <p:grpSpPr>
          <a:xfrm>
            <a:off x="1051746" y="1278798"/>
            <a:ext cx="4404665" cy="720000"/>
            <a:chOff x="2875104" y="3294748"/>
            <a:chExt cx="6606997" cy="108000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8E8A649-D367-423A-8D6D-8B1001B12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104" y="3294748"/>
              <a:ext cx="1080000" cy="1080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74AC70E-8CB9-4C3F-9B5E-63B9A29EF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008" y="3294748"/>
              <a:ext cx="1080000" cy="1080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71DC8D3-4CF3-43FA-9BC3-05832780A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47697" y="3294748"/>
              <a:ext cx="1080000" cy="1080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F81E36F-FE45-4003-88E6-A418FC2CC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386" y="3294748"/>
              <a:ext cx="1080000" cy="10800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C19AEEE-FA0F-4A31-8100-C95C6AAE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2101" y="3294748"/>
              <a:ext cx="1080000" cy="1080000"/>
            </a:xfrm>
            <a:prstGeom prst="rect">
              <a:avLst/>
            </a:prstGeom>
          </p:spPr>
        </p:pic>
      </p:grpSp>
      <p:pic>
        <p:nvPicPr>
          <p:cNvPr id="3076" name="Picture 4" descr="Magnifying glass pictogram vector image | Free SVG">
            <a:extLst>
              <a:ext uri="{FF2B5EF4-FFF2-40B4-BE49-F238E27FC236}">
                <a16:creationId xmlns:a16="http://schemas.microsoft.com/office/drawing/2014/main" id="{5773D9E7-2351-4A96-B6FC-157D5F595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986" y="-14995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agnifying glass pictogram vector image | Free SVG">
            <a:extLst>
              <a:ext uri="{FF2B5EF4-FFF2-40B4-BE49-F238E27FC236}">
                <a16:creationId xmlns:a16="http://schemas.microsoft.com/office/drawing/2014/main" id="{EA749004-004B-49E5-AC28-DB7D941B2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5" y="-17589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03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365124"/>
            <a:ext cx="11206480" cy="5954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have seen,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new oysters can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numbers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pearls and tumors.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you’re a curious oyster farmer, you’d like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in advance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pearls and tumors you might get in the end…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 fact, right before the oyster closes, if you watch closely,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see how many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 and tumors an oyster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growing, for example: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or 			or another combination.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D956A2-D56C-47D0-8D86-59D900BA89A8}"/>
              </a:ext>
            </a:extLst>
          </p:cNvPr>
          <p:cNvGrpSpPr>
            <a:grpSpLocks noChangeAspect="1"/>
          </p:cNvGrpSpPr>
          <p:nvPr/>
        </p:nvGrpSpPr>
        <p:grpSpPr>
          <a:xfrm>
            <a:off x="6347553" y="1273293"/>
            <a:ext cx="4404665" cy="720000"/>
            <a:chOff x="2875104" y="4747076"/>
            <a:chExt cx="6606997" cy="1080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A5F617E-C02A-49F3-BE2D-265ADF316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5104" y="4747076"/>
              <a:ext cx="1080000" cy="1080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63F10E-AA71-4997-9326-F715AD7B6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13008" y="4747076"/>
              <a:ext cx="1080000" cy="108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A1A238A-58AE-4FD3-8804-FE2A0A29A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47697" y="4747076"/>
              <a:ext cx="1080000" cy="1080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D892F3D-FEAF-46AE-B1E5-0B3BAE1B2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2386" y="4747076"/>
              <a:ext cx="1080000" cy="1080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2C3DED8-1670-4D73-8556-C68044EC9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02101" y="4747076"/>
              <a:ext cx="1080000" cy="1080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15EE15-0D20-4AC7-AACD-8E8DDB2AE6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4760" y="4558326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99CB0-A03C-466C-80D9-0211F7DF4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941" y="4558326"/>
            <a:ext cx="720000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9119F3-0335-4CED-A7DA-D191C0F4D4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939" y="4558326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5ED5EC-7268-4D8F-B319-0C6F88C171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0120" y="4558326"/>
            <a:ext cx="720000" cy="720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C5FFFAB-0F90-4885-824D-D6C9FA10F98C}"/>
              </a:ext>
            </a:extLst>
          </p:cNvPr>
          <p:cNvGrpSpPr>
            <a:grpSpLocks noChangeAspect="1"/>
          </p:cNvGrpSpPr>
          <p:nvPr/>
        </p:nvGrpSpPr>
        <p:grpSpPr>
          <a:xfrm>
            <a:off x="1051746" y="1273293"/>
            <a:ext cx="4404665" cy="720000"/>
            <a:chOff x="2875104" y="3303003"/>
            <a:chExt cx="6606997" cy="108000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8C6C7B7-17A0-40E6-B783-1F6CBADFD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386" y="3303003"/>
              <a:ext cx="1080000" cy="1080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47E1EB-1661-433F-8AEE-2F7D1E793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104" y="3303003"/>
              <a:ext cx="1080000" cy="1080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E9AC133-F8D3-4703-9596-2B7171A68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607" y="3303003"/>
              <a:ext cx="1080000" cy="1080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45F9772-85EC-475A-B490-D54CB95EF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34110" y="3303003"/>
              <a:ext cx="1080000" cy="10800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97BD46A-21D7-4742-820F-9C91AD6B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02101" y="3303003"/>
              <a:ext cx="1080000" cy="1080000"/>
            </a:xfrm>
            <a:prstGeom prst="rect">
              <a:avLst/>
            </a:prstGeom>
          </p:spPr>
        </p:pic>
      </p:grpSp>
      <p:pic>
        <p:nvPicPr>
          <p:cNvPr id="10" name="Picture 4" descr="Magnifying glass pictogram vector image | Free SVG">
            <a:extLst>
              <a:ext uri="{FF2B5EF4-FFF2-40B4-BE49-F238E27FC236}">
                <a16:creationId xmlns:a16="http://schemas.microsoft.com/office/drawing/2014/main" id="{6A54F1C2-258A-4142-A9F7-AD6E611BB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986" y="-14995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gnifying glass pictogram vector image | Free SVG">
            <a:extLst>
              <a:ext uri="{FF2B5EF4-FFF2-40B4-BE49-F238E27FC236}">
                <a16:creationId xmlns:a16="http://schemas.microsoft.com/office/drawing/2014/main" id="{B8A43116-C78C-4D8A-9952-8584C96B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5" y="-17589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68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365124"/>
            <a:ext cx="11206480" cy="5954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oysters differ in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pearls and tumors: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oysters pearls grow pearls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tumors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way around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see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oysters grow pearls and tumors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during the symbol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tells you whether to feed the oyster or not: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symbol disappeared,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pearls and tumors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appear: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sometimes, pearls and tumors grow a bit further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further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216E4-E39A-47AB-ACBD-4F510345A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8603" y="1389564"/>
            <a:ext cx="720000" cy="72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F07D13-CA01-40D5-B2B7-99148527C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1088" y="1389564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EB535-3D61-48F6-B8B2-F60DF1B66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788" y="1389564"/>
            <a:ext cx="720000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72DFCC-7C71-4B04-B8B5-47F9D3E6B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0912" y="1389564"/>
            <a:ext cx="720000" cy="72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3A14AE-E5B4-4D24-BF26-DCB80A810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15" y="4200749"/>
            <a:ext cx="1778201" cy="972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E46B7D-20F4-48C6-9D39-908B89DCE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14" y="2801369"/>
            <a:ext cx="1778201" cy="97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F6DF63-D70B-4EF4-846A-38CE997A9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156756" y="4200749"/>
            <a:ext cx="1778201" cy="97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03A92B-774C-4BF1-BDA6-D7AC056FC2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55" y="2912129"/>
            <a:ext cx="725923" cy="72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86E870-C198-4B11-BF85-B1901D995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151801" y="2801369"/>
            <a:ext cx="1778201" cy="972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03C155-D500-4608-8D29-00C1B4346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228" y="4707621"/>
            <a:ext cx="252000" cy="252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228A273-6FA9-4140-B4FD-1DFAB442D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0464" y="4707621"/>
            <a:ext cx="252000" cy="25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5FA3B-7010-4C99-80F9-83A884B74F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42" y="2916120"/>
            <a:ext cx="725923" cy="72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18CE383-EDEF-429D-BC9F-B885A2208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4603" y="4342491"/>
            <a:ext cx="252000" cy="252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0382F5-FC71-4C56-9934-6B650FC21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562" y="4342491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3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365124"/>
            <a:ext cx="11206480" cy="5954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oysters differ in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pearls and tumors: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oysters pearls grow pearls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tumors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way around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see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oysters grow pearls and tumors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during the symbol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tells you whether to feed the oyster or not: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symbol disappeared,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pearls and tumors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appear: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sometimes, pearls and tumors grow a bit further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further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216E4-E39A-47AB-ACBD-4F510345A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8603" y="1389564"/>
            <a:ext cx="720000" cy="72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F07D13-CA01-40D5-B2B7-99148527C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1088" y="1389564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EB535-3D61-48F6-B8B2-F60DF1B666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788" y="1389564"/>
            <a:ext cx="720000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72DFCC-7C71-4B04-B8B5-47F9D3E6B7F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0912" y="1389564"/>
            <a:ext cx="720000" cy="72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3A14AE-E5B4-4D24-BF26-DCB80A810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184" y="2801369"/>
            <a:ext cx="1778201" cy="97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5FA3B-7010-4C99-80F9-83A884B74F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42" y="2916120"/>
            <a:ext cx="725923" cy="72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E46B7D-20F4-48C6-9D39-908B89DCE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802" y="4200749"/>
            <a:ext cx="1778201" cy="972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18CE383-EDEF-429D-BC9F-B885A22087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4603" y="4342491"/>
            <a:ext cx="252000" cy="252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0382F5-FC71-4C56-9934-6B650FC210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562" y="4342491"/>
            <a:ext cx="252000" cy="25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F6DF63-D70B-4EF4-846A-38CE997A9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760907" y="2801369"/>
            <a:ext cx="1778201" cy="97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03A92B-774C-4BF1-BDA6-D7AC056FC2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55" y="2912129"/>
            <a:ext cx="725923" cy="72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86E870-C198-4B11-BF85-B1901D995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760907" y="4200749"/>
            <a:ext cx="1778201" cy="972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03C155-D500-4608-8D29-00C1B43464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2456" y="4707621"/>
            <a:ext cx="252000" cy="252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228A273-6FA9-4140-B4FD-1DFAB442D8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0464" y="4707621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6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365124"/>
            <a:ext cx="11206480" cy="5954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and position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pearls or tumors appear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matter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their number matters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note that an oyster always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growing both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 and tumors—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by the end of each trial, it will have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grown either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tumors, not both.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296818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365124"/>
            <a:ext cx="11206480" cy="5954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now on, you will be able to see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 and tumors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oyster is about to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before it closes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you see the symbol of the oyster sort that tells you whether to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the oyster (        ) or not (        ).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you will see how many pearls and tumors your oyster is about to grow, e.g. 			or			or another combination.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oyster closes and you will see                  or                 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feed the oyster,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button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oyster is still open!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it out with a few more practice trials.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0944" y="6167120"/>
            <a:ext cx="67301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any button to start the practice trials.</a:t>
            </a:r>
            <a:endParaRPr lang="nl-NL" sz="2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52523-1AEA-42B9-9D7A-154F08449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47" y="1597579"/>
            <a:ext cx="1364835" cy="1420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A0E44-17A8-4B2B-9CEE-768848D1D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47" y="1549358"/>
            <a:ext cx="1529600" cy="151711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2D167DE-13C3-41A9-B93B-44BF04D60830}"/>
              </a:ext>
            </a:extLst>
          </p:cNvPr>
          <p:cNvGrpSpPr/>
          <p:nvPr/>
        </p:nvGrpSpPr>
        <p:grpSpPr>
          <a:xfrm rot="10800000">
            <a:off x="6040120" y="4241264"/>
            <a:ext cx="1346579" cy="377902"/>
            <a:chOff x="8318090" y="3429000"/>
            <a:chExt cx="1346579" cy="377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D34560-DDE5-4F52-94C6-D0A82CC8F063}"/>
                </a:ext>
              </a:extLst>
            </p:cNvPr>
            <p:cNvSpPr/>
            <p:nvPr/>
          </p:nvSpPr>
          <p:spPr>
            <a:xfrm>
              <a:off x="8318090" y="3429000"/>
              <a:ext cx="1304510" cy="3779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7C7C57-A418-4A40-9585-4F64ADC5A347}"/>
                </a:ext>
              </a:extLst>
            </p:cNvPr>
            <p:cNvSpPr/>
            <p:nvPr/>
          </p:nvSpPr>
          <p:spPr>
            <a:xfrm rot="19030561">
              <a:off x="9448669" y="3509951"/>
              <a:ext cx="216000" cy="216000"/>
            </a:xfrm>
            <a:prstGeom prst="rect">
              <a:avLst/>
            </a:prstGeom>
            <a:solidFill>
              <a:srgbClr val="B4B4B4"/>
            </a:solidFill>
            <a:ln>
              <a:solidFill>
                <a:srgbClr val="B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FF0FFC-E1C6-42E4-8D95-7933FF338AB2}"/>
              </a:ext>
            </a:extLst>
          </p:cNvPr>
          <p:cNvGrpSpPr/>
          <p:nvPr/>
        </p:nvGrpSpPr>
        <p:grpSpPr>
          <a:xfrm>
            <a:off x="7907112" y="4241265"/>
            <a:ext cx="1346579" cy="377902"/>
            <a:chOff x="8318090" y="3429000"/>
            <a:chExt cx="1346579" cy="377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CA30AF7-C7FC-4155-95AA-8CF3F9C49443}"/>
                </a:ext>
              </a:extLst>
            </p:cNvPr>
            <p:cNvSpPr/>
            <p:nvPr/>
          </p:nvSpPr>
          <p:spPr>
            <a:xfrm>
              <a:off x="8318090" y="3429000"/>
              <a:ext cx="1304510" cy="3779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7817AF-DA3F-45EC-9D3F-0D046DDE78E0}"/>
                </a:ext>
              </a:extLst>
            </p:cNvPr>
            <p:cNvSpPr/>
            <p:nvPr/>
          </p:nvSpPr>
          <p:spPr>
            <a:xfrm rot="19030561">
              <a:off x="9448669" y="3509951"/>
              <a:ext cx="216000" cy="216000"/>
            </a:xfrm>
            <a:prstGeom prst="rect">
              <a:avLst/>
            </a:prstGeom>
            <a:solidFill>
              <a:srgbClr val="B4B4B4"/>
            </a:solidFill>
            <a:ln>
              <a:solidFill>
                <a:srgbClr val="B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11B903A-7F98-4835-9A05-4911B226A5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8664" y="3370782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A0BBA0-6397-4424-AB70-B773B0A8DF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506" y="3370782"/>
            <a:ext cx="720000" cy="7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D7C8F3-C613-4197-956B-124FBBAB10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4815" y="3373740"/>
            <a:ext cx="720000" cy="7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69C2DD-66FE-45E6-B24D-221C868E5C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2567" y="337078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07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365124"/>
            <a:ext cx="11206480" cy="5954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now on, you will be able to see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 and tumors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oyster is about to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before it closes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you see the symbol of the oyster sort that tells you whether to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the oyster (        ) or not (        ).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you will see how many pearls and tumors your oyster is about to grow, e.g. 			or			or another combination.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oyster closes and you will see                  or                 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feed the oyster,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button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oyster is still open!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it out with a few more practice trials.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0944" y="6167120"/>
            <a:ext cx="67301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any button to start the practice trials.</a:t>
            </a:r>
            <a:endParaRPr lang="nl-NL" sz="2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52523-1AEA-42B9-9D7A-154F08449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47" y="1586006"/>
            <a:ext cx="1364835" cy="1420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A0E44-17A8-4B2B-9CEE-768848D1D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47" y="1537785"/>
            <a:ext cx="1529600" cy="151711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2D167DE-13C3-41A9-B93B-44BF04D60830}"/>
              </a:ext>
            </a:extLst>
          </p:cNvPr>
          <p:cNvGrpSpPr/>
          <p:nvPr/>
        </p:nvGrpSpPr>
        <p:grpSpPr>
          <a:xfrm rot="10800000">
            <a:off x="6040120" y="4229691"/>
            <a:ext cx="1346579" cy="377902"/>
            <a:chOff x="8318090" y="3429000"/>
            <a:chExt cx="1346579" cy="377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D34560-DDE5-4F52-94C6-D0A82CC8F063}"/>
                </a:ext>
              </a:extLst>
            </p:cNvPr>
            <p:cNvSpPr/>
            <p:nvPr/>
          </p:nvSpPr>
          <p:spPr>
            <a:xfrm>
              <a:off x="8318090" y="3429000"/>
              <a:ext cx="1304510" cy="3779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7C7C57-A418-4A40-9585-4F64ADC5A347}"/>
                </a:ext>
              </a:extLst>
            </p:cNvPr>
            <p:cNvSpPr/>
            <p:nvPr/>
          </p:nvSpPr>
          <p:spPr>
            <a:xfrm rot="19030561">
              <a:off x="9448669" y="3509951"/>
              <a:ext cx="216000" cy="216000"/>
            </a:xfrm>
            <a:prstGeom prst="rect">
              <a:avLst/>
            </a:prstGeom>
            <a:solidFill>
              <a:srgbClr val="B4B4B4"/>
            </a:solidFill>
            <a:ln>
              <a:solidFill>
                <a:srgbClr val="B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FF0FFC-E1C6-42E4-8D95-7933FF338AB2}"/>
              </a:ext>
            </a:extLst>
          </p:cNvPr>
          <p:cNvGrpSpPr/>
          <p:nvPr/>
        </p:nvGrpSpPr>
        <p:grpSpPr>
          <a:xfrm>
            <a:off x="7907112" y="4229692"/>
            <a:ext cx="1346579" cy="377902"/>
            <a:chOff x="8318090" y="3429000"/>
            <a:chExt cx="1346579" cy="377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CA30AF7-C7FC-4155-95AA-8CF3F9C49443}"/>
                </a:ext>
              </a:extLst>
            </p:cNvPr>
            <p:cNvSpPr/>
            <p:nvPr/>
          </p:nvSpPr>
          <p:spPr>
            <a:xfrm>
              <a:off x="8318090" y="3429000"/>
              <a:ext cx="1304510" cy="3779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7817AF-DA3F-45EC-9D3F-0D046DDE78E0}"/>
                </a:ext>
              </a:extLst>
            </p:cNvPr>
            <p:cNvSpPr/>
            <p:nvPr/>
          </p:nvSpPr>
          <p:spPr>
            <a:xfrm rot="19030561">
              <a:off x="9448669" y="3509951"/>
              <a:ext cx="216000" cy="216000"/>
            </a:xfrm>
            <a:prstGeom prst="rect">
              <a:avLst/>
            </a:prstGeom>
            <a:solidFill>
              <a:srgbClr val="B4B4B4"/>
            </a:solidFill>
            <a:ln>
              <a:solidFill>
                <a:srgbClr val="B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40322E2-140D-4AEF-BC18-0EBF8B10F4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8664" y="3370782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41416-1918-4ECD-9C2E-D5A0EE3112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06" y="3370782"/>
            <a:ext cx="720000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C8C29F-AD88-4C20-9858-9E7398D5CD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4815" y="3373740"/>
            <a:ext cx="720000" cy="7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754908-B703-454A-B86C-AB1057FC3E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2567" y="337078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times new Roman, font size 26, black font, centered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color based on screen shot of calibration software, is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(180,180,180)</a:t>
            </a:r>
          </a:p>
        </p:txBody>
      </p:sp>
    </p:spTree>
    <p:extLst>
      <p:ext uri="{BB962C8B-B14F-4D97-AF65-F5344CB8AC3E}">
        <p14:creationId xmlns:p14="http://schemas.microsoft.com/office/powerpoint/2010/main" val="166849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done!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now realized that you can inspect in advance how many pearls and tumors an oyster is potentially growing.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always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your oyster grows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potential pearls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potential tumors!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there are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thieves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Donderia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steal oysters!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some trials, even before oysters close, thieves take your oyster.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Luckily,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Donderia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good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police catches a thief, farmers can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up their oysters at the police department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identification, the police will ask you whether your oyster had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potential pearls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potential tumors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you want to be an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oyster farmer that has a good reputation with the police! You thus always need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the truth!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police gets the impression that you are systematically lying to them, they might give you a fine at the end… So pay attention!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pic>
        <p:nvPicPr>
          <p:cNvPr id="1026" name="Picture 2" descr="Police Car Icon Images, Stock Photos &amp; Vectors | Shutterstock">
            <a:extLst>
              <a:ext uri="{FF2B5EF4-FFF2-40B4-BE49-F238E27FC236}">
                <a16:creationId xmlns:a16="http://schemas.microsoft.com/office/drawing/2014/main" id="{66F57B63-3405-4EAE-9E0E-E8D9D28D8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3" b="29607"/>
          <a:stretch/>
        </p:blipFill>
        <p:spPr bwMode="auto">
          <a:xfrm>
            <a:off x="-5080" y="123689"/>
            <a:ext cx="1662793" cy="8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razen Thieves Steal New Selmers | The Bassic Sax Blog">
            <a:extLst>
              <a:ext uri="{FF2B5EF4-FFF2-40B4-BE49-F238E27FC236}">
                <a16:creationId xmlns:a16="http://schemas.microsoft.com/office/drawing/2014/main" id="{E7BCB160-1E6C-43FC-BDF4-19AD7DA7E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64578" y="123689"/>
            <a:ext cx="1148171" cy="114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73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most trials, the following will happen: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see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oyster package and decide whether to give extra nutrients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see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 and tumors the oyster can grow.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flood arrives and the oyster closes. If you decide to give extra nutrients, you should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nutrients at the open end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oyster is still open. Hurry because the oysters close quickly!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flood, you will receive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oyster has grown.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153220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5125"/>
            <a:ext cx="10700657" cy="5811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some trials however, the following will happen: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before the flood arrives, thieves steal your oyster, but the police catches them. To get it back, you need to tell the police whether your oyster was growing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potential pearls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potential tumors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screen will look like this: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of the answer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want to select.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seconds to respond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—otherwise, the police will make the decisions themselves, and might start thinking that you are an uncooperative oyster farmer…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12AE8D-9224-46AF-971A-CC600E3E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81" y="2421388"/>
            <a:ext cx="4133494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1721BF-7AAA-4413-8665-617986BA6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27" y="2421388"/>
            <a:ext cx="3901395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67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it out! 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Luckily, you still have some packages with          and  	     oysters lying around, so remember: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       oysters, you better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extra nutrients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       oysters, you better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extra nutrients.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3397" y="6167120"/>
            <a:ext cx="49652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any button to start the task.</a:t>
            </a:r>
            <a:endParaRPr lang="nl-NL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505C-2193-4826-A09F-F38D70109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38" y="1768457"/>
            <a:ext cx="1451847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D8903-4F4D-4317-A563-A81773D700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92" y="1768457"/>
            <a:ext cx="1383400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20887B-C955-4645-AF31-E98E4771E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07" y="3112031"/>
            <a:ext cx="1451847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AEE991-F3DF-4BB6-8823-6FE06DA735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24" y="3590731"/>
            <a:ext cx="13834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7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BF94-BE41-43EE-B859-F06BE9930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 no! Thieves stole your oyster!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at the police station.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your oyster have more potential pearls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 potential tumors?</a:t>
            </a: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pearls 						More tumors</a:t>
            </a:r>
          </a:p>
        </p:txBody>
      </p:sp>
      <p:pic>
        <p:nvPicPr>
          <p:cNvPr id="2" name="Picture 2" descr="Police Car Icon Images, Stock Photos &amp; Vectors | Shutterstock">
            <a:extLst>
              <a:ext uri="{FF2B5EF4-FFF2-40B4-BE49-F238E27FC236}">
                <a16:creationId xmlns:a16="http://schemas.microsoft.com/office/drawing/2014/main" id="{7EA3ABA3-945B-42CF-92CB-44FBBBB29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3" b="29607"/>
          <a:stretch/>
        </p:blipFill>
        <p:spPr bwMode="auto">
          <a:xfrm>
            <a:off x="1161778" y="636218"/>
            <a:ext cx="1662793" cy="8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razen Thieves Steal New Selmers | The Bassic Sax Blog">
            <a:extLst>
              <a:ext uri="{FF2B5EF4-FFF2-40B4-BE49-F238E27FC236}">
                <a16:creationId xmlns:a16="http://schemas.microsoft.com/office/drawing/2014/main" id="{D66269F2-1E70-4D3A-A06B-7F72EC095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91378" y="500671"/>
            <a:ext cx="1148171" cy="114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30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BF94-BE41-43EE-B859-F06BE9930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 no! Thieves stole your oyster!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at the police station.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your oyster have more potential pearls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 potential tumors?</a:t>
            </a: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tumors 						More pearls</a:t>
            </a:r>
          </a:p>
        </p:txBody>
      </p:sp>
      <p:pic>
        <p:nvPicPr>
          <p:cNvPr id="8" name="Picture 2" descr="Police Car Icon Images, Stock Photos &amp; Vectors | Shutterstock">
            <a:extLst>
              <a:ext uri="{FF2B5EF4-FFF2-40B4-BE49-F238E27FC236}">
                <a16:creationId xmlns:a16="http://schemas.microsoft.com/office/drawing/2014/main" id="{0B4A5624-DECD-465B-B95D-5FFC7F76E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3" b="29607"/>
          <a:stretch/>
        </p:blipFill>
        <p:spPr bwMode="auto">
          <a:xfrm>
            <a:off x="1161778" y="636218"/>
            <a:ext cx="1662793" cy="8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razen Thieves Steal New Selmers | The Bassic Sax Blog">
            <a:extLst>
              <a:ext uri="{FF2B5EF4-FFF2-40B4-BE49-F238E27FC236}">
                <a16:creationId xmlns:a16="http://schemas.microsoft.com/office/drawing/2014/main" id="{BE29D572-BF77-4517-8BE2-5D76D15B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91378" y="500671"/>
            <a:ext cx="1148171" cy="114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23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E90C-92F4-4A42-BDFD-D3184680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police has gotten your response. 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ready to continue.</a:t>
            </a: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78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E90C-92F4-4A42-BDFD-D3184680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slow! 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police has given you a random oyster back.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 faster!</a:t>
            </a:r>
          </a:p>
        </p:txBody>
      </p:sp>
    </p:spTree>
    <p:extLst>
      <p:ext uri="{BB962C8B-B14F-4D97-AF65-F5344CB8AC3E}">
        <p14:creationId xmlns:p14="http://schemas.microsoft.com/office/powerpoint/2010/main" val="461738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done! One final thing: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one the coast, it is often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foggy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can be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see how many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 and tumors an oyster is growing. Instead of 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just see: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have to look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pearls and tumors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them visible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it out with a few more practice trials!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Luckily, there are still some         and  	  oysters left for practice…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13397" y="6167120"/>
            <a:ext cx="49652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any button to start the task.</a:t>
            </a:r>
            <a:endParaRPr lang="nl-NL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E7211-23AB-4E0F-AAC8-4F5F9F4F2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6759" y="2016364"/>
            <a:ext cx="1080000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FDBA5-0C86-4F03-B71C-5209F026A0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5241" y="2016364"/>
            <a:ext cx="1080000" cy="10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A77B5-3CD3-471D-AEDC-1FA493E09B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6760" y="3422808"/>
            <a:ext cx="1080000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76108-DD6B-4973-9304-7EF52D2D79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5241" y="3404720"/>
            <a:ext cx="1080000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1233A-BD6B-4A75-A05F-CE2D5B540E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36" y="4829252"/>
            <a:ext cx="1451847" cy="14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F1CFE0-DE72-4A1D-9B7C-67DDD50BFC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22" y="4833044"/>
            <a:ext cx="13834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14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done! One final thing: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one the coast, it is often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foggy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can be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see how many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 and tumors an oyster is growing. Instead of 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just see: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have to look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pearls and tumors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them visible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it out with a few more practice trials!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Luckily, there are still some         and  	  oysters left for practice…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13397" y="6167120"/>
            <a:ext cx="49652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any button to start the task.</a:t>
            </a:r>
            <a:endParaRPr lang="nl-NL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E7211-23AB-4E0F-AAC8-4F5F9F4F2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5241" y="1978951"/>
            <a:ext cx="1080000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FDBA5-0C86-4F03-B71C-5209F026A0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7280" y="1978951"/>
            <a:ext cx="1080000" cy="10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A77B5-3CD3-471D-AEDC-1FA493E09B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5241" y="3418855"/>
            <a:ext cx="1080000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76108-DD6B-4973-9304-7EF52D2D79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7280" y="3418855"/>
            <a:ext cx="1080000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1233A-BD6B-4A75-A05F-CE2D5B540E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36" y="4829252"/>
            <a:ext cx="1451847" cy="14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F1CFE0-DE72-4A1D-9B7C-67DDD50BFC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22" y="4833044"/>
            <a:ext cx="13834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8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this experiment!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you will take the role of an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oyster farmer in the land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Donderia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Oysters 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Donderia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similar to oysters in our world, but there are some important differences. Those differences might seem hilarious to people from our world, and hard to understand. 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thus walk you through this game step by step.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practice the different aspects of the game first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actual experiment starts.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pic>
        <p:nvPicPr>
          <p:cNvPr id="5" name="Picture 2" descr="yster Fritters | Barnes Oysters">
            <a:extLst>
              <a:ext uri="{FF2B5EF4-FFF2-40B4-BE49-F238E27FC236}">
                <a16:creationId xmlns:a16="http://schemas.microsoft.com/office/drawing/2014/main" id="{AFCDCBD7-D061-4953-9F7A-8EEB50A74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615" y="0"/>
            <a:ext cx="36671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yster Fritters | Barnes Oysters">
            <a:extLst>
              <a:ext uri="{FF2B5EF4-FFF2-40B4-BE49-F238E27FC236}">
                <a16:creationId xmlns:a16="http://schemas.microsoft.com/office/drawing/2014/main" id="{1D3CCABE-FBD7-4F53-9039-C714DA565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12449" y="0"/>
            <a:ext cx="36671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83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675F-035F-48C4-A8A2-5E8831DC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6 Cues</a:t>
            </a:r>
          </a:p>
        </p:txBody>
      </p:sp>
    </p:spTree>
    <p:extLst>
      <p:ext uri="{BB962C8B-B14F-4D97-AF65-F5344CB8AC3E}">
        <p14:creationId xmlns:p14="http://schemas.microsoft.com/office/powerpoint/2010/main" val="3036896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365124"/>
            <a:ext cx="10901680" cy="5944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done!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You’re now ready for the actual experiment!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ordered some new oysters on the internet, but the trader has send you different packages with different symbols… Here some examples: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idea what language that is…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Seems like you have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by trial-and-error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oyster sorts are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demand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oysters that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extra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nutrients, and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sorts are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demand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oysters that you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not give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nutrients!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goal is to collect as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pearls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 tumors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possible!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experiment, based on how many pearls and tumors you collected, you will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 a monetary bonus of 0–2€ extra!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03B89C-80F6-4C20-B8BC-4EED712341B8}"/>
              </a:ext>
            </a:extLst>
          </p:cNvPr>
          <p:cNvSpPr/>
          <p:nvPr/>
        </p:nvSpPr>
        <p:spPr>
          <a:xfrm>
            <a:off x="1766673" y="1531470"/>
            <a:ext cx="5424853" cy="1723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F8DED6-D712-43A2-9942-86F07E55FFC8}"/>
              </a:ext>
            </a:extLst>
          </p:cNvPr>
          <p:cNvGrpSpPr/>
          <p:nvPr/>
        </p:nvGrpSpPr>
        <p:grpSpPr>
          <a:xfrm>
            <a:off x="1671960" y="1457604"/>
            <a:ext cx="8517603" cy="2682338"/>
            <a:chOff x="1220545" y="1469179"/>
            <a:chExt cx="8517603" cy="268233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DCFB8B0-3B2A-4064-9DD1-7C584E0AB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694" y="1469179"/>
              <a:ext cx="2260694" cy="216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7C0CCB-4924-4992-88FB-FF064B734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696" y="1845358"/>
              <a:ext cx="1976381" cy="2160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488497D-BC45-446B-B94B-3BF886546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61" y="1531470"/>
              <a:ext cx="1917148" cy="216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5015C1F-49B4-4255-8EDD-8D02CA58B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545" y="1469179"/>
              <a:ext cx="2296234" cy="216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B1D636A-C0BF-4C47-A008-2A06624DC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51200" y="1531470"/>
              <a:ext cx="2086948" cy="2160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2BF4345-1660-4EC1-ADAF-5161778A2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61317" y="1991517"/>
              <a:ext cx="2002047" cy="216000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41EAEB5-8749-468F-AD21-9A9B6AD95B05}"/>
              </a:ext>
            </a:extLst>
          </p:cNvPr>
          <p:cNvSpPr/>
          <p:nvPr/>
        </p:nvSpPr>
        <p:spPr>
          <a:xfrm>
            <a:off x="5669465" y="3454077"/>
            <a:ext cx="5424853" cy="1723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1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365125"/>
            <a:ext cx="11171361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high-demand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oysters,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extra nutrients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chances that they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there is no guarantee: Sometimes, they still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low-demand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oysters,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giving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nutrients increases the chances that they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there is no guarantee: Sometimes, they still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goal is to figure out for each oyster sort which action (giving nutrients or not)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maximizes the chance for pearls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the chance for tumors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oyster, there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optimal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 that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the same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change over the course of the experiment.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pearls and tumors you collect, you will can gain an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monetary bonus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0–2€ extra!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3857997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365125"/>
            <a:ext cx="11016343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play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rounds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game.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round features the same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different oyster sorts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rounds, there will be short breaks.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Round 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try to grow oysters from these 6 different sorts: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6DA53B-7C5D-45FA-AEB2-DDDEDC4B209A}"/>
              </a:ext>
            </a:extLst>
          </p:cNvPr>
          <p:cNvGrpSpPr/>
          <p:nvPr/>
        </p:nvGrpSpPr>
        <p:grpSpPr>
          <a:xfrm>
            <a:off x="2108403" y="2905129"/>
            <a:ext cx="7975194" cy="2173001"/>
            <a:chOff x="956812" y="3216684"/>
            <a:chExt cx="7975194" cy="21730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9D6474-80BB-46A8-8AA3-38F04603E7BD}"/>
                </a:ext>
              </a:extLst>
            </p:cNvPr>
            <p:cNvGrpSpPr/>
            <p:nvPr/>
          </p:nvGrpSpPr>
          <p:grpSpPr>
            <a:xfrm>
              <a:off x="956812" y="3229685"/>
              <a:ext cx="5646919" cy="2160000"/>
              <a:chOff x="2897052" y="3006969"/>
              <a:chExt cx="5646919" cy="2160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B6FA307-7B97-49F4-9AD5-40DC52A44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4703" y="3006969"/>
                <a:ext cx="2260694" cy="2160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1F4D932-76B7-4233-A0B0-A141EA414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356" y="3006969"/>
                <a:ext cx="1976381" cy="21600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8C881A1-0668-47D0-9985-E40C36DFB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6823" y="3006969"/>
                <a:ext cx="1917148" cy="21600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423DCC4-079A-4C57-8D68-EB10D72923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7052" y="3006969"/>
                <a:ext cx="2296234" cy="2160000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997DC7-A1CC-47D2-8787-509ED984B4BD}"/>
                  </a:ext>
                </a:extLst>
              </p:cNvPr>
              <p:cNvSpPr/>
              <p:nvPr/>
            </p:nvSpPr>
            <p:spPr>
              <a:xfrm>
                <a:off x="3015762" y="3244362"/>
                <a:ext cx="5424853" cy="17232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E64519-7215-49AF-824C-8CAB32E9B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5058" y="3216684"/>
              <a:ext cx="2086948" cy="2160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A95363-AF4B-4AE0-9AB4-276DBB557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97848" y="3216684"/>
              <a:ext cx="2002047" cy="21600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D61DB7-6E85-4CCB-8E3C-76B54D1C3A3E}"/>
              </a:ext>
            </a:extLst>
          </p:cNvPr>
          <p:cNvSpPr/>
          <p:nvPr/>
        </p:nvSpPr>
        <p:spPr>
          <a:xfrm>
            <a:off x="5669465" y="3454077"/>
            <a:ext cx="5424853" cy="1723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7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E90C-92F4-4A42-BDFD-D3184680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Congrats!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done with Round 1. 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round is already over!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now take a short break to restore your attention.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experience problems concentrating, take at least a one-minute break.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do not move and stay in the chin rest!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9552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2249236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365125"/>
            <a:ext cx="11016343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2.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just continue from where you have left off.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still try to grow oysters from these 6 different sorts: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3C86D9-6C63-444B-852E-30F25FC52C2C}"/>
              </a:ext>
            </a:extLst>
          </p:cNvPr>
          <p:cNvGrpSpPr/>
          <p:nvPr/>
        </p:nvGrpSpPr>
        <p:grpSpPr>
          <a:xfrm>
            <a:off x="2108403" y="3229222"/>
            <a:ext cx="7975194" cy="2173001"/>
            <a:chOff x="956812" y="3216684"/>
            <a:chExt cx="7975194" cy="2173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967CB-4179-4489-BD00-3081E46859D9}"/>
                </a:ext>
              </a:extLst>
            </p:cNvPr>
            <p:cNvGrpSpPr/>
            <p:nvPr/>
          </p:nvGrpSpPr>
          <p:grpSpPr>
            <a:xfrm>
              <a:off x="956812" y="3229685"/>
              <a:ext cx="5646919" cy="2160000"/>
              <a:chOff x="2897052" y="3006969"/>
              <a:chExt cx="5646919" cy="216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B52F9DE-3DE5-4CC1-982E-C0046A631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4703" y="3006969"/>
                <a:ext cx="2260694" cy="216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A78AB47-59C4-43E9-B8F7-233338484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356" y="3006969"/>
                <a:ext cx="1976381" cy="216000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CE512A0-A24E-429A-AC6C-C5382BDD2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6823" y="3006969"/>
                <a:ext cx="1917148" cy="21600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FF3195D-8E27-4B70-B850-E433F22DB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7052" y="3006969"/>
                <a:ext cx="2296234" cy="2160000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6B46829-5E82-4828-B693-DAFBC5D300BC}"/>
                  </a:ext>
                </a:extLst>
              </p:cNvPr>
              <p:cNvSpPr/>
              <p:nvPr/>
            </p:nvSpPr>
            <p:spPr>
              <a:xfrm>
                <a:off x="3015762" y="3244362"/>
                <a:ext cx="5424853" cy="17232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0D37485-35FA-48FE-B74A-1BFE26B73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5058" y="3216684"/>
              <a:ext cx="2086948" cy="2160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94CF06-F771-4771-9B48-7A996695D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97848" y="3216684"/>
              <a:ext cx="2002047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5065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E90C-92F4-4A42-BDFD-D3184680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Congrats!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done with Round 2. 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half-way!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now take a short break to restore your attention.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experience problems concentrating, take at least a one-minute break.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do not move and stay in the chin rest!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9552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585685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365125"/>
            <a:ext cx="11016343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3.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just continue from where you have left off.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still try to grow oysters from these 6 different sorts: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D61DB7-6E85-4CCB-8E3C-76B54D1C3A3E}"/>
              </a:ext>
            </a:extLst>
          </p:cNvPr>
          <p:cNvSpPr/>
          <p:nvPr/>
        </p:nvSpPr>
        <p:spPr>
          <a:xfrm>
            <a:off x="5795417" y="2891193"/>
            <a:ext cx="5424853" cy="1723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0DBC08-A0FD-4FCB-8C02-1B92EDA26260}"/>
              </a:ext>
            </a:extLst>
          </p:cNvPr>
          <p:cNvGrpSpPr/>
          <p:nvPr/>
        </p:nvGrpSpPr>
        <p:grpSpPr>
          <a:xfrm>
            <a:off x="2108403" y="3229222"/>
            <a:ext cx="7975194" cy="2173001"/>
            <a:chOff x="956812" y="3216684"/>
            <a:chExt cx="7975194" cy="21730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C8D49E-E890-4543-9C0F-A619F9478B1A}"/>
                </a:ext>
              </a:extLst>
            </p:cNvPr>
            <p:cNvGrpSpPr/>
            <p:nvPr/>
          </p:nvGrpSpPr>
          <p:grpSpPr>
            <a:xfrm>
              <a:off x="956812" y="3229685"/>
              <a:ext cx="5646919" cy="2160000"/>
              <a:chOff x="2897052" y="3006969"/>
              <a:chExt cx="5646919" cy="2160000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B4BF672-312B-4AE9-A685-4F66763DF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4703" y="3006969"/>
                <a:ext cx="2260694" cy="2160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4E609D5-090D-47AF-B710-2FF770E8FB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356" y="3006969"/>
                <a:ext cx="1976381" cy="21600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66B15CD-F605-41DE-951E-1B1D139A0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6823" y="3006969"/>
                <a:ext cx="1917148" cy="2160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04770DD-04C3-4520-A113-E39AC90FF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7052" y="3006969"/>
                <a:ext cx="2296234" cy="2160000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8BEBED-BBFA-4D2D-9639-E1DE6F99E3E0}"/>
                  </a:ext>
                </a:extLst>
              </p:cNvPr>
              <p:cNvSpPr/>
              <p:nvPr/>
            </p:nvSpPr>
            <p:spPr>
              <a:xfrm>
                <a:off x="3015762" y="3244362"/>
                <a:ext cx="5424853" cy="17232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BD854E-58F8-43A3-A250-174ECAC7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5058" y="3216684"/>
              <a:ext cx="2086948" cy="2160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3060142-5CC2-405B-B5C8-9C08D450C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97848" y="3216684"/>
              <a:ext cx="2002047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667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E90C-92F4-4A42-BDFD-D3184680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Congrats!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done with Round 3. 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more round to go!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now take a short break to restore your attention.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experience problems concentrating, take at least a one-minute break.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do not move and stay in the chin rest!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9552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3633896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365125"/>
            <a:ext cx="11016343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4.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just continue from where you have left off.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still try to grow oysters from these 6 different sorts: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D61DB7-6E85-4CCB-8E3C-76B54D1C3A3E}"/>
              </a:ext>
            </a:extLst>
          </p:cNvPr>
          <p:cNvSpPr/>
          <p:nvPr/>
        </p:nvSpPr>
        <p:spPr>
          <a:xfrm>
            <a:off x="5795417" y="2891193"/>
            <a:ext cx="5424853" cy="1723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1AF377-EBFE-446B-997B-22977345C9B1}"/>
              </a:ext>
            </a:extLst>
          </p:cNvPr>
          <p:cNvGrpSpPr/>
          <p:nvPr/>
        </p:nvGrpSpPr>
        <p:grpSpPr>
          <a:xfrm>
            <a:off x="2108403" y="3229222"/>
            <a:ext cx="7975194" cy="2173001"/>
            <a:chOff x="956812" y="3216684"/>
            <a:chExt cx="7975194" cy="2173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BFEE48-8B7C-4025-9304-CE302780D2AD}"/>
                </a:ext>
              </a:extLst>
            </p:cNvPr>
            <p:cNvGrpSpPr/>
            <p:nvPr/>
          </p:nvGrpSpPr>
          <p:grpSpPr>
            <a:xfrm>
              <a:off x="956812" y="3229685"/>
              <a:ext cx="5646919" cy="2160000"/>
              <a:chOff x="2897052" y="3006969"/>
              <a:chExt cx="5646919" cy="216000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A6746B3-3BF7-49F7-B1F8-3A950861E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4703" y="3006969"/>
                <a:ext cx="2260694" cy="216000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0108B4C-E310-4E42-86F4-A5FDBFEEA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356" y="3006969"/>
                <a:ext cx="1976381" cy="216000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75570B8-B39F-47E7-B095-D0B51CEA5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6823" y="3006969"/>
                <a:ext cx="1917148" cy="216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E2C142A-1BC0-431A-9218-059B5B8813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7052" y="3006969"/>
                <a:ext cx="2296234" cy="2160000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9FBDD8-7712-48B2-9AFA-581D207B2032}"/>
                  </a:ext>
                </a:extLst>
              </p:cNvPr>
              <p:cNvSpPr/>
              <p:nvPr/>
            </p:nvSpPr>
            <p:spPr>
              <a:xfrm>
                <a:off x="3015762" y="3244362"/>
                <a:ext cx="5424853" cy="17232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5C59E16-E16E-4EE8-9D66-49D0393F0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5058" y="3216684"/>
              <a:ext cx="2086948" cy="2160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A2E81F3-4AA8-4C42-8AED-2DF4F5394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97848" y="3216684"/>
              <a:ext cx="2002047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05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631" y="1325823"/>
            <a:ext cx="5028729" cy="4322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However, sometimes, oysters grow</a:t>
            </a:r>
            <a:b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tumors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that look like the pearls, but</a:t>
            </a:r>
            <a:b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have a different color and shape: 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Tumors are </a:t>
            </a: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poisonous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and have to be disposed as </a:t>
            </a: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hazardous waste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which </a:t>
            </a: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costs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you money.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more tumors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the more disposal fees you need to pay…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 txBox="1">
            <a:spLocks/>
          </p:cNvSpPr>
          <p:nvPr/>
        </p:nvSpPr>
        <p:spPr>
          <a:xfrm>
            <a:off x="1632030" y="1325823"/>
            <a:ext cx="4166886" cy="432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</a:t>
            </a:r>
            <a:r>
              <a:rPr lang="en-US" sz="2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Donderia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oysters grow </a:t>
            </a:r>
            <a:b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pearls </a:t>
            </a:r>
            <a:b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that look like this: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 can </a:t>
            </a: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sell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those pearls </a:t>
            </a:r>
            <a:b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money</a:t>
            </a:r>
            <a:b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the market!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more pearls 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 farm, the more money you make!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73AE1-FBBE-442E-93B0-23AAF2BDAB98}"/>
              </a:ext>
            </a:extLst>
          </p:cNvPr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879EB7-FF6B-4974-AF21-539C26EC72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48" y="2488318"/>
            <a:ext cx="710198" cy="7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EFAB4E-847E-4A98-BF47-36EDBCA624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6423" y="2533572"/>
            <a:ext cx="710197" cy="629492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40D348B-1AFC-4C09-BA2A-643D8AFD8558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613571" cy="858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start simple: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Donderia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have to feed oysters.</a:t>
            </a:r>
          </a:p>
        </p:txBody>
      </p:sp>
    </p:spTree>
    <p:extLst>
      <p:ext uri="{BB962C8B-B14F-4D97-AF65-F5344CB8AC3E}">
        <p14:creationId xmlns:p14="http://schemas.microsoft.com/office/powerpoint/2010/main" val="28460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675F-035F-48C4-A8A2-5E8831DC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4 Cues</a:t>
            </a:r>
          </a:p>
        </p:txBody>
      </p:sp>
    </p:spTree>
    <p:extLst>
      <p:ext uri="{BB962C8B-B14F-4D97-AF65-F5344CB8AC3E}">
        <p14:creationId xmlns:p14="http://schemas.microsoft.com/office/powerpoint/2010/main" val="1957052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89F1-E8C6-420E-9FA2-F3647CB6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play </a:t>
            </a: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game.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round features a new set of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different oyster sorts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rounds, there will be short breaks.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Round 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symbols for which you have to learn what to do: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82A793-B6C7-453A-81FE-184AC5F54FDE}"/>
              </a:ext>
            </a:extLst>
          </p:cNvPr>
          <p:cNvGrpSpPr/>
          <p:nvPr/>
        </p:nvGrpSpPr>
        <p:grpSpPr>
          <a:xfrm>
            <a:off x="3272540" y="3178263"/>
            <a:ext cx="5646919" cy="2160000"/>
            <a:chOff x="2897052" y="3006969"/>
            <a:chExt cx="5646919" cy="2160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CDE52C-5B5A-45AA-9349-702E2DEE0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703" y="3006969"/>
              <a:ext cx="2260694" cy="216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3ECAA-5CBD-483B-9734-B5F1748BA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356" y="3006969"/>
              <a:ext cx="1976381" cy="2160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617AFF-28B2-4CED-81ED-8665F40B8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823" y="3006969"/>
              <a:ext cx="1917148" cy="216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546861-C827-4197-8A0B-C06053903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052" y="3006969"/>
              <a:ext cx="2296234" cy="216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D859B8-1877-4846-8EF0-3E7E67373E6C}"/>
                </a:ext>
              </a:extLst>
            </p:cNvPr>
            <p:cNvSpPr/>
            <p:nvPr/>
          </p:nvSpPr>
          <p:spPr>
            <a:xfrm>
              <a:off x="3015762" y="3244362"/>
              <a:ext cx="5424853" cy="1723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CF6EFA7-0D13-49DB-AECF-F45ED71B91E5}"/>
              </a:ext>
            </a:extLst>
          </p:cNvPr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4064439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E90C-92F4-4A42-BDFD-D3184680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Congrats!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done with Round 1. 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round is already over!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now take a short break to restore your attention.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experience problems concentrating, take at least a one-minute break.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do not move and stay in the chin rest!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9552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3547103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89F1-E8C6-420E-9FA2-F3647CB6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play 3 rounds of the game. 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symbols for which you have to learn what to do: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2A793-B6C7-453A-81FE-184AC5F54FDE}"/>
              </a:ext>
            </a:extLst>
          </p:cNvPr>
          <p:cNvGrpSpPr/>
          <p:nvPr/>
        </p:nvGrpSpPr>
        <p:grpSpPr>
          <a:xfrm>
            <a:off x="3246726" y="3271044"/>
            <a:ext cx="5565723" cy="2160000"/>
            <a:chOff x="3015762" y="3006969"/>
            <a:chExt cx="5565723" cy="2160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CDE52C-5B5A-45AA-9349-702E2DEE0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51357" y="3006969"/>
              <a:ext cx="2207385" cy="2160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303ECAA-5CBD-483B-9734-B5F1748BA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1355" y="3006969"/>
              <a:ext cx="2086948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617AFF-28B2-4CED-81ED-8665F40B8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26823" y="3006969"/>
              <a:ext cx="1954662" cy="216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5546861-C827-4197-8A0B-C06053903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4145" y="3006969"/>
              <a:ext cx="2002047" cy="21600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D859B8-1877-4846-8EF0-3E7E67373E6C}"/>
                </a:ext>
              </a:extLst>
            </p:cNvPr>
            <p:cNvSpPr/>
            <p:nvPr/>
          </p:nvSpPr>
          <p:spPr>
            <a:xfrm>
              <a:off x="3015762" y="3244362"/>
              <a:ext cx="5424853" cy="1723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8EABB5-9FE1-4C25-A4D9-644476F3C63E}"/>
              </a:ext>
            </a:extLst>
          </p:cNvPr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1174752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E90C-92F4-4A42-BDFD-D3184680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Congrats!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done with Round 2. 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more round to go!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now take a short break to restore your attention.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experience problems concentrating, take at least a one-minute break.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do not move and stay in the chin rest!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9552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975595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89F1-E8C6-420E-9FA2-F3647CB6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play 3 rounds of the game. 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3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symbols for which you have to learn what to do: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82A793-B6C7-453A-81FE-184AC5F54FDE}"/>
              </a:ext>
            </a:extLst>
          </p:cNvPr>
          <p:cNvGrpSpPr/>
          <p:nvPr/>
        </p:nvGrpSpPr>
        <p:grpSpPr>
          <a:xfrm>
            <a:off x="3176781" y="3271044"/>
            <a:ext cx="5838438" cy="2160000"/>
            <a:chOff x="2981951" y="3006969"/>
            <a:chExt cx="5838438" cy="2160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ECDE52C-5B5A-45AA-9349-702E2DEE0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24703" y="3006969"/>
              <a:ext cx="2412725" cy="216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303ECAA-5CBD-483B-9734-B5F1748BA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91356" y="3006969"/>
              <a:ext cx="2065229" cy="2160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4617AFF-28B2-4CED-81ED-8665F40B8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26823" y="3006969"/>
              <a:ext cx="2193566" cy="216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5546861-C827-4197-8A0B-C06053903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81951" y="3006969"/>
              <a:ext cx="2126435" cy="21600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D859B8-1877-4846-8EF0-3E7E67373E6C}"/>
                </a:ext>
              </a:extLst>
            </p:cNvPr>
            <p:cNvSpPr/>
            <p:nvPr/>
          </p:nvSpPr>
          <p:spPr>
            <a:xfrm>
              <a:off x="3015762" y="3244362"/>
              <a:ext cx="5424853" cy="1723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B09F8C-F116-4A4B-8505-30FF4431B88E}"/>
              </a:ext>
            </a:extLst>
          </p:cNvPr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</p:spTree>
    <p:extLst>
      <p:ext uri="{BB962C8B-B14F-4D97-AF65-F5344CB8AC3E}">
        <p14:creationId xmlns:p14="http://schemas.microsoft.com/office/powerpoint/2010/main" val="2480909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E90C-92F4-4A42-BDFD-D3184680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end of the task.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contact the experimenter now.</a:t>
            </a:r>
          </a:p>
        </p:txBody>
      </p:sp>
    </p:spTree>
    <p:extLst>
      <p:ext uri="{BB962C8B-B14F-4D97-AF65-F5344CB8AC3E}">
        <p14:creationId xmlns:p14="http://schemas.microsoft.com/office/powerpoint/2010/main" val="2522448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REMEMBER: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by trial and error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oyster sorts are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demand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oysters and which sorts are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demand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oysters.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demand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oysters, you better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extra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nutrients!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demand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oysters, you better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decide to give extra nutrients, you still need to pay attention whether the oyster is open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thieves steal your oyster, and you need to get it back from the police. Thus, always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your oyster was growing </a:t>
            </a: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potential pearls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potential tumors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8241" y="6167120"/>
            <a:ext cx="68555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any of the lower buttons to start the task.</a:t>
            </a:r>
            <a:endParaRPr lang="nl-NL" sz="2600" b="1" dirty="0"/>
          </a:p>
        </p:txBody>
      </p:sp>
    </p:spTree>
    <p:extLst>
      <p:ext uri="{BB962C8B-B14F-4D97-AF65-F5344CB8AC3E}">
        <p14:creationId xmlns:p14="http://schemas.microsoft.com/office/powerpoint/2010/main" val="57455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631" y="1325823"/>
            <a:ext cx="5028729" cy="4322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However, sometimes, oysters grow</a:t>
            </a:r>
            <a:b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tumors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that look like the pearls, but</a:t>
            </a:r>
            <a:b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have a different color and shape: 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Tumors are </a:t>
            </a: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poisonous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and have to be disposed as </a:t>
            </a: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hazardous waste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which </a:t>
            </a: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costs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you money.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more tumors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the more disposal fees you need to pay…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 txBox="1">
            <a:spLocks/>
          </p:cNvSpPr>
          <p:nvPr/>
        </p:nvSpPr>
        <p:spPr>
          <a:xfrm>
            <a:off x="1632030" y="1325823"/>
            <a:ext cx="4166886" cy="432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</a:t>
            </a:r>
            <a:r>
              <a:rPr lang="en-US" sz="2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Donderia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oysters grow </a:t>
            </a:r>
            <a:b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pearls </a:t>
            </a:r>
            <a:b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that look like this: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 can </a:t>
            </a: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sell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those pearls </a:t>
            </a:r>
            <a:b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money</a:t>
            </a:r>
            <a:b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the market!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more pearls 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 farm, the more money you make!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73AE1-FBBE-442E-93B0-23AAF2BDAB98}"/>
              </a:ext>
            </a:extLst>
          </p:cNvPr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EFAB4E-847E-4A98-BF47-36EDBCA624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9360" y="2488318"/>
            <a:ext cx="710197" cy="720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40D348B-1AFC-4C09-BA2A-643D8AFD8558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613571" cy="858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start simple: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Donderia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have to feed oysters.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A21CD-B3F4-4C24-BE7B-456945E4CE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2622" y="2533571"/>
            <a:ext cx="710198" cy="6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3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5125"/>
            <a:ext cx="10613571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feed oysters like this: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flood arrives, an oyster closes.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before it closes, there is still a tiny gap open,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or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only feed the oyster at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feed the oyster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press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button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feed the oyster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press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button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the oyster is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with nutrients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press the left button, the box falls to the left: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if you press the right button, the box falls to the right: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you know you succeeded with feeding the oyster in time.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OYSTER CLOSES QUITE FAST, SO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feed it in time, you receive a pearl       , otherwise a tumor       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it out with a few practice trials.</a:t>
            </a:r>
          </a:p>
        </p:txBody>
      </p:sp>
      <p:pic>
        <p:nvPicPr>
          <p:cNvPr id="1027" name="Picture 3" descr="F:\AA_MGNGFreeView_Task\Task3_Oysters\TaskStimuli\ReleaseCues\can_r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149" y="3950695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AA_MGNGFreeView_Task\Task3_Oysters\TaskStimuli\ReleaseCues\can_lef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210" y="3597184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30944" y="6167120"/>
            <a:ext cx="67301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any button to start the practice trials.</a:t>
            </a:r>
            <a:endParaRPr lang="nl-NL" sz="2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EBB09E-0763-482F-BC43-94C0AC2E8565}"/>
              </a:ext>
            </a:extLst>
          </p:cNvPr>
          <p:cNvGrpSpPr/>
          <p:nvPr/>
        </p:nvGrpSpPr>
        <p:grpSpPr>
          <a:xfrm>
            <a:off x="8410006" y="1611830"/>
            <a:ext cx="1346579" cy="377902"/>
            <a:chOff x="8318090" y="3429000"/>
            <a:chExt cx="1346579" cy="37790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C9F697-7F80-49C7-A19D-C58064D0A351}"/>
                </a:ext>
              </a:extLst>
            </p:cNvPr>
            <p:cNvSpPr/>
            <p:nvPr/>
          </p:nvSpPr>
          <p:spPr>
            <a:xfrm>
              <a:off x="8318090" y="3429000"/>
              <a:ext cx="1304510" cy="3779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89D2FA-B184-4BE5-810B-437BD2708DB4}"/>
                </a:ext>
              </a:extLst>
            </p:cNvPr>
            <p:cNvSpPr/>
            <p:nvPr/>
          </p:nvSpPr>
          <p:spPr>
            <a:xfrm rot="19030561">
              <a:off x="9448669" y="3509951"/>
              <a:ext cx="216000" cy="216000"/>
            </a:xfrm>
            <a:prstGeom prst="rect">
              <a:avLst/>
            </a:prstGeom>
            <a:solidFill>
              <a:srgbClr val="B4B4B4"/>
            </a:solidFill>
            <a:ln>
              <a:solidFill>
                <a:srgbClr val="B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308ED5-CA1D-4A86-B0F3-962CBBDB018B}"/>
              </a:ext>
            </a:extLst>
          </p:cNvPr>
          <p:cNvGrpSpPr/>
          <p:nvPr/>
        </p:nvGrpSpPr>
        <p:grpSpPr>
          <a:xfrm rot="10800000">
            <a:off x="4662335" y="1575504"/>
            <a:ext cx="1346579" cy="377902"/>
            <a:chOff x="8318090" y="3429000"/>
            <a:chExt cx="1346579" cy="37790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A1C13E-25FD-4DB7-A269-DBCFBD5345F5}"/>
                </a:ext>
              </a:extLst>
            </p:cNvPr>
            <p:cNvSpPr/>
            <p:nvPr/>
          </p:nvSpPr>
          <p:spPr>
            <a:xfrm>
              <a:off x="8318090" y="3429000"/>
              <a:ext cx="1304510" cy="3779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6ACEAE-B726-4A0C-9E0A-917599D3BA0E}"/>
                </a:ext>
              </a:extLst>
            </p:cNvPr>
            <p:cNvSpPr/>
            <p:nvPr/>
          </p:nvSpPr>
          <p:spPr>
            <a:xfrm rot="19030561">
              <a:off x="9448669" y="3509951"/>
              <a:ext cx="216000" cy="216000"/>
            </a:xfrm>
            <a:prstGeom prst="rect">
              <a:avLst/>
            </a:prstGeom>
            <a:solidFill>
              <a:srgbClr val="B4B4B4"/>
            </a:solidFill>
            <a:ln>
              <a:solidFill>
                <a:srgbClr val="B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A51C23-4D9B-4557-A113-B74E41F424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60" y="5154820"/>
            <a:ext cx="461629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963BE-9DA2-41E8-A9B7-C858E52772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2884" y="5184235"/>
            <a:ext cx="461628" cy="409170"/>
          </a:xfrm>
          <a:prstGeom prst="rect">
            <a:avLst/>
          </a:prstGeom>
        </p:spPr>
      </p:pic>
      <p:pic>
        <p:nvPicPr>
          <p:cNvPr id="9" name="Picture 2" descr="F:\AA_MGNGFreeView_Task\Task3_Oysters\TaskStimuli\ReleaseCues\can_up.png">
            <a:extLst>
              <a:ext uri="{FF2B5EF4-FFF2-40B4-BE49-F238E27FC236}">
                <a16:creationId xmlns:a16="http://schemas.microsoft.com/office/drawing/2014/main" id="{39109322-403F-4B5F-A91D-4592E9685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271" y="3217112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4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5125"/>
            <a:ext cx="10613571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feed oysters like this: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flood arrives, an oyster closes.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before it closes, there is still a tiny gap open,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or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only feed the oyster at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feed the oyster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press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button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feed the oyster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press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button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the oyster is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with nutrients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press the left button, the box falls to the left: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if you press the right button, the box falls to the right: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you know you succeeded with feeding the oyster in time.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OYSTER CLOSES QUITE FAST, SO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feed it in time, you receive a pearl       , otherwise a tumor       .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it out with a few practice trials.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0944" y="6167120"/>
            <a:ext cx="67301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any button to start the practice trials.</a:t>
            </a:r>
            <a:endParaRPr lang="nl-NL" sz="2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EBB09E-0763-482F-BC43-94C0AC2E8565}"/>
              </a:ext>
            </a:extLst>
          </p:cNvPr>
          <p:cNvGrpSpPr/>
          <p:nvPr/>
        </p:nvGrpSpPr>
        <p:grpSpPr>
          <a:xfrm>
            <a:off x="8410006" y="1611830"/>
            <a:ext cx="1346579" cy="377902"/>
            <a:chOff x="8318090" y="3429000"/>
            <a:chExt cx="1346579" cy="37790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C9F697-7F80-49C7-A19D-C58064D0A351}"/>
                </a:ext>
              </a:extLst>
            </p:cNvPr>
            <p:cNvSpPr/>
            <p:nvPr/>
          </p:nvSpPr>
          <p:spPr>
            <a:xfrm>
              <a:off x="8318090" y="3429000"/>
              <a:ext cx="1304510" cy="3779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89D2FA-B184-4BE5-810B-437BD2708DB4}"/>
                </a:ext>
              </a:extLst>
            </p:cNvPr>
            <p:cNvSpPr/>
            <p:nvPr/>
          </p:nvSpPr>
          <p:spPr>
            <a:xfrm rot="19030561">
              <a:off x="9448669" y="3509951"/>
              <a:ext cx="216000" cy="216000"/>
            </a:xfrm>
            <a:prstGeom prst="rect">
              <a:avLst/>
            </a:prstGeom>
            <a:solidFill>
              <a:srgbClr val="B4B4B4"/>
            </a:solidFill>
            <a:ln>
              <a:solidFill>
                <a:srgbClr val="B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308ED5-CA1D-4A86-B0F3-962CBBDB018B}"/>
              </a:ext>
            </a:extLst>
          </p:cNvPr>
          <p:cNvGrpSpPr/>
          <p:nvPr/>
        </p:nvGrpSpPr>
        <p:grpSpPr>
          <a:xfrm rot="10800000">
            <a:off x="4662335" y="1575504"/>
            <a:ext cx="1346579" cy="377902"/>
            <a:chOff x="8318090" y="3429000"/>
            <a:chExt cx="1346579" cy="37790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A1C13E-25FD-4DB7-A269-DBCFBD5345F5}"/>
                </a:ext>
              </a:extLst>
            </p:cNvPr>
            <p:cNvSpPr/>
            <p:nvPr/>
          </p:nvSpPr>
          <p:spPr>
            <a:xfrm>
              <a:off x="8318090" y="3429000"/>
              <a:ext cx="1304510" cy="3779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6ACEAE-B726-4A0C-9E0A-917599D3BA0E}"/>
                </a:ext>
              </a:extLst>
            </p:cNvPr>
            <p:cNvSpPr/>
            <p:nvPr/>
          </p:nvSpPr>
          <p:spPr>
            <a:xfrm rot="19030561">
              <a:off x="9448669" y="3509951"/>
              <a:ext cx="216000" cy="216000"/>
            </a:xfrm>
            <a:prstGeom prst="rect">
              <a:avLst/>
            </a:prstGeom>
            <a:solidFill>
              <a:srgbClr val="B4B4B4"/>
            </a:solidFill>
            <a:ln>
              <a:solidFill>
                <a:srgbClr val="B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A51C23-4D9B-4557-A113-B74E41F42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2883" y="5184234"/>
            <a:ext cx="461629" cy="409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963BE-9DA2-41E8-A9B7-C858E52772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63" y="5154820"/>
            <a:ext cx="461628" cy="468000"/>
          </a:xfrm>
          <a:prstGeom prst="rect">
            <a:avLst/>
          </a:prstGeom>
        </p:spPr>
      </p:pic>
      <p:pic>
        <p:nvPicPr>
          <p:cNvPr id="9" name="Picture 2" descr="F:\AA_MGNGFreeView_Task\Task3_Oysters\TaskStimuli\ReleaseCues\can_up.png">
            <a:extLst>
              <a:ext uri="{FF2B5EF4-FFF2-40B4-BE49-F238E27FC236}">
                <a16:creationId xmlns:a16="http://schemas.microsoft.com/office/drawing/2014/main" id="{D0E30DB5-69C1-4A4F-AC2E-F6F96DE29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271" y="3217112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F:\AA_MGNGFreeView_Task\Task3_Oysters\TaskStimuli\ReleaseCues\can_right.png">
            <a:extLst>
              <a:ext uri="{FF2B5EF4-FFF2-40B4-BE49-F238E27FC236}">
                <a16:creationId xmlns:a16="http://schemas.microsoft.com/office/drawing/2014/main" id="{8F5C6F14-F774-4208-8979-80D26C3C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149" y="3950695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F:\AA_MGNGFreeView_Task\Task3_Oysters\TaskStimuli\ReleaseCues\can_left.png">
            <a:extLst>
              <a:ext uri="{FF2B5EF4-FFF2-40B4-BE49-F238E27FC236}">
                <a16:creationId xmlns:a16="http://schemas.microsoft.com/office/drawing/2014/main" id="{F405C57F-2ABA-4FE1-BDA4-175F956F4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210" y="3597184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2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365124"/>
            <a:ext cx="11206480" cy="5954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done!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oysters are easy to handle, but not so good for your business: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 single pearl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check out the internet whether there are oysters available than can grow more than 1 pearl…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indeed you are successful: There are oysters that can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1–5 pearls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1–5 tumors…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F979-B725-4BB7-99A9-D072DED8BEA4}"/>
              </a:ext>
            </a:extLst>
          </p:cNvPr>
          <p:cNvGrpSpPr/>
          <p:nvPr/>
        </p:nvGrpSpPr>
        <p:grpSpPr>
          <a:xfrm>
            <a:off x="2875104" y="3294748"/>
            <a:ext cx="6606997" cy="1080000"/>
            <a:chOff x="2875104" y="3294748"/>
            <a:chExt cx="6606997" cy="1080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4DEA79F-8386-429E-AC7D-4B520DED1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104" y="3294748"/>
              <a:ext cx="1080000" cy="1080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AD4D78C-D5CF-4ACB-9E51-2F182CD8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008" y="3294748"/>
              <a:ext cx="1080000" cy="1080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2D152B-1B80-46AA-9369-32D4EE00A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47697" y="3294748"/>
              <a:ext cx="1080000" cy="1080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9C3A389-3AA5-4121-93D9-97B510CCE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386" y="3294748"/>
              <a:ext cx="1080000" cy="1080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180931-E4AF-4ED0-B87D-98D680667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2101" y="3294748"/>
              <a:ext cx="1080000" cy="108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CDBDE16-9FC6-4AE3-98EC-D6A431E8156A}"/>
              </a:ext>
            </a:extLst>
          </p:cNvPr>
          <p:cNvGrpSpPr/>
          <p:nvPr/>
        </p:nvGrpSpPr>
        <p:grpSpPr>
          <a:xfrm>
            <a:off x="2875104" y="4747076"/>
            <a:ext cx="6606997" cy="1080000"/>
            <a:chOff x="2875104" y="4747076"/>
            <a:chExt cx="6606997" cy="1080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A26F53C-975F-46B0-8D7B-D58752B4D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2386" y="4747076"/>
              <a:ext cx="1080000" cy="1080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6A9EC7A-A2F0-43AC-98F5-030B96380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5104" y="4747076"/>
              <a:ext cx="1080000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FCF9E00-9709-4EC7-BFDE-DD363874D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04607" y="4747076"/>
              <a:ext cx="1080000" cy="1080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F08615F-5DB3-4EDB-B7C8-6F46B0D3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34110" y="4747076"/>
              <a:ext cx="1080000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2C0FAB8-B702-4093-86ED-887BEDEE9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02101" y="4747076"/>
              <a:ext cx="1080000" cy="1080000"/>
            </a:xfrm>
            <a:prstGeom prst="rect">
              <a:avLst/>
            </a:prstGeom>
          </p:spPr>
        </p:pic>
      </p:grpSp>
      <p:pic>
        <p:nvPicPr>
          <p:cNvPr id="2050" name="Picture 2" descr="Shopping cart - Free commerce icons">
            <a:extLst>
              <a:ext uri="{FF2B5EF4-FFF2-40B4-BE49-F238E27FC236}">
                <a16:creationId xmlns:a16="http://schemas.microsoft.com/office/drawing/2014/main" id="{466DE9D5-D4B2-414E-88B5-EAC21623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46" y="21013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hopping cart - Free commerce icons">
            <a:extLst>
              <a:ext uri="{FF2B5EF4-FFF2-40B4-BE49-F238E27FC236}">
                <a16:creationId xmlns:a16="http://schemas.microsoft.com/office/drawing/2014/main" id="{0F43EFF4-82B8-411B-AA82-835C6DAC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60" y="21013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kket Gratis Pictogram van Shopping and ecommerce Icons">
            <a:extLst>
              <a:ext uri="{FF2B5EF4-FFF2-40B4-BE49-F238E27FC236}">
                <a16:creationId xmlns:a16="http://schemas.microsoft.com/office/drawing/2014/main" id="{2F756AF5-62A2-485E-9EFE-978BF249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34" y="21518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akket Gratis Pictogram van Shopping and ecommerce Icons">
            <a:extLst>
              <a:ext uri="{FF2B5EF4-FFF2-40B4-BE49-F238E27FC236}">
                <a16:creationId xmlns:a16="http://schemas.microsoft.com/office/drawing/2014/main" id="{B937BB65-2473-41A2-B403-87DCE14C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748" y="21013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6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F6F3-ED11-4BFC-A2ED-A416CDF1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365124"/>
            <a:ext cx="11206480" cy="5954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done!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oysters are easy to handle, but not so good for your business: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 single pearl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check out the internet whether there are oysters available than can grow more than 1 pearl…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indeed you are successful: There are oysters that can grow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1–5 pearls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1–5 tumors…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9551" y="6167120"/>
            <a:ext cx="54328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 by pressing any of the buttons.</a:t>
            </a:r>
            <a:endParaRPr lang="nl-NL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A87E41-BB42-413A-BEBA-D1E391D04FC4}"/>
              </a:ext>
            </a:extLst>
          </p:cNvPr>
          <p:cNvGrpSpPr/>
          <p:nvPr/>
        </p:nvGrpSpPr>
        <p:grpSpPr>
          <a:xfrm>
            <a:off x="2875104" y="4747076"/>
            <a:ext cx="6606997" cy="1080000"/>
            <a:chOff x="2875104" y="4747076"/>
            <a:chExt cx="6606997" cy="1080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4DEA79F-8386-429E-AC7D-4B520DED1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5104" y="4747076"/>
              <a:ext cx="1080000" cy="1080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AD4D78C-D5CF-4ACB-9E51-2F182CD8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13008" y="4747076"/>
              <a:ext cx="1080000" cy="1080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2D152B-1B80-46AA-9369-32D4EE00A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47697" y="4747076"/>
              <a:ext cx="1080000" cy="1080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9C3A389-3AA5-4121-93D9-97B510CCE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2386" y="4747076"/>
              <a:ext cx="1080000" cy="1080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180931-E4AF-4ED0-B87D-98D680667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02101" y="4747076"/>
              <a:ext cx="1080000" cy="1080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B453D6-00BD-48A2-8C5B-764A2DF25848}"/>
              </a:ext>
            </a:extLst>
          </p:cNvPr>
          <p:cNvGrpSpPr/>
          <p:nvPr/>
        </p:nvGrpSpPr>
        <p:grpSpPr>
          <a:xfrm>
            <a:off x="2875104" y="3303003"/>
            <a:ext cx="6606997" cy="1080000"/>
            <a:chOff x="2875104" y="3303003"/>
            <a:chExt cx="6606997" cy="1080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A26F53C-975F-46B0-8D7B-D58752B4D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386" y="3303003"/>
              <a:ext cx="1080000" cy="1080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6A9EC7A-A2F0-43AC-98F5-030B96380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104" y="3303003"/>
              <a:ext cx="1080000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FCF9E00-9709-4EC7-BFDE-DD363874D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607" y="3303003"/>
              <a:ext cx="1080000" cy="1080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F08615F-5DB3-4EDB-B7C8-6F46B0D3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34110" y="3303003"/>
              <a:ext cx="1080000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2C0FAB8-B702-4093-86ED-887BEDEE9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02101" y="3303003"/>
              <a:ext cx="1080000" cy="1080000"/>
            </a:xfrm>
            <a:prstGeom prst="rect">
              <a:avLst/>
            </a:prstGeom>
          </p:spPr>
        </p:pic>
      </p:grpSp>
      <p:pic>
        <p:nvPicPr>
          <p:cNvPr id="6" name="Picture 2" descr="Shopping cart - Free commerce icons">
            <a:extLst>
              <a:ext uri="{FF2B5EF4-FFF2-40B4-BE49-F238E27FC236}">
                <a16:creationId xmlns:a16="http://schemas.microsoft.com/office/drawing/2014/main" id="{291ED17E-F7FA-494F-A011-DDDB335DF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46" y="21013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hopping cart - Free commerce icons">
            <a:extLst>
              <a:ext uri="{FF2B5EF4-FFF2-40B4-BE49-F238E27FC236}">
                <a16:creationId xmlns:a16="http://schemas.microsoft.com/office/drawing/2014/main" id="{60801175-D1DC-48EA-8C00-9E091A485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60" y="21013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akket Gratis Pictogram van Shopping and ecommerce Icons">
            <a:extLst>
              <a:ext uri="{FF2B5EF4-FFF2-40B4-BE49-F238E27FC236}">
                <a16:creationId xmlns:a16="http://schemas.microsoft.com/office/drawing/2014/main" id="{8D75628A-D053-4756-99D5-CA150019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34" y="21518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akket Gratis Pictogram van Shopping and ecommerce Icons">
            <a:extLst>
              <a:ext uri="{FF2B5EF4-FFF2-40B4-BE49-F238E27FC236}">
                <a16:creationId xmlns:a16="http://schemas.microsoft.com/office/drawing/2014/main" id="{8BA1366F-5F52-4953-9951-16A7BB435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748" y="21013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49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3928</Words>
  <Application>Microsoft Office PowerPoint</Application>
  <PresentationFormat>Widescreen</PresentationFormat>
  <Paragraphs>451</Paragraphs>
  <Slides>47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Version 6 Cues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Version 4 Cues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JohannesAlgermissen</dc:creator>
  <cp:lastModifiedBy>JohannesAlgermissen</cp:lastModifiedBy>
  <cp:revision>788</cp:revision>
  <dcterms:created xsi:type="dcterms:W3CDTF">2020-04-14T11:15:51Z</dcterms:created>
  <dcterms:modified xsi:type="dcterms:W3CDTF">2020-11-23T14:12:04Z</dcterms:modified>
</cp:coreProperties>
</file>