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463" r:id="rId2"/>
    <p:sldId id="340" r:id="rId3"/>
    <p:sldId id="261" r:id="rId4"/>
    <p:sldId id="410" r:id="rId5"/>
    <p:sldId id="388" r:id="rId6"/>
    <p:sldId id="353" r:id="rId7"/>
    <p:sldId id="342" r:id="rId8"/>
    <p:sldId id="454" r:id="rId9"/>
    <p:sldId id="389" r:id="rId10"/>
    <p:sldId id="412" r:id="rId11"/>
    <p:sldId id="390" r:id="rId12"/>
    <p:sldId id="445" r:id="rId13"/>
    <p:sldId id="391" r:id="rId14"/>
    <p:sldId id="449" r:id="rId15"/>
    <p:sldId id="392" r:id="rId16"/>
    <p:sldId id="443" r:id="rId17"/>
    <p:sldId id="444" r:id="rId18"/>
    <p:sldId id="455" r:id="rId19"/>
    <p:sldId id="429" r:id="rId20"/>
    <p:sldId id="461" r:id="rId21"/>
    <p:sldId id="457" r:id="rId22"/>
    <p:sldId id="460" r:id="rId23"/>
    <p:sldId id="458" r:id="rId24"/>
    <p:sldId id="462" r:id="rId25"/>
    <p:sldId id="459" r:id="rId26"/>
    <p:sldId id="450" r:id="rId27"/>
    <p:sldId id="453" r:id="rId28"/>
  </p:sldIdLst>
  <p:sldSz cx="19073813" cy="10799763"/>
  <p:notesSz cx="6858000" cy="9144000"/>
  <p:defaultText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p15:clr>
            <a:srgbClr val="A4A3A4"/>
          </p15:clr>
        </p15:guide>
        <p15:guide id="2" pos="60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Åke" initials="" lastIdx="8" clrIdx="0"/>
  <p:cmAuthor id="1" name="jenswa" initials="j" lastIdx="8" clrIdx="1"/>
  <p:cmAuthor id="2" name="JohannesAlgermissen" initials="J" lastIdx="1" clrIdx="2">
    <p:extLst>
      <p:ext uri="{19B8F6BF-5375-455C-9EA6-DF929625EA0E}">
        <p15:presenceInfo xmlns:p15="http://schemas.microsoft.com/office/powerpoint/2012/main" userId="JohannesAlgermis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00"/>
    <a:srgbClr val="000099"/>
    <a:srgbClr val="A6A6A6"/>
    <a:srgbClr val="E9E402"/>
    <a:srgbClr val="C8C8C8"/>
    <a:srgbClr val="E016C3"/>
    <a:srgbClr val="B04EA9"/>
    <a:srgbClr val="9D9241"/>
    <a:srgbClr val="A539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83373" autoAdjust="0"/>
  </p:normalViewPr>
  <p:slideViewPr>
    <p:cSldViewPr snapToGrid="0" snapToObjects="1">
      <p:cViewPr varScale="1">
        <p:scale>
          <a:sx n="36" d="100"/>
          <a:sy n="36" d="100"/>
        </p:scale>
        <p:origin x="1064" y="48"/>
      </p:cViewPr>
      <p:guideLst>
        <p:guide orient="horz" pos="3402"/>
        <p:guide pos="60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EFF4B-B842-4D9E-92F4-9866E743BB59}" type="datetimeFigureOut">
              <a:rPr lang="en-US" smtClean="0"/>
              <a:pPr/>
              <a:t>4/12/2019</a:t>
            </a:fld>
            <a:endParaRPr lang="en-US"/>
          </a:p>
        </p:txBody>
      </p:sp>
      <p:sp>
        <p:nvSpPr>
          <p:cNvPr id="4" name="Slide Image Placeholder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0D6C6-4EC8-4769-AF4B-E3438E3B20B4}" type="slidenum">
              <a:rPr lang="en-US" smtClean="0"/>
              <a:pPr/>
              <a:t>‹#›</a:t>
            </a:fld>
            <a:endParaRPr lang="en-US"/>
          </a:p>
        </p:txBody>
      </p:sp>
    </p:spTree>
    <p:extLst>
      <p:ext uri="{BB962C8B-B14F-4D97-AF65-F5344CB8AC3E}">
        <p14:creationId xmlns:p14="http://schemas.microsoft.com/office/powerpoint/2010/main" val="63987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MGNGUNC_Instructions_General_01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a:t>
            </a:fld>
            <a:endParaRPr lang="en-US"/>
          </a:p>
        </p:txBody>
      </p:sp>
    </p:spTree>
    <p:extLst>
      <p:ext uri="{BB962C8B-B14F-4D97-AF65-F5344CB8AC3E}">
        <p14:creationId xmlns:p14="http://schemas.microsoft.com/office/powerpoint/2010/main" val="247283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MGNGUNC_Instructions_Pract_G2W02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10</a:t>
            </a:fld>
            <a:endParaRPr lang="en-US"/>
          </a:p>
        </p:txBody>
      </p:sp>
    </p:spTree>
    <p:extLst>
      <p:ext uri="{BB962C8B-B14F-4D97-AF65-F5344CB8AC3E}">
        <p14:creationId xmlns:p14="http://schemas.microsoft.com/office/powerpoint/2010/main" val="245063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MGNGUNC_Instructions_Pract_NG2W01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11</a:t>
            </a:fld>
            <a:endParaRPr lang="en-US"/>
          </a:p>
        </p:txBody>
      </p:sp>
    </p:spTree>
    <p:extLst>
      <p:ext uri="{BB962C8B-B14F-4D97-AF65-F5344CB8AC3E}">
        <p14:creationId xmlns:p14="http://schemas.microsoft.com/office/powerpoint/2010/main" val="1761543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MGNGUNC_Instructions_Pract_NG2W02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12</a:t>
            </a:fld>
            <a:endParaRPr lang="en-US"/>
          </a:p>
        </p:txBody>
      </p:sp>
    </p:spTree>
    <p:extLst>
      <p:ext uri="{BB962C8B-B14F-4D97-AF65-F5344CB8AC3E}">
        <p14:creationId xmlns:p14="http://schemas.microsoft.com/office/powerpoint/2010/main" val="1502312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MGNGUNC_Instructions_Pract_G2A01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13</a:t>
            </a:fld>
            <a:endParaRPr lang="en-US"/>
          </a:p>
        </p:txBody>
      </p:sp>
    </p:spTree>
    <p:extLst>
      <p:ext uri="{BB962C8B-B14F-4D97-AF65-F5344CB8AC3E}">
        <p14:creationId xmlns:p14="http://schemas.microsoft.com/office/powerpoint/2010/main" val="400297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MGNGUNC_Instructions_Pract_G2A02</a:t>
            </a:r>
          </a:p>
          <a:p>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14</a:t>
            </a:fld>
            <a:endParaRPr lang="en-US"/>
          </a:p>
        </p:txBody>
      </p:sp>
    </p:spTree>
    <p:extLst>
      <p:ext uri="{BB962C8B-B14F-4D97-AF65-F5344CB8AC3E}">
        <p14:creationId xmlns:p14="http://schemas.microsoft.com/office/powerpoint/2010/main" val="158944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MGNGUNC_Instructions_Pract_NG2A01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15</a:t>
            </a:fld>
            <a:endParaRPr lang="en-US"/>
          </a:p>
        </p:txBody>
      </p:sp>
    </p:spTree>
    <p:extLst>
      <p:ext uri="{BB962C8B-B14F-4D97-AF65-F5344CB8AC3E}">
        <p14:creationId xmlns:p14="http://schemas.microsoft.com/office/powerpoint/2010/main" val="3181265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MGNGUNC_Instructions_Pract_NG2A02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16</a:t>
            </a:fld>
            <a:endParaRPr lang="en-US"/>
          </a:p>
        </p:txBody>
      </p:sp>
    </p:spTree>
    <p:extLst>
      <p:ext uri="{BB962C8B-B14F-4D97-AF65-F5344CB8AC3E}">
        <p14:creationId xmlns:p14="http://schemas.microsoft.com/office/powerpoint/2010/main" val="1808809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17</a:t>
            </a:fld>
            <a:endParaRPr lang="en-US"/>
          </a:p>
        </p:txBody>
      </p:sp>
    </p:spTree>
    <p:extLst>
      <p:ext uri="{BB962C8B-B14F-4D97-AF65-F5344CB8AC3E}">
        <p14:creationId xmlns:p14="http://schemas.microsoft.com/office/powerpoint/2010/main" val="396001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18</a:t>
            </a:fld>
            <a:endParaRPr lang="en-US"/>
          </a:p>
        </p:txBody>
      </p:sp>
    </p:spTree>
    <p:extLst>
      <p:ext uri="{BB962C8B-B14F-4D97-AF65-F5344CB8AC3E}">
        <p14:creationId xmlns:p14="http://schemas.microsoft.com/office/powerpoint/2010/main" val="1529017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MGNGUNC_Instructions_BeforeTest_Block01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19</a:t>
            </a:fld>
            <a:endParaRPr lang="en-US"/>
          </a:p>
        </p:txBody>
      </p:sp>
    </p:spTree>
    <p:extLst>
      <p:ext uri="{BB962C8B-B14F-4D97-AF65-F5344CB8AC3E}">
        <p14:creationId xmlns:p14="http://schemas.microsoft.com/office/powerpoint/2010/main" val="396311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MGNGUNC_Instructions_General_02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a:t>
            </a:fld>
            <a:endParaRPr lang="en-US"/>
          </a:p>
        </p:txBody>
      </p:sp>
    </p:spTree>
    <p:extLst>
      <p:ext uri="{BB962C8B-B14F-4D97-AF65-F5344CB8AC3E}">
        <p14:creationId xmlns:p14="http://schemas.microsoft.com/office/powerpoint/2010/main" val="1822685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MGNGUNC_Instructions_Break_Block01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20</a:t>
            </a:fld>
            <a:endParaRPr lang="en-US"/>
          </a:p>
        </p:txBody>
      </p:sp>
    </p:spTree>
    <p:extLst>
      <p:ext uri="{BB962C8B-B14F-4D97-AF65-F5344CB8AC3E}">
        <p14:creationId xmlns:p14="http://schemas.microsoft.com/office/powerpoint/2010/main" val="118718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MGNGUNC_Instructions_BeforeTest_Block02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21</a:t>
            </a:fld>
            <a:endParaRPr lang="en-US"/>
          </a:p>
        </p:txBody>
      </p:sp>
    </p:spTree>
    <p:extLst>
      <p:ext uri="{BB962C8B-B14F-4D97-AF65-F5344CB8AC3E}">
        <p14:creationId xmlns:p14="http://schemas.microsoft.com/office/powerpoint/2010/main" val="390226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MGNGUNC_Instructions_Break_Block02</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22</a:t>
            </a:fld>
            <a:endParaRPr lang="en-US"/>
          </a:p>
        </p:txBody>
      </p:sp>
    </p:spTree>
    <p:extLst>
      <p:ext uri="{BB962C8B-B14F-4D97-AF65-F5344CB8AC3E}">
        <p14:creationId xmlns:p14="http://schemas.microsoft.com/office/powerpoint/2010/main" val="3307049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MGNGUNC_Instructions_BeforeTest_Block03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23</a:t>
            </a:fld>
            <a:endParaRPr lang="en-US"/>
          </a:p>
        </p:txBody>
      </p:sp>
    </p:spTree>
    <p:extLst>
      <p:ext uri="{BB962C8B-B14F-4D97-AF65-F5344CB8AC3E}">
        <p14:creationId xmlns:p14="http://schemas.microsoft.com/office/powerpoint/2010/main" val="305884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MGNGUNC_Instructions_Break_Block03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24</a:t>
            </a:fld>
            <a:endParaRPr lang="en-US"/>
          </a:p>
        </p:txBody>
      </p:sp>
    </p:spTree>
    <p:extLst>
      <p:ext uri="{BB962C8B-B14F-4D97-AF65-F5344CB8AC3E}">
        <p14:creationId xmlns:p14="http://schemas.microsoft.com/office/powerpoint/2010/main" val="2307565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MGNGUNC_Instructions_BeforeTest_Block04</a:t>
            </a:r>
          </a:p>
        </p:txBody>
      </p:sp>
      <p:sp>
        <p:nvSpPr>
          <p:cNvPr id="4" name="Slide Number Placeholder 3"/>
          <p:cNvSpPr>
            <a:spLocks noGrp="1"/>
          </p:cNvSpPr>
          <p:nvPr>
            <p:ph type="sldNum" sz="quarter" idx="10"/>
          </p:nvPr>
        </p:nvSpPr>
        <p:spPr/>
        <p:txBody>
          <a:bodyPr/>
          <a:lstStyle/>
          <a:p>
            <a:fld id="{08D0D6C6-4EC8-4769-AF4B-E3438E3B20B4}" type="slidenum">
              <a:rPr lang="en-US" smtClean="0"/>
              <a:pPr/>
              <a:t>25</a:t>
            </a:fld>
            <a:endParaRPr lang="en-US"/>
          </a:p>
        </p:txBody>
      </p:sp>
    </p:spTree>
    <p:extLst>
      <p:ext uri="{BB962C8B-B14F-4D97-AF65-F5344CB8AC3E}">
        <p14:creationId xmlns:p14="http://schemas.microsoft.com/office/powerpoint/2010/main" val="1630855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err="1"/>
              <a:t>MGNGUNC_Instructions_Remember</a:t>
            </a:r>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26</a:t>
            </a:fld>
            <a:endParaRPr lang="en-US"/>
          </a:p>
        </p:txBody>
      </p:sp>
    </p:spTree>
    <p:extLst>
      <p:ext uri="{BB962C8B-B14F-4D97-AF65-F5344CB8AC3E}">
        <p14:creationId xmlns:p14="http://schemas.microsoft.com/office/powerpoint/2010/main" val="2483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MGNGUNC_Instructions_End01</a:t>
            </a:r>
          </a:p>
          <a:p>
            <a:endParaRPr lang="nl-NL" dirty="0"/>
          </a:p>
          <a:p>
            <a:endParaRPr lang="nl-NL"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27</a:t>
            </a:fld>
            <a:endParaRPr lang="en-US"/>
          </a:p>
        </p:txBody>
      </p:sp>
    </p:spTree>
    <p:extLst>
      <p:ext uri="{BB962C8B-B14F-4D97-AF65-F5344CB8AC3E}">
        <p14:creationId xmlns:p14="http://schemas.microsoft.com/office/powerpoint/2010/main" val="219585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MGNGUNC_Instructions_General_03</a:t>
            </a:r>
          </a:p>
        </p:txBody>
      </p:sp>
      <p:sp>
        <p:nvSpPr>
          <p:cNvPr id="4" name="Slide Number Placeholder 3"/>
          <p:cNvSpPr>
            <a:spLocks noGrp="1"/>
          </p:cNvSpPr>
          <p:nvPr>
            <p:ph type="sldNum" sz="quarter" idx="10"/>
          </p:nvPr>
        </p:nvSpPr>
        <p:spPr/>
        <p:txBody>
          <a:bodyPr/>
          <a:lstStyle/>
          <a:p>
            <a:fld id="{08D0D6C6-4EC8-4769-AF4B-E3438E3B20B4}" type="slidenum">
              <a:rPr lang="en-US" smtClean="0"/>
              <a:pPr/>
              <a:t>3</a:t>
            </a:fld>
            <a:endParaRPr lang="en-US"/>
          </a:p>
        </p:txBody>
      </p:sp>
    </p:spTree>
    <p:extLst>
      <p:ext uri="{BB962C8B-B14F-4D97-AF65-F5344CB8AC3E}">
        <p14:creationId xmlns:p14="http://schemas.microsoft.com/office/powerpoint/2010/main" val="175567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MGNGUNC_Instructions_General_04</a:t>
            </a:r>
          </a:p>
        </p:txBody>
      </p:sp>
      <p:sp>
        <p:nvSpPr>
          <p:cNvPr id="4" name="Slide Number Placeholder 3"/>
          <p:cNvSpPr>
            <a:spLocks noGrp="1"/>
          </p:cNvSpPr>
          <p:nvPr>
            <p:ph type="sldNum" sz="quarter" idx="10"/>
          </p:nvPr>
        </p:nvSpPr>
        <p:spPr/>
        <p:txBody>
          <a:bodyPr/>
          <a:lstStyle/>
          <a:p>
            <a:fld id="{08D0D6C6-4EC8-4769-AF4B-E3438E3B20B4}" type="slidenum">
              <a:rPr lang="en-US" smtClean="0"/>
              <a:pPr/>
              <a:t>4</a:t>
            </a:fld>
            <a:endParaRPr lang="en-US"/>
          </a:p>
        </p:txBody>
      </p:sp>
    </p:spTree>
    <p:extLst>
      <p:ext uri="{BB962C8B-B14F-4D97-AF65-F5344CB8AC3E}">
        <p14:creationId xmlns:p14="http://schemas.microsoft.com/office/powerpoint/2010/main" val="281760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MGNGUNC_Instructions_General_05</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5</a:t>
            </a:fld>
            <a:endParaRPr lang="en-US"/>
          </a:p>
        </p:txBody>
      </p:sp>
    </p:spTree>
    <p:extLst>
      <p:ext uri="{BB962C8B-B14F-4D97-AF65-F5344CB8AC3E}">
        <p14:creationId xmlns:p14="http://schemas.microsoft.com/office/powerpoint/2010/main" val="428831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MGNGUNC_Instructions_General_06</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6</a:t>
            </a:fld>
            <a:endParaRPr lang="en-US"/>
          </a:p>
        </p:txBody>
      </p:sp>
    </p:spTree>
    <p:extLst>
      <p:ext uri="{BB962C8B-B14F-4D97-AF65-F5344CB8AC3E}">
        <p14:creationId xmlns:p14="http://schemas.microsoft.com/office/powerpoint/2010/main" val="329724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MGNGUNC_Instructions_General_07</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7</a:t>
            </a:fld>
            <a:endParaRPr lang="en-US"/>
          </a:p>
        </p:txBody>
      </p:sp>
    </p:spTree>
    <p:extLst>
      <p:ext uri="{BB962C8B-B14F-4D97-AF65-F5344CB8AC3E}">
        <p14:creationId xmlns:p14="http://schemas.microsoft.com/office/powerpoint/2010/main" val="141871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a:t>MGNGUNC_Instructions_General_08</a:t>
            </a:r>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8</a:t>
            </a:fld>
            <a:endParaRPr lang="en-US"/>
          </a:p>
        </p:txBody>
      </p:sp>
    </p:spTree>
    <p:extLst>
      <p:ext uri="{BB962C8B-B14F-4D97-AF65-F5344CB8AC3E}">
        <p14:creationId xmlns:p14="http://schemas.microsoft.com/office/powerpoint/2010/main" val="240884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MGNGUNC_Instructions_Pract_G2W01</a:t>
            </a:r>
          </a:p>
        </p:txBody>
      </p:sp>
      <p:sp>
        <p:nvSpPr>
          <p:cNvPr id="4" name="Slide Number Placeholder 3"/>
          <p:cNvSpPr>
            <a:spLocks noGrp="1"/>
          </p:cNvSpPr>
          <p:nvPr>
            <p:ph type="sldNum" sz="quarter" idx="10"/>
          </p:nvPr>
        </p:nvSpPr>
        <p:spPr/>
        <p:txBody>
          <a:bodyPr/>
          <a:lstStyle/>
          <a:p>
            <a:fld id="{08D0D6C6-4EC8-4769-AF4B-E3438E3B20B4}" type="slidenum">
              <a:rPr lang="en-US" smtClean="0"/>
              <a:pPr/>
              <a:t>9</a:t>
            </a:fld>
            <a:endParaRPr lang="en-US"/>
          </a:p>
        </p:txBody>
      </p:sp>
    </p:spTree>
    <p:extLst>
      <p:ext uri="{BB962C8B-B14F-4D97-AF65-F5344CB8AC3E}">
        <p14:creationId xmlns:p14="http://schemas.microsoft.com/office/powerpoint/2010/main" val="4386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0536" y="3354929"/>
            <a:ext cx="16212741" cy="2314949"/>
          </a:xfrm>
        </p:spPr>
        <p:txBody>
          <a:bodyPr/>
          <a:lstStyle/>
          <a:p>
            <a:r>
              <a:rPr lang="sv-SE"/>
              <a:t>Click to edit Master title style</a:t>
            </a:r>
            <a:endParaRPr lang="en-US"/>
          </a:p>
        </p:txBody>
      </p:sp>
      <p:sp>
        <p:nvSpPr>
          <p:cNvPr id="3" name="Subtitle 2"/>
          <p:cNvSpPr>
            <a:spLocks noGrp="1"/>
          </p:cNvSpPr>
          <p:nvPr>
            <p:ph type="subTitle" idx="1"/>
          </p:nvPr>
        </p:nvSpPr>
        <p:spPr>
          <a:xfrm>
            <a:off x="2861072" y="6119866"/>
            <a:ext cx="13351669" cy="2759939"/>
          </a:xfrm>
        </p:spPr>
        <p:txBody>
          <a:bodyPr/>
          <a:lstStyle>
            <a:lvl1pPr marL="0" indent="0" algn="ctr">
              <a:buNone/>
              <a:defRPr>
                <a:solidFill>
                  <a:schemeClr val="tx1">
                    <a:tint val="75000"/>
                  </a:schemeClr>
                </a:solidFill>
              </a:defRPr>
            </a:lvl1pPr>
            <a:lvl2pPr marL="853432" indent="0" algn="ctr">
              <a:buNone/>
              <a:defRPr>
                <a:solidFill>
                  <a:schemeClr val="tx1">
                    <a:tint val="75000"/>
                  </a:schemeClr>
                </a:solidFill>
              </a:defRPr>
            </a:lvl2pPr>
            <a:lvl3pPr marL="1706866" indent="0" algn="ctr">
              <a:buNone/>
              <a:defRPr>
                <a:solidFill>
                  <a:schemeClr val="tx1">
                    <a:tint val="75000"/>
                  </a:schemeClr>
                </a:solidFill>
              </a:defRPr>
            </a:lvl3pPr>
            <a:lvl4pPr marL="2560298" indent="0" algn="ctr">
              <a:buNone/>
              <a:defRPr>
                <a:solidFill>
                  <a:schemeClr val="tx1">
                    <a:tint val="75000"/>
                  </a:schemeClr>
                </a:solidFill>
              </a:defRPr>
            </a:lvl4pPr>
            <a:lvl5pPr marL="3413730" indent="0" algn="ctr">
              <a:buNone/>
              <a:defRPr>
                <a:solidFill>
                  <a:schemeClr val="tx1">
                    <a:tint val="75000"/>
                  </a:schemeClr>
                </a:solidFill>
              </a:defRPr>
            </a:lvl5pPr>
            <a:lvl6pPr marL="4267164" indent="0" algn="ctr">
              <a:buNone/>
              <a:defRPr>
                <a:solidFill>
                  <a:schemeClr val="tx1">
                    <a:tint val="75000"/>
                  </a:schemeClr>
                </a:solidFill>
              </a:defRPr>
            </a:lvl6pPr>
            <a:lvl7pPr marL="5120596" indent="0" algn="ctr">
              <a:buNone/>
              <a:defRPr>
                <a:solidFill>
                  <a:schemeClr val="tx1">
                    <a:tint val="75000"/>
                  </a:schemeClr>
                </a:solidFill>
              </a:defRPr>
            </a:lvl7pPr>
            <a:lvl8pPr marL="5974027" indent="0" algn="ctr">
              <a:buNone/>
              <a:defRPr>
                <a:solidFill>
                  <a:schemeClr val="tx1">
                    <a:tint val="75000"/>
                  </a:schemeClr>
                </a:solidFill>
              </a:defRPr>
            </a:lvl8pPr>
            <a:lvl9pPr marL="6827459"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190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8620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828514" y="432494"/>
            <a:ext cx="4291608" cy="9214798"/>
          </a:xfr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953691" y="432494"/>
            <a:ext cx="12556927" cy="9214798"/>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42702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840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6701" y="6939850"/>
            <a:ext cx="16212741" cy="2144953"/>
          </a:xfrm>
        </p:spPr>
        <p:txBody>
          <a:bodyPr anchor="t"/>
          <a:lstStyle>
            <a:lvl1pPr algn="l">
              <a:defRPr sz="7400" b="1" cap="all"/>
            </a:lvl1pPr>
          </a:lstStyle>
          <a:p>
            <a:r>
              <a:rPr lang="sv-SE"/>
              <a:t>Click to edit Master title style</a:t>
            </a:r>
            <a:endParaRPr lang="en-US"/>
          </a:p>
        </p:txBody>
      </p:sp>
      <p:sp>
        <p:nvSpPr>
          <p:cNvPr id="3" name="Text Placeholder 2"/>
          <p:cNvSpPr>
            <a:spLocks noGrp="1"/>
          </p:cNvSpPr>
          <p:nvPr>
            <p:ph type="body" idx="1"/>
          </p:nvPr>
        </p:nvSpPr>
        <p:spPr>
          <a:xfrm>
            <a:off x="1506701" y="4577403"/>
            <a:ext cx="16212741" cy="2362447"/>
          </a:xfrm>
        </p:spPr>
        <p:txBody>
          <a:bodyPr anchor="b"/>
          <a:lstStyle>
            <a:lvl1pPr marL="0" indent="0">
              <a:buNone/>
              <a:defRPr sz="3700">
                <a:solidFill>
                  <a:schemeClr val="tx1">
                    <a:tint val="75000"/>
                  </a:schemeClr>
                </a:solidFill>
              </a:defRPr>
            </a:lvl1pPr>
            <a:lvl2pPr marL="853432" indent="0">
              <a:buNone/>
              <a:defRPr sz="3500">
                <a:solidFill>
                  <a:schemeClr val="tx1">
                    <a:tint val="75000"/>
                  </a:schemeClr>
                </a:solidFill>
              </a:defRPr>
            </a:lvl2pPr>
            <a:lvl3pPr marL="1706866" indent="0">
              <a:buNone/>
              <a:defRPr sz="3000">
                <a:solidFill>
                  <a:schemeClr val="tx1">
                    <a:tint val="75000"/>
                  </a:schemeClr>
                </a:solidFill>
              </a:defRPr>
            </a:lvl3pPr>
            <a:lvl4pPr marL="2560298" indent="0">
              <a:buNone/>
              <a:defRPr sz="2600">
                <a:solidFill>
                  <a:schemeClr val="tx1">
                    <a:tint val="75000"/>
                  </a:schemeClr>
                </a:solidFill>
              </a:defRPr>
            </a:lvl4pPr>
            <a:lvl5pPr marL="3413730" indent="0">
              <a:buNone/>
              <a:defRPr sz="2600">
                <a:solidFill>
                  <a:schemeClr val="tx1">
                    <a:tint val="75000"/>
                  </a:schemeClr>
                </a:solidFill>
              </a:defRPr>
            </a:lvl5pPr>
            <a:lvl6pPr marL="4267164" indent="0">
              <a:buNone/>
              <a:defRPr sz="2600">
                <a:solidFill>
                  <a:schemeClr val="tx1">
                    <a:tint val="75000"/>
                  </a:schemeClr>
                </a:solidFill>
              </a:defRPr>
            </a:lvl6pPr>
            <a:lvl7pPr marL="5120596" indent="0">
              <a:buNone/>
              <a:defRPr sz="2600">
                <a:solidFill>
                  <a:schemeClr val="tx1">
                    <a:tint val="75000"/>
                  </a:schemeClr>
                </a:solidFill>
              </a:defRPr>
            </a:lvl7pPr>
            <a:lvl8pPr marL="5974027" indent="0">
              <a:buNone/>
              <a:defRPr sz="2600">
                <a:solidFill>
                  <a:schemeClr val="tx1">
                    <a:tint val="75000"/>
                  </a:schemeClr>
                </a:solidFill>
              </a:defRPr>
            </a:lvl8pPr>
            <a:lvl9pPr marL="6827459" indent="0">
              <a:buNone/>
              <a:defRPr sz="26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6DE45430-83A4-8E4F-B7D8-4E3501A9DD1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6393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953691"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9695855"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6DE45430-83A4-8E4F-B7D8-4E3501A9DD1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98520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953692" y="2417448"/>
            <a:ext cx="842758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a:t>Click to edit Master text styles</a:t>
            </a:r>
          </a:p>
        </p:txBody>
      </p:sp>
      <p:sp>
        <p:nvSpPr>
          <p:cNvPr id="4" name="Content Placeholder 3"/>
          <p:cNvSpPr>
            <a:spLocks noGrp="1"/>
          </p:cNvSpPr>
          <p:nvPr>
            <p:ph sz="half" idx="2"/>
          </p:nvPr>
        </p:nvSpPr>
        <p:spPr>
          <a:xfrm>
            <a:off x="953692" y="3424925"/>
            <a:ext cx="842758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9689234" y="2417448"/>
            <a:ext cx="843089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a:t>Click to edit Master text styles</a:t>
            </a:r>
          </a:p>
        </p:txBody>
      </p:sp>
      <p:sp>
        <p:nvSpPr>
          <p:cNvPr id="6" name="Content Placeholder 5"/>
          <p:cNvSpPr>
            <a:spLocks noGrp="1"/>
          </p:cNvSpPr>
          <p:nvPr>
            <p:ph sz="quarter" idx="4"/>
          </p:nvPr>
        </p:nvSpPr>
        <p:spPr>
          <a:xfrm>
            <a:off x="9689234" y="3424925"/>
            <a:ext cx="843089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6DE45430-83A4-8E4F-B7D8-4E3501A9DD19}" type="datetimeFigureOut">
              <a:rPr lang="en-US" smtClean="0"/>
              <a:pPr/>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6825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6DE45430-83A4-8E4F-B7D8-4E3501A9DD19}" type="datetimeFigureOut">
              <a:rPr lang="en-US" smtClean="0"/>
              <a:pPr/>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3697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45430-83A4-8E4F-B7D8-4E3501A9DD19}" type="datetimeFigureOut">
              <a:rPr lang="en-US" smtClean="0"/>
              <a:pPr/>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59353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695" y="429990"/>
            <a:ext cx="6275154" cy="1829960"/>
          </a:xfrm>
        </p:spPr>
        <p:txBody>
          <a:bodyPr anchor="b"/>
          <a:lstStyle>
            <a:lvl1pPr algn="l">
              <a:defRPr sz="3700" b="1"/>
            </a:lvl1pPr>
          </a:lstStyle>
          <a:p>
            <a:r>
              <a:rPr lang="sv-SE"/>
              <a:t>Click to edit Master title style</a:t>
            </a:r>
            <a:endParaRPr lang="en-US"/>
          </a:p>
        </p:txBody>
      </p:sp>
      <p:sp>
        <p:nvSpPr>
          <p:cNvPr id="3" name="Content Placeholder 2"/>
          <p:cNvSpPr>
            <a:spLocks noGrp="1"/>
          </p:cNvSpPr>
          <p:nvPr>
            <p:ph idx="1"/>
          </p:nvPr>
        </p:nvSpPr>
        <p:spPr>
          <a:xfrm>
            <a:off x="7457332" y="429993"/>
            <a:ext cx="10662790" cy="9217299"/>
          </a:xfrm>
        </p:spPr>
        <p:txBody>
          <a:bodyPr/>
          <a:lstStyle>
            <a:lvl1pPr>
              <a:defRPr sz="6100"/>
            </a:lvl1pPr>
            <a:lvl2pPr>
              <a:defRPr sz="5200"/>
            </a:lvl2pPr>
            <a:lvl3pPr>
              <a:defRPr sz="4600"/>
            </a:lvl3pPr>
            <a:lvl4pPr>
              <a:defRPr sz="3700"/>
            </a:lvl4pPr>
            <a:lvl5pPr>
              <a:defRPr sz="3700"/>
            </a:lvl5pPr>
            <a:lvl6pPr>
              <a:defRPr sz="3700"/>
            </a:lvl6pPr>
            <a:lvl7pPr>
              <a:defRPr sz="3700"/>
            </a:lvl7pPr>
            <a:lvl8pPr>
              <a:defRPr sz="3700"/>
            </a:lvl8pPr>
            <a:lvl9pPr>
              <a:defRPr sz="37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953695" y="2259953"/>
            <a:ext cx="6275154" cy="7387339"/>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55642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38601" y="7559834"/>
            <a:ext cx="11444288" cy="892481"/>
          </a:xfrm>
        </p:spPr>
        <p:txBody>
          <a:bodyPr anchor="b"/>
          <a:lstStyle>
            <a:lvl1pPr algn="l">
              <a:defRPr sz="3700" b="1"/>
            </a:lvl1pPr>
          </a:lstStyle>
          <a:p>
            <a:r>
              <a:rPr lang="sv-SE"/>
              <a:t>Click to edit Master title style</a:t>
            </a:r>
            <a:endParaRPr lang="en-US"/>
          </a:p>
        </p:txBody>
      </p:sp>
      <p:sp>
        <p:nvSpPr>
          <p:cNvPr id="3" name="Picture Placeholder 2"/>
          <p:cNvSpPr>
            <a:spLocks noGrp="1"/>
          </p:cNvSpPr>
          <p:nvPr>
            <p:ph type="pic" idx="1"/>
          </p:nvPr>
        </p:nvSpPr>
        <p:spPr>
          <a:xfrm>
            <a:off x="3738601" y="964979"/>
            <a:ext cx="11444288" cy="6479858"/>
          </a:xfrm>
        </p:spPr>
        <p:txBody>
          <a:bodyPr/>
          <a:lstStyle>
            <a:lvl1pPr marL="0" indent="0">
              <a:buNone/>
              <a:defRPr sz="6100"/>
            </a:lvl1pPr>
            <a:lvl2pPr marL="853432" indent="0">
              <a:buNone/>
              <a:defRPr sz="5200"/>
            </a:lvl2pPr>
            <a:lvl3pPr marL="1706866" indent="0">
              <a:buNone/>
              <a:defRPr sz="4600"/>
            </a:lvl3pPr>
            <a:lvl4pPr marL="2560298" indent="0">
              <a:buNone/>
              <a:defRPr sz="3700"/>
            </a:lvl4pPr>
            <a:lvl5pPr marL="3413730" indent="0">
              <a:buNone/>
              <a:defRPr sz="3700"/>
            </a:lvl5pPr>
            <a:lvl6pPr marL="4267164" indent="0">
              <a:buNone/>
              <a:defRPr sz="3700"/>
            </a:lvl6pPr>
            <a:lvl7pPr marL="5120596" indent="0">
              <a:buNone/>
              <a:defRPr sz="3700"/>
            </a:lvl7pPr>
            <a:lvl8pPr marL="5974027" indent="0">
              <a:buNone/>
              <a:defRPr sz="3700"/>
            </a:lvl8pPr>
            <a:lvl9pPr marL="6827459" indent="0">
              <a:buNone/>
              <a:defRPr sz="3700"/>
            </a:lvl9pPr>
          </a:lstStyle>
          <a:p>
            <a:endParaRPr lang="en-US"/>
          </a:p>
        </p:txBody>
      </p:sp>
      <p:sp>
        <p:nvSpPr>
          <p:cNvPr id="4" name="Text Placeholder 3"/>
          <p:cNvSpPr>
            <a:spLocks noGrp="1"/>
          </p:cNvSpPr>
          <p:nvPr>
            <p:ph type="body" sz="half" idx="2"/>
          </p:nvPr>
        </p:nvSpPr>
        <p:spPr>
          <a:xfrm>
            <a:off x="3738601" y="8452317"/>
            <a:ext cx="11444288" cy="1267471"/>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049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3691" y="432491"/>
            <a:ext cx="17166432" cy="1799961"/>
          </a:xfrm>
          <a:prstGeom prst="rect">
            <a:avLst/>
          </a:prstGeom>
        </p:spPr>
        <p:txBody>
          <a:bodyPr vert="horz" lIns="170686" tIns="85343" rIns="170686" bIns="85343" rtlCol="0" anchor="ctr">
            <a:normAutofit/>
          </a:bodyPr>
          <a:lstStyle/>
          <a:p>
            <a:r>
              <a:rPr lang="sv-SE"/>
              <a:t>Click to edit Master title style</a:t>
            </a:r>
            <a:endParaRPr lang="en-US"/>
          </a:p>
        </p:txBody>
      </p:sp>
      <p:sp>
        <p:nvSpPr>
          <p:cNvPr id="3" name="Text Placeholder 2"/>
          <p:cNvSpPr>
            <a:spLocks noGrp="1"/>
          </p:cNvSpPr>
          <p:nvPr>
            <p:ph type="body" idx="1"/>
          </p:nvPr>
        </p:nvSpPr>
        <p:spPr>
          <a:xfrm>
            <a:off x="953691" y="2519947"/>
            <a:ext cx="17166432" cy="7127344"/>
          </a:xfrm>
          <a:prstGeom prst="rect">
            <a:avLst/>
          </a:prstGeom>
        </p:spPr>
        <p:txBody>
          <a:bodyPr vert="horz" lIns="170686" tIns="85343" rIns="170686" bIns="85343"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2"/>
          </p:nvPr>
        </p:nvSpPr>
        <p:spPr>
          <a:xfrm>
            <a:off x="953691" y="10009783"/>
            <a:ext cx="4450556" cy="574987"/>
          </a:xfrm>
          <a:prstGeom prst="rect">
            <a:avLst/>
          </a:prstGeom>
        </p:spPr>
        <p:txBody>
          <a:bodyPr vert="horz" lIns="170686" tIns="85343" rIns="170686" bIns="85343" rtlCol="0" anchor="ctr"/>
          <a:lstStyle>
            <a:lvl1pPr algn="l">
              <a:defRPr sz="2200">
                <a:solidFill>
                  <a:schemeClr val="tx1">
                    <a:tint val="75000"/>
                  </a:schemeClr>
                </a:solidFill>
              </a:defRPr>
            </a:lvl1pPr>
          </a:lstStyle>
          <a:p>
            <a:fld id="{6DE45430-83A4-8E4F-B7D8-4E3501A9DD19}" type="datetimeFigureOut">
              <a:rPr lang="en-US" smtClean="0"/>
              <a:pPr/>
              <a:t>4/12/2019</a:t>
            </a:fld>
            <a:endParaRPr lang="en-US"/>
          </a:p>
        </p:txBody>
      </p:sp>
      <p:sp>
        <p:nvSpPr>
          <p:cNvPr id="5" name="Footer Placeholder 4"/>
          <p:cNvSpPr>
            <a:spLocks noGrp="1"/>
          </p:cNvSpPr>
          <p:nvPr>
            <p:ph type="ftr" sz="quarter" idx="3"/>
          </p:nvPr>
        </p:nvSpPr>
        <p:spPr>
          <a:xfrm>
            <a:off x="6516886" y="10009783"/>
            <a:ext cx="6040041" cy="574987"/>
          </a:xfrm>
          <a:prstGeom prst="rect">
            <a:avLst/>
          </a:prstGeom>
        </p:spPr>
        <p:txBody>
          <a:bodyPr vert="horz" lIns="170686" tIns="85343" rIns="170686" bIns="85343" rtlCol="0" anchor="ctr"/>
          <a:lstStyle>
            <a:lvl1pPr algn="ctr">
              <a:defRPr sz="2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669566" y="10009783"/>
            <a:ext cx="4450556" cy="574987"/>
          </a:xfrm>
          <a:prstGeom prst="rect">
            <a:avLst/>
          </a:prstGeom>
        </p:spPr>
        <p:txBody>
          <a:bodyPr vert="horz" lIns="170686" tIns="85343" rIns="170686" bIns="85343" rtlCol="0" anchor="ctr"/>
          <a:lstStyle>
            <a:lvl1pPr algn="r">
              <a:defRPr sz="2200">
                <a:solidFill>
                  <a:schemeClr val="tx1">
                    <a:tint val="75000"/>
                  </a:schemeClr>
                </a:solidFill>
              </a:defRPr>
            </a:lvl1pPr>
          </a:lstStyle>
          <a:p>
            <a:fld id="{D28F9BDD-BAEA-1647-A0FA-29C9388ED2D6}" type="slidenum">
              <a:rPr lang="en-US" smtClean="0"/>
              <a:pPr/>
              <a:t>‹#›</a:t>
            </a:fld>
            <a:endParaRPr lang="en-US"/>
          </a:p>
        </p:txBody>
      </p:sp>
    </p:spTree>
    <p:extLst>
      <p:ext uri="{BB962C8B-B14F-4D97-AF65-F5344CB8AC3E}">
        <p14:creationId xmlns:p14="http://schemas.microsoft.com/office/powerpoint/2010/main" val="3231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53432" rtl="0" eaLnBrk="1" latinLnBrk="0" hangingPunct="1">
        <a:spcBef>
          <a:spcPct val="0"/>
        </a:spcBef>
        <a:buNone/>
        <a:defRPr sz="8300" kern="1200">
          <a:solidFill>
            <a:schemeClr val="tx1"/>
          </a:solidFill>
          <a:latin typeface="+mj-lt"/>
          <a:ea typeface="+mj-ea"/>
          <a:cs typeface="+mj-cs"/>
        </a:defRPr>
      </a:lvl1pPr>
    </p:titleStyle>
    <p:bodyStyle>
      <a:lvl1pPr marL="640075" indent="-640075" algn="l" defTabSz="853432" rtl="0" eaLnBrk="1" latinLnBrk="0" hangingPunct="1">
        <a:spcBef>
          <a:spcPct val="20000"/>
        </a:spcBef>
        <a:buFont typeface="Arial"/>
        <a:buChar char="•"/>
        <a:defRPr sz="6100" kern="1200">
          <a:solidFill>
            <a:schemeClr val="tx1"/>
          </a:solidFill>
          <a:latin typeface="+mn-lt"/>
          <a:ea typeface="+mn-ea"/>
          <a:cs typeface="+mn-cs"/>
        </a:defRPr>
      </a:lvl1pPr>
      <a:lvl2pPr marL="1386828" indent="-533394" algn="l" defTabSz="853432" rtl="0" eaLnBrk="1" latinLnBrk="0" hangingPunct="1">
        <a:spcBef>
          <a:spcPct val="20000"/>
        </a:spcBef>
        <a:buFont typeface="Arial"/>
        <a:buChar char="–"/>
        <a:defRPr sz="5200" kern="1200">
          <a:solidFill>
            <a:schemeClr val="tx1"/>
          </a:solidFill>
          <a:latin typeface="+mn-lt"/>
          <a:ea typeface="+mn-ea"/>
          <a:cs typeface="+mn-cs"/>
        </a:defRPr>
      </a:lvl2pPr>
      <a:lvl3pPr marL="2133582" indent="-426716" algn="l" defTabSz="853432" rtl="0" eaLnBrk="1" latinLnBrk="0" hangingPunct="1">
        <a:spcBef>
          <a:spcPct val="20000"/>
        </a:spcBef>
        <a:buFont typeface="Arial"/>
        <a:buChar char="•"/>
        <a:defRPr sz="4600" kern="1200">
          <a:solidFill>
            <a:schemeClr val="tx1"/>
          </a:solidFill>
          <a:latin typeface="+mn-lt"/>
          <a:ea typeface="+mn-ea"/>
          <a:cs typeface="+mn-cs"/>
        </a:defRPr>
      </a:lvl3pPr>
      <a:lvl4pPr marL="2987014" indent="-426716" algn="l" defTabSz="853432" rtl="0" eaLnBrk="1" latinLnBrk="0" hangingPunct="1">
        <a:spcBef>
          <a:spcPct val="20000"/>
        </a:spcBef>
        <a:buFont typeface="Arial"/>
        <a:buChar char="–"/>
        <a:defRPr sz="3700" kern="1200">
          <a:solidFill>
            <a:schemeClr val="tx1"/>
          </a:solidFill>
          <a:latin typeface="+mn-lt"/>
          <a:ea typeface="+mn-ea"/>
          <a:cs typeface="+mn-cs"/>
        </a:defRPr>
      </a:lvl4pPr>
      <a:lvl5pPr marL="3840446" indent="-426716" algn="l" defTabSz="853432" rtl="0" eaLnBrk="1" latinLnBrk="0" hangingPunct="1">
        <a:spcBef>
          <a:spcPct val="20000"/>
        </a:spcBef>
        <a:buFont typeface="Arial"/>
        <a:buChar char="»"/>
        <a:defRPr sz="3700" kern="1200">
          <a:solidFill>
            <a:schemeClr val="tx1"/>
          </a:solidFill>
          <a:latin typeface="+mn-lt"/>
          <a:ea typeface="+mn-ea"/>
          <a:cs typeface="+mn-cs"/>
        </a:defRPr>
      </a:lvl5pPr>
      <a:lvl6pPr marL="4693877" indent="-426716" algn="l" defTabSz="853432" rtl="0" eaLnBrk="1" latinLnBrk="0" hangingPunct="1">
        <a:spcBef>
          <a:spcPct val="20000"/>
        </a:spcBef>
        <a:buFont typeface="Arial"/>
        <a:buChar char="•"/>
        <a:defRPr sz="3700" kern="1200">
          <a:solidFill>
            <a:schemeClr val="tx1"/>
          </a:solidFill>
          <a:latin typeface="+mn-lt"/>
          <a:ea typeface="+mn-ea"/>
          <a:cs typeface="+mn-cs"/>
        </a:defRPr>
      </a:lvl6pPr>
      <a:lvl7pPr marL="5547312" indent="-426716" algn="l" defTabSz="853432" rtl="0" eaLnBrk="1" latinLnBrk="0" hangingPunct="1">
        <a:spcBef>
          <a:spcPct val="20000"/>
        </a:spcBef>
        <a:buFont typeface="Arial"/>
        <a:buChar char="•"/>
        <a:defRPr sz="3700" kern="1200">
          <a:solidFill>
            <a:schemeClr val="tx1"/>
          </a:solidFill>
          <a:latin typeface="+mn-lt"/>
          <a:ea typeface="+mn-ea"/>
          <a:cs typeface="+mn-cs"/>
        </a:defRPr>
      </a:lvl7pPr>
      <a:lvl8pPr marL="6400743" indent="-426716" algn="l" defTabSz="853432" rtl="0" eaLnBrk="1" latinLnBrk="0" hangingPunct="1">
        <a:spcBef>
          <a:spcPct val="20000"/>
        </a:spcBef>
        <a:buFont typeface="Arial"/>
        <a:buChar char="•"/>
        <a:defRPr sz="3700" kern="1200">
          <a:solidFill>
            <a:schemeClr val="tx1"/>
          </a:solidFill>
          <a:latin typeface="+mn-lt"/>
          <a:ea typeface="+mn-ea"/>
          <a:cs typeface="+mn-cs"/>
        </a:defRPr>
      </a:lvl8pPr>
      <a:lvl9pPr marL="7254175" indent="-426716" algn="l" defTabSz="853432"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8430279"/>
          </a:xfrm>
        </p:spPr>
        <p:txBody>
          <a:bodyPr anchor="t" anchorCtr="0">
            <a:normAutofit/>
          </a:bodyPr>
          <a:lstStyle/>
          <a:p>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Dear participant, welcome to the Gem Game!</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Before we start explaining the game, </a:t>
            </a:r>
            <a:br>
              <a:rPr lang="en-US" sz="2700" dirty="0">
                <a:solidFill>
                  <a:schemeClr val="bg1"/>
                </a:solidFill>
                <a:latin typeface="Calibri" charset="0"/>
              </a:rPr>
            </a:br>
            <a:r>
              <a:rPr lang="en-US" sz="2700" dirty="0">
                <a:solidFill>
                  <a:schemeClr val="bg1"/>
                </a:solidFill>
                <a:latin typeface="Calibri" charset="0"/>
              </a:rPr>
              <a:t>we would like to emphasize again that during the task, </a:t>
            </a:r>
            <a:br>
              <a:rPr lang="en-US" sz="2700" dirty="0">
                <a:solidFill>
                  <a:schemeClr val="bg1"/>
                </a:solidFill>
                <a:latin typeface="Calibri" charset="0"/>
              </a:rPr>
            </a:br>
            <a:r>
              <a:rPr lang="en-US" sz="2700" dirty="0">
                <a:solidFill>
                  <a:schemeClr val="bg1"/>
                </a:solidFill>
                <a:latin typeface="Calibri" charset="0"/>
              </a:rPr>
              <a:t>it is absolutely essential that you look at the MIDDLE of the screen.</a:t>
            </a:r>
            <a:br>
              <a:rPr lang="en-US" sz="2700" dirty="0">
                <a:solidFill>
                  <a:schemeClr val="bg1"/>
                </a:solidFill>
                <a:latin typeface="Calibri" charset="0"/>
              </a:rPr>
            </a:br>
            <a:r>
              <a:rPr lang="en-US" sz="2700" dirty="0">
                <a:solidFill>
                  <a:schemeClr val="bg1"/>
                </a:solidFill>
                <a:latin typeface="Calibri" charset="0"/>
              </a:rPr>
              <a:t>Otherwise, the calibration might be lost.</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Also if there is no stimulus appearing on the screen, </a:t>
            </a:r>
            <a:br>
              <a:rPr lang="en-US" sz="2700" dirty="0">
                <a:solidFill>
                  <a:schemeClr val="bg1"/>
                </a:solidFill>
                <a:latin typeface="Calibri" charset="0"/>
              </a:rPr>
            </a:br>
            <a:r>
              <a:rPr lang="en-US" sz="2700" dirty="0">
                <a:solidFill>
                  <a:schemeClr val="bg1"/>
                </a:solidFill>
                <a:latin typeface="Calibri" charset="0"/>
              </a:rPr>
              <a:t>please focus on the FIXATION CROSS in the middle.</a:t>
            </a:r>
            <a:br>
              <a:rPr lang="en-US" sz="2700" dirty="0">
                <a:solidFill>
                  <a:schemeClr val="bg1"/>
                </a:solidFill>
                <a:latin typeface="Calibri" charset="0"/>
              </a:rPr>
            </a:br>
            <a:br>
              <a:rPr lang="en-US" sz="2700" dirty="0">
                <a:solidFill>
                  <a:schemeClr val="bg1"/>
                </a:solidFill>
                <a:latin typeface="Calibri" charset="0"/>
              </a:rPr>
            </a:br>
            <a:endParaRPr lang="en-US" sz="2700" dirty="0">
              <a:solidFill>
                <a:schemeClr val="bg1"/>
              </a:solidFill>
              <a:latin typeface="Calibri" charset="0"/>
            </a:endParaRPr>
          </a:p>
        </p:txBody>
      </p:sp>
      <p:sp>
        <p:nvSpPr>
          <p:cNvPr id="6" name="TextBox 5">
            <a:extLst>
              <a:ext uri="{FF2B5EF4-FFF2-40B4-BE49-F238E27FC236}">
                <a16:creationId xmlns:a16="http://schemas.microsoft.com/office/drawing/2014/main" id="{AB944C22-5530-4A44-B812-4CB814198978}"/>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87444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won points </a:t>
            </a:r>
            <a:r>
              <a:rPr lang="en-US" sz="2700" i="1" dirty="0">
                <a:solidFill>
                  <a:schemeClr val="bg1"/>
                </a:solidFill>
                <a:latin typeface="Calibri" charset="0"/>
              </a:rPr>
              <a:t>most of the time </a:t>
            </a:r>
            <a:r>
              <a:rPr lang="en-US" sz="2700" dirty="0">
                <a:solidFill>
                  <a:schemeClr val="bg1"/>
                </a:solidFill>
                <a:latin typeface="Calibri" charset="0"/>
              </a:rPr>
              <a:t>by PRESSING for this gem. </a:t>
            </a:r>
            <a:br>
              <a:rPr lang="en-US" sz="2700" dirty="0">
                <a:solidFill>
                  <a:schemeClr val="bg1"/>
                </a:solidFill>
                <a:latin typeface="Calibri" charset="0"/>
              </a:rPr>
            </a:br>
            <a:r>
              <a:rPr lang="en-US" sz="2700" dirty="0">
                <a:solidFill>
                  <a:schemeClr val="bg1"/>
                </a:solidFill>
                <a:latin typeface="Calibri" charset="0"/>
              </a:rPr>
              <a:t>But sometimes when you PRESSED, you got zero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WAITED, you got zero points more often.</a:t>
            </a:r>
            <a:br>
              <a:rPr lang="en-US" sz="2700" dirty="0">
                <a:solidFill>
                  <a:schemeClr val="bg1"/>
                </a:solidFill>
                <a:latin typeface="Calibri" charset="0"/>
              </a:rPr>
            </a:br>
            <a:r>
              <a:rPr lang="en-US" sz="2700" dirty="0">
                <a:solidFill>
                  <a:schemeClr val="bg1"/>
                </a:solidFill>
                <a:latin typeface="Calibri" charset="0"/>
              </a:rPr>
              <a:t>So PRESSING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5" name="Picture 4"/>
          <p:cNvPicPr>
            <a:picLocks noChangeAspect="1"/>
          </p:cNvPicPr>
          <p:nvPr/>
        </p:nvPicPr>
        <p:blipFill>
          <a:blip r:embed="rId3"/>
          <a:stretch>
            <a:fillRect/>
          </a:stretch>
        </p:blipFill>
        <p:spPr>
          <a:xfrm>
            <a:off x="7940105" y="479991"/>
            <a:ext cx="3600000" cy="360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953691" y="735209"/>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new gem you can again win points or get zero points.</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WAITING for the gem makes you win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WAIT.</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7" name="Picture 6"/>
          <p:cNvPicPr>
            <a:picLocks noChangeAspect="1"/>
          </p:cNvPicPr>
          <p:nvPr/>
        </p:nvPicPr>
        <p:blipFill>
          <a:blip r:embed="rId3"/>
          <a:stretch>
            <a:fillRect/>
          </a:stretch>
        </p:blipFill>
        <p:spPr>
          <a:xfrm>
            <a:off x="7940105" y="479991"/>
            <a:ext cx="3600000" cy="3600000"/>
          </a:xfrm>
          <a:prstGeom prst="rect">
            <a:avLst/>
          </a:prstGeom>
        </p:spPr>
      </p:pic>
      <p:pic>
        <p:nvPicPr>
          <p:cNvPr id="8" name="Picture 7"/>
          <p:cNvPicPr>
            <a:picLocks noChangeAspect="1"/>
          </p:cNvPicPr>
          <p:nvPr/>
        </p:nvPicPr>
        <p:blipFill>
          <a:blip r:embed="rId4"/>
          <a:stretch>
            <a:fillRect/>
          </a:stretch>
        </p:blipFill>
        <p:spPr>
          <a:xfrm>
            <a:off x="10142668" y="4948224"/>
            <a:ext cx="2342999" cy="2375998"/>
          </a:xfrm>
          <a:prstGeom prst="rect">
            <a:avLst/>
          </a:prstGeom>
        </p:spPr>
      </p:pic>
      <p:pic>
        <p:nvPicPr>
          <p:cNvPr id="9" name="Picture 8"/>
          <p:cNvPicPr>
            <a:picLocks noChangeAspect="1"/>
          </p:cNvPicPr>
          <p:nvPr/>
        </p:nvPicPr>
        <p:blipFill>
          <a:blip r:embed="rId5"/>
          <a:stretch>
            <a:fillRect/>
          </a:stretch>
        </p:blipFill>
        <p:spPr>
          <a:xfrm>
            <a:off x="7193907" y="4948223"/>
            <a:ext cx="2343000" cy="2375999"/>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won points </a:t>
            </a:r>
            <a:r>
              <a:rPr lang="en-US" sz="2700" i="1" dirty="0">
                <a:solidFill>
                  <a:schemeClr val="bg1"/>
                </a:solidFill>
                <a:latin typeface="Calibri" charset="0"/>
              </a:rPr>
              <a:t>most of the time </a:t>
            </a:r>
            <a:r>
              <a:rPr lang="en-US" sz="2700" dirty="0">
                <a:solidFill>
                  <a:schemeClr val="bg1"/>
                </a:solidFill>
                <a:latin typeface="Calibri" charset="0"/>
              </a:rPr>
              <a:t>by WAITING. </a:t>
            </a:r>
            <a:br>
              <a:rPr lang="en-US" sz="2700" dirty="0">
                <a:solidFill>
                  <a:schemeClr val="bg1"/>
                </a:solidFill>
                <a:latin typeface="Calibri" charset="0"/>
              </a:rPr>
            </a:br>
            <a:r>
              <a:rPr lang="en-US" sz="2700" dirty="0">
                <a:solidFill>
                  <a:schemeClr val="bg1"/>
                </a:solidFill>
                <a:latin typeface="Calibri" charset="0"/>
              </a:rPr>
              <a:t>But sometimes when you WAITED, you still got zero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PRESSED, you got zero points more often.</a:t>
            </a:r>
            <a:br>
              <a:rPr lang="en-US" sz="2700" dirty="0">
                <a:solidFill>
                  <a:schemeClr val="bg1"/>
                </a:solidFill>
                <a:latin typeface="Calibri" charset="0"/>
              </a:rPr>
            </a:br>
            <a:r>
              <a:rPr lang="en-US" sz="2700" dirty="0">
                <a:solidFill>
                  <a:schemeClr val="bg1"/>
                </a:solidFill>
                <a:latin typeface="Calibri" charset="0"/>
              </a:rPr>
              <a:t>So WAITING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4" name="Picture 3"/>
          <p:cNvPicPr>
            <a:picLocks noChangeAspect="1"/>
          </p:cNvPicPr>
          <p:nvPr/>
        </p:nvPicPr>
        <p:blipFill>
          <a:blip r:embed="rId3"/>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31884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379610"/>
            <a:ext cx="17166432" cy="9427329"/>
          </a:xfrm>
        </p:spPr>
        <p:txBody>
          <a:bodyPr>
            <a:no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gem you can lose points or get zero points.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PRESSING for the gem lets you avoid losing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still lose points even if you PRESS.</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7" name="Picture 6"/>
          <p:cNvPicPr>
            <a:picLocks noChangeAspect="1"/>
          </p:cNvPicPr>
          <p:nvPr/>
        </p:nvPicPr>
        <p:blipFill>
          <a:blip r:embed="rId3"/>
          <a:stretch>
            <a:fillRect/>
          </a:stretch>
        </p:blipFill>
        <p:spPr>
          <a:xfrm>
            <a:off x="7940105" y="479991"/>
            <a:ext cx="3600000" cy="3600000"/>
          </a:xfrm>
          <a:prstGeom prst="rect">
            <a:avLst/>
          </a:prstGeom>
        </p:spPr>
      </p:pic>
      <p:pic>
        <p:nvPicPr>
          <p:cNvPr id="8" name="Picture 7"/>
          <p:cNvPicPr>
            <a:picLocks noChangeAspect="1"/>
          </p:cNvPicPr>
          <p:nvPr/>
        </p:nvPicPr>
        <p:blipFill>
          <a:blip r:embed="rId4"/>
          <a:stretch>
            <a:fillRect/>
          </a:stretch>
        </p:blipFill>
        <p:spPr>
          <a:xfrm>
            <a:off x="10142668" y="4948224"/>
            <a:ext cx="2342999" cy="2375998"/>
          </a:xfrm>
          <a:prstGeom prst="rect">
            <a:avLst/>
          </a:prstGeom>
        </p:spPr>
      </p:pic>
      <p:pic>
        <p:nvPicPr>
          <p:cNvPr id="9" name="Picture 8"/>
          <p:cNvPicPr>
            <a:picLocks noChangeAspect="1"/>
          </p:cNvPicPr>
          <p:nvPr/>
        </p:nvPicPr>
        <p:blipFill>
          <a:blip r:embed="rId5"/>
          <a:stretch>
            <a:fillRect/>
          </a:stretch>
        </p:blipFill>
        <p:spPr>
          <a:xfrm>
            <a:off x="7193907" y="4948223"/>
            <a:ext cx="2343000" cy="2375999"/>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still avoided losing points </a:t>
            </a:r>
            <a:r>
              <a:rPr lang="en-US" sz="2700" i="1" dirty="0">
                <a:solidFill>
                  <a:schemeClr val="bg1"/>
                </a:solidFill>
                <a:latin typeface="Calibri" charset="0"/>
              </a:rPr>
              <a:t>most of the time </a:t>
            </a:r>
            <a:r>
              <a:rPr lang="en-US" sz="2700" dirty="0">
                <a:solidFill>
                  <a:schemeClr val="bg1"/>
                </a:solidFill>
                <a:latin typeface="Calibri" charset="0"/>
              </a:rPr>
              <a:t>by PRESSING. </a:t>
            </a:r>
            <a:br>
              <a:rPr lang="en-US" sz="2700" dirty="0">
                <a:solidFill>
                  <a:schemeClr val="bg1"/>
                </a:solidFill>
                <a:latin typeface="Calibri" charset="0"/>
              </a:rPr>
            </a:br>
            <a:r>
              <a:rPr lang="en-US" sz="2700" dirty="0">
                <a:solidFill>
                  <a:schemeClr val="bg1"/>
                </a:solidFill>
                <a:latin typeface="Calibri" charset="0"/>
              </a:rPr>
              <a:t>But sometimes when you PRESSED, you still lost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WAITED, you lost points more often.</a:t>
            </a:r>
            <a:br>
              <a:rPr lang="en-US" sz="2700" dirty="0">
                <a:solidFill>
                  <a:schemeClr val="bg1"/>
                </a:solidFill>
                <a:latin typeface="Calibri" charset="0"/>
              </a:rPr>
            </a:br>
            <a:r>
              <a:rPr lang="en-US" sz="2700" dirty="0">
                <a:solidFill>
                  <a:schemeClr val="bg1"/>
                </a:solidFill>
                <a:latin typeface="Calibri" charset="0"/>
              </a:rPr>
              <a:t>So PRESSING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4" name="Picture 3"/>
          <p:cNvPicPr>
            <a:picLocks noChangeAspect="1"/>
          </p:cNvPicPr>
          <p:nvPr/>
        </p:nvPicPr>
        <p:blipFill>
          <a:blip r:embed="rId3"/>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123742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0" y="616677"/>
            <a:ext cx="17166432" cy="9427329"/>
          </a:xfrm>
        </p:spPr>
        <p:txBody>
          <a:bodyPr>
            <a:norm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For this gem you can lose money or get a neutral outcome.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WAITING for the gem makes you avoid losing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WAIT.</a:t>
            </a:r>
            <a:br>
              <a:rPr lang="en-US" sz="2700" dirty="0">
                <a:solidFill>
                  <a:schemeClr val="bg1"/>
                </a:solidFill>
                <a:latin typeface="Calibri" charset="0"/>
              </a:rPr>
            </a:br>
            <a:r>
              <a:rPr lang="en-US" sz="2700" dirty="0">
                <a:solidFill>
                  <a:schemeClr val="bg1"/>
                </a:solidFill>
                <a:latin typeface="Calibri" charset="0"/>
              </a:rPr>
              <a:t>Give it a try! </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8" name="Picture 7"/>
          <p:cNvPicPr>
            <a:picLocks noChangeAspect="1"/>
          </p:cNvPicPr>
          <p:nvPr/>
        </p:nvPicPr>
        <p:blipFill>
          <a:blip r:embed="rId3"/>
          <a:stretch>
            <a:fillRect/>
          </a:stretch>
        </p:blipFill>
        <p:spPr>
          <a:xfrm>
            <a:off x="10142668" y="4948224"/>
            <a:ext cx="2342999" cy="2375998"/>
          </a:xfrm>
          <a:prstGeom prst="rect">
            <a:avLst/>
          </a:prstGeom>
        </p:spPr>
      </p:pic>
      <p:pic>
        <p:nvPicPr>
          <p:cNvPr id="9" name="Picture 8"/>
          <p:cNvPicPr>
            <a:picLocks noChangeAspect="1"/>
          </p:cNvPicPr>
          <p:nvPr/>
        </p:nvPicPr>
        <p:blipFill>
          <a:blip r:embed="rId4"/>
          <a:stretch>
            <a:fillRect/>
          </a:stretch>
        </p:blipFill>
        <p:spPr>
          <a:xfrm>
            <a:off x="7193907" y="4948223"/>
            <a:ext cx="2343000" cy="2375999"/>
          </a:xfrm>
          <a:prstGeom prst="rect">
            <a:avLst/>
          </a:prstGeom>
        </p:spPr>
      </p:pic>
      <p:pic>
        <p:nvPicPr>
          <p:cNvPr id="10" name="Picture 9"/>
          <p:cNvPicPr>
            <a:picLocks noChangeAspect="1"/>
          </p:cNvPicPr>
          <p:nvPr/>
        </p:nvPicPr>
        <p:blipFill>
          <a:blip r:embed="rId5"/>
          <a:stretch>
            <a:fillRect/>
          </a:stretch>
        </p:blipFill>
        <p:spPr>
          <a:xfrm>
            <a:off x="7985763" y="0"/>
            <a:ext cx="3600000" cy="3600000"/>
          </a:xfrm>
          <a:prstGeom prst="rect">
            <a:avLst/>
          </a:prstGeom>
        </p:spPr>
      </p:pic>
    </p:spTree>
    <p:extLst>
      <p:ext uri="{BB962C8B-B14F-4D97-AF65-F5344CB8AC3E}">
        <p14:creationId xmlns:p14="http://schemas.microsoft.com/office/powerpoint/2010/main" val="394881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Autofit/>
          </a:bodyPr>
          <a:lstStyle/>
          <a:p>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Well done!</a:t>
            </a:r>
            <a:br>
              <a:rPr lang="en-US" sz="2700" dirty="0">
                <a:solidFill>
                  <a:schemeClr val="bg1"/>
                </a:solidFill>
                <a:latin typeface="Calibri" charset="0"/>
              </a:rPr>
            </a:br>
            <a:r>
              <a:rPr lang="en-US" sz="2700" dirty="0">
                <a:solidFill>
                  <a:schemeClr val="bg1"/>
                </a:solidFill>
                <a:latin typeface="Calibri" charset="0"/>
              </a:rPr>
              <a:t>You probably noticed, you still avoided losing points </a:t>
            </a:r>
            <a:r>
              <a:rPr lang="en-US" sz="2700" i="1" dirty="0">
                <a:solidFill>
                  <a:schemeClr val="bg1"/>
                </a:solidFill>
                <a:latin typeface="Calibri" charset="0"/>
              </a:rPr>
              <a:t>most of the time </a:t>
            </a:r>
            <a:r>
              <a:rPr lang="en-US" sz="2700" dirty="0">
                <a:solidFill>
                  <a:schemeClr val="bg1"/>
                </a:solidFill>
                <a:latin typeface="Calibri" charset="0"/>
              </a:rPr>
              <a:t>by WAITING. </a:t>
            </a:r>
            <a:br>
              <a:rPr lang="en-US" sz="2700" dirty="0">
                <a:solidFill>
                  <a:schemeClr val="bg1"/>
                </a:solidFill>
                <a:latin typeface="Calibri" charset="0"/>
              </a:rPr>
            </a:br>
            <a:r>
              <a:rPr lang="en-US" sz="2700" dirty="0">
                <a:solidFill>
                  <a:schemeClr val="bg1"/>
                </a:solidFill>
                <a:latin typeface="Calibri" charset="0"/>
              </a:rPr>
              <a:t>But sometimes when you WAITED, you still lost points.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However, if you PRESSED, you lost points more often.</a:t>
            </a:r>
            <a:br>
              <a:rPr lang="en-US" sz="2700" dirty="0">
                <a:solidFill>
                  <a:schemeClr val="bg1"/>
                </a:solidFill>
                <a:latin typeface="Calibri" charset="0"/>
              </a:rPr>
            </a:br>
            <a:r>
              <a:rPr lang="en-US" sz="2700" dirty="0">
                <a:solidFill>
                  <a:schemeClr val="bg1"/>
                </a:solidFill>
                <a:latin typeface="Calibri" charset="0"/>
              </a:rPr>
              <a:t>So WAITING was better for this gem. </a:t>
            </a:r>
            <a:br>
              <a:rPr lang="en-US" sz="2700" dirty="0">
                <a:solidFill>
                  <a:schemeClr val="bg1"/>
                </a:solidFill>
                <a:latin typeface="Calibri" charset="0"/>
              </a:rPr>
            </a:br>
            <a:r>
              <a:rPr lang="en-US" sz="2700" dirty="0">
                <a:solidFill>
                  <a:schemeClr val="bg1"/>
                </a:solidFill>
                <a:latin typeface="Calibri" charset="0"/>
              </a:rPr>
              <a:t>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Press the spacebar to continue.</a:t>
            </a:r>
          </a:p>
        </p:txBody>
      </p:sp>
      <p:pic>
        <p:nvPicPr>
          <p:cNvPr id="4" name="Picture 3"/>
          <p:cNvPicPr>
            <a:picLocks noChangeAspect="1"/>
          </p:cNvPicPr>
          <p:nvPr/>
        </p:nvPicPr>
        <p:blipFill>
          <a:blip r:embed="rId3"/>
          <a:stretch>
            <a:fillRect/>
          </a:stretch>
        </p:blipFill>
        <p:spPr>
          <a:xfrm>
            <a:off x="7731763" y="479991"/>
            <a:ext cx="3600000" cy="3600000"/>
          </a:xfrm>
          <a:prstGeom prst="rect">
            <a:avLst/>
          </a:prstGeom>
        </p:spPr>
      </p:pic>
    </p:spTree>
    <p:extLst>
      <p:ext uri="{BB962C8B-B14F-4D97-AF65-F5344CB8AC3E}">
        <p14:creationId xmlns:p14="http://schemas.microsoft.com/office/powerpoint/2010/main" val="1625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rPr>
              <a:t> The practice sessions are over now.</a:t>
            </a:r>
            <a:br>
              <a:rPr lang="en-US" sz="2700" dirty="0">
                <a:solidFill>
                  <a:schemeClr val="bg1"/>
                </a:solidFill>
              </a:rPr>
            </a:br>
            <a:br>
              <a:rPr lang="en-US" sz="2700" dirty="0">
                <a:solidFill>
                  <a:schemeClr val="bg1"/>
                </a:solidFill>
              </a:rPr>
            </a:br>
            <a:r>
              <a:rPr lang="en-US" sz="2700" dirty="0">
                <a:solidFill>
                  <a:schemeClr val="bg1"/>
                </a:solidFill>
              </a:rPr>
              <a:t>You will now play 4 rounds of the real gem game.</a:t>
            </a:r>
            <a:br>
              <a:rPr lang="en-US" sz="2700" dirty="0">
                <a:solidFill>
                  <a:schemeClr val="bg1"/>
                </a:solidFill>
              </a:rPr>
            </a:br>
            <a:r>
              <a:rPr lang="en-US" sz="2700" dirty="0">
                <a:solidFill>
                  <a:schemeClr val="bg1"/>
                </a:solidFill>
              </a:rPr>
              <a:t>Each round will contain 4 new gems.</a:t>
            </a:r>
            <a:br>
              <a:rPr lang="en-US" sz="2700" dirty="0">
                <a:solidFill>
                  <a:schemeClr val="bg1"/>
                </a:solidFill>
              </a:rPr>
            </a:br>
            <a:r>
              <a:rPr lang="en-US" sz="2700" dirty="0">
                <a:solidFill>
                  <a:schemeClr val="bg1"/>
                </a:solidFill>
              </a:rPr>
              <a:t>The trials with the different gems will now not be separated any more, but intermixed.</a:t>
            </a:r>
            <a:br>
              <a:rPr lang="en-US" sz="2700" dirty="0">
                <a:solidFill>
                  <a:schemeClr val="bg1"/>
                </a:solidFill>
              </a:rPr>
            </a:br>
            <a:br>
              <a:rPr lang="en-US" sz="2700" dirty="0">
                <a:solidFill>
                  <a:schemeClr val="bg1"/>
                </a:solidFill>
              </a:rPr>
            </a:br>
            <a:r>
              <a:rPr lang="en-US" sz="2700" dirty="0">
                <a:solidFill>
                  <a:schemeClr val="bg1"/>
                </a:solidFill>
              </a:rPr>
              <a:t>Your goal is again to earn as many points as you can!</a:t>
            </a:r>
            <a:br>
              <a:rPr lang="en-US" sz="2700" dirty="0">
                <a:solidFill>
                  <a:schemeClr val="bg1"/>
                </a:solidFill>
              </a:rPr>
            </a:br>
            <a:br>
              <a:rPr lang="en-US" sz="2700" dirty="0">
                <a:solidFill>
                  <a:schemeClr val="bg1"/>
                </a:solidFill>
              </a:rPr>
            </a:br>
            <a:br>
              <a:rPr lang="en-US" sz="2700" dirty="0">
                <a:solidFill>
                  <a:schemeClr val="bg1"/>
                </a:solidFill>
              </a:rPr>
            </a:br>
            <a:endParaRPr lang="en-US" sz="2700" dirty="0"/>
          </a:p>
        </p:txBody>
      </p:sp>
      <p:sp>
        <p:nvSpPr>
          <p:cNvPr id="3" name="TextBox 2">
            <a:extLst>
              <a:ext uri="{FF2B5EF4-FFF2-40B4-BE49-F238E27FC236}">
                <a16:creationId xmlns:a16="http://schemas.microsoft.com/office/drawing/2014/main" id="{67F4D206-460A-4AD4-9A49-FB80953E3B77}"/>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8802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latin typeface="Calibri" charset="0"/>
              </a:rPr>
              <a:t> In the real gem game, y</a:t>
            </a:r>
            <a:r>
              <a:rPr lang="en-US" sz="2700" dirty="0">
                <a:solidFill>
                  <a:schemeClr val="bg1"/>
                </a:solidFill>
                <a:cs typeface="Arial" pitchFamily="34" charset="0"/>
              </a:rPr>
              <a:t>ou have to learn again which response (press or wait) is best for each gem. </a:t>
            </a:r>
            <a:br>
              <a:rPr lang="en-US" sz="2700" dirty="0">
                <a:solidFill>
                  <a:schemeClr val="bg1"/>
                </a:solidFill>
                <a:cs typeface="Arial" pitchFamily="34" charset="0"/>
              </a:rPr>
            </a:br>
            <a:r>
              <a:rPr lang="en-US" sz="2700" dirty="0">
                <a:solidFill>
                  <a:schemeClr val="bg1"/>
                </a:solidFill>
                <a:cs typeface="Arial" pitchFamily="34" charset="0"/>
              </a:rPr>
              <a:t>The only difference now is that trials with the different gems will be intermixed.</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However, like in the practice trials, the best response will give you </a:t>
            </a:r>
            <a:br>
              <a:rPr lang="en-US" sz="2700" dirty="0">
                <a:solidFill>
                  <a:schemeClr val="bg1"/>
                </a:solidFill>
                <a:cs typeface="Arial" pitchFamily="34" charset="0"/>
              </a:rPr>
            </a:br>
            <a:r>
              <a:rPr lang="en-US" sz="2700" dirty="0">
                <a:solidFill>
                  <a:schemeClr val="bg1"/>
                </a:solidFill>
                <a:cs typeface="Arial" pitchFamily="34" charset="0"/>
              </a:rPr>
              <a:t>the favorable outcome most of the time, BUT NOT ALWAYS.</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Thus, by making the best response for each gem,</a:t>
            </a:r>
            <a:br>
              <a:rPr lang="en-US" sz="2700" dirty="0">
                <a:solidFill>
                  <a:schemeClr val="bg1"/>
                </a:solidFill>
                <a:cs typeface="Arial" pitchFamily="34" charset="0"/>
              </a:rPr>
            </a:br>
            <a:r>
              <a:rPr lang="en-US" sz="2700" dirty="0">
                <a:solidFill>
                  <a:schemeClr val="bg1"/>
                </a:solidFill>
                <a:cs typeface="Arial" pitchFamily="34" charset="0"/>
              </a:rPr>
              <a:t>you will get the favorable outcome most frequently.</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The game is quite hard, so try to explore all options.</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At first you might be confused, but don’t worry,</a:t>
            </a:r>
            <a:br>
              <a:rPr lang="en-US" sz="2700" dirty="0">
                <a:solidFill>
                  <a:schemeClr val="bg1"/>
                </a:solidFill>
                <a:cs typeface="Arial" pitchFamily="34" charset="0"/>
              </a:rPr>
            </a:br>
            <a:r>
              <a:rPr lang="en-US" sz="2700" dirty="0">
                <a:solidFill>
                  <a:schemeClr val="bg1"/>
                </a:solidFill>
                <a:cs typeface="Arial" pitchFamily="34" charset="0"/>
              </a:rPr>
              <a:t>you will get plenty of practice!</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a:t>
            </a:r>
            <a:endParaRPr lang="en-US" sz="2700" dirty="0">
              <a:latin typeface="Calibri" charset="0"/>
            </a:endParaRPr>
          </a:p>
        </p:txBody>
      </p:sp>
      <p:sp>
        <p:nvSpPr>
          <p:cNvPr id="3" name="TextBox 2">
            <a:extLst>
              <a:ext uri="{FF2B5EF4-FFF2-40B4-BE49-F238E27FC236}">
                <a16:creationId xmlns:a16="http://schemas.microsoft.com/office/drawing/2014/main" id="{49426C69-5F32-43F3-B47A-CA38EB305021}"/>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072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r>
              <a:rPr lang="en-US" sz="2700" dirty="0">
                <a:solidFill>
                  <a:schemeClr val="bg1"/>
                </a:solidFill>
                <a:cs typeface="Arial" pitchFamily="34" charset="0"/>
              </a:rPr>
              <a:t>Welcome to the real Gem Game!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1</a:t>
            </a:r>
            <a:r>
              <a:rPr lang="en-US" sz="2700" baseline="30000" dirty="0">
                <a:solidFill>
                  <a:schemeClr val="bg1"/>
                </a:solidFill>
                <a:cs typeface="Arial" pitchFamily="34" charset="0"/>
              </a:rPr>
              <a:t>st</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stretch>
            <a:fillRect/>
          </a:stretch>
        </p:blipFill>
        <p:spPr>
          <a:xfrm>
            <a:off x="6959894" y="5040609"/>
            <a:ext cx="2520000" cy="2520000"/>
          </a:xfrm>
          <a:prstGeom prst="rect">
            <a:avLst/>
          </a:prstGeom>
        </p:spPr>
      </p:pic>
      <p:pic>
        <p:nvPicPr>
          <p:cNvPr id="3" name="Picture 2"/>
          <p:cNvPicPr>
            <a:picLocks noChangeAspect="1"/>
          </p:cNvPicPr>
          <p:nvPr/>
        </p:nvPicPr>
        <p:blipFill>
          <a:blip r:embed="rId4"/>
          <a:stretch>
            <a:fillRect/>
          </a:stretch>
        </p:blipFill>
        <p:spPr>
          <a:xfrm>
            <a:off x="11995408" y="5040609"/>
            <a:ext cx="2520000" cy="2520000"/>
          </a:xfrm>
          <a:prstGeom prst="rect">
            <a:avLst/>
          </a:prstGeom>
        </p:spPr>
      </p:pic>
      <p:pic>
        <p:nvPicPr>
          <p:cNvPr id="4" name="Picture 3"/>
          <p:cNvPicPr>
            <a:picLocks noChangeAspect="1"/>
          </p:cNvPicPr>
          <p:nvPr/>
        </p:nvPicPr>
        <p:blipFill>
          <a:blip r:embed="rId5"/>
          <a:stretch>
            <a:fillRect/>
          </a:stretch>
        </p:blipFill>
        <p:spPr>
          <a:xfrm>
            <a:off x="9479894" y="5039200"/>
            <a:ext cx="2520000" cy="2520000"/>
          </a:xfrm>
          <a:prstGeom prst="rect">
            <a:avLst/>
          </a:prstGeom>
        </p:spPr>
      </p:pic>
      <p:pic>
        <p:nvPicPr>
          <p:cNvPr id="5" name="Picture 4"/>
          <p:cNvPicPr>
            <a:picLocks noChangeAspect="1"/>
          </p:cNvPicPr>
          <p:nvPr/>
        </p:nvPicPr>
        <p:blipFill>
          <a:blip r:embed="rId6"/>
          <a:stretch>
            <a:fillRect/>
          </a:stretch>
        </p:blipFill>
        <p:spPr>
          <a:xfrm>
            <a:off x="4439894" y="5040609"/>
            <a:ext cx="2520000" cy="2520000"/>
          </a:xfrm>
          <a:prstGeom prst="rect">
            <a:avLst/>
          </a:prstGeom>
        </p:spPr>
      </p:pic>
      <p:sp>
        <p:nvSpPr>
          <p:cNvPr id="7" name="TextBox 6">
            <a:extLst>
              <a:ext uri="{FF2B5EF4-FFF2-40B4-BE49-F238E27FC236}">
                <a16:creationId xmlns:a16="http://schemas.microsoft.com/office/drawing/2014/main" id="{9E445AD5-69EE-4F36-8CEE-BABF040E4A1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22129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457111"/>
          </a:xfrm>
        </p:spPr>
        <p:txBody>
          <a:bodyPr anchor="t" anchorCtr="0">
            <a:noAutofit/>
          </a:bodyPr>
          <a:lstStyle/>
          <a:p>
            <a:r>
              <a:rPr lang="en-US" sz="2700" dirty="0">
                <a:solidFill>
                  <a:schemeClr val="bg1"/>
                </a:solidFill>
                <a:latin typeface="Calibri" charset="0"/>
              </a:rPr>
              <a:t>Welcome to the Gem Game. During the game you will be shown different gems.</a:t>
            </a:r>
            <a:br>
              <a:rPr lang="en-US" sz="2700" dirty="0">
                <a:solidFill>
                  <a:schemeClr val="bg1"/>
                </a:solidFill>
                <a:latin typeface="Calibri" charset="0"/>
              </a:rPr>
            </a:br>
            <a:r>
              <a:rPr lang="en-US" sz="2700" dirty="0">
                <a:solidFill>
                  <a:schemeClr val="bg1"/>
                </a:solidFill>
                <a:latin typeface="Calibri" charset="0"/>
              </a:rPr>
              <a:t>For example this one:</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rPr>
              <a:t>Every time you see a gem, </a:t>
            </a:r>
            <a:br>
              <a:rPr lang="en-US" sz="2700" dirty="0">
                <a:solidFill>
                  <a:schemeClr val="bg1"/>
                </a:solidFill>
              </a:rPr>
            </a:br>
            <a:r>
              <a:rPr lang="en-US" sz="2700" dirty="0">
                <a:solidFill>
                  <a:schemeClr val="bg1"/>
                </a:solidFill>
              </a:rPr>
              <a:t>you can choose whether you want to collect the gem or not. </a:t>
            </a:r>
            <a:br>
              <a:rPr lang="en-US" sz="2700" dirty="0">
                <a:solidFill>
                  <a:schemeClr val="bg1"/>
                </a:solidFill>
              </a:rPr>
            </a:br>
            <a:br>
              <a:rPr lang="en-US" sz="2700" dirty="0">
                <a:solidFill>
                  <a:schemeClr val="bg1"/>
                </a:solidFill>
              </a:rPr>
            </a:br>
            <a:r>
              <a:rPr lang="en-US" sz="2700" dirty="0">
                <a:solidFill>
                  <a:schemeClr val="bg1"/>
                </a:solidFill>
                <a:latin typeface="Calibri" charset="0"/>
              </a:rPr>
              <a:t>You collect a gem by PRESSING the spacebar, </a:t>
            </a:r>
            <a:br>
              <a:rPr lang="en-US" sz="2700" dirty="0">
                <a:solidFill>
                  <a:schemeClr val="bg1"/>
                </a:solidFill>
                <a:latin typeface="Calibri" charset="0"/>
              </a:rPr>
            </a:br>
            <a:r>
              <a:rPr lang="en-US" sz="2700" dirty="0">
                <a:solidFill>
                  <a:schemeClr val="bg1"/>
                </a:solidFill>
                <a:latin typeface="Calibri" charset="0"/>
              </a:rPr>
              <a:t>or not collect the gem by WAITING until the gem disappears.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You can only press the spacebar WHILE the gem is visible on the screen, not after it disappeared.</a:t>
            </a:r>
          </a:p>
        </p:txBody>
      </p:sp>
      <p:pic>
        <p:nvPicPr>
          <p:cNvPr id="2" name="Picture 1"/>
          <p:cNvPicPr>
            <a:picLocks noChangeAspect="1"/>
          </p:cNvPicPr>
          <p:nvPr/>
        </p:nvPicPr>
        <p:blipFill>
          <a:blip r:embed="rId3"/>
          <a:stretch>
            <a:fillRect/>
          </a:stretch>
        </p:blipFill>
        <p:spPr>
          <a:xfrm>
            <a:off x="7533706" y="2761889"/>
            <a:ext cx="3600000" cy="3600000"/>
          </a:xfrm>
          <a:prstGeom prst="rect">
            <a:avLst/>
          </a:prstGeom>
        </p:spPr>
      </p:pic>
      <p:sp>
        <p:nvSpPr>
          <p:cNvPr id="4" name="TextBox 3">
            <a:extLst>
              <a:ext uri="{FF2B5EF4-FFF2-40B4-BE49-F238E27FC236}">
                <a16:creationId xmlns:a16="http://schemas.microsoft.com/office/drawing/2014/main" id="{91EF3557-903E-4087-AEAF-FA72BC907111}"/>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225427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1.</a:t>
            </a:r>
            <a:br>
              <a:rPr lang="en-US" sz="2700" dirty="0">
                <a:solidFill>
                  <a:schemeClr val="bg1"/>
                </a:solidFill>
                <a:cs typeface="Arial" pitchFamily="34" charset="0"/>
              </a:rPr>
            </a:br>
            <a:r>
              <a:rPr lang="en-US" sz="2700" dirty="0">
                <a:solidFill>
                  <a:schemeClr val="bg1"/>
                </a:solidFill>
                <a:cs typeface="Arial" pitchFamily="34" charset="0"/>
              </a:rPr>
              <a:t>Only three more rounds to go!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br>
              <a:rPr lang="en-US" sz="2700" dirty="0">
                <a:solidFill>
                  <a:schemeClr val="bg1"/>
                </a:solidFill>
                <a:cs typeface="Arial" pitchFamily="34" charset="0"/>
              </a:rPr>
            </a:br>
            <a:r>
              <a:rPr lang="en-US" sz="2700" dirty="0">
                <a:solidFill>
                  <a:schemeClr val="bg1"/>
                </a:solidFill>
                <a:cs typeface="Arial" pitchFamily="34" charset="0"/>
              </a:rPr>
              <a:t>Please use this break to rest a short while if you have problems concentrating!</a:t>
            </a:r>
            <a:br>
              <a:rPr lang="en-US" sz="2700" dirty="0">
                <a:solidFill>
                  <a:schemeClr val="bg1"/>
                </a:solidFill>
                <a:cs typeface="Arial" pitchFamily="34" charset="0"/>
              </a:rPr>
            </a:br>
            <a:r>
              <a:rPr lang="en-US" sz="2700" dirty="0">
                <a:solidFill>
                  <a:schemeClr val="bg1"/>
                </a:solidFill>
                <a:cs typeface="Arial" pitchFamily="34" charset="0"/>
              </a:rPr>
              <a:t>Please don’t move during the break, so the eye-tracker remains calibrated!</a:t>
            </a:r>
            <a:br>
              <a:rPr lang="en-US" sz="2700" dirty="0">
                <a:solidFill>
                  <a:schemeClr val="bg1"/>
                </a:solidFill>
                <a:cs typeface="Arial" pitchFamily="34" charset="0"/>
              </a:rPr>
            </a:br>
            <a:endParaRPr lang="en-US" sz="2700" dirty="0"/>
          </a:p>
        </p:txBody>
      </p:sp>
      <p:sp>
        <p:nvSpPr>
          <p:cNvPr id="3" name="TextBox 2">
            <a:extLst>
              <a:ext uri="{FF2B5EF4-FFF2-40B4-BE49-F238E27FC236}">
                <a16:creationId xmlns:a16="http://schemas.microsoft.com/office/drawing/2014/main" id="{8BBE1322-727F-4C15-A512-90E5B7AB2D3C}"/>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194373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2</a:t>
            </a:r>
            <a:r>
              <a:rPr lang="en-US" sz="2700" baseline="30000" dirty="0">
                <a:solidFill>
                  <a:schemeClr val="bg1"/>
                </a:solidFill>
                <a:cs typeface="Arial" pitchFamily="34" charset="0"/>
              </a:rPr>
              <a:t>nd</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6" name="Picture 5"/>
          <p:cNvPicPr>
            <a:picLocks noChangeAspect="1"/>
          </p:cNvPicPr>
          <p:nvPr/>
        </p:nvPicPr>
        <p:blipFill>
          <a:blip r:embed="rId3"/>
          <a:stretch>
            <a:fillRect/>
          </a:stretch>
        </p:blipFill>
        <p:spPr>
          <a:xfrm>
            <a:off x="11990922" y="5040609"/>
            <a:ext cx="2520000" cy="2520000"/>
          </a:xfrm>
          <a:prstGeom prst="rect">
            <a:avLst/>
          </a:prstGeom>
        </p:spPr>
      </p:pic>
      <p:pic>
        <p:nvPicPr>
          <p:cNvPr id="7" name="Picture 6"/>
          <p:cNvPicPr>
            <a:picLocks noChangeAspect="1"/>
          </p:cNvPicPr>
          <p:nvPr/>
        </p:nvPicPr>
        <p:blipFill>
          <a:blip r:embed="rId4"/>
          <a:stretch>
            <a:fillRect/>
          </a:stretch>
        </p:blipFill>
        <p:spPr>
          <a:xfrm>
            <a:off x="9470922" y="5040609"/>
            <a:ext cx="2520000" cy="2520000"/>
          </a:xfrm>
          <a:prstGeom prst="rect">
            <a:avLst/>
          </a:prstGeom>
        </p:spPr>
      </p:pic>
      <p:pic>
        <p:nvPicPr>
          <p:cNvPr id="8" name="Picture 7"/>
          <p:cNvPicPr>
            <a:picLocks noChangeAspect="1"/>
          </p:cNvPicPr>
          <p:nvPr/>
        </p:nvPicPr>
        <p:blipFill>
          <a:blip r:embed="rId5"/>
          <a:stretch>
            <a:fillRect/>
          </a:stretch>
        </p:blipFill>
        <p:spPr>
          <a:xfrm>
            <a:off x="6955408" y="5040609"/>
            <a:ext cx="2520000" cy="2520000"/>
          </a:xfrm>
          <a:prstGeom prst="rect">
            <a:avLst/>
          </a:prstGeom>
        </p:spPr>
      </p:pic>
      <p:pic>
        <p:nvPicPr>
          <p:cNvPr id="9" name="Picture 8"/>
          <p:cNvPicPr>
            <a:picLocks noChangeAspect="1"/>
          </p:cNvPicPr>
          <p:nvPr/>
        </p:nvPicPr>
        <p:blipFill>
          <a:blip r:embed="rId6"/>
          <a:stretch>
            <a:fillRect/>
          </a:stretch>
        </p:blipFill>
        <p:spPr>
          <a:xfrm>
            <a:off x="4439894" y="5039200"/>
            <a:ext cx="2520000" cy="2520000"/>
          </a:xfrm>
          <a:prstGeom prst="rect">
            <a:avLst/>
          </a:prstGeom>
        </p:spPr>
      </p:pic>
    </p:spTree>
    <p:extLst>
      <p:ext uri="{BB962C8B-B14F-4D97-AF65-F5344CB8AC3E}">
        <p14:creationId xmlns:p14="http://schemas.microsoft.com/office/powerpoint/2010/main" val="237559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2. </a:t>
            </a:r>
            <a:br>
              <a:rPr lang="en-US" sz="2700" dirty="0">
                <a:solidFill>
                  <a:schemeClr val="bg1"/>
                </a:solidFill>
                <a:cs typeface="Arial" pitchFamily="34" charset="0"/>
              </a:rPr>
            </a:br>
            <a:r>
              <a:rPr lang="en-US" sz="2700" dirty="0">
                <a:solidFill>
                  <a:schemeClr val="bg1"/>
                </a:solidFill>
                <a:cs typeface="Arial" pitchFamily="34" charset="0"/>
              </a:rPr>
              <a:t>You are half-way through the task!</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br>
              <a:rPr lang="en-US" sz="2700" dirty="0">
                <a:solidFill>
                  <a:schemeClr val="bg1"/>
                </a:solidFill>
                <a:cs typeface="Arial" pitchFamily="34" charset="0"/>
              </a:rPr>
            </a:br>
            <a:r>
              <a:rPr lang="en-US" sz="2700" dirty="0">
                <a:solidFill>
                  <a:schemeClr val="bg1"/>
                </a:solidFill>
                <a:cs typeface="Arial" pitchFamily="34" charset="0"/>
              </a:rPr>
              <a:t>Please use this break to rest a short while if you have problems concentrating!</a:t>
            </a:r>
            <a:br>
              <a:rPr lang="en-US" sz="2700" dirty="0">
                <a:solidFill>
                  <a:schemeClr val="bg1"/>
                </a:solidFill>
                <a:cs typeface="Arial" pitchFamily="34" charset="0"/>
              </a:rPr>
            </a:br>
            <a:r>
              <a:rPr lang="en-US" sz="2700" dirty="0">
                <a:solidFill>
                  <a:schemeClr val="bg1"/>
                </a:solidFill>
                <a:cs typeface="Arial" pitchFamily="34" charset="0"/>
              </a:rPr>
              <a:t>Please don’t move during the break, so the eye-tracker remains calibrated!</a:t>
            </a:r>
            <a:br>
              <a:rPr lang="en-US" sz="2700" dirty="0">
                <a:solidFill>
                  <a:schemeClr val="bg1"/>
                </a:solidFill>
                <a:cs typeface="Arial" pitchFamily="34" charset="0"/>
              </a:rPr>
            </a:br>
            <a:endParaRPr lang="en-US" sz="2700" dirty="0"/>
          </a:p>
        </p:txBody>
      </p:sp>
      <p:sp>
        <p:nvSpPr>
          <p:cNvPr id="3" name="TextBox 2">
            <a:extLst>
              <a:ext uri="{FF2B5EF4-FFF2-40B4-BE49-F238E27FC236}">
                <a16:creationId xmlns:a16="http://schemas.microsoft.com/office/drawing/2014/main" id="{4B21EA41-7E7B-45A2-99B3-921CF13EA26E}"/>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16414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3</a:t>
            </a:r>
            <a:r>
              <a:rPr lang="en-US" sz="2700" baseline="30000" dirty="0">
                <a:solidFill>
                  <a:schemeClr val="bg1"/>
                </a:solidFill>
                <a:cs typeface="Arial" pitchFamily="34" charset="0"/>
              </a:rPr>
              <a:t>rd</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stretch>
            <a:fillRect/>
          </a:stretch>
        </p:blipFill>
        <p:spPr>
          <a:xfrm>
            <a:off x="12076322" y="5037223"/>
            <a:ext cx="2520000" cy="2520000"/>
          </a:xfrm>
          <a:prstGeom prst="rect">
            <a:avLst/>
          </a:prstGeom>
        </p:spPr>
      </p:pic>
      <p:pic>
        <p:nvPicPr>
          <p:cNvPr id="3" name="Picture 2"/>
          <p:cNvPicPr>
            <a:picLocks noChangeAspect="1"/>
          </p:cNvPicPr>
          <p:nvPr/>
        </p:nvPicPr>
        <p:blipFill>
          <a:blip r:embed="rId4"/>
          <a:stretch>
            <a:fillRect/>
          </a:stretch>
        </p:blipFill>
        <p:spPr>
          <a:xfrm>
            <a:off x="9556322" y="5037223"/>
            <a:ext cx="2520000" cy="2520000"/>
          </a:xfrm>
          <a:prstGeom prst="rect">
            <a:avLst/>
          </a:prstGeom>
        </p:spPr>
      </p:pic>
      <p:pic>
        <p:nvPicPr>
          <p:cNvPr id="4" name="Picture 3"/>
          <p:cNvPicPr>
            <a:picLocks noChangeAspect="1"/>
          </p:cNvPicPr>
          <p:nvPr/>
        </p:nvPicPr>
        <p:blipFill>
          <a:blip r:embed="rId5"/>
          <a:stretch>
            <a:fillRect/>
          </a:stretch>
        </p:blipFill>
        <p:spPr>
          <a:xfrm>
            <a:off x="7121721" y="5040609"/>
            <a:ext cx="2520000" cy="2520000"/>
          </a:xfrm>
          <a:prstGeom prst="rect">
            <a:avLst/>
          </a:prstGeom>
        </p:spPr>
      </p:pic>
      <p:pic>
        <p:nvPicPr>
          <p:cNvPr id="5" name="Picture 4"/>
          <p:cNvPicPr>
            <a:picLocks noChangeAspect="1"/>
          </p:cNvPicPr>
          <p:nvPr/>
        </p:nvPicPr>
        <p:blipFill>
          <a:blip r:embed="rId6"/>
          <a:stretch>
            <a:fillRect/>
          </a:stretch>
        </p:blipFill>
        <p:spPr>
          <a:xfrm>
            <a:off x="4601721" y="5040609"/>
            <a:ext cx="2520000" cy="2520000"/>
          </a:xfrm>
          <a:prstGeom prst="rect">
            <a:avLst/>
          </a:prstGeom>
        </p:spPr>
      </p:pic>
    </p:spTree>
    <p:extLst>
      <p:ext uri="{BB962C8B-B14F-4D97-AF65-F5344CB8AC3E}">
        <p14:creationId xmlns:p14="http://schemas.microsoft.com/office/powerpoint/2010/main" val="253514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a:solidFill>
                  <a:schemeClr val="bg1"/>
                </a:solidFill>
                <a:cs typeface="Arial" pitchFamily="34" charset="0"/>
              </a:rPr>
              <a:t>Congrats!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are done with round 3.</a:t>
            </a:r>
            <a:br>
              <a:rPr lang="en-US" sz="2700" dirty="0">
                <a:solidFill>
                  <a:schemeClr val="bg1"/>
                </a:solidFill>
                <a:cs typeface="Arial" pitchFamily="34" charset="0"/>
              </a:rPr>
            </a:br>
            <a:r>
              <a:rPr lang="en-US" sz="2700" dirty="0">
                <a:solidFill>
                  <a:schemeClr val="bg1"/>
                </a:solidFill>
                <a:cs typeface="Arial" pitchFamily="34" charset="0"/>
              </a:rPr>
              <a:t>Only one round left!</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can now take a short break to restore your attention.</a:t>
            </a:r>
            <a:br>
              <a:rPr lang="en-US" sz="2700" dirty="0">
                <a:solidFill>
                  <a:schemeClr val="bg1"/>
                </a:solidFill>
                <a:cs typeface="Arial" pitchFamily="34" charset="0"/>
              </a:rPr>
            </a:br>
            <a:r>
              <a:rPr lang="en-US" sz="2700" dirty="0">
                <a:solidFill>
                  <a:schemeClr val="bg1"/>
                </a:solidFill>
                <a:cs typeface="Arial" pitchFamily="34" charset="0"/>
              </a:rPr>
              <a:t>Please use this break to rest a short while if you have problems concentrating!</a:t>
            </a:r>
            <a:br>
              <a:rPr lang="en-US" sz="2700" dirty="0">
                <a:solidFill>
                  <a:schemeClr val="bg1"/>
                </a:solidFill>
                <a:cs typeface="Arial" pitchFamily="34" charset="0"/>
              </a:rPr>
            </a:br>
            <a:r>
              <a:rPr lang="en-US" sz="2700" dirty="0">
                <a:solidFill>
                  <a:schemeClr val="bg1"/>
                </a:solidFill>
                <a:cs typeface="Arial" pitchFamily="34" charset="0"/>
              </a:rPr>
              <a:t>Please don’t move during the break, so the eye-tracker remains calibrated!</a:t>
            </a:r>
            <a:br>
              <a:rPr lang="en-US" sz="2700" dirty="0">
                <a:solidFill>
                  <a:schemeClr val="bg1"/>
                </a:solidFill>
                <a:cs typeface="Arial" pitchFamily="34" charset="0"/>
              </a:rPr>
            </a:br>
            <a:endParaRPr lang="en-US" sz="2700" dirty="0"/>
          </a:p>
        </p:txBody>
      </p:sp>
      <p:sp>
        <p:nvSpPr>
          <p:cNvPr id="3" name="TextBox 2">
            <a:extLst>
              <a:ext uri="{FF2B5EF4-FFF2-40B4-BE49-F238E27FC236}">
                <a16:creationId xmlns:a16="http://schemas.microsoft.com/office/drawing/2014/main" id="{836B3401-E30E-482A-A2B8-9EC561B7F9D6}"/>
              </a:ext>
            </a:extLst>
          </p:cNvPr>
          <p:cNvSpPr txBox="1"/>
          <p:nvPr/>
        </p:nvSpPr>
        <p:spPr>
          <a:xfrm>
            <a:off x="7730711" y="9459340"/>
            <a:ext cx="3977051" cy="507831"/>
          </a:xfrm>
          <a:prstGeom prst="rect">
            <a:avLst/>
          </a:prstGeom>
          <a:noFill/>
        </p:spPr>
        <p:txBody>
          <a:bodyPr wrap="none" rtlCol="0">
            <a:spAutoFit/>
          </a:bodyPr>
          <a:lstStyle/>
          <a:p>
            <a:r>
              <a:rPr lang="en-US" sz="2700" dirty="0">
                <a:solidFill>
                  <a:schemeClr val="bg1"/>
                </a:solidFill>
                <a:latin typeface="Calibri" charset="0"/>
              </a:rPr>
              <a:t>Proceed with the spacebar.</a:t>
            </a:r>
            <a:endParaRPr lang="en-US" sz="2700" dirty="0"/>
          </a:p>
        </p:txBody>
      </p:sp>
    </p:spTree>
    <p:extLst>
      <p:ext uri="{BB962C8B-B14F-4D97-AF65-F5344CB8AC3E}">
        <p14:creationId xmlns:p14="http://schemas.microsoft.com/office/powerpoint/2010/main" val="40460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You will play 4 rounds of the game. </a:t>
            </a:r>
            <a:br>
              <a:rPr lang="en-US" sz="2700" dirty="0">
                <a:solidFill>
                  <a:schemeClr val="bg1"/>
                </a:solidFill>
                <a:cs typeface="Arial" pitchFamily="34" charset="0"/>
              </a:rPr>
            </a:br>
            <a:r>
              <a:rPr lang="en-US" sz="2700" dirty="0">
                <a:solidFill>
                  <a:schemeClr val="bg1"/>
                </a:solidFill>
                <a:cs typeface="Arial" pitchFamily="34" charset="0"/>
              </a:rPr>
              <a:t>This is the 4</a:t>
            </a:r>
            <a:r>
              <a:rPr lang="en-US" sz="2700" baseline="30000" dirty="0">
                <a:solidFill>
                  <a:schemeClr val="bg1"/>
                </a:solidFill>
                <a:cs typeface="Arial" pitchFamily="34" charset="0"/>
              </a:rPr>
              <a:t>th</a:t>
            </a:r>
            <a:r>
              <a:rPr lang="en-US" sz="2700" dirty="0">
                <a:solidFill>
                  <a:schemeClr val="bg1"/>
                </a:solidFill>
                <a:cs typeface="Arial" pitchFamily="34" charset="0"/>
              </a:rPr>
              <a:t> round.</a:t>
            </a:r>
            <a:br>
              <a:rPr lang="en-US" sz="2700" dirty="0">
                <a:solidFill>
                  <a:schemeClr val="bg1"/>
                </a:solidFill>
                <a:cs typeface="Arial" pitchFamily="34" charset="0"/>
              </a:rPr>
            </a:br>
            <a:r>
              <a:rPr lang="en-US" sz="2700" dirty="0">
                <a:solidFill>
                  <a:schemeClr val="bg1"/>
                </a:solidFill>
                <a:cs typeface="Arial" pitchFamily="34" charset="0"/>
              </a:rPr>
              <a:t>Below are the gems for which you have to learn what to do:</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 </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endParaRPr lang="en-US" sz="2700" dirty="0">
              <a:latin typeface="Calibri" charset="0"/>
            </a:endParaRPr>
          </a:p>
        </p:txBody>
      </p:sp>
      <p:pic>
        <p:nvPicPr>
          <p:cNvPr id="2" name="Picture 1"/>
          <p:cNvPicPr>
            <a:picLocks noChangeAspect="1"/>
          </p:cNvPicPr>
          <p:nvPr/>
        </p:nvPicPr>
        <p:blipFill>
          <a:blip r:embed="rId3"/>
          <a:stretch>
            <a:fillRect/>
          </a:stretch>
        </p:blipFill>
        <p:spPr>
          <a:xfrm>
            <a:off x="11990922" y="5040609"/>
            <a:ext cx="2520000" cy="2520000"/>
          </a:xfrm>
          <a:prstGeom prst="rect">
            <a:avLst/>
          </a:prstGeom>
        </p:spPr>
      </p:pic>
      <p:pic>
        <p:nvPicPr>
          <p:cNvPr id="3" name="Picture 2"/>
          <p:cNvPicPr>
            <a:picLocks noChangeAspect="1"/>
          </p:cNvPicPr>
          <p:nvPr/>
        </p:nvPicPr>
        <p:blipFill>
          <a:blip r:embed="rId4"/>
          <a:stretch>
            <a:fillRect/>
          </a:stretch>
        </p:blipFill>
        <p:spPr>
          <a:xfrm>
            <a:off x="9470922" y="5040609"/>
            <a:ext cx="2520000" cy="2520000"/>
          </a:xfrm>
          <a:prstGeom prst="rect">
            <a:avLst/>
          </a:prstGeom>
        </p:spPr>
      </p:pic>
      <p:pic>
        <p:nvPicPr>
          <p:cNvPr id="4" name="Picture 3"/>
          <p:cNvPicPr>
            <a:picLocks noChangeAspect="1"/>
          </p:cNvPicPr>
          <p:nvPr/>
        </p:nvPicPr>
        <p:blipFill>
          <a:blip r:embed="rId5"/>
          <a:stretch>
            <a:fillRect/>
          </a:stretch>
        </p:blipFill>
        <p:spPr>
          <a:xfrm>
            <a:off x="6954287" y="5040609"/>
            <a:ext cx="2520000" cy="2520000"/>
          </a:xfrm>
          <a:prstGeom prst="rect">
            <a:avLst/>
          </a:prstGeom>
        </p:spPr>
      </p:pic>
      <p:pic>
        <p:nvPicPr>
          <p:cNvPr id="5" name="Picture 4"/>
          <p:cNvPicPr>
            <a:picLocks noChangeAspect="1"/>
          </p:cNvPicPr>
          <p:nvPr/>
        </p:nvPicPr>
        <p:blipFill>
          <a:blip r:embed="rId6"/>
          <a:stretch>
            <a:fillRect/>
          </a:stretch>
        </p:blipFill>
        <p:spPr>
          <a:xfrm>
            <a:off x="4437651" y="5040609"/>
            <a:ext cx="2520000" cy="2520000"/>
          </a:xfrm>
          <a:prstGeom prst="rect">
            <a:avLst/>
          </a:prstGeom>
        </p:spPr>
      </p:pic>
    </p:spTree>
    <p:extLst>
      <p:ext uri="{BB962C8B-B14F-4D97-AF65-F5344CB8AC3E}">
        <p14:creationId xmlns:p14="http://schemas.microsoft.com/office/powerpoint/2010/main" val="428085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781050"/>
            <a:ext cx="17166432" cy="8648700"/>
          </a:xfrm>
        </p:spPr>
        <p:txBody>
          <a:bodyPr>
            <a:noAutofit/>
          </a:bodyPr>
          <a:lstStyle/>
          <a:p>
            <a:br>
              <a:rPr lang="en-US" sz="2700" dirty="0">
                <a:solidFill>
                  <a:schemeClr val="bg1"/>
                </a:solidFill>
                <a:cs typeface="Arial" pitchFamily="34" charset="0"/>
              </a:rPr>
            </a:br>
            <a:r>
              <a:rPr lang="en-US" sz="2700" dirty="0">
                <a:solidFill>
                  <a:schemeClr val="bg1"/>
                </a:solidFill>
                <a:cs typeface="Arial" pitchFamily="34" charset="0"/>
              </a:rPr>
              <a:t>REMEMBER</a:t>
            </a:r>
            <a:br>
              <a:rPr lang="en-US" sz="2700" dirty="0">
                <a:solidFill>
                  <a:schemeClr val="bg1"/>
                </a:solidFill>
                <a:cs typeface="Arial" pitchFamily="34" charset="0"/>
              </a:rPr>
            </a:b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For each gem, </a:t>
            </a:r>
            <a:br>
              <a:rPr lang="en-US" sz="2700" dirty="0">
                <a:solidFill>
                  <a:schemeClr val="bg1"/>
                </a:solidFill>
                <a:cs typeface="Arial" pitchFamily="34" charset="0"/>
              </a:rPr>
            </a:br>
            <a:r>
              <a:rPr lang="en-US" sz="2700" dirty="0">
                <a:solidFill>
                  <a:schemeClr val="bg1"/>
                </a:solidFill>
                <a:cs typeface="Arial" pitchFamily="34" charset="0"/>
              </a:rPr>
              <a:t>you need to find out by trial-and-error whether to PRESS or WAIT </a:t>
            </a:r>
            <a:br>
              <a:rPr lang="en-US" sz="2700" dirty="0">
                <a:solidFill>
                  <a:schemeClr val="bg1"/>
                </a:solidFill>
                <a:cs typeface="Arial" pitchFamily="34" charset="0"/>
              </a:rPr>
            </a:br>
            <a:r>
              <a:rPr lang="en-US" sz="2700" dirty="0">
                <a:solidFill>
                  <a:schemeClr val="bg1"/>
                </a:solidFill>
                <a:cs typeface="Arial" pitchFamily="34" charset="0"/>
              </a:rPr>
              <a:t>in order to win or avoid losing points. </a:t>
            </a:r>
            <a:br>
              <a:rPr lang="en-US" sz="2700" dirty="0">
                <a:solidFill>
                  <a:schemeClr val="bg1"/>
                </a:solidFill>
                <a:cs typeface="Arial" pitchFamily="34" charset="0"/>
              </a:rPr>
            </a:br>
            <a:r>
              <a:rPr lang="en-US" sz="2700" dirty="0">
                <a:solidFill>
                  <a:schemeClr val="bg1"/>
                </a:solidFill>
                <a:cs typeface="Arial" pitchFamily="34" charset="0"/>
              </a:rPr>
              <a:t>You can only press WHILE the gem </a:t>
            </a:r>
            <a:r>
              <a:rPr lang="en-US" sz="2700">
                <a:solidFill>
                  <a:schemeClr val="bg1"/>
                </a:solidFill>
                <a:cs typeface="Arial" pitchFamily="34" charset="0"/>
              </a:rPr>
              <a:t>is visible.</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Sometimes, you might get the wrong outcome, </a:t>
            </a:r>
            <a:br>
              <a:rPr lang="en-US" sz="2700" dirty="0">
                <a:solidFill>
                  <a:schemeClr val="bg1"/>
                </a:solidFill>
                <a:cs typeface="Arial" pitchFamily="34" charset="0"/>
              </a:rPr>
            </a:br>
            <a:r>
              <a:rPr lang="en-US" sz="2700" dirty="0">
                <a:solidFill>
                  <a:schemeClr val="bg1"/>
                </a:solidFill>
                <a:cs typeface="Arial" pitchFamily="34" charset="0"/>
              </a:rPr>
              <a:t>even when you made the right response! </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Always look at the fixation cross in the MIDDLE of the screen, otherwise the eye-tracker might lose your eye!</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Press the spacebar to start the task.</a:t>
            </a:r>
            <a:br>
              <a:rPr lang="en-US" sz="2700" dirty="0">
                <a:solidFill>
                  <a:schemeClr val="bg1"/>
                </a:solidFill>
                <a:cs typeface="Arial" pitchFamily="34" charset="0"/>
              </a:rPr>
            </a:br>
            <a:br>
              <a:rPr lang="en-US" sz="2700" dirty="0">
                <a:solidFill>
                  <a:schemeClr val="bg1"/>
                </a:solidFill>
                <a:cs typeface="Arial" pitchFamily="34" charset="0"/>
              </a:rPr>
            </a:br>
            <a:r>
              <a:rPr lang="en-US" sz="2700" dirty="0">
                <a:solidFill>
                  <a:schemeClr val="bg1"/>
                </a:solidFill>
                <a:cs typeface="Arial" pitchFamily="34" charset="0"/>
              </a:rPr>
              <a:t>Good luck!</a:t>
            </a:r>
            <a:endParaRPr lang="en-US" sz="2700" dirty="0">
              <a:latin typeface="Calibri" charset="0"/>
            </a:endParaRPr>
          </a:p>
        </p:txBody>
      </p:sp>
    </p:spTree>
    <p:extLst>
      <p:ext uri="{BB962C8B-B14F-4D97-AF65-F5344CB8AC3E}">
        <p14:creationId xmlns:p14="http://schemas.microsoft.com/office/powerpoint/2010/main" val="2462824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53691" y="379610"/>
            <a:ext cx="17166432" cy="9427329"/>
          </a:xfrm>
        </p:spPr>
        <p:txBody>
          <a:bodyPr>
            <a:normAutofit/>
          </a:bodyPr>
          <a:lstStyle/>
          <a:p>
            <a:br>
              <a:rPr lang="en-US" sz="2700" dirty="0">
                <a:solidFill>
                  <a:schemeClr val="bg1"/>
                </a:solidFill>
                <a:latin typeface="Calibri" charset="0"/>
              </a:rPr>
            </a:br>
            <a:r>
              <a:rPr lang="en-US" sz="2700" dirty="0">
                <a:solidFill>
                  <a:schemeClr val="bg1"/>
                </a:solidFill>
                <a:latin typeface="Calibri" charset="0"/>
              </a:rPr>
              <a:t> This is the end of the final round.</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You will now fill in a brief questionnaire and answer some additional questions for about 10 minutes.</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Please contact the experimenter now.</a:t>
            </a:r>
          </a:p>
        </p:txBody>
      </p:sp>
    </p:spTree>
    <p:extLst>
      <p:ext uri="{BB962C8B-B14F-4D97-AF65-F5344CB8AC3E}">
        <p14:creationId xmlns:p14="http://schemas.microsoft.com/office/powerpoint/2010/main" val="3148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53691" y="1559966"/>
            <a:ext cx="17166432" cy="7559834"/>
          </a:xfrm>
        </p:spPr>
        <p:txBody>
          <a:bodyPr/>
          <a:lstStyle/>
          <a:p>
            <a:pPr>
              <a:lnSpc>
                <a:spcPct val="120000"/>
              </a:lnSpc>
              <a:spcBef>
                <a:spcPts val="1200"/>
              </a:spcBef>
            </a:pPr>
            <a:r>
              <a:rPr lang="en-US" sz="2700" dirty="0">
                <a:solidFill>
                  <a:schemeClr val="bg1"/>
                </a:solidFill>
                <a:latin typeface="Calibri" charset="0"/>
              </a:rPr>
              <a:t>So every time a gem appears on the screen </a:t>
            </a:r>
            <a:br>
              <a:rPr lang="en-US" sz="2700" dirty="0">
                <a:solidFill>
                  <a:schemeClr val="bg1"/>
                </a:solidFill>
                <a:latin typeface="Calibri" charset="0"/>
              </a:rPr>
            </a:br>
            <a:r>
              <a:rPr lang="en-US" sz="2700" dirty="0">
                <a:solidFill>
                  <a:schemeClr val="bg1"/>
                </a:solidFill>
                <a:latin typeface="Calibri" charset="0"/>
              </a:rPr>
              <a:t>you can decide to either: </a:t>
            </a: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   1) Press </a:t>
            </a:r>
            <a:br>
              <a:rPr lang="en-US" sz="2700" dirty="0">
                <a:solidFill>
                  <a:schemeClr val="bg1"/>
                </a:solidFill>
                <a:latin typeface="Calibri" charset="0"/>
              </a:rPr>
            </a:br>
            <a:r>
              <a:rPr lang="en-US" sz="2700" dirty="0">
                <a:solidFill>
                  <a:schemeClr val="bg1"/>
                </a:solidFill>
                <a:latin typeface="Calibri" charset="0"/>
              </a:rPr>
              <a:t>  2) Wait</a:t>
            </a:r>
            <a:br>
              <a:rPr lang="en-US" sz="2700" dirty="0">
                <a:solidFill>
                  <a:schemeClr val="bg1"/>
                </a:solidFill>
                <a:latin typeface="Calibri" charset="0"/>
              </a:rPr>
            </a:br>
            <a:br>
              <a:rPr lang="en-US" sz="2700" dirty="0">
                <a:solidFill>
                  <a:schemeClr val="bg1"/>
                </a:solidFill>
                <a:latin typeface="Calibri" charset="0"/>
              </a:rPr>
            </a:br>
            <a:br>
              <a:rPr lang="en-US" sz="4100" dirty="0">
                <a:solidFill>
                  <a:schemeClr val="bg1"/>
                </a:solidFill>
                <a:latin typeface="Calibri" charset="0"/>
              </a:rPr>
            </a:br>
            <a:endParaRPr lang="en-US" sz="2700" dirty="0">
              <a:solidFill>
                <a:schemeClr val="bg1"/>
              </a:solidFill>
              <a:latin typeface="Calibri" charset="0"/>
            </a:endParaRPr>
          </a:p>
        </p:txBody>
      </p:sp>
      <p:sp>
        <p:nvSpPr>
          <p:cNvPr id="5" name="TextBox 4">
            <a:extLst>
              <a:ext uri="{FF2B5EF4-FFF2-40B4-BE49-F238E27FC236}">
                <a16:creationId xmlns:a16="http://schemas.microsoft.com/office/drawing/2014/main" id="{D07ECB50-9574-4305-B3C8-887B63E6C3CA}"/>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06463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53690" y="1369124"/>
            <a:ext cx="17166432" cy="1799961"/>
          </a:xfrm>
        </p:spPr>
        <p:txBody>
          <a:bodyPr>
            <a:normAutofit/>
          </a:bodyPr>
          <a:lstStyle/>
          <a:p>
            <a:pPr eaLnBrk="1" hangingPunct="1"/>
            <a:r>
              <a:rPr lang="en-US" sz="2700" dirty="0">
                <a:solidFill>
                  <a:schemeClr val="bg1"/>
                </a:solidFill>
                <a:latin typeface="Calibri" charset="0"/>
              </a:rPr>
              <a:t>In the real game your choice to press or wait</a:t>
            </a:r>
            <a:br>
              <a:rPr lang="en-US" sz="2700" dirty="0">
                <a:solidFill>
                  <a:schemeClr val="bg1"/>
                </a:solidFill>
                <a:latin typeface="Calibri" charset="0"/>
              </a:rPr>
            </a:br>
            <a:r>
              <a:rPr lang="en-US" sz="2700" dirty="0">
                <a:solidFill>
                  <a:schemeClr val="bg1"/>
                </a:solidFill>
                <a:latin typeface="Calibri" charset="0"/>
              </a:rPr>
              <a:t>can lead to:</a:t>
            </a:r>
            <a:br>
              <a:rPr lang="en-US" sz="2700" dirty="0">
                <a:solidFill>
                  <a:schemeClr val="bg1"/>
                </a:solidFill>
                <a:latin typeface="Calibri" charset="0"/>
              </a:rPr>
            </a:br>
            <a:endParaRPr lang="en-US" sz="2700" dirty="0">
              <a:solidFill>
                <a:schemeClr val="bg1"/>
              </a:solidFill>
              <a:latin typeface="Calibri" charset="0"/>
            </a:endParaRPr>
          </a:p>
        </p:txBody>
      </p:sp>
      <p:sp>
        <p:nvSpPr>
          <p:cNvPr id="7171" name="TextBox 2"/>
          <p:cNvSpPr txBox="1">
            <a:spLocks noChangeArrowheads="1"/>
          </p:cNvSpPr>
          <p:nvPr/>
        </p:nvSpPr>
        <p:spPr bwMode="auto">
          <a:xfrm>
            <a:off x="2860428" y="3715578"/>
            <a:ext cx="4132659" cy="224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you</a:t>
            </a:r>
            <a:r>
              <a:rPr lang="en-US" sz="2700" dirty="0">
                <a:latin typeface="Calibri" charset="0"/>
              </a:rPr>
              <a:t> </a:t>
            </a:r>
            <a:r>
              <a:rPr lang="en-US" sz="2700" b="1" dirty="0">
                <a:ln w="3175">
                  <a:noFill/>
                </a:ln>
                <a:solidFill>
                  <a:schemeClr val="bg1"/>
                </a:solidFill>
                <a:latin typeface="Calibri" charset="0"/>
              </a:rPr>
              <a:t>win points</a:t>
            </a:r>
            <a:endParaRPr lang="en-US" sz="2700" b="1"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p:txBody>
      </p:sp>
      <p:sp>
        <p:nvSpPr>
          <p:cNvPr id="4" name="TextBox 3"/>
          <p:cNvSpPr txBox="1"/>
          <p:nvPr/>
        </p:nvSpPr>
        <p:spPr>
          <a:xfrm>
            <a:off x="6858000" y="3715578"/>
            <a:ext cx="5181599" cy="2249845"/>
          </a:xfrm>
          <a:prstGeom prst="rect">
            <a:avLst/>
          </a:prstGeom>
          <a:noFill/>
        </p:spPr>
        <p:txBody>
          <a:bodyPr wrap="square"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b="1" dirty="0">
                <a:ln w="3175">
                  <a:noFill/>
                </a:ln>
                <a:solidFill>
                  <a:schemeClr val="bg1"/>
                </a:solidFill>
                <a:latin typeface="Calibri" charset="0"/>
              </a:rPr>
              <a:t>zero points</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sp>
        <p:nvSpPr>
          <p:cNvPr id="7173" name="TextBox 4"/>
          <p:cNvSpPr txBox="1">
            <a:spLocks noChangeArrowheads="1"/>
          </p:cNvSpPr>
          <p:nvPr/>
        </p:nvSpPr>
        <p:spPr bwMode="auto">
          <a:xfrm>
            <a:off x="12016331" y="3732928"/>
            <a:ext cx="4132659" cy="266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you </a:t>
            </a:r>
            <a:r>
              <a:rPr lang="en-US" sz="2700" b="1" dirty="0">
                <a:solidFill>
                  <a:schemeClr val="bg1"/>
                </a:solidFill>
                <a:latin typeface="Calibri" charset="0"/>
              </a:rPr>
              <a:t>lose points</a:t>
            </a: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pic>
        <p:nvPicPr>
          <p:cNvPr id="2" name="Picture 1"/>
          <p:cNvPicPr>
            <a:picLocks noChangeAspect="1"/>
          </p:cNvPicPr>
          <p:nvPr/>
        </p:nvPicPr>
        <p:blipFill>
          <a:blip r:embed="rId3"/>
          <a:stretch>
            <a:fillRect/>
          </a:stretch>
        </p:blipFill>
        <p:spPr>
          <a:xfrm>
            <a:off x="8178402" y="4745024"/>
            <a:ext cx="2374949" cy="2408398"/>
          </a:xfrm>
          <a:prstGeom prst="rect">
            <a:avLst/>
          </a:prstGeom>
        </p:spPr>
      </p:pic>
      <p:pic>
        <p:nvPicPr>
          <p:cNvPr id="3" name="Picture 2"/>
          <p:cNvPicPr>
            <a:picLocks noChangeAspect="1"/>
          </p:cNvPicPr>
          <p:nvPr/>
        </p:nvPicPr>
        <p:blipFill>
          <a:blip r:embed="rId4"/>
          <a:stretch>
            <a:fillRect/>
          </a:stretch>
        </p:blipFill>
        <p:spPr>
          <a:xfrm>
            <a:off x="3783510" y="4777423"/>
            <a:ext cx="2343000" cy="2375999"/>
          </a:xfrm>
          <a:prstGeom prst="rect">
            <a:avLst/>
          </a:prstGeom>
        </p:spPr>
      </p:pic>
      <p:pic>
        <p:nvPicPr>
          <p:cNvPr id="5" name="Picture 4"/>
          <p:cNvPicPr>
            <a:picLocks noChangeAspect="1"/>
          </p:cNvPicPr>
          <p:nvPr/>
        </p:nvPicPr>
        <p:blipFill>
          <a:blip r:embed="rId5"/>
          <a:stretch>
            <a:fillRect/>
          </a:stretch>
        </p:blipFill>
        <p:spPr>
          <a:xfrm>
            <a:off x="12827420" y="4777423"/>
            <a:ext cx="2343000" cy="2375999"/>
          </a:xfrm>
          <a:prstGeom prst="rect">
            <a:avLst/>
          </a:prstGeom>
        </p:spPr>
      </p:pic>
      <p:sp>
        <p:nvSpPr>
          <p:cNvPr id="11" name="TextBox 10">
            <a:extLst>
              <a:ext uri="{FF2B5EF4-FFF2-40B4-BE49-F238E27FC236}">
                <a16:creationId xmlns:a16="http://schemas.microsoft.com/office/drawing/2014/main" id="{4134ED2B-3C58-4735-A8D8-65DD249FAE40}"/>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249942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1062814"/>
            <a:ext cx="19073813" cy="7559834"/>
          </a:xfrm>
          <a:prstGeom prst="rect">
            <a:avLst/>
          </a:prstGeom>
        </p:spPr>
        <p:txBody>
          <a:bodyPr vert="horz" lIns="170686" tIns="85343" rIns="170686" bIns="85343" rtlCol="0" anchor="ctr">
            <a:noAutofit/>
          </a:bodyPr>
          <a:lstStyle/>
          <a:p>
            <a:pPr marL="0" marR="0" lvl="0" indent="0" algn="ctr" defTabSz="853432" rtl="0" eaLnBrk="1" fontAlgn="auto" latinLnBrk="0" hangingPunct="1">
              <a:lnSpc>
                <a:spcPct val="100000"/>
              </a:lnSpc>
              <a:spcBef>
                <a:spcPct val="0"/>
              </a:spcBef>
              <a:spcAft>
                <a:spcPts val="0"/>
              </a:spcAft>
              <a:buClrTx/>
              <a:buSzTx/>
              <a:buFontTx/>
              <a:buNone/>
              <a:tabLst/>
              <a:defRPr/>
            </a:pPr>
            <a:br>
              <a:rPr kumimoji="0" lang="en-US" sz="2700" b="0" i="0" u="none" strike="noStrike" kern="1200" cap="none" spc="0" normalizeH="0" baseline="0" noProof="0" dirty="0">
                <a:ln>
                  <a:noFill/>
                </a:ln>
                <a:solidFill>
                  <a:schemeClr val="bg1"/>
                </a:solidFill>
                <a:effectLst/>
                <a:uLnTx/>
                <a:uFillTx/>
                <a:latin typeface="+mj-lt"/>
                <a:ea typeface="+mj-ea"/>
                <a:cs typeface="+mj-cs"/>
              </a:rPr>
            </a:b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Each gem has one response (press or wait)</a:t>
            </a: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that will give you the best outcome.</a:t>
            </a:r>
            <a:br>
              <a:rPr kumimoji="0" lang="en-US" sz="2700" b="0" i="0" u="none" strike="noStrike" kern="1200" cap="none" spc="0" normalizeH="0" baseline="0" noProof="0" dirty="0">
                <a:ln>
                  <a:noFill/>
                </a:ln>
                <a:solidFill>
                  <a:schemeClr val="bg1"/>
                </a:solidFill>
                <a:effectLst/>
                <a:uLnTx/>
                <a:uFillTx/>
                <a:latin typeface="+mj-lt"/>
                <a:ea typeface="+mj-ea"/>
                <a:cs typeface="+mj-cs"/>
              </a:rPr>
            </a:b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By choosing the best response for each gem, </a:t>
            </a:r>
            <a:br>
              <a:rPr kumimoji="0" lang="en-US" sz="2700" b="0" i="0" u="none" strike="noStrike" kern="1200" cap="none" spc="0" normalizeH="0" baseline="0" noProof="0" dirty="0">
                <a:ln>
                  <a:noFill/>
                </a:ln>
                <a:solidFill>
                  <a:schemeClr val="bg1"/>
                </a:solidFill>
                <a:effectLst/>
                <a:uLnTx/>
                <a:uFillTx/>
                <a:latin typeface="+mj-lt"/>
                <a:ea typeface="+mj-ea"/>
                <a:cs typeface="+mj-cs"/>
              </a:rPr>
            </a:br>
            <a:r>
              <a:rPr kumimoji="0" lang="en-US" sz="2700" b="0" i="0" u="none" strike="noStrike" kern="1200" cap="none" spc="0" normalizeH="0" baseline="0" noProof="0" dirty="0">
                <a:ln>
                  <a:noFill/>
                </a:ln>
                <a:solidFill>
                  <a:schemeClr val="bg1"/>
                </a:solidFill>
                <a:effectLst/>
                <a:uLnTx/>
                <a:uFillTx/>
                <a:latin typeface="+mj-lt"/>
                <a:ea typeface="+mj-ea"/>
                <a:cs typeface="+mj-cs"/>
              </a:rPr>
              <a:t>you can make the most favorable outcome most frequent. </a:t>
            </a:r>
          </a:p>
          <a:p>
            <a:pPr marL="0" marR="0" lvl="0" indent="0" algn="ctr" defTabSz="853432" rtl="0" eaLnBrk="1" fontAlgn="auto" latinLnBrk="0" hangingPunct="1">
              <a:lnSpc>
                <a:spcPct val="100000"/>
              </a:lnSpc>
              <a:spcBef>
                <a:spcPct val="0"/>
              </a:spcBef>
              <a:spcAft>
                <a:spcPts val="0"/>
              </a:spcAft>
              <a:buClrTx/>
              <a:buSzTx/>
              <a:buFontTx/>
              <a:buNone/>
              <a:tabLst/>
              <a:defRPr/>
            </a:pPr>
            <a:endParaRPr lang="en-US" sz="2700" dirty="0">
              <a:solidFill>
                <a:schemeClr val="bg1"/>
              </a:solidFill>
              <a:latin typeface="+mj-lt"/>
              <a:ea typeface="+mj-ea"/>
              <a:cs typeface="+mj-cs"/>
            </a:endParaRPr>
          </a:p>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If you give the correct response in more than 75% of trials,</a:t>
            </a:r>
          </a:p>
          <a:p>
            <a:pPr marL="0" marR="0" lvl="0" indent="0" algn="ctr" defTabSz="853432" rtl="0" eaLnBrk="1" fontAlgn="auto" latinLnBrk="0" hangingPunct="1">
              <a:lnSpc>
                <a:spcPct val="100000"/>
              </a:lnSpc>
              <a:spcBef>
                <a:spcPct val="0"/>
              </a:spcBef>
              <a:spcAft>
                <a:spcPts val="0"/>
              </a:spcAft>
              <a:buClrTx/>
              <a:buSzTx/>
              <a:buFontTx/>
              <a:buNone/>
              <a:tabLst/>
              <a:defRPr/>
            </a:pPr>
            <a:r>
              <a:rPr lang="en-US" sz="2700" dirty="0">
                <a:solidFill>
                  <a:schemeClr val="bg1"/>
                </a:solidFill>
                <a:latin typeface="+mj-lt"/>
                <a:ea typeface="+mj-ea"/>
                <a:cs typeface="+mj-cs"/>
              </a:rPr>
              <a:t>you will receive an EXTRA REWARD at the end of the game!</a:t>
            </a:r>
          </a:p>
          <a:p>
            <a:pPr marL="0" marR="0" lvl="0" indent="0" algn="ctr" defTabSz="853432"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dirty="0">
                <a:ln>
                  <a:noFill/>
                </a:ln>
                <a:solidFill>
                  <a:schemeClr val="bg1"/>
                </a:solidFill>
                <a:effectLst/>
                <a:uLnTx/>
                <a:uFillTx/>
                <a:latin typeface="+mj-lt"/>
                <a:ea typeface="+mj-ea"/>
                <a:cs typeface="+mj-cs"/>
              </a:rPr>
              <a:t>Previous participants had to try hard to meet this threshold!</a:t>
            </a:r>
            <a:endParaRPr kumimoji="0" lang="en-US" sz="2700" b="0" i="0" u="none" strike="noStrike" kern="1200" cap="none" spc="0" normalizeH="0" baseline="0" noProof="0" dirty="0">
              <a:ln>
                <a:noFill/>
              </a:ln>
              <a:solidFill>
                <a:schemeClr val="bg1"/>
              </a:solidFill>
              <a:effectLst/>
              <a:uLnTx/>
              <a:uFillTx/>
              <a:latin typeface="Calibri" charset="0"/>
              <a:ea typeface="+mj-ea"/>
              <a:cs typeface="+mj-cs"/>
            </a:endParaRPr>
          </a:p>
        </p:txBody>
      </p:sp>
      <p:sp>
        <p:nvSpPr>
          <p:cNvPr id="5" name="TextBox 4">
            <a:extLst>
              <a:ext uri="{FF2B5EF4-FFF2-40B4-BE49-F238E27FC236}">
                <a16:creationId xmlns:a16="http://schemas.microsoft.com/office/drawing/2014/main" id="{65E91C51-13D8-4E86-A598-2BA14DC76014}"/>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8433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0680304" y="7303330"/>
            <a:ext cx="1799999" cy="1825352"/>
          </a:xfrm>
          <a:prstGeom prst="rect">
            <a:avLst/>
          </a:prstGeom>
        </p:spPr>
      </p:pic>
      <p:pic>
        <p:nvPicPr>
          <p:cNvPr id="17" name="Picture 16"/>
          <p:cNvPicPr>
            <a:picLocks noChangeAspect="1"/>
          </p:cNvPicPr>
          <p:nvPr/>
        </p:nvPicPr>
        <p:blipFill>
          <a:blip r:embed="rId4"/>
          <a:stretch>
            <a:fillRect/>
          </a:stretch>
        </p:blipFill>
        <p:spPr>
          <a:xfrm>
            <a:off x="6767898" y="7303331"/>
            <a:ext cx="1800000" cy="1825352"/>
          </a:xfrm>
          <a:prstGeom prst="rect">
            <a:avLst/>
          </a:prstGeom>
        </p:spPr>
      </p:pic>
      <p:pic>
        <p:nvPicPr>
          <p:cNvPr id="15" name="Picture 14"/>
          <p:cNvPicPr>
            <a:picLocks noChangeAspect="1"/>
          </p:cNvPicPr>
          <p:nvPr/>
        </p:nvPicPr>
        <p:blipFill>
          <a:blip r:embed="rId5"/>
          <a:stretch>
            <a:fillRect/>
          </a:stretch>
        </p:blipFill>
        <p:spPr>
          <a:xfrm>
            <a:off x="6556955" y="4136222"/>
            <a:ext cx="2160000" cy="2160000"/>
          </a:xfrm>
          <a:prstGeom prst="rect">
            <a:avLst/>
          </a:prstGeom>
        </p:spPr>
      </p:pic>
      <p:sp>
        <p:nvSpPr>
          <p:cNvPr id="5122" name="Title 1"/>
          <p:cNvSpPr>
            <a:spLocks noGrp="1"/>
          </p:cNvSpPr>
          <p:nvPr>
            <p:ph type="title"/>
          </p:nvPr>
        </p:nvSpPr>
        <p:spPr>
          <a:xfrm>
            <a:off x="0" y="13394"/>
            <a:ext cx="19073813" cy="5980353"/>
          </a:xfrm>
        </p:spPr>
        <p:txBody>
          <a:bodyPr>
            <a:noAutofit/>
          </a:bodyPr>
          <a:lstStyle/>
          <a:p>
            <a:br>
              <a:rPr lang="en-US" sz="2700" dirty="0">
                <a:solidFill>
                  <a:schemeClr val="bg1"/>
                </a:solidFill>
              </a:rPr>
            </a:br>
            <a:r>
              <a:rPr lang="en-US" sz="2700" dirty="0">
                <a:solidFill>
                  <a:schemeClr val="bg1"/>
                </a:solidFill>
              </a:rPr>
              <a:t> You want to </a:t>
            </a:r>
            <a:r>
              <a:rPr lang="en-US" sz="2700" b="1" dirty="0">
                <a:solidFill>
                  <a:schemeClr val="bg1"/>
                </a:solidFill>
              </a:rPr>
              <a:t>win points </a:t>
            </a:r>
            <a:r>
              <a:rPr lang="en-US" sz="2700" dirty="0">
                <a:solidFill>
                  <a:schemeClr val="bg1"/>
                </a:solidFill>
              </a:rPr>
              <a:t>for some of the gems. </a:t>
            </a:r>
            <a:br>
              <a:rPr lang="en-US" sz="2700" dirty="0">
                <a:solidFill>
                  <a:schemeClr val="bg1"/>
                </a:solidFill>
              </a:rPr>
            </a:br>
            <a:r>
              <a:rPr lang="en-US" sz="2700" dirty="0">
                <a:solidFill>
                  <a:schemeClr val="bg1"/>
                </a:solidFill>
              </a:rPr>
              <a:t>You want </a:t>
            </a:r>
            <a:r>
              <a:rPr lang="en-US" sz="2700" b="1" dirty="0">
                <a:solidFill>
                  <a:schemeClr val="bg1"/>
                </a:solidFill>
              </a:rPr>
              <a:t>zero points </a:t>
            </a:r>
            <a:r>
              <a:rPr lang="en-US" sz="2700" dirty="0">
                <a:solidFill>
                  <a:schemeClr val="bg1"/>
                </a:solidFill>
              </a:rPr>
              <a:t>for other gems. </a:t>
            </a:r>
            <a:br>
              <a:rPr lang="en-US" sz="2700" dirty="0">
                <a:solidFill>
                  <a:schemeClr val="bg1"/>
                </a:solidFill>
              </a:rPr>
            </a:br>
            <a:r>
              <a:rPr lang="en-US" sz="2700" dirty="0">
                <a:solidFill>
                  <a:schemeClr val="bg1"/>
                </a:solidFill>
              </a:rPr>
              <a:t>As this maximizes wins and minimizes losses. </a:t>
            </a:r>
            <a:br>
              <a:rPr lang="en-US" sz="2700" dirty="0">
                <a:solidFill>
                  <a:schemeClr val="bg1"/>
                </a:solidFill>
              </a:rPr>
            </a:br>
            <a:r>
              <a:rPr lang="en-US" sz="2700" dirty="0">
                <a:solidFill>
                  <a:schemeClr val="bg1"/>
                </a:solidFill>
              </a:rPr>
              <a:t>Below you can see an example:</a:t>
            </a:r>
            <a:br>
              <a:rPr lang="en-US" sz="2700" dirty="0">
                <a:solidFill>
                  <a:schemeClr val="bg1"/>
                </a:solidFill>
              </a:rPr>
            </a:br>
            <a:endParaRPr lang="en-US" sz="2700" dirty="0">
              <a:solidFill>
                <a:schemeClr val="bg1"/>
              </a:solidFill>
              <a:latin typeface="Calibri" charset="0"/>
            </a:endParaRPr>
          </a:p>
        </p:txBody>
      </p:sp>
      <p:cxnSp>
        <p:nvCxnSpPr>
          <p:cNvPr id="41" name="Straight Arrow Connector 40"/>
          <p:cNvCxnSpPr/>
          <p:nvPr/>
        </p:nvCxnSpPr>
        <p:spPr>
          <a:xfrm flipH="1">
            <a:off x="6348607" y="6168589"/>
            <a:ext cx="419291" cy="969535"/>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2580019" y="6168589"/>
            <a:ext cx="535812" cy="1054533"/>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7010899" y="7618184"/>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010899" y="7605806"/>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10935199" y="7610564"/>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0935199" y="7598186"/>
            <a:ext cx="1378721" cy="1282558"/>
          </a:xfrm>
          <a:prstGeom prst="line">
            <a:avLst/>
          </a:prstGeom>
          <a:ln w="57150">
            <a:solidFill>
              <a:schemeClr val="tx1">
                <a:lumMod val="75000"/>
                <a:lumOff val="2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6"/>
          <a:stretch>
            <a:fillRect/>
          </a:stretch>
        </p:blipFill>
        <p:spPr>
          <a:xfrm>
            <a:off x="10687925" y="4136222"/>
            <a:ext cx="2160000" cy="2160000"/>
          </a:xfrm>
          <a:prstGeom prst="rect">
            <a:avLst/>
          </a:prstGeom>
        </p:spPr>
      </p:pic>
      <p:pic>
        <p:nvPicPr>
          <p:cNvPr id="18" name="Picture 17"/>
          <p:cNvPicPr>
            <a:picLocks noChangeAspect="1"/>
          </p:cNvPicPr>
          <p:nvPr/>
        </p:nvPicPr>
        <p:blipFill>
          <a:blip r:embed="rId7"/>
          <a:stretch>
            <a:fillRect/>
          </a:stretch>
        </p:blipFill>
        <p:spPr>
          <a:xfrm>
            <a:off x="4310899" y="7303332"/>
            <a:ext cx="1799999" cy="1825352"/>
          </a:xfrm>
          <a:prstGeom prst="rect">
            <a:avLst/>
          </a:prstGeom>
        </p:spPr>
      </p:pic>
      <p:pic>
        <p:nvPicPr>
          <p:cNvPr id="19" name="Picture 18"/>
          <p:cNvPicPr>
            <a:picLocks noChangeAspect="1"/>
          </p:cNvPicPr>
          <p:nvPr/>
        </p:nvPicPr>
        <p:blipFill>
          <a:blip r:embed="rId4"/>
          <a:stretch>
            <a:fillRect/>
          </a:stretch>
        </p:blipFill>
        <p:spPr>
          <a:xfrm>
            <a:off x="12668222" y="7303330"/>
            <a:ext cx="1800000" cy="1825352"/>
          </a:xfrm>
          <a:prstGeom prst="rect">
            <a:avLst/>
          </a:prstGeom>
        </p:spPr>
      </p:pic>
      <p:sp>
        <p:nvSpPr>
          <p:cNvPr id="21" name="TextBox 20">
            <a:extLst>
              <a:ext uri="{FF2B5EF4-FFF2-40B4-BE49-F238E27FC236}">
                <a16:creationId xmlns:a16="http://schemas.microsoft.com/office/drawing/2014/main" id="{8FC7B882-9C11-4A80-9489-7DB7999DBFD7}"/>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8433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Autofit/>
          </a:bodyPr>
          <a:lstStyle/>
          <a:p>
            <a:pPr lvl="0">
              <a:defRPr/>
            </a:pP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The best response (press or wait) for each gem</a:t>
            </a:r>
            <a:br>
              <a:rPr lang="en-US" sz="2700" dirty="0">
                <a:solidFill>
                  <a:schemeClr val="bg1"/>
                </a:solidFill>
              </a:rPr>
            </a:br>
            <a:r>
              <a:rPr lang="en-US" sz="2700" dirty="0">
                <a:solidFill>
                  <a:schemeClr val="bg1"/>
                </a:solidFill>
              </a:rPr>
              <a:t>stays the same during the game.</a:t>
            </a:r>
            <a:br>
              <a:rPr lang="en-US" sz="2700" dirty="0">
                <a:solidFill>
                  <a:schemeClr val="bg1"/>
                </a:solidFill>
              </a:rPr>
            </a:br>
            <a:br>
              <a:rPr lang="en-US" sz="2700" dirty="0">
                <a:solidFill>
                  <a:schemeClr val="bg1"/>
                </a:solidFill>
              </a:rPr>
            </a:br>
            <a:r>
              <a:rPr lang="en-US" sz="2700" dirty="0">
                <a:solidFill>
                  <a:schemeClr val="bg1"/>
                </a:solidFill>
              </a:rPr>
              <a:t>Your task is to learn by trial and error</a:t>
            </a:r>
            <a:br>
              <a:rPr lang="en-US" sz="2700" dirty="0">
                <a:solidFill>
                  <a:schemeClr val="bg1"/>
                </a:solidFill>
              </a:rPr>
            </a:br>
            <a:r>
              <a:rPr lang="en-US" sz="2700" dirty="0">
                <a:solidFill>
                  <a:schemeClr val="bg1"/>
                </a:solidFill>
              </a:rPr>
              <a:t>what the best response is for each gem.</a:t>
            </a:r>
            <a:br>
              <a:rPr lang="en-US" sz="2700" dirty="0">
                <a:solidFill>
                  <a:schemeClr val="bg1"/>
                </a:solidFill>
              </a:rPr>
            </a:br>
            <a:br>
              <a:rPr lang="en-US" sz="2700" dirty="0">
                <a:solidFill>
                  <a:schemeClr val="bg1"/>
                </a:solidFill>
              </a:rPr>
            </a:br>
            <a:r>
              <a:rPr lang="en-US" sz="2700" dirty="0">
                <a:solidFill>
                  <a:schemeClr val="bg1"/>
                </a:solidFill>
              </a:rPr>
              <a:t>Again: If you give the correct response in more than 75% of trials,</a:t>
            </a:r>
            <a:br>
              <a:rPr lang="en-US" sz="2700" dirty="0">
                <a:solidFill>
                  <a:schemeClr val="bg1"/>
                </a:solidFill>
              </a:rPr>
            </a:br>
            <a:r>
              <a:rPr lang="en-US" sz="2700" dirty="0">
                <a:solidFill>
                  <a:schemeClr val="bg1"/>
                </a:solidFill>
              </a:rPr>
              <a:t>you will receive an EXTRA REWARD at the end of the game!</a:t>
            </a:r>
            <a:br>
              <a:rPr lang="en-US" sz="2700" dirty="0">
                <a:solidFill>
                  <a:schemeClr val="bg1"/>
                </a:solidFill>
              </a:rPr>
            </a:br>
            <a:br>
              <a:rPr lang="en-US" sz="2700" dirty="0">
                <a:solidFill>
                  <a:schemeClr val="bg1"/>
                </a:solidFill>
              </a:rPr>
            </a:br>
            <a:br>
              <a:rPr lang="en-US" sz="2700" dirty="0">
                <a:solidFill>
                  <a:schemeClr val="bg1"/>
                </a:solidFill>
                <a:latin typeface="Calibri" charset="0"/>
              </a:rPr>
            </a:br>
            <a:endParaRPr lang="en-US" sz="2700" dirty="0">
              <a:solidFill>
                <a:schemeClr val="bg1"/>
              </a:solidFill>
              <a:latin typeface="Calibri" charset="0"/>
            </a:endParaRPr>
          </a:p>
        </p:txBody>
      </p:sp>
      <p:sp>
        <p:nvSpPr>
          <p:cNvPr id="3" name="TextBox 2">
            <a:extLst>
              <a:ext uri="{FF2B5EF4-FFF2-40B4-BE49-F238E27FC236}">
                <a16:creationId xmlns:a16="http://schemas.microsoft.com/office/drawing/2014/main" id="{DA232A07-9B6C-4BE5-B52C-3466B9D6230C}"/>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8433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Autofit/>
          </a:bodyPr>
          <a:lstStyle/>
          <a:p>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Before each gem, we will briefly present a face.</a:t>
            </a:r>
            <a:br>
              <a:rPr lang="en-US" sz="2700" dirty="0">
                <a:solidFill>
                  <a:schemeClr val="bg1"/>
                </a:solidFill>
              </a:rPr>
            </a:br>
            <a:r>
              <a:rPr lang="en-US" sz="2700" dirty="0">
                <a:solidFill>
                  <a:schemeClr val="bg1"/>
                </a:solidFill>
              </a:rPr>
              <a:t>This serves to keep your attention focused on the task.</a:t>
            </a:r>
            <a:br>
              <a:rPr lang="en-US" sz="2700" dirty="0">
                <a:solidFill>
                  <a:schemeClr val="bg1"/>
                </a:solidFill>
              </a:rPr>
            </a:br>
            <a:br>
              <a:rPr lang="en-US" sz="30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endParaRPr lang="en-US" sz="2700" dirty="0">
              <a:solidFill>
                <a:schemeClr val="bg1"/>
              </a:solidFill>
              <a:latin typeface="Calibri" charset="0"/>
            </a:endParaRPr>
          </a:p>
        </p:txBody>
      </p:sp>
      <p:sp>
        <p:nvSpPr>
          <p:cNvPr id="3" name="TextBox 2">
            <a:extLst>
              <a:ext uri="{FF2B5EF4-FFF2-40B4-BE49-F238E27FC236}">
                <a16:creationId xmlns:a16="http://schemas.microsoft.com/office/drawing/2014/main" id="{89EEFE0D-24D0-4FD2-B025-98468C7913E0}"/>
              </a:ext>
            </a:extLst>
          </p:cNvPr>
          <p:cNvSpPr txBox="1"/>
          <p:nvPr/>
        </p:nvSpPr>
        <p:spPr>
          <a:xfrm>
            <a:off x="5812264" y="9459340"/>
            <a:ext cx="7449283" cy="507831"/>
          </a:xfrm>
          <a:prstGeom prst="rect">
            <a:avLst/>
          </a:prstGeom>
          <a:noFill/>
        </p:spPr>
        <p:txBody>
          <a:bodyPr wrap="none" rtlCol="0">
            <a:spAutoFit/>
          </a:bodyPr>
          <a:lstStyle/>
          <a:p>
            <a:r>
              <a:rPr lang="en-US" sz="2700" dirty="0">
                <a:solidFill>
                  <a:schemeClr val="bg1"/>
                </a:solidFill>
                <a:latin typeface="Calibri" charset="0"/>
              </a:rPr>
              <a:t>Proceed through the instructions with the spacebar.</a:t>
            </a:r>
            <a:endParaRPr lang="en-US" sz="2700" dirty="0"/>
          </a:p>
        </p:txBody>
      </p:sp>
    </p:spTree>
    <p:extLst>
      <p:ext uri="{BB962C8B-B14F-4D97-AF65-F5344CB8AC3E}">
        <p14:creationId xmlns:p14="http://schemas.microsoft.com/office/powerpoint/2010/main" val="184053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571734"/>
            <a:ext cx="17166432" cy="9427329"/>
          </a:xfrm>
        </p:spPr>
        <p:txBody>
          <a:bodyPr>
            <a:normAutofit/>
          </a:bodyPr>
          <a:lstStyle/>
          <a:p>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br>
              <a:rPr lang="en-US" sz="3000" dirty="0">
                <a:solidFill>
                  <a:schemeClr val="bg1"/>
                </a:solidFill>
                <a:latin typeface="Calibri" charset="0"/>
              </a:rPr>
            </a:br>
            <a:r>
              <a:rPr lang="en-US" sz="2700" dirty="0">
                <a:solidFill>
                  <a:schemeClr val="bg1"/>
                </a:solidFill>
                <a:latin typeface="Calibri" charset="0"/>
              </a:rPr>
              <a:t>For this gem you can win points or get zero points. </a:t>
            </a: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br>
              <a:rPr lang="en-US" sz="2700" dirty="0">
                <a:solidFill>
                  <a:schemeClr val="bg1"/>
                </a:solidFill>
                <a:latin typeface="Calibri" charset="0"/>
              </a:rPr>
            </a:br>
            <a:r>
              <a:rPr lang="en-US" sz="2700" dirty="0">
                <a:solidFill>
                  <a:schemeClr val="bg1"/>
                </a:solidFill>
                <a:latin typeface="Calibri" charset="0"/>
              </a:rPr>
              <a:t>Here PRESSING for the gem makes you win points. But to make the game a little harder, </a:t>
            </a:r>
            <a:br>
              <a:rPr lang="en-US" sz="2700" dirty="0">
                <a:solidFill>
                  <a:schemeClr val="bg1"/>
                </a:solidFill>
                <a:latin typeface="Calibri" charset="0"/>
              </a:rPr>
            </a:br>
            <a:r>
              <a:rPr lang="en-US" sz="2700" dirty="0">
                <a:solidFill>
                  <a:schemeClr val="bg1"/>
                </a:solidFill>
                <a:latin typeface="Calibri" charset="0"/>
              </a:rPr>
              <a:t>sometimes you don’t get points even if you PRESS.</a:t>
            </a:r>
            <a:br>
              <a:rPr lang="en-US" sz="2700" dirty="0">
                <a:solidFill>
                  <a:schemeClr val="bg1"/>
                </a:solidFill>
                <a:latin typeface="Calibri" charset="0"/>
              </a:rPr>
            </a:br>
            <a:r>
              <a:rPr lang="en-US" sz="2700" dirty="0">
                <a:solidFill>
                  <a:schemeClr val="bg1"/>
                </a:solidFill>
                <a:latin typeface="Calibri" charset="0"/>
              </a:rPr>
              <a:t>Give it a try!</a:t>
            </a:r>
            <a:br>
              <a:rPr lang="en-US" sz="2700" dirty="0">
                <a:solidFill>
                  <a:schemeClr val="bg1"/>
                </a:solidFill>
                <a:latin typeface="Calibri" charset="0"/>
              </a:rPr>
            </a:br>
            <a:r>
              <a:rPr lang="en-US" sz="2700" dirty="0">
                <a:solidFill>
                  <a:schemeClr val="bg1"/>
                </a:solidFill>
                <a:latin typeface="Calibri" charset="0"/>
              </a:rPr>
              <a:t>You will now perform 4 practice trials with this gem.</a:t>
            </a:r>
            <a:br>
              <a:rPr lang="en-US" sz="2700" dirty="0">
                <a:solidFill>
                  <a:schemeClr val="bg1"/>
                </a:solidFill>
                <a:latin typeface="Calibri" charset="0"/>
              </a:rPr>
            </a:br>
            <a:r>
              <a:rPr lang="en-US" sz="2700" dirty="0">
                <a:solidFill>
                  <a:schemeClr val="bg1"/>
                </a:solidFill>
                <a:latin typeface="Calibri" charset="0"/>
              </a:rPr>
              <a:t>Press the spacebar to start.</a:t>
            </a: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pic>
        <p:nvPicPr>
          <p:cNvPr id="8" name="Picture 7"/>
          <p:cNvPicPr>
            <a:picLocks noChangeAspect="1"/>
          </p:cNvPicPr>
          <p:nvPr/>
        </p:nvPicPr>
        <p:blipFill>
          <a:blip r:embed="rId3"/>
          <a:stretch>
            <a:fillRect/>
          </a:stretch>
        </p:blipFill>
        <p:spPr>
          <a:xfrm>
            <a:off x="10142668" y="4948224"/>
            <a:ext cx="2342999" cy="2375998"/>
          </a:xfrm>
          <a:prstGeom prst="rect">
            <a:avLst/>
          </a:prstGeom>
        </p:spPr>
      </p:pic>
      <p:pic>
        <p:nvPicPr>
          <p:cNvPr id="9" name="Picture 8"/>
          <p:cNvPicPr>
            <a:picLocks noChangeAspect="1"/>
          </p:cNvPicPr>
          <p:nvPr/>
        </p:nvPicPr>
        <p:blipFill>
          <a:blip r:embed="rId4"/>
          <a:stretch>
            <a:fillRect/>
          </a:stretch>
        </p:blipFill>
        <p:spPr>
          <a:xfrm>
            <a:off x="7193907" y="4948223"/>
            <a:ext cx="2343000" cy="2375999"/>
          </a:xfrm>
          <a:prstGeom prst="rect">
            <a:avLst/>
          </a:prstGeom>
        </p:spPr>
      </p:pic>
      <p:pic>
        <p:nvPicPr>
          <p:cNvPr id="10" name="Picture 9"/>
          <p:cNvPicPr>
            <a:picLocks noChangeAspect="1"/>
          </p:cNvPicPr>
          <p:nvPr/>
        </p:nvPicPr>
        <p:blipFill>
          <a:blip r:embed="rId5"/>
          <a:stretch>
            <a:fillRect/>
          </a:stretch>
        </p:blipFill>
        <p:spPr>
          <a:xfrm>
            <a:off x="7940105" y="479991"/>
            <a:ext cx="3600000" cy="3600000"/>
          </a:xfrm>
          <a:prstGeom prst="rect">
            <a:avLst/>
          </a:prstGeom>
        </p:spPr>
      </p:pic>
    </p:spTree>
    <p:extLst>
      <p:ext uri="{BB962C8B-B14F-4D97-AF65-F5344CB8AC3E}">
        <p14:creationId xmlns:p14="http://schemas.microsoft.com/office/powerpoint/2010/main" val="394881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Custom</PresentationFormat>
  <Paragraphs>109</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  Dear participant, welcome to the Gem Game!   Before we start explaining the game,  we would like to emphasize again that during the task,  it is absolutely essential that you look at the MIDDLE of the screen. Otherwise, the calibration might be lost.  Also if there is no stimulus appearing on the screen,  please focus on the FIXATION CROSS in the middle.  </vt:lpstr>
      <vt:lpstr>Welcome to the Gem Game. During the game you will be shown different gems. For example this one:          Every time you see a gem,  you can choose whether you want to collect the gem or not.   You collect a gem by PRESSING the spacebar,  or not collect the gem by WAITING until the gem disappears.   You can only press the spacebar WHILE the gem is visible on the screen, not after it disappeared.</vt:lpstr>
      <vt:lpstr>So every time a gem appears on the screen  you can decide to either:      1) Press    2) Wait   </vt:lpstr>
      <vt:lpstr>In the real game your choice to press or wait can lead to: </vt:lpstr>
      <vt:lpstr>PowerPoint Presentation</vt:lpstr>
      <vt:lpstr>  You want to win points for some of the gems.  You want zero points for other gems.  As this maximizes wins and minimizes losses.  Below you can see an example: </vt:lpstr>
      <vt:lpstr>   The best response (press or wait) for each gem stays the same during the game.  Your task is to learn by trial and error what the best response is for each gem.  Again: If you give the correct response in more than 75% of trials, you will receive an EXTRA REWARD at the end of the game!   </vt:lpstr>
      <vt:lpstr>   Before each gem, we will briefly present a face. This serves to keep your attention focused on the task.    </vt:lpstr>
      <vt:lpstr>       For this gem you can win points or get zero points.          Here PRESSING for the gem makes you win points. But to make the game a little harder,  sometimes you don’t get points even if you PRESS. Give it a try! You will now perform 4 practice trials with this gem. Press the spacebar to start.</vt:lpstr>
      <vt:lpstr>         Well done! You probably noticed, you won points most of the time by PRESSING for this gem.  But sometimes when you PRESSED, you got zero points.   However, if you WAITED, you got zero points more often. So PRESSING was better for this gem.         Press the spacebar to continue.</vt:lpstr>
      <vt:lpstr>       For this new gem you can again win points or get zero points.         Here WAITING for the gem makes you win points. But to make the game a little harder,  sometimes you don’t get points even if you WAIT. Give it a try! You will now perform 4 practice trials with this gem. Press the spacebar to start.</vt:lpstr>
      <vt:lpstr>          Well done! You probably noticed, you won points most of the time by WAITING.  But sometimes when you WAITED, you still got zero points.   However, if you PRESSED, you got zero points more often. So WAITING was better for this gem.         Press the spacebar to continue.</vt:lpstr>
      <vt:lpstr>          For this gem you can lose points or get zero points.          Here PRESSING for the gem lets you avoid losing points. But to make the game a little harder,  sometimes you still lose points even if you PRESS. Give it a try! You will now perform 4 practice trials with this gem. Press the spacebar to start.</vt:lpstr>
      <vt:lpstr>         Well done! You probably noticed, you still avoided losing points most of the time by PRESSING.  But sometimes when you PRESSED, you still lost points.   However, if you WAITED, you lost points more often. So PRESSING was better for this gem.         Press the spacebar to continue.</vt:lpstr>
      <vt:lpstr>        For this gem you can lose money or get a neutral outcome.           Here WAITING for the gem makes you avoid losing points. But to make the game a little harder,  sometimes you don’t get points even if you WAIT. Give it a try!  You will now perform 4 practice trials with this gem. Press the spacebar to start.</vt:lpstr>
      <vt:lpstr>         Well done! You probably noticed, you still avoided losing points most of the time by WAITING.  But sometimes when you WAITED, you still lost points.   However, if you PRESSED, you lost points more often. So WAITING was better for this gem.         Press the spacebar to continue.</vt:lpstr>
      <vt:lpstr>   The practice sessions are over now.  You will now play 4 rounds of the real gem game. Each round will contain 4 new gems. The trials with the different gems will now not be separated any more, but intermixed.  Your goal is again to earn as many points as you can!   </vt:lpstr>
      <vt:lpstr>   In the real gem game, you have to learn again which response (press or wait) is best for each gem.  The only difference now is that trials with the different gems will be intermixed.  However, like in the practice trials, the best response will give you  the favorable outcome most of the time, BUT NOT ALWAYS.  Thus, by making the best response for each gem, you will get the favorable outcome most frequently.  The game is quite hard, so try to explore all options.  At first you might be confused, but don’t worry, you will get plenty of practice!      </vt:lpstr>
      <vt:lpstr>Welcome to the real Gem Game!   You will play 4 rounds of the game.  This is the 1st round. Below are the gems for which you have to learn what to do:          </vt:lpstr>
      <vt:lpstr>Congrats!   You are done with round 1. Only three more rounds to go!  You can now take a short break to restore your attention. Please use this break to rest a short while if you have problems concentrating! Please don’t move during the break, so the eye-tracker remains calibrated! </vt:lpstr>
      <vt:lpstr>  You will play 4 rounds of the game.  This is the 2nd round. Below are the gems for which you have to learn what to do:          </vt:lpstr>
      <vt:lpstr>Congrats!   You are done with round 2.  You are half-way through the task!  You can now take a short break to restore your attention. Please use this break to rest a short while if you have problems concentrating! Please don’t move during the break, so the eye-tracker remains calibrated! </vt:lpstr>
      <vt:lpstr>  You will play 4 rounds of the game.  This is the 3rd round. Below are the gems for which you have to learn what to do:          </vt:lpstr>
      <vt:lpstr>Congrats!   You are done with round 3. Only one round left!  You can now take a short break to restore your attention. Please use this break to rest a short while if you have problems concentrating! Please don’t move during the break, so the eye-tracker remains calibrated! </vt:lpstr>
      <vt:lpstr>  You will play 4 rounds of the game.  This is the 4th round. Below are the gems for which you have to learn what to do:          </vt:lpstr>
      <vt:lpstr> REMEMBER   For each gem,  you need to find out by trial-and-error whether to PRESS or WAIT  in order to win or avoid losing points.  You can only press WHILE the gem is visible.  Sometimes, you might get the wrong outcome,  even when you made the right response!   Always look at the fixation cross in the MIDDLE of the screen, otherwise the eye-tracker might lose your eye!  Press the spacebar to start the task.  Good luck!</vt:lpstr>
      <vt:lpstr>  This is the end of the final round.  You will now fill in a brief questionnaire and answer some additional questions for about 10 minutes.  Please contact the experimenter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Åke</dc:creator>
  <cp:lastModifiedBy>JohannesAlgermissen</cp:lastModifiedBy>
  <cp:revision>388</cp:revision>
  <dcterms:created xsi:type="dcterms:W3CDTF">2015-04-07T18:54:50Z</dcterms:created>
  <dcterms:modified xsi:type="dcterms:W3CDTF">2019-04-12T15:25:26Z</dcterms:modified>
</cp:coreProperties>
</file>