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58" r:id="rId3"/>
    <p:sldId id="289" r:id="rId4"/>
    <p:sldId id="293" r:id="rId5"/>
    <p:sldId id="350" r:id="rId6"/>
    <p:sldId id="360" r:id="rId7"/>
    <p:sldId id="352" r:id="rId8"/>
    <p:sldId id="302" r:id="rId9"/>
    <p:sldId id="298" r:id="rId10"/>
    <p:sldId id="304" r:id="rId11"/>
    <p:sldId id="303" r:id="rId12"/>
    <p:sldId id="361" r:id="rId13"/>
    <p:sldId id="290" r:id="rId14"/>
    <p:sldId id="353" r:id="rId15"/>
    <p:sldId id="354" r:id="rId16"/>
    <p:sldId id="355" r:id="rId17"/>
    <p:sldId id="356" r:id="rId18"/>
    <p:sldId id="362" r:id="rId19"/>
    <p:sldId id="357" r:id="rId20"/>
    <p:sldId id="292" r:id="rId21"/>
    <p:sldId id="257" r:id="rId22"/>
    <p:sldId id="259" r:id="rId23"/>
    <p:sldId id="261" r:id="rId24"/>
    <p:sldId id="260" r:id="rId25"/>
    <p:sldId id="280" r:id="rId26"/>
    <p:sldId id="262" r:id="rId27"/>
    <p:sldId id="263" r:id="rId28"/>
    <p:sldId id="264" r:id="rId29"/>
    <p:sldId id="265" r:id="rId30"/>
    <p:sldId id="266" r:id="rId31"/>
    <p:sldId id="284" r:id="rId32"/>
    <p:sldId id="267" r:id="rId33"/>
    <p:sldId id="281" r:id="rId34"/>
    <p:sldId id="285" r:id="rId35"/>
    <p:sldId id="269" r:id="rId36"/>
    <p:sldId id="268" r:id="rId37"/>
    <p:sldId id="286" r:id="rId38"/>
    <p:sldId id="270" r:id="rId39"/>
    <p:sldId id="271" r:id="rId40"/>
    <p:sldId id="273" r:id="rId41"/>
    <p:sldId id="279" r:id="rId42"/>
    <p:sldId id="272" r:id="rId43"/>
    <p:sldId id="287" r:id="rId44"/>
    <p:sldId id="274" r:id="rId45"/>
    <p:sldId id="288" r:id="rId46"/>
    <p:sldId id="283" r:id="rId47"/>
    <p:sldId id="28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  <a:srgbClr val="C55A11"/>
    <a:srgbClr val="00B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88268-2E67-48A3-82C0-FDDAC97966E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5ECF1-67AC-4863-B31C-F04851062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33E8B-C8ED-4F44-B7BC-2E63F3CE9D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1131-0A66-459D-A9D7-C79D002FD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3D9D3-ECD0-4629-8CEF-FBA6E39F8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282BC-07AE-472A-88C6-2B0CBB2F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CDD4E-D1E6-42E6-9B7E-3388653D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6F220-B951-4A2E-BABB-4374A3A6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155C-32F5-40D6-9CBF-29B1C543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F2D42-9D59-4A03-AC45-39589C0B8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B44FD-62C7-4D3E-B404-F8965EAC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729C5-435B-4486-B170-5415C18D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75F15-6E4D-487B-80FC-5A36DBCB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7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60EA0-DCC8-4F6B-9486-E511D60B1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DCCD7-02E3-4DF0-820D-5611B0B11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BDF2B-C582-431D-A6B7-19A24025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2506-4AF8-4F05-8DB0-638ACAC6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B998F-FCF3-4A3A-86CF-D2A9FC5E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1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197B-5C6F-4CDC-8A79-69474948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AF11-9EA7-490D-8747-546B89088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517D8-8316-4422-B42B-8CA223BD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D8D6-384D-4911-9DB1-61FCCA3B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8E76-7862-4895-A1E1-005A1121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A7C1-37EB-4A7E-8994-BF807038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5617A-71BE-4B6E-B23D-3295E35D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2543B-B26E-40C2-A686-562F0005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166DD-1D59-47AA-B319-016F6C09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2806A-2A22-49C7-9B72-3CD61CCC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3B4C-023E-45CD-A79A-AA52B909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F95E-87BD-4272-B5EB-824805FD0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DB1CF-FE26-4278-9013-E49B1779B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87DE2-F6A9-4ABF-9D35-6A9C4872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86EA9-6AD9-45AD-B216-C84F1115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153CD-6185-4489-8B75-E932B638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8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D68B-790E-408C-BF0C-ACD25314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5DD0D-FC8E-4091-A467-400660288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74A9D-2DB0-4250-B290-9A6544730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838B5-EFD2-462E-8C2B-AEC179FC8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30026-2C81-4B54-972F-B4002264D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3DE92-8432-4AAB-A2BE-6353793F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9D857-A8A2-4FF7-85A3-95E8B854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C48A3-45A0-4153-9AA6-8DED3466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9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BA04-8704-4D48-A2A0-B6D96547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4F468-2486-4D39-8FCD-52DE3CE9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51A52-4818-4C96-8030-D0570330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8D5A2-1899-4EC2-B8FA-B361B358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6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03D50-D1C2-438B-B9A1-2447C091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400DC-0462-4097-BC39-077267F4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EF277-B376-437A-97D4-4448171F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4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5B7B-A8DB-4813-9CB3-329378D4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E315-48D1-499B-B499-637456493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BE344-2A53-49F7-A35E-FEF0D1AC1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C668D-5881-4CE9-8A0C-8BC6A455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C09F5-E1BD-493A-96C3-36C4E4AC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9A021-73B1-42BC-89A7-AED5450B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7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3893-3DD1-4FEB-96F6-DAEED6F5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97E16-2A94-4F6B-87B2-A6FEA9C28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6942B-C699-4B55-AF60-4B01B25F8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A5B30-AE6F-44C4-B2A2-8A1BA6E6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B7538-163E-46DC-B4C0-5F66E3D8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A3EA1-47D0-4A5D-9D6D-DE7D4240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92477-6DC8-4755-910E-7CF87D80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C930A-7030-4757-BBA1-500A86BCE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11DC-546D-4422-97C3-CF45B10C3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C1D64-8603-4654-9C66-AA8C50C45F7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FF1F-58F1-4E68-AD9B-7F3A7B32E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6FED1-C1F4-47DA-9FA4-02C9F2C61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1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c-sta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c-stan.org/misc/warnings.html#divergent-transitions-after-warmup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bookdown.org/ajkurz/Statistical_Rethinking_recoded/" TargetMode="External"/><Relationship Id="rId3" Type="http://schemas.openxmlformats.org/officeDocument/2006/relationships/hyperlink" Target="https://cran.r-project.org/web/packages/brms/vignettes/brms_multilevel.pdf" TargetMode="External"/><Relationship Id="rId7" Type="http://schemas.openxmlformats.org/officeDocument/2006/relationships/hyperlink" Target="https://rdrr.io/cran/brms/man/brmsfamily.html" TargetMode="External"/><Relationship Id="rId12" Type="http://schemas.openxmlformats.org/officeDocument/2006/relationships/hyperlink" Target="https://chi-feng.github.io/mcmc-demo/" TargetMode="External"/><Relationship Id="rId2" Type="http://schemas.openxmlformats.org/officeDocument/2006/relationships/hyperlink" Target="https://cran.r-project.org/web/packages/brms/vignettes/brms_overview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brms/vignettes/brms_families.html#beta-models" TargetMode="External"/><Relationship Id="rId11" Type="http://schemas.openxmlformats.org/officeDocument/2006/relationships/hyperlink" Target="http://elevanth.org/blog/2017/11/28/build-a-better-markov-chain/" TargetMode="External"/><Relationship Id="rId5" Type="http://schemas.openxmlformats.org/officeDocument/2006/relationships/hyperlink" Target="https://osf.io/xs4zg/" TargetMode="External"/><Relationship Id="rId10" Type="http://schemas.openxmlformats.org/officeDocument/2006/relationships/hyperlink" Target="https://statmodeling.stat.columbia.edu/" TargetMode="External"/><Relationship Id="rId4" Type="http://schemas.openxmlformats.org/officeDocument/2006/relationships/hyperlink" Target="https://www.rensvandeschoot.com/tutorials/brms/" TargetMode="External"/><Relationship Id="rId9" Type="http://schemas.openxmlformats.org/officeDocument/2006/relationships/hyperlink" Target="https://discourse.mc-stan.org/c/interfaces/brm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10" Type="http://schemas.openxmlformats.org/officeDocument/2006/relationships/image" Target="../media/image17.png"/><Relationship Id="rId4" Type="http://schemas.openxmlformats.org/officeDocument/2006/relationships/image" Target="../media/image14.jpeg"/><Relationship Id="rId9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A2D7D0-FE6C-40C2-A6F5-BACBE128BD44}"/>
              </a:ext>
            </a:extLst>
          </p:cNvPr>
          <p:cNvGrpSpPr/>
          <p:nvPr/>
        </p:nvGrpSpPr>
        <p:grpSpPr>
          <a:xfrm>
            <a:off x="313804" y="2222855"/>
            <a:ext cx="11564391" cy="4202990"/>
            <a:chOff x="313804" y="1327505"/>
            <a:chExt cx="11564391" cy="42029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84372F-09C5-473E-8F12-C15001FB7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804" y="1327505"/>
              <a:ext cx="11564391" cy="420299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3267E6-90C7-47A8-9C4F-74740B33F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97876">
              <a:off x="4392327" y="1753303"/>
              <a:ext cx="3174976" cy="3183443"/>
            </a:xfrm>
            <a:prstGeom prst="rect">
              <a:avLst/>
            </a:prstGeom>
          </p:spPr>
        </p:pic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BCE61A5A-D69A-4BA1-869D-949276251CD8}"/>
              </a:ext>
            </a:extLst>
          </p:cNvPr>
          <p:cNvSpPr txBox="1">
            <a:spLocks/>
          </p:cNvSpPr>
          <p:nvPr/>
        </p:nvSpPr>
        <p:spPr>
          <a:xfrm>
            <a:off x="598190" y="671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practical primer on mixed-effects modelling in brms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D0FAA54-9280-4584-AE65-96857339B952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M3 meeting @</a:t>
            </a:r>
            <a:r>
              <a:rPr lang="en-US" sz="1800" dirty="0" err="1"/>
              <a:t>donders</a:t>
            </a:r>
            <a:r>
              <a:rPr lang="en-US" sz="1800" dirty="0"/>
              <a:t>; Johannes Algermissen, Julian Quandt; 11-06-2019</a:t>
            </a:r>
          </a:p>
        </p:txBody>
      </p:sp>
    </p:spTree>
    <p:extLst>
      <p:ext uri="{BB962C8B-B14F-4D97-AF65-F5344CB8AC3E}">
        <p14:creationId xmlns:p14="http://schemas.microsoft.com/office/powerpoint/2010/main" val="233282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rethinking_globus_updat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5875" y="0"/>
            <a:ext cx="6158172" cy="6852412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168049" y="1"/>
            <a:ext cx="2286018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5463590" y="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7520005" y="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3257552" y="2209801"/>
            <a:ext cx="2195534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5462609" y="220980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7500958" y="220980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3028952" y="4586286"/>
            <a:ext cx="2433654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5457841" y="4571997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7496190" y="4571997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fik 22" descr="rethinking_prior_stra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43241" y="1885784"/>
            <a:ext cx="3900633" cy="4455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scenario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Statistical world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Start with distribution of parameter </a:t>
            </a:r>
            <a:r>
              <a:rPr lang="en-US" dirty="0"/>
              <a:t>θ (</a:t>
            </a:r>
            <a:r>
              <a:rPr lang="en-US" b="1" dirty="0"/>
              <a:t>prior</a:t>
            </a:r>
            <a:r>
              <a:rPr lang="en-US" dirty="0"/>
              <a:t>)</a:t>
            </a:r>
          </a:p>
          <a:p>
            <a:r>
              <a:rPr lang="en-US" dirty="0"/>
              <a:t>Obtain some data</a:t>
            </a:r>
          </a:p>
          <a:p>
            <a:r>
              <a:rPr lang="en-US" dirty="0"/>
              <a:t>Compute for each parameter value in how many ways data could have occurred (</a:t>
            </a:r>
            <a:r>
              <a:rPr lang="en-US" b="1" dirty="0"/>
              <a:t>likelihood</a:t>
            </a:r>
            <a:r>
              <a:rPr lang="en-US" dirty="0"/>
              <a:t>)</a:t>
            </a:r>
          </a:p>
          <a:p>
            <a:r>
              <a:rPr lang="en-US" dirty="0"/>
              <a:t>Compute distribution of θ conditional on data (</a:t>
            </a:r>
            <a:r>
              <a:rPr lang="en-US" b="1" dirty="0"/>
              <a:t>posterior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357813" cy="3684588"/>
          </a:xfrm>
        </p:spPr>
        <p:txBody>
          <a:bodyPr>
            <a:normAutofit/>
          </a:bodyPr>
          <a:lstStyle/>
          <a:p>
            <a:r>
              <a:rPr lang="en-GB" dirty="0"/>
              <a:t>Start with density distribution on possible gender ratio values in NL</a:t>
            </a:r>
          </a:p>
          <a:p>
            <a:r>
              <a:rPr lang="en-GB" dirty="0"/>
              <a:t>Ask 10 people for their gender</a:t>
            </a:r>
          </a:p>
          <a:p>
            <a:r>
              <a:rPr lang="en-GB" dirty="0"/>
              <a:t>Update distribution on the fly, stop at some point when all data points have been accounted for</a:t>
            </a:r>
          </a:p>
          <a:p>
            <a:r>
              <a:rPr lang="en-GB" dirty="0"/>
              <a:t>Compute final distribution on possible gender ratio values in NL</a:t>
            </a:r>
          </a:p>
          <a:p>
            <a:endParaRPr lang="en-GB" dirty="0"/>
          </a:p>
        </p:txBody>
      </p:sp>
      <p:sp>
        <p:nvSpPr>
          <p:cNvPr id="10" name="Textfeld 9"/>
          <p:cNvSpPr txBox="1"/>
          <p:nvPr/>
        </p:nvSpPr>
        <p:spPr>
          <a:xfrm>
            <a:off x="3271837" y="2822257"/>
            <a:ext cx="57731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strike="sngStrike" dirty="0"/>
              <a:t>Population</a:t>
            </a:r>
            <a:r>
              <a:rPr lang="en-GB" sz="2600" dirty="0"/>
              <a:t>, </a:t>
            </a:r>
            <a:r>
              <a:rPr lang="en-GB" sz="2600" strike="sngStrike" dirty="0"/>
              <a:t>sample</a:t>
            </a:r>
            <a:r>
              <a:rPr lang="en-GB" sz="2600" dirty="0"/>
              <a:t>, </a:t>
            </a:r>
            <a:r>
              <a:rPr lang="en-GB" sz="2600" strike="sngStrike" dirty="0"/>
              <a:t>frequency</a:t>
            </a:r>
            <a:r>
              <a:rPr lang="en-GB" sz="2600" dirty="0"/>
              <a:t>, </a:t>
            </a:r>
            <a:r>
              <a:rPr lang="en-GB" sz="2600" i="1" strike="sngStrike" dirty="0"/>
              <a:t>p</a:t>
            </a:r>
            <a:r>
              <a:rPr lang="en-GB" sz="2600" strike="sngStrike" dirty="0"/>
              <a:t>-value</a:t>
            </a:r>
            <a:r>
              <a:rPr lang="en-GB" sz="2600" dirty="0"/>
              <a:t>,...</a:t>
            </a:r>
          </a:p>
        </p:txBody>
      </p:sp>
      <p:pic>
        <p:nvPicPr>
          <p:cNvPr id="11" name="Grafik 10" descr="R_Prior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32000" y="0"/>
            <a:ext cx="3960000" cy="25740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997867" y="1535205"/>
            <a:ext cx="32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en-GB" dirty="0">
                <a:latin typeface="Tahoma" pitchFamily="34" charset="0"/>
                <a:ea typeface="Tahoma" pitchFamily="34" charset="0"/>
                <a:cs typeface="Tahoma" pitchFamily="34" charset="0"/>
              </a:rPr>
              <a:t>: W,W,W,W,W,W,M,M,M,M</a:t>
            </a:r>
          </a:p>
        </p:txBody>
      </p:sp>
      <p:pic>
        <p:nvPicPr>
          <p:cNvPr id="13" name="Grafik 12" descr="R_Likelihood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32000" y="0"/>
            <a:ext cx="3960000" cy="2574000"/>
          </a:xfrm>
          <a:prstGeom prst="rect">
            <a:avLst/>
          </a:prstGeom>
        </p:spPr>
      </p:pic>
      <p:pic>
        <p:nvPicPr>
          <p:cNvPr id="14" name="Grafik 13" descr="R_Posterior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2000" y="0"/>
            <a:ext cx="3960000" cy="2574000"/>
          </a:xfrm>
          <a:prstGeom prst="rect">
            <a:avLst/>
          </a:prstGeom>
        </p:spPr>
      </p:pic>
      <p:pic>
        <p:nvPicPr>
          <p:cNvPr id="15" name="Grafik 14" descr="Sum_of_2dic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0" y="3314700"/>
            <a:ext cx="4881318" cy="28671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43" y="5190769"/>
            <a:ext cx="2109076" cy="15818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5EF6-AC9E-4551-82AE-5B931826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C75DC-A058-4799-9BEA-1C55634FD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Frequentist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35C06-1F30-48B9-820E-20EC0D6ED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Interested in the </a:t>
            </a:r>
            <a:r>
              <a:rPr lang="en-US" i="1" dirty="0"/>
              <a:t>true </a:t>
            </a:r>
            <a:r>
              <a:rPr lang="en-US" dirty="0"/>
              <a:t>population parameter values</a:t>
            </a:r>
          </a:p>
          <a:p>
            <a:r>
              <a:rPr lang="en-US" dirty="0"/>
              <a:t>Test whether data are compatible with certain (null) hypotheses about parameter values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C51A3-0B33-4BD4-8B1C-B4922421E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Bayesian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D5873-6307-4207-8552-B442E10B2D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Interest in the distribution of credibility/plausibility/certainty/ probability over possible parameter values</a:t>
            </a:r>
          </a:p>
          <a:p>
            <a:r>
              <a:rPr lang="en-US" dirty="0"/>
              <a:t>Update distribution based on data using Bayes Theorem</a:t>
            </a:r>
          </a:p>
        </p:txBody>
      </p:sp>
    </p:spTree>
    <p:extLst>
      <p:ext uri="{BB962C8B-B14F-4D97-AF65-F5344CB8AC3E}">
        <p14:creationId xmlns:p14="http://schemas.microsoft.com/office/powerpoint/2010/main" val="232183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/>
              <a:t>Markov </a:t>
            </a:r>
            <a:r>
              <a:rPr lang="de-DE" sz="7200" dirty="0" err="1"/>
              <a:t>chain</a:t>
            </a:r>
            <a:r>
              <a:rPr lang="de-DE" sz="7200" dirty="0"/>
              <a:t> Monte Carlo (MCMC) </a:t>
            </a:r>
            <a:r>
              <a:rPr lang="de-DE" sz="7200" dirty="0" err="1"/>
              <a:t>algorithms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45981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8165-C8F2-4D60-B589-30302BA7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local minima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4C20B-EB8F-46E5-ADCE-3382B088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42" y="1334068"/>
            <a:ext cx="8594250" cy="5400000"/>
          </a:xfrm>
          <a:prstGeom prst="rect">
            <a:avLst/>
          </a:prstGeom>
        </p:spPr>
      </p:pic>
      <p:sp>
        <p:nvSpPr>
          <p:cNvPr id="6" name="Circle: Hollow 5">
            <a:extLst>
              <a:ext uri="{FF2B5EF4-FFF2-40B4-BE49-F238E27FC236}">
                <a16:creationId xmlns:a16="http://schemas.microsoft.com/office/drawing/2014/main" id="{EE522984-3638-4E95-AAA9-F29AA7EB14D0}"/>
              </a:ext>
            </a:extLst>
          </p:cNvPr>
          <p:cNvSpPr/>
          <p:nvPr/>
        </p:nvSpPr>
        <p:spPr>
          <a:xfrm>
            <a:off x="8240617" y="1734756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6D632DC5-3447-4F80-939F-BA9B57E05795}"/>
              </a:ext>
            </a:extLst>
          </p:cNvPr>
          <p:cNvSpPr/>
          <p:nvPr/>
        </p:nvSpPr>
        <p:spPr>
          <a:xfrm>
            <a:off x="4955750" y="3264264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E4F7C2-6373-44C3-BD48-F53CEDF5231A}"/>
              </a:ext>
            </a:extLst>
          </p:cNvPr>
          <p:cNvCxnSpPr>
            <a:cxnSpLocks/>
          </p:cNvCxnSpPr>
          <p:nvPr/>
        </p:nvCxnSpPr>
        <p:spPr>
          <a:xfrm flipH="1">
            <a:off x="4616067" y="3512545"/>
            <a:ext cx="268534" cy="3415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AEBA0B-E6EA-4B9E-9C66-278869563066}"/>
              </a:ext>
            </a:extLst>
          </p:cNvPr>
          <p:cNvCxnSpPr>
            <a:cxnSpLocks/>
          </p:cNvCxnSpPr>
          <p:nvPr/>
        </p:nvCxnSpPr>
        <p:spPr>
          <a:xfrm>
            <a:off x="5321517" y="3494970"/>
            <a:ext cx="243287" cy="3766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7D38B934-B469-47F1-A67F-76A5E9AEA8B6}"/>
              </a:ext>
            </a:extLst>
          </p:cNvPr>
          <p:cNvSpPr/>
          <p:nvPr/>
        </p:nvSpPr>
        <p:spPr>
          <a:xfrm>
            <a:off x="2198608" y="5903071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24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35 0.38611 C -0.18685 0.38611 -0.16159 0.37963 -0.12058 0.34722 C -0.07969 0.31505 -0.05899 0.20208 -0.03959 0.11458 C -0.03295 0.06458 -0.02292 0.04607 3.125E-6 -1.48148E-6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-1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9" grpId="2" animBg="1"/>
      <p:bldP spid="17" grpId="0" animBg="1"/>
      <p:bldP spid="1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79E0-C11B-46F2-90A5-733B7B0B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Metropolis algorithm –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FD202-330F-46BF-B71D-21F762D9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42" y="1334068"/>
            <a:ext cx="8594250" cy="5400000"/>
          </a:xfrm>
          <a:prstGeom prst="rect">
            <a:avLst/>
          </a:prstGeom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1DFF140B-7C2F-44E7-ABB6-259D8AB26E76}"/>
              </a:ext>
            </a:extLst>
          </p:cNvPr>
          <p:cNvSpPr/>
          <p:nvPr/>
        </p:nvSpPr>
        <p:spPr>
          <a:xfrm>
            <a:off x="4955750" y="3264264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A29E30-50D8-4B26-93FC-E4620DA359A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209139" y="3559166"/>
            <a:ext cx="387430" cy="4619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2F033B-0B0A-4BD8-83F8-2F571422DB4D}"/>
              </a:ext>
            </a:extLst>
          </p:cNvPr>
          <p:cNvCxnSpPr>
            <a:cxnSpLocks/>
          </p:cNvCxnSpPr>
          <p:nvPr/>
        </p:nvCxnSpPr>
        <p:spPr>
          <a:xfrm flipH="1">
            <a:off x="2181341" y="3515098"/>
            <a:ext cx="29084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F8A171-6F85-4003-98E2-046F5850DA17}"/>
              </a:ext>
            </a:extLst>
          </p:cNvPr>
          <p:cNvCxnSpPr>
            <a:cxnSpLocks/>
          </p:cNvCxnSpPr>
          <p:nvPr/>
        </p:nvCxnSpPr>
        <p:spPr>
          <a:xfrm flipH="1">
            <a:off x="2181340" y="4020039"/>
            <a:ext cx="34152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E1B612-0613-40AE-90C3-80B8B3527C57}"/>
              </a:ext>
            </a:extLst>
          </p:cNvPr>
          <p:cNvSpPr txBox="1"/>
          <p:nvPr/>
        </p:nvSpPr>
        <p:spPr>
          <a:xfrm>
            <a:off x="2611682" y="3606639"/>
            <a:ext cx="11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Ratio 0.80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BFC29A-B880-48BF-B67A-7399C6ECF122}"/>
              </a:ext>
            </a:extLst>
          </p:cNvPr>
          <p:cNvSpPr txBox="1"/>
          <p:nvPr/>
        </p:nvSpPr>
        <p:spPr>
          <a:xfrm>
            <a:off x="2611682" y="2161458"/>
            <a:ext cx="2751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Move to new location with </a:t>
            </a:r>
          </a:p>
          <a:p>
            <a:r>
              <a:rPr lang="en-US" dirty="0">
                <a:solidFill>
                  <a:srgbClr val="FF0000"/>
                </a:solidFill>
              </a:rPr>
              <a:t>80% probability!</a:t>
            </a:r>
          </a:p>
        </p:txBody>
      </p:sp>
    </p:spTree>
    <p:extLst>
      <p:ext uri="{BB962C8B-B14F-4D97-AF65-F5344CB8AC3E}">
        <p14:creationId xmlns:p14="http://schemas.microsoft.com/office/powerpoint/2010/main" val="355160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79E0-C11B-46F2-90A5-733B7B0B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Metropolis algorithm – 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FD202-330F-46BF-B71D-21F762D9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42" y="1334068"/>
            <a:ext cx="8594250" cy="5400000"/>
          </a:xfrm>
          <a:prstGeom prst="rect">
            <a:avLst/>
          </a:prstGeom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7954607B-8FF7-4346-BDB1-7F50EF6C039A}"/>
              </a:ext>
            </a:extLst>
          </p:cNvPr>
          <p:cNvSpPr/>
          <p:nvPr/>
        </p:nvSpPr>
        <p:spPr>
          <a:xfrm>
            <a:off x="4955750" y="3264264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07B31D-62A7-4343-AA7A-41CF96BA16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5209139" y="2941504"/>
            <a:ext cx="1184200" cy="6176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1FB258-9E0D-4A1F-BCDE-268E3227AB00}"/>
              </a:ext>
            </a:extLst>
          </p:cNvPr>
          <p:cNvCxnSpPr>
            <a:cxnSpLocks/>
          </p:cNvCxnSpPr>
          <p:nvPr/>
        </p:nvCxnSpPr>
        <p:spPr>
          <a:xfrm flipH="1">
            <a:off x="2181339" y="2941504"/>
            <a:ext cx="42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CCC68-83DA-4DBF-A863-60B6C78018F5}"/>
              </a:ext>
            </a:extLst>
          </p:cNvPr>
          <p:cNvSpPr txBox="1"/>
          <p:nvPr/>
        </p:nvSpPr>
        <p:spPr>
          <a:xfrm>
            <a:off x="2563712" y="3065669"/>
            <a:ext cx="11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Ratio 1.20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5517F-F579-4BFD-AE88-6B1E945ACC5C}"/>
              </a:ext>
            </a:extLst>
          </p:cNvPr>
          <p:cNvSpPr txBox="1"/>
          <p:nvPr/>
        </p:nvSpPr>
        <p:spPr>
          <a:xfrm>
            <a:off x="2611682" y="2161458"/>
            <a:ext cx="2751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Move to new location with </a:t>
            </a:r>
          </a:p>
          <a:p>
            <a:r>
              <a:rPr lang="en-US" dirty="0">
                <a:solidFill>
                  <a:srgbClr val="FF0000"/>
                </a:solidFill>
              </a:rPr>
              <a:t>100% probability!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46EBD4-A57A-4DA5-B543-AAC4B2EA7AC6}"/>
              </a:ext>
            </a:extLst>
          </p:cNvPr>
          <p:cNvCxnSpPr>
            <a:cxnSpLocks/>
          </p:cNvCxnSpPr>
          <p:nvPr/>
        </p:nvCxnSpPr>
        <p:spPr>
          <a:xfrm flipH="1">
            <a:off x="2181341" y="3515098"/>
            <a:ext cx="29084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75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DDF08B-C0B4-4ED6-8C79-6E2A0E3A9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8338" y="381125"/>
            <a:ext cx="2716870" cy="1707083"/>
          </a:xfrm>
          <a:prstGeom prst="rect">
            <a:avLst/>
          </a:prstGeom>
          <a:effectLst>
            <a:reflection stA="0" endPos="6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10D7BA-FCA4-4A14-A275-F7AF31D2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Metropolis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B5E01-815D-4290-84BF-54C4688BE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97008" cy="4351338"/>
              </a:xfrm>
            </p:spPr>
            <p:txBody>
              <a:bodyPr/>
              <a:lstStyle/>
              <a:p>
                <a:r>
                  <a:rPr lang="en-US" dirty="0"/>
                  <a:t>Make proposal based on random walk (move 1 “step” from current position)</a:t>
                </a:r>
              </a:p>
              <a:p>
                <a:r>
                  <a:rPr lang="en-US" dirty="0"/>
                  <a:t>Accept proposals with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⁡(1,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)/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l-GR" i="1" dirty="0"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Always accept proposals that move to value with higher probability</a:t>
                </a:r>
              </a:p>
              <a:p>
                <a:pPr lvl="1"/>
                <a:r>
                  <a:rPr lang="en-US" dirty="0"/>
                  <a:t>Accept proposals that that move to value with lower probability based on ratio of old and new value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B5E01-815D-4290-84BF-54C4688BE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97008" cy="4351338"/>
              </a:xfrm>
              <a:blipFill>
                <a:blip r:embed="rId4"/>
                <a:stretch>
                  <a:fillRect l="-98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41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E6A7B1-5F36-4191-BBE0-6BDD5A4E4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8338" y="381125"/>
            <a:ext cx="2716870" cy="1707083"/>
          </a:xfrm>
          <a:prstGeom prst="rect">
            <a:avLst/>
          </a:prstGeom>
          <a:effectLst>
            <a:reflection stA="0" endPos="6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10D7BA-FCA4-4A14-A275-F7AF31D2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Metropolis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5E01-815D-4290-84BF-54C4688BE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slow (proposals based on random walk)</a:t>
            </a:r>
          </a:p>
          <a:p>
            <a:r>
              <a:rPr lang="en-US" dirty="0"/>
              <a:t>High autocorrelation (due to random walk) </a:t>
            </a:r>
            <a:r>
              <a:rPr lang="en-US" dirty="0">
                <a:sym typeface="Wingdings" panose="05000000000000000000" pitchFamily="2" charset="2"/>
              </a:rPr>
              <a:t> many redundant samples</a:t>
            </a:r>
          </a:p>
          <a:p>
            <a:r>
              <a:rPr lang="en-US" dirty="0">
                <a:sym typeface="Wingdings" panose="05000000000000000000" pitchFamily="2" charset="2"/>
              </a:rPr>
              <a:t>Problems with finding complex patterns in high-dimensional distributions (e.g. hierarchical models)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Solution: Hamiltonian Monte-Carlo (HMC) as implemented in STAN</a:t>
            </a:r>
            <a:endParaRPr lang="en-US" dirty="0"/>
          </a:p>
        </p:txBody>
      </p:sp>
      <p:pic>
        <p:nvPicPr>
          <p:cNvPr id="1026" name="Picture 2" descr="Image result for mc-stan logo gelman">
            <a:extLst>
              <a:ext uri="{FF2B5EF4-FFF2-40B4-BE49-F238E27FC236}">
                <a16:creationId xmlns:a16="http://schemas.microsoft.com/office/drawing/2014/main" id="{9E88DB01-5FBE-453E-B0DE-F79B3163B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197" y="5319371"/>
            <a:ext cx="1075063" cy="10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27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80E1-F52C-49F7-BBE3-5DEEDCE1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6DB8-A61D-4DB8-865D-1FC2FB132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https://mc-stan.org/</a:t>
            </a:r>
            <a:endParaRPr lang="en-US" dirty="0"/>
          </a:p>
          <a:p>
            <a:r>
              <a:rPr lang="en-US" dirty="0"/>
              <a:t>Probabilistic programming language written in C++</a:t>
            </a:r>
          </a:p>
          <a:p>
            <a:r>
              <a:rPr lang="en-US" dirty="0"/>
              <a:t>Developed Andrew Gelman and Bob Carpenter (and many others) at Columbia University</a:t>
            </a:r>
          </a:p>
          <a:p>
            <a:r>
              <a:rPr lang="en-US" dirty="0"/>
              <a:t>Can be interfaced from many other languages (e.g. </a:t>
            </a:r>
            <a:r>
              <a:rPr lang="en-US" dirty="0" err="1"/>
              <a:t>CmdStan</a:t>
            </a:r>
            <a:r>
              <a:rPr lang="en-US" dirty="0"/>
              <a:t>, </a:t>
            </a:r>
            <a:r>
              <a:rPr lang="en-US" dirty="0" err="1"/>
              <a:t>Rstan</a:t>
            </a:r>
            <a:r>
              <a:rPr lang="en-US" dirty="0"/>
              <a:t>, </a:t>
            </a:r>
            <a:r>
              <a:rPr lang="en-US" dirty="0" err="1"/>
              <a:t>PyStan</a:t>
            </a:r>
            <a:r>
              <a:rPr lang="en-US" dirty="0"/>
              <a:t>, </a:t>
            </a:r>
            <a:r>
              <a:rPr lang="en-US" dirty="0" err="1"/>
              <a:t>MatlabStan</a:t>
            </a:r>
            <a:r>
              <a:rPr lang="en-US" dirty="0"/>
              <a:t>, </a:t>
            </a:r>
            <a:r>
              <a:rPr lang="en-US" dirty="0" err="1"/>
              <a:t>Stan.jl</a:t>
            </a:r>
            <a:r>
              <a:rPr lang="en-US" dirty="0"/>
              <a:t>, </a:t>
            </a:r>
            <a:r>
              <a:rPr lang="en-US" dirty="0" err="1"/>
              <a:t>StataStan</a:t>
            </a:r>
            <a:r>
              <a:rPr lang="en-US" dirty="0"/>
              <a:t>)</a:t>
            </a:r>
          </a:p>
          <a:p>
            <a:r>
              <a:rPr lang="en-US" dirty="0"/>
              <a:t>Implements Hamiltonian Monte-Carlo with No-U-Turn sampler (NUTS)</a:t>
            </a:r>
          </a:p>
          <a:p>
            <a:r>
              <a:rPr lang="en-US" dirty="0"/>
              <a:t>Write lme4-like models that get translated into Stan code: </a:t>
            </a:r>
            <a:r>
              <a:rPr lang="en-US" b="1" dirty="0"/>
              <a:t>brms </a:t>
            </a:r>
            <a:r>
              <a:rPr lang="en-US" dirty="0"/>
              <a:t>(“Bayesian Regression Models using 'Stan’”) package by Paul </a:t>
            </a:r>
            <a:r>
              <a:rPr lang="en-US" dirty="0" err="1"/>
              <a:t>Bürkner</a:t>
            </a:r>
            <a:endParaRPr lang="en-US" dirty="0"/>
          </a:p>
        </p:txBody>
      </p:sp>
      <p:pic>
        <p:nvPicPr>
          <p:cNvPr id="4" name="Picture 2" descr="Image result for mc-stan logo gelman">
            <a:extLst>
              <a:ext uri="{FF2B5EF4-FFF2-40B4-BE49-F238E27FC236}">
                <a16:creationId xmlns:a16="http://schemas.microsoft.com/office/drawing/2014/main" id="{50664A2B-DBD5-4FBC-9F56-5DC9F97FA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316" y="488941"/>
            <a:ext cx="1075063" cy="10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rms.png">
            <a:extLst>
              <a:ext uri="{FF2B5EF4-FFF2-40B4-BE49-F238E27FC236}">
                <a16:creationId xmlns:a16="http://schemas.microsoft.com/office/drawing/2014/main" id="{0FA0EED2-9346-45DF-BAD2-1A150EAB6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316" y="4622740"/>
            <a:ext cx="115431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73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07A7-10C5-45D1-87BB-C6C92890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8F1D-F91C-4044-8CB4-9BB6259D3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Bayesian vs. Frequentist philosophy of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Markov </a:t>
            </a:r>
            <a:r>
              <a:rPr lang="de-DE" dirty="0" err="1"/>
              <a:t>chain</a:t>
            </a:r>
            <a:r>
              <a:rPr lang="de-DE" dirty="0"/>
              <a:t> Monte Carlo (MCMC) </a:t>
            </a:r>
            <a:r>
              <a:rPr lang="de-DE" dirty="0" err="1"/>
              <a:t>algorithms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Brms</a:t>
            </a:r>
            <a:r>
              <a:rPr lang="de-DE" dirty="0"/>
              <a:t> </a:t>
            </a:r>
            <a:r>
              <a:rPr lang="de-DE" dirty="0" err="1"/>
              <a:t>Practical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68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 </a:t>
            </a:r>
            <a:r>
              <a:rPr lang="de-DE" sz="7200" dirty="0" err="1"/>
              <a:t>brms</a:t>
            </a:r>
            <a:r>
              <a:rPr lang="de-DE" sz="7200" dirty="0"/>
              <a:t> </a:t>
            </a:r>
            <a:r>
              <a:rPr lang="de-DE" sz="7200" dirty="0" err="1"/>
              <a:t>Practical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6336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Example 1: Go/No-Go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8B5-0139-4957-BA3F-75FC86C8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26" y="14155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 data: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80 people rate 40 food items before and after an experimental (within-subject) manipulation (go/no-go training)</a:t>
            </a:r>
          </a:p>
          <a:p>
            <a:pPr marL="0" indent="0">
              <a:buNone/>
            </a:pPr>
            <a:r>
              <a:rPr lang="en-US" sz="2400" dirty="0"/>
              <a:t>DV: difference score between ratings (post-pre)</a:t>
            </a:r>
          </a:p>
          <a:p>
            <a:pPr marL="0" indent="0">
              <a:buNone/>
            </a:pPr>
            <a:r>
              <a:rPr lang="en-US" sz="2400" dirty="0"/>
              <a:t>IV: training condition of item (go / no-go)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10160-AD93-4317-A1AE-99C445AE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027" y="4113222"/>
            <a:ext cx="4558922" cy="2392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415322-4766-41EE-83FB-FADB1BF8A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788" y="4113221"/>
            <a:ext cx="4362950" cy="23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858625" cy="1325563"/>
          </a:xfrm>
        </p:spPr>
        <p:txBody>
          <a:bodyPr/>
          <a:lstStyle/>
          <a:p>
            <a:r>
              <a:rPr lang="en-US" dirty="0"/>
              <a:t>lme4 vs. brms: few words on practical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8B5-0139-4957-BA3F-75FC86C8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26" y="1415543"/>
            <a:ext cx="11716974" cy="5312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Why brms:</a:t>
            </a:r>
          </a:p>
          <a:p>
            <a:pPr marL="0" indent="0">
              <a:buNone/>
            </a:pPr>
            <a:r>
              <a:rPr lang="en-US" sz="2400" dirty="0"/>
              <a:t>	- If you prefer a Bayesian philosophy over the frequentist one</a:t>
            </a:r>
          </a:p>
          <a:p>
            <a:pPr marL="0" indent="0">
              <a:buNone/>
            </a:pPr>
            <a:r>
              <a:rPr lang="en-US" sz="2400" dirty="0"/>
              <a:t>	- If you have </a:t>
            </a:r>
            <a:r>
              <a:rPr lang="en-US" sz="2400" b="1" dirty="0"/>
              <a:t>domain-knowledge </a:t>
            </a:r>
            <a:r>
              <a:rPr lang="en-US" sz="2400" dirty="0"/>
              <a:t>about the research-question and what you might expect, you 	can directly put it into the model via the </a:t>
            </a:r>
            <a:r>
              <a:rPr lang="en-US" sz="2400" b="1" i="1" dirty="0"/>
              <a:t>priors</a:t>
            </a:r>
          </a:p>
          <a:p>
            <a:pPr marL="0" indent="0">
              <a:buNone/>
            </a:pPr>
            <a:r>
              <a:rPr lang="en-US" sz="2400" i="1" dirty="0"/>
              <a:t>	- </a:t>
            </a:r>
            <a:r>
              <a:rPr lang="en-US" sz="2400" dirty="0"/>
              <a:t>The HMC sampler</a:t>
            </a:r>
            <a:r>
              <a:rPr lang="en-US" sz="2400" i="1" dirty="0"/>
              <a:t> </a:t>
            </a:r>
            <a:r>
              <a:rPr lang="en-US" sz="2400" dirty="0"/>
              <a:t>can handle increasingly </a:t>
            </a:r>
            <a:r>
              <a:rPr lang="en-US" sz="2400" b="1" i="1" dirty="0"/>
              <a:t>complex </a:t>
            </a:r>
            <a:r>
              <a:rPr lang="en-US" sz="2400" dirty="0"/>
              <a:t>models with </a:t>
            </a:r>
            <a:r>
              <a:rPr lang="en-US" sz="2400" i="1" dirty="0"/>
              <a:t>thousands </a:t>
            </a:r>
            <a:r>
              <a:rPr lang="en-US" sz="2400" dirty="0"/>
              <a:t>of parameters 	that would (probably) be very difficult to fit in maximum likelihood (lme4) </a:t>
            </a:r>
            <a:r>
              <a:rPr lang="en-US" sz="2400" dirty="0">
                <a:sym typeface="Wingdings" panose="05000000000000000000" pitchFamily="2" charset="2"/>
              </a:rPr>
              <a:t> no need for 	simplifying a maximal model*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- brms is </a:t>
            </a:r>
            <a:r>
              <a:rPr lang="en-US" sz="2400" b="1" i="1" dirty="0"/>
              <a:t>very flexible</a:t>
            </a:r>
            <a:r>
              <a:rPr lang="en-US" sz="2400" dirty="0"/>
              <a:t> and can already handle various non-normal models, (negative; zero	- inflated) binomial, cumulative, exponential, lognormal, multinomial, drift- diffusion/wiener 	and many more and it’s even possible to define custom model families in STAN!</a:t>
            </a:r>
          </a:p>
          <a:p>
            <a:pPr marL="0" indent="0">
              <a:buNone/>
            </a:pPr>
            <a:r>
              <a:rPr lang="en-US" sz="2400" dirty="0"/>
              <a:t>Why </a:t>
            </a:r>
            <a:r>
              <a:rPr lang="en-US" sz="2400" i="1" dirty="0"/>
              <a:t>not </a:t>
            </a:r>
            <a:r>
              <a:rPr lang="en-US" sz="2400" dirty="0"/>
              <a:t>brms:</a:t>
            </a:r>
          </a:p>
          <a:p>
            <a:pPr marL="0" indent="0">
              <a:buNone/>
            </a:pPr>
            <a:r>
              <a:rPr lang="en-US" sz="2400" dirty="0"/>
              <a:t>	- the fitting time might be order of magnitudes </a:t>
            </a:r>
            <a:r>
              <a:rPr lang="en-US" sz="2400" b="1" i="1" dirty="0"/>
              <a:t>slower</a:t>
            </a:r>
            <a:r>
              <a:rPr lang="en-US" sz="2400" dirty="0"/>
              <a:t> than lme4 (not to mention 	</a:t>
            </a:r>
            <a:r>
              <a:rPr lang="en-US" sz="2400" dirty="0" err="1"/>
              <a:t>MixedModels</a:t>
            </a:r>
            <a:r>
              <a:rPr lang="en-US" sz="2400" dirty="0"/>
              <a:t> in Julia) as the model needs to be compiled first and the MCMC sampling itself 	takes more time than optimization in lme4 though for simple models estimates are often very 	similar numerically</a:t>
            </a:r>
          </a:p>
          <a:p>
            <a:pPr marL="0" indent="0">
              <a:buNone/>
            </a:pPr>
            <a:r>
              <a:rPr lang="en-US" sz="2400" dirty="0"/>
              <a:t>	- Even though the change is easy if you know lme4, model </a:t>
            </a:r>
            <a:r>
              <a:rPr lang="en-US" sz="2400" b="1" dirty="0"/>
              <a:t>diagnostics and output </a:t>
            </a:r>
            <a:r>
              <a:rPr lang="en-US" sz="2400" dirty="0"/>
              <a:t>	interpretation vastly quite a lot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064151-1BBA-4B8B-A9B3-EC6CD845E3E2}"/>
              </a:ext>
            </a:extLst>
          </p:cNvPr>
          <p:cNvSpPr/>
          <p:nvPr/>
        </p:nvSpPr>
        <p:spPr>
          <a:xfrm>
            <a:off x="284525" y="6359009"/>
            <a:ext cx="7592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*technically this is the case but do not take this too serious (we’ll see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2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92E338-1B82-4DC8-8717-DA9F3BF3E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/>
          <a:stretch/>
        </p:blipFill>
        <p:spPr>
          <a:xfrm>
            <a:off x="1000125" y="1176336"/>
            <a:ext cx="9925050" cy="2124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Making the switch: lme4 </a:t>
            </a:r>
            <a:r>
              <a:rPr lang="en-US" dirty="0">
                <a:sym typeface="Wingdings" panose="05000000000000000000" pitchFamily="2" charset="2"/>
              </a:rPr>
              <a:t> brms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1DBE32-5358-4E76-9547-9F5A230D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76337"/>
            <a:ext cx="9934575" cy="212407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71C22-8EE0-455C-89B9-241EEAD4C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3" y="3429000"/>
            <a:ext cx="5864577" cy="3298825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A2073-DA96-439B-9A25-5648FF41446F}"/>
              </a:ext>
            </a:extLst>
          </p:cNvPr>
          <p:cNvSpPr txBox="1">
            <a:spLocks/>
          </p:cNvSpPr>
          <p:nvPr/>
        </p:nvSpPr>
        <p:spPr>
          <a:xfrm>
            <a:off x="6248400" y="3428999"/>
            <a:ext cx="5753100" cy="3299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A few things are implicit here as they have a default setting that </a:t>
            </a:r>
            <a:r>
              <a:rPr lang="en-US" sz="2400" dirty="0" err="1"/>
              <a:t>brm</a:t>
            </a:r>
            <a:r>
              <a:rPr lang="en-US" sz="2400" dirty="0"/>
              <a:t> will fall back to if things are not specified:</a:t>
            </a:r>
          </a:p>
          <a:p>
            <a:pPr>
              <a:buFontTx/>
              <a:buChar char="-"/>
            </a:pPr>
            <a:r>
              <a:rPr lang="en-US" sz="2400" dirty="0"/>
              <a:t>What is the </a:t>
            </a:r>
            <a:r>
              <a:rPr lang="en-US" sz="2400" b="1" dirty="0"/>
              <a:t>distribution</a:t>
            </a:r>
            <a:r>
              <a:rPr lang="en-US" sz="2400" dirty="0"/>
              <a:t> of the response variable aka. model-family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- What are our </a:t>
            </a:r>
            <a:r>
              <a:rPr lang="en-US" sz="2400" b="1" dirty="0"/>
              <a:t>priors</a:t>
            </a:r>
            <a:r>
              <a:rPr lang="en-US" sz="2400" dirty="0"/>
              <a:t>?</a:t>
            </a:r>
          </a:p>
          <a:p>
            <a:pPr>
              <a:buFontTx/>
              <a:buChar char="-"/>
            </a:pPr>
            <a:r>
              <a:rPr lang="en-US" sz="2400" dirty="0"/>
              <a:t>How </a:t>
            </a:r>
            <a:r>
              <a:rPr lang="en-US" sz="2400" b="1" dirty="0"/>
              <a:t>many</a:t>
            </a:r>
            <a:r>
              <a:rPr lang="en-US" sz="2400" dirty="0"/>
              <a:t> MCMC samples do we want to collect?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84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Making the switch: lme4 </a:t>
            </a:r>
            <a:r>
              <a:rPr lang="en-US" dirty="0">
                <a:sym typeface="Wingdings" panose="05000000000000000000" pitchFamily="2" charset="2"/>
              </a:rPr>
              <a:t> brms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66FC2-19D4-4495-8782-5E414682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8" y="1204675"/>
            <a:ext cx="10943303" cy="27151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503FCA-5649-4FD8-8694-E827781C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48" y="4229100"/>
            <a:ext cx="10515600" cy="2033588"/>
          </a:xfrm>
        </p:spPr>
        <p:txBody>
          <a:bodyPr>
            <a:normAutofit/>
          </a:bodyPr>
          <a:lstStyle/>
          <a:p>
            <a:r>
              <a:rPr lang="en-US" sz="3200" dirty="0"/>
              <a:t>Fitting</a:t>
            </a:r>
          </a:p>
          <a:p>
            <a:r>
              <a:rPr lang="en-US" sz="3200" dirty="0"/>
              <a:t>Diagnostics</a:t>
            </a:r>
          </a:p>
          <a:p>
            <a:r>
              <a:rPr lang="en-US" sz="32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42598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Priors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91604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F02F49-E4C3-4497-A054-E86F71D843F5}"/>
              </a:ext>
            </a:extLst>
          </p:cNvPr>
          <p:cNvSpPr txBox="1">
            <a:spLocks/>
          </p:cNvSpPr>
          <p:nvPr/>
        </p:nvSpPr>
        <p:spPr>
          <a:xfrm>
            <a:off x="100012" y="1075081"/>
            <a:ext cx="5891213" cy="203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The defaults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get_prior</a:t>
            </a:r>
            <a:r>
              <a:rPr lang="en-US" sz="2400" dirty="0">
                <a:latin typeface="Consolas" panose="020B0609020204030204" pitchFamily="49" charset="0"/>
              </a:rPr>
              <a:t>(formula))</a:t>
            </a:r>
            <a:endParaRPr lang="en-US" sz="32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12EA9-6B70-4D00-B4C3-314A6F345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"/>
          <a:stretch/>
        </p:blipFill>
        <p:spPr>
          <a:xfrm>
            <a:off x="100012" y="1711828"/>
            <a:ext cx="6662738" cy="50893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0518B8-B19B-4034-A824-71D05A85687B}"/>
              </a:ext>
            </a:extLst>
          </p:cNvPr>
          <p:cNvSpPr/>
          <p:nvPr/>
        </p:nvSpPr>
        <p:spPr>
          <a:xfrm>
            <a:off x="100012" y="2705100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F4FBDF-1593-47B1-BF56-60830F5DB849}"/>
              </a:ext>
            </a:extLst>
          </p:cNvPr>
          <p:cNvSpPr/>
          <p:nvPr/>
        </p:nvSpPr>
        <p:spPr>
          <a:xfrm>
            <a:off x="100011" y="3698372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7266E-C674-4D2D-B52C-1C686DB41E0D}"/>
              </a:ext>
            </a:extLst>
          </p:cNvPr>
          <p:cNvSpPr/>
          <p:nvPr/>
        </p:nvSpPr>
        <p:spPr>
          <a:xfrm>
            <a:off x="100010" y="4046031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6D5A3-2B1A-463F-96E4-F225F47CAA2A}"/>
              </a:ext>
            </a:extLst>
          </p:cNvPr>
          <p:cNvSpPr/>
          <p:nvPr/>
        </p:nvSpPr>
        <p:spPr>
          <a:xfrm>
            <a:off x="100009" y="6380234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D3AA45-CD5F-4B56-B78D-AC6A582E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5301"/>
            <a:ext cx="6267450" cy="134002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493AEAD-4880-4729-AD95-96ECF1EBB09B}"/>
              </a:ext>
            </a:extLst>
          </p:cNvPr>
          <p:cNvSpPr txBox="1">
            <a:spLocks/>
          </p:cNvSpPr>
          <p:nvPr/>
        </p:nvSpPr>
        <p:spPr>
          <a:xfrm>
            <a:off x="7072312" y="1438513"/>
            <a:ext cx="4910138" cy="52893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Fixed effects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55A11"/>
                </a:solidFill>
              </a:rPr>
              <a:t>Random Effects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Random Correlations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Residual standard deviation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term ‘</a:t>
            </a:r>
            <a:r>
              <a:rPr lang="en-US" sz="2000" i="1" dirty="0"/>
              <a:t>default</a:t>
            </a:r>
            <a:r>
              <a:rPr lang="en-US" sz="2000" dirty="0"/>
              <a:t>’ is a bit confusing here as the priors actually </a:t>
            </a:r>
            <a:r>
              <a:rPr lang="en-US" sz="2000" i="1" dirty="0"/>
              <a:t>depend</a:t>
            </a:r>
            <a:r>
              <a:rPr lang="en-US" sz="2000" dirty="0"/>
              <a:t> on your data and the default is only </a:t>
            </a:r>
            <a:r>
              <a:rPr lang="en-US" sz="2000" i="1" dirty="0"/>
              <a:t>conceptually </a:t>
            </a:r>
            <a:r>
              <a:rPr lang="en-US" sz="2000" dirty="0"/>
              <a:t>the same each time but will </a:t>
            </a:r>
            <a:r>
              <a:rPr lang="en-US" sz="2000" b="1" i="1" dirty="0"/>
              <a:t>not </a:t>
            </a:r>
            <a:r>
              <a:rPr lang="en-US" sz="2000" dirty="0"/>
              <a:t>numerically be the same for different data-sets / models.</a:t>
            </a:r>
          </a:p>
          <a:p>
            <a:pPr marL="0" indent="0">
              <a:buNone/>
            </a:pPr>
            <a:r>
              <a:rPr lang="en-US" sz="2000" dirty="0"/>
              <a:t>What default means here:</a:t>
            </a:r>
          </a:p>
          <a:p>
            <a:pPr marL="0" indent="0">
              <a:buNone/>
            </a:pPr>
            <a:r>
              <a:rPr lang="en-US" sz="2000" dirty="0"/>
              <a:t>Priors are </a:t>
            </a:r>
            <a:r>
              <a:rPr lang="en-US" sz="2000" i="1" dirty="0"/>
              <a:t>obligatory</a:t>
            </a:r>
            <a:r>
              <a:rPr lang="en-US" sz="2000" dirty="0"/>
              <a:t> for Bayesian inference and if </a:t>
            </a:r>
            <a:r>
              <a:rPr lang="en-US" sz="2000" i="1" dirty="0"/>
              <a:t>you </a:t>
            </a:r>
            <a:r>
              <a:rPr lang="en-US" sz="2000" dirty="0"/>
              <a:t>don’t dare to make at least some prior predictions about the data, then </a:t>
            </a:r>
            <a:r>
              <a:rPr lang="en-US" sz="2000" b="1" dirty="0"/>
              <a:t>someone else </a:t>
            </a:r>
            <a:r>
              <a:rPr lang="en-US" sz="2000" dirty="0"/>
              <a:t>has to do it!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53C7E8-0E99-447B-9155-B1E935E906A6}"/>
              </a:ext>
            </a:extLst>
          </p:cNvPr>
          <p:cNvSpPr/>
          <p:nvPr/>
        </p:nvSpPr>
        <p:spPr>
          <a:xfrm>
            <a:off x="100008" y="4101940"/>
            <a:ext cx="6662737" cy="231689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35E98C-4388-46B1-9CB8-8A42CC8CA0F1}"/>
              </a:ext>
            </a:extLst>
          </p:cNvPr>
          <p:cNvSpPr/>
          <p:nvPr/>
        </p:nvSpPr>
        <p:spPr>
          <a:xfrm>
            <a:off x="100008" y="2764302"/>
            <a:ext cx="6662737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F68DBF-A70A-4F68-A808-E235BF91E48B}"/>
              </a:ext>
            </a:extLst>
          </p:cNvPr>
          <p:cNvSpPr/>
          <p:nvPr/>
        </p:nvSpPr>
        <p:spPr>
          <a:xfrm>
            <a:off x="2409822" y="2059487"/>
            <a:ext cx="4352928" cy="63152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B6B41D-7611-4C31-B53F-C37E3F8226ED}"/>
              </a:ext>
            </a:extLst>
          </p:cNvPr>
          <p:cNvSpPr/>
          <p:nvPr/>
        </p:nvSpPr>
        <p:spPr>
          <a:xfrm>
            <a:off x="100009" y="3705920"/>
            <a:ext cx="3624266" cy="33914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C28FC-0E11-4391-B85E-AEA79742AF13}"/>
              </a:ext>
            </a:extLst>
          </p:cNvPr>
          <p:cNvSpPr/>
          <p:nvPr/>
        </p:nvSpPr>
        <p:spPr>
          <a:xfrm>
            <a:off x="8620125" y="0"/>
            <a:ext cx="1612107" cy="31576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BD33A-C53B-40FF-BEE7-FB262A2E3610}"/>
              </a:ext>
            </a:extLst>
          </p:cNvPr>
          <p:cNvSpPr/>
          <p:nvPr/>
        </p:nvSpPr>
        <p:spPr>
          <a:xfrm>
            <a:off x="8105775" y="339237"/>
            <a:ext cx="4086225" cy="69787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BF6210-D5FE-4C3B-984B-47D219D37578}"/>
              </a:ext>
            </a:extLst>
          </p:cNvPr>
          <p:cNvSpPr/>
          <p:nvPr/>
        </p:nvSpPr>
        <p:spPr>
          <a:xfrm>
            <a:off x="10439395" y="233421"/>
            <a:ext cx="176217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5D42F1-2319-466F-83F6-D0FAD7FB89AC}"/>
              </a:ext>
            </a:extLst>
          </p:cNvPr>
          <p:cNvSpPr/>
          <p:nvPr/>
        </p:nvSpPr>
        <p:spPr>
          <a:xfrm>
            <a:off x="100008" y="6452514"/>
            <a:ext cx="3624266" cy="339147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5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8" grpId="0" animBg="1"/>
      <p:bldP spid="19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E9498-3EFE-4E28-AF59-A89269740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101725"/>
            <a:ext cx="3609975" cy="44767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11C1F6-0818-45A7-81C5-A3B0DBF0F0DB}"/>
              </a:ext>
            </a:extLst>
          </p:cNvPr>
          <p:cNvSpPr txBox="1">
            <a:spLocks/>
          </p:cNvSpPr>
          <p:nvPr/>
        </p:nvSpPr>
        <p:spPr>
          <a:xfrm>
            <a:off x="242887" y="1714738"/>
            <a:ext cx="11515725" cy="52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What do these priors (e.g. student-t distribution(df = 3, mean = -7, </a:t>
            </a:r>
            <a:r>
              <a:rPr lang="en-US" sz="2400" dirty="0" err="1"/>
              <a:t>sd</a:t>
            </a:r>
            <a:r>
              <a:rPr lang="en-US" sz="2400" dirty="0"/>
              <a:t> = 21) ‘mean’?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D317F-544A-4EA5-866E-D41541BB7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2412"/>
            <a:ext cx="6838950" cy="451045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F90A246-4BA3-4F30-82BC-944142D0E3CB}"/>
              </a:ext>
            </a:extLst>
          </p:cNvPr>
          <p:cNvSpPr txBox="1">
            <a:spLocks/>
          </p:cNvSpPr>
          <p:nvPr/>
        </p:nvSpPr>
        <p:spPr>
          <a:xfrm>
            <a:off x="6772275" y="2389306"/>
            <a:ext cx="5191125" cy="435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“before” seeing the data: </a:t>
            </a:r>
          </a:p>
          <a:p>
            <a:pPr marL="0" indent="0">
              <a:buNone/>
            </a:pPr>
            <a:r>
              <a:rPr lang="en-US" sz="2400" dirty="0"/>
              <a:t>- most probable intercept value (</a:t>
            </a:r>
            <a:r>
              <a:rPr lang="en-US" sz="2400" dirty="0" err="1"/>
              <a:t>i.e</a:t>
            </a:r>
            <a:r>
              <a:rPr lang="en-US" sz="2400" dirty="0"/>
              <a:t> mean difference score) is -7 (i.e. the peak)</a:t>
            </a:r>
          </a:p>
          <a:p>
            <a:pPr>
              <a:buFontTx/>
              <a:buChar char="-"/>
            </a:pPr>
            <a:r>
              <a:rPr lang="en-US" sz="2400" dirty="0"/>
              <a:t>Most likely it is between ca. -75 and 60 (95% HDI)</a:t>
            </a:r>
          </a:p>
          <a:p>
            <a:pPr>
              <a:buFontTx/>
              <a:buChar char="-"/>
            </a:pPr>
            <a:r>
              <a:rPr lang="en-US" sz="2400" dirty="0"/>
              <a:t>However could also be -1000 or +1000 (not shown in graph)!</a:t>
            </a:r>
          </a:p>
          <a:p>
            <a:pPr>
              <a:buFontTx/>
              <a:buChar char="-"/>
            </a:pPr>
            <a:endParaRPr lang="en-US" sz="2400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sz="2400" b="1" i="1" dirty="0">
                <a:sym typeface="Wingdings" panose="05000000000000000000" pitchFamily="2" charset="2"/>
              </a:rPr>
              <a:t>REALLY vague; </a:t>
            </a:r>
            <a:r>
              <a:rPr lang="en-US" sz="2400" dirty="0">
                <a:sym typeface="Wingdings" panose="05000000000000000000" pitchFamily="2" charset="2"/>
              </a:rPr>
              <a:t>We can do better than this in most cases!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E.g. we know that difference scores can only be between -200 and 200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15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11C1F6-0818-45A7-81C5-A3B0DBF0F0DB}"/>
              </a:ext>
            </a:extLst>
          </p:cNvPr>
          <p:cNvSpPr txBox="1">
            <a:spLocks/>
          </p:cNvSpPr>
          <p:nvPr/>
        </p:nvSpPr>
        <p:spPr>
          <a:xfrm>
            <a:off x="80963" y="1063744"/>
            <a:ext cx="6281738" cy="5622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Let’s do better: What do we know?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Intercept: </a:t>
            </a:r>
            <a:r>
              <a:rPr lang="en-US" sz="2400" dirty="0"/>
              <a:t>most likely close to 0 as differences between pre- and post rating are mostly small. Can be -200 or 200 at max.</a:t>
            </a:r>
          </a:p>
          <a:p>
            <a:pPr marL="0" indent="0">
              <a:buNone/>
            </a:pPr>
            <a:r>
              <a:rPr lang="en-US" sz="2400" b="1" dirty="0"/>
              <a:t>Fixed effect: </a:t>
            </a:r>
            <a:r>
              <a:rPr lang="en-US" sz="2400" dirty="0"/>
              <a:t>go/no-go training does normally not have huge effect sizes on evaluation. </a:t>
            </a:r>
          </a:p>
          <a:p>
            <a:pPr marL="0" indent="0">
              <a:buNone/>
            </a:pPr>
            <a:r>
              <a:rPr lang="en-US" sz="2400" b="1" dirty="0"/>
              <a:t>Random effects: </a:t>
            </a:r>
            <a:r>
              <a:rPr lang="en-US" sz="2400" dirty="0"/>
              <a:t>there might be quite some individual variation between participants, probably less so for items. However, much more difficult to predict, so lets use a </a:t>
            </a:r>
            <a:r>
              <a:rPr lang="en-US" sz="2400" b="1" i="1" dirty="0"/>
              <a:t>weakly regularizing prior </a:t>
            </a:r>
            <a:r>
              <a:rPr lang="en-US" sz="2400" dirty="0"/>
              <a:t>(just as the default but not </a:t>
            </a:r>
            <a:r>
              <a:rPr lang="en-US" sz="2400" i="1" dirty="0"/>
              <a:t>that </a:t>
            </a:r>
            <a:r>
              <a:rPr lang="en-US" sz="2400" dirty="0"/>
              <a:t>weak).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Honestly, we have ran quite some GNG studies in the lab, I could me much more specific than this without making very bold claims (but lets use only the above for now)…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0CE37A-A113-4B10-A1FB-8D980B402D6A}"/>
              </a:ext>
            </a:extLst>
          </p:cNvPr>
          <p:cNvSpPr txBox="1">
            <a:spLocks/>
          </p:cNvSpPr>
          <p:nvPr/>
        </p:nvSpPr>
        <p:spPr>
          <a:xfrm>
            <a:off x="6210299" y="1063744"/>
            <a:ext cx="6081713" cy="5491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Specify: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Intercept: </a:t>
            </a:r>
            <a:r>
              <a:rPr lang="en-US" sz="2200" dirty="0" err="1">
                <a:latin typeface="Consolas" panose="020B0609020204030204" pitchFamily="49" charset="0"/>
              </a:rPr>
              <a:t>set_prior</a:t>
            </a:r>
            <a:r>
              <a:rPr lang="en-US" sz="2200" dirty="0">
                <a:latin typeface="Consolas" panose="020B0609020204030204" pitchFamily="49" charset="0"/>
              </a:rPr>
              <a:t>('normal(0, 50)', class = 'Intercept’)</a:t>
            </a:r>
          </a:p>
          <a:p>
            <a:pPr marL="0" indent="0">
              <a:buNone/>
            </a:pPr>
            <a:r>
              <a:rPr lang="en-US" sz="2200" b="1" dirty="0"/>
              <a:t>Fixed effect: </a:t>
            </a:r>
            <a:r>
              <a:rPr lang="en-US" sz="2200" dirty="0" err="1">
                <a:latin typeface="Consolas" panose="020B0609020204030204" pitchFamily="49" charset="0"/>
              </a:rPr>
              <a:t>set_prior</a:t>
            </a:r>
            <a:r>
              <a:rPr lang="en-US" sz="2200" dirty="0">
                <a:latin typeface="Consolas" panose="020B0609020204030204" pitchFamily="49" charset="0"/>
              </a:rPr>
              <a:t>('normal(0, 10)', class = 'b’)</a:t>
            </a:r>
          </a:p>
          <a:p>
            <a:pPr marL="0" indent="0">
              <a:buNone/>
            </a:pPr>
            <a:r>
              <a:rPr lang="en-US" sz="2200" b="1" dirty="0"/>
              <a:t>Random effects: </a:t>
            </a:r>
            <a:r>
              <a:rPr lang="en-US" sz="2200" dirty="0" err="1">
                <a:latin typeface="Consolas" panose="020B0609020204030204" pitchFamily="49" charset="0"/>
              </a:rPr>
              <a:t>set_prior</a:t>
            </a:r>
            <a:r>
              <a:rPr lang="en-US" sz="2200" dirty="0">
                <a:latin typeface="Consolas" panose="020B0609020204030204" pitchFamily="49" charset="0"/>
              </a:rPr>
              <a:t>('</a:t>
            </a:r>
            <a:r>
              <a:rPr lang="en-US" sz="2200" dirty="0" err="1">
                <a:latin typeface="Consolas" panose="020B0609020204030204" pitchFamily="49" charset="0"/>
              </a:rPr>
              <a:t>cauchy</a:t>
            </a:r>
            <a:r>
              <a:rPr lang="en-US" sz="2200" dirty="0">
                <a:latin typeface="Consolas" panose="020B0609020204030204" pitchFamily="49" charset="0"/>
              </a:rPr>
              <a:t>(0, 5)', class = '</a:t>
            </a:r>
            <a:r>
              <a:rPr lang="en-US" sz="2200" dirty="0" err="1">
                <a:latin typeface="Consolas" panose="020B0609020204030204" pitchFamily="49" charset="0"/>
              </a:rPr>
              <a:t>sd</a:t>
            </a:r>
            <a:r>
              <a:rPr lang="en-US" sz="2200" dirty="0">
                <a:latin typeface="Consolas" panose="020B0609020204030204" pitchFamily="49" charset="0"/>
              </a:rPr>
              <a:t>')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05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7691A-E2FA-4172-B93C-3E4609DA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32" y="1939259"/>
            <a:ext cx="7486233" cy="46200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3CC4CD-9182-41AF-8522-E1503C5EBA27}"/>
              </a:ext>
            </a:extLst>
          </p:cNvPr>
          <p:cNvSpPr txBox="1">
            <a:spLocks/>
          </p:cNvSpPr>
          <p:nvPr/>
        </p:nvSpPr>
        <p:spPr>
          <a:xfrm>
            <a:off x="233362" y="1206072"/>
            <a:ext cx="11515725" cy="52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New intercept</a:t>
            </a:r>
          </a:p>
        </p:txBody>
      </p:sp>
    </p:spTree>
    <p:extLst>
      <p:ext uri="{BB962C8B-B14F-4D97-AF65-F5344CB8AC3E}">
        <p14:creationId xmlns:p14="http://schemas.microsoft.com/office/powerpoint/2010/main" val="189673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 err="1"/>
              <a:t>Bayesian</a:t>
            </a:r>
            <a:r>
              <a:rPr lang="de-DE" sz="7200" dirty="0"/>
              <a:t> vs. </a:t>
            </a:r>
            <a:r>
              <a:rPr lang="de-DE" sz="7200" dirty="0" err="1"/>
              <a:t>Frequentist</a:t>
            </a:r>
            <a:br>
              <a:rPr lang="de-DE" sz="7200" dirty="0"/>
            </a:br>
            <a:r>
              <a:rPr lang="de-DE" sz="7200" dirty="0" err="1"/>
              <a:t>philosophy</a:t>
            </a:r>
            <a:r>
              <a:rPr lang="de-DE" sz="7200" dirty="0"/>
              <a:t> </a:t>
            </a:r>
            <a:r>
              <a:rPr lang="de-DE" sz="7200" dirty="0" err="1"/>
              <a:t>of</a:t>
            </a:r>
            <a:r>
              <a:rPr lang="de-DE" sz="7200" dirty="0"/>
              <a:t> </a:t>
            </a:r>
            <a:r>
              <a:rPr lang="de-DE" sz="7200" dirty="0" err="1"/>
              <a:t>statistics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56749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66FC2-19D4-4495-8782-5E414682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8" y="3429000"/>
            <a:ext cx="10943303" cy="2715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6300F6-EAD4-47DE-A831-500BF25DB7AB}"/>
              </a:ext>
            </a:extLst>
          </p:cNvPr>
          <p:cNvSpPr/>
          <p:nvPr/>
        </p:nvSpPr>
        <p:spPr>
          <a:xfrm>
            <a:off x="1466851" y="1443652"/>
            <a:ext cx="10515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prior_list</a:t>
            </a:r>
            <a:r>
              <a:rPr lang="en-US" dirty="0">
                <a:latin typeface="Consolas" panose="020B0609020204030204" pitchFamily="49" charset="0"/>
              </a:rPr>
              <a:t> &lt;- c(</a:t>
            </a:r>
            <a:r>
              <a:rPr lang="en-US" dirty="0" err="1">
                <a:latin typeface="Consolas" panose="020B0609020204030204" pitchFamily="49" charset="0"/>
              </a:rPr>
              <a:t>set_prior</a:t>
            </a:r>
            <a:r>
              <a:rPr lang="en-US" dirty="0">
                <a:latin typeface="Consolas" panose="020B0609020204030204" pitchFamily="49" charset="0"/>
              </a:rPr>
              <a:t>('normal(0, 50)', class = 'Intercept'),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</a:t>
            </a:r>
            <a:r>
              <a:rPr lang="en-US" dirty="0" err="1">
                <a:latin typeface="Consolas" panose="020B0609020204030204" pitchFamily="49" charset="0"/>
              </a:rPr>
              <a:t>set_prior</a:t>
            </a:r>
            <a:r>
              <a:rPr lang="en-US" dirty="0">
                <a:latin typeface="Consolas" panose="020B0609020204030204" pitchFamily="49" charset="0"/>
              </a:rPr>
              <a:t>('normal(0, 10)', class = 'b'),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</a:t>
            </a:r>
            <a:r>
              <a:rPr lang="en-US" dirty="0" err="1">
                <a:latin typeface="Consolas" panose="020B0609020204030204" pitchFamily="49" charset="0"/>
              </a:rPr>
              <a:t>set_prior</a:t>
            </a:r>
            <a:r>
              <a:rPr lang="en-US" dirty="0">
                <a:latin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</a:rPr>
              <a:t>cauchy</a:t>
            </a:r>
            <a:r>
              <a:rPr lang="en-US" dirty="0">
                <a:latin typeface="Consolas" panose="020B0609020204030204" pitchFamily="49" charset="0"/>
              </a:rPr>
              <a:t>(0, 5)', class = '</a:t>
            </a:r>
            <a:r>
              <a:rPr lang="en-US" dirty="0" err="1">
                <a:latin typeface="Consolas" panose="020B0609020204030204" pitchFamily="49" charset="0"/>
              </a:rPr>
              <a:t>sd</a:t>
            </a:r>
            <a:r>
              <a:rPr lang="en-US" dirty="0">
                <a:latin typeface="Consolas" panose="020B06090202040302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205456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 err="1"/>
              <a:t>Diagnostics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13328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Diagnostics: Convergence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7349D-CDD6-45A4-ADEB-E70A1C5CA7C1}"/>
              </a:ext>
            </a:extLst>
          </p:cNvPr>
          <p:cNvSpPr txBox="1">
            <a:spLocks/>
          </p:cNvSpPr>
          <p:nvPr/>
        </p:nvSpPr>
        <p:spPr>
          <a:xfrm>
            <a:off x="80963" y="1063744"/>
            <a:ext cx="11491912" cy="562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1. Did the chains mix well, i.e. did the MCMC sampling converge somewhere?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plot(brm1)							summary(brm1)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604F9-F898-495A-85E1-36FE7111F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3" y="2560757"/>
            <a:ext cx="5485302" cy="3385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15543-F888-44E5-815A-D208057FB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703" r="18005"/>
          <a:stretch/>
        </p:blipFill>
        <p:spPr>
          <a:xfrm>
            <a:off x="5629507" y="2389307"/>
            <a:ext cx="6481530" cy="197286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B948EB-8338-4B87-881E-4A3ACA934CB5}"/>
              </a:ext>
            </a:extLst>
          </p:cNvPr>
          <p:cNvSpPr txBox="1">
            <a:spLocks/>
          </p:cNvSpPr>
          <p:nvPr/>
        </p:nvSpPr>
        <p:spPr>
          <a:xfrm>
            <a:off x="5694017" y="4535324"/>
            <a:ext cx="6352509" cy="1781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Hairy caterpillars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Consolas" panose="020B0609020204030204" pitchFamily="49" charset="0"/>
              </a:rPr>
              <a:t>Rhat</a:t>
            </a:r>
            <a:r>
              <a:rPr lang="en-US" sz="2400" dirty="0">
                <a:latin typeface="Consolas" panose="020B0609020204030204" pitchFamily="49" charset="0"/>
              </a:rPr>
              <a:t> &lt; 1.1 (or better &lt;1.02)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Consolas" panose="020B0609020204030204" pitchFamily="49" charset="0"/>
              </a:rPr>
              <a:t>Eff.Sample</a:t>
            </a:r>
            <a:r>
              <a:rPr lang="en-US" sz="2400" dirty="0">
                <a:latin typeface="Consolas" panose="020B0609020204030204" pitchFamily="49" charset="0"/>
              </a:rPr>
              <a:t> size is “big enough”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No </a:t>
            </a:r>
            <a:r>
              <a:rPr lang="en-US" sz="2400" i="1" dirty="0">
                <a:latin typeface="Consolas" panose="020B0609020204030204" pitchFamily="49" charset="0"/>
              </a:rPr>
              <a:t>divergent transitions</a:t>
            </a:r>
            <a:r>
              <a:rPr lang="en-US" sz="2400" dirty="0">
                <a:latin typeface="Consolas" panose="020B0609020204030204" pitchFamily="49" charset="0"/>
              </a:rPr>
              <a:t> warnings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all are a “yes” you should be good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F94CFC-D6F7-4F2C-900D-4B5B194B6AC9}"/>
              </a:ext>
            </a:extLst>
          </p:cNvPr>
          <p:cNvSpPr/>
          <p:nvPr/>
        </p:nvSpPr>
        <p:spPr>
          <a:xfrm>
            <a:off x="10610850" y="2651126"/>
            <a:ext cx="1563429" cy="777874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8D7BE-BF6E-4F5F-AE97-03B5E0540E94}"/>
              </a:ext>
            </a:extLst>
          </p:cNvPr>
          <p:cNvSpPr/>
          <p:nvPr/>
        </p:nvSpPr>
        <p:spPr>
          <a:xfrm>
            <a:off x="10090409" y="3714870"/>
            <a:ext cx="1563429" cy="777874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29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191875" cy="1325563"/>
          </a:xfrm>
        </p:spPr>
        <p:txBody>
          <a:bodyPr/>
          <a:lstStyle/>
          <a:p>
            <a:r>
              <a:rPr lang="en-US" dirty="0"/>
              <a:t>Diagnostics: Convergence: What if it goes wrong?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7349D-CDD6-45A4-ADEB-E70A1C5CA7C1}"/>
              </a:ext>
            </a:extLst>
          </p:cNvPr>
          <p:cNvSpPr txBox="1">
            <a:spLocks/>
          </p:cNvSpPr>
          <p:nvPr/>
        </p:nvSpPr>
        <p:spPr>
          <a:xfrm>
            <a:off x="80963" y="1325562"/>
            <a:ext cx="11491912" cy="5360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7CAA5-D35E-4FF6-8B76-6F40B691B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3" y="1463675"/>
            <a:ext cx="12153900" cy="704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C85613-B7FD-4200-A905-010FE41187C1}"/>
              </a:ext>
            </a:extLst>
          </p:cNvPr>
          <p:cNvSpPr/>
          <p:nvPr/>
        </p:nvSpPr>
        <p:spPr>
          <a:xfrm>
            <a:off x="0" y="2306638"/>
            <a:ext cx="117724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Can mostly be resolved by 2 simple changes:</a:t>
            </a:r>
          </a:p>
          <a:p>
            <a:pPr lvl="1"/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Increase chain-length </a:t>
            </a:r>
          </a:p>
          <a:p>
            <a:pPr marL="800100" lvl="1" indent="-342900">
              <a:buAutoNum type="arabicPeriod"/>
            </a:pPr>
            <a:r>
              <a:rPr lang="en-US" dirty="0"/>
              <a:t>Increases the „resolution“ of the HMC-sampler as some features of the target distribution might be too small to detect for the default resolution of the sampler 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You can find more information on </a:t>
            </a:r>
            <a:r>
              <a:rPr lang="en-US" dirty="0">
                <a:hlinkClick r:id="rId3"/>
              </a:rPr>
              <a:t>https://mc-stan.org/misc/warnings.html#divergent-transitions-after-warmup</a:t>
            </a:r>
            <a:endParaRPr lang="de-DE" dirty="0"/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156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Evaluation 1 - </a:t>
            </a:r>
            <a:r>
              <a:rPr lang="de-DE" sz="7200" dirty="0" err="1"/>
              <a:t>Adequacy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0583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68150" cy="1325563"/>
          </a:xfrm>
        </p:spPr>
        <p:txBody>
          <a:bodyPr/>
          <a:lstStyle/>
          <a:p>
            <a:r>
              <a:rPr lang="en-US" dirty="0"/>
              <a:t>Evaluation: Adequacy – posterior predictive check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4D6A7-CAF4-492A-BDFB-A46F20B01737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pp_check</a:t>
            </a:r>
            <a:r>
              <a:rPr lang="en-US" dirty="0">
                <a:latin typeface="Consolas" panose="020B0609020204030204" pitchFamily="49" charset="0"/>
              </a:rPr>
              <a:t>(brm1)						</a:t>
            </a:r>
            <a:r>
              <a:rPr lang="en-US" dirty="0" err="1">
                <a:latin typeface="Consolas" panose="020B0609020204030204" pitchFamily="49" charset="0"/>
              </a:rPr>
              <a:t>pp_check</a:t>
            </a:r>
            <a:r>
              <a:rPr lang="en-US" dirty="0">
                <a:latin typeface="Consolas" panose="020B0609020204030204" pitchFamily="49" charset="0"/>
              </a:rPr>
              <a:t>(brm1, type = “stat”)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127D7-A8F2-4525-991D-283C397A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62" y="1626890"/>
            <a:ext cx="6234929" cy="38478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CDA5A8-5743-45DB-BBF2-70ED2D897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791" y="1882215"/>
            <a:ext cx="5821209" cy="35925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D84D94-1203-4219-B450-8FCD090043AB}"/>
              </a:ext>
            </a:extLst>
          </p:cNvPr>
          <p:cNvSpPr/>
          <p:nvPr/>
        </p:nvSpPr>
        <p:spPr>
          <a:xfrm>
            <a:off x="419516" y="5776059"/>
            <a:ext cx="11772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Looks ok. The estimate of the mean is very close to the observed mean, and the spread of the distribution is close to the observed distribution.</a:t>
            </a:r>
          </a:p>
          <a:p>
            <a:r>
              <a:rPr lang="en-US" dirty="0"/>
              <a:t>However, the peak in the middle is not so well-covered in this case. </a:t>
            </a:r>
          </a:p>
        </p:txBody>
      </p:sp>
    </p:spTree>
    <p:extLst>
      <p:ext uri="{BB962C8B-B14F-4D97-AF65-F5344CB8AC3E}">
        <p14:creationId xmlns:p14="http://schemas.microsoft.com/office/powerpoint/2010/main" val="1142161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Adequacy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B5EB7-9812-406A-B43C-1C440F375240}"/>
              </a:ext>
            </a:extLst>
          </p:cNvPr>
          <p:cNvSpPr/>
          <p:nvPr/>
        </p:nvSpPr>
        <p:spPr>
          <a:xfrm>
            <a:off x="419516" y="1146909"/>
            <a:ext cx="11772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is more we can do</a:t>
            </a:r>
          </a:p>
          <a:p>
            <a:endParaRPr lang="en-US" dirty="0"/>
          </a:p>
          <a:p>
            <a:r>
              <a:rPr lang="en-US" dirty="0"/>
              <a:t>- Check influential observations with loo and loo-pit </a:t>
            </a:r>
            <a:r>
              <a:rPr lang="en-US" dirty="0" err="1"/>
              <a:t>qq</a:t>
            </a:r>
            <a:r>
              <a:rPr lang="en-US" dirty="0"/>
              <a:t>-plot (see talk-notes)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7BB934-9050-4991-8F3C-10AA90A0D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16" y="2552700"/>
            <a:ext cx="4811234" cy="3724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7DA487-A092-4341-AAC2-C42502D57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070239"/>
            <a:ext cx="5130333" cy="382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90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Evaluation 2 - </a:t>
            </a:r>
            <a:r>
              <a:rPr lang="de-DE" sz="7200" dirty="0" err="1"/>
              <a:t>Estimation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13699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Estimates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3493A-2C8C-47CD-BF77-3DFFFA647391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Summary(brm1) #1 of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AE567-2092-4095-A2C5-8B5E8B3AD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449859"/>
            <a:ext cx="103536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91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Estimates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3493A-2C8C-47CD-BF77-3DFFFA647391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Summary(brm1) #2 of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43" y="2038350"/>
            <a:ext cx="10191914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C769-3B44-4304-A343-5889B635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Statistics as the science of dealing with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37F81-4534-42B1-96F1-162F0BFFD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Inference under uncertainty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Collect data to reduce uncertainty (learn from data, update your beliefs)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Uncertainty never really goes away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97414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Back to priors quickly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27"/>
          <a:stretch/>
        </p:blipFill>
        <p:spPr>
          <a:xfrm>
            <a:off x="194227" y="2076451"/>
            <a:ext cx="5633357" cy="33457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7174A0-B343-49CA-AE5D-EF338E4F7F76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Custom priors							default priors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BA69A-E989-456C-BBAE-CA7916B4A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72"/>
          <a:stretch/>
        </p:blipFill>
        <p:spPr>
          <a:xfrm>
            <a:off x="6029324" y="2121567"/>
            <a:ext cx="5800726" cy="32366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C60D5E-7008-43FC-8BEF-47838696B7D1}"/>
              </a:ext>
            </a:extLst>
          </p:cNvPr>
          <p:cNvSpPr/>
          <p:nvPr/>
        </p:nvSpPr>
        <p:spPr>
          <a:xfrm>
            <a:off x="419516" y="5776059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Almost identical!</a:t>
            </a:r>
          </a:p>
        </p:txBody>
      </p:sp>
    </p:spTree>
    <p:extLst>
      <p:ext uri="{BB962C8B-B14F-4D97-AF65-F5344CB8AC3E}">
        <p14:creationId xmlns:p14="http://schemas.microsoft.com/office/powerpoint/2010/main" val="3350246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And what about lme4?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70" r="35327" b="59860"/>
          <a:stretch/>
        </p:blipFill>
        <p:spPr>
          <a:xfrm>
            <a:off x="166657" y="4465353"/>
            <a:ext cx="5376893" cy="13000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7174A0-B343-49CA-AE5D-EF338E4F7F76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Custom priors								lmer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60D5E-7008-43FC-8BEF-47838696B7D1}"/>
              </a:ext>
            </a:extLst>
          </p:cNvPr>
          <p:cNvSpPr/>
          <p:nvPr/>
        </p:nvSpPr>
        <p:spPr>
          <a:xfrm>
            <a:off x="166657" y="6305550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Almost identical again…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06570-62F9-4D42-BA69-D4BBE62B2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93" r="23346"/>
          <a:stretch/>
        </p:blipFill>
        <p:spPr>
          <a:xfrm>
            <a:off x="7004122" y="1803685"/>
            <a:ext cx="4935019" cy="4501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34BD1C-130F-495E-8872-F416D06329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33832" r="29342"/>
          <a:stretch/>
        </p:blipFill>
        <p:spPr>
          <a:xfrm>
            <a:off x="166657" y="1505347"/>
            <a:ext cx="6205567" cy="29831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2C79B3-7F66-41A9-965B-A6E9FE5CBD54}"/>
              </a:ext>
            </a:extLst>
          </p:cNvPr>
          <p:cNvSpPr/>
          <p:nvPr/>
        </p:nvSpPr>
        <p:spPr>
          <a:xfrm>
            <a:off x="76200" y="4957504"/>
            <a:ext cx="5686425" cy="64319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265CCC-BA1A-4777-A4C6-316EB3136C57}"/>
              </a:ext>
            </a:extLst>
          </p:cNvPr>
          <p:cNvSpPr/>
          <p:nvPr/>
        </p:nvSpPr>
        <p:spPr>
          <a:xfrm>
            <a:off x="7258050" y="4222370"/>
            <a:ext cx="4743450" cy="64319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5EF5E0-BB67-4D45-A9DB-630713F9DA88}"/>
              </a:ext>
            </a:extLst>
          </p:cNvPr>
          <p:cNvSpPr/>
          <p:nvPr/>
        </p:nvSpPr>
        <p:spPr>
          <a:xfrm>
            <a:off x="144499" y="1938532"/>
            <a:ext cx="6551576" cy="7097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F21652-7510-4AF4-8EB2-C5160B60C016}"/>
              </a:ext>
            </a:extLst>
          </p:cNvPr>
          <p:cNvSpPr/>
          <p:nvPr/>
        </p:nvSpPr>
        <p:spPr>
          <a:xfrm>
            <a:off x="11325220" y="2435088"/>
            <a:ext cx="676280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A43CBF-25E4-42E9-B207-C24F1EABBBCC}"/>
              </a:ext>
            </a:extLst>
          </p:cNvPr>
          <p:cNvSpPr/>
          <p:nvPr/>
        </p:nvSpPr>
        <p:spPr>
          <a:xfrm>
            <a:off x="190500" y="2648283"/>
            <a:ext cx="6334125" cy="369332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F26F2E-58A4-41B4-94E8-8C1183AA2E30}"/>
              </a:ext>
            </a:extLst>
          </p:cNvPr>
          <p:cNvSpPr/>
          <p:nvPr/>
        </p:nvSpPr>
        <p:spPr>
          <a:xfrm>
            <a:off x="190499" y="4037704"/>
            <a:ext cx="6334125" cy="369332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A3CC52-51DE-4220-90FB-CC37765A25E0}"/>
              </a:ext>
            </a:extLst>
          </p:cNvPr>
          <p:cNvSpPr/>
          <p:nvPr/>
        </p:nvSpPr>
        <p:spPr>
          <a:xfrm>
            <a:off x="144499" y="3316193"/>
            <a:ext cx="6551576" cy="7097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BFBE1F-0B8A-4334-BD3B-2B4A0737D7D7}"/>
              </a:ext>
            </a:extLst>
          </p:cNvPr>
          <p:cNvSpPr/>
          <p:nvPr/>
        </p:nvSpPr>
        <p:spPr>
          <a:xfrm>
            <a:off x="7004121" y="2146060"/>
            <a:ext cx="4268741" cy="111519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12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plot the effects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3493A-2C8C-47CD-BF77-3DFFFA647391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marginal_effects</a:t>
            </a:r>
            <a:r>
              <a:rPr lang="en-US" dirty="0">
                <a:latin typeface="Consolas" panose="020B0609020204030204" pitchFamily="49" charset="0"/>
              </a:rPr>
              <a:t>(brm1)				</a:t>
            </a:r>
            <a:r>
              <a:rPr lang="en-US" dirty="0" err="1">
                <a:latin typeface="Consolas" panose="020B0609020204030204" pitchFamily="49" charset="0"/>
              </a:rPr>
              <a:t>marginal_effects</a:t>
            </a:r>
            <a:r>
              <a:rPr lang="en-US" dirty="0">
                <a:latin typeface="Consolas" panose="020B0609020204030204" pitchFamily="49" charset="0"/>
              </a:rPr>
              <a:t>(brm1, method=“predict”)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C7998-C748-4994-B91E-B635B39AC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7" y="2191007"/>
            <a:ext cx="5666958" cy="411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70824A-0075-40C6-BB30-B2D7483EB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42" y="2191007"/>
            <a:ext cx="5666958" cy="415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459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Evaluation 3 - </a:t>
            </a:r>
            <a:r>
              <a:rPr lang="de-DE" sz="7200" dirty="0" err="1"/>
              <a:t>Testing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82869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Is there an effect of condition?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9C01-760B-4A23-9A07-EFBB983C8FA9}"/>
              </a:ext>
            </a:extLst>
          </p:cNvPr>
          <p:cNvSpPr/>
          <p:nvPr/>
        </p:nvSpPr>
        <p:spPr>
          <a:xfrm>
            <a:off x="276641" y="1325563"/>
            <a:ext cx="1177248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are our options here? We do not get p-values (they don’t exist/make sense in the Bayesian framework)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We can get </a:t>
            </a:r>
            <a:r>
              <a:rPr lang="en-US" i="1" dirty="0"/>
              <a:t>posterior probabilities </a:t>
            </a:r>
            <a:r>
              <a:rPr lang="en-US" dirty="0"/>
              <a:t>sometimes called “Bayesian p-values” that describe the proportion of the posterior that are above/below a certain value (e.g. 0).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Advantages</a:t>
            </a:r>
            <a:r>
              <a:rPr lang="de-DE" dirty="0"/>
              <a:t>: easy to </a:t>
            </a:r>
            <a:r>
              <a:rPr lang="en-US" dirty="0"/>
              <a:t>compute, easily interpretable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Disadvantages</a:t>
            </a:r>
            <a:r>
              <a:rPr lang="de-DE" b="1" dirty="0"/>
              <a:t>: </a:t>
            </a:r>
            <a:r>
              <a:rPr lang="de-DE" dirty="0"/>
              <a:t>not trivial to do with </a:t>
            </a:r>
            <a:r>
              <a:rPr lang="en-US" dirty="0"/>
              <a:t>factors</a:t>
            </a:r>
            <a:r>
              <a:rPr lang="de-DE" dirty="0"/>
              <a:t> that have </a:t>
            </a:r>
            <a:r>
              <a:rPr lang="en-US" dirty="0"/>
              <a:t>more than</a:t>
            </a:r>
            <a:r>
              <a:rPr lang="de-DE" dirty="0"/>
              <a:t> 2 </a:t>
            </a:r>
            <a:r>
              <a:rPr lang="en-US" dirty="0"/>
              <a:t>levels their interactions</a:t>
            </a:r>
            <a:r>
              <a:rPr lang="de-DE" dirty="0"/>
              <a:t>.</a:t>
            </a:r>
            <a:endParaRPr lang="en-US" b="1" dirty="0"/>
          </a:p>
          <a:p>
            <a:pPr marL="285750" indent="-285750">
              <a:buFontTx/>
              <a:buChar char="-"/>
            </a:pP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dirty="0"/>
              <a:t>We can do model comparisons based on information-criteria / quantifying predictive performance (e.g. AIC / WAIC / LOOIC / cross-validation)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Advantages</a:t>
            </a:r>
            <a:r>
              <a:rPr lang="de-DE" dirty="0"/>
              <a:t>: very flexible in </a:t>
            </a:r>
            <a:r>
              <a:rPr lang="en-US" dirty="0"/>
              <a:t>terms of comparison </a:t>
            </a:r>
            <a:r>
              <a:rPr lang="de-DE" dirty="0"/>
              <a:t>(not only </a:t>
            </a:r>
            <a:r>
              <a:rPr lang="en-US" dirty="0"/>
              <a:t>nested models</a:t>
            </a:r>
            <a:r>
              <a:rPr lang="de-DE" dirty="0"/>
              <a:t>)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b="1" dirty="0"/>
              <a:t>Disadvantages</a:t>
            </a:r>
            <a:r>
              <a:rPr lang="de-DE" b="1" dirty="0"/>
              <a:t>: </a:t>
            </a:r>
            <a:r>
              <a:rPr lang="en-US" dirty="0"/>
              <a:t>answering a slightly different question than what we normally want to know with significance tests (namely predictive performance</a:t>
            </a:r>
            <a:r>
              <a:rPr lang="de-DE" dirty="0"/>
              <a:t>)</a:t>
            </a:r>
            <a:endParaRPr lang="de-DE" i="1" dirty="0"/>
          </a:p>
          <a:p>
            <a:pPr marL="285750" indent="-285750">
              <a:buFontTx/>
              <a:buChar char="-"/>
            </a:pP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dirty="0"/>
              <a:t>We can calculate the Bayes-Factor (i.e. ratio of prior odds to posterior odds aka. the evidence ratio between two hypotheses)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</a:t>
            </a:r>
            <a:r>
              <a:rPr lang="en-US" b="1" dirty="0" err="1"/>
              <a:t>dvantages</a:t>
            </a:r>
            <a:r>
              <a:rPr lang="en-US" b="1" dirty="0"/>
              <a:t>: </a:t>
            </a:r>
            <a:r>
              <a:rPr lang="en-US" dirty="0"/>
              <a:t>gives us overall “evidential value” statistic for an effect (as compared posterior probabilities)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Disadvantages</a:t>
            </a:r>
            <a:r>
              <a:rPr lang="de-DE" b="1" dirty="0"/>
              <a:t>: </a:t>
            </a:r>
            <a:r>
              <a:rPr lang="en-US" dirty="0"/>
              <a:t>Take a lot of time and effort to compute (only stable if we increase iterations to </a:t>
            </a:r>
            <a:r>
              <a:rPr lang="de-DE" dirty="0"/>
              <a:t>&gt; 10000), </a:t>
            </a:r>
            <a:r>
              <a:rPr lang="de-DE" b="1" i="1" dirty="0"/>
              <a:t>very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prior</a:t>
            </a:r>
            <a:r>
              <a:rPr lang="de-DE" dirty="0"/>
              <a:t> with no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of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yet</a:t>
            </a:r>
            <a:r>
              <a:rPr lang="de-DE" dirty="0"/>
              <a:t>.</a:t>
            </a:r>
            <a:endParaRPr lang="en-US" b="1" dirty="0"/>
          </a:p>
          <a:p>
            <a:pPr marL="742950" lvl="1" indent="-285750">
              <a:buFontTx/>
              <a:buChar char="-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09853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Model </a:t>
            </a:r>
            <a:r>
              <a:rPr lang="en-US" sz="7200" dirty="0"/>
              <a:t>Families</a:t>
            </a:r>
          </a:p>
        </p:txBody>
      </p:sp>
    </p:spTree>
    <p:extLst>
      <p:ext uri="{BB962C8B-B14F-4D97-AF65-F5344CB8AC3E}">
        <p14:creationId xmlns:p14="http://schemas.microsoft.com/office/powerpoint/2010/main" val="17761181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Beyond that: Model families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5775FF-C200-4B96-B8F1-186EF0BC7E84}"/>
              </a:ext>
            </a:extLst>
          </p:cNvPr>
          <p:cNvSpPr/>
          <p:nvPr/>
        </p:nvSpPr>
        <p:spPr>
          <a:xfrm>
            <a:off x="276641" y="1325563"/>
            <a:ext cx="117724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As said, we are not restricted to normal models, and can also e.g. fit a student-t distribution on the response data:</a:t>
            </a:r>
          </a:p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this case, estimates do only change slightly but model-fit and predictive performance increase drastically (see notes).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DCBA5-1239-4229-ADED-729523B29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583" y="1787228"/>
            <a:ext cx="6324600" cy="390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61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Reading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9C01-760B-4A23-9A07-EFBB983C8FA9}"/>
              </a:ext>
            </a:extLst>
          </p:cNvPr>
          <p:cNvSpPr/>
          <p:nvPr/>
        </p:nvSpPr>
        <p:spPr>
          <a:xfrm>
            <a:off x="276641" y="1325563"/>
            <a:ext cx="117724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sz="1600" b="1" dirty="0"/>
              <a:t>BRMS: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The </a:t>
            </a:r>
            <a:r>
              <a:rPr lang="de-DE" sz="1600" b="1" dirty="0" err="1"/>
              <a:t>standard</a:t>
            </a:r>
            <a:r>
              <a:rPr lang="de-DE" sz="1600" b="1" dirty="0"/>
              <a:t> </a:t>
            </a:r>
            <a:r>
              <a:rPr lang="de-DE" sz="1600" b="1" dirty="0" err="1"/>
              <a:t>intro</a:t>
            </a:r>
            <a:r>
              <a:rPr lang="de-DE" sz="1600" b="1" dirty="0"/>
              <a:t> </a:t>
            </a:r>
            <a:r>
              <a:rPr lang="de-DE" sz="1600" b="1" dirty="0" err="1"/>
              <a:t>to</a:t>
            </a:r>
            <a:r>
              <a:rPr lang="de-DE" sz="1600" b="1" dirty="0"/>
              <a:t> </a:t>
            </a:r>
            <a:r>
              <a:rPr lang="de-DE" sz="1600" b="1" dirty="0" err="1"/>
              <a:t>brms</a:t>
            </a:r>
            <a:r>
              <a:rPr lang="de-DE" sz="1600" b="1" dirty="0"/>
              <a:t> </a:t>
            </a:r>
            <a:r>
              <a:rPr lang="de-DE" sz="1600" b="1" dirty="0" err="1"/>
              <a:t>by</a:t>
            </a:r>
            <a:r>
              <a:rPr lang="de-DE" sz="1600" b="1" dirty="0"/>
              <a:t> Paul Bürkner: </a:t>
            </a:r>
            <a:r>
              <a:rPr lang="en-US" sz="1600" dirty="0">
                <a:hlinkClick r:id="rId2"/>
              </a:rPr>
              <a:t>https://cran.r-project.org/web/packages/brms/vignettes/brms_overview.pdf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Another</a:t>
            </a:r>
            <a:r>
              <a:rPr lang="de-DE" sz="1600" b="1" dirty="0"/>
              <a:t> </a:t>
            </a:r>
            <a:r>
              <a:rPr lang="de-DE" sz="1600" b="1" dirty="0" err="1"/>
              <a:t>intro</a:t>
            </a:r>
            <a:r>
              <a:rPr lang="de-DE" sz="1600" b="1" dirty="0"/>
              <a:t> </a:t>
            </a:r>
            <a:r>
              <a:rPr lang="de-DE" sz="1600" b="1" dirty="0" err="1"/>
              <a:t>to</a:t>
            </a:r>
            <a:r>
              <a:rPr lang="de-DE" sz="1600" b="1" dirty="0"/>
              <a:t> </a:t>
            </a:r>
            <a:r>
              <a:rPr lang="de-DE" sz="1600" b="1" dirty="0" err="1"/>
              <a:t>brms</a:t>
            </a:r>
            <a:r>
              <a:rPr lang="de-DE" sz="1600" b="1" dirty="0"/>
              <a:t> </a:t>
            </a:r>
            <a:r>
              <a:rPr lang="de-DE" sz="1600" b="1" dirty="0" err="1"/>
              <a:t>by</a:t>
            </a:r>
            <a:r>
              <a:rPr lang="de-DE" sz="1600" b="1" dirty="0"/>
              <a:t> Paul Bürkner: </a:t>
            </a:r>
            <a:r>
              <a:rPr lang="en-US" sz="1600" dirty="0">
                <a:hlinkClick r:id="rId3"/>
              </a:rPr>
              <a:t>https://cran.r-project.org/web/packages/brms/vignettes/brms_multilevel.pdf</a:t>
            </a:r>
            <a:r>
              <a:rPr lang="en-US" sz="1600" dirty="0"/>
              <a:t> </a:t>
            </a:r>
            <a:endParaRPr lang="de-DE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Intro </a:t>
            </a:r>
            <a:r>
              <a:rPr lang="de-DE" sz="1600" b="1" dirty="0" err="1"/>
              <a:t>by</a:t>
            </a:r>
            <a:r>
              <a:rPr lang="de-DE" sz="1600" b="1" dirty="0"/>
              <a:t> Rens van der </a:t>
            </a:r>
            <a:r>
              <a:rPr lang="de-DE" sz="1600" b="1" dirty="0" err="1"/>
              <a:t>Schoot</a:t>
            </a:r>
            <a:r>
              <a:rPr lang="de-DE" sz="1600" b="1" dirty="0"/>
              <a:t>: </a:t>
            </a:r>
            <a:r>
              <a:rPr lang="en-US" sz="1600" dirty="0">
                <a:hlinkClick r:id="rId4"/>
              </a:rPr>
              <a:t>https://www.rensvandeschoot.com/tutorials/brms/</a:t>
            </a:r>
            <a:r>
              <a:rPr lang="en-US" sz="1600" dirty="0"/>
              <a:t> </a:t>
            </a:r>
            <a:endParaRPr lang="de-DE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b="1" dirty="0"/>
          </a:p>
          <a:p>
            <a:pPr lvl="1"/>
            <a:r>
              <a:rPr lang="de-DE" sz="1600" b="1" dirty="0"/>
              <a:t>STAN </a:t>
            </a:r>
            <a:r>
              <a:rPr lang="de-DE" sz="1600" b="1" dirty="0" err="1"/>
              <a:t>more</a:t>
            </a:r>
            <a:r>
              <a:rPr lang="de-DE" sz="1600" b="1" dirty="0"/>
              <a:t> </a:t>
            </a:r>
            <a:r>
              <a:rPr lang="de-DE" sz="1600" b="1" dirty="0" err="1"/>
              <a:t>genereally</a:t>
            </a:r>
            <a:r>
              <a:rPr lang="de-DE" sz="16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Bayesian</a:t>
            </a:r>
            <a:r>
              <a:rPr lang="de-DE" sz="1600" b="1" dirty="0"/>
              <a:t> Workflow: </a:t>
            </a:r>
            <a:r>
              <a:rPr lang="en-US" sz="1600" dirty="0"/>
              <a:t>Toward a principled Bayesian workflow in cognitive science (Shad, Betancourt, &amp; </a:t>
            </a:r>
            <a:r>
              <a:rPr lang="en-US" sz="1600" dirty="0" err="1"/>
              <a:t>Vasishth</a:t>
            </a:r>
            <a:r>
              <a:rPr lang="en-US" sz="1600" dirty="0"/>
              <a:t>, 2019)</a:t>
            </a:r>
            <a:r>
              <a:rPr lang="de-DE" sz="1600" b="1" dirty="0"/>
              <a:t> </a:t>
            </a:r>
            <a:r>
              <a:rPr lang="de-DE" sz="1600" dirty="0">
                <a:hlinkClick r:id="rId5"/>
              </a:rPr>
              <a:t>https://osf.io/xs4zg/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Model-</a:t>
            </a:r>
            <a:r>
              <a:rPr lang="de-DE" sz="1600" b="1" dirty="0" err="1"/>
              <a:t>families</a:t>
            </a:r>
            <a:r>
              <a:rPr lang="de-DE" sz="1600" b="1" dirty="0"/>
              <a:t>: </a:t>
            </a:r>
            <a:r>
              <a:rPr lang="de-DE" sz="1600" dirty="0">
                <a:hlinkClick r:id="rId6"/>
              </a:rPr>
              <a:t>https://cran.r-project.org/web/packages/brms/vignettes/brms_families.html#beta-models</a:t>
            </a:r>
            <a:r>
              <a:rPr lang="de-DE" sz="1600" dirty="0"/>
              <a:t> and </a:t>
            </a:r>
            <a:r>
              <a:rPr lang="de-DE" sz="1600" dirty="0">
                <a:hlinkClick r:id="rId7"/>
              </a:rPr>
              <a:t>https://rdrr.io/cran/brms/man/brmsfamily.html</a:t>
            </a:r>
            <a:r>
              <a:rPr lang="de-DE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Bayesian</a:t>
            </a:r>
            <a:r>
              <a:rPr lang="de-DE" sz="1600" b="1" dirty="0"/>
              <a:t> </a:t>
            </a:r>
            <a:r>
              <a:rPr lang="de-DE" sz="1600" b="1" dirty="0" err="1"/>
              <a:t>stats</a:t>
            </a:r>
            <a:r>
              <a:rPr lang="de-DE" sz="1600" b="1" dirty="0"/>
              <a:t> in </a:t>
            </a:r>
            <a:r>
              <a:rPr lang="de-DE" sz="1600" b="1" dirty="0" err="1"/>
              <a:t>general</a:t>
            </a:r>
            <a:r>
              <a:rPr lang="de-DE" sz="1600" b="1" dirty="0"/>
              <a:t> (</a:t>
            </a:r>
            <a:r>
              <a:rPr lang="de-DE" sz="1600" b="1" dirty="0" err="1"/>
              <a:t>great</a:t>
            </a:r>
            <a:r>
              <a:rPr lang="de-DE" sz="1600" b="1" dirty="0"/>
              <a:t> </a:t>
            </a:r>
            <a:r>
              <a:rPr lang="de-DE" sz="1600" b="1" dirty="0" err="1"/>
              <a:t>book</a:t>
            </a:r>
            <a:r>
              <a:rPr lang="de-DE" sz="1600" b="1" dirty="0"/>
              <a:t>!): </a:t>
            </a:r>
            <a:r>
              <a:rPr lang="de-DE" sz="1600" dirty="0"/>
              <a:t>http://xcelab.net/rmpubs/sr2/statisticalrethinking2.pdf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hlinkClick r:id="rId8"/>
              </a:rPr>
              <a:t>https://bookdown.org/ajkurz/Statistical_Rethinking_recoded/</a:t>
            </a:r>
            <a:r>
              <a:rPr lang="de-DE" sz="1600" dirty="0"/>
              <a:t> </a:t>
            </a:r>
            <a:r>
              <a:rPr lang="de-DE" sz="1600" dirty="0" err="1"/>
              <a:t>provides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book</a:t>
            </a:r>
            <a:r>
              <a:rPr lang="de-DE" sz="1600" dirty="0"/>
              <a:t> code </a:t>
            </a:r>
            <a:r>
              <a:rPr lang="de-DE" sz="1600" dirty="0" err="1"/>
              <a:t>chunks</a:t>
            </a:r>
            <a:r>
              <a:rPr lang="de-DE" sz="1600" dirty="0"/>
              <a:t> and </a:t>
            </a:r>
            <a:r>
              <a:rPr lang="de-DE" sz="1600" dirty="0" err="1"/>
              <a:t>exercises</a:t>
            </a:r>
            <a:r>
              <a:rPr lang="de-DE" sz="1600" dirty="0"/>
              <a:t> </a:t>
            </a:r>
            <a:r>
              <a:rPr lang="de-DE" sz="1600" dirty="0" err="1"/>
              <a:t>recoded</a:t>
            </a:r>
            <a:r>
              <a:rPr lang="de-DE" sz="1600" dirty="0"/>
              <a:t> in </a:t>
            </a:r>
            <a:r>
              <a:rPr lang="de-DE" sz="1600" dirty="0" err="1"/>
              <a:t>tydiverse</a:t>
            </a:r>
            <a:r>
              <a:rPr lang="de-DE" sz="1600" dirty="0"/>
              <a:t> and </a:t>
            </a:r>
            <a:r>
              <a:rPr lang="de-DE" sz="1600" dirty="0" err="1"/>
              <a:t>brms</a:t>
            </a:r>
            <a:endParaRPr lang="de-DE" sz="1600" dirty="0"/>
          </a:p>
          <a:p>
            <a:pPr lvl="1"/>
            <a:endParaRPr lang="de-DE" sz="1600" dirty="0"/>
          </a:p>
          <a:p>
            <a:pPr lvl="1"/>
            <a:r>
              <a:rPr lang="de-DE" sz="1600" dirty="0"/>
              <a:t>Q &amp; 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Stay</a:t>
            </a:r>
            <a:r>
              <a:rPr lang="de-DE" sz="1600" dirty="0"/>
              <a:t> </a:t>
            </a:r>
            <a:r>
              <a:rPr lang="de-DE" sz="1600" dirty="0" err="1"/>
              <a:t>tuned</a:t>
            </a:r>
            <a:r>
              <a:rPr lang="de-DE" sz="1600" dirty="0"/>
              <a:t> and </a:t>
            </a:r>
            <a:r>
              <a:rPr lang="de-DE" sz="1600" dirty="0" err="1"/>
              <a:t>ask</a:t>
            </a:r>
            <a:r>
              <a:rPr lang="de-DE" sz="1600" dirty="0"/>
              <a:t> </a:t>
            </a:r>
            <a:r>
              <a:rPr lang="de-DE" sz="1600" dirty="0" err="1"/>
              <a:t>questions</a:t>
            </a:r>
            <a:r>
              <a:rPr lang="de-DE" sz="1600" dirty="0"/>
              <a:t>: </a:t>
            </a:r>
            <a:r>
              <a:rPr lang="de-DE" sz="1600" dirty="0">
                <a:hlinkClick r:id="rId9"/>
              </a:rPr>
              <a:t>https://discourse.mc-stan.org/c/interfaces/brms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Andrew </a:t>
            </a:r>
            <a:r>
              <a:rPr lang="de-DE" sz="1600" b="1" dirty="0" err="1"/>
              <a:t>Gelman</a:t>
            </a:r>
            <a:r>
              <a:rPr lang="de-DE" sz="1600" dirty="0" err="1"/>
              <a:t>‘s</a:t>
            </a:r>
            <a:r>
              <a:rPr lang="de-DE" sz="1600" dirty="0"/>
              <a:t> </a:t>
            </a:r>
            <a:r>
              <a:rPr lang="de-DE" sz="1600" dirty="0" err="1"/>
              <a:t>blog</a:t>
            </a:r>
            <a:r>
              <a:rPr lang="de-DE" sz="1600" dirty="0"/>
              <a:t>: </a:t>
            </a:r>
            <a:r>
              <a:rPr lang="en-US" sz="1600" dirty="0">
                <a:hlinkClick r:id="rId10"/>
              </a:rPr>
              <a:t>https://statmodeling.stat.columbia.edu/</a:t>
            </a:r>
            <a:endParaRPr lang="de-DE" sz="1600" dirty="0"/>
          </a:p>
          <a:p>
            <a:pPr lvl="1"/>
            <a:endParaRPr lang="de-DE" sz="1600" dirty="0"/>
          </a:p>
          <a:p>
            <a:pPr lvl="1"/>
            <a:r>
              <a:rPr lang="de-DE" sz="1600" dirty="0"/>
              <a:t>MCMCs: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Explanation and </a:t>
            </a:r>
            <a:r>
              <a:rPr lang="de-DE" sz="1600" dirty="0" err="1"/>
              <a:t>visualization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b="1" dirty="0"/>
              <a:t>MCMCs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Richard </a:t>
            </a:r>
            <a:r>
              <a:rPr lang="de-DE" sz="1600" dirty="0" err="1"/>
              <a:t>McElreath</a:t>
            </a:r>
            <a:r>
              <a:rPr lang="de-DE" sz="1600" dirty="0"/>
              <a:t>: </a:t>
            </a:r>
            <a:r>
              <a:rPr lang="en-US" sz="1600" dirty="0">
                <a:hlinkClick r:id="rId11"/>
              </a:rPr>
              <a:t>http://elevanth.org/blog/2017/11/28/build-a-better-markov-chain/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Visualization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b="1" dirty="0"/>
              <a:t>MCMCs </a:t>
            </a:r>
            <a:r>
              <a:rPr lang="de-DE" sz="1600" dirty="0" err="1"/>
              <a:t>by</a:t>
            </a:r>
            <a:r>
              <a:rPr lang="de-DE" sz="1600" dirty="0"/>
              <a:t> Chi Feng: </a:t>
            </a:r>
            <a:r>
              <a:rPr lang="en-US" sz="1600" dirty="0">
                <a:hlinkClick r:id="rId12"/>
              </a:rPr>
              <a:t>https://chi-feng.github.io/mcmc-demo/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4560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E3DA01C-5B55-411B-8B64-B98CCADE7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789" y="2580111"/>
            <a:ext cx="2600000" cy="18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C15728-4128-47E4-ACF4-33D604A06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812" y="2585468"/>
            <a:ext cx="2600000" cy="18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F8C769-3B44-4304-A343-5889B635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Frequentist vs. Bayesian perspective on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some data generating process: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  <a:blipFill>
                <a:blip r:embed="rId4"/>
                <a:stretch>
                  <a:fillRect l="-2197" t="-7173" r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8260B2-6505-43D8-B9BD-E3F91D03C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28278"/>
              </p:ext>
            </p:extLst>
          </p:nvPr>
        </p:nvGraphicFramePr>
        <p:xfrm>
          <a:off x="475703" y="4249149"/>
          <a:ext cx="11268076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1626">
                  <a:extLst>
                    <a:ext uri="{9D8B030D-6E8A-4147-A177-3AD203B41FA5}">
                      <a16:colId xmlns:a16="http://schemas.microsoft.com/office/drawing/2014/main" val="1499696269"/>
                    </a:ext>
                  </a:extLst>
                </a:gridCol>
                <a:gridCol w="5886450">
                  <a:extLst>
                    <a:ext uri="{9D8B030D-6E8A-4147-A177-3AD203B41FA5}">
                      <a16:colId xmlns:a16="http://schemas.microsoft.com/office/drawing/2014/main" val="582894965"/>
                    </a:ext>
                  </a:extLst>
                </a:gridCol>
              </a:tblGrid>
              <a:tr h="448074">
                <a:tc>
                  <a:txBody>
                    <a:bodyPr/>
                    <a:lstStyle/>
                    <a:p>
                      <a:r>
                        <a:rPr lang="en-US" sz="2800" dirty="0"/>
                        <a:t>Frequentist perspective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Bayesian perspective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24301"/>
                  </a:ext>
                </a:extLst>
              </a:tr>
              <a:tr h="1555081">
                <a:tc>
                  <a:txBody>
                    <a:bodyPr/>
                    <a:lstStyle/>
                    <a:p>
                      <a:r>
                        <a:rPr lang="de-DE" sz="2800" dirty="0" err="1"/>
                        <a:t>What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is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the</a:t>
                      </a:r>
                      <a:r>
                        <a:rPr lang="de-DE" sz="2800" dirty="0"/>
                        <a:t> </a:t>
                      </a:r>
                      <a:r>
                        <a:rPr lang="de-DE" sz="2800" i="1" dirty="0" err="1"/>
                        <a:t>true</a:t>
                      </a:r>
                      <a:r>
                        <a:rPr lang="de-DE" sz="2800" i="1" dirty="0"/>
                        <a:t> </a:t>
                      </a:r>
                      <a:r>
                        <a:rPr lang="de-DE" sz="2800" i="0" u="none" dirty="0" err="1"/>
                        <a:t>parameter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value</a:t>
                      </a:r>
                      <a:r>
                        <a:rPr lang="de-DE" sz="2800" i="0" u="none" dirty="0"/>
                        <a:t>?</a:t>
                      </a:r>
                    </a:p>
                    <a:p>
                      <a:r>
                        <a:rPr lang="de-DE" sz="2800" i="0" u="none" dirty="0" err="1"/>
                        <a:t>How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much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are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my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data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compatible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with</a:t>
                      </a:r>
                      <a:r>
                        <a:rPr lang="de-DE" sz="2800" i="0" u="none" dirty="0"/>
                        <a:t> a </a:t>
                      </a:r>
                      <a:r>
                        <a:rPr lang="de-DE" sz="2800" i="0" u="none" dirty="0" err="1"/>
                        <a:t>certain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hypothesized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parameter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value</a:t>
                      </a:r>
                      <a:r>
                        <a:rPr lang="de-DE" sz="2800" i="0" u="none" dirty="0"/>
                        <a:t> (e.g. H</a:t>
                      </a:r>
                      <a:r>
                        <a:rPr lang="de-DE" sz="2800" i="0" u="none" baseline="-25000" dirty="0"/>
                        <a:t>0</a:t>
                      </a:r>
                      <a:r>
                        <a:rPr lang="de-DE" sz="2800" i="0" u="none" dirty="0"/>
                        <a:t>: </a:t>
                      </a:r>
                      <a:r>
                        <a:rPr lang="el-GR" sz="2800" dirty="0"/>
                        <a:t>Θ</a:t>
                      </a:r>
                      <a:r>
                        <a:rPr lang="de-DE" sz="2800" dirty="0"/>
                        <a:t> = 0)?</a:t>
                      </a:r>
                      <a:endParaRPr lang="de-DE" sz="2800" i="0" u="non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What degree of </a:t>
                      </a:r>
                      <a:r>
                        <a:rPr lang="en-US" sz="2800" i="1" dirty="0"/>
                        <a:t>credibility/ belief/ probability </a:t>
                      </a:r>
                      <a:r>
                        <a:rPr lang="en-US" sz="2800" dirty="0"/>
                        <a:t>should I assign to different possible parameter values?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961249"/>
                  </a:ext>
                </a:extLst>
              </a:tr>
            </a:tbl>
          </a:graphicData>
        </a:graphic>
      </p:graphicFrame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5FCAAB71-CBA9-4C35-AEFD-42D2AEFAE897}"/>
              </a:ext>
            </a:extLst>
          </p:cNvPr>
          <p:cNvSpPr/>
          <p:nvPr/>
        </p:nvSpPr>
        <p:spPr>
          <a:xfrm>
            <a:off x="3896298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9A8B9EE3-0BDD-4EFA-80FC-0502A0A98D8E}"/>
              </a:ext>
            </a:extLst>
          </p:cNvPr>
          <p:cNvSpPr/>
          <p:nvPr/>
        </p:nvSpPr>
        <p:spPr>
          <a:xfrm>
            <a:off x="4563530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F3468C5D-8AD8-460C-8850-4045B2F05C3D}"/>
              </a:ext>
            </a:extLst>
          </p:cNvPr>
          <p:cNvSpPr/>
          <p:nvPr/>
        </p:nvSpPr>
        <p:spPr>
          <a:xfrm>
            <a:off x="5686954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384CBDA9-4966-4BEC-A890-2F31DDB55E5E}"/>
              </a:ext>
            </a:extLst>
          </p:cNvPr>
          <p:cNvSpPr/>
          <p:nvPr/>
        </p:nvSpPr>
        <p:spPr>
          <a:xfrm>
            <a:off x="6836843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3EE8B8-224C-421D-8FDD-D0EE5BE13901}"/>
              </a:ext>
            </a:extLst>
          </p:cNvPr>
          <p:cNvSpPr/>
          <p:nvPr/>
        </p:nvSpPr>
        <p:spPr>
          <a:xfrm>
            <a:off x="5631765" y="4078784"/>
            <a:ext cx="6112014" cy="2491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C0093-5E1C-499F-A175-FACDAA40995A}"/>
              </a:ext>
            </a:extLst>
          </p:cNvPr>
          <p:cNvSpPr txBox="1"/>
          <p:nvPr/>
        </p:nvSpPr>
        <p:spPr>
          <a:xfrm>
            <a:off x="4534812" y="3095739"/>
            <a:ext cx="178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Variability due to finite sampling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81358B-2728-4E6C-B8B9-C7EC15B87ABD}"/>
              </a:ext>
            </a:extLst>
          </p:cNvPr>
          <p:cNvSpPr txBox="1"/>
          <p:nvPr/>
        </p:nvSpPr>
        <p:spPr>
          <a:xfrm>
            <a:off x="9846519" y="3094143"/>
            <a:ext cx="197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</a:t>
            </a:r>
            <a:r>
              <a:rPr lang="en-US" dirty="0" err="1"/>
              <a:t>ir</a:t>
            </a:r>
            <a:r>
              <a:rPr lang="en-US" dirty="0"/>
              <a:t>-) reducible uncertainty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9F5BDC-AB36-4AED-A1BB-EEC51933685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8837105" y="3417309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81B1319-6B0B-4441-AD6F-7881102BFFAA}"/>
              </a:ext>
            </a:extLst>
          </p:cNvPr>
          <p:cNvSpPr/>
          <p:nvPr/>
        </p:nvSpPr>
        <p:spPr>
          <a:xfrm>
            <a:off x="5875005" y="4796672"/>
            <a:ext cx="5725755" cy="1252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37D91FE-C354-4913-8427-0D7A43B21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084" y="2585468"/>
            <a:ext cx="2600000" cy="1800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F43F2D-7308-44A6-B833-821A7DD3B8AF}"/>
              </a:ext>
            </a:extLst>
          </p:cNvPr>
          <p:cNvCxnSpPr>
            <a:stCxn id="8" idx="1"/>
          </p:cNvCxnSpPr>
          <p:nvPr/>
        </p:nvCxnSpPr>
        <p:spPr>
          <a:xfrm flipH="1">
            <a:off x="3525398" y="3418905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97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12" grpId="0" animBg="1"/>
      <p:bldP spid="8" grpId="0"/>
      <p:bldP spid="23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C769-3B44-4304-A343-5889B635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Hypothesis testing vs. parameter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some data generating process: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  <a:blipFill>
                <a:blip r:embed="rId2"/>
                <a:stretch>
                  <a:fillRect l="-2197" t="-7173" r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5FCAAB71-CBA9-4C35-AEFD-42D2AEFAE897}"/>
              </a:ext>
            </a:extLst>
          </p:cNvPr>
          <p:cNvSpPr/>
          <p:nvPr/>
        </p:nvSpPr>
        <p:spPr>
          <a:xfrm>
            <a:off x="3896298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9A8B9EE3-0BDD-4EFA-80FC-0502A0A98D8E}"/>
              </a:ext>
            </a:extLst>
          </p:cNvPr>
          <p:cNvSpPr/>
          <p:nvPr/>
        </p:nvSpPr>
        <p:spPr>
          <a:xfrm>
            <a:off x="4563530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F3468C5D-8AD8-460C-8850-4045B2F05C3D}"/>
              </a:ext>
            </a:extLst>
          </p:cNvPr>
          <p:cNvSpPr/>
          <p:nvPr/>
        </p:nvSpPr>
        <p:spPr>
          <a:xfrm>
            <a:off x="5686954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384CBDA9-4966-4BEC-A890-2F31DDB55E5E}"/>
              </a:ext>
            </a:extLst>
          </p:cNvPr>
          <p:cNvSpPr/>
          <p:nvPr/>
        </p:nvSpPr>
        <p:spPr>
          <a:xfrm>
            <a:off x="6836843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3EE8B8-224C-421D-8FDD-D0EE5BE13901}"/>
              </a:ext>
            </a:extLst>
          </p:cNvPr>
          <p:cNvSpPr/>
          <p:nvPr/>
        </p:nvSpPr>
        <p:spPr>
          <a:xfrm>
            <a:off x="5686954" y="4213621"/>
            <a:ext cx="6112014" cy="2491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AF3887C-F97D-4450-93E4-77549F2D7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178542"/>
              </p:ext>
            </p:extLst>
          </p:nvPr>
        </p:nvGraphicFramePr>
        <p:xfrm>
          <a:off x="475703" y="4249149"/>
          <a:ext cx="11268076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1626">
                  <a:extLst>
                    <a:ext uri="{9D8B030D-6E8A-4147-A177-3AD203B41FA5}">
                      <a16:colId xmlns:a16="http://schemas.microsoft.com/office/drawing/2014/main" val="1499696269"/>
                    </a:ext>
                  </a:extLst>
                </a:gridCol>
                <a:gridCol w="5886450">
                  <a:extLst>
                    <a:ext uri="{9D8B030D-6E8A-4147-A177-3AD203B41FA5}">
                      <a16:colId xmlns:a16="http://schemas.microsoft.com/office/drawing/2014/main" val="58289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Hypothesis testing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Parameter estimation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2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How (in)compatible are my data with some (null) hypothesis </a:t>
                      </a:r>
                    </a:p>
                    <a:p>
                      <a:r>
                        <a:rPr lang="en-US" sz="2800" dirty="0"/>
                        <a:t>H</a:t>
                      </a:r>
                      <a:r>
                        <a:rPr lang="en-US" sz="2800" baseline="-25000" dirty="0"/>
                        <a:t>0</a:t>
                      </a:r>
                      <a:r>
                        <a:rPr lang="en-US" sz="2800" dirty="0"/>
                        <a:t>: </a:t>
                      </a:r>
                      <a:r>
                        <a:rPr lang="el-GR" sz="2800" dirty="0"/>
                        <a:t>Θ</a:t>
                      </a:r>
                      <a:r>
                        <a:rPr lang="de-DE" sz="2800" dirty="0"/>
                        <a:t> = </a:t>
                      </a:r>
                      <a:r>
                        <a:rPr lang="el-GR" sz="2800" dirty="0"/>
                        <a:t>θ</a:t>
                      </a:r>
                      <a:r>
                        <a:rPr lang="de-DE" sz="2800" dirty="0"/>
                        <a:t>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Which parameter estimates should I use to predict 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961249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0D794B0-E27E-4FB8-9EDF-AED86D0D5BB0}"/>
              </a:ext>
            </a:extLst>
          </p:cNvPr>
          <p:cNvSpPr/>
          <p:nvPr/>
        </p:nvSpPr>
        <p:spPr>
          <a:xfrm>
            <a:off x="5791729" y="3699271"/>
            <a:ext cx="6112014" cy="2491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5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059B214-85DF-4BD2-BAEE-7CD3D1CEC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789" y="2580111"/>
            <a:ext cx="2600000" cy="180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9B3B62-BC75-46D9-8E79-E8D7093A1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084" y="2585468"/>
            <a:ext cx="2600000" cy="18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E5961A-F33F-4368-BC1F-CD4E33D8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Different interest in distributions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F45EEF-2570-42B7-91A5-A32CBD1DB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860184"/>
              </p:ext>
            </p:extLst>
          </p:nvPr>
        </p:nvGraphicFramePr>
        <p:xfrm>
          <a:off x="475703" y="4249149"/>
          <a:ext cx="11268076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1626">
                  <a:extLst>
                    <a:ext uri="{9D8B030D-6E8A-4147-A177-3AD203B41FA5}">
                      <a16:colId xmlns:a16="http://schemas.microsoft.com/office/drawing/2014/main" val="1499696269"/>
                    </a:ext>
                  </a:extLst>
                </a:gridCol>
                <a:gridCol w="5886450">
                  <a:extLst>
                    <a:ext uri="{9D8B030D-6E8A-4147-A177-3AD203B41FA5}">
                      <a16:colId xmlns:a16="http://schemas.microsoft.com/office/drawing/2014/main" val="582894965"/>
                    </a:ext>
                  </a:extLst>
                </a:gridCol>
              </a:tblGrid>
              <a:tr h="448074">
                <a:tc>
                  <a:txBody>
                    <a:bodyPr/>
                    <a:lstStyle/>
                    <a:p>
                      <a:r>
                        <a:rPr lang="en-US" sz="2800" dirty="0"/>
                        <a:t>Frequentist perspective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Bayesian perspective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24301"/>
                  </a:ext>
                </a:extLst>
              </a:tr>
              <a:tr h="1555081">
                <a:tc>
                  <a:txBody>
                    <a:bodyPr/>
                    <a:lstStyle/>
                    <a:p>
                      <a:r>
                        <a:rPr lang="de-DE" sz="2800" dirty="0"/>
                        <a:t>Need </a:t>
                      </a:r>
                      <a:r>
                        <a:rPr lang="de-DE" sz="2800" i="1" dirty="0" err="1"/>
                        <a:t>sampling</a:t>
                      </a:r>
                      <a:r>
                        <a:rPr lang="de-DE" sz="2800" i="1" dirty="0"/>
                        <a:t> </a:t>
                      </a:r>
                      <a:r>
                        <a:rPr lang="de-DE" sz="2800" i="1" dirty="0" err="1"/>
                        <a:t>distribution</a:t>
                      </a:r>
                      <a:r>
                        <a:rPr lang="de-DE" sz="2800" i="1" dirty="0"/>
                        <a:t> </a:t>
                      </a:r>
                      <a:r>
                        <a:rPr lang="de-DE" sz="2800" dirty="0" err="1"/>
                        <a:t>of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my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test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statistic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to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evaluate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how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compatible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my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data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are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with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my</a:t>
                      </a:r>
                      <a:r>
                        <a:rPr lang="de-DE" sz="2800" dirty="0"/>
                        <a:t> null </a:t>
                      </a:r>
                      <a:r>
                        <a:rPr lang="de-DE" sz="2800" dirty="0" err="1"/>
                        <a:t>hypothesis</a:t>
                      </a:r>
                      <a:endParaRPr lang="de-DE" sz="2800" i="0" u="non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Interested in entire distribution to evaluate </a:t>
                      </a:r>
                      <a:r>
                        <a:rPr lang="en-US" sz="2800" i="1" dirty="0"/>
                        <a:t>credibility/ belief </a:t>
                      </a:r>
                      <a:r>
                        <a:rPr lang="en-US" sz="2800" dirty="0"/>
                        <a:t>to-be-assigned to different possible parameter 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96124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C4DD6A7-5C0C-45CD-97AD-2C0075088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some data generating process: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C4DD6A7-5C0C-45CD-97AD-2C0075088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  <a:blipFill>
                <a:blip r:embed="rId4"/>
                <a:stretch>
                  <a:fillRect l="-2197" t="-7173" r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ircle: Hollow 7">
            <a:extLst>
              <a:ext uri="{FF2B5EF4-FFF2-40B4-BE49-F238E27FC236}">
                <a16:creationId xmlns:a16="http://schemas.microsoft.com/office/drawing/2014/main" id="{DC654A57-57C2-4B1B-A0F1-8082526ABE3C}"/>
              </a:ext>
            </a:extLst>
          </p:cNvPr>
          <p:cNvSpPr/>
          <p:nvPr/>
        </p:nvSpPr>
        <p:spPr>
          <a:xfrm>
            <a:off x="3896298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6C772A41-686F-4840-9E55-FBCA22340794}"/>
              </a:ext>
            </a:extLst>
          </p:cNvPr>
          <p:cNvSpPr/>
          <p:nvPr/>
        </p:nvSpPr>
        <p:spPr>
          <a:xfrm>
            <a:off x="4563530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F8EE7FF-4E2C-42D0-A8E6-E883B65509B7}"/>
              </a:ext>
            </a:extLst>
          </p:cNvPr>
          <p:cNvSpPr/>
          <p:nvPr/>
        </p:nvSpPr>
        <p:spPr>
          <a:xfrm>
            <a:off x="5686954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139C3104-2F2A-4FE9-B831-9C32C8FFA1CC}"/>
              </a:ext>
            </a:extLst>
          </p:cNvPr>
          <p:cNvSpPr/>
          <p:nvPr/>
        </p:nvSpPr>
        <p:spPr>
          <a:xfrm>
            <a:off x="6836843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DBBBD-CCBE-46D9-B723-8B37C5F9FEFA}"/>
              </a:ext>
            </a:extLst>
          </p:cNvPr>
          <p:cNvSpPr/>
          <p:nvPr/>
        </p:nvSpPr>
        <p:spPr>
          <a:xfrm>
            <a:off x="5708977" y="4249149"/>
            <a:ext cx="6112014" cy="2399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5DE3A-3190-4EF6-81DE-5FD82829814A}"/>
              </a:ext>
            </a:extLst>
          </p:cNvPr>
          <p:cNvSpPr/>
          <p:nvPr/>
        </p:nvSpPr>
        <p:spPr>
          <a:xfrm>
            <a:off x="448221" y="4385468"/>
            <a:ext cx="5293922" cy="2180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06EE7-F40D-4B31-8941-4479948FAF12}"/>
              </a:ext>
            </a:extLst>
          </p:cNvPr>
          <p:cNvSpPr txBox="1"/>
          <p:nvPr/>
        </p:nvSpPr>
        <p:spPr>
          <a:xfrm>
            <a:off x="4534812" y="3095739"/>
            <a:ext cx="178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Variability due to finite sampling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0129E4-9CDD-46B2-92A2-D6822D29C595}"/>
              </a:ext>
            </a:extLst>
          </p:cNvPr>
          <p:cNvCxnSpPr>
            <a:stCxn id="16" idx="1"/>
          </p:cNvCxnSpPr>
          <p:nvPr/>
        </p:nvCxnSpPr>
        <p:spPr>
          <a:xfrm flipH="1">
            <a:off x="3525398" y="3418905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FAFA22-324A-4313-B8B8-CAACA3D8D2D2}"/>
              </a:ext>
            </a:extLst>
          </p:cNvPr>
          <p:cNvSpPr txBox="1"/>
          <p:nvPr/>
        </p:nvSpPr>
        <p:spPr>
          <a:xfrm>
            <a:off x="9846519" y="3094143"/>
            <a:ext cx="197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</a:t>
            </a:r>
            <a:r>
              <a:rPr lang="en-US" dirty="0" err="1"/>
              <a:t>ir</a:t>
            </a:r>
            <a:r>
              <a:rPr lang="en-US" dirty="0"/>
              <a:t>-) reducible uncertainty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877BD2-5BCB-458C-93D1-21EC809A772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8837105" y="3417309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02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Frequentist scenario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Statistical world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260975" cy="368458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Postulate a </a:t>
            </a:r>
            <a:r>
              <a:rPr lang="en-GB" b="1" dirty="0"/>
              <a:t>population</a:t>
            </a:r>
            <a:r>
              <a:rPr lang="en-GB" dirty="0"/>
              <a:t> with “true” parameter </a:t>
            </a:r>
            <a:r>
              <a:rPr lang="en-US" dirty="0"/>
              <a:t>θ, hypothesize e.g. H</a:t>
            </a:r>
            <a:r>
              <a:rPr lang="en-US" baseline="-25000" dirty="0"/>
              <a:t>0</a:t>
            </a:r>
            <a:r>
              <a:rPr lang="en-GB" dirty="0"/>
              <a:t>: </a:t>
            </a:r>
            <a:r>
              <a:rPr lang="en-US" dirty="0"/>
              <a:t>θ = .50</a:t>
            </a:r>
            <a:endParaRPr lang="en-GB" dirty="0"/>
          </a:p>
          <a:p>
            <a:r>
              <a:rPr lang="en-GB" dirty="0"/>
              <a:t>Draw </a:t>
            </a:r>
            <a:r>
              <a:rPr lang="en-GB" b="1" dirty="0"/>
              <a:t>empirical sample </a:t>
            </a:r>
            <a:r>
              <a:rPr lang="en-GB" dirty="0"/>
              <a:t>from population, measure summary statistic (mean)</a:t>
            </a:r>
          </a:p>
          <a:p>
            <a:r>
              <a:rPr lang="de-DE" dirty="0"/>
              <a:t>D</a:t>
            </a:r>
            <a:r>
              <a:rPr lang="en-US" dirty="0"/>
              <a:t>raw infinitely many </a:t>
            </a:r>
            <a:r>
              <a:rPr lang="en-US" b="1" dirty="0"/>
              <a:t>imaginary samples </a:t>
            </a:r>
            <a:r>
              <a:rPr lang="en-US" dirty="0"/>
              <a:t>given H</a:t>
            </a:r>
            <a:r>
              <a:rPr lang="en-US" baseline="-25000" dirty="0"/>
              <a:t>0</a:t>
            </a:r>
            <a:r>
              <a:rPr lang="en-GB" dirty="0"/>
              <a:t>: </a:t>
            </a:r>
            <a:r>
              <a:rPr lang="en-US" dirty="0"/>
              <a:t>θ = .50 is true, take summary statistic of each sample</a:t>
            </a:r>
            <a:r>
              <a:rPr lang="en-US" baseline="-25000" dirty="0"/>
              <a:t> </a:t>
            </a:r>
            <a:endParaRPr lang="en-GB" dirty="0"/>
          </a:p>
          <a:p>
            <a:r>
              <a:rPr lang="en-GB" dirty="0"/>
              <a:t>Compute </a:t>
            </a:r>
            <a:r>
              <a:rPr lang="en-GB" b="1" dirty="0"/>
              <a:t>frequency </a:t>
            </a:r>
            <a:r>
              <a:rPr lang="en-GB" dirty="0"/>
              <a:t>of how often certain summary statistic (or more extreme one)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observed</a:t>
            </a:r>
            <a:endParaRPr lang="en-GB" dirty="0"/>
          </a:p>
          <a:p>
            <a:r>
              <a:rPr lang="en-GB" dirty="0"/>
              <a:t>Draw inferences about population</a:t>
            </a:r>
          </a:p>
          <a:p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439697" cy="368458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/>
                  <a:t>Assume population of humans in NL has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/>
                  <a:t>50% women</a:t>
                </a:r>
              </a:p>
              <a:p>
                <a:r>
                  <a:rPr lang="en-GB" dirty="0"/>
                  <a:t>Obtain sample of 100 people, measure that 60 are women</a:t>
                </a:r>
              </a:p>
              <a:p>
                <a:r>
                  <a:rPr lang="en-GB" dirty="0"/>
                  <a:t>Model distribution of sample means with </a:t>
                </a:r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GB" dirty="0"/>
                  <a:t>: </a:t>
                </a:r>
                <a:r>
                  <a:rPr lang="en-US" dirty="0"/>
                  <a:t>θ = .50 as </a:t>
                </a:r>
                <a:r>
                  <a:rPr lang="en-US" b="1" dirty="0"/>
                  <a:t>t-distribution</a:t>
                </a:r>
                <a:r>
                  <a:rPr lang="en-US" dirty="0"/>
                  <a:t> with </a:t>
                </a:r>
                <a:r>
                  <a:rPr lang="en-US" b="1" dirty="0"/>
                  <a:t>mean</a:t>
                </a:r>
                <a:r>
                  <a:rPr lang="en-US" dirty="0"/>
                  <a:t> θ and </a:t>
                </a:r>
                <a:r>
                  <a:rPr lang="en-US" b="1" dirty="0"/>
                  <a:t>SD</a:t>
                </a:r>
                <a:r>
                  <a:rPr lang="en-US" dirty="0"/>
                  <a:t> based on sample SD (i.e. SE)</a:t>
                </a:r>
              </a:p>
              <a:p>
                <a:r>
                  <a:rPr lang="en-US" dirty="0"/>
                  <a:t>Compute </a:t>
                </a:r>
                <a:r>
                  <a:rPr lang="en-US" i="1" dirty="0"/>
                  <a:t>t</a:t>
                </a:r>
                <a:r>
                  <a:rPr lang="en-US" dirty="0"/>
                  <a:t>-statistic for 60% under H</a:t>
                </a:r>
                <a:r>
                  <a:rPr lang="en-US" baseline="-25000" dirty="0"/>
                  <a:t>0</a:t>
                </a:r>
                <a:r>
                  <a:rPr lang="en-US" dirty="0"/>
                  <a:t>, compute </a:t>
                </a:r>
                <a:r>
                  <a:rPr lang="en-US" b="1" i="1" dirty="0"/>
                  <a:t>p</a:t>
                </a:r>
                <a:r>
                  <a:rPr lang="en-US" b="1" dirty="0"/>
                  <a:t>-value </a:t>
                </a:r>
                <a:r>
                  <a:rPr lang="en-US" dirty="0"/>
                  <a:t>for observed </a:t>
                </a:r>
                <a:r>
                  <a:rPr lang="en-US" i="1" dirty="0"/>
                  <a:t>t</a:t>
                </a:r>
                <a:r>
                  <a:rPr lang="en-US" dirty="0"/>
                  <a:t>-statistic or more extreme one</a:t>
                </a:r>
                <a:endParaRPr lang="en-GB" dirty="0"/>
              </a:p>
              <a:p>
                <a:r>
                  <a:rPr lang="en-GB" dirty="0"/>
                  <a:t>Conclude women &gt; men</a:t>
                </a:r>
              </a:p>
            </p:txBody>
          </p:sp>
        </mc:Choice>
        <mc:Fallback xmlns="">
          <p:sp>
            <p:nvSpPr>
              <p:cNvPr id="8" name="Inhaltsplatzhalt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439697" cy="3684588"/>
              </a:xfrm>
              <a:blipFill>
                <a:blip r:embed="rId3"/>
                <a:stretch>
                  <a:fillRect l="-1232" t="-3477" r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441667" y="6193001"/>
            <a:ext cx="2743200" cy="365125"/>
          </a:xfrm>
        </p:spPr>
        <p:txBody>
          <a:bodyPr/>
          <a:lstStyle/>
          <a:p>
            <a:fld id="{467DD3EE-9B53-4BB0-AB54-D1CAFB03BA2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Grafik 8" descr="Population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9254" y="3675225"/>
            <a:ext cx="5019675" cy="2593499"/>
          </a:xfrm>
          <a:prstGeom prst="rect">
            <a:avLst/>
          </a:prstGeom>
        </p:spPr>
      </p:pic>
      <p:pic>
        <p:nvPicPr>
          <p:cNvPr id="11" name="Grafik 10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12268" y="3822867"/>
            <a:ext cx="2554268" cy="2554268"/>
          </a:xfrm>
          <a:prstGeom prst="rect">
            <a:avLst/>
          </a:prstGeom>
        </p:spPr>
      </p:pic>
      <p:pic>
        <p:nvPicPr>
          <p:cNvPr id="12" name="Grafik 11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619" y="5504776"/>
            <a:ext cx="1038224" cy="1038224"/>
          </a:xfrm>
          <a:prstGeom prst="rect">
            <a:avLst/>
          </a:prstGeom>
        </p:spPr>
      </p:pic>
      <p:pic>
        <p:nvPicPr>
          <p:cNvPr id="13" name="Grafik 12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4157" y="5385713"/>
            <a:ext cx="1038224" cy="1038224"/>
          </a:xfrm>
          <a:prstGeom prst="rect">
            <a:avLst/>
          </a:prstGeom>
        </p:spPr>
      </p:pic>
      <p:pic>
        <p:nvPicPr>
          <p:cNvPr id="14" name="Grafik 13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8120" y="5595263"/>
            <a:ext cx="1038224" cy="1038224"/>
          </a:xfrm>
          <a:prstGeom prst="rect">
            <a:avLst/>
          </a:prstGeom>
        </p:spPr>
      </p:pic>
      <p:pic>
        <p:nvPicPr>
          <p:cNvPr id="15" name="Grafik 14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22108" y="5361901"/>
            <a:ext cx="1038224" cy="1038224"/>
          </a:xfrm>
          <a:prstGeom prst="rect">
            <a:avLst/>
          </a:prstGeom>
        </p:spPr>
      </p:pic>
      <p:pic>
        <p:nvPicPr>
          <p:cNvPr id="16" name="Grafik 15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31533" y="4528462"/>
            <a:ext cx="1038224" cy="1038224"/>
          </a:xfrm>
          <a:prstGeom prst="rect">
            <a:avLst/>
          </a:prstGeom>
        </p:spPr>
      </p:pic>
      <p:pic>
        <p:nvPicPr>
          <p:cNvPr id="17" name="Grafik 16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83785" y="4695150"/>
            <a:ext cx="1038224" cy="1038224"/>
          </a:xfrm>
          <a:prstGeom prst="rect">
            <a:avLst/>
          </a:prstGeom>
        </p:spPr>
      </p:pic>
      <p:pic>
        <p:nvPicPr>
          <p:cNvPr id="18" name="Grafik 17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1723" y="4561800"/>
            <a:ext cx="1038224" cy="103822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118" y="4561800"/>
            <a:ext cx="2940397" cy="2132851"/>
          </a:xfrm>
          <a:prstGeom prst="rect">
            <a:avLst/>
          </a:prstGeom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930" y="3672052"/>
            <a:ext cx="4930975" cy="30938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8874" y="3672052"/>
            <a:ext cx="4926621" cy="30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BEF6-536B-40DF-9672-F6ED6C5A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Bayes Theorem</a:t>
            </a:r>
            <a:endParaRPr lang="en-US" dirty="0"/>
          </a:p>
        </p:txBody>
      </p:sp>
      <p:pic>
        <p:nvPicPr>
          <p:cNvPr id="5" name="Grafik 4" descr="rethinking_bayes_wor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509" y="1406078"/>
            <a:ext cx="8383171" cy="162900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946053" y="1373095"/>
            <a:ext cx="3571875" cy="814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3830210" y="2157589"/>
            <a:ext cx="5291138" cy="947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hteck 9"/>
          <p:cNvSpPr/>
          <p:nvPr/>
        </p:nvSpPr>
        <p:spPr>
          <a:xfrm>
            <a:off x="3660162" y="1295988"/>
            <a:ext cx="3896338" cy="947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fik 10" descr="R_Prior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1204" y="3595062"/>
            <a:ext cx="3960000" cy="2574000"/>
          </a:xfrm>
          <a:prstGeom prst="rect">
            <a:avLst/>
          </a:prstGeom>
        </p:spPr>
      </p:pic>
      <p:pic>
        <p:nvPicPr>
          <p:cNvPr id="12" name="Grafik 11" descr="R_Likelihood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2430" y="3602116"/>
            <a:ext cx="3960000" cy="2574000"/>
          </a:xfrm>
          <a:prstGeom prst="rect">
            <a:avLst/>
          </a:prstGeom>
        </p:spPr>
      </p:pic>
      <p:pic>
        <p:nvPicPr>
          <p:cNvPr id="13" name="Grafik 12" descr="R_Posterior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8" y="3618106"/>
            <a:ext cx="3960000" cy="257400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4483517" y="3406868"/>
            <a:ext cx="32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en-GB" dirty="0">
                <a:latin typeface="Tahoma" pitchFamily="34" charset="0"/>
                <a:ea typeface="Tahoma" pitchFamily="34" charset="0"/>
                <a:cs typeface="Tahoma" pitchFamily="34" charset="0"/>
              </a:rPr>
              <a:t>: W,W,W,W,W,W,M,M,M,M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3E4566-DC38-44CE-91B2-9535E981FD50}"/>
              </a:ext>
            </a:extLst>
          </p:cNvPr>
          <p:cNvCxnSpPr>
            <a:cxnSpLocks/>
          </p:cNvCxnSpPr>
          <p:nvPr/>
        </p:nvCxnSpPr>
        <p:spPr>
          <a:xfrm>
            <a:off x="9791700" y="3497302"/>
            <a:ext cx="0" cy="5617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7">
            <a:extLst>
              <a:ext uri="{FF2B5EF4-FFF2-40B4-BE49-F238E27FC236}">
                <a16:creationId xmlns:a16="http://schemas.microsoft.com/office/drawing/2014/main" id="{93FD6624-BBC6-482C-BCDB-F919C0EF810F}"/>
              </a:ext>
            </a:extLst>
          </p:cNvPr>
          <p:cNvSpPr/>
          <p:nvPr/>
        </p:nvSpPr>
        <p:spPr>
          <a:xfrm>
            <a:off x="802855" y="1673811"/>
            <a:ext cx="3042280" cy="947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A71F78-5995-4559-BB20-D3A9628FE5AF}"/>
                  </a:ext>
                </a:extLst>
              </p:cNvPr>
              <p:cNvSpPr txBox="1"/>
              <p:nvPr/>
            </p:nvSpPr>
            <p:spPr>
              <a:xfrm>
                <a:off x="3387278" y="2974082"/>
                <a:ext cx="72314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Specify data-generating process, e.g.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l-GR" sz="2800" i="1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0" i="1" dirty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A71F78-5995-4559-BB20-D3A9628F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278" y="2974082"/>
                <a:ext cx="7231403" cy="523220"/>
              </a:xfrm>
              <a:prstGeom prst="rect">
                <a:avLst/>
              </a:prstGeom>
              <a:blipFill>
                <a:blip r:embed="rId9"/>
                <a:stretch>
                  <a:fillRect l="-1771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13725" y="1473117"/>
                <a:ext cx="6236194" cy="13961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𝜗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i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𝜗</m:t>
                                  </m:r>
                                </m:e>
                              </m:d>
                              <m:r>
                                <a:rPr lang="en-US" sz="40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000" i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𝜗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𝑃𝑟</m:t>
                              </m:r>
                              <m:r>
                                <a:rPr lang="en-US" sz="4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725" y="1473117"/>
                <a:ext cx="6236194" cy="13961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16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29" grpId="0" animBg="1"/>
      <p:bldP spid="6" grpId="0"/>
      <p:bldP spid="6" grpId="1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2338</Words>
  <Application>Microsoft Office PowerPoint</Application>
  <PresentationFormat>Widescreen</PresentationFormat>
  <Paragraphs>278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Consolas</vt:lpstr>
      <vt:lpstr>Tahoma</vt:lpstr>
      <vt:lpstr>Wingdings</vt:lpstr>
      <vt:lpstr>Office Theme</vt:lpstr>
      <vt:lpstr>PowerPoint Presentation</vt:lpstr>
      <vt:lpstr>Table of Content</vt:lpstr>
      <vt:lpstr>Bayesian vs. Frequentist philosophy of statistics</vt:lpstr>
      <vt:lpstr>Statistics as the science of dealing with uncertainty</vt:lpstr>
      <vt:lpstr>Frequentist vs. Bayesian perspective on parameters</vt:lpstr>
      <vt:lpstr>Hypothesis testing vs. parameter estimation</vt:lpstr>
      <vt:lpstr>Different interest in distributions</vt:lpstr>
      <vt:lpstr>Frequentist scenario</vt:lpstr>
      <vt:lpstr>Bayes Theorem</vt:lpstr>
      <vt:lpstr>PowerPoint Presentation</vt:lpstr>
      <vt:lpstr>Bayesian scenario</vt:lpstr>
      <vt:lpstr>Interim summary</vt:lpstr>
      <vt:lpstr>Markov chain Monte Carlo (MCMC) algorithms</vt:lpstr>
      <vt:lpstr>Problem of local minima</vt:lpstr>
      <vt:lpstr>Metropolis algorithm – 1</vt:lpstr>
      <vt:lpstr>Metropolis algorithm – 2 </vt:lpstr>
      <vt:lpstr>Summary Metropolis algorithm</vt:lpstr>
      <vt:lpstr>Problems with Metropolis algorithm</vt:lpstr>
      <vt:lpstr>STAN</vt:lpstr>
      <vt:lpstr> brms Practical</vt:lpstr>
      <vt:lpstr>Example 1: Go/No-Go training data</vt:lpstr>
      <vt:lpstr>lme4 vs. brms: few words on practical differences</vt:lpstr>
      <vt:lpstr>Making the switch: lme4  brms</vt:lpstr>
      <vt:lpstr>Making the switch: lme4  brms</vt:lpstr>
      <vt:lpstr>Priors</vt:lpstr>
      <vt:lpstr>Fitting: priors</vt:lpstr>
      <vt:lpstr>Fitting: priors</vt:lpstr>
      <vt:lpstr>Fitting: priors</vt:lpstr>
      <vt:lpstr>Fitting: priors</vt:lpstr>
      <vt:lpstr>Fitting</vt:lpstr>
      <vt:lpstr>Diagnostics</vt:lpstr>
      <vt:lpstr>Diagnostics: Convergence</vt:lpstr>
      <vt:lpstr>Diagnostics: Convergence: What if it goes wrong?</vt:lpstr>
      <vt:lpstr>Evaluation 1 - Adequacy</vt:lpstr>
      <vt:lpstr>Evaluation: Adequacy – posterior predictive check</vt:lpstr>
      <vt:lpstr>Evaluation: Adequacy</vt:lpstr>
      <vt:lpstr>Evaluation 2 - Estimation</vt:lpstr>
      <vt:lpstr>Evaluation: Estimates</vt:lpstr>
      <vt:lpstr>Evaluation: Estimates</vt:lpstr>
      <vt:lpstr>Back to priors quickly</vt:lpstr>
      <vt:lpstr>And what about lme4?</vt:lpstr>
      <vt:lpstr>Evaluation: plot the effects</vt:lpstr>
      <vt:lpstr>Evaluation 3 - Testing</vt:lpstr>
      <vt:lpstr>Evaluation: Is there an effect of condition?</vt:lpstr>
      <vt:lpstr>Model Families</vt:lpstr>
      <vt:lpstr>Beyond that: Model families</vt:lpstr>
      <vt:lpstr>Reading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Quandt</dc:creator>
  <cp:lastModifiedBy>JohannesAlgermissen</cp:lastModifiedBy>
  <cp:revision>128</cp:revision>
  <dcterms:created xsi:type="dcterms:W3CDTF">2019-06-05T09:20:38Z</dcterms:created>
  <dcterms:modified xsi:type="dcterms:W3CDTF">2019-06-10T22:26:51Z</dcterms:modified>
</cp:coreProperties>
</file>