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289" r:id="rId4"/>
    <p:sldId id="293" r:id="rId5"/>
    <p:sldId id="350" r:id="rId6"/>
    <p:sldId id="351" r:id="rId7"/>
    <p:sldId id="352" r:id="rId8"/>
    <p:sldId id="294" r:id="rId9"/>
    <p:sldId id="302" r:id="rId10"/>
    <p:sldId id="298" r:id="rId11"/>
    <p:sldId id="304" r:id="rId12"/>
    <p:sldId id="303" r:id="rId13"/>
    <p:sldId id="290" r:id="rId14"/>
    <p:sldId id="353" r:id="rId15"/>
    <p:sldId id="354" r:id="rId16"/>
    <p:sldId id="355" r:id="rId17"/>
    <p:sldId id="356" r:id="rId18"/>
    <p:sldId id="357" r:id="rId19"/>
    <p:sldId id="292" r:id="rId20"/>
    <p:sldId id="257" r:id="rId21"/>
    <p:sldId id="259" r:id="rId22"/>
    <p:sldId id="261" r:id="rId23"/>
    <p:sldId id="260" r:id="rId24"/>
    <p:sldId id="280" r:id="rId25"/>
    <p:sldId id="262" r:id="rId26"/>
    <p:sldId id="263" r:id="rId27"/>
    <p:sldId id="264" r:id="rId28"/>
    <p:sldId id="265" r:id="rId29"/>
    <p:sldId id="266" r:id="rId30"/>
    <p:sldId id="284" r:id="rId31"/>
    <p:sldId id="267" r:id="rId32"/>
    <p:sldId id="281" r:id="rId33"/>
    <p:sldId id="285" r:id="rId34"/>
    <p:sldId id="269" r:id="rId35"/>
    <p:sldId id="268" r:id="rId36"/>
    <p:sldId id="286" r:id="rId37"/>
    <p:sldId id="270" r:id="rId38"/>
    <p:sldId id="271" r:id="rId39"/>
    <p:sldId id="273" r:id="rId40"/>
    <p:sldId id="279" r:id="rId41"/>
    <p:sldId id="272" r:id="rId42"/>
    <p:sldId id="287" r:id="rId43"/>
    <p:sldId id="274" r:id="rId44"/>
    <p:sldId id="288" r:id="rId45"/>
    <p:sldId id="283" r:id="rId46"/>
    <p:sldId id="28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268-2E67-48A3-82C0-FDDAC97966E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ECF1-67AC-4863-B31C-F0485106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3E8B-C8ED-4F44-B7BC-2E63F3CE9D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10" Type="http://schemas.openxmlformats.org/officeDocument/2006/relationships/image" Target="../media/image17.png"/><Relationship Id="rId4" Type="http://schemas.openxmlformats.org/officeDocument/2006/relationships/image" Target="../media/image18.jpeg"/><Relationship Id="rId9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hyperlink" Target="https://mc-sta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elevanth.org/blog/2017/11/28/build-a-better-markov-chain/" TargetMode="External"/><Relationship Id="rId3" Type="http://schemas.openxmlformats.org/officeDocument/2006/relationships/hyperlink" Target="https://cran.r-project.org/web/packages/brms/vignettes/brms_families.html#beta-models" TargetMode="External"/><Relationship Id="rId7" Type="http://schemas.openxmlformats.org/officeDocument/2006/relationships/hyperlink" Target="https://statmodeling.stat.columbia.edu/" TargetMode="External"/><Relationship Id="rId2" Type="http://schemas.openxmlformats.org/officeDocument/2006/relationships/hyperlink" Target="https://osf.io/xs4z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urse.mc-stan.org/c/interfaces/brms" TargetMode="External"/><Relationship Id="rId5" Type="http://schemas.openxmlformats.org/officeDocument/2006/relationships/hyperlink" Target="https://bookdown.org/ajkurz/Statistical_Rethinking_recoded/" TargetMode="External"/><Relationship Id="rId4" Type="http://schemas.openxmlformats.org/officeDocument/2006/relationships/hyperlink" Target="https://rdrr.io/cran/brms/man/brmsfamily.html" TargetMode="External"/><Relationship Id="rId9" Type="http://schemas.openxmlformats.org/officeDocument/2006/relationships/hyperlink" Target="https://chi-feng.github.io/mcmc-dem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practical primer on mixed-effects modelling in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M3 meeting @</a:t>
            </a:r>
            <a:r>
              <a:rPr lang="en-US" sz="1800" dirty="0" err="1"/>
              <a:t>donders</a:t>
            </a:r>
            <a:r>
              <a:rPr lang="en-US" sz="1800" dirty="0"/>
              <a:t>; Johannes Algermissen, Julian Quandt; 11-06-2019</a:t>
            </a:r>
          </a:p>
        </p:txBody>
      </p:sp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Bayes Theorem</a:t>
            </a:r>
            <a:endParaRPr lang="en-US" dirty="0"/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9" y="1406078"/>
            <a:ext cx="8383171" cy="16290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946053" y="1373095"/>
            <a:ext cx="357187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830210" y="2157589"/>
            <a:ext cx="52911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660162" y="1295988"/>
            <a:ext cx="38963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1204" y="3595062"/>
            <a:ext cx="3960000" cy="2574000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2430" y="3602116"/>
            <a:ext cx="3960000" cy="2574000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" y="3618106"/>
            <a:ext cx="3960000" cy="2574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83517" y="3406868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9791700" y="3497302"/>
            <a:ext cx="0" cy="56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802855" y="1673811"/>
            <a:ext cx="3042280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Specify data-generating process,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blipFill>
                <a:blip r:embed="rId9"/>
                <a:stretch>
                  <a:fillRect l="-17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75" y="0"/>
            <a:ext cx="6158172" cy="685241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168049" y="1"/>
            <a:ext cx="2286018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463590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7520005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257552" y="2209801"/>
            <a:ext cx="219553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5462609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7500958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028952" y="4586286"/>
            <a:ext cx="243365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457841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7496190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3241" y="1885784"/>
            <a:ext cx="3900633" cy="4455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scenario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Start with distribution of parameter </a:t>
            </a:r>
            <a:r>
              <a:rPr lang="en-US" dirty="0"/>
              <a:t>θ (</a:t>
            </a:r>
            <a:r>
              <a:rPr lang="en-US" b="1" dirty="0"/>
              <a:t>prior</a:t>
            </a:r>
            <a:r>
              <a:rPr lang="en-US" dirty="0"/>
              <a:t>)</a:t>
            </a:r>
          </a:p>
          <a:p>
            <a:r>
              <a:rPr lang="en-US" dirty="0"/>
              <a:t>Obtain some data</a:t>
            </a:r>
          </a:p>
          <a:p>
            <a:r>
              <a:rPr lang="en-US" dirty="0"/>
              <a:t>Compute for each parameter value in how many ways data could have occurred (</a:t>
            </a:r>
            <a:r>
              <a:rPr lang="en-US" b="1" dirty="0"/>
              <a:t>likelihood</a:t>
            </a:r>
            <a:r>
              <a:rPr lang="en-US" dirty="0"/>
              <a:t>)</a:t>
            </a:r>
          </a:p>
          <a:p>
            <a:r>
              <a:rPr lang="en-US" dirty="0"/>
              <a:t>Compute distribution of θ conditional on data (</a:t>
            </a:r>
            <a:r>
              <a:rPr lang="en-US" b="1" dirty="0"/>
              <a:t>posterior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distribution of gender ratio in NL</a:t>
            </a:r>
          </a:p>
          <a:p>
            <a:r>
              <a:rPr lang="en-GB" dirty="0"/>
              <a:t>Ask 10 people for their gender</a:t>
            </a:r>
          </a:p>
          <a:p>
            <a:r>
              <a:rPr lang="en-GB" dirty="0"/>
              <a:t>Update distribution on the fly, stop at some point when all data points have been accounted for</a:t>
            </a:r>
          </a:p>
          <a:p>
            <a:r>
              <a:rPr lang="en-GB" dirty="0"/>
              <a:t>Compute final distribution of gender ratio NL</a:t>
            </a:r>
          </a:p>
          <a:p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271837" y="2822257"/>
            <a:ext cx="5773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strike="sngStrike" dirty="0"/>
              <a:t>Population</a:t>
            </a:r>
            <a:r>
              <a:rPr lang="en-GB" sz="2600" dirty="0"/>
              <a:t>, </a:t>
            </a:r>
            <a:r>
              <a:rPr lang="en-GB" sz="2600" strike="sngStrike" dirty="0"/>
              <a:t>sample</a:t>
            </a:r>
            <a:r>
              <a:rPr lang="en-GB" sz="2600" dirty="0"/>
              <a:t>, </a:t>
            </a:r>
            <a:r>
              <a:rPr lang="en-GB" sz="2600" strike="sngStrike" dirty="0"/>
              <a:t>frequency</a:t>
            </a:r>
            <a:r>
              <a:rPr lang="en-GB" sz="2600" dirty="0"/>
              <a:t>, </a:t>
            </a:r>
            <a:r>
              <a:rPr lang="en-GB" sz="2600" i="1" strike="sngStrike" dirty="0"/>
              <a:t>p</a:t>
            </a:r>
            <a:r>
              <a:rPr lang="en-GB" sz="2600" strike="sngStrike" dirty="0"/>
              <a:t>-value</a:t>
            </a:r>
            <a:r>
              <a:rPr lang="en-GB" sz="2600" dirty="0"/>
              <a:t>,...</a:t>
            </a:r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997867" y="1535205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pic>
        <p:nvPicPr>
          <p:cNvPr id="13" name="Grafik 12" descr="R_Likelihoo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4" name="Grafik 13" descr="R_Posterior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5" name="Grafik 14" descr="Sum_of_2dic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7224" y="3905394"/>
            <a:ext cx="4881318" cy="2867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3" y="5190769"/>
            <a:ext cx="2109076" cy="15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Markov </a:t>
            </a:r>
            <a:r>
              <a:rPr lang="de-DE" sz="7200" dirty="0" err="1"/>
              <a:t>chain</a:t>
            </a:r>
            <a:r>
              <a:rPr lang="de-DE" sz="7200" dirty="0"/>
              <a:t> Monte Carlo (MCMC) </a:t>
            </a:r>
            <a:r>
              <a:rPr lang="de-DE" sz="7200" dirty="0" err="1"/>
              <a:t>algorithms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4598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165-C8F2-4D60-B589-30302BA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C20B-EB8F-46E5-ADCE-3382B08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EE522984-3638-4E95-AAA9-F29AA7EB14D0}"/>
              </a:ext>
            </a:extLst>
          </p:cNvPr>
          <p:cNvSpPr/>
          <p:nvPr/>
        </p:nvSpPr>
        <p:spPr>
          <a:xfrm>
            <a:off x="8240617" y="1734756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D632DC5-3447-4F80-939F-BA9B57E05795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4F7C2-6373-44C3-BD48-F53CEDF5231A}"/>
              </a:ext>
            </a:extLst>
          </p:cNvPr>
          <p:cNvCxnSpPr>
            <a:cxnSpLocks/>
          </p:cNvCxnSpPr>
          <p:nvPr/>
        </p:nvCxnSpPr>
        <p:spPr>
          <a:xfrm flipH="1">
            <a:off x="4616067" y="3512545"/>
            <a:ext cx="268534" cy="341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AEBA0B-E6EA-4B9E-9C66-278869563066}"/>
              </a:ext>
            </a:extLst>
          </p:cNvPr>
          <p:cNvCxnSpPr>
            <a:cxnSpLocks/>
          </p:cNvCxnSpPr>
          <p:nvPr/>
        </p:nvCxnSpPr>
        <p:spPr>
          <a:xfrm>
            <a:off x="5321517" y="3494970"/>
            <a:ext cx="243287" cy="37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7D38B934-B469-47F1-A67F-76A5E9AEA8B6}"/>
              </a:ext>
            </a:extLst>
          </p:cNvPr>
          <p:cNvSpPr/>
          <p:nvPr/>
        </p:nvSpPr>
        <p:spPr>
          <a:xfrm>
            <a:off x="2198608" y="5903071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0.38611 C -0.18685 0.38611 -0.16159 0.37963 -0.12058 0.34722 C -0.07969 0.31505 -0.05899 0.20208 -0.03959 0.11458 C -0.03295 0.06458 -0.02292 0.04607 3.125E-6 -1.4814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1DFF140B-7C2F-44E7-ABB6-259D8AB26E76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29E30-50D8-4B26-93FC-E4620DA359A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09139" y="3559166"/>
            <a:ext cx="387430" cy="461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F033B-0B0A-4BD8-83F8-2F571422DB4D}"/>
              </a:ext>
            </a:extLst>
          </p:cNvPr>
          <p:cNvCxnSpPr/>
          <p:nvPr/>
        </p:nvCxnSpPr>
        <p:spPr>
          <a:xfrm flipH="1">
            <a:off x="2181340" y="3559166"/>
            <a:ext cx="30277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8A171-6F85-4003-98E2-046F5850DA17}"/>
              </a:ext>
            </a:extLst>
          </p:cNvPr>
          <p:cNvCxnSpPr>
            <a:cxnSpLocks/>
          </p:cNvCxnSpPr>
          <p:nvPr/>
        </p:nvCxnSpPr>
        <p:spPr>
          <a:xfrm flipH="1">
            <a:off x="2181340" y="3975971"/>
            <a:ext cx="341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E1B612-0613-40AE-90C3-80B8B3527C57}"/>
              </a:ext>
            </a:extLst>
          </p:cNvPr>
          <p:cNvSpPr txBox="1"/>
          <p:nvPr/>
        </p:nvSpPr>
        <p:spPr>
          <a:xfrm>
            <a:off x="2611682" y="360663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FC29A-B880-48BF-B67A-7399C6ECF122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80%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35516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954607B-8FF7-4346-BDB1-7F50EF6C039A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7B31D-62A7-4343-AA7A-41CF96BA16D6}"/>
              </a:ext>
            </a:extLst>
          </p:cNvPr>
          <p:cNvCxnSpPr>
            <a:cxnSpLocks/>
          </p:cNvCxnSpPr>
          <p:nvPr/>
        </p:nvCxnSpPr>
        <p:spPr>
          <a:xfrm flipV="1">
            <a:off x="5209139" y="2941504"/>
            <a:ext cx="1103526" cy="617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1A4679-224A-42B3-AE91-073F695ABF66}"/>
              </a:ext>
            </a:extLst>
          </p:cNvPr>
          <p:cNvCxnSpPr/>
          <p:nvPr/>
        </p:nvCxnSpPr>
        <p:spPr>
          <a:xfrm flipH="1">
            <a:off x="2181340" y="3559166"/>
            <a:ext cx="30277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FB258-9E0D-4A1F-BCDE-268E3227AB00}"/>
              </a:ext>
            </a:extLst>
          </p:cNvPr>
          <p:cNvCxnSpPr>
            <a:cxnSpLocks/>
          </p:cNvCxnSpPr>
          <p:nvPr/>
        </p:nvCxnSpPr>
        <p:spPr>
          <a:xfrm flipH="1">
            <a:off x="2181340" y="2941504"/>
            <a:ext cx="41313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CCC68-83DA-4DBF-A863-60B6C78018F5}"/>
              </a:ext>
            </a:extLst>
          </p:cNvPr>
          <p:cNvSpPr txBox="1"/>
          <p:nvPr/>
        </p:nvSpPr>
        <p:spPr>
          <a:xfrm>
            <a:off x="2563712" y="306566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5517F-F579-4BFD-AE88-6B1E945ACC5C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100%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4248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A7B1-5F36-4191-BBE0-6BDD5A4E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5E01-815D-4290-84BF-54C4688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 (proposals based on random walk)</a:t>
            </a:r>
          </a:p>
          <a:p>
            <a:r>
              <a:rPr lang="en-US" dirty="0"/>
              <a:t>High autocorrelation (due to random walk) </a:t>
            </a:r>
            <a:r>
              <a:rPr lang="en-US" dirty="0">
                <a:sym typeface="Wingdings" panose="05000000000000000000" pitchFamily="2" charset="2"/>
              </a:rPr>
              <a:t> many redundant samples</a:t>
            </a:r>
          </a:p>
          <a:p>
            <a:r>
              <a:rPr lang="en-US" dirty="0">
                <a:sym typeface="Wingdings" panose="05000000000000000000" pitchFamily="2" charset="2"/>
              </a:rPr>
              <a:t>Problems with finding complex patterns in high-dimensional distributions (e.g. hierarchical models)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Hamiltonian Monte-Carlo (HMC) as implemented in STAN</a:t>
            </a:r>
            <a:endParaRPr lang="en-US" dirty="0"/>
          </a:p>
        </p:txBody>
      </p:sp>
      <p:pic>
        <p:nvPicPr>
          <p:cNvPr id="1026" name="Picture 2" descr="Image result for mc-stan logo gelman">
            <a:extLst>
              <a:ext uri="{FF2B5EF4-FFF2-40B4-BE49-F238E27FC236}">
                <a16:creationId xmlns:a16="http://schemas.microsoft.com/office/drawing/2014/main" id="{9E88DB01-5FBE-453E-B0DE-F79B3163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7" y="531937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0E1-F52C-49F7-BBE3-5DEEDCE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DB8-A61D-4DB8-865D-1FC2FB13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https://mc-stan.org/</a:t>
            </a:r>
            <a:endParaRPr lang="en-US" dirty="0"/>
          </a:p>
          <a:p>
            <a:r>
              <a:rPr lang="en-US" dirty="0"/>
              <a:t>Probabilistic programming language written in C++</a:t>
            </a:r>
          </a:p>
          <a:p>
            <a:r>
              <a:rPr lang="en-US" dirty="0"/>
              <a:t>Developed Andrew Gelman and Bob Carpenter (and many others) at Columbia University</a:t>
            </a:r>
          </a:p>
          <a:p>
            <a:r>
              <a:rPr lang="en-US" dirty="0"/>
              <a:t>Can be interfaced from many other languages (e.g. </a:t>
            </a:r>
            <a:r>
              <a:rPr lang="en-US" dirty="0" err="1"/>
              <a:t>CmdStan</a:t>
            </a:r>
            <a:r>
              <a:rPr lang="en-US" dirty="0"/>
              <a:t>, </a:t>
            </a:r>
            <a:r>
              <a:rPr lang="en-US" dirty="0" err="1"/>
              <a:t>Rstan</a:t>
            </a:r>
            <a:r>
              <a:rPr lang="en-US" dirty="0"/>
              <a:t>,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MatlabStan</a:t>
            </a:r>
            <a:r>
              <a:rPr lang="en-US" dirty="0"/>
              <a:t>, </a:t>
            </a:r>
            <a:r>
              <a:rPr lang="en-US" dirty="0" err="1"/>
              <a:t>Stan.jl</a:t>
            </a:r>
            <a:r>
              <a:rPr lang="en-US" dirty="0"/>
              <a:t>, </a:t>
            </a:r>
            <a:r>
              <a:rPr lang="en-US" dirty="0" err="1"/>
              <a:t>StataStan</a:t>
            </a:r>
            <a:r>
              <a:rPr lang="en-US" dirty="0"/>
              <a:t>)</a:t>
            </a:r>
          </a:p>
          <a:p>
            <a:r>
              <a:rPr lang="en-US" dirty="0"/>
              <a:t>Implements Hamiltonian Monte-Carlo with No-U-Turn sampler (NUTS)</a:t>
            </a:r>
          </a:p>
          <a:p>
            <a:r>
              <a:rPr lang="en-US" dirty="0"/>
              <a:t>Write lme4-like models that get translated into Stan code: </a:t>
            </a:r>
            <a:r>
              <a:rPr lang="en-US" b="1" dirty="0"/>
              <a:t>brms </a:t>
            </a:r>
            <a:r>
              <a:rPr lang="en-US" dirty="0"/>
              <a:t>(“Bayesian Regression Models using 'Stan’”) package by Paul </a:t>
            </a:r>
            <a:r>
              <a:rPr lang="en-US" dirty="0" err="1"/>
              <a:t>Bürkner</a:t>
            </a:r>
            <a:endParaRPr lang="en-US" dirty="0"/>
          </a:p>
        </p:txBody>
      </p:sp>
      <p:pic>
        <p:nvPicPr>
          <p:cNvPr id="4" name="Picture 2" descr="Image result for mc-stan logo gelman">
            <a:extLst>
              <a:ext uri="{FF2B5EF4-FFF2-40B4-BE49-F238E27FC236}">
                <a16:creationId xmlns:a16="http://schemas.microsoft.com/office/drawing/2014/main" id="{50664A2B-DBD5-4FBC-9F56-5DC9F97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737" y="48894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ms.png">
            <a:extLst>
              <a:ext uri="{FF2B5EF4-FFF2-40B4-BE49-F238E27FC236}">
                <a16:creationId xmlns:a16="http://schemas.microsoft.com/office/drawing/2014/main" id="{0FA0EED2-9346-45DF-BAD2-1A150EAB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641" y="4432240"/>
            <a:ext cx="11543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BFE6953C-91C9-48A1-A56F-92D21F863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4" y="1403393"/>
            <a:ext cx="6623824" cy="2137254"/>
          </a:xfrm>
          <a:prstGeom prst="rect">
            <a:avLst/>
          </a:prstGeom>
        </p:spPr>
      </p:pic>
      <p:pic>
        <p:nvPicPr>
          <p:cNvPr id="7" name="Grafik 15">
            <a:extLst>
              <a:ext uri="{FF2B5EF4-FFF2-40B4-BE49-F238E27FC236}">
                <a16:creationId xmlns:a16="http://schemas.microsoft.com/office/drawing/2014/main" id="{616F3CEB-1923-4694-9BF5-7FB743026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4" y="3537476"/>
            <a:ext cx="9004763" cy="2140060"/>
          </a:xfrm>
          <a:prstGeom prst="rect">
            <a:avLst/>
          </a:prstGeom>
        </p:spPr>
      </p:pic>
      <p:pic>
        <p:nvPicPr>
          <p:cNvPr id="8" name="Grafik 17">
            <a:extLst>
              <a:ext uri="{FF2B5EF4-FFF2-40B4-BE49-F238E27FC236}">
                <a16:creationId xmlns:a16="http://schemas.microsoft.com/office/drawing/2014/main" id="{FF1116C5-B342-4C7A-9149-5762D5B6A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90" y="460490"/>
            <a:ext cx="6994783" cy="2292076"/>
          </a:xfrm>
          <a:prstGeom prst="rect">
            <a:avLst/>
          </a:prstGeom>
        </p:spPr>
      </p:pic>
      <p:pic>
        <p:nvPicPr>
          <p:cNvPr id="9" name="Grafik 19">
            <a:extLst>
              <a:ext uri="{FF2B5EF4-FFF2-40B4-BE49-F238E27FC236}">
                <a16:creationId xmlns:a16="http://schemas.microsoft.com/office/drawing/2014/main" id="{D3512636-602D-4BD7-940B-00F5D512C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71" y="2652304"/>
            <a:ext cx="7404102" cy="3010459"/>
          </a:xfrm>
          <a:prstGeom prst="rect">
            <a:avLst/>
          </a:prstGeom>
        </p:spPr>
      </p:pic>
      <p:pic>
        <p:nvPicPr>
          <p:cNvPr id="10" name="Grafik 21">
            <a:extLst>
              <a:ext uri="{FF2B5EF4-FFF2-40B4-BE49-F238E27FC236}">
                <a16:creationId xmlns:a16="http://schemas.microsoft.com/office/drawing/2014/main" id="{A3078CD5-56C6-413A-92D8-E72BBA2F18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70" y="4932341"/>
            <a:ext cx="7404103" cy="1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 </a:t>
            </a:r>
            <a:r>
              <a:rPr lang="de-DE" sz="7200" dirty="0" err="1"/>
              <a:t>brms</a:t>
            </a:r>
            <a:r>
              <a:rPr lang="de-DE" sz="7200" dirty="0"/>
              <a:t> </a:t>
            </a:r>
            <a:r>
              <a:rPr lang="de-DE" sz="7200" dirty="0" err="1"/>
              <a:t>Practical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07A7-10C5-45D1-87BB-C6C9289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8F1D-F91C-4044-8CB4-9BB6259D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Bayesian vs. Frequentist philosophy of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Markov </a:t>
            </a:r>
            <a:r>
              <a:rPr lang="de-DE" dirty="0" err="1"/>
              <a:t>chain</a:t>
            </a:r>
            <a:r>
              <a:rPr lang="de-DE" dirty="0"/>
              <a:t> Monte Carlo (MCMC) </a:t>
            </a:r>
            <a:r>
              <a:rPr lang="de-DE" dirty="0" err="1"/>
              <a:t>algorithms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Brms</a:t>
            </a:r>
            <a:r>
              <a:rPr lang="de-DE" dirty="0"/>
              <a:t> </a:t>
            </a:r>
            <a:r>
              <a:rPr lang="de-DE" dirty="0" err="1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</a:t>
            </a:r>
            <a:r>
              <a:rPr lang="en-US" sz="2400" b="1" dirty="0"/>
              <a:t>domain-knowledge </a:t>
            </a:r>
            <a:r>
              <a:rPr lang="en-US" sz="2400" dirty="0"/>
              <a:t>about the research-question and what you might expect, you 	can directly put it into the model via the </a:t>
            </a:r>
            <a:r>
              <a:rPr lang="en-US" sz="2400" b="1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</a:t>
            </a:r>
            <a:r>
              <a:rPr lang="en-US" sz="2400" b="1" i="1" dirty="0"/>
              <a:t>complex </a:t>
            </a:r>
            <a:r>
              <a:rPr lang="en-US" sz="2400" dirty="0"/>
              <a:t>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b="1" i="1" dirty="0"/>
              <a:t>very flexible</a:t>
            </a:r>
            <a:r>
              <a:rPr lang="en-US" sz="2400" dirty="0"/>
              <a:t> and can already handle various non-normal models, (negative; zero	- 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</a:t>
            </a:r>
            <a:r>
              <a:rPr lang="en-US" sz="2400" b="1" i="1" dirty="0"/>
              <a:t>slower</a:t>
            </a:r>
            <a:r>
              <a:rPr lang="en-US" sz="2400" dirty="0"/>
              <a:t>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</a:t>
            </a:r>
            <a:r>
              <a:rPr lang="en-US" sz="2400" b="1" dirty="0"/>
              <a:t>diagnostics and output </a:t>
            </a:r>
            <a:r>
              <a:rPr lang="en-US" sz="2400" dirty="0"/>
              <a:t>	interpretation vastly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</a:t>
            </a:r>
            <a:r>
              <a:rPr lang="en-US" sz="2400" b="1" dirty="0"/>
              <a:t>distribution</a:t>
            </a:r>
            <a:r>
              <a:rPr lang="en-US" sz="2400" dirty="0"/>
              <a:t>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</a:t>
            </a:r>
            <a:r>
              <a:rPr lang="en-US" sz="2400" b="1" dirty="0"/>
              <a:t>priors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r>
              <a:rPr lang="en-US" sz="2400" dirty="0"/>
              <a:t>How </a:t>
            </a:r>
            <a:r>
              <a:rPr lang="en-US" sz="2400" b="1" dirty="0"/>
              <a:t>many</a:t>
            </a:r>
            <a:r>
              <a:rPr lang="en-US" sz="2400" dirty="0"/>
              <a:t>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(formula))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Honestly,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Specify: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 err="1"/>
              <a:t>Bayesian</a:t>
            </a:r>
            <a:r>
              <a:rPr lang="de-DE" sz="7200" dirty="0"/>
              <a:t> vs. </a:t>
            </a:r>
            <a:r>
              <a:rPr lang="de-DE" sz="7200" dirty="0" err="1"/>
              <a:t>Frequentist</a:t>
            </a:r>
            <a:br>
              <a:rPr lang="de-DE" sz="7200" dirty="0"/>
            </a:br>
            <a:r>
              <a:rPr lang="de-DE" sz="7200" dirty="0" err="1"/>
              <a:t>philosophy</a:t>
            </a:r>
            <a:r>
              <a:rPr lang="de-DE" sz="7200" dirty="0"/>
              <a:t>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statistics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5674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Convergence: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Statistics as the science of dealing with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7F81-4534-42B1-96F1-162F0BFF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Inference under uncertainty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data to reduce uncertainty (learn from data, update your beliefs)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Uncertainty never really goes away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7414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83" y="1787228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/>
              <a:t>Bayesian</a:t>
            </a:r>
            <a:r>
              <a:rPr lang="de-DE" b="1" dirty="0"/>
              <a:t> Workflow: </a:t>
            </a:r>
            <a:r>
              <a:rPr lang="en-US" dirty="0"/>
              <a:t>Toward a principled Bayesian workflow in cognitive science (Shad, Betancourt, &amp; </a:t>
            </a:r>
            <a:r>
              <a:rPr lang="en-US" dirty="0" err="1"/>
              <a:t>Vasishth</a:t>
            </a:r>
            <a:r>
              <a:rPr lang="en-US" dirty="0"/>
              <a:t>, 2019)</a:t>
            </a:r>
            <a:r>
              <a:rPr lang="de-DE" b="1" dirty="0"/>
              <a:t> </a:t>
            </a:r>
            <a:r>
              <a:rPr lang="de-DE" dirty="0">
                <a:hlinkClick r:id="rId2"/>
              </a:rPr>
              <a:t>https://osf.io/xs4zg/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Model-</a:t>
            </a:r>
            <a:r>
              <a:rPr lang="de-DE" b="1" dirty="0" err="1"/>
              <a:t>families</a:t>
            </a:r>
            <a:r>
              <a:rPr lang="de-DE" b="1" dirty="0"/>
              <a:t>: </a:t>
            </a:r>
            <a:r>
              <a:rPr lang="de-DE" dirty="0">
                <a:hlinkClick r:id="rId3"/>
              </a:rPr>
              <a:t>https://cran.r-project.org/web/packages/brms/vignettes/brms_families.html#beta-models</a:t>
            </a:r>
            <a:r>
              <a:rPr lang="de-DE" dirty="0"/>
              <a:t> and </a:t>
            </a:r>
            <a:r>
              <a:rPr lang="de-DE" dirty="0">
                <a:hlinkClick r:id="rId4"/>
              </a:rPr>
              <a:t>https://rdrr.io/cran/brms/man/brmsfamily.html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/>
              <a:t>Bayesian</a:t>
            </a:r>
            <a:r>
              <a:rPr lang="de-DE" b="1" dirty="0"/>
              <a:t> </a:t>
            </a:r>
            <a:r>
              <a:rPr lang="de-DE" b="1" dirty="0" err="1"/>
              <a:t>stats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r>
              <a:rPr lang="de-DE" b="1" dirty="0"/>
              <a:t> (</a:t>
            </a:r>
            <a:r>
              <a:rPr lang="de-DE" b="1" dirty="0" err="1"/>
              <a:t>great</a:t>
            </a:r>
            <a:r>
              <a:rPr lang="de-DE" b="1" dirty="0"/>
              <a:t> </a:t>
            </a:r>
            <a:r>
              <a:rPr lang="de-DE" b="1" dirty="0" err="1"/>
              <a:t>book</a:t>
            </a:r>
            <a:r>
              <a:rPr lang="de-DE" b="1" dirty="0"/>
              <a:t>!): </a:t>
            </a:r>
            <a:r>
              <a:rPr lang="de-DE" dirty="0"/>
              <a:t>http://xcelab.net/rmpubs/sr2/statisticalrethinking2.pdf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https://bookdown.org/ajkurz/Statistical_Rethinking_recoded/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 code </a:t>
            </a:r>
            <a:r>
              <a:rPr lang="de-DE" dirty="0" err="1"/>
              <a:t>chunks</a:t>
            </a:r>
            <a:r>
              <a:rPr lang="de-DE" dirty="0"/>
              <a:t> and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recoded</a:t>
            </a:r>
            <a:r>
              <a:rPr lang="de-DE" dirty="0"/>
              <a:t> in </a:t>
            </a:r>
            <a:r>
              <a:rPr lang="de-DE" dirty="0" err="1"/>
              <a:t>tydiverse</a:t>
            </a:r>
            <a:r>
              <a:rPr lang="de-DE" dirty="0"/>
              <a:t> and </a:t>
            </a:r>
            <a:r>
              <a:rPr lang="de-DE" dirty="0" err="1"/>
              <a:t>brms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dirty="0"/>
              <a:t> and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https://discourse.mc-stan.org/c/interfaces/brms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Andrew </a:t>
            </a:r>
            <a:r>
              <a:rPr lang="de-DE" dirty="0" err="1"/>
              <a:t>Gelman‘s</a:t>
            </a:r>
            <a:r>
              <a:rPr lang="de-DE" dirty="0"/>
              <a:t> </a:t>
            </a:r>
            <a:r>
              <a:rPr lang="de-DE" dirty="0" err="1"/>
              <a:t>blog</a:t>
            </a:r>
            <a:r>
              <a:rPr lang="de-DE" dirty="0"/>
              <a:t>: </a:t>
            </a:r>
            <a:r>
              <a:rPr lang="en-US" dirty="0">
                <a:hlinkClick r:id="rId7"/>
              </a:rPr>
              <a:t>https://statmodeling.stat.columbia.edu/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Explanation and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MCMCs </a:t>
            </a:r>
            <a:r>
              <a:rPr lang="de-DE" dirty="0" err="1"/>
              <a:t>by</a:t>
            </a:r>
            <a:r>
              <a:rPr lang="de-DE" dirty="0"/>
              <a:t> Richard </a:t>
            </a:r>
            <a:r>
              <a:rPr lang="de-DE" dirty="0" err="1"/>
              <a:t>McElreath</a:t>
            </a:r>
            <a:r>
              <a:rPr lang="de-DE" dirty="0"/>
              <a:t>: </a:t>
            </a:r>
            <a:r>
              <a:rPr lang="en-US" dirty="0">
                <a:hlinkClick r:id="rId8"/>
              </a:rPr>
              <a:t>http://elevanth.org/blog/2017/11/28/build-a-better-markov-chain/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MCMCs </a:t>
            </a:r>
            <a:r>
              <a:rPr lang="de-DE" dirty="0" err="1"/>
              <a:t>by</a:t>
            </a:r>
            <a:r>
              <a:rPr lang="de-DE" dirty="0"/>
              <a:t> Chi Feng: </a:t>
            </a:r>
            <a:r>
              <a:rPr lang="en-US" dirty="0">
                <a:hlinkClick r:id="rId9"/>
              </a:rPr>
              <a:t>https://chi-feng.github.io/mcmc-demo/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7518"/>
              </a:xfrm>
              <a:blipFill>
                <a:blip r:embed="rId2"/>
                <a:stretch>
                  <a:fillRect t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89378"/>
              </p:ext>
            </p:extLst>
          </p:nvPr>
        </p:nvGraphicFramePr>
        <p:xfrm>
          <a:off x="530788" y="3963400"/>
          <a:ext cx="1126807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Can I reject some null hypothesis 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are the best parameter estimates to predict 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A784881-7641-497D-A507-1E5E91C177EC}"/>
              </a:ext>
            </a:extLst>
          </p:cNvPr>
          <p:cNvSpPr/>
          <p:nvPr/>
        </p:nvSpPr>
        <p:spPr>
          <a:xfrm>
            <a:off x="5760584" y="3894576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2155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2155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2155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2155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3965C8D-35B3-4242-87F2-EB2BCA23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237" y="1438554"/>
            <a:ext cx="3684402" cy="21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0531"/>
              </p:ext>
            </p:extLst>
          </p:nvPr>
        </p:nvGraphicFramePr>
        <p:xfrm>
          <a:off x="530788" y="3963400"/>
          <a:ext cx="1126807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This </a:t>
                      </a:r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best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estimate</a:t>
                      </a:r>
                      <a:r>
                        <a:rPr lang="de-DE" sz="2800" dirty="0"/>
                        <a:t>!</a:t>
                      </a:r>
                    </a:p>
                    <a:p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it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significantly</a:t>
                      </a:r>
                      <a:r>
                        <a:rPr lang="de-DE" sz="2800" dirty="0"/>
                        <a:t> different </a:t>
                      </a:r>
                      <a:r>
                        <a:rPr lang="de-DE" sz="2800" dirty="0" err="1"/>
                        <a:t>from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zero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is the best estimate!</a:t>
                      </a:r>
                    </a:p>
                    <a:p>
                      <a:r>
                        <a:rPr lang="en-US" sz="2800" dirty="0"/>
                        <a:t>Shall I use this value for prediction?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AD9CDE0B-CDF4-4BD3-83B0-6FF8896E9909}"/>
              </a:ext>
            </a:extLst>
          </p:cNvPr>
          <p:cNvSpPr/>
          <p:nvPr/>
        </p:nvSpPr>
        <p:spPr>
          <a:xfrm>
            <a:off x="6004193" y="3598554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20D6DE-19C6-4D36-89D7-406A285CC631}"/>
              </a:ext>
            </a:extLst>
          </p:cNvPr>
          <p:cNvCxnSpPr>
            <a:cxnSpLocks/>
          </p:cNvCxnSpPr>
          <p:nvPr/>
        </p:nvCxnSpPr>
        <p:spPr>
          <a:xfrm flipV="1">
            <a:off x="3404212" y="2489812"/>
            <a:ext cx="2451254" cy="17076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13C9E9-9850-4D8E-89A9-50267163DB62}"/>
              </a:ext>
            </a:extLst>
          </p:cNvPr>
          <p:cNvCxnSpPr>
            <a:cxnSpLocks/>
          </p:cNvCxnSpPr>
          <p:nvPr/>
        </p:nvCxnSpPr>
        <p:spPr>
          <a:xfrm flipH="1" flipV="1">
            <a:off x="6004193" y="2489812"/>
            <a:ext cx="2170325" cy="1575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F6149B4-7ADF-4DB1-9657-2144EFED16C2}"/>
              </a:ext>
            </a:extLst>
          </p:cNvPr>
          <p:cNvSpPr/>
          <p:nvPr/>
        </p:nvSpPr>
        <p:spPr>
          <a:xfrm>
            <a:off x="309360" y="3598553"/>
            <a:ext cx="5855466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E25871-971D-40CE-B7F8-19FA94CFA4A0}"/>
              </a:ext>
            </a:extLst>
          </p:cNvPr>
          <p:cNvSpPr txBox="1"/>
          <p:nvPr/>
        </p:nvSpPr>
        <p:spPr>
          <a:xfrm>
            <a:off x="844808" y="5935701"/>
            <a:ext cx="1098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Both approaches need the surrounding distribution to reach their goal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4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961A-F33F-4368-BC1F-CD4E33D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to the entire distribution?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9198F-D320-4925-9E3D-F41B500F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447800"/>
            <a:ext cx="6715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2678FD-7387-4B22-BF94-237D792F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830" y="4274225"/>
            <a:ext cx="1833668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70983A-75F2-41DE-9D72-D3BF714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dealing with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08A4-5EE0-4D2F-ACD3-EDB66C55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5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Example: Population {1,2,5}, draw 2, p(mean &gt; 3)?</a:t>
            </a:r>
          </a:p>
          <a:p>
            <a:pPr lvl="1"/>
            <a:r>
              <a:rPr lang="en-US" dirty="0"/>
              <a:t>Assumes that population is known</a:t>
            </a:r>
          </a:p>
          <a:p>
            <a:pPr lvl="1"/>
            <a:r>
              <a:rPr lang="en-US" dirty="0"/>
              <a:t>Only feasible for rather small samples</a:t>
            </a:r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Bootstrapping, permutation tests,…</a:t>
            </a:r>
          </a:p>
          <a:p>
            <a:pPr lvl="1"/>
            <a:r>
              <a:rPr lang="en-US" dirty="0"/>
              <a:t>Very flexible, have </a:t>
            </a:r>
            <a:r>
              <a:rPr lang="en-US" i="1" dirty="0"/>
              <a:t>little </a:t>
            </a:r>
            <a:r>
              <a:rPr lang="en-US" dirty="0"/>
              <a:t>(not no) assumptions</a:t>
            </a:r>
          </a:p>
          <a:p>
            <a:pPr lvl="1"/>
            <a:r>
              <a:rPr lang="en-US" dirty="0"/>
              <a:t>Computationally costly </a:t>
            </a:r>
            <a:r>
              <a:rPr lang="en-US" dirty="0">
                <a:sym typeface="Wingdings" panose="05000000000000000000" pitchFamily="2" charset="2"/>
              </a:rPr>
              <a:t> more popular most recently</a:t>
            </a:r>
            <a:endParaRPr lang="en-US" dirty="0"/>
          </a:p>
          <a:p>
            <a:r>
              <a:rPr lang="en-US" dirty="0"/>
              <a:t>“Reasoning”: Rely on some (plausible) assumptions</a:t>
            </a:r>
          </a:p>
          <a:p>
            <a:pPr lvl="1"/>
            <a:r>
              <a:rPr lang="en-US" dirty="0"/>
              <a:t>z-distribution</a:t>
            </a:r>
          </a:p>
          <a:p>
            <a:pPr lvl="2"/>
            <a:r>
              <a:rPr lang="en-US" dirty="0"/>
              <a:t>Known population SD, or large sample, or normal distribution,…</a:t>
            </a:r>
          </a:p>
          <a:p>
            <a:pPr lvl="1"/>
            <a:r>
              <a:rPr lang="en-US" dirty="0"/>
              <a:t>t-distribution/ F-distribution</a:t>
            </a:r>
          </a:p>
          <a:p>
            <a:pPr lvl="2"/>
            <a:r>
              <a:rPr lang="en-US" dirty="0"/>
              <a:t>Estimate population SD from sample SD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focus on momenta of distributions (M, SD)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Interested only in </a:t>
            </a:r>
            <a:r>
              <a:rPr lang="en-US" b="1" dirty="0">
                <a:sym typeface="Wingdings" panose="05000000000000000000" pitchFamily="2" charset="2"/>
              </a:rPr>
              <a:t>point estimates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FA503F-372E-4A3C-8CBF-B88C7F4E1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0351"/>
              </p:ext>
            </p:extLst>
          </p:nvPr>
        </p:nvGraphicFramePr>
        <p:xfrm>
          <a:off x="9871457" y="1422398"/>
          <a:ext cx="2276475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804">
                  <a:extLst>
                    <a:ext uri="{9D8B030D-6E8A-4147-A177-3AD203B41FA5}">
                      <a16:colId xmlns:a16="http://schemas.microsoft.com/office/drawing/2014/main" val="3156059568"/>
                    </a:ext>
                  </a:extLst>
                </a:gridCol>
                <a:gridCol w="1015846">
                  <a:extLst>
                    <a:ext uri="{9D8B030D-6E8A-4147-A177-3AD203B41FA5}">
                      <a16:colId xmlns:a16="http://schemas.microsoft.com/office/drawing/2014/main" val="2997130299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4106134658"/>
                    </a:ext>
                  </a:extLst>
                </a:gridCol>
              </a:tblGrid>
              <a:tr h="32353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293078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972773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1;2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47587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1;5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73171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40954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2;2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4042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2;5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84858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233357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5;2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83457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5;5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63444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5A9F8A-CC76-4110-976D-B8574E0D6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22" y="3007313"/>
            <a:ext cx="2000656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F78000-541D-41E4-901E-47494B824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897" y="5354225"/>
            <a:ext cx="1830072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075D0-C741-490E-9702-169695EB9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881" y="5354225"/>
            <a:ext cx="1831866" cy="10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631B0B-F665-4444-B4AF-34F265285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822" y="1740401"/>
            <a:ext cx="20558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Frequentist scenario (“Reasoning”)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60975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Postulate a </a:t>
            </a:r>
            <a:r>
              <a:rPr lang="en-GB" b="1" dirty="0"/>
              <a:t>population</a:t>
            </a:r>
            <a:r>
              <a:rPr lang="en-GB" dirty="0"/>
              <a:t> with “true” parameter </a:t>
            </a:r>
            <a:r>
              <a:rPr lang="en-US" dirty="0"/>
              <a:t>θ, hypothesize e.g.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</a:t>
            </a:r>
            <a:endParaRPr lang="en-GB" dirty="0"/>
          </a:p>
          <a:p>
            <a:r>
              <a:rPr lang="en-GB" dirty="0"/>
              <a:t>Draw </a:t>
            </a:r>
            <a:r>
              <a:rPr lang="en-GB" b="1" dirty="0"/>
              <a:t>empirical sample </a:t>
            </a:r>
            <a:r>
              <a:rPr lang="en-GB" dirty="0"/>
              <a:t>from population, measure summary statistic (mean)</a:t>
            </a:r>
          </a:p>
          <a:p>
            <a:r>
              <a:rPr lang="de-DE" dirty="0"/>
              <a:t>D</a:t>
            </a:r>
            <a:r>
              <a:rPr lang="en-US" dirty="0"/>
              <a:t>raw infinitely many </a:t>
            </a:r>
            <a:r>
              <a:rPr lang="en-US" b="1" dirty="0"/>
              <a:t>imaginary samples </a:t>
            </a:r>
            <a:r>
              <a:rPr lang="en-US" dirty="0"/>
              <a:t>given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 is true, take summary statistic of each sample</a:t>
            </a:r>
            <a:r>
              <a:rPr lang="en-US" baseline="-25000" dirty="0"/>
              <a:t> </a:t>
            </a:r>
            <a:endParaRPr lang="en-GB" dirty="0"/>
          </a:p>
          <a:p>
            <a:r>
              <a:rPr lang="en-GB" dirty="0"/>
              <a:t>Compute </a:t>
            </a:r>
            <a:r>
              <a:rPr lang="en-GB" b="1" dirty="0"/>
              <a:t>frequency </a:t>
            </a:r>
            <a:r>
              <a:rPr lang="en-GB" dirty="0"/>
              <a:t>of how often certain summary statistic (or more extreme one)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en-GB" dirty="0"/>
          </a:p>
          <a:p>
            <a:r>
              <a:rPr lang="en-GB" dirty="0"/>
              <a:t>Draw inferences about population</a:t>
            </a:r>
          </a:p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Assume population of humans in NL has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50% women</a:t>
                </a:r>
              </a:p>
              <a:p>
                <a:r>
                  <a:rPr lang="en-GB" dirty="0"/>
                  <a:t>Obtain sample of 100 people, measure that 60 are women</a:t>
                </a:r>
              </a:p>
              <a:p>
                <a:r>
                  <a:rPr lang="en-GB" dirty="0"/>
                  <a:t>Model distribution of sample means with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GB" dirty="0"/>
                  <a:t>: </a:t>
                </a:r>
                <a:r>
                  <a:rPr lang="en-US" dirty="0"/>
                  <a:t>θ = .50 as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:r>
                  <a:rPr lang="en-US" b="1" dirty="0"/>
                  <a:t>mean</a:t>
                </a:r>
                <a:r>
                  <a:rPr lang="en-US" dirty="0"/>
                  <a:t> θ and </a:t>
                </a:r>
                <a:r>
                  <a:rPr lang="en-US" b="1" dirty="0"/>
                  <a:t>SD</a:t>
                </a:r>
                <a:r>
                  <a:rPr lang="en-US" dirty="0"/>
                  <a:t> based on sample SD (i.e. SE)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t</a:t>
                </a:r>
                <a:r>
                  <a:rPr lang="en-US" dirty="0"/>
                  <a:t>-statistic for 60% under H</a:t>
                </a:r>
                <a:r>
                  <a:rPr lang="en-US" baseline="-25000" dirty="0"/>
                  <a:t>0</a:t>
                </a:r>
                <a:r>
                  <a:rPr lang="en-US" dirty="0"/>
                  <a:t>, compute </a:t>
                </a:r>
                <a:r>
                  <a:rPr lang="en-US" b="1" i="1" dirty="0"/>
                  <a:t>p</a:t>
                </a:r>
                <a:r>
                  <a:rPr lang="en-US" b="1" dirty="0"/>
                  <a:t>-value </a:t>
                </a:r>
                <a:r>
                  <a:rPr lang="en-US" dirty="0"/>
                  <a:t>for observed </a:t>
                </a:r>
                <a:r>
                  <a:rPr lang="en-US" i="1" dirty="0"/>
                  <a:t>t</a:t>
                </a:r>
                <a:r>
                  <a:rPr lang="en-US" dirty="0"/>
                  <a:t>-statistic or more extreme one</a:t>
                </a:r>
                <a:endParaRPr lang="en-GB" dirty="0"/>
              </a:p>
              <a:p>
                <a:r>
                  <a:rPr lang="en-GB" dirty="0"/>
                  <a:t>Conclude women &gt; men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  <a:blipFill>
                <a:blip r:embed="rId3"/>
                <a:stretch>
                  <a:fillRect l="-1232" t="-3477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41667" y="6193001"/>
            <a:ext cx="2743200" cy="365125"/>
          </a:xfrm>
        </p:spPr>
        <p:txBody>
          <a:bodyPr/>
          <a:lstStyle/>
          <a:p>
            <a:fld id="{467DD3EE-9B53-4BB0-AB54-D1CAFB03BA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Grafik 8" descr="Population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54" y="3675225"/>
            <a:ext cx="5019675" cy="2593499"/>
          </a:xfrm>
          <a:prstGeom prst="rect">
            <a:avLst/>
          </a:prstGeom>
        </p:spPr>
      </p:pic>
      <p:pic>
        <p:nvPicPr>
          <p:cNvPr id="11" name="Grafik 10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2268" y="3822867"/>
            <a:ext cx="2554268" cy="2554268"/>
          </a:xfrm>
          <a:prstGeom prst="rect">
            <a:avLst/>
          </a:prstGeom>
        </p:spPr>
      </p:pic>
      <p:pic>
        <p:nvPicPr>
          <p:cNvPr id="12" name="Grafik 11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619" y="5504776"/>
            <a:ext cx="1038224" cy="1038224"/>
          </a:xfrm>
          <a:prstGeom prst="rect">
            <a:avLst/>
          </a:prstGeom>
        </p:spPr>
      </p:pic>
      <p:pic>
        <p:nvPicPr>
          <p:cNvPr id="13" name="Grafik 12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157" y="5385713"/>
            <a:ext cx="1038224" cy="1038224"/>
          </a:xfrm>
          <a:prstGeom prst="rect">
            <a:avLst/>
          </a:prstGeom>
        </p:spPr>
      </p:pic>
      <p:pic>
        <p:nvPicPr>
          <p:cNvPr id="14" name="Grafik 13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120" y="5595263"/>
            <a:ext cx="1038224" cy="1038224"/>
          </a:xfrm>
          <a:prstGeom prst="rect">
            <a:avLst/>
          </a:prstGeom>
        </p:spPr>
      </p:pic>
      <p:pic>
        <p:nvPicPr>
          <p:cNvPr id="15" name="Grafik 14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108" y="5361901"/>
            <a:ext cx="1038224" cy="1038224"/>
          </a:xfrm>
          <a:prstGeom prst="rect">
            <a:avLst/>
          </a:prstGeom>
        </p:spPr>
      </p:pic>
      <p:pic>
        <p:nvPicPr>
          <p:cNvPr id="16" name="Grafik 15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33" y="4528462"/>
            <a:ext cx="1038224" cy="1038224"/>
          </a:xfrm>
          <a:prstGeom prst="rect">
            <a:avLst/>
          </a:prstGeom>
        </p:spPr>
      </p:pic>
      <p:pic>
        <p:nvPicPr>
          <p:cNvPr id="17" name="Grafik 16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85" y="4695150"/>
            <a:ext cx="1038224" cy="1038224"/>
          </a:xfrm>
          <a:prstGeom prst="rect">
            <a:avLst/>
          </a:prstGeom>
        </p:spPr>
      </p:pic>
      <p:pic>
        <p:nvPicPr>
          <p:cNvPr id="18" name="Grafik 17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1723" y="4561800"/>
            <a:ext cx="1038224" cy="10382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18" y="4561800"/>
            <a:ext cx="2940397" cy="2132851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30" y="3672052"/>
            <a:ext cx="4930975" cy="3093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74" y="3672052"/>
            <a:ext cx="4926621" cy="30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2152</Words>
  <Application>Microsoft Office PowerPoint</Application>
  <PresentationFormat>Widescreen</PresentationFormat>
  <Paragraphs>290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Tahoma</vt:lpstr>
      <vt:lpstr>Wingdings</vt:lpstr>
      <vt:lpstr>Office Theme</vt:lpstr>
      <vt:lpstr>PowerPoint Presentation</vt:lpstr>
      <vt:lpstr>Table of Content</vt:lpstr>
      <vt:lpstr>Bayesian vs. Frequentist philosophy of statistics</vt:lpstr>
      <vt:lpstr>Statistics as the science of dealing with uncertainty</vt:lpstr>
      <vt:lpstr>Hypothesis testing vs. parameter estimation</vt:lpstr>
      <vt:lpstr>Hypothesis testing vs. parameter estimation</vt:lpstr>
      <vt:lpstr>How do I get to the entire distribution?</vt:lpstr>
      <vt:lpstr>Approaches to dealing with distributions</vt:lpstr>
      <vt:lpstr>Frequentist scenario (“Reasoning”) </vt:lpstr>
      <vt:lpstr>Bayes Theorem</vt:lpstr>
      <vt:lpstr>PowerPoint Presentation</vt:lpstr>
      <vt:lpstr>Bayesian scenario</vt:lpstr>
      <vt:lpstr>Markov chain Monte Carlo (MCMC) algorithms</vt:lpstr>
      <vt:lpstr>Problem of local minima</vt:lpstr>
      <vt:lpstr>Metropolis algorithm – 1</vt:lpstr>
      <vt:lpstr>Metropolis algorithm – 2 </vt:lpstr>
      <vt:lpstr>Problems with Metropolis algorithm</vt:lpstr>
      <vt:lpstr>STAN</vt:lpstr>
      <vt:lpstr> brms Practical</vt:lpstr>
      <vt:lpstr>Example 1: Go/No-Go training data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priors</vt:lpstr>
      <vt:lpstr>Fitting: priors</vt:lpstr>
      <vt:lpstr>Fitting: priors</vt:lpstr>
      <vt:lpstr>Fitting</vt:lpstr>
      <vt:lpstr>Diagnostics</vt:lpstr>
      <vt:lpstr>Diagnostics: Convergence</vt:lpstr>
      <vt:lpstr>Diagnostics: Convergence: What if it goes wrong?</vt:lpstr>
      <vt:lpstr>Evaluation 1 -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JohannesAlgermissen</cp:lastModifiedBy>
  <cp:revision>102</cp:revision>
  <dcterms:created xsi:type="dcterms:W3CDTF">2019-06-05T09:20:38Z</dcterms:created>
  <dcterms:modified xsi:type="dcterms:W3CDTF">2019-06-10T13:50:43Z</dcterms:modified>
</cp:coreProperties>
</file>