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81" r:id="rId2"/>
    <p:sldId id="339" r:id="rId3"/>
    <p:sldId id="331" r:id="rId4"/>
    <p:sldId id="340" r:id="rId5"/>
    <p:sldId id="261" r:id="rId6"/>
    <p:sldId id="282" r:id="rId7"/>
    <p:sldId id="297" r:id="rId8"/>
    <p:sldId id="292" r:id="rId9"/>
    <p:sldId id="293" r:id="rId10"/>
    <p:sldId id="267" r:id="rId11"/>
    <p:sldId id="324" r:id="rId12"/>
    <p:sldId id="338" r:id="rId13"/>
    <p:sldId id="335" r:id="rId14"/>
    <p:sldId id="326" r:id="rId15"/>
    <p:sldId id="341" r:id="rId16"/>
    <p:sldId id="342" r:id="rId17"/>
    <p:sldId id="343" r:id="rId18"/>
    <p:sldId id="327" r:id="rId19"/>
    <p:sldId id="323" r:id="rId20"/>
    <p:sldId id="296" r:id="rId21"/>
  </p:sldIdLst>
  <p:sldSz cx="19073813" cy="10799763"/>
  <p:notesSz cx="6858000" cy="9144000"/>
  <p:defaultText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p15:clr>
            <a:srgbClr val="A4A3A4"/>
          </p15:clr>
        </p15:guide>
        <p15:guide id="2" pos="60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Åke"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6A6A6"/>
    <a:srgbClr val="E9E402"/>
    <a:srgbClr val="C8C8C8"/>
    <a:srgbClr val="E016C3"/>
    <a:srgbClr val="B04EA9"/>
    <a:srgbClr val="9D9241"/>
    <a:srgbClr val="A53967"/>
    <a:srgbClr val="22DEDE"/>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7154" autoAdjust="0"/>
  </p:normalViewPr>
  <p:slideViewPr>
    <p:cSldViewPr snapToGrid="0" snapToObjects="1">
      <p:cViewPr varScale="1">
        <p:scale>
          <a:sx n="49" d="100"/>
          <a:sy n="49" d="100"/>
        </p:scale>
        <p:origin x="636" y="72"/>
      </p:cViewPr>
      <p:guideLst>
        <p:guide orient="horz" pos="3402"/>
        <p:guide pos="60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EFF4B-B842-4D9E-92F4-9866E743BB59}" type="datetimeFigureOut">
              <a:rPr lang="en-US" smtClean="0"/>
              <a:pPr/>
              <a:t>3/20/2017</a:t>
            </a:fld>
            <a:endParaRPr lang="en-US"/>
          </a:p>
        </p:txBody>
      </p:sp>
      <p:sp>
        <p:nvSpPr>
          <p:cNvPr id="4" name="Slide Image Placeholder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0D6C6-4EC8-4769-AF4B-E3438E3B20B4}" type="slidenum">
              <a:rPr lang="en-US" smtClean="0"/>
              <a:pPr/>
              <a:t>‹#›</a:t>
            </a:fld>
            <a:endParaRPr lang="en-US"/>
          </a:p>
        </p:txBody>
      </p:sp>
    </p:spTree>
    <p:extLst>
      <p:ext uri="{BB962C8B-B14F-4D97-AF65-F5344CB8AC3E}">
        <p14:creationId xmlns:p14="http://schemas.microsoft.com/office/powerpoint/2010/main" val="63987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0D6C6-4EC8-4769-AF4B-E3438E3B20B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0536" y="3354929"/>
            <a:ext cx="16212741" cy="2314949"/>
          </a:xfrm>
        </p:spPr>
        <p:txBody>
          <a:bodyPr/>
          <a:lstStyle/>
          <a:p>
            <a:r>
              <a:rPr lang="sv-SE" smtClean="0"/>
              <a:t>Click to edit Master title style</a:t>
            </a:r>
            <a:endParaRPr lang="en-US"/>
          </a:p>
        </p:txBody>
      </p:sp>
      <p:sp>
        <p:nvSpPr>
          <p:cNvPr id="3" name="Subtitle 2"/>
          <p:cNvSpPr>
            <a:spLocks noGrp="1"/>
          </p:cNvSpPr>
          <p:nvPr>
            <p:ph type="subTitle" idx="1"/>
          </p:nvPr>
        </p:nvSpPr>
        <p:spPr>
          <a:xfrm>
            <a:off x="2861072" y="6119866"/>
            <a:ext cx="13351669" cy="2759939"/>
          </a:xfrm>
        </p:spPr>
        <p:txBody>
          <a:bodyPr/>
          <a:lstStyle>
            <a:lvl1pPr marL="0" indent="0" algn="ctr">
              <a:buNone/>
              <a:defRPr>
                <a:solidFill>
                  <a:schemeClr val="tx1">
                    <a:tint val="75000"/>
                  </a:schemeClr>
                </a:solidFill>
              </a:defRPr>
            </a:lvl1pPr>
            <a:lvl2pPr marL="853432" indent="0" algn="ctr">
              <a:buNone/>
              <a:defRPr>
                <a:solidFill>
                  <a:schemeClr val="tx1">
                    <a:tint val="75000"/>
                  </a:schemeClr>
                </a:solidFill>
              </a:defRPr>
            </a:lvl2pPr>
            <a:lvl3pPr marL="1706866" indent="0" algn="ctr">
              <a:buNone/>
              <a:defRPr>
                <a:solidFill>
                  <a:schemeClr val="tx1">
                    <a:tint val="75000"/>
                  </a:schemeClr>
                </a:solidFill>
              </a:defRPr>
            </a:lvl3pPr>
            <a:lvl4pPr marL="2560298" indent="0" algn="ctr">
              <a:buNone/>
              <a:defRPr>
                <a:solidFill>
                  <a:schemeClr val="tx1">
                    <a:tint val="75000"/>
                  </a:schemeClr>
                </a:solidFill>
              </a:defRPr>
            </a:lvl4pPr>
            <a:lvl5pPr marL="3413730" indent="0" algn="ctr">
              <a:buNone/>
              <a:defRPr>
                <a:solidFill>
                  <a:schemeClr val="tx1">
                    <a:tint val="75000"/>
                  </a:schemeClr>
                </a:solidFill>
              </a:defRPr>
            </a:lvl5pPr>
            <a:lvl6pPr marL="4267164" indent="0" algn="ctr">
              <a:buNone/>
              <a:defRPr>
                <a:solidFill>
                  <a:schemeClr val="tx1">
                    <a:tint val="75000"/>
                  </a:schemeClr>
                </a:solidFill>
              </a:defRPr>
            </a:lvl6pPr>
            <a:lvl7pPr marL="5120596" indent="0" algn="ctr">
              <a:buNone/>
              <a:defRPr>
                <a:solidFill>
                  <a:schemeClr val="tx1">
                    <a:tint val="75000"/>
                  </a:schemeClr>
                </a:solidFill>
              </a:defRPr>
            </a:lvl7pPr>
            <a:lvl8pPr marL="5974027" indent="0" algn="ctr">
              <a:buNone/>
              <a:defRPr>
                <a:solidFill>
                  <a:schemeClr val="tx1">
                    <a:tint val="75000"/>
                  </a:schemeClr>
                </a:solidFill>
              </a:defRPr>
            </a:lvl8pPr>
            <a:lvl9pPr marL="6827459"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190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8620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828514" y="432494"/>
            <a:ext cx="4291608" cy="9214798"/>
          </a:xfr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953691" y="432494"/>
            <a:ext cx="12556927" cy="9214798"/>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42702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6DE45430-83A4-8E4F-B7D8-4E3501A9DD1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840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6701" y="6939850"/>
            <a:ext cx="16212741" cy="2144953"/>
          </a:xfrm>
        </p:spPr>
        <p:txBody>
          <a:bodyPr anchor="t"/>
          <a:lstStyle>
            <a:lvl1pPr algn="l">
              <a:defRPr sz="7400" b="1" cap="all"/>
            </a:lvl1pPr>
          </a:lstStyle>
          <a:p>
            <a:r>
              <a:rPr lang="sv-SE" smtClean="0"/>
              <a:t>Click to edit Master title style</a:t>
            </a:r>
            <a:endParaRPr lang="en-US"/>
          </a:p>
        </p:txBody>
      </p:sp>
      <p:sp>
        <p:nvSpPr>
          <p:cNvPr id="3" name="Text Placeholder 2"/>
          <p:cNvSpPr>
            <a:spLocks noGrp="1"/>
          </p:cNvSpPr>
          <p:nvPr>
            <p:ph type="body" idx="1"/>
          </p:nvPr>
        </p:nvSpPr>
        <p:spPr>
          <a:xfrm>
            <a:off x="1506701" y="4577403"/>
            <a:ext cx="16212741" cy="2362447"/>
          </a:xfrm>
        </p:spPr>
        <p:txBody>
          <a:bodyPr anchor="b"/>
          <a:lstStyle>
            <a:lvl1pPr marL="0" indent="0">
              <a:buNone/>
              <a:defRPr sz="3700">
                <a:solidFill>
                  <a:schemeClr val="tx1">
                    <a:tint val="75000"/>
                  </a:schemeClr>
                </a:solidFill>
              </a:defRPr>
            </a:lvl1pPr>
            <a:lvl2pPr marL="853432" indent="0">
              <a:buNone/>
              <a:defRPr sz="3500">
                <a:solidFill>
                  <a:schemeClr val="tx1">
                    <a:tint val="75000"/>
                  </a:schemeClr>
                </a:solidFill>
              </a:defRPr>
            </a:lvl2pPr>
            <a:lvl3pPr marL="1706866" indent="0">
              <a:buNone/>
              <a:defRPr sz="3000">
                <a:solidFill>
                  <a:schemeClr val="tx1">
                    <a:tint val="75000"/>
                  </a:schemeClr>
                </a:solidFill>
              </a:defRPr>
            </a:lvl3pPr>
            <a:lvl4pPr marL="2560298" indent="0">
              <a:buNone/>
              <a:defRPr sz="2600">
                <a:solidFill>
                  <a:schemeClr val="tx1">
                    <a:tint val="75000"/>
                  </a:schemeClr>
                </a:solidFill>
              </a:defRPr>
            </a:lvl4pPr>
            <a:lvl5pPr marL="3413730" indent="0">
              <a:buNone/>
              <a:defRPr sz="2600">
                <a:solidFill>
                  <a:schemeClr val="tx1">
                    <a:tint val="75000"/>
                  </a:schemeClr>
                </a:solidFill>
              </a:defRPr>
            </a:lvl5pPr>
            <a:lvl6pPr marL="4267164" indent="0">
              <a:buNone/>
              <a:defRPr sz="2600">
                <a:solidFill>
                  <a:schemeClr val="tx1">
                    <a:tint val="75000"/>
                  </a:schemeClr>
                </a:solidFill>
              </a:defRPr>
            </a:lvl6pPr>
            <a:lvl7pPr marL="5120596" indent="0">
              <a:buNone/>
              <a:defRPr sz="2600">
                <a:solidFill>
                  <a:schemeClr val="tx1">
                    <a:tint val="75000"/>
                  </a:schemeClr>
                </a:solidFill>
              </a:defRPr>
            </a:lvl7pPr>
            <a:lvl8pPr marL="5974027" indent="0">
              <a:buNone/>
              <a:defRPr sz="2600">
                <a:solidFill>
                  <a:schemeClr val="tx1">
                    <a:tint val="75000"/>
                  </a:schemeClr>
                </a:solidFill>
              </a:defRPr>
            </a:lvl8pPr>
            <a:lvl9pPr marL="6827459" indent="0">
              <a:buNone/>
              <a:defRPr sz="26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6DE45430-83A4-8E4F-B7D8-4E3501A9DD19}" type="datetimeFigureOut">
              <a:rPr lang="en-US" smtClean="0"/>
              <a:pPr/>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6393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953691"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9695855" y="2519947"/>
            <a:ext cx="8424267" cy="7127344"/>
          </a:xfrm>
        </p:spPr>
        <p:txBody>
          <a:bodyPr/>
          <a:lstStyle>
            <a:lvl1pPr>
              <a:defRPr sz="5200"/>
            </a:lvl1pPr>
            <a:lvl2pPr>
              <a:defRPr sz="4600"/>
            </a:lvl2pPr>
            <a:lvl3pPr>
              <a:defRPr sz="3700"/>
            </a:lvl3pPr>
            <a:lvl4pPr>
              <a:defRPr sz="3500"/>
            </a:lvl4pPr>
            <a:lvl5pPr>
              <a:defRPr sz="3500"/>
            </a:lvl5pPr>
            <a:lvl6pPr>
              <a:defRPr sz="3500"/>
            </a:lvl6pPr>
            <a:lvl7pPr>
              <a:defRPr sz="3500"/>
            </a:lvl7pPr>
            <a:lvl8pPr>
              <a:defRPr sz="3500"/>
            </a:lvl8pPr>
            <a:lvl9pPr>
              <a:defRPr sz="35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6DE45430-83A4-8E4F-B7D8-4E3501A9DD1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98520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953692" y="2417448"/>
            <a:ext cx="842758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smtClean="0"/>
              <a:t>Click to edit Master text styles</a:t>
            </a:r>
          </a:p>
        </p:txBody>
      </p:sp>
      <p:sp>
        <p:nvSpPr>
          <p:cNvPr id="4" name="Content Placeholder 3"/>
          <p:cNvSpPr>
            <a:spLocks noGrp="1"/>
          </p:cNvSpPr>
          <p:nvPr>
            <p:ph sz="half" idx="2"/>
          </p:nvPr>
        </p:nvSpPr>
        <p:spPr>
          <a:xfrm>
            <a:off x="953692" y="3424925"/>
            <a:ext cx="842758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9689234" y="2417448"/>
            <a:ext cx="8430890" cy="1007477"/>
          </a:xfrm>
        </p:spPr>
        <p:txBody>
          <a:bodyPr anchor="b"/>
          <a:lstStyle>
            <a:lvl1pPr marL="0" indent="0">
              <a:buNone/>
              <a:defRPr sz="4600" b="1"/>
            </a:lvl1pPr>
            <a:lvl2pPr marL="853432" indent="0">
              <a:buNone/>
              <a:defRPr sz="3700" b="1"/>
            </a:lvl2pPr>
            <a:lvl3pPr marL="1706866" indent="0">
              <a:buNone/>
              <a:defRPr sz="3500" b="1"/>
            </a:lvl3pPr>
            <a:lvl4pPr marL="2560298" indent="0">
              <a:buNone/>
              <a:defRPr sz="3000" b="1"/>
            </a:lvl4pPr>
            <a:lvl5pPr marL="3413730" indent="0">
              <a:buNone/>
              <a:defRPr sz="3000" b="1"/>
            </a:lvl5pPr>
            <a:lvl6pPr marL="4267164" indent="0">
              <a:buNone/>
              <a:defRPr sz="3000" b="1"/>
            </a:lvl6pPr>
            <a:lvl7pPr marL="5120596" indent="0">
              <a:buNone/>
              <a:defRPr sz="3000" b="1"/>
            </a:lvl7pPr>
            <a:lvl8pPr marL="5974027" indent="0">
              <a:buNone/>
              <a:defRPr sz="3000" b="1"/>
            </a:lvl8pPr>
            <a:lvl9pPr marL="6827459" indent="0">
              <a:buNone/>
              <a:defRPr sz="3000" b="1"/>
            </a:lvl9pPr>
          </a:lstStyle>
          <a:p>
            <a:pPr lvl="0"/>
            <a:r>
              <a:rPr lang="sv-SE" smtClean="0"/>
              <a:t>Click to edit Master text styles</a:t>
            </a:r>
          </a:p>
        </p:txBody>
      </p:sp>
      <p:sp>
        <p:nvSpPr>
          <p:cNvPr id="6" name="Content Placeholder 5"/>
          <p:cNvSpPr>
            <a:spLocks noGrp="1"/>
          </p:cNvSpPr>
          <p:nvPr>
            <p:ph sz="quarter" idx="4"/>
          </p:nvPr>
        </p:nvSpPr>
        <p:spPr>
          <a:xfrm>
            <a:off x="9689234" y="3424925"/>
            <a:ext cx="8430890" cy="6222364"/>
          </a:xfrm>
        </p:spPr>
        <p:txBody>
          <a:bodyPr/>
          <a:lstStyle>
            <a:lvl1pPr>
              <a:defRPr sz="4600"/>
            </a:lvl1pPr>
            <a:lvl2pPr>
              <a:defRPr sz="3700"/>
            </a:lvl2pPr>
            <a:lvl3pPr>
              <a:defRPr sz="3500"/>
            </a:lvl3pPr>
            <a:lvl4pPr>
              <a:defRPr sz="3000"/>
            </a:lvl4pPr>
            <a:lvl5pPr>
              <a:defRPr sz="3000"/>
            </a:lvl5pPr>
            <a:lvl6pPr>
              <a:defRPr sz="3000"/>
            </a:lvl6pPr>
            <a:lvl7pPr>
              <a:defRPr sz="3000"/>
            </a:lvl7pPr>
            <a:lvl8pPr>
              <a:defRPr sz="3000"/>
            </a:lvl8pPr>
            <a:lvl9pPr>
              <a:defRPr sz="3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6DE45430-83A4-8E4F-B7D8-4E3501A9DD19}" type="datetimeFigureOut">
              <a:rPr lang="en-US" smtClean="0"/>
              <a:pPr/>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68257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6DE45430-83A4-8E4F-B7D8-4E3501A9DD19}" type="datetimeFigureOut">
              <a:rPr lang="en-US" smtClean="0"/>
              <a:pPr/>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133697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45430-83A4-8E4F-B7D8-4E3501A9DD19}" type="datetimeFigureOut">
              <a:rPr lang="en-US" smtClean="0"/>
              <a:pPr/>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59353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695" y="429990"/>
            <a:ext cx="6275154" cy="1829960"/>
          </a:xfrm>
        </p:spPr>
        <p:txBody>
          <a:bodyPr anchor="b"/>
          <a:lstStyle>
            <a:lvl1pPr algn="l">
              <a:defRPr sz="3700" b="1"/>
            </a:lvl1pPr>
          </a:lstStyle>
          <a:p>
            <a:r>
              <a:rPr lang="sv-SE" smtClean="0"/>
              <a:t>Click to edit Master title style</a:t>
            </a:r>
            <a:endParaRPr lang="en-US"/>
          </a:p>
        </p:txBody>
      </p:sp>
      <p:sp>
        <p:nvSpPr>
          <p:cNvPr id="3" name="Content Placeholder 2"/>
          <p:cNvSpPr>
            <a:spLocks noGrp="1"/>
          </p:cNvSpPr>
          <p:nvPr>
            <p:ph idx="1"/>
          </p:nvPr>
        </p:nvSpPr>
        <p:spPr>
          <a:xfrm>
            <a:off x="7457332" y="429993"/>
            <a:ext cx="10662790" cy="9217299"/>
          </a:xfrm>
        </p:spPr>
        <p:txBody>
          <a:bodyPr/>
          <a:lstStyle>
            <a:lvl1pPr>
              <a:defRPr sz="6100"/>
            </a:lvl1pPr>
            <a:lvl2pPr>
              <a:defRPr sz="5200"/>
            </a:lvl2pPr>
            <a:lvl3pPr>
              <a:defRPr sz="4600"/>
            </a:lvl3pPr>
            <a:lvl4pPr>
              <a:defRPr sz="3700"/>
            </a:lvl4pPr>
            <a:lvl5pPr>
              <a:defRPr sz="3700"/>
            </a:lvl5pPr>
            <a:lvl6pPr>
              <a:defRPr sz="3700"/>
            </a:lvl6pPr>
            <a:lvl7pPr>
              <a:defRPr sz="3700"/>
            </a:lvl7pPr>
            <a:lvl8pPr>
              <a:defRPr sz="3700"/>
            </a:lvl8pPr>
            <a:lvl9pPr>
              <a:defRPr sz="37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953695" y="2259953"/>
            <a:ext cx="6275154" cy="7387339"/>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355642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38601" y="7559834"/>
            <a:ext cx="11444288" cy="892481"/>
          </a:xfrm>
        </p:spPr>
        <p:txBody>
          <a:bodyPr anchor="b"/>
          <a:lstStyle>
            <a:lvl1pPr algn="l">
              <a:defRPr sz="3700" b="1"/>
            </a:lvl1pPr>
          </a:lstStyle>
          <a:p>
            <a:r>
              <a:rPr lang="sv-SE" smtClean="0"/>
              <a:t>Click to edit Master title style</a:t>
            </a:r>
            <a:endParaRPr lang="en-US"/>
          </a:p>
        </p:txBody>
      </p:sp>
      <p:sp>
        <p:nvSpPr>
          <p:cNvPr id="3" name="Picture Placeholder 2"/>
          <p:cNvSpPr>
            <a:spLocks noGrp="1"/>
          </p:cNvSpPr>
          <p:nvPr>
            <p:ph type="pic" idx="1"/>
          </p:nvPr>
        </p:nvSpPr>
        <p:spPr>
          <a:xfrm>
            <a:off x="3738601" y="964979"/>
            <a:ext cx="11444288" cy="6479858"/>
          </a:xfrm>
        </p:spPr>
        <p:txBody>
          <a:bodyPr/>
          <a:lstStyle>
            <a:lvl1pPr marL="0" indent="0">
              <a:buNone/>
              <a:defRPr sz="6100"/>
            </a:lvl1pPr>
            <a:lvl2pPr marL="853432" indent="0">
              <a:buNone/>
              <a:defRPr sz="5200"/>
            </a:lvl2pPr>
            <a:lvl3pPr marL="1706866" indent="0">
              <a:buNone/>
              <a:defRPr sz="4600"/>
            </a:lvl3pPr>
            <a:lvl4pPr marL="2560298" indent="0">
              <a:buNone/>
              <a:defRPr sz="3700"/>
            </a:lvl4pPr>
            <a:lvl5pPr marL="3413730" indent="0">
              <a:buNone/>
              <a:defRPr sz="3700"/>
            </a:lvl5pPr>
            <a:lvl6pPr marL="4267164" indent="0">
              <a:buNone/>
              <a:defRPr sz="3700"/>
            </a:lvl6pPr>
            <a:lvl7pPr marL="5120596" indent="0">
              <a:buNone/>
              <a:defRPr sz="3700"/>
            </a:lvl7pPr>
            <a:lvl8pPr marL="5974027" indent="0">
              <a:buNone/>
              <a:defRPr sz="3700"/>
            </a:lvl8pPr>
            <a:lvl9pPr marL="6827459" indent="0">
              <a:buNone/>
              <a:defRPr sz="3700"/>
            </a:lvl9pPr>
          </a:lstStyle>
          <a:p>
            <a:endParaRPr lang="en-US"/>
          </a:p>
        </p:txBody>
      </p:sp>
      <p:sp>
        <p:nvSpPr>
          <p:cNvPr id="4" name="Text Placeholder 3"/>
          <p:cNvSpPr>
            <a:spLocks noGrp="1"/>
          </p:cNvSpPr>
          <p:nvPr>
            <p:ph type="body" sz="half" idx="2"/>
          </p:nvPr>
        </p:nvSpPr>
        <p:spPr>
          <a:xfrm>
            <a:off x="3738601" y="8452317"/>
            <a:ext cx="11444288" cy="1267471"/>
          </a:xfrm>
        </p:spPr>
        <p:txBody>
          <a:bodyPr/>
          <a:lstStyle>
            <a:lvl1pPr marL="0" indent="0">
              <a:buNone/>
              <a:defRPr sz="2600"/>
            </a:lvl1pPr>
            <a:lvl2pPr marL="853432" indent="0">
              <a:buNone/>
              <a:defRPr sz="2200"/>
            </a:lvl2pPr>
            <a:lvl3pPr marL="1706866" indent="0">
              <a:buNone/>
              <a:defRPr sz="2000"/>
            </a:lvl3pPr>
            <a:lvl4pPr marL="2560298" indent="0">
              <a:buNone/>
              <a:defRPr sz="1700"/>
            </a:lvl4pPr>
            <a:lvl5pPr marL="3413730" indent="0">
              <a:buNone/>
              <a:defRPr sz="1700"/>
            </a:lvl5pPr>
            <a:lvl6pPr marL="4267164" indent="0">
              <a:buNone/>
              <a:defRPr sz="1700"/>
            </a:lvl6pPr>
            <a:lvl7pPr marL="5120596" indent="0">
              <a:buNone/>
              <a:defRPr sz="1700"/>
            </a:lvl7pPr>
            <a:lvl8pPr marL="5974027" indent="0">
              <a:buNone/>
              <a:defRPr sz="1700"/>
            </a:lvl8pPr>
            <a:lvl9pPr marL="6827459" indent="0">
              <a:buNone/>
              <a:defRPr sz="17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6DE45430-83A4-8E4F-B7D8-4E3501A9DD19}" type="datetimeFigureOut">
              <a:rPr lang="en-US" smtClean="0"/>
              <a:pPr/>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F9BDD-BAEA-1647-A0FA-29C9388ED2D6}" type="slidenum">
              <a:rPr lang="en-US" smtClean="0"/>
              <a:pPr/>
              <a:t>‹#›</a:t>
            </a:fld>
            <a:endParaRPr lang="en-US"/>
          </a:p>
        </p:txBody>
      </p:sp>
    </p:spTree>
    <p:extLst>
      <p:ext uri="{BB962C8B-B14F-4D97-AF65-F5344CB8AC3E}">
        <p14:creationId xmlns:p14="http://schemas.microsoft.com/office/powerpoint/2010/main" val="21049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3691" y="432491"/>
            <a:ext cx="17166432" cy="1799961"/>
          </a:xfrm>
          <a:prstGeom prst="rect">
            <a:avLst/>
          </a:prstGeom>
        </p:spPr>
        <p:txBody>
          <a:bodyPr vert="horz" lIns="170686" tIns="85343" rIns="170686" bIns="85343" rtlCol="0" anchor="ctr">
            <a:normAutofit/>
          </a:bodyPr>
          <a:lstStyle/>
          <a:p>
            <a:r>
              <a:rPr lang="sv-SE" smtClean="0"/>
              <a:t>Click to edit Master title style</a:t>
            </a:r>
            <a:endParaRPr lang="en-US"/>
          </a:p>
        </p:txBody>
      </p:sp>
      <p:sp>
        <p:nvSpPr>
          <p:cNvPr id="3" name="Text Placeholder 2"/>
          <p:cNvSpPr>
            <a:spLocks noGrp="1"/>
          </p:cNvSpPr>
          <p:nvPr>
            <p:ph type="body" idx="1"/>
          </p:nvPr>
        </p:nvSpPr>
        <p:spPr>
          <a:xfrm>
            <a:off x="953691" y="2519947"/>
            <a:ext cx="17166432" cy="7127344"/>
          </a:xfrm>
          <a:prstGeom prst="rect">
            <a:avLst/>
          </a:prstGeom>
        </p:spPr>
        <p:txBody>
          <a:bodyPr vert="horz" lIns="170686" tIns="85343" rIns="170686" bIns="85343"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2"/>
          </p:nvPr>
        </p:nvSpPr>
        <p:spPr>
          <a:xfrm>
            <a:off x="953691" y="10009783"/>
            <a:ext cx="4450556" cy="574987"/>
          </a:xfrm>
          <a:prstGeom prst="rect">
            <a:avLst/>
          </a:prstGeom>
        </p:spPr>
        <p:txBody>
          <a:bodyPr vert="horz" lIns="170686" tIns="85343" rIns="170686" bIns="85343" rtlCol="0" anchor="ctr"/>
          <a:lstStyle>
            <a:lvl1pPr algn="l">
              <a:defRPr sz="2200">
                <a:solidFill>
                  <a:schemeClr val="tx1">
                    <a:tint val="75000"/>
                  </a:schemeClr>
                </a:solidFill>
              </a:defRPr>
            </a:lvl1pPr>
          </a:lstStyle>
          <a:p>
            <a:fld id="{6DE45430-83A4-8E4F-B7D8-4E3501A9DD19}" type="datetimeFigureOut">
              <a:rPr lang="en-US" smtClean="0"/>
              <a:pPr/>
              <a:t>3/20/2017</a:t>
            </a:fld>
            <a:endParaRPr lang="en-US"/>
          </a:p>
        </p:txBody>
      </p:sp>
      <p:sp>
        <p:nvSpPr>
          <p:cNvPr id="5" name="Footer Placeholder 4"/>
          <p:cNvSpPr>
            <a:spLocks noGrp="1"/>
          </p:cNvSpPr>
          <p:nvPr>
            <p:ph type="ftr" sz="quarter" idx="3"/>
          </p:nvPr>
        </p:nvSpPr>
        <p:spPr>
          <a:xfrm>
            <a:off x="6516886" y="10009783"/>
            <a:ext cx="6040041" cy="574987"/>
          </a:xfrm>
          <a:prstGeom prst="rect">
            <a:avLst/>
          </a:prstGeom>
        </p:spPr>
        <p:txBody>
          <a:bodyPr vert="horz" lIns="170686" tIns="85343" rIns="170686" bIns="85343" rtlCol="0" anchor="ctr"/>
          <a:lstStyle>
            <a:lvl1pPr algn="ctr">
              <a:defRPr sz="2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669566" y="10009783"/>
            <a:ext cx="4450556" cy="574987"/>
          </a:xfrm>
          <a:prstGeom prst="rect">
            <a:avLst/>
          </a:prstGeom>
        </p:spPr>
        <p:txBody>
          <a:bodyPr vert="horz" lIns="170686" tIns="85343" rIns="170686" bIns="85343" rtlCol="0" anchor="ctr"/>
          <a:lstStyle>
            <a:lvl1pPr algn="r">
              <a:defRPr sz="2200">
                <a:solidFill>
                  <a:schemeClr val="tx1">
                    <a:tint val="75000"/>
                  </a:schemeClr>
                </a:solidFill>
              </a:defRPr>
            </a:lvl1pPr>
          </a:lstStyle>
          <a:p>
            <a:fld id="{D28F9BDD-BAEA-1647-A0FA-29C9388ED2D6}" type="slidenum">
              <a:rPr lang="en-US" smtClean="0"/>
              <a:pPr/>
              <a:t>‹#›</a:t>
            </a:fld>
            <a:endParaRPr lang="en-US"/>
          </a:p>
        </p:txBody>
      </p:sp>
    </p:spTree>
    <p:extLst>
      <p:ext uri="{BB962C8B-B14F-4D97-AF65-F5344CB8AC3E}">
        <p14:creationId xmlns:p14="http://schemas.microsoft.com/office/powerpoint/2010/main" val="3231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53432" rtl="0" eaLnBrk="1" latinLnBrk="0" hangingPunct="1">
        <a:spcBef>
          <a:spcPct val="0"/>
        </a:spcBef>
        <a:buNone/>
        <a:defRPr sz="8300" kern="1200">
          <a:solidFill>
            <a:schemeClr val="tx1"/>
          </a:solidFill>
          <a:latin typeface="+mj-lt"/>
          <a:ea typeface="+mj-ea"/>
          <a:cs typeface="+mj-cs"/>
        </a:defRPr>
      </a:lvl1pPr>
    </p:titleStyle>
    <p:bodyStyle>
      <a:lvl1pPr marL="640075" indent="-640075" algn="l" defTabSz="853432" rtl="0" eaLnBrk="1" latinLnBrk="0" hangingPunct="1">
        <a:spcBef>
          <a:spcPct val="20000"/>
        </a:spcBef>
        <a:buFont typeface="Arial"/>
        <a:buChar char="•"/>
        <a:defRPr sz="6100" kern="1200">
          <a:solidFill>
            <a:schemeClr val="tx1"/>
          </a:solidFill>
          <a:latin typeface="+mn-lt"/>
          <a:ea typeface="+mn-ea"/>
          <a:cs typeface="+mn-cs"/>
        </a:defRPr>
      </a:lvl1pPr>
      <a:lvl2pPr marL="1386828" indent="-533394" algn="l" defTabSz="853432" rtl="0" eaLnBrk="1" latinLnBrk="0" hangingPunct="1">
        <a:spcBef>
          <a:spcPct val="20000"/>
        </a:spcBef>
        <a:buFont typeface="Arial"/>
        <a:buChar char="–"/>
        <a:defRPr sz="5200" kern="1200">
          <a:solidFill>
            <a:schemeClr val="tx1"/>
          </a:solidFill>
          <a:latin typeface="+mn-lt"/>
          <a:ea typeface="+mn-ea"/>
          <a:cs typeface="+mn-cs"/>
        </a:defRPr>
      </a:lvl2pPr>
      <a:lvl3pPr marL="2133582" indent="-426716" algn="l" defTabSz="853432" rtl="0" eaLnBrk="1" latinLnBrk="0" hangingPunct="1">
        <a:spcBef>
          <a:spcPct val="20000"/>
        </a:spcBef>
        <a:buFont typeface="Arial"/>
        <a:buChar char="•"/>
        <a:defRPr sz="4600" kern="1200">
          <a:solidFill>
            <a:schemeClr val="tx1"/>
          </a:solidFill>
          <a:latin typeface="+mn-lt"/>
          <a:ea typeface="+mn-ea"/>
          <a:cs typeface="+mn-cs"/>
        </a:defRPr>
      </a:lvl3pPr>
      <a:lvl4pPr marL="2987014" indent="-426716" algn="l" defTabSz="853432" rtl="0" eaLnBrk="1" latinLnBrk="0" hangingPunct="1">
        <a:spcBef>
          <a:spcPct val="20000"/>
        </a:spcBef>
        <a:buFont typeface="Arial"/>
        <a:buChar char="–"/>
        <a:defRPr sz="3700" kern="1200">
          <a:solidFill>
            <a:schemeClr val="tx1"/>
          </a:solidFill>
          <a:latin typeface="+mn-lt"/>
          <a:ea typeface="+mn-ea"/>
          <a:cs typeface="+mn-cs"/>
        </a:defRPr>
      </a:lvl4pPr>
      <a:lvl5pPr marL="3840446" indent="-426716" algn="l" defTabSz="853432" rtl="0" eaLnBrk="1" latinLnBrk="0" hangingPunct="1">
        <a:spcBef>
          <a:spcPct val="20000"/>
        </a:spcBef>
        <a:buFont typeface="Arial"/>
        <a:buChar char="»"/>
        <a:defRPr sz="3700" kern="1200">
          <a:solidFill>
            <a:schemeClr val="tx1"/>
          </a:solidFill>
          <a:latin typeface="+mn-lt"/>
          <a:ea typeface="+mn-ea"/>
          <a:cs typeface="+mn-cs"/>
        </a:defRPr>
      </a:lvl5pPr>
      <a:lvl6pPr marL="4693877" indent="-426716" algn="l" defTabSz="853432" rtl="0" eaLnBrk="1" latinLnBrk="0" hangingPunct="1">
        <a:spcBef>
          <a:spcPct val="20000"/>
        </a:spcBef>
        <a:buFont typeface="Arial"/>
        <a:buChar char="•"/>
        <a:defRPr sz="3700" kern="1200">
          <a:solidFill>
            <a:schemeClr val="tx1"/>
          </a:solidFill>
          <a:latin typeface="+mn-lt"/>
          <a:ea typeface="+mn-ea"/>
          <a:cs typeface="+mn-cs"/>
        </a:defRPr>
      </a:lvl6pPr>
      <a:lvl7pPr marL="5547312" indent="-426716" algn="l" defTabSz="853432" rtl="0" eaLnBrk="1" latinLnBrk="0" hangingPunct="1">
        <a:spcBef>
          <a:spcPct val="20000"/>
        </a:spcBef>
        <a:buFont typeface="Arial"/>
        <a:buChar char="•"/>
        <a:defRPr sz="3700" kern="1200">
          <a:solidFill>
            <a:schemeClr val="tx1"/>
          </a:solidFill>
          <a:latin typeface="+mn-lt"/>
          <a:ea typeface="+mn-ea"/>
          <a:cs typeface="+mn-cs"/>
        </a:defRPr>
      </a:lvl7pPr>
      <a:lvl8pPr marL="6400743" indent="-426716" algn="l" defTabSz="853432" rtl="0" eaLnBrk="1" latinLnBrk="0" hangingPunct="1">
        <a:spcBef>
          <a:spcPct val="20000"/>
        </a:spcBef>
        <a:buFont typeface="Arial"/>
        <a:buChar char="•"/>
        <a:defRPr sz="3700" kern="1200">
          <a:solidFill>
            <a:schemeClr val="tx1"/>
          </a:solidFill>
          <a:latin typeface="+mn-lt"/>
          <a:ea typeface="+mn-ea"/>
          <a:cs typeface="+mn-cs"/>
        </a:defRPr>
      </a:lvl8pPr>
      <a:lvl9pPr marL="7254175" indent="-426716" algn="l" defTabSz="853432"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53432" rtl="0" eaLnBrk="1" latinLnBrk="0" hangingPunct="1">
        <a:defRPr sz="3500" kern="1200">
          <a:solidFill>
            <a:schemeClr val="tx1"/>
          </a:solidFill>
          <a:latin typeface="+mn-lt"/>
          <a:ea typeface="+mn-ea"/>
          <a:cs typeface="+mn-cs"/>
        </a:defRPr>
      </a:lvl1pPr>
      <a:lvl2pPr marL="853432" algn="l" defTabSz="853432" rtl="0" eaLnBrk="1" latinLnBrk="0" hangingPunct="1">
        <a:defRPr sz="3500" kern="1200">
          <a:solidFill>
            <a:schemeClr val="tx1"/>
          </a:solidFill>
          <a:latin typeface="+mn-lt"/>
          <a:ea typeface="+mn-ea"/>
          <a:cs typeface="+mn-cs"/>
        </a:defRPr>
      </a:lvl2pPr>
      <a:lvl3pPr marL="1706866" algn="l" defTabSz="853432" rtl="0" eaLnBrk="1" latinLnBrk="0" hangingPunct="1">
        <a:defRPr sz="3500" kern="1200">
          <a:solidFill>
            <a:schemeClr val="tx1"/>
          </a:solidFill>
          <a:latin typeface="+mn-lt"/>
          <a:ea typeface="+mn-ea"/>
          <a:cs typeface="+mn-cs"/>
        </a:defRPr>
      </a:lvl3pPr>
      <a:lvl4pPr marL="2560298" algn="l" defTabSz="853432" rtl="0" eaLnBrk="1" latinLnBrk="0" hangingPunct="1">
        <a:defRPr sz="3500" kern="1200">
          <a:solidFill>
            <a:schemeClr val="tx1"/>
          </a:solidFill>
          <a:latin typeface="+mn-lt"/>
          <a:ea typeface="+mn-ea"/>
          <a:cs typeface="+mn-cs"/>
        </a:defRPr>
      </a:lvl4pPr>
      <a:lvl5pPr marL="3413730" algn="l" defTabSz="853432" rtl="0" eaLnBrk="1" latinLnBrk="0" hangingPunct="1">
        <a:defRPr sz="3500" kern="1200">
          <a:solidFill>
            <a:schemeClr val="tx1"/>
          </a:solidFill>
          <a:latin typeface="+mn-lt"/>
          <a:ea typeface="+mn-ea"/>
          <a:cs typeface="+mn-cs"/>
        </a:defRPr>
      </a:lvl5pPr>
      <a:lvl6pPr marL="4267164" algn="l" defTabSz="853432" rtl="0" eaLnBrk="1" latinLnBrk="0" hangingPunct="1">
        <a:defRPr sz="3500" kern="1200">
          <a:solidFill>
            <a:schemeClr val="tx1"/>
          </a:solidFill>
          <a:latin typeface="+mn-lt"/>
          <a:ea typeface="+mn-ea"/>
          <a:cs typeface="+mn-cs"/>
        </a:defRPr>
      </a:lvl6pPr>
      <a:lvl7pPr marL="5120596" algn="l" defTabSz="853432" rtl="0" eaLnBrk="1" latinLnBrk="0" hangingPunct="1">
        <a:defRPr sz="3500" kern="1200">
          <a:solidFill>
            <a:schemeClr val="tx1"/>
          </a:solidFill>
          <a:latin typeface="+mn-lt"/>
          <a:ea typeface="+mn-ea"/>
          <a:cs typeface="+mn-cs"/>
        </a:defRPr>
      </a:lvl7pPr>
      <a:lvl8pPr marL="5974027" algn="l" defTabSz="853432" rtl="0" eaLnBrk="1" latinLnBrk="0" hangingPunct="1">
        <a:defRPr sz="3500" kern="1200">
          <a:solidFill>
            <a:schemeClr val="tx1"/>
          </a:solidFill>
          <a:latin typeface="+mn-lt"/>
          <a:ea typeface="+mn-ea"/>
          <a:cs typeface="+mn-cs"/>
        </a:defRPr>
      </a:lvl8pPr>
      <a:lvl9pPr marL="6827459" algn="l" defTabSz="853432"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0537" y="3119933"/>
            <a:ext cx="16167020" cy="2234456"/>
          </a:xfrm>
          <a:prstGeom prst="rect">
            <a:avLst/>
          </a:prstGeom>
          <a:noFill/>
        </p:spPr>
        <p:txBody>
          <a:bodyPr wrap="square" lIns="170686" tIns="85343" rIns="170686" bIns="85343" rtlCol="0">
            <a:spAutoFit/>
          </a:bodyPr>
          <a:lstStyle/>
          <a:p>
            <a:pPr algn="ctr"/>
            <a:r>
              <a:rPr lang="en-US" sz="9000" dirty="0" smtClean="0">
                <a:solidFill>
                  <a:srgbClr val="FFFFFF"/>
                </a:solidFill>
                <a:latin typeface="+mj-lt"/>
                <a:cs typeface="Courier New" pitchFamily="49" charset="0"/>
              </a:rPr>
              <a:t>WELCOME </a:t>
            </a:r>
          </a:p>
          <a:p>
            <a:pPr algn="ctr"/>
            <a:r>
              <a:rPr lang="en-US" sz="4400" dirty="0" smtClean="0">
                <a:solidFill>
                  <a:srgbClr val="FFFFFF"/>
                </a:solidFill>
                <a:latin typeface="+mj-lt"/>
                <a:cs typeface="Courier New" pitchFamily="49" charset="0"/>
              </a:rPr>
              <a:t>TO THE CHOICE GAME</a:t>
            </a:r>
            <a:endParaRPr lang="en-US" sz="4400" dirty="0">
              <a:solidFill>
                <a:srgbClr val="FFFFFF"/>
              </a:solidFill>
              <a:latin typeface="+mj-lt"/>
              <a:cs typeface="Courier New" pitchFamily="49" charset="0"/>
            </a:endParaRPr>
          </a:p>
        </p:txBody>
      </p:sp>
      <p:sp>
        <p:nvSpPr>
          <p:cNvPr id="10" name="Right Arrow 9"/>
          <p:cNvSpPr/>
          <p:nvPr/>
        </p:nvSpPr>
        <p:spPr>
          <a:xfrm>
            <a:off x="10350226" y="8879805"/>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nvGrpSpPr>
          <p:cNvPr id="3" name="Group 2"/>
          <p:cNvGrpSpPr/>
          <p:nvPr/>
        </p:nvGrpSpPr>
        <p:grpSpPr>
          <a:xfrm>
            <a:off x="13966623" y="1343660"/>
            <a:ext cx="3697227" cy="4119039"/>
            <a:chOff x="13477824" y="856560"/>
            <a:chExt cx="4900535" cy="5159618"/>
          </a:xfrm>
          <a:effectLst>
            <a:outerShdw blurRad="152400" dist="317500" dir="5400000" sx="90000" sy="-19000" rotWithShape="0">
              <a:prstClr val="black">
                <a:alpha val="15000"/>
              </a:prstClr>
            </a:outerShdw>
          </a:effectLst>
        </p:grpSpPr>
        <p:sp>
          <p:nvSpPr>
            <p:cNvPr id="9" name="Flowchart: Off-page Connector 8"/>
            <p:cNvSpPr/>
            <p:nvPr/>
          </p:nvSpPr>
          <p:spPr>
            <a:xfrm rot="536695">
              <a:off x="16109061" y="856560"/>
              <a:ext cx="2165618" cy="2488563"/>
            </a:xfrm>
            <a:prstGeom prst="flowChartOffpageConnector">
              <a:avLst/>
            </a:prstGeom>
            <a:gradFill flip="none" rotWithShape="1">
              <a:gsLst>
                <a:gs pos="0">
                  <a:srgbClr val="22DEDE">
                    <a:shade val="30000"/>
                    <a:satMod val="115000"/>
                  </a:srgbClr>
                </a:gs>
                <a:gs pos="50000">
                  <a:srgbClr val="22DEDE">
                    <a:shade val="67500"/>
                    <a:satMod val="115000"/>
                  </a:srgbClr>
                </a:gs>
                <a:gs pos="100000">
                  <a:srgbClr val="22DEDE">
                    <a:shade val="100000"/>
                    <a:satMod val="115000"/>
                  </a:srgbClr>
                </a:gs>
              </a:gsLst>
              <a:lin ang="10800000" scaled="1"/>
              <a:tileRect/>
            </a:gradFill>
            <a:ln w="38100">
              <a:noFill/>
            </a:ln>
            <a:effectLst/>
            <a:scene3d>
              <a:camera prst="orthographicFront"/>
              <a:lightRig rig="threePt" dir="t"/>
            </a:scene3d>
            <a:sp3d prstMaterial="plastic">
              <a:bevelT w="279400" h="2794000" prst="convex"/>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
          <p:nvSpPr>
            <p:cNvPr id="15" name="Diamond 14"/>
            <p:cNvSpPr/>
            <p:nvPr/>
          </p:nvSpPr>
          <p:spPr>
            <a:xfrm rot="20297720">
              <a:off x="13477824" y="941046"/>
              <a:ext cx="2297687" cy="3365719"/>
            </a:xfrm>
            <a:prstGeom prst="diamond">
              <a:avLst/>
            </a:prstGeom>
            <a:gradFill flip="none" rotWithShape="1">
              <a:gsLst>
                <a:gs pos="0">
                  <a:srgbClr val="B04EA9">
                    <a:tint val="66000"/>
                    <a:satMod val="160000"/>
                    <a:shade val="30000"/>
                    <a:satMod val="115000"/>
                  </a:srgbClr>
                </a:gs>
                <a:gs pos="50000">
                  <a:srgbClr val="B04EA9">
                    <a:tint val="66000"/>
                    <a:satMod val="160000"/>
                    <a:shade val="67500"/>
                    <a:satMod val="115000"/>
                  </a:srgbClr>
                </a:gs>
                <a:gs pos="100000">
                  <a:srgbClr val="B04EA9">
                    <a:tint val="66000"/>
                    <a:satMod val="160000"/>
                    <a:shade val="100000"/>
                    <a:satMod val="115000"/>
                  </a:srgbClr>
                </a:gs>
              </a:gsLst>
              <a:lin ang="10800000" scaled="1"/>
              <a:tileRect/>
            </a:gradFill>
            <a:ln w="38100">
              <a:noFill/>
            </a:ln>
            <a:effectLst/>
            <a:scene3d>
              <a:camera prst="orthographicFront"/>
              <a:lightRig rig="threePt" dir="t"/>
            </a:scene3d>
            <a:sp3d prstMaterial="plastic">
              <a:bevelT w="558800" h="2794000" prst="hardEdge"/>
            </a:sp3d>
          </p:spPr>
          <p:style>
            <a:lnRef idx="1">
              <a:schemeClr val="accent1"/>
            </a:lnRef>
            <a:fillRef idx="3">
              <a:schemeClr val="accent1"/>
            </a:fillRef>
            <a:effectRef idx="2">
              <a:schemeClr val="accent1"/>
            </a:effectRef>
            <a:fontRef idx="minor">
              <a:schemeClr val="lt1"/>
            </a:fontRef>
          </p:style>
          <p:txBody>
            <a:bodyPr lIns="199156" tIns="99578" rIns="199156" bIns="99578" rtlCol="0" anchor="ctr"/>
            <a:lstStyle/>
            <a:p>
              <a:pPr algn="ctr"/>
              <a:endParaRPr lang="en-US"/>
            </a:p>
          </p:txBody>
        </p:sp>
        <p:sp>
          <p:nvSpPr>
            <p:cNvPr id="16" name="Snip Diagonal Corner Rectangle 15"/>
            <p:cNvSpPr/>
            <p:nvPr/>
          </p:nvSpPr>
          <p:spPr>
            <a:xfrm rot="21350297">
              <a:off x="15301573" y="4039606"/>
              <a:ext cx="3076786" cy="1976572"/>
            </a:xfrm>
            <a:prstGeom prst="snip2DiagRect">
              <a:avLst>
                <a:gd name="adj1" fmla="val 29529"/>
                <a:gd name="adj2" fmla="val 23793"/>
              </a:avLst>
            </a:prstGeom>
            <a:solidFill>
              <a:srgbClr val="CC6A6A"/>
            </a:solidFill>
            <a:ln w="38100">
              <a:noFill/>
            </a:ln>
            <a:effectLst/>
            <a:scene3d>
              <a:camera prst="orthographicFront"/>
              <a:lightRig rig="threePt" dir="t"/>
            </a:scene3d>
            <a:sp3d prstMaterial="plastic">
              <a:bevelT w="571500" h="2794000" prst="slope"/>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grpSp>
      <p:sp>
        <p:nvSpPr>
          <p:cNvPr id="17" name="Subtitle 16"/>
          <p:cNvSpPr>
            <a:spLocks noGrp="1"/>
          </p:cNvSpPr>
          <p:nvPr>
            <p:ph type="subTitle" idx="1"/>
          </p:nvPr>
        </p:nvSpPr>
        <p:spPr/>
        <p:txBody>
          <a:bodyPr>
            <a:normAutofit/>
          </a:bodyPr>
          <a:lstStyle/>
          <a:p>
            <a:r>
              <a:rPr lang="en-GB" sz="2700" dirty="0" smtClean="0">
                <a:solidFill>
                  <a:schemeClr val="bg1"/>
                </a:solidFill>
              </a:rPr>
              <a:t>Press right to start the instructions.</a:t>
            </a:r>
            <a:endParaRPr lang="en-US" sz="27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53690" y="1559966"/>
            <a:ext cx="17166432" cy="7559834"/>
          </a:xfrm>
        </p:spPr>
        <p:txBody>
          <a:bodyPr>
            <a:normAutofit/>
          </a:bodyPr>
          <a:lstStyle/>
          <a:p>
            <a:r>
              <a:rPr lang="en-US" sz="4100" dirty="0">
                <a:solidFill>
                  <a:schemeClr val="bg1"/>
                </a:solidFill>
                <a:latin typeface="Calibri" charset="0"/>
              </a:rPr>
              <a:t/>
            </a:r>
            <a:br>
              <a:rPr lang="en-US" sz="4100" dirty="0">
                <a:solidFill>
                  <a:schemeClr val="bg1"/>
                </a:solidFill>
                <a:latin typeface="Calibri" charset="0"/>
              </a:rPr>
            </a:br>
            <a:r>
              <a:rPr lang="en-US" sz="4400" dirty="0" smtClean="0">
                <a:solidFill>
                  <a:schemeClr val="bg1"/>
                </a:solidFill>
                <a:latin typeface="Courier New" pitchFamily="49" charset="0"/>
                <a:cs typeface="Courier New" pitchFamily="49" charset="0"/>
              </a:rPr>
              <a:t>Well done!</a:t>
            </a: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a:solidFill>
                  <a:schemeClr val="bg1"/>
                </a:solidFill>
                <a:latin typeface="Calibri" charset="0"/>
              </a:rPr>
              <a:t/>
            </a:r>
            <a:br>
              <a:rPr lang="en-US" sz="3000" dirty="0">
                <a:solidFill>
                  <a:schemeClr val="bg1"/>
                </a:solidFill>
                <a:latin typeface="Calibri" charset="0"/>
              </a:rPr>
            </a:br>
            <a:r>
              <a:rPr lang="en-US" sz="2700" dirty="0" smtClean="0">
                <a:solidFill>
                  <a:schemeClr val="bg1"/>
                </a:solidFill>
                <a:latin typeface="Calibri" charset="0"/>
              </a:rPr>
              <a:t>As you just noticed, </a:t>
            </a:r>
            <a:br>
              <a:rPr lang="en-US" sz="2700" dirty="0" smtClean="0">
                <a:solidFill>
                  <a:schemeClr val="bg1"/>
                </a:solidFill>
                <a:latin typeface="Calibri" charset="0"/>
              </a:rPr>
            </a:br>
            <a:r>
              <a:rPr lang="en-US" sz="2700" dirty="0" smtClean="0">
                <a:solidFill>
                  <a:schemeClr val="bg1"/>
                </a:solidFill>
                <a:latin typeface="Calibri" charset="0"/>
              </a:rPr>
              <a:t>each gem has one response </a:t>
            </a:r>
            <a:br>
              <a:rPr lang="en-US" sz="2700" dirty="0" smtClean="0">
                <a:solidFill>
                  <a:schemeClr val="bg1"/>
                </a:solidFill>
                <a:latin typeface="Calibri" charset="0"/>
              </a:rPr>
            </a:br>
            <a:r>
              <a:rPr lang="en-US" sz="2700" dirty="0" smtClean="0">
                <a:solidFill>
                  <a:schemeClr val="bg1"/>
                </a:solidFill>
                <a:latin typeface="Calibri" charset="0"/>
              </a:rPr>
              <a:t>that will give the best outcome </a:t>
            </a:r>
            <a:br>
              <a:rPr lang="en-US" sz="2700" dirty="0" smtClean="0">
                <a:solidFill>
                  <a:schemeClr val="bg1"/>
                </a:solidFill>
                <a:latin typeface="Calibri" charset="0"/>
              </a:rPr>
            </a:br>
            <a:r>
              <a:rPr lang="en-US" sz="2700" dirty="0" smtClean="0">
                <a:solidFill>
                  <a:schemeClr val="bg1"/>
                </a:solidFill>
                <a:latin typeface="Calibri" charset="0"/>
              </a:rPr>
              <a:t>most of the time, but not always.</a:t>
            </a:r>
            <a:br>
              <a:rPr lang="en-US" sz="2700" dirty="0" smtClean="0">
                <a:solidFill>
                  <a:schemeClr val="bg1"/>
                </a:solidFill>
                <a:latin typeface="Calibri" charset="0"/>
              </a:rPr>
            </a:br>
            <a:r>
              <a:rPr lang="en-US" sz="4100" dirty="0">
                <a:solidFill>
                  <a:schemeClr val="bg1"/>
                </a:solidFill>
                <a:latin typeface="Calibri" charset="0"/>
              </a:rPr>
              <a:t/>
            </a:r>
            <a:br>
              <a:rPr lang="en-US" sz="4100" dirty="0">
                <a:solidFill>
                  <a:schemeClr val="bg1"/>
                </a:solidFill>
                <a:latin typeface="Calibri" charset="0"/>
              </a:rPr>
            </a:br>
            <a:endParaRPr lang="en-US" sz="4100" dirty="0">
              <a:solidFill>
                <a:schemeClr val="bg1"/>
              </a:solidFill>
              <a:latin typeface="Calibri" charset="0"/>
            </a:endParaRPr>
          </a:p>
        </p:txBody>
      </p:sp>
      <p:sp>
        <p:nvSpPr>
          <p:cNvPr id="4" name="Right Arrow 3"/>
          <p:cNvSpPr/>
          <p:nvPr/>
        </p:nvSpPr>
        <p:spPr>
          <a:xfrm>
            <a:off x="10350226" y="8879805"/>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Tree>
    <p:extLst>
      <p:ext uri="{BB962C8B-B14F-4D97-AF65-F5344CB8AC3E}">
        <p14:creationId xmlns:p14="http://schemas.microsoft.com/office/powerpoint/2010/main" val="397688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53690" y="1369124"/>
            <a:ext cx="17166432" cy="1799961"/>
          </a:xfrm>
        </p:spPr>
        <p:txBody>
          <a:bodyPr>
            <a:normAutofit/>
          </a:bodyPr>
          <a:lstStyle/>
          <a:p>
            <a:pPr eaLnBrk="1" hangingPunct="1"/>
            <a:r>
              <a:rPr lang="en-US" sz="2700" dirty="0" smtClean="0">
                <a:solidFill>
                  <a:schemeClr val="bg1"/>
                </a:solidFill>
                <a:latin typeface="Calibri" charset="0"/>
              </a:rPr>
              <a:t>In the real game your choice to </a:t>
            </a:r>
            <a:br>
              <a:rPr lang="en-US" sz="2700" dirty="0" smtClean="0">
                <a:solidFill>
                  <a:schemeClr val="bg1"/>
                </a:solidFill>
                <a:latin typeface="Calibri" charset="0"/>
              </a:rPr>
            </a:br>
            <a:r>
              <a:rPr lang="en-US" sz="2700" dirty="0" smtClean="0">
                <a:solidFill>
                  <a:schemeClr val="bg1"/>
                </a:solidFill>
                <a:latin typeface="Calibri" charset="0"/>
              </a:rPr>
              <a:t>press left, press right, or not press, can lead to:</a:t>
            </a:r>
            <a:endParaRPr lang="en-US" sz="2700" dirty="0">
              <a:solidFill>
                <a:schemeClr val="bg1"/>
              </a:solidFill>
              <a:latin typeface="Calibri" charset="0"/>
            </a:endParaRPr>
          </a:p>
        </p:txBody>
      </p:sp>
      <p:sp>
        <p:nvSpPr>
          <p:cNvPr id="7171" name="TextBox 2"/>
          <p:cNvSpPr txBox="1">
            <a:spLocks noChangeArrowheads="1"/>
          </p:cNvSpPr>
          <p:nvPr/>
        </p:nvSpPr>
        <p:spPr bwMode="auto">
          <a:xfrm>
            <a:off x="1907382" y="3715577"/>
            <a:ext cx="4132659" cy="2665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a</a:t>
            </a:r>
            <a:r>
              <a:rPr lang="en-US" sz="2700" dirty="0">
                <a:latin typeface="Calibri" charset="0"/>
              </a:rPr>
              <a:t> </a:t>
            </a:r>
            <a:r>
              <a:rPr lang="en-US" sz="2700" b="1" dirty="0">
                <a:ln w="3175">
                  <a:noFill/>
                </a:ln>
                <a:solidFill>
                  <a:srgbClr val="00B050"/>
                </a:solidFill>
                <a:latin typeface="Calibri" charset="0"/>
              </a:rPr>
              <a:t>reward</a:t>
            </a:r>
          </a:p>
          <a:p>
            <a:pPr algn="ctr" eaLnBrk="1" hangingPunct="1"/>
            <a:r>
              <a:rPr lang="en-US" sz="2700" dirty="0" smtClean="0">
                <a:solidFill>
                  <a:schemeClr val="bg1"/>
                </a:solidFill>
                <a:latin typeface="Calibri" charset="0"/>
              </a:rPr>
              <a:t>(you win money)</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p:txBody>
      </p:sp>
      <p:sp>
        <p:nvSpPr>
          <p:cNvPr id="4" name="TextBox 3"/>
          <p:cNvSpPr txBox="1"/>
          <p:nvPr/>
        </p:nvSpPr>
        <p:spPr>
          <a:xfrm>
            <a:off x="7470577" y="3715577"/>
            <a:ext cx="4132659" cy="3080841"/>
          </a:xfrm>
          <a:prstGeom prst="rect">
            <a:avLst/>
          </a:prstGeom>
          <a:noFill/>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a</a:t>
            </a:r>
            <a:r>
              <a:rPr lang="en-US" sz="2700" dirty="0">
                <a:latin typeface="Calibri" charset="0"/>
              </a:rPr>
              <a:t> </a:t>
            </a:r>
            <a:r>
              <a:rPr lang="en-US" sz="2700" b="1" dirty="0">
                <a:ln w="3175">
                  <a:noFill/>
                </a:ln>
                <a:solidFill>
                  <a:schemeClr val="bg1">
                    <a:lumMod val="50000"/>
                  </a:schemeClr>
                </a:solidFill>
                <a:latin typeface="Calibri" charset="0"/>
              </a:rPr>
              <a:t>neutral outcome</a:t>
            </a:r>
          </a:p>
          <a:p>
            <a:pPr algn="ctr" eaLnBrk="1" hangingPunct="1"/>
            <a:r>
              <a:rPr lang="en-US" sz="2700" dirty="0" smtClean="0">
                <a:solidFill>
                  <a:schemeClr val="bg1"/>
                </a:solidFill>
                <a:latin typeface="Calibri" charset="0"/>
              </a:rPr>
              <a:t>(you neither win </a:t>
            </a:r>
          </a:p>
          <a:p>
            <a:pPr algn="ctr" eaLnBrk="1" hangingPunct="1"/>
            <a:r>
              <a:rPr lang="en-US" sz="2700" dirty="0" smtClean="0">
                <a:solidFill>
                  <a:schemeClr val="bg1"/>
                </a:solidFill>
                <a:latin typeface="Calibri" charset="0"/>
              </a:rPr>
              <a:t>nor lose money)</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sp>
        <p:nvSpPr>
          <p:cNvPr id="7173" name="TextBox 4"/>
          <p:cNvSpPr txBox="1">
            <a:spLocks noChangeArrowheads="1"/>
          </p:cNvSpPr>
          <p:nvPr/>
        </p:nvSpPr>
        <p:spPr bwMode="auto">
          <a:xfrm>
            <a:off x="13033772" y="3732928"/>
            <a:ext cx="4132659" cy="3080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or, a </a:t>
            </a:r>
            <a:r>
              <a:rPr lang="en-US" sz="2700" b="1" dirty="0" smtClean="0">
                <a:ln w="3175">
                  <a:noFill/>
                </a:ln>
                <a:solidFill>
                  <a:srgbClr val="CC0000"/>
                </a:solidFill>
                <a:latin typeface="+mj-lt"/>
              </a:rPr>
              <a:t>punishment</a:t>
            </a:r>
            <a:endParaRPr lang="en-US" sz="2700" b="1" dirty="0">
              <a:ln w="3175">
                <a:noFill/>
              </a:ln>
              <a:solidFill>
                <a:srgbClr val="FF0000"/>
              </a:solidFill>
              <a:latin typeface="Calibri" charset="0"/>
            </a:endParaRPr>
          </a:p>
          <a:p>
            <a:pPr algn="ctr" eaLnBrk="1" hangingPunct="1"/>
            <a:r>
              <a:rPr lang="en-US" sz="2700" dirty="0" smtClean="0">
                <a:solidFill>
                  <a:schemeClr val="bg1"/>
                </a:solidFill>
                <a:latin typeface="Calibri" charset="0"/>
              </a:rPr>
              <a:t>(you lose money) </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grpSp>
        <p:nvGrpSpPr>
          <p:cNvPr id="2" name="Group 32"/>
          <p:cNvGrpSpPr/>
          <p:nvPr/>
        </p:nvGrpSpPr>
        <p:grpSpPr>
          <a:xfrm>
            <a:off x="2742929" y="4980896"/>
            <a:ext cx="2569008" cy="3645994"/>
            <a:chOff x="4260315" y="2655686"/>
            <a:chExt cx="771341" cy="1312355"/>
          </a:xfrm>
        </p:grpSpPr>
        <p:grpSp>
          <p:nvGrpSpPr>
            <p:cNvPr id="3" name="Group 7"/>
            <p:cNvGrpSpPr/>
            <p:nvPr/>
          </p:nvGrpSpPr>
          <p:grpSpPr>
            <a:xfrm>
              <a:off x="4260315" y="3445594"/>
              <a:ext cx="771341" cy="522447"/>
              <a:chOff x="3945164" y="4519235"/>
              <a:chExt cx="1335523" cy="848784"/>
            </a:xfrm>
          </p:grpSpPr>
          <p:sp>
            <p:nvSpPr>
              <p:cNvPr id="38" name="Can 37"/>
              <p:cNvSpPr/>
              <p:nvPr/>
            </p:nvSpPr>
            <p:spPr>
              <a:xfrm>
                <a:off x="3945164" y="4519235"/>
                <a:ext cx="1326380"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w="38100">
                <a:solidFill>
                  <a:schemeClr val="tx1">
                    <a:lumMod val="65000"/>
                    <a:lumOff val="35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an 29"/>
              <p:cNvSpPr/>
              <p:nvPr/>
            </p:nvSpPr>
            <p:spPr>
              <a:xfrm rot="20976837">
                <a:off x="3968599" y="4594687"/>
                <a:ext cx="471065" cy="7870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Can 30"/>
              <p:cNvSpPr/>
              <p:nvPr/>
            </p:nvSpPr>
            <p:spPr>
              <a:xfrm rot="317537">
                <a:off x="4814518" y="4604192"/>
                <a:ext cx="466169" cy="70326"/>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Flowchart: Magnetic Disk 34"/>
            <p:cNvSpPr/>
            <p:nvPr/>
          </p:nvSpPr>
          <p:spPr>
            <a:xfrm rot="2171720">
              <a:off x="4459004" y="265568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lowchart: Magnetic Disk 35"/>
            <p:cNvSpPr/>
            <p:nvPr/>
          </p:nvSpPr>
          <p:spPr>
            <a:xfrm rot="409548">
              <a:off x="4324650" y="301053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Flowchart: Magnetic Disk 36"/>
            <p:cNvSpPr/>
            <p:nvPr/>
          </p:nvSpPr>
          <p:spPr>
            <a:xfrm rot="1475997">
              <a:off x="4558296" y="3215622"/>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1"/>
          <p:cNvGrpSpPr/>
          <p:nvPr/>
        </p:nvGrpSpPr>
        <p:grpSpPr>
          <a:xfrm rot="10800000">
            <a:off x="13780629" y="5169133"/>
            <a:ext cx="2654635" cy="3645975"/>
            <a:chOff x="4260319" y="2655686"/>
            <a:chExt cx="766059" cy="1312348"/>
          </a:xfrm>
        </p:grpSpPr>
        <p:grpSp>
          <p:nvGrpSpPr>
            <p:cNvPr id="6" name="Group 7"/>
            <p:cNvGrpSpPr/>
            <p:nvPr/>
          </p:nvGrpSpPr>
          <p:grpSpPr>
            <a:xfrm>
              <a:off x="4260319" y="3445588"/>
              <a:ext cx="766059" cy="522446"/>
              <a:chOff x="3945167" y="4519236"/>
              <a:chExt cx="1326377" cy="848784"/>
            </a:xfrm>
          </p:grpSpPr>
          <p:sp>
            <p:nvSpPr>
              <p:cNvPr id="47" name="Can 46"/>
              <p:cNvSpPr/>
              <p:nvPr/>
            </p:nvSpPr>
            <p:spPr>
              <a:xfrm>
                <a:off x="3945167" y="4519236"/>
                <a:ext cx="1326377"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Can 29"/>
              <p:cNvSpPr/>
              <p:nvPr/>
            </p:nvSpPr>
            <p:spPr>
              <a:xfrm rot="20976837">
                <a:off x="3968602" y="4605479"/>
                <a:ext cx="471065" cy="78708"/>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Can 30"/>
              <p:cNvSpPr/>
              <p:nvPr/>
            </p:nvSpPr>
            <p:spPr>
              <a:xfrm rot="317537">
                <a:off x="4783695" y="4604199"/>
                <a:ext cx="466169" cy="7032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Flowchart: Magnetic Disk 43"/>
            <p:cNvSpPr/>
            <p:nvPr/>
          </p:nvSpPr>
          <p:spPr>
            <a:xfrm rot="2171720">
              <a:off x="4509547" y="265568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lowchart: Magnetic Disk 44"/>
            <p:cNvSpPr/>
            <p:nvPr/>
          </p:nvSpPr>
          <p:spPr>
            <a:xfrm rot="409548">
              <a:off x="4434516" y="301053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Magnetic Disk 45"/>
            <p:cNvSpPr/>
            <p:nvPr/>
          </p:nvSpPr>
          <p:spPr>
            <a:xfrm rot="20044505">
              <a:off x="4650373" y="3215622"/>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8211655" y="7163253"/>
            <a:ext cx="2569008" cy="1451466"/>
            <a:chOff x="3945164" y="4519235"/>
            <a:chExt cx="1335523" cy="848784"/>
          </a:xfrm>
        </p:grpSpPr>
        <p:sp>
          <p:nvSpPr>
            <p:cNvPr id="51" name="Can 50"/>
            <p:cNvSpPr/>
            <p:nvPr/>
          </p:nvSpPr>
          <p:spPr>
            <a:xfrm>
              <a:off x="3945164" y="4519235"/>
              <a:ext cx="1326380"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w="38100">
              <a:solidFill>
                <a:schemeClr val="tx1">
                  <a:lumMod val="65000"/>
                  <a:lumOff val="35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Can 29"/>
            <p:cNvSpPr/>
            <p:nvPr/>
          </p:nvSpPr>
          <p:spPr>
            <a:xfrm rot="20976837">
              <a:off x="3968599" y="4594687"/>
              <a:ext cx="471065" cy="7870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Can 30"/>
            <p:cNvSpPr/>
            <p:nvPr/>
          </p:nvSpPr>
          <p:spPr>
            <a:xfrm rot="317537">
              <a:off x="4814518" y="4604192"/>
              <a:ext cx="466169" cy="70326"/>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7"/>
          <p:cNvGrpSpPr/>
          <p:nvPr/>
        </p:nvGrpSpPr>
        <p:grpSpPr>
          <a:xfrm>
            <a:off x="7828756" y="9152175"/>
            <a:ext cx="3416300" cy="484188"/>
            <a:chOff x="2841434" y="5867400"/>
            <a:chExt cx="3416300" cy="484188"/>
          </a:xfrm>
        </p:grpSpPr>
        <p:sp>
          <p:nvSpPr>
            <p:cNvPr id="33" name="Right Arrow 32"/>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34" name="Right Arrow 33"/>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249942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2779455"/>
            <a:ext cx="19073813" cy="4697636"/>
          </a:xfrm>
        </p:spPr>
        <p:txBody>
          <a:bodyPr>
            <a:normAutofit/>
          </a:bodyPr>
          <a:lstStyle/>
          <a:p>
            <a:r>
              <a:rPr lang="en-US" sz="2700" dirty="0" smtClean="0">
                <a:solidFill>
                  <a:schemeClr val="bg1"/>
                </a:solidFill>
                <a:cs typeface="Arial" pitchFamily="34" charset="0"/>
              </a:rPr>
              <a:t/>
            </a:r>
            <a:br>
              <a:rPr lang="en-US" sz="2700" dirty="0" smtClean="0">
                <a:solidFill>
                  <a:schemeClr val="bg1"/>
                </a:solidFill>
                <a:cs typeface="Arial" pitchFamily="34" charset="0"/>
              </a:rPr>
            </a:br>
            <a:r>
              <a:rPr lang="en-US" sz="2700" dirty="0" smtClean="0">
                <a:solidFill>
                  <a:schemeClr val="bg1"/>
                </a:solidFill>
                <a:cs typeface="Arial" pitchFamily="34" charset="0"/>
              </a:rPr>
              <a:t>In the real game there will be 8 different gems.</a:t>
            </a:r>
            <a:br>
              <a:rPr lang="en-US" sz="2700" dirty="0" smtClean="0">
                <a:solidFill>
                  <a:schemeClr val="bg1"/>
                </a:solidFill>
                <a:cs typeface="Arial" pitchFamily="34" charset="0"/>
              </a:rPr>
            </a:br>
            <a:r>
              <a:rPr lang="en-US" sz="2700" dirty="0" smtClean="0">
                <a:solidFill>
                  <a:schemeClr val="bg1"/>
                </a:solidFill>
                <a:cs typeface="Arial" pitchFamily="34" charset="0"/>
              </a:rPr>
              <a:t/>
            </a:r>
            <a:br>
              <a:rPr lang="en-US" sz="2700" dirty="0" smtClean="0">
                <a:solidFill>
                  <a:schemeClr val="bg1"/>
                </a:solidFill>
                <a:cs typeface="Arial" pitchFamily="34" charset="0"/>
              </a:rPr>
            </a:br>
            <a:r>
              <a:rPr lang="en-US" sz="2700" dirty="0" smtClean="0">
                <a:solidFill>
                  <a:schemeClr val="bg1"/>
                </a:solidFill>
                <a:latin typeface="Calibri" charset="0"/>
              </a:rPr>
              <a:t> With 4 of the gems you can win money. </a:t>
            </a:r>
            <a:br>
              <a:rPr lang="en-US" sz="2700" dirty="0" smtClean="0">
                <a:solidFill>
                  <a:schemeClr val="bg1"/>
                </a:solidFill>
                <a:latin typeface="Calibri" charset="0"/>
              </a:rPr>
            </a:br>
            <a:r>
              <a:rPr lang="en-US" sz="2700" dirty="0" smtClean="0">
                <a:solidFill>
                  <a:schemeClr val="bg1"/>
                </a:solidFill>
                <a:latin typeface="Calibri" charset="0"/>
              </a:rPr>
              <a:t>With 4 of the gems you can lose money.</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endParaRPr lang="en-US" sz="2700" dirty="0">
              <a:solidFill>
                <a:schemeClr val="bg1"/>
              </a:solidFill>
              <a:latin typeface="Calibri" charset="0"/>
            </a:endParaRPr>
          </a:p>
        </p:txBody>
      </p:sp>
      <p:grpSp>
        <p:nvGrpSpPr>
          <p:cNvPr id="37" name="Group 7"/>
          <p:cNvGrpSpPr/>
          <p:nvPr/>
        </p:nvGrpSpPr>
        <p:grpSpPr>
          <a:xfrm>
            <a:off x="7828756" y="9152175"/>
            <a:ext cx="3416300" cy="484188"/>
            <a:chOff x="2841434" y="5867400"/>
            <a:chExt cx="3416300" cy="484188"/>
          </a:xfrm>
        </p:grpSpPr>
        <p:sp>
          <p:nvSpPr>
            <p:cNvPr id="38" name="Right Arrow 37"/>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39" name="Right Arrow 38"/>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grpSp>
        <p:nvGrpSpPr>
          <p:cNvPr id="6" name="Group 6"/>
          <p:cNvGrpSpPr/>
          <p:nvPr/>
        </p:nvGrpSpPr>
        <p:grpSpPr>
          <a:xfrm>
            <a:off x="14904801" y="1122495"/>
            <a:ext cx="2330170" cy="2233797"/>
            <a:chOff x="1004940" y="3130062"/>
            <a:chExt cx="1026392" cy="1155879"/>
          </a:xfrm>
          <a:effectLst>
            <a:outerShdw blurRad="152400" dist="317500" dir="5400000" sx="90000" sy="-19000" rotWithShape="0">
              <a:prstClr val="black">
                <a:alpha val="15000"/>
              </a:prstClr>
            </a:outerShdw>
          </a:effectLst>
        </p:grpSpPr>
        <p:sp>
          <p:nvSpPr>
            <p:cNvPr id="7" name="Flowchart: Magnetic Disk 6"/>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lowchart: Magnetic Disk 7"/>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lowchart: Magnetic Disk 8"/>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1093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6730" y="480139"/>
            <a:ext cx="19073813" cy="3041286"/>
          </a:xfrm>
        </p:spPr>
        <p:txBody>
          <a:bodyPr>
            <a:normAutofit/>
          </a:bodyPr>
          <a:lstStyle/>
          <a:p>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For the gems you can</a:t>
            </a:r>
            <a:r>
              <a:rPr lang="en-US" sz="2700" b="1" dirty="0" smtClean="0">
                <a:solidFill>
                  <a:schemeClr val="bg1"/>
                </a:solidFill>
                <a:latin typeface="Calibri" charset="0"/>
              </a:rPr>
              <a:t> win money, </a:t>
            </a:r>
            <a:r>
              <a:rPr lang="en-US" sz="2700" dirty="0" smtClean="0">
                <a:solidFill>
                  <a:schemeClr val="bg1"/>
                </a:solidFill>
                <a:latin typeface="Calibri" charset="0"/>
              </a:rPr>
              <a:t>you can get:</a:t>
            </a:r>
            <a:endParaRPr lang="en-US" sz="2700" dirty="0">
              <a:solidFill>
                <a:schemeClr val="bg1"/>
              </a:solidFill>
              <a:latin typeface="Calibri" charset="0"/>
            </a:endParaRPr>
          </a:p>
        </p:txBody>
      </p:sp>
      <p:sp>
        <p:nvSpPr>
          <p:cNvPr id="10" name="TextBox 2"/>
          <p:cNvSpPr txBox="1">
            <a:spLocks noChangeArrowheads="1"/>
          </p:cNvSpPr>
          <p:nvPr/>
        </p:nvSpPr>
        <p:spPr bwMode="auto">
          <a:xfrm>
            <a:off x="4896867" y="3423752"/>
            <a:ext cx="4132659" cy="2665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a</a:t>
            </a:r>
            <a:r>
              <a:rPr lang="en-US" sz="2700" dirty="0">
                <a:latin typeface="Calibri" charset="0"/>
              </a:rPr>
              <a:t> </a:t>
            </a:r>
            <a:r>
              <a:rPr lang="en-US" sz="2700" b="1" dirty="0">
                <a:ln w="3175">
                  <a:noFill/>
                </a:ln>
                <a:solidFill>
                  <a:srgbClr val="00B050"/>
                </a:solidFill>
                <a:latin typeface="Calibri" charset="0"/>
              </a:rPr>
              <a:t>reward</a:t>
            </a:r>
          </a:p>
          <a:p>
            <a:pPr algn="ctr" eaLnBrk="1" hangingPunct="1"/>
            <a:r>
              <a:rPr lang="en-US" sz="2700" dirty="0" smtClean="0">
                <a:solidFill>
                  <a:schemeClr val="bg1"/>
                </a:solidFill>
                <a:latin typeface="Calibri" charset="0"/>
              </a:rPr>
              <a:t>(you won coins)</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p:txBody>
      </p:sp>
      <p:sp>
        <p:nvSpPr>
          <p:cNvPr id="11" name="TextBox 10"/>
          <p:cNvSpPr txBox="1"/>
          <p:nvPr/>
        </p:nvSpPr>
        <p:spPr>
          <a:xfrm>
            <a:off x="10408222" y="3423752"/>
            <a:ext cx="4132659" cy="3080841"/>
          </a:xfrm>
          <a:prstGeom prst="rect">
            <a:avLst/>
          </a:prstGeom>
          <a:noFill/>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smtClean="0">
                <a:solidFill>
                  <a:schemeClr val="bg1"/>
                </a:solidFill>
                <a:latin typeface="Calibri" charset="0"/>
              </a:rPr>
              <a:t>or, a</a:t>
            </a:r>
            <a:r>
              <a:rPr lang="en-US" sz="2700" dirty="0" smtClean="0">
                <a:latin typeface="Calibri" charset="0"/>
              </a:rPr>
              <a:t> </a:t>
            </a:r>
            <a:r>
              <a:rPr lang="en-US" sz="2700" b="1" dirty="0">
                <a:ln w="3175">
                  <a:noFill/>
                </a:ln>
                <a:solidFill>
                  <a:schemeClr val="bg1">
                    <a:lumMod val="50000"/>
                  </a:schemeClr>
                </a:solidFill>
                <a:latin typeface="Calibri" charset="0"/>
              </a:rPr>
              <a:t>neutral outcome</a:t>
            </a:r>
          </a:p>
          <a:p>
            <a:pPr algn="ctr" eaLnBrk="1" hangingPunct="1"/>
            <a:r>
              <a:rPr lang="en-US" sz="2700" dirty="0" smtClean="0">
                <a:solidFill>
                  <a:schemeClr val="bg1"/>
                </a:solidFill>
                <a:latin typeface="Calibri" charset="0"/>
              </a:rPr>
              <a:t>(you neither won </a:t>
            </a:r>
          </a:p>
          <a:p>
            <a:pPr algn="ctr" eaLnBrk="1" hangingPunct="1"/>
            <a:r>
              <a:rPr lang="en-US" sz="2700" dirty="0" smtClean="0">
                <a:solidFill>
                  <a:schemeClr val="bg1"/>
                </a:solidFill>
                <a:latin typeface="Calibri" charset="0"/>
              </a:rPr>
              <a:t>nor lost coins)</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grpSp>
        <p:nvGrpSpPr>
          <p:cNvPr id="5" name="Group 23"/>
          <p:cNvGrpSpPr/>
          <p:nvPr/>
        </p:nvGrpSpPr>
        <p:grpSpPr>
          <a:xfrm>
            <a:off x="11149300" y="6871428"/>
            <a:ext cx="2569008" cy="1451466"/>
            <a:chOff x="3945164" y="4519235"/>
            <a:chExt cx="1335523" cy="848784"/>
          </a:xfrm>
        </p:grpSpPr>
        <p:sp>
          <p:nvSpPr>
            <p:cNvPr id="25" name="Can 24"/>
            <p:cNvSpPr/>
            <p:nvPr/>
          </p:nvSpPr>
          <p:spPr>
            <a:xfrm>
              <a:off x="3945164" y="4519235"/>
              <a:ext cx="1326380"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w="38100">
              <a:solidFill>
                <a:schemeClr val="tx1">
                  <a:lumMod val="65000"/>
                  <a:lumOff val="35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an 29"/>
            <p:cNvSpPr/>
            <p:nvPr/>
          </p:nvSpPr>
          <p:spPr>
            <a:xfrm rot="20976837">
              <a:off x="3968599" y="4594687"/>
              <a:ext cx="471065" cy="7870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an 30"/>
            <p:cNvSpPr/>
            <p:nvPr/>
          </p:nvSpPr>
          <p:spPr>
            <a:xfrm rot="317537">
              <a:off x="4814518" y="4604192"/>
              <a:ext cx="466169" cy="70326"/>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32"/>
          <p:cNvGrpSpPr/>
          <p:nvPr/>
        </p:nvGrpSpPr>
        <p:grpSpPr>
          <a:xfrm>
            <a:off x="5615684" y="4676900"/>
            <a:ext cx="2569008" cy="3645994"/>
            <a:chOff x="4260315" y="2655686"/>
            <a:chExt cx="771341" cy="1312355"/>
          </a:xfrm>
        </p:grpSpPr>
        <p:grpSp>
          <p:nvGrpSpPr>
            <p:cNvPr id="29" name="Group 7"/>
            <p:cNvGrpSpPr/>
            <p:nvPr/>
          </p:nvGrpSpPr>
          <p:grpSpPr>
            <a:xfrm>
              <a:off x="4260315" y="3445594"/>
              <a:ext cx="771341" cy="522447"/>
              <a:chOff x="3945164" y="4519235"/>
              <a:chExt cx="1335523" cy="848784"/>
            </a:xfrm>
          </p:grpSpPr>
          <p:sp>
            <p:nvSpPr>
              <p:cNvPr id="33" name="Can 32"/>
              <p:cNvSpPr/>
              <p:nvPr/>
            </p:nvSpPr>
            <p:spPr>
              <a:xfrm>
                <a:off x="3945164" y="4519235"/>
                <a:ext cx="1326380"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w="38100">
                <a:solidFill>
                  <a:schemeClr val="tx1">
                    <a:lumMod val="65000"/>
                    <a:lumOff val="35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an 29"/>
              <p:cNvSpPr/>
              <p:nvPr/>
            </p:nvSpPr>
            <p:spPr>
              <a:xfrm rot="20976837">
                <a:off x="3968599" y="4594687"/>
                <a:ext cx="471065" cy="7870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an 30"/>
              <p:cNvSpPr/>
              <p:nvPr/>
            </p:nvSpPr>
            <p:spPr>
              <a:xfrm rot="317537">
                <a:off x="4814518" y="4604192"/>
                <a:ext cx="466169" cy="70326"/>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Flowchart: Magnetic Disk 29"/>
            <p:cNvSpPr/>
            <p:nvPr/>
          </p:nvSpPr>
          <p:spPr>
            <a:xfrm rot="2171720">
              <a:off x="4459004" y="265568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lowchart: Magnetic Disk 30"/>
            <p:cNvSpPr/>
            <p:nvPr/>
          </p:nvSpPr>
          <p:spPr>
            <a:xfrm rot="409548">
              <a:off x="4324650" y="301053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lowchart: Magnetic Disk 31"/>
            <p:cNvSpPr/>
            <p:nvPr/>
          </p:nvSpPr>
          <p:spPr>
            <a:xfrm rot="1475997">
              <a:off x="4558296" y="3215622"/>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7"/>
          <p:cNvGrpSpPr/>
          <p:nvPr/>
        </p:nvGrpSpPr>
        <p:grpSpPr>
          <a:xfrm>
            <a:off x="7828756" y="9152175"/>
            <a:ext cx="3416300" cy="484188"/>
            <a:chOff x="2841434" y="5867400"/>
            <a:chExt cx="3416300" cy="484188"/>
          </a:xfrm>
        </p:grpSpPr>
        <p:sp>
          <p:nvSpPr>
            <p:cNvPr id="38" name="Right Arrow 37"/>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39" name="Right Arrow 38"/>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3354838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863607" y="3443207"/>
            <a:ext cx="4132659" cy="3080841"/>
          </a:xfrm>
          <a:prstGeom prst="rect">
            <a:avLst/>
          </a:prstGeom>
          <a:noFill/>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a</a:t>
            </a:r>
            <a:r>
              <a:rPr lang="en-US" sz="2700" dirty="0">
                <a:latin typeface="Calibri" charset="0"/>
              </a:rPr>
              <a:t> </a:t>
            </a:r>
            <a:r>
              <a:rPr lang="en-US" sz="2700" b="1" dirty="0">
                <a:ln w="3175">
                  <a:noFill/>
                </a:ln>
                <a:solidFill>
                  <a:schemeClr val="bg1">
                    <a:lumMod val="50000"/>
                  </a:schemeClr>
                </a:solidFill>
                <a:latin typeface="Calibri" charset="0"/>
              </a:rPr>
              <a:t>neutral outcome</a:t>
            </a:r>
          </a:p>
          <a:p>
            <a:pPr algn="ctr" eaLnBrk="1" hangingPunct="1"/>
            <a:r>
              <a:rPr lang="en-US" sz="2700" dirty="0" smtClean="0">
                <a:solidFill>
                  <a:schemeClr val="bg1"/>
                </a:solidFill>
                <a:latin typeface="Calibri" charset="0"/>
              </a:rPr>
              <a:t>(you neither won </a:t>
            </a:r>
          </a:p>
          <a:p>
            <a:pPr algn="ctr" eaLnBrk="1" hangingPunct="1"/>
            <a:r>
              <a:rPr lang="en-US" sz="2700" dirty="0" smtClean="0">
                <a:solidFill>
                  <a:schemeClr val="bg1"/>
                </a:solidFill>
                <a:latin typeface="Calibri" charset="0"/>
              </a:rPr>
              <a:t>nor lost coins)</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sp>
        <p:nvSpPr>
          <p:cNvPr id="29" name="TextBox 4"/>
          <p:cNvSpPr txBox="1">
            <a:spLocks noChangeArrowheads="1"/>
          </p:cNvSpPr>
          <p:nvPr/>
        </p:nvSpPr>
        <p:spPr bwMode="auto">
          <a:xfrm>
            <a:off x="10426802" y="3460558"/>
            <a:ext cx="4132659" cy="3080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700" dirty="0">
                <a:solidFill>
                  <a:schemeClr val="bg1"/>
                </a:solidFill>
                <a:latin typeface="Calibri" charset="0"/>
              </a:rPr>
              <a:t>or, a </a:t>
            </a:r>
            <a:r>
              <a:rPr lang="en-US" sz="2700" b="1" dirty="0" smtClean="0">
                <a:ln w="3175">
                  <a:noFill/>
                </a:ln>
                <a:solidFill>
                  <a:srgbClr val="CC0000"/>
                </a:solidFill>
                <a:latin typeface="+mj-lt"/>
              </a:rPr>
              <a:t>punishment</a:t>
            </a:r>
            <a:endParaRPr lang="en-US" sz="2700" b="1" dirty="0">
              <a:ln w="3175">
                <a:noFill/>
              </a:ln>
              <a:solidFill>
                <a:srgbClr val="FF0000"/>
              </a:solidFill>
              <a:latin typeface="Calibri" charset="0"/>
            </a:endParaRPr>
          </a:p>
          <a:p>
            <a:pPr algn="ctr" eaLnBrk="1" hangingPunct="1"/>
            <a:r>
              <a:rPr lang="en-US" sz="2700" dirty="0" smtClean="0">
                <a:solidFill>
                  <a:schemeClr val="bg1"/>
                </a:solidFill>
                <a:latin typeface="Calibri" charset="0"/>
              </a:rPr>
              <a:t>(you lost coins) </a:t>
            </a:r>
            <a:endParaRPr lang="en-US" sz="2700" dirty="0">
              <a:solidFill>
                <a:schemeClr val="bg1"/>
              </a:solidFill>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eaLnBrk="1" hangingPunct="1"/>
            <a:endParaRPr lang="en-US" sz="2700" dirty="0">
              <a:latin typeface="Calibri" charset="0"/>
            </a:endParaRPr>
          </a:p>
          <a:p>
            <a:pPr algn="ctr" eaLnBrk="1" hangingPunct="1"/>
            <a:endParaRPr lang="en-US" sz="2700" i="1" dirty="0">
              <a:latin typeface="Calibri" charset="0"/>
            </a:endParaRPr>
          </a:p>
        </p:txBody>
      </p:sp>
      <p:grpSp>
        <p:nvGrpSpPr>
          <p:cNvPr id="3" name="Group 41"/>
          <p:cNvGrpSpPr/>
          <p:nvPr/>
        </p:nvGrpSpPr>
        <p:grpSpPr>
          <a:xfrm rot="10800000">
            <a:off x="11193114" y="4896763"/>
            <a:ext cx="2654635" cy="3645975"/>
            <a:chOff x="4260319" y="2655686"/>
            <a:chExt cx="766059" cy="1312348"/>
          </a:xfrm>
        </p:grpSpPr>
        <p:grpSp>
          <p:nvGrpSpPr>
            <p:cNvPr id="4" name="Group 7"/>
            <p:cNvGrpSpPr/>
            <p:nvPr/>
          </p:nvGrpSpPr>
          <p:grpSpPr>
            <a:xfrm>
              <a:off x="4260319" y="3445588"/>
              <a:ext cx="766059" cy="522446"/>
              <a:chOff x="3945167" y="4519236"/>
              <a:chExt cx="1326377" cy="848784"/>
            </a:xfrm>
          </p:grpSpPr>
          <p:sp>
            <p:nvSpPr>
              <p:cNvPr id="35" name="Can 34"/>
              <p:cNvSpPr/>
              <p:nvPr/>
            </p:nvSpPr>
            <p:spPr>
              <a:xfrm>
                <a:off x="3945167" y="4519236"/>
                <a:ext cx="1326377"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Can 29"/>
              <p:cNvSpPr/>
              <p:nvPr/>
            </p:nvSpPr>
            <p:spPr>
              <a:xfrm rot="20976837">
                <a:off x="3968602" y="4605479"/>
                <a:ext cx="471065" cy="78708"/>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Can 30"/>
              <p:cNvSpPr/>
              <p:nvPr/>
            </p:nvSpPr>
            <p:spPr>
              <a:xfrm rot="317537">
                <a:off x="4783695" y="4604199"/>
                <a:ext cx="466169" cy="7032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Flowchart: Magnetic Disk 31"/>
            <p:cNvSpPr/>
            <p:nvPr/>
          </p:nvSpPr>
          <p:spPr>
            <a:xfrm rot="2171720">
              <a:off x="4509547" y="265568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Flowchart: Magnetic Disk 32"/>
            <p:cNvSpPr/>
            <p:nvPr/>
          </p:nvSpPr>
          <p:spPr>
            <a:xfrm rot="409548">
              <a:off x="4434516" y="3010536"/>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lowchart: Magnetic Disk 33"/>
            <p:cNvSpPr/>
            <p:nvPr/>
          </p:nvSpPr>
          <p:spPr>
            <a:xfrm rot="20044505">
              <a:off x="4650373" y="3215622"/>
              <a:ext cx="285750" cy="9525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38"/>
          <p:cNvGrpSpPr/>
          <p:nvPr/>
        </p:nvGrpSpPr>
        <p:grpSpPr>
          <a:xfrm>
            <a:off x="5604685" y="6890883"/>
            <a:ext cx="2569008" cy="1451466"/>
            <a:chOff x="3945164" y="4519235"/>
            <a:chExt cx="1335523" cy="848784"/>
          </a:xfrm>
        </p:grpSpPr>
        <p:sp>
          <p:nvSpPr>
            <p:cNvPr id="40" name="Can 39"/>
            <p:cNvSpPr/>
            <p:nvPr/>
          </p:nvSpPr>
          <p:spPr>
            <a:xfrm>
              <a:off x="3945164" y="4519235"/>
              <a:ext cx="1326380" cy="848784"/>
            </a:xfrm>
            <a:prstGeom prst="can">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w="38100">
              <a:solidFill>
                <a:schemeClr val="tx1">
                  <a:lumMod val="65000"/>
                  <a:lumOff val="35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an 29"/>
            <p:cNvSpPr/>
            <p:nvPr/>
          </p:nvSpPr>
          <p:spPr>
            <a:xfrm rot="20976837">
              <a:off x="3968599" y="4594687"/>
              <a:ext cx="471065" cy="78707"/>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707"/>
                <a:gd name="connsiteX1" fmla="*/ 229009 w 458018"/>
                <a:gd name="connsiteY1" fmla="*/ 19398 h 78707"/>
                <a:gd name="connsiteX2" fmla="*/ 458018 w 458018"/>
                <a:gd name="connsiteY2" fmla="*/ 9699 h 78707"/>
                <a:gd name="connsiteX3" fmla="*/ 458018 w 458018"/>
                <a:gd name="connsiteY3" fmla="*/ 67891 h 78707"/>
                <a:gd name="connsiteX4" fmla="*/ 229009 w 458018"/>
                <a:gd name="connsiteY4" fmla="*/ 77590 h 78707"/>
                <a:gd name="connsiteX5" fmla="*/ 0 w 458018"/>
                <a:gd name="connsiteY5" fmla="*/ 67891 h 78707"/>
                <a:gd name="connsiteX6" fmla="*/ 0 w 458018"/>
                <a:gd name="connsiteY6" fmla="*/ 9699 h 78707"/>
                <a:gd name="connsiteX0" fmla="*/ 0 w 458018"/>
                <a:gd name="connsiteY0" fmla="*/ 9699 h 78707"/>
                <a:gd name="connsiteX1" fmla="*/ 229009 w 458018"/>
                <a:gd name="connsiteY1" fmla="*/ 0 h 78707"/>
                <a:gd name="connsiteX2" fmla="*/ 458018 w 458018"/>
                <a:gd name="connsiteY2" fmla="*/ 9699 h 78707"/>
                <a:gd name="connsiteX3" fmla="*/ 229009 w 458018"/>
                <a:gd name="connsiteY3" fmla="*/ 19398 h 78707"/>
                <a:gd name="connsiteX4" fmla="*/ 0 w 458018"/>
                <a:gd name="connsiteY4" fmla="*/ 9699 h 78707"/>
                <a:gd name="connsiteX0" fmla="*/ 458018 w 458018"/>
                <a:gd name="connsiteY0" fmla="*/ 9699 h 78707"/>
                <a:gd name="connsiteX1" fmla="*/ 229009 w 458018"/>
                <a:gd name="connsiteY1" fmla="*/ 19398 h 78707"/>
                <a:gd name="connsiteX2" fmla="*/ 0 w 458018"/>
                <a:gd name="connsiteY2" fmla="*/ 9699 h 78707"/>
                <a:gd name="connsiteX3" fmla="*/ 229009 w 458018"/>
                <a:gd name="connsiteY3" fmla="*/ 0 h 78707"/>
                <a:gd name="connsiteX4" fmla="*/ 458018 w 458018"/>
                <a:gd name="connsiteY4" fmla="*/ 9699 h 78707"/>
                <a:gd name="connsiteX5" fmla="*/ 458018 w 458018"/>
                <a:gd name="connsiteY5" fmla="*/ 67891 h 78707"/>
                <a:gd name="connsiteX6" fmla="*/ 229009 w 458018"/>
                <a:gd name="connsiteY6" fmla="*/ 77590 h 78707"/>
                <a:gd name="connsiteX7" fmla="*/ 112576 w 458018"/>
                <a:gd name="connsiteY7" fmla="*/ 42791 h 78707"/>
                <a:gd name="connsiteX8" fmla="*/ 0 w 458018"/>
                <a:gd name="connsiteY8" fmla="*/ 9699 h 78707"/>
                <a:gd name="connsiteX0" fmla="*/ 13047 w 471065"/>
                <a:gd name="connsiteY0" fmla="*/ 9699 h 78707"/>
                <a:gd name="connsiteX1" fmla="*/ 242056 w 471065"/>
                <a:gd name="connsiteY1" fmla="*/ 19398 h 78707"/>
                <a:gd name="connsiteX2" fmla="*/ 471065 w 471065"/>
                <a:gd name="connsiteY2" fmla="*/ 9699 h 78707"/>
                <a:gd name="connsiteX3" fmla="*/ 471065 w 471065"/>
                <a:gd name="connsiteY3" fmla="*/ 67891 h 78707"/>
                <a:gd name="connsiteX4" fmla="*/ 242056 w 471065"/>
                <a:gd name="connsiteY4" fmla="*/ 77590 h 78707"/>
                <a:gd name="connsiteX5" fmla="*/ 0 w 471065"/>
                <a:gd name="connsiteY5" fmla="*/ 14355 h 78707"/>
                <a:gd name="connsiteX6" fmla="*/ 13047 w 471065"/>
                <a:gd name="connsiteY6" fmla="*/ 9699 h 78707"/>
                <a:gd name="connsiteX0" fmla="*/ 13047 w 471065"/>
                <a:gd name="connsiteY0" fmla="*/ 9699 h 78707"/>
                <a:gd name="connsiteX1" fmla="*/ 242056 w 471065"/>
                <a:gd name="connsiteY1" fmla="*/ 0 h 78707"/>
                <a:gd name="connsiteX2" fmla="*/ 471065 w 471065"/>
                <a:gd name="connsiteY2" fmla="*/ 9699 h 78707"/>
                <a:gd name="connsiteX3" fmla="*/ 242056 w 471065"/>
                <a:gd name="connsiteY3" fmla="*/ 19398 h 78707"/>
                <a:gd name="connsiteX4" fmla="*/ 13047 w 471065"/>
                <a:gd name="connsiteY4" fmla="*/ 9699 h 78707"/>
                <a:gd name="connsiteX0" fmla="*/ 471065 w 471065"/>
                <a:gd name="connsiteY0" fmla="*/ 9699 h 78707"/>
                <a:gd name="connsiteX1" fmla="*/ 242056 w 471065"/>
                <a:gd name="connsiteY1" fmla="*/ 19398 h 78707"/>
                <a:gd name="connsiteX2" fmla="*/ 13047 w 471065"/>
                <a:gd name="connsiteY2" fmla="*/ 9699 h 78707"/>
                <a:gd name="connsiteX3" fmla="*/ 242056 w 471065"/>
                <a:gd name="connsiteY3" fmla="*/ 0 h 78707"/>
                <a:gd name="connsiteX4" fmla="*/ 471065 w 471065"/>
                <a:gd name="connsiteY4" fmla="*/ 9699 h 78707"/>
                <a:gd name="connsiteX5" fmla="*/ 471065 w 471065"/>
                <a:gd name="connsiteY5" fmla="*/ 67891 h 78707"/>
                <a:gd name="connsiteX6" fmla="*/ 242056 w 471065"/>
                <a:gd name="connsiteY6" fmla="*/ 77590 h 78707"/>
                <a:gd name="connsiteX7" fmla="*/ 125623 w 471065"/>
                <a:gd name="connsiteY7" fmla="*/ 42791 h 78707"/>
                <a:gd name="connsiteX8" fmla="*/ 13047 w 471065"/>
                <a:gd name="connsiteY8" fmla="*/ 9699 h 7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065" h="78707" stroke="0" extrusionOk="0">
                  <a:moveTo>
                    <a:pt x="13047" y="9699"/>
                  </a:moveTo>
                  <a:cubicBezTo>
                    <a:pt x="13047" y="15056"/>
                    <a:pt x="115578" y="19398"/>
                    <a:pt x="242056" y="19398"/>
                  </a:cubicBezTo>
                  <a:cubicBezTo>
                    <a:pt x="368534" y="19398"/>
                    <a:pt x="471065" y="15056"/>
                    <a:pt x="471065" y="9699"/>
                  </a:cubicBezTo>
                  <a:lnTo>
                    <a:pt x="471065" y="67891"/>
                  </a:lnTo>
                  <a:cubicBezTo>
                    <a:pt x="471065" y="73248"/>
                    <a:pt x="368534" y="77590"/>
                    <a:pt x="242056" y="77590"/>
                  </a:cubicBezTo>
                  <a:cubicBezTo>
                    <a:pt x="115578" y="77590"/>
                    <a:pt x="0" y="19712"/>
                    <a:pt x="0" y="14355"/>
                  </a:cubicBezTo>
                  <a:lnTo>
                    <a:pt x="13047" y="9699"/>
                  </a:lnTo>
                  <a:close/>
                </a:path>
                <a:path w="471065" h="78707" fill="lighten" stroke="0" extrusionOk="0">
                  <a:moveTo>
                    <a:pt x="13047" y="9699"/>
                  </a:moveTo>
                  <a:cubicBezTo>
                    <a:pt x="13047" y="4342"/>
                    <a:pt x="115578" y="0"/>
                    <a:pt x="242056" y="0"/>
                  </a:cubicBezTo>
                  <a:cubicBezTo>
                    <a:pt x="368534" y="0"/>
                    <a:pt x="471065" y="4342"/>
                    <a:pt x="471065" y="9699"/>
                  </a:cubicBezTo>
                  <a:cubicBezTo>
                    <a:pt x="471065" y="15056"/>
                    <a:pt x="368534" y="19398"/>
                    <a:pt x="242056" y="19398"/>
                  </a:cubicBezTo>
                  <a:cubicBezTo>
                    <a:pt x="115578" y="19398"/>
                    <a:pt x="13047" y="15056"/>
                    <a:pt x="13047" y="9699"/>
                  </a:cubicBezTo>
                  <a:close/>
                </a:path>
                <a:path w="471065" h="78707" fill="none" extrusionOk="0">
                  <a:moveTo>
                    <a:pt x="471065" y="9699"/>
                  </a:moveTo>
                  <a:cubicBezTo>
                    <a:pt x="471065" y="15056"/>
                    <a:pt x="368534" y="19398"/>
                    <a:pt x="242056" y="19398"/>
                  </a:cubicBezTo>
                  <a:cubicBezTo>
                    <a:pt x="115578" y="19398"/>
                    <a:pt x="13047" y="15056"/>
                    <a:pt x="13047" y="9699"/>
                  </a:cubicBezTo>
                  <a:cubicBezTo>
                    <a:pt x="13047" y="4342"/>
                    <a:pt x="115578" y="0"/>
                    <a:pt x="242056" y="0"/>
                  </a:cubicBezTo>
                  <a:cubicBezTo>
                    <a:pt x="368534" y="0"/>
                    <a:pt x="471065" y="4342"/>
                    <a:pt x="471065" y="9699"/>
                  </a:cubicBezTo>
                  <a:lnTo>
                    <a:pt x="471065" y="67891"/>
                  </a:lnTo>
                  <a:cubicBezTo>
                    <a:pt x="471065" y="73248"/>
                    <a:pt x="299630" y="81773"/>
                    <a:pt x="242056" y="77590"/>
                  </a:cubicBezTo>
                  <a:cubicBezTo>
                    <a:pt x="184482" y="73407"/>
                    <a:pt x="125623" y="48148"/>
                    <a:pt x="125623" y="42791"/>
                  </a:cubicBezTo>
                  <a:cubicBezTo>
                    <a:pt x="125623" y="23394"/>
                    <a:pt x="13047" y="29096"/>
                    <a:pt x="13047" y="9699"/>
                  </a:cubicBez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an 30"/>
            <p:cNvSpPr/>
            <p:nvPr/>
          </p:nvSpPr>
          <p:spPr>
            <a:xfrm rot="317537">
              <a:off x="4814518" y="4604192"/>
              <a:ext cx="466169" cy="70326"/>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60585"/>
                <a:gd name="connsiteY0" fmla="*/ 9699 h 80393"/>
                <a:gd name="connsiteX1" fmla="*/ 229009 w 460585"/>
                <a:gd name="connsiteY1" fmla="*/ 19398 h 80393"/>
                <a:gd name="connsiteX2" fmla="*/ 458018 w 460585"/>
                <a:gd name="connsiteY2" fmla="*/ 9699 h 80393"/>
                <a:gd name="connsiteX3" fmla="*/ 458018 w 460585"/>
                <a:gd name="connsiteY3" fmla="*/ 67891 h 80393"/>
                <a:gd name="connsiteX4" fmla="*/ 229009 w 460585"/>
                <a:gd name="connsiteY4" fmla="*/ 77590 h 80393"/>
                <a:gd name="connsiteX5" fmla="*/ 0 w 460585"/>
                <a:gd name="connsiteY5" fmla="*/ 67891 h 80393"/>
                <a:gd name="connsiteX6" fmla="*/ 0 w 460585"/>
                <a:gd name="connsiteY6" fmla="*/ 9699 h 80393"/>
                <a:gd name="connsiteX0" fmla="*/ 0 w 460585"/>
                <a:gd name="connsiteY0" fmla="*/ 9699 h 80393"/>
                <a:gd name="connsiteX1" fmla="*/ 229009 w 460585"/>
                <a:gd name="connsiteY1" fmla="*/ 0 h 80393"/>
                <a:gd name="connsiteX2" fmla="*/ 458018 w 460585"/>
                <a:gd name="connsiteY2" fmla="*/ 9699 h 80393"/>
                <a:gd name="connsiteX3" fmla="*/ 229009 w 460585"/>
                <a:gd name="connsiteY3" fmla="*/ 19398 h 80393"/>
                <a:gd name="connsiteX4" fmla="*/ 0 w 460585"/>
                <a:gd name="connsiteY4" fmla="*/ 9699 h 80393"/>
                <a:gd name="connsiteX0" fmla="*/ 458018 w 460585"/>
                <a:gd name="connsiteY0" fmla="*/ 9699 h 80393"/>
                <a:gd name="connsiteX1" fmla="*/ 229009 w 460585"/>
                <a:gd name="connsiteY1" fmla="*/ 19398 h 80393"/>
                <a:gd name="connsiteX2" fmla="*/ 0 w 460585"/>
                <a:gd name="connsiteY2" fmla="*/ 9699 h 80393"/>
                <a:gd name="connsiteX3" fmla="*/ 229009 w 460585"/>
                <a:gd name="connsiteY3" fmla="*/ 0 h 80393"/>
                <a:gd name="connsiteX4" fmla="*/ 458018 w 460585"/>
                <a:gd name="connsiteY4" fmla="*/ 9699 h 80393"/>
                <a:gd name="connsiteX5" fmla="*/ 460585 w 460585"/>
                <a:gd name="connsiteY5" fmla="*/ 17292 h 80393"/>
                <a:gd name="connsiteX6" fmla="*/ 229009 w 460585"/>
                <a:gd name="connsiteY6" fmla="*/ 77590 h 80393"/>
                <a:gd name="connsiteX7" fmla="*/ 0 w 460585"/>
                <a:gd name="connsiteY7" fmla="*/ 67891 h 80393"/>
                <a:gd name="connsiteX8" fmla="*/ 0 w 460585"/>
                <a:gd name="connsiteY8" fmla="*/ 9699 h 80393"/>
                <a:gd name="connsiteX0" fmla="*/ 0 w 460585"/>
                <a:gd name="connsiteY0" fmla="*/ 9699 h 77590"/>
                <a:gd name="connsiteX1" fmla="*/ 229009 w 460585"/>
                <a:gd name="connsiteY1" fmla="*/ 19398 h 77590"/>
                <a:gd name="connsiteX2" fmla="*/ 458018 w 460585"/>
                <a:gd name="connsiteY2" fmla="*/ 9699 h 77590"/>
                <a:gd name="connsiteX3" fmla="*/ 458018 w 460585"/>
                <a:gd name="connsiteY3" fmla="*/ 67891 h 77590"/>
                <a:gd name="connsiteX4" fmla="*/ 229009 w 460585"/>
                <a:gd name="connsiteY4" fmla="*/ 77590 h 77590"/>
                <a:gd name="connsiteX5" fmla="*/ 0 w 460585"/>
                <a:gd name="connsiteY5" fmla="*/ 67891 h 77590"/>
                <a:gd name="connsiteX6" fmla="*/ 0 w 460585"/>
                <a:gd name="connsiteY6" fmla="*/ 9699 h 77590"/>
                <a:gd name="connsiteX0" fmla="*/ 0 w 460585"/>
                <a:gd name="connsiteY0" fmla="*/ 9699 h 77590"/>
                <a:gd name="connsiteX1" fmla="*/ 229009 w 460585"/>
                <a:gd name="connsiteY1" fmla="*/ 0 h 77590"/>
                <a:gd name="connsiteX2" fmla="*/ 458018 w 460585"/>
                <a:gd name="connsiteY2" fmla="*/ 9699 h 77590"/>
                <a:gd name="connsiteX3" fmla="*/ 229009 w 460585"/>
                <a:gd name="connsiteY3" fmla="*/ 19398 h 77590"/>
                <a:gd name="connsiteX4" fmla="*/ 0 w 460585"/>
                <a:gd name="connsiteY4" fmla="*/ 9699 h 77590"/>
                <a:gd name="connsiteX0" fmla="*/ 458018 w 460585"/>
                <a:gd name="connsiteY0" fmla="*/ 9699 h 77590"/>
                <a:gd name="connsiteX1" fmla="*/ 229009 w 460585"/>
                <a:gd name="connsiteY1" fmla="*/ 19398 h 77590"/>
                <a:gd name="connsiteX2" fmla="*/ 0 w 460585"/>
                <a:gd name="connsiteY2" fmla="*/ 9699 h 77590"/>
                <a:gd name="connsiteX3" fmla="*/ 229009 w 460585"/>
                <a:gd name="connsiteY3" fmla="*/ 0 h 77590"/>
                <a:gd name="connsiteX4" fmla="*/ 458018 w 460585"/>
                <a:gd name="connsiteY4" fmla="*/ 9699 h 77590"/>
                <a:gd name="connsiteX5" fmla="*/ 460585 w 460585"/>
                <a:gd name="connsiteY5" fmla="*/ 17292 h 77590"/>
                <a:gd name="connsiteX6" fmla="*/ 228003 w 460585"/>
                <a:gd name="connsiteY6" fmla="*/ 60835 h 77590"/>
                <a:gd name="connsiteX7" fmla="*/ 0 w 460585"/>
                <a:gd name="connsiteY7" fmla="*/ 67891 h 77590"/>
                <a:gd name="connsiteX8" fmla="*/ 0 w 460585"/>
                <a:gd name="connsiteY8" fmla="*/ 9699 h 77590"/>
                <a:gd name="connsiteX0" fmla="*/ 0 w 466169"/>
                <a:gd name="connsiteY0" fmla="*/ 9699 h 77590"/>
                <a:gd name="connsiteX1" fmla="*/ 229009 w 466169"/>
                <a:gd name="connsiteY1" fmla="*/ 19398 h 77590"/>
                <a:gd name="connsiteX2" fmla="*/ 458018 w 466169"/>
                <a:gd name="connsiteY2" fmla="*/ 9699 h 77590"/>
                <a:gd name="connsiteX3" fmla="*/ 466169 w 466169"/>
                <a:gd name="connsiteY3" fmla="*/ 16957 h 77590"/>
                <a:gd name="connsiteX4" fmla="*/ 229009 w 466169"/>
                <a:gd name="connsiteY4" fmla="*/ 77590 h 77590"/>
                <a:gd name="connsiteX5" fmla="*/ 0 w 466169"/>
                <a:gd name="connsiteY5" fmla="*/ 67891 h 77590"/>
                <a:gd name="connsiteX6" fmla="*/ 0 w 466169"/>
                <a:gd name="connsiteY6" fmla="*/ 9699 h 77590"/>
                <a:gd name="connsiteX0" fmla="*/ 0 w 466169"/>
                <a:gd name="connsiteY0" fmla="*/ 9699 h 77590"/>
                <a:gd name="connsiteX1" fmla="*/ 229009 w 466169"/>
                <a:gd name="connsiteY1" fmla="*/ 0 h 77590"/>
                <a:gd name="connsiteX2" fmla="*/ 458018 w 466169"/>
                <a:gd name="connsiteY2" fmla="*/ 9699 h 77590"/>
                <a:gd name="connsiteX3" fmla="*/ 229009 w 466169"/>
                <a:gd name="connsiteY3" fmla="*/ 19398 h 77590"/>
                <a:gd name="connsiteX4" fmla="*/ 0 w 466169"/>
                <a:gd name="connsiteY4" fmla="*/ 9699 h 77590"/>
                <a:gd name="connsiteX0" fmla="*/ 458018 w 466169"/>
                <a:gd name="connsiteY0" fmla="*/ 9699 h 77590"/>
                <a:gd name="connsiteX1" fmla="*/ 229009 w 466169"/>
                <a:gd name="connsiteY1" fmla="*/ 19398 h 77590"/>
                <a:gd name="connsiteX2" fmla="*/ 0 w 466169"/>
                <a:gd name="connsiteY2" fmla="*/ 9699 h 77590"/>
                <a:gd name="connsiteX3" fmla="*/ 229009 w 466169"/>
                <a:gd name="connsiteY3" fmla="*/ 0 h 77590"/>
                <a:gd name="connsiteX4" fmla="*/ 458018 w 466169"/>
                <a:gd name="connsiteY4" fmla="*/ 9699 h 77590"/>
                <a:gd name="connsiteX5" fmla="*/ 460585 w 466169"/>
                <a:gd name="connsiteY5" fmla="*/ 17292 h 77590"/>
                <a:gd name="connsiteX6" fmla="*/ 228003 w 466169"/>
                <a:gd name="connsiteY6" fmla="*/ 60835 h 77590"/>
                <a:gd name="connsiteX7" fmla="*/ 0 w 466169"/>
                <a:gd name="connsiteY7" fmla="*/ 67891 h 77590"/>
                <a:gd name="connsiteX8" fmla="*/ 0 w 466169"/>
                <a:gd name="connsiteY8" fmla="*/ 9699 h 77590"/>
                <a:gd name="connsiteX0" fmla="*/ 0 w 466169"/>
                <a:gd name="connsiteY0" fmla="*/ 9699 h 70326"/>
                <a:gd name="connsiteX1" fmla="*/ 229009 w 466169"/>
                <a:gd name="connsiteY1" fmla="*/ 19398 h 70326"/>
                <a:gd name="connsiteX2" fmla="*/ 458018 w 466169"/>
                <a:gd name="connsiteY2" fmla="*/ 9699 h 70326"/>
                <a:gd name="connsiteX3" fmla="*/ 466169 w 466169"/>
                <a:gd name="connsiteY3" fmla="*/ 16957 h 70326"/>
                <a:gd name="connsiteX4" fmla="*/ 211583 w 466169"/>
                <a:gd name="connsiteY4" fmla="*/ 67426 h 70326"/>
                <a:gd name="connsiteX5" fmla="*/ 0 w 466169"/>
                <a:gd name="connsiteY5" fmla="*/ 67891 h 70326"/>
                <a:gd name="connsiteX6" fmla="*/ 0 w 466169"/>
                <a:gd name="connsiteY6" fmla="*/ 9699 h 70326"/>
                <a:gd name="connsiteX0" fmla="*/ 0 w 466169"/>
                <a:gd name="connsiteY0" fmla="*/ 9699 h 70326"/>
                <a:gd name="connsiteX1" fmla="*/ 229009 w 466169"/>
                <a:gd name="connsiteY1" fmla="*/ 0 h 70326"/>
                <a:gd name="connsiteX2" fmla="*/ 458018 w 466169"/>
                <a:gd name="connsiteY2" fmla="*/ 9699 h 70326"/>
                <a:gd name="connsiteX3" fmla="*/ 229009 w 466169"/>
                <a:gd name="connsiteY3" fmla="*/ 19398 h 70326"/>
                <a:gd name="connsiteX4" fmla="*/ 0 w 466169"/>
                <a:gd name="connsiteY4" fmla="*/ 9699 h 70326"/>
                <a:gd name="connsiteX0" fmla="*/ 458018 w 466169"/>
                <a:gd name="connsiteY0" fmla="*/ 9699 h 70326"/>
                <a:gd name="connsiteX1" fmla="*/ 229009 w 466169"/>
                <a:gd name="connsiteY1" fmla="*/ 19398 h 70326"/>
                <a:gd name="connsiteX2" fmla="*/ 0 w 466169"/>
                <a:gd name="connsiteY2" fmla="*/ 9699 h 70326"/>
                <a:gd name="connsiteX3" fmla="*/ 229009 w 466169"/>
                <a:gd name="connsiteY3" fmla="*/ 0 h 70326"/>
                <a:gd name="connsiteX4" fmla="*/ 458018 w 466169"/>
                <a:gd name="connsiteY4" fmla="*/ 9699 h 70326"/>
                <a:gd name="connsiteX5" fmla="*/ 460585 w 466169"/>
                <a:gd name="connsiteY5" fmla="*/ 17292 h 70326"/>
                <a:gd name="connsiteX6" fmla="*/ 228003 w 466169"/>
                <a:gd name="connsiteY6" fmla="*/ 60835 h 70326"/>
                <a:gd name="connsiteX7" fmla="*/ 0 w 466169"/>
                <a:gd name="connsiteY7" fmla="*/ 67891 h 70326"/>
                <a:gd name="connsiteX8" fmla="*/ 0 w 466169"/>
                <a:gd name="connsiteY8" fmla="*/ 9699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169" h="70326" stroke="0" extrusionOk="0">
                  <a:moveTo>
                    <a:pt x="0" y="9699"/>
                  </a:moveTo>
                  <a:cubicBezTo>
                    <a:pt x="0" y="15056"/>
                    <a:pt x="102531" y="19398"/>
                    <a:pt x="229009" y="19398"/>
                  </a:cubicBezTo>
                  <a:cubicBezTo>
                    <a:pt x="355487" y="19398"/>
                    <a:pt x="458018" y="15056"/>
                    <a:pt x="458018" y="9699"/>
                  </a:cubicBezTo>
                  <a:lnTo>
                    <a:pt x="466169" y="16957"/>
                  </a:lnTo>
                  <a:cubicBezTo>
                    <a:pt x="466169" y="22314"/>
                    <a:pt x="338061" y="67426"/>
                    <a:pt x="211583" y="67426"/>
                  </a:cubicBezTo>
                  <a:cubicBezTo>
                    <a:pt x="85105" y="67426"/>
                    <a:pt x="0" y="73248"/>
                    <a:pt x="0" y="67891"/>
                  </a:cubicBezTo>
                  <a:lnTo>
                    <a:pt x="0" y="9699"/>
                  </a:lnTo>
                  <a:close/>
                </a:path>
                <a:path w="466169" h="70326"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66169" h="70326"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cubicBezTo>
                    <a:pt x="458018" y="29096"/>
                    <a:pt x="460585" y="-2105"/>
                    <a:pt x="460585" y="17292"/>
                  </a:cubicBezTo>
                  <a:cubicBezTo>
                    <a:pt x="460585" y="22649"/>
                    <a:pt x="304767" y="52402"/>
                    <a:pt x="228003" y="60835"/>
                  </a:cubicBezTo>
                  <a:cubicBezTo>
                    <a:pt x="151239" y="69268"/>
                    <a:pt x="0" y="73248"/>
                    <a:pt x="0" y="678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Can 31"/>
            <p:cNvSpPr/>
            <p:nvPr/>
          </p:nvSpPr>
          <p:spPr>
            <a:xfrm>
              <a:off x="4325350" y="4649002"/>
              <a:ext cx="458018" cy="68065"/>
            </a:xfrm>
            <a:custGeom>
              <a:avLst/>
              <a:gdLst>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67891 h 77590"/>
                <a:gd name="connsiteX6" fmla="*/ 229009 w 458018"/>
                <a:gd name="connsiteY6" fmla="*/ 77590 h 77590"/>
                <a:gd name="connsiteX7" fmla="*/ 0 w 458018"/>
                <a:gd name="connsiteY7" fmla="*/ 67891 h 77590"/>
                <a:gd name="connsiteX8" fmla="*/ 0 w 458018"/>
                <a:gd name="connsiteY8" fmla="*/ 9699 h 77590"/>
                <a:gd name="connsiteX0" fmla="*/ 0 w 458018"/>
                <a:gd name="connsiteY0" fmla="*/ 9699 h 78002"/>
                <a:gd name="connsiteX1" fmla="*/ 229009 w 458018"/>
                <a:gd name="connsiteY1" fmla="*/ 19398 h 78002"/>
                <a:gd name="connsiteX2" fmla="*/ 458018 w 458018"/>
                <a:gd name="connsiteY2" fmla="*/ 9699 h 78002"/>
                <a:gd name="connsiteX3" fmla="*/ 458018 w 458018"/>
                <a:gd name="connsiteY3" fmla="*/ 67891 h 78002"/>
                <a:gd name="connsiteX4" fmla="*/ 229009 w 458018"/>
                <a:gd name="connsiteY4" fmla="*/ 77590 h 78002"/>
                <a:gd name="connsiteX5" fmla="*/ 0 w 458018"/>
                <a:gd name="connsiteY5" fmla="*/ 67891 h 78002"/>
                <a:gd name="connsiteX6" fmla="*/ 0 w 458018"/>
                <a:gd name="connsiteY6" fmla="*/ 9699 h 78002"/>
                <a:gd name="connsiteX0" fmla="*/ 0 w 458018"/>
                <a:gd name="connsiteY0" fmla="*/ 9699 h 78002"/>
                <a:gd name="connsiteX1" fmla="*/ 229009 w 458018"/>
                <a:gd name="connsiteY1" fmla="*/ 0 h 78002"/>
                <a:gd name="connsiteX2" fmla="*/ 458018 w 458018"/>
                <a:gd name="connsiteY2" fmla="*/ 9699 h 78002"/>
                <a:gd name="connsiteX3" fmla="*/ 229009 w 458018"/>
                <a:gd name="connsiteY3" fmla="*/ 19398 h 78002"/>
                <a:gd name="connsiteX4" fmla="*/ 0 w 458018"/>
                <a:gd name="connsiteY4" fmla="*/ 9699 h 78002"/>
                <a:gd name="connsiteX0" fmla="*/ 458018 w 458018"/>
                <a:gd name="connsiteY0" fmla="*/ 9699 h 78002"/>
                <a:gd name="connsiteX1" fmla="*/ 229009 w 458018"/>
                <a:gd name="connsiteY1" fmla="*/ 19398 h 78002"/>
                <a:gd name="connsiteX2" fmla="*/ 0 w 458018"/>
                <a:gd name="connsiteY2" fmla="*/ 9699 h 78002"/>
                <a:gd name="connsiteX3" fmla="*/ 229009 w 458018"/>
                <a:gd name="connsiteY3" fmla="*/ 0 h 78002"/>
                <a:gd name="connsiteX4" fmla="*/ 458018 w 458018"/>
                <a:gd name="connsiteY4" fmla="*/ 9699 h 78002"/>
                <a:gd name="connsiteX5" fmla="*/ 458018 w 458018"/>
                <a:gd name="connsiteY5" fmla="*/ 55191 h 78002"/>
                <a:gd name="connsiteX6" fmla="*/ 229009 w 458018"/>
                <a:gd name="connsiteY6" fmla="*/ 77590 h 78002"/>
                <a:gd name="connsiteX7" fmla="*/ 0 w 458018"/>
                <a:gd name="connsiteY7" fmla="*/ 67891 h 78002"/>
                <a:gd name="connsiteX8" fmla="*/ 0 w 458018"/>
                <a:gd name="connsiteY8" fmla="*/ 9699 h 78002"/>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678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678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7590"/>
                <a:gd name="connsiteX1" fmla="*/ 229009 w 458018"/>
                <a:gd name="connsiteY1" fmla="*/ 19398 h 77590"/>
                <a:gd name="connsiteX2" fmla="*/ 458018 w 458018"/>
                <a:gd name="connsiteY2" fmla="*/ 9699 h 77590"/>
                <a:gd name="connsiteX3" fmla="*/ 458018 w 458018"/>
                <a:gd name="connsiteY3" fmla="*/ 67891 h 77590"/>
                <a:gd name="connsiteX4" fmla="*/ 229009 w 458018"/>
                <a:gd name="connsiteY4" fmla="*/ 77590 h 77590"/>
                <a:gd name="connsiteX5" fmla="*/ 0 w 458018"/>
                <a:gd name="connsiteY5" fmla="*/ 55191 h 77590"/>
                <a:gd name="connsiteX6" fmla="*/ 0 w 458018"/>
                <a:gd name="connsiteY6" fmla="*/ 9699 h 77590"/>
                <a:gd name="connsiteX0" fmla="*/ 0 w 458018"/>
                <a:gd name="connsiteY0" fmla="*/ 9699 h 77590"/>
                <a:gd name="connsiteX1" fmla="*/ 229009 w 458018"/>
                <a:gd name="connsiteY1" fmla="*/ 0 h 77590"/>
                <a:gd name="connsiteX2" fmla="*/ 458018 w 458018"/>
                <a:gd name="connsiteY2" fmla="*/ 9699 h 77590"/>
                <a:gd name="connsiteX3" fmla="*/ 229009 w 458018"/>
                <a:gd name="connsiteY3" fmla="*/ 19398 h 77590"/>
                <a:gd name="connsiteX4" fmla="*/ 0 w 458018"/>
                <a:gd name="connsiteY4" fmla="*/ 9699 h 77590"/>
                <a:gd name="connsiteX0" fmla="*/ 458018 w 458018"/>
                <a:gd name="connsiteY0" fmla="*/ 9699 h 77590"/>
                <a:gd name="connsiteX1" fmla="*/ 229009 w 458018"/>
                <a:gd name="connsiteY1" fmla="*/ 19398 h 77590"/>
                <a:gd name="connsiteX2" fmla="*/ 0 w 458018"/>
                <a:gd name="connsiteY2" fmla="*/ 9699 h 77590"/>
                <a:gd name="connsiteX3" fmla="*/ 229009 w 458018"/>
                <a:gd name="connsiteY3" fmla="*/ 0 h 77590"/>
                <a:gd name="connsiteX4" fmla="*/ 458018 w 458018"/>
                <a:gd name="connsiteY4" fmla="*/ 9699 h 77590"/>
                <a:gd name="connsiteX5" fmla="*/ 458018 w 458018"/>
                <a:gd name="connsiteY5" fmla="*/ 55191 h 77590"/>
                <a:gd name="connsiteX6" fmla="*/ 222659 w 458018"/>
                <a:gd name="connsiteY6" fmla="*/ 64890 h 77590"/>
                <a:gd name="connsiteX7" fmla="*/ 0 w 458018"/>
                <a:gd name="connsiteY7" fmla="*/ 55191 h 77590"/>
                <a:gd name="connsiteX8" fmla="*/ 0 w 458018"/>
                <a:gd name="connsiteY8" fmla="*/ 9699 h 77590"/>
                <a:gd name="connsiteX0" fmla="*/ 0 w 458018"/>
                <a:gd name="connsiteY0" fmla="*/ 9699 h 70317"/>
                <a:gd name="connsiteX1" fmla="*/ 229009 w 458018"/>
                <a:gd name="connsiteY1" fmla="*/ 19398 h 70317"/>
                <a:gd name="connsiteX2" fmla="*/ 458018 w 458018"/>
                <a:gd name="connsiteY2" fmla="*/ 9699 h 70317"/>
                <a:gd name="connsiteX3" fmla="*/ 458018 w 458018"/>
                <a:gd name="connsiteY3" fmla="*/ 67891 h 70317"/>
                <a:gd name="connsiteX4" fmla="*/ 229009 w 458018"/>
                <a:gd name="connsiteY4" fmla="*/ 68065 h 70317"/>
                <a:gd name="connsiteX5" fmla="*/ 0 w 458018"/>
                <a:gd name="connsiteY5" fmla="*/ 55191 h 70317"/>
                <a:gd name="connsiteX6" fmla="*/ 0 w 458018"/>
                <a:gd name="connsiteY6" fmla="*/ 9699 h 70317"/>
                <a:gd name="connsiteX0" fmla="*/ 0 w 458018"/>
                <a:gd name="connsiteY0" fmla="*/ 9699 h 70317"/>
                <a:gd name="connsiteX1" fmla="*/ 229009 w 458018"/>
                <a:gd name="connsiteY1" fmla="*/ 0 h 70317"/>
                <a:gd name="connsiteX2" fmla="*/ 458018 w 458018"/>
                <a:gd name="connsiteY2" fmla="*/ 9699 h 70317"/>
                <a:gd name="connsiteX3" fmla="*/ 229009 w 458018"/>
                <a:gd name="connsiteY3" fmla="*/ 19398 h 70317"/>
                <a:gd name="connsiteX4" fmla="*/ 0 w 458018"/>
                <a:gd name="connsiteY4" fmla="*/ 9699 h 70317"/>
                <a:gd name="connsiteX0" fmla="*/ 458018 w 458018"/>
                <a:gd name="connsiteY0" fmla="*/ 9699 h 70317"/>
                <a:gd name="connsiteX1" fmla="*/ 229009 w 458018"/>
                <a:gd name="connsiteY1" fmla="*/ 19398 h 70317"/>
                <a:gd name="connsiteX2" fmla="*/ 0 w 458018"/>
                <a:gd name="connsiteY2" fmla="*/ 9699 h 70317"/>
                <a:gd name="connsiteX3" fmla="*/ 229009 w 458018"/>
                <a:gd name="connsiteY3" fmla="*/ 0 h 70317"/>
                <a:gd name="connsiteX4" fmla="*/ 458018 w 458018"/>
                <a:gd name="connsiteY4" fmla="*/ 9699 h 70317"/>
                <a:gd name="connsiteX5" fmla="*/ 458018 w 458018"/>
                <a:gd name="connsiteY5" fmla="*/ 55191 h 70317"/>
                <a:gd name="connsiteX6" fmla="*/ 222659 w 458018"/>
                <a:gd name="connsiteY6" fmla="*/ 64890 h 70317"/>
                <a:gd name="connsiteX7" fmla="*/ 0 w 458018"/>
                <a:gd name="connsiteY7" fmla="*/ 55191 h 70317"/>
                <a:gd name="connsiteX8" fmla="*/ 0 w 458018"/>
                <a:gd name="connsiteY8" fmla="*/ 9699 h 70317"/>
                <a:gd name="connsiteX0" fmla="*/ 0 w 458018"/>
                <a:gd name="connsiteY0" fmla="*/ 9699 h 68065"/>
                <a:gd name="connsiteX1" fmla="*/ 229009 w 458018"/>
                <a:gd name="connsiteY1" fmla="*/ 19398 h 68065"/>
                <a:gd name="connsiteX2" fmla="*/ 458018 w 458018"/>
                <a:gd name="connsiteY2" fmla="*/ 9699 h 68065"/>
                <a:gd name="connsiteX3" fmla="*/ 458018 w 458018"/>
                <a:gd name="connsiteY3" fmla="*/ 55191 h 68065"/>
                <a:gd name="connsiteX4" fmla="*/ 229009 w 458018"/>
                <a:gd name="connsiteY4" fmla="*/ 68065 h 68065"/>
                <a:gd name="connsiteX5" fmla="*/ 0 w 458018"/>
                <a:gd name="connsiteY5" fmla="*/ 55191 h 68065"/>
                <a:gd name="connsiteX6" fmla="*/ 0 w 458018"/>
                <a:gd name="connsiteY6" fmla="*/ 9699 h 68065"/>
                <a:gd name="connsiteX0" fmla="*/ 0 w 458018"/>
                <a:gd name="connsiteY0" fmla="*/ 9699 h 68065"/>
                <a:gd name="connsiteX1" fmla="*/ 229009 w 458018"/>
                <a:gd name="connsiteY1" fmla="*/ 0 h 68065"/>
                <a:gd name="connsiteX2" fmla="*/ 458018 w 458018"/>
                <a:gd name="connsiteY2" fmla="*/ 9699 h 68065"/>
                <a:gd name="connsiteX3" fmla="*/ 229009 w 458018"/>
                <a:gd name="connsiteY3" fmla="*/ 19398 h 68065"/>
                <a:gd name="connsiteX4" fmla="*/ 0 w 458018"/>
                <a:gd name="connsiteY4" fmla="*/ 9699 h 68065"/>
                <a:gd name="connsiteX0" fmla="*/ 458018 w 458018"/>
                <a:gd name="connsiteY0" fmla="*/ 9699 h 68065"/>
                <a:gd name="connsiteX1" fmla="*/ 229009 w 458018"/>
                <a:gd name="connsiteY1" fmla="*/ 19398 h 68065"/>
                <a:gd name="connsiteX2" fmla="*/ 0 w 458018"/>
                <a:gd name="connsiteY2" fmla="*/ 9699 h 68065"/>
                <a:gd name="connsiteX3" fmla="*/ 229009 w 458018"/>
                <a:gd name="connsiteY3" fmla="*/ 0 h 68065"/>
                <a:gd name="connsiteX4" fmla="*/ 458018 w 458018"/>
                <a:gd name="connsiteY4" fmla="*/ 9699 h 68065"/>
                <a:gd name="connsiteX5" fmla="*/ 458018 w 458018"/>
                <a:gd name="connsiteY5" fmla="*/ 55191 h 68065"/>
                <a:gd name="connsiteX6" fmla="*/ 222659 w 458018"/>
                <a:gd name="connsiteY6" fmla="*/ 64890 h 68065"/>
                <a:gd name="connsiteX7" fmla="*/ 0 w 458018"/>
                <a:gd name="connsiteY7" fmla="*/ 55191 h 68065"/>
                <a:gd name="connsiteX8" fmla="*/ 0 w 458018"/>
                <a:gd name="connsiteY8" fmla="*/ 9699 h 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018" h="68065" stroke="0" extrusionOk="0">
                  <a:moveTo>
                    <a:pt x="0" y="9699"/>
                  </a:moveTo>
                  <a:cubicBezTo>
                    <a:pt x="0" y="15056"/>
                    <a:pt x="102531" y="19398"/>
                    <a:pt x="229009" y="19398"/>
                  </a:cubicBezTo>
                  <a:cubicBezTo>
                    <a:pt x="355487" y="19398"/>
                    <a:pt x="458018" y="15056"/>
                    <a:pt x="458018" y="9699"/>
                  </a:cubicBezTo>
                  <a:lnTo>
                    <a:pt x="458018" y="55191"/>
                  </a:lnTo>
                  <a:cubicBezTo>
                    <a:pt x="458018" y="60548"/>
                    <a:pt x="355487" y="68065"/>
                    <a:pt x="229009" y="68065"/>
                  </a:cubicBezTo>
                  <a:cubicBezTo>
                    <a:pt x="102531" y="68065"/>
                    <a:pt x="0" y="60548"/>
                    <a:pt x="0" y="55191"/>
                  </a:cubicBezTo>
                  <a:lnTo>
                    <a:pt x="0" y="9699"/>
                  </a:lnTo>
                  <a:close/>
                </a:path>
                <a:path w="458018" h="68065" fill="lighten" stroke="0" extrusionOk="0">
                  <a:moveTo>
                    <a:pt x="0" y="9699"/>
                  </a:moveTo>
                  <a:cubicBezTo>
                    <a:pt x="0" y="4342"/>
                    <a:pt x="102531" y="0"/>
                    <a:pt x="229009" y="0"/>
                  </a:cubicBezTo>
                  <a:cubicBezTo>
                    <a:pt x="355487" y="0"/>
                    <a:pt x="458018" y="4342"/>
                    <a:pt x="458018" y="9699"/>
                  </a:cubicBezTo>
                  <a:cubicBezTo>
                    <a:pt x="458018" y="15056"/>
                    <a:pt x="355487" y="19398"/>
                    <a:pt x="229009" y="19398"/>
                  </a:cubicBezTo>
                  <a:cubicBezTo>
                    <a:pt x="102531" y="19398"/>
                    <a:pt x="0" y="15056"/>
                    <a:pt x="0" y="9699"/>
                  </a:cubicBezTo>
                  <a:close/>
                </a:path>
                <a:path w="458018" h="68065" fill="none" extrusionOk="0">
                  <a:moveTo>
                    <a:pt x="458018" y="9699"/>
                  </a:moveTo>
                  <a:cubicBezTo>
                    <a:pt x="458018" y="15056"/>
                    <a:pt x="355487" y="19398"/>
                    <a:pt x="229009" y="19398"/>
                  </a:cubicBezTo>
                  <a:cubicBezTo>
                    <a:pt x="102531" y="19398"/>
                    <a:pt x="0" y="15056"/>
                    <a:pt x="0" y="9699"/>
                  </a:cubicBezTo>
                  <a:cubicBezTo>
                    <a:pt x="0" y="4342"/>
                    <a:pt x="102531" y="0"/>
                    <a:pt x="229009" y="0"/>
                  </a:cubicBezTo>
                  <a:cubicBezTo>
                    <a:pt x="355487" y="0"/>
                    <a:pt x="458018" y="4342"/>
                    <a:pt x="458018" y="9699"/>
                  </a:cubicBezTo>
                  <a:lnTo>
                    <a:pt x="458018" y="55191"/>
                  </a:lnTo>
                  <a:cubicBezTo>
                    <a:pt x="458018" y="60548"/>
                    <a:pt x="298995" y="64890"/>
                    <a:pt x="222659" y="64890"/>
                  </a:cubicBezTo>
                  <a:cubicBezTo>
                    <a:pt x="146323" y="64890"/>
                    <a:pt x="0" y="60548"/>
                    <a:pt x="0" y="55191"/>
                  </a:cubicBezTo>
                  <a:lnTo>
                    <a:pt x="0" y="9699"/>
                  </a:lnTo>
                </a:path>
              </a:pathLst>
            </a:custGeom>
            <a:gradFill flip="none" rotWithShape="1">
              <a:gsLst>
                <a:gs pos="0">
                  <a:srgbClr val="E9E402">
                    <a:shade val="30000"/>
                    <a:satMod val="115000"/>
                  </a:srgbClr>
                </a:gs>
                <a:gs pos="50000">
                  <a:srgbClr val="E9E402">
                    <a:shade val="67500"/>
                    <a:satMod val="115000"/>
                  </a:srgbClr>
                </a:gs>
                <a:gs pos="100000">
                  <a:srgbClr val="E9E402">
                    <a:shade val="100000"/>
                    <a:satMod val="115000"/>
                  </a:srgbClr>
                </a:gs>
              </a:gsLst>
              <a:lin ang="10800000" scaled="1"/>
              <a:tileRect/>
            </a:gradFill>
            <a:ln w="3175">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7"/>
          <p:cNvGrpSpPr/>
          <p:nvPr/>
        </p:nvGrpSpPr>
        <p:grpSpPr>
          <a:xfrm>
            <a:off x="7828756" y="9152175"/>
            <a:ext cx="3416300" cy="484188"/>
            <a:chOff x="2841434" y="5867400"/>
            <a:chExt cx="3416300" cy="484188"/>
          </a:xfrm>
        </p:grpSpPr>
        <p:sp>
          <p:nvSpPr>
            <p:cNvPr id="23" name="Right Arrow 22"/>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25" name="Right Arrow 24"/>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
        <p:nvSpPr>
          <p:cNvPr id="27" name="Title 1"/>
          <p:cNvSpPr>
            <a:spLocks noGrp="1"/>
          </p:cNvSpPr>
          <p:nvPr>
            <p:ph type="title"/>
          </p:nvPr>
        </p:nvSpPr>
        <p:spPr>
          <a:xfrm>
            <a:off x="116730" y="499594"/>
            <a:ext cx="19073813" cy="3041286"/>
          </a:xfrm>
        </p:spPr>
        <p:txBody>
          <a:bodyPr>
            <a:normAutofit/>
          </a:bodyPr>
          <a:lstStyle/>
          <a:p>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For the gems you can</a:t>
            </a:r>
            <a:r>
              <a:rPr lang="en-US" sz="2700" b="1" dirty="0" smtClean="0">
                <a:solidFill>
                  <a:schemeClr val="bg1"/>
                </a:solidFill>
                <a:latin typeface="Calibri" charset="0"/>
              </a:rPr>
              <a:t> lose money, </a:t>
            </a:r>
            <a:r>
              <a:rPr lang="en-US" sz="2700" dirty="0" smtClean="0">
                <a:solidFill>
                  <a:schemeClr val="bg1"/>
                </a:solidFill>
                <a:latin typeface="Calibri" charset="0"/>
              </a:rPr>
              <a:t>you can get:</a:t>
            </a:r>
            <a:endParaRPr lang="en-US" sz="2700" dirty="0">
              <a:solidFill>
                <a:schemeClr val="bg1"/>
              </a:solidFill>
              <a:latin typeface="Calibri" charset="0"/>
            </a:endParaRPr>
          </a:p>
        </p:txBody>
      </p:sp>
    </p:spTree>
    <p:extLst>
      <p:ext uri="{BB962C8B-B14F-4D97-AF65-F5344CB8AC3E}">
        <p14:creationId xmlns:p14="http://schemas.microsoft.com/office/powerpoint/2010/main" val="1884332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Autofit/>
          </a:bodyPr>
          <a:lstStyle/>
          <a:p>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By choosing the best response for each gem, </a:t>
            </a:r>
            <a:br>
              <a:rPr lang="en-US" sz="2700" dirty="0" smtClean="0">
                <a:solidFill>
                  <a:schemeClr val="bg1"/>
                </a:solidFill>
              </a:rPr>
            </a:br>
            <a:r>
              <a:rPr lang="en-US" sz="2700" dirty="0" smtClean="0">
                <a:solidFill>
                  <a:schemeClr val="bg1"/>
                </a:solidFill>
              </a:rPr>
              <a:t>you can make the most favorable outcome most frequent.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You would want to </a:t>
            </a:r>
            <a:r>
              <a:rPr lang="en-US" sz="2700" b="1" dirty="0" smtClean="0">
                <a:solidFill>
                  <a:schemeClr val="bg1"/>
                </a:solidFill>
              </a:rPr>
              <a:t>win coins </a:t>
            </a:r>
            <a:r>
              <a:rPr lang="en-US" sz="2700" dirty="0" smtClean="0">
                <a:solidFill>
                  <a:schemeClr val="bg1"/>
                </a:solidFill>
              </a:rPr>
              <a:t>for the gems that predict you can win, and you </a:t>
            </a:r>
            <a:br>
              <a:rPr lang="en-US" sz="2700" dirty="0" smtClean="0">
                <a:solidFill>
                  <a:schemeClr val="bg1"/>
                </a:solidFill>
              </a:rPr>
            </a:br>
            <a:r>
              <a:rPr lang="en-US" sz="2700" dirty="0" smtClean="0">
                <a:solidFill>
                  <a:schemeClr val="bg1"/>
                </a:solidFill>
              </a:rPr>
              <a:t>would want the </a:t>
            </a:r>
            <a:r>
              <a:rPr lang="en-US" sz="2700" b="1" dirty="0" smtClean="0">
                <a:solidFill>
                  <a:schemeClr val="bg1"/>
                </a:solidFill>
              </a:rPr>
              <a:t>neutral outcome </a:t>
            </a:r>
            <a:r>
              <a:rPr lang="en-US" sz="2700" dirty="0" smtClean="0">
                <a:solidFill>
                  <a:schemeClr val="bg1"/>
                </a:solidFill>
              </a:rPr>
              <a:t>for the gems that predict you can lose money, </a:t>
            </a:r>
            <a:br>
              <a:rPr lang="en-US" sz="2700" dirty="0" smtClean="0">
                <a:solidFill>
                  <a:schemeClr val="bg1"/>
                </a:solidFill>
              </a:rPr>
            </a:br>
            <a:r>
              <a:rPr lang="en-US" sz="2700" dirty="0" smtClean="0">
                <a:solidFill>
                  <a:schemeClr val="bg1"/>
                </a:solidFill>
              </a:rPr>
              <a:t>as this maximizes rewards and minimizes losses.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latin typeface="Calibri" charset="0"/>
              </a:rPr>
              <a:t/>
            </a:r>
            <a:br>
              <a:rPr lang="en-US" sz="2700" dirty="0" smtClean="0">
                <a:solidFill>
                  <a:schemeClr val="bg1"/>
                </a:solidFill>
                <a:latin typeface="Calibri" charset="0"/>
              </a:rPr>
            </a:br>
            <a:endParaRPr lang="en-US" sz="2700" dirty="0">
              <a:solidFill>
                <a:schemeClr val="bg1"/>
              </a:solidFill>
              <a:latin typeface="Calibri" charset="0"/>
            </a:endParaRPr>
          </a:p>
        </p:txBody>
      </p:sp>
      <p:grpSp>
        <p:nvGrpSpPr>
          <p:cNvPr id="2" name="Group 7"/>
          <p:cNvGrpSpPr/>
          <p:nvPr/>
        </p:nvGrpSpPr>
        <p:grpSpPr>
          <a:xfrm>
            <a:off x="7828756" y="9152175"/>
            <a:ext cx="3416300" cy="484188"/>
            <a:chOff x="2841434" y="5867400"/>
            <a:chExt cx="3416300" cy="484188"/>
          </a:xfrm>
        </p:grpSpPr>
        <p:sp>
          <p:nvSpPr>
            <p:cNvPr id="11" name="Right Arrow 10"/>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2" name="Right Arrow 11"/>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grpSp>
        <p:nvGrpSpPr>
          <p:cNvPr id="10" name="Group 6"/>
          <p:cNvGrpSpPr/>
          <p:nvPr/>
        </p:nvGrpSpPr>
        <p:grpSpPr>
          <a:xfrm>
            <a:off x="14904801" y="1122495"/>
            <a:ext cx="2330170" cy="2233797"/>
            <a:chOff x="1004940" y="3130062"/>
            <a:chExt cx="1026392" cy="1155879"/>
          </a:xfrm>
          <a:effectLst>
            <a:outerShdw blurRad="152400" dist="317500" dir="5400000" sx="90000" sy="-19000" rotWithShape="0">
              <a:prstClr val="black">
                <a:alpha val="15000"/>
              </a:prstClr>
            </a:outerShdw>
          </a:effectLst>
        </p:grpSpPr>
        <p:sp>
          <p:nvSpPr>
            <p:cNvPr id="13" name="Flowchart: Magnetic Disk 12"/>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Magnetic Disk 13"/>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lowchart: Magnetic Disk 14"/>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4332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Autofit/>
          </a:bodyPr>
          <a:lstStyle/>
          <a:p>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By choosing the best response for each gem, </a:t>
            </a:r>
            <a:br>
              <a:rPr lang="en-US" sz="2700" dirty="0" smtClean="0">
                <a:solidFill>
                  <a:schemeClr val="bg1"/>
                </a:solidFill>
              </a:rPr>
            </a:br>
            <a:r>
              <a:rPr lang="en-US" sz="2700" dirty="0" smtClean="0">
                <a:solidFill>
                  <a:schemeClr val="bg1"/>
                </a:solidFill>
              </a:rPr>
              <a:t>you can make the most favorable outcome most frequent.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You would want to </a:t>
            </a:r>
            <a:r>
              <a:rPr lang="en-US" sz="2700" b="1" dirty="0" smtClean="0">
                <a:solidFill>
                  <a:schemeClr val="bg1"/>
                </a:solidFill>
              </a:rPr>
              <a:t>win coins </a:t>
            </a:r>
            <a:r>
              <a:rPr lang="en-US" sz="2700" dirty="0" smtClean="0">
                <a:solidFill>
                  <a:schemeClr val="bg1"/>
                </a:solidFill>
              </a:rPr>
              <a:t>for the gems that predict you can win, and you </a:t>
            </a:r>
            <a:br>
              <a:rPr lang="en-US" sz="2700" dirty="0" smtClean="0">
                <a:solidFill>
                  <a:schemeClr val="bg1"/>
                </a:solidFill>
              </a:rPr>
            </a:br>
            <a:r>
              <a:rPr lang="en-US" sz="2700" dirty="0" smtClean="0">
                <a:solidFill>
                  <a:schemeClr val="bg1"/>
                </a:solidFill>
              </a:rPr>
              <a:t>would want the </a:t>
            </a:r>
            <a:r>
              <a:rPr lang="en-US" sz="2700" b="1" dirty="0" smtClean="0">
                <a:solidFill>
                  <a:schemeClr val="bg1"/>
                </a:solidFill>
              </a:rPr>
              <a:t>neutral outcome </a:t>
            </a:r>
            <a:r>
              <a:rPr lang="en-US" sz="2700" dirty="0" smtClean="0">
                <a:solidFill>
                  <a:schemeClr val="bg1"/>
                </a:solidFill>
              </a:rPr>
              <a:t>for the gems that predict you can lose money, </a:t>
            </a:r>
            <a:br>
              <a:rPr lang="en-US" sz="2700" dirty="0" smtClean="0">
                <a:solidFill>
                  <a:schemeClr val="bg1"/>
                </a:solidFill>
              </a:rPr>
            </a:br>
            <a:r>
              <a:rPr lang="en-US" sz="2700" dirty="0" smtClean="0">
                <a:solidFill>
                  <a:schemeClr val="bg1"/>
                </a:solidFill>
              </a:rPr>
              <a:t>as this maximizes rewards and minimizes losses.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The meaning of each gem will be held constant throughout the game. </a:t>
            </a:r>
            <a:br>
              <a:rPr lang="en-US" sz="2700" dirty="0" smtClean="0">
                <a:solidFill>
                  <a:schemeClr val="bg1"/>
                </a:solidFill>
              </a:rPr>
            </a:br>
            <a:r>
              <a:rPr lang="en-US" sz="2700" dirty="0" smtClean="0">
                <a:solidFill>
                  <a:schemeClr val="bg1"/>
                </a:solidFill>
              </a:rPr>
              <a:t>However, the game is not easy, so you are encouraged to explore all options.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latin typeface="Calibri" charset="0"/>
              </a:rPr>
              <a:t/>
            </a:r>
            <a:br>
              <a:rPr lang="en-US" sz="2700" dirty="0" smtClean="0">
                <a:solidFill>
                  <a:schemeClr val="bg1"/>
                </a:solidFill>
                <a:latin typeface="Calibri" charset="0"/>
              </a:rPr>
            </a:br>
            <a:endParaRPr lang="en-US" sz="2700" dirty="0">
              <a:solidFill>
                <a:schemeClr val="bg1"/>
              </a:solidFill>
              <a:latin typeface="Calibri" charset="0"/>
            </a:endParaRPr>
          </a:p>
        </p:txBody>
      </p:sp>
      <p:grpSp>
        <p:nvGrpSpPr>
          <p:cNvPr id="2" name="Group 7"/>
          <p:cNvGrpSpPr/>
          <p:nvPr/>
        </p:nvGrpSpPr>
        <p:grpSpPr>
          <a:xfrm>
            <a:off x="7828756" y="9152175"/>
            <a:ext cx="3416300" cy="484188"/>
            <a:chOff x="2841434" y="5867400"/>
            <a:chExt cx="3416300" cy="484188"/>
          </a:xfrm>
        </p:grpSpPr>
        <p:sp>
          <p:nvSpPr>
            <p:cNvPr id="11" name="Right Arrow 10"/>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2" name="Right Arrow 11"/>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grpSp>
        <p:nvGrpSpPr>
          <p:cNvPr id="10" name="Group 6"/>
          <p:cNvGrpSpPr/>
          <p:nvPr/>
        </p:nvGrpSpPr>
        <p:grpSpPr>
          <a:xfrm>
            <a:off x="14904801" y="1122495"/>
            <a:ext cx="2330170" cy="2233797"/>
            <a:chOff x="1004940" y="3130062"/>
            <a:chExt cx="1026392" cy="1155879"/>
          </a:xfrm>
          <a:effectLst>
            <a:outerShdw blurRad="152400" dist="317500" dir="5400000" sx="90000" sy="-19000" rotWithShape="0">
              <a:prstClr val="black">
                <a:alpha val="15000"/>
              </a:prstClr>
            </a:outerShdw>
          </a:effectLst>
        </p:grpSpPr>
        <p:sp>
          <p:nvSpPr>
            <p:cNvPr id="13" name="Flowchart: Magnetic Disk 12"/>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Magnetic Disk 13"/>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lowchart: Magnetic Disk 14"/>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4332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Autofit/>
          </a:bodyPr>
          <a:lstStyle/>
          <a:p>
            <a:r>
              <a:rPr lang="en-US" sz="2700" dirty="0" smtClean="0">
                <a:solidFill>
                  <a:schemeClr val="bg1"/>
                </a:solidFill>
              </a:rPr>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By choosing the best response for each gem, </a:t>
            </a:r>
            <a:br>
              <a:rPr lang="en-US" sz="2700" dirty="0" smtClean="0">
                <a:solidFill>
                  <a:schemeClr val="bg1"/>
                </a:solidFill>
              </a:rPr>
            </a:br>
            <a:r>
              <a:rPr lang="en-US" sz="2700" dirty="0" smtClean="0">
                <a:solidFill>
                  <a:schemeClr val="bg1"/>
                </a:solidFill>
              </a:rPr>
              <a:t>you can make the most favorable outcome most frequent.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You would want to </a:t>
            </a:r>
            <a:r>
              <a:rPr lang="en-US" sz="2700" b="1" dirty="0" smtClean="0">
                <a:solidFill>
                  <a:schemeClr val="bg1"/>
                </a:solidFill>
              </a:rPr>
              <a:t>win coins </a:t>
            </a:r>
            <a:r>
              <a:rPr lang="en-US" sz="2700" dirty="0" smtClean="0">
                <a:solidFill>
                  <a:schemeClr val="bg1"/>
                </a:solidFill>
              </a:rPr>
              <a:t>for the gems that predict you can win, and you </a:t>
            </a:r>
            <a:br>
              <a:rPr lang="en-US" sz="2700" dirty="0" smtClean="0">
                <a:solidFill>
                  <a:schemeClr val="bg1"/>
                </a:solidFill>
              </a:rPr>
            </a:br>
            <a:r>
              <a:rPr lang="en-US" sz="2700" dirty="0" smtClean="0">
                <a:solidFill>
                  <a:schemeClr val="bg1"/>
                </a:solidFill>
              </a:rPr>
              <a:t>would want the </a:t>
            </a:r>
            <a:r>
              <a:rPr lang="en-US" sz="2700" b="1" dirty="0" smtClean="0">
                <a:solidFill>
                  <a:schemeClr val="bg1"/>
                </a:solidFill>
              </a:rPr>
              <a:t>neutral outcome </a:t>
            </a:r>
            <a:r>
              <a:rPr lang="en-US" sz="2700" dirty="0" smtClean="0">
                <a:solidFill>
                  <a:schemeClr val="bg1"/>
                </a:solidFill>
              </a:rPr>
              <a:t>for the gems that predict you can lose money, </a:t>
            </a:r>
            <a:br>
              <a:rPr lang="en-US" sz="2700" dirty="0" smtClean="0">
                <a:solidFill>
                  <a:schemeClr val="bg1"/>
                </a:solidFill>
              </a:rPr>
            </a:br>
            <a:r>
              <a:rPr lang="en-US" sz="2700" dirty="0" smtClean="0">
                <a:solidFill>
                  <a:schemeClr val="bg1"/>
                </a:solidFill>
              </a:rPr>
              <a:t>as this maximizes rewards and minimizes losses.</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The meaning of each gem will be held constant throughout the game. </a:t>
            </a:r>
            <a:br>
              <a:rPr lang="en-US" sz="2700" dirty="0" smtClean="0">
                <a:solidFill>
                  <a:schemeClr val="bg1"/>
                </a:solidFill>
              </a:rPr>
            </a:br>
            <a:r>
              <a:rPr lang="en-US" sz="2700" dirty="0" smtClean="0">
                <a:solidFill>
                  <a:schemeClr val="bg1"/>
                </a:solidFill>
              </a:rPr>
              <a:t>However, the game is not easy, so you are encouraged to explore all options. </a:t>
            </a:r>
            <a:br>
              <a:rPr lang="en-US" sz="2700" dirty="0" smtClean="0">
                <a:solidFill>
                  <a:schemeClr val="bg1"/>
                </a:solidFill>
              </a:rPr>
            </a:br>
            <a:r>
              <a:rPr lang="en-US" sz="2700" dirty="0" smtClean="0">
                <a:solidFill>
                  <a:schemeClr val="bg1"/>
                </a:solidFill>
              </a:rPr>
              <a:t/>
            </a:r>
            <a:br>
              <a:rPr lang="en-US" sz="2700" dirty="0" smtClean="0">
                <a:solidFill>
                  <a:schemeClr val="bg1"/>
                </a:solidFill>
              </a:rPr>
            </a:br>
            <a:r>
              <a:rPr lang="en-US" sz="2700" dirty="0" smtClean="0">
                <a:solidFill>
                  <a:schemeClr val="bg1"/>
                </a:solidFill>
              </a:rPr>
              <a:t>Your task is to learn b</a:t>
            </a:r>
            <a:r>
              <a:rPr lang="en-US" sz="2700" dirty="0" smtClean="0">
                <a:solidFill>
                  <a:schemeClr val="bg1"/>
                </a:solidFill>
                <a:latin typeface="Calibri" charset="0"/>
              </a:rPr>
              <a:t>y trial and error </a:t>
            </a:r>
            <a:br>
              <a:rPr lang="en-US" sz="2700" dirty="0" smtClean="0">
                <a:solidFill>
                  <a:schemeClr val="bg1"/>
                </a:solidFill>
                <a:latin typeface="Calibri" charset="0"/>
              </a:rPr>
            </a:br>
            <a:r>
              <a:rPr lang="en-US" sz="2700" dirty="0" smtClean="0">
                <a:solidFill>
                  <a:schemeClr val="bg1"/>
                </a:solidFill>
                <a:latin typeface="Calibri" charset="0"/>
              </a:rPr>
              <a:t>what the best response is for each gem.</a:t>
            </a:r>
            <a:br>
              <a:rPr lang="en-US" sz="2700" dirty="0" smtClean="0">
                <a:solidFill>
                  <a:schemeClr val="bg1"/>
                </a:solidFill>
                <a:latin typeface="Calibri" charset="0"/>
              </a:rPr>
            </a:br>
            <a:endParaRPr lang="en-US" sz="2700" dirty="0">
              <a:solidFill>
                <a:schemeClr val="bg1"/>
              </a:solidFill>
              <a:latin typeface="Calibri" charset="0"/>
            </a:endParaRPr>
          </a:p>
        </p:txBody>
      </p:sp>
      <p:grpSp>
        <p:nvGrpSpPr>
          <p:cNvPr id="2" name="Group 7"/>
          <p:cNvGrpSpPr/>
          <p:nvPr/>
        </p:nvGrpSpPr>
        <p:grpSpPr>
          <a:xfrm>
            <a:off x="7828756" y="9152175"/>
            <a:ext cx="3416300" cy="484188"/>
            <a:chOff x="2841434" y="5867400"/>
            <a:chExt cx="3416300" cy="484188"/>
          </a:xfrm>
        </p:grpSpPr>
        <p:sp>
          <p:nvSpPr>
            <p:cNvPr id="11" name="Right Arrow 10"/>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2" name="Right Arrow 11"/>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grpSp>
        <p:nvGrpSpPr>
          <p:cNvPr id="10" name="Group 6"/>
          <p:cNvGrpSpPr/>
          <p:nvPr/>
        </p:nvGrpSpPr>
        <p:grpSpPr>
          <a:xfrm>
            <a:off x="14904801" y="1122495"/>
            <a:ext cx="2330170" cy="2233797"/>
            <a:chOff x="1004940" y="3130062"/>
            <a:chExt cx="1026392" cy="1155879"/>
          </a:xfrm>
          <a:effectLst>
            <a:outerShdw blurRad="152400" dist="317500" dir="5400000" sx="90000" sy="-19000" rotWithShape="0">
              <a:prstClr val="black">
                <a:alpha val="15000"/>
              </a:prstClr>
            </a:outerShdw>
          </a:effectLst>
        </p:grpSpPr>
        <p:sp>
          <p:nvSpPr>
            <p:cNvPr id="13" name="Flowchart: Magnetic Disk 12"/>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lowchart: Magnetic Disk 13"/>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lowchart: Magnetic Disk 14"/>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4332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99974"/>
            <a:ext cx="19073813" cy="7559834"/>
          </a:xfrm>
        </p:spPr>
        <p:txBody>
          <a:bodyPr>
            <a:normAutofit fontScale="90000"/>
          </a:bodyPr>
          <a:lstStyle/>
          <a:p>
            <a:r>
              <a:rPr lang="en-US" sz="3000" dirty="0" smtClean="0">
                <a:solidFill>
                  <a:schemeClr val="bg1"/>
                </a:solidFill>
                <a:latin typeface="Calibri" charset="0"/>
              </a:rPr>
              <a:t>Your goal in the game is to get as much money as possible. </a:t>
            </a:r>
            <a:br>
              <a:rPr lang="en-US" sz="3000" dirty="0" smtClean="0">
                <a:solidFill>
                  <a:schemeClr val="bg1"/>
                </a:solidFill>
                <a:latin typeface="Calibri" charset="0"/>
              </a:rPr>
            </a:br>
            <a:r>
              <a:rPr lang="en-US" sz="3000" dirty="0" smtClean="0">
                <a:solidFill>
                  <a:schemeClr val="bg1"/>
                </a:solidFill>
                <a:latin typeface="Calibri" charset="0"/>
              </a:rPr>
              <a:t>The money that you collect during the game will at the end of the </a:t>
            </a:r>
            <a:br>
              <a:rPr lang="en-US" sz="3000" dirty="0" smtClean="0">
                <a:solidFill>
                  <a:schemeClr val="bg1"/>
                </a:solidFill>
                <a:latin typeface="Calibri" charset="0"/>
              </a:rPr>
            </a:br>
            <a:r>
              <a:rPr lang="en-US" sz="3000" dirty="0" smtClean="0">
                <a:solidFill>
                  <a:schemeClr val="bg1"/>
                </a:solidFill>
                <a:latin typeface="Calibri" charset="0"/>
              </a:rPr>
              <a:t>game be converted into real money, and be paid out as a bonus. </a:t>
            </a:r>
            <a:br>
              <a:rPr lang="en-US" sz="3000" dirty="0" smtClean="0">
                <a:solidFill>
                  <a:schemeClr val="bg1"/>
                </a:solidFill>
                <a:latin typeface="Calibri" charset="0"/>
              </a:rPr>
            </a:br>
            <a:r>
              <a:rPr lang="en-US" sz="3000" dirty="0" smtClean="0">
                <a:solidFill>
                  <a:schemeClr val="bg1"/>
                </a:solidFill>
                <a:latin typeface="Calibri" charset="0"/>
              </a:rPr>
              <a:t>You can earn up to</a:t>
            </a:r>
            <a:r>
              <a:rPr lang="en-US" sz="3000" dirty="0" smtClean="0"/>
              <a:t> </a:t>
            </a:r>
            <a:r>
              <a:rPr lang="en-US" sz="3000" smtClean="0">
                <a:solidFill>
                  <a:schemeClr val="bg1"/>
                </a:solidFill>
              </a:rPr>
              <a:t>€</a:t>
            </a:r>
            <a:r>
              <a:rPr lang="en-US" sz="3000" smtClean="0">
                <a:solidFill>
                  <a:schemeClr val="bg1"/>
                </a:solidFill>
                <a:latin typeface="Calibri" charset="0"/>
              </a:rPr>
              <a:t> </a:t>
            </a:r>
            <a:r>
              <a:rPr lang="en-US" sz="3000" smtClean="0">
                <a:solidFill>
                  <a:schemeClr val="bg1"/>
                </a:solidFill>
                <a:latin typeface="Calibri" charset="0"/>
              </a:rPr>
              <a:t>3,-</a:t>
            </a:r>
            <a:r>
              <a:rPr lang="en-US" sz="3000" dirty="0">
                <a:latin typeface="Calibri" charset="0"/>
              </a:rPr>
              <a:t/>
            </a:r>
            <a:br>
              <a:rPr lang="en-US" sz="3000" dirty="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r>
              <a:rPr lang="en-US" sz="3000" dirty="0" smtClean="0">
                <a:latin typeface="Calibri" charset="0"/>
              </a:rPr>
              <a:t/>
            </a:r>
            <a:br>
              <a:rPr lang="en-US" sz="3000" dirty="0" smtClean="0">
                <a:latin typeface="Calibri" charset="0"/>
              </a:rPr>
            </a:br>
            <a:endParaRPr lang="en-US" sz="3000" dirty="0">
              <a:solidFill>
                <a:schemeClr val="bg1"/>
              </a:solidFill>
              <a:latin typeface="Calibri" charset="0"/>
            </a:endParaRPr>
          </a:p>
        </p:txBody>
      </p:sp>
      <p:grpSp>
        <p:nvGrpSpPr>
          <p:cNvPr id="2" name="Group 19"/>
          <p:cNvGrpSpPr/>
          <p:nvPr/>
        </p:nvGrpSpPr>
        <p:grpSpPr>
          <a:xfrm>
            <a:off x="8395162" y="4366836"/>
            <a:ext cx="2330170" cy="2233797"/>
            <a:chOff x="1004940" y="3130062"/>
            <a:chExt cx="1026392" cy="1155879"/>
          </a:xfrm>
          <a:effectLst>
            <a:outerShdw blurRad="152400" dist="317500" dir="5400000" sx="90000" sy="-19000" rotWithShape="0">
              <a:prstClr val="black">
                <a:alpha val="15000"/>
              </a:prstClr>
            </a:outerShdw>
          </a:effectLst>
        </p:grpSpPr>
        <p:sp>
          <p:nvSpPr>
            <p:cNvPr id="17" name="Flowchart: Magnetic Disk 16"/>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lowchart: Magnetic Disk 17"/>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Flowchart: Magnetic Disk 18"/>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7"/>
          <p:cNvGrpSpPr/>
          <p:nvPr/>
        </p:nvGrpSpPr>
        <p:grpSpPr>
          <a:xfrm>
            <a:off x="7828756" y="9152175"/>
            <a:ext cx="3416300" cy="484188"/>
            <a:chOff x="2841434" y="5867400"/>
            <a:chExt cx="3416300" cy="484188"/>
          </a:xfrm>
        </p:grpSpPr>
        <p:sp>
          <p:nvSpPr>
            <p:cNvPr id="11" name="Right Arrow 10"/>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2" name="Right Arrow 11"/>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1884332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324708"/>
            <a:ext cx="17166432" cy="8639810"/>
          </a:xfrm>
        </p:spPr>
        <p:txBody>
          <a:bodyPr>
            <a:normAutofit/>
          </a:bodyPr>
          <a:lstStyle/>
          <a:p>
            <a:r>
              <a:rPr lang="en-US" sz="2700" dirty="0" smtClean="0">
                <a:solidFill>
                  <a:schemeClr val="bg1"/>
                </a:solidFill>
                <a:cs typeface="Arial" pitchFamily="34" charset="0"/>
              </a:rPr>
              <a:t>You will soon start the real game.</a:t>
            </a:r>
            <a:r>
              <a:rPr lang="en-US" sz="2700" dirty="0" smtClean="0">
                <a:solidFill>
                  <a:schemeClr val="bg1"/>
                </a:solidFill>
                <a:latin typeface="Arial" pitchFamily="34" charset="0"/>
                <a:cs typeface="Arial" pitchFamily="34" charset="0"/>
              </a:rPr>
              <a:t/>
            </a:r>
            <a:br>
              <a:rPr lang="en-US" sz="2700" dirty="0" smtClean="0">
                <a:solidFill>
                  <a:schemeClr val="bg1"/>
                </a:solidFill>
                <a:latin typeface="Arial" pitchFamily="34" charset="0"/>
                <a:cs typeface="Arial" pitchFamily="34" charset="0"/>
              </a:rPr>
            </a:br>
            <a:r>
              <a:rPr lang="en-US" sz="2700" dirty="0" smtClean="0">
                <a:solidFill>
                  <a:schemeClr val="bg1"/>
                </a:solidFill>
                <a:cs typeface="Arial" pitchFamily="34" charset="0"/>
              </a:rPr>
              <a:t/>
            </a:r>
            <a:br>
              <a:rPr lang="en-US" sz="2700" dirty="0" smtClean="0">
                <a:solidFill>
                  <a:schemeClr val="bg1"/>
                </a:solidFill>
                <a:cs typeface="Arial" pitchFamily="34" charset="0"/>
              </a:rPr>
            </a:br>
            <a:r>
              <a:rPr lang="en-US" sz="2700" dirty="0" smtClean="0">
                <a:solidFill>
                  <a:schemeClr val="bg1"/>
                </a:solidFill>
                <a:cs typeface="Arial" pitchFamily="34" charset="0"/>
              </a:rPr>
              <a:t>The game is quite hard, and at first you might be confused. </a:t>
            </a:r>
            <a:br>
              <a:rPr lang="en-US" sz="2700" dirty="0" smtClean="0">
                <a:solidFill>
                  <a:schemeClr val="bg1"/>
                </a:solidFill>
                <a:cs typeface="Arial" pitchFamily="34" charset="0"/>
              </a:rPr>
            </a:br>
            <a:r>
              <a:rPr lang="en-US" sz="2700" dirty="0" smtClean="0">
                <a:solidFill>
                  <a:schemeClr val="bg1"/>
                </a:solidFill>
                <a:cs typeface="Arial" pitchFamily="34" charset="0"/>
              </a:rPr>
              <a:t>But don’t worry, you will get plenty of practice!</a:t>
            </a:r>
            <a:r>
              <a:rPr lang="en-US" sz="3000" dirty="0" smtClean="0">
                <a:cs typeface="Arial" pitchFamily="34" charset="0"/>
              </a:rPr>
              <a:t/>
            </a:r>
            <a:br>
              <a:rPr lang="en-US" sz="3000" dirty="0" smtClean="0">
                <a:cs typeface="Arial" pitchFamily="34" charset="0"/>
              </a:rPr>
            </a:br>
            <a:r>
              <a:rPr lang="en-US" sz="3000" dirty="0" smtClean="0">
                <a:cs typeface="Arial" pitchFamily="34" charset="0"/>
              </a:rPr>
              <a:t/>
            </a:r>
            <a:br>
              <a:rPr lang="en-US" sz="3000" dirty="0" smtClean="0">
                <a:cs typeface="Arial" pitchFamily="34" charset="0"/>
              </a:rPr>
            </a:br>
            <a:r>
              <a:rPr lang="en-US" sz="3000" dirty="0" smtClean="0">
                <a:latin typeface="Calibri" charset="0"/>
              </a:rPr>
              <a:t/>
            </a:r>
            <a:br>
              <a:rPr lang="en-US" sz="3000" dirty="0" smtClean="0">
                <a:latin typeface="Calibri" charset="0"/>
              </a:rPr>
            </a:br>
            <a:endParaRPr lang="en-US" sz="3000" dirty="0">
              <a:latin typeface="Calibri" charset="0"/>
            </a:endParaRPr>
          </a:p>
        </p:txBody>
      </p:sp>
      <p:grpSp>
        <p:nvGrpSpPr>
          <p:cNvPr id="2" name="Group 6"/>
          <p:cNvGrpSpPr/>
          <p:nvPr/>
        </p:nvGrpSpPr>
        <p:grpSpPr>
          <a:xfrm>
            <a:off x="14710251" y="1122495"/>
            <a:ext cx="2330170" cy="2233797"/>
            <a:chOff x="1004940" y="3130062"/>
            <a:chExt cx="1026392" cy="1155879"/>
          </a:xfrm>
          <a:effectLst>
            <a:outerShdw blurRad="152400" dist="317500" dir="5400000" sx="90000" sy="-19000" rotWithShape="0">
              <a:prstClr val="black">
                <a:alpha val="15000"/>
              </a:prstClr>
            </a:outerShdw>
          </a:effectLst>
        </p:grpSpPr>
        <p:sp>
          <p:nvSpPr>
            <p:cNvPr id="8" name="Flowchart: Magnetic Disk 7"/>
            <p:cNvSpPr/>
            <p:nvPr/>
          </p:nvSpPr>
          <p:spPr>
            <a:xfrm rot="2171720">
              <a:off x="1270440" y="3130062"/>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lowchart: Magnetic Disk 8"/>
            <p:cNvSpPr/>
            <p:nvPr/>
          </p:nvSpPr>
          <p:spPr>
            <a:xfrm rot="409548">
              <a:off x="1004940" y="3756088"/>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lowchart: Magnetic Disk 9"/>
            <p:cNvSpPr/>
            <p:nvPr/>
          </p:nvSpPr>
          <p:spPr>
            <a:xfrm rot="1475997">
              <a:off x="1466654" y="4117901"/>
              <a:ext cx="564678" cy="168040"/>
            </a:xfrm>
            <a:prstGeom prst="flowChartMagneticDisk">
              <a:avLst/>
            </a:prstGeom>
            <a:solidFill>
              <a:srgbClr val="FFFF00"/>
            </a:solidFill>
            <a:ln>
              <a:solidFill>
                <a:srgbClr val="CCCC00"/>
              </a:solidFill>
            </a:ln>
            <a:effectLst>
              <a:innerShdw blurRad="63500" dist="508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7"/>
          <p:cNvGrpSpPr/>
          <p:nvPr/>
        </p:nvGrpSpPr>
        <p:grpSpPr>
          <a:xfrm>
            <a:off x="7828756" y="9152175"/>
            <a:ext cx="3416300" cy="484188"/>
            <a:chOff x="2841434" y="5867400"/>
            <a:chExt cx="3416300" cy="484188"/>
          </a:xfrm>
        </p:grpSpPr>
        <p:sp>
          <p:nvSpPr>
            <p:cNvPr id="14" name="Right Arrow 13"/>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5" name="Right Arrow 14"/>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1675551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094843"/>
          </a:xfrm>
        </p:spPr>
        <p:txBody>
          <a:bodyPr anchor="t" anchorCtr="0">
            <a:normAutofit/>
          </a:bodyPr>
          <a:lstStyle/>
          <a:p>
            <a:r>
              <a:rPr lang="en-US" sz="2700" dirty="0">
                <a:solidFill>
                  <a:schemeClr val="bg1"/>
                </a:solidFill>
                <a:latin typeface="Calibri" charset="0"/>
              </a:rPr>
              <a:t>During the game you will be shown different </a:t>
            </a:r>
            <a:r>
              <a:rPr lang="en-US" sz="2700" dirty="0" smtClean="0">
                <a:solidFill>
                  <a:schemeClr val="bg1"/>
                </a:solidFill>
                <a:latin typeface="Calibri" charset="0"/>
              </a:rPr>
              <a:t>gems,</a:t>
            </a:r>
            <a:br>
              <a:rPr lang="en-US" sz="2700" dirty="0" smtClean="0">
                <a:solidFill>
                  <a:schemeClr val="bg1"/>
                </a:solidFill>
                <a:latin typeface="Calibri" charset="0"/>
              </a:rPr>
            </a:br>
            <a:r>
              <a:rPr lang="en-US" sz="2700" dirty="0" smtClean="0">
                <a:solidFill>
                  <a:schemeClr val="bg1"/>
                </a:solidFill>
                <a:latin typeface="Calibri" charset="0"/>
              </a:rPr>
              <a:t>for example this one:</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endParaRPr lang="en-US" sz="2700" dirty="0">
              <a:solidFill>
                <a:schemeClr val="bg1"/>
              </a:solidFill>
              <a:latin typeface="Calibri" charset="0"/>
            </a:endParaRPr>
          </a:p>
        </p:txBody>
      </p:sp>
      <p:grpSp>
        <p:nvGrpSpPr>
          <p:cNvPr id="2" name="Group 7"/>
          <p:cNvGrpSpPr/>
          <p:nvPr/>
        </p:nvGrpSpPr>
        <p:grpSpPr>
          <a:xfrm>
            <a:off x="7828756" y="9152175"/>
            <a:ext cx="3416300" cy="484188"/>
            <a:chOff x="2841434" y="5867400"/>
            <a:chExt cx="3416300" cy="484188"/>
          </a:xfrm>
        </p:grpSpPr>
        <p:sp>
          <p:nvSpPr>
            <p:cNvPr id="12" name="Right Arrow 11"/>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3" name="Right Arrow 12"/>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
        <p:nvSpPr>
          <p:cNvPr id="14" name="Flowchart: Off-page Connector 13"/>
          <p:cNvSpPr/>
          <p:nvPr/>
        </p:nvSpPr>
        <p:spPr>
          <a:xfrm>
            <a:off x="8454097" y="3030875"/>
            <a:ext cx="2165618" cy="2488563"/>
          </a:xfrm>
          <a:prstGeom prst="flowChartOffpageConnector">
            <a:avLst/>
          </a:prstGeom>
          <a:gradFill flip="none" rotWithShape="1">
            <a:gsLst>
              <a:gs pos="0">
                <a:srgbClr val="22DEDE">
                  <a:shade val="30000"/>
                  <a:satMod val="115000"/>
                </a:srgbClr>
              </a:gs>
              <a:gs pos="50000">
                <a:srgbClr val="22DEDE">
                  <a:shade val="67500"/>
                  <a:satMod val="115000"/>
                </a:srgbClr>
              </a:gs>
              <a:gs pos="100000">
                <a:srgbClr val="22DEDE">
                  <a:shade val="100000"/>
                  <a:satMod val="115000"/>
                </a:srgbClr>
              </a:gs>
            </a:gsLst>
            <a:lin ang="10800000" scaled="1"/>
            <a:tileRect/>
          </a:gra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279400" h="2794000" prst="convex"/>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Tree>
    <p:extLst>
      <p:ext uri="{BB962C8B-B14F-4D97-AF65-F5344CB8AC3E}">
        <p14:creationId xmlns:p14="http://schemas.microsoft.com/office/powerpoint/2010/main" val="2254272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53691" y="1501152"/>
            <a:ext cx="17166432" cy="8639810"/>
          </a:xfrm>
        </p:spPr>
        <p:txBody>
          <a:bodyPr>
            <a:normAutofit/>
          </a:bodyPr>
          <a:lstStyle/>
          <a:p>
            <a:r>
              <a:rPr lang="en-US" sz="2700" dirty="0" smtClean="0">
                <a:solidFill>
                  <a:schemeClr val="bg1"/>
                </a:solidFill>
                <a:cs typeface="Arial" pitchFamily="34" charset="0"/>
              </a:rPr>
              <a:t>Is anything unclear?</a:t>
            </a:r>
            <a:br>
              <a:rPr lang="en-US" sz="2700" dirty="0" smtClean="0">
                <a:solidFill>
                  <a:schemeClr val="bg1"/>
                </a:solidFill>
                <a:cs typeface="Arial" pitchFamily="34" charset="0"/>
              </a:rPr>
            </a:br>
            <a:r>
              <a:rPr lang="en-US" sz="2700" dirty="0" smtClean="0">
                <a:solidFill>
                  <a:schemeClr val="bg1"/>
                </a:solidFill>
                <a:cs typeface="Arial" pitchFamily="34" charset="0"/>
              </a:rPr>
              <a:t>Then ask the experimenter now.</a:t>
            </a:r>
            <a:r>
              <a:rPr lang="en-US" sz="3000" dirty="0" smtClean="0">
                <a:solidFill>
                  <a:schemeClr val="bg1"/>
                </a:solidFill>
                <a:cs typeface="Arial" pitchFamily="34" charset="0"/>
              </a:rPr>
              <a:t/>
            </a:r>
            <a:br>
              <a:rPr lang="en-US" sz="3000" dirty="0" smtClean="0">
                <a:solidFill>
                  <a:schemeClr val="bg1"/>
                </a:solidFill>
                <a:cs typeface="Arial" pitchFamily="34" charset="0"/>
              </a:rPr>
            </a:br>
            <a:r>
              <a:rPr lang="en-US" sz="4100" dirty="0" smtClean="0">
                <a:solidFill>
                  <a:schemeClr val="bg1"/>
                </a:solidFill>
                <a:cs typeface="Arial" pitchFamily="34" charset="0"/>
              </a:rPr>
              <a:t/>
            </a:r>
            <a:br>
              <a:rPr lang="en-US" sz="4100" dirty="0" smtClean="0">
                <a:solidFill>
                  <a:schemeClr val="bg1"/>
                </a:solidFill>
                <a:cs typeface="Arial" pitchFamily="34" charset="0"/>
              </a:rPr>
            </a:br>
            <a:r>
              <a:rPr lang="en-US" sz="4400" dirty="0" smtClean="0">
                <a:solidFill>
                  <a:schemeClr val="bg1"/>
                </a:solidFill>
                <a:latin typeface="Courier New" pitchFamily="49" charset="0"/>
                <a:cs typeface="Courier New" pitchFamily="49" charset="0"/>
              </a:rPr>
              <a:t>Good luck!</a:t>
            </a:r>
            <a:r>
              <a:rPr lang="en-US" sz="6100" dirty="0" smtClean="0">
                <a:latin typeface="Courier New" pitchFamily="49" charset="0"/>
                <a:cs typeface="Courier New" pitchFamily="49" charset="0"/>
              </a:rPr>
              <a:t/>
            </a:r>
            <a:br>
              <a:rPr lang="en-US" sz="6100" dirty="0" smtClean="0">
                <a:latin typeface="Courier New" pitchFamily="49" charset="0"/>
                <a:cs typeface="Courier New" pitchFamily="49" charset="0"/>
              </a:rPr>
            </a:br>
            <a:endParaRPr lang="en-US" sz="4100" dirty="0">
              <a:latin typeface="Calibri"/>
              <a:cs typeface="Calibri"/>
            </a:endParaRPr>
          </a:p>
        </p:txBody>
      </p:sp>
      <p:grpSp>
        <p:nvGrpSpPr>
          <p:cNvPr id="17" name="Group 7"/>
          <p:cNvGrpSpPr/>
          <p:nvPr/>
        </p:nvGrpSpPr>
        <p:grpSpPr>
          <a:xfrm>
            <a:off x="7828756" y="9152175"/>
            <a:ext cx="3416300" cy="484188"/>
            <a:chOff x="2841434" y="5867400"/>
            <a:chExt cx="3416300" cy="484188"/>
          </a:xfrm>
        </p:grpSpPr>
        <p:sp>
          <p:nvSpPr>
            <p:cNvPr id="18" name="Right Arrow 17"/>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9" name="Right Arrow 18"/>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2044094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094843"/>
          </a:xfrm>
        </p:spPr>
        <p:txBody>
          <a:bodyPr anchor="t" anchorCtr="0">
            <a:normAutofit/>
          </a:bodyPr>
          <a:lstStyle/>
          <a:p>
            <a:r>
              <a:rPr lang="en-US" sz="2700" dirty="0">
                <a:solidFill>
                  <a:schemeClr val="bg1"/>
                </a:solidFill>
                <a:latin typeface="Calibri" charset="0"/>
              </a:rPr>
              <a:t>During the game you will be shown different </a:t>
            </a:r>
            <a:r>
              <a:rPr lang="en-US" sz="2700" dirty="0" smtClean="0">
                <a:solidFill>
                  <a:schemeClr val="bg1"/>
                </a:solidFill>
                <a:latin typeface="Calibri" charset="0"/>
              </a:rPr>
              <a:t>gems,</a:t>
            </a:r>
            <a:br>
              <a:rPr lang="en-US" sz="2700" dirty="0" smtClean="0">
                <a:solidFill>
                  <a:schemeClr val="bg1"/>
                </a:solidFill>
                <a:latin typeface="Calibri" charset="0"/>
              </a:rPr>
            </a:br>
            <a:r>
              <a:rPr lang="en-US" sz="2700" dirty="0" smtClean="0">
                <a:solidFill>
                  <a:schemeClr val="bg1"/>
                </a:solidFill>
                <a:latin typeface="Calibri" charset="0"/>
              </a:rPr>
              <a:t>for example this one:</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rPr>
              <a:t>Every time you see a gem, you choose whether you </a:t>
            </a:r>
            <a:br>
              <a:rPr lang="en-US" sz="2700" dirty="0" smtClean="0">
                <a:solidFill>
                  <a:schemeClr val="bg1"/>
                </a:solidFill>
              </a:rPr>
            </a:br>
            <a:r>
              <a:rPr lang="en-US" sz="2700" dirty="0" smtClean="0">
                <a:solidFill>
                  <a:schemeClr val="bg1"/>
                </a:solidFill>
              </a:rPr>
              <a:t>want to collect the gem or not.</a:t>
            </a:r>
            <a:r>
              <a:rPr lang="en-US" sz="3000" dirty="0" smtClean="0">
                <a:solidFill>
                  <a:schemeClr val="bg1"/>
                </a:solidFill>
              </a:rPr>
              <a:t> </a:t>
            </a:r>
            <a:br>
              <a:rPr lang="en-US" sz="3000" dirty="0" smtClean="0">
                <a:solidFill>
                  <a:schemeClr val="bg1"/>
                </a:solidFill>
              </a:rPr>
            </a:br>
            <a:r>
              <a:rPr lang="en-US" sz="3000" dirty="0" smtClean="0">
                <a:solidFill>
                  <a:schemeClr val="bg1"/>
                </a:solidFill>
              </a:rPr>
              <a:t/>
            </a:r>
            <a:br>
              <a:rPr lang="en-US" sz="3000" dirty="0" smtClean="0">
                <a:solidFill>
                  <a:schemeClr val="bg1"/>
                </a:solidFill>
              </a:rPr>
            </a:br>
            <a:endParaRPr lang="en-US" sz="2700" dirty="0">
              <a:solidFill>
                <a:schemeClr val="bg1"/>
              </a:solidFill>
              <a:latin typeface="Calibri" charset="0"/>
            </a:endParaRPr>
          </a:p>
        </p:txBody>
      </p:sp>
      <p:grpSp>
        <p:nvGrpSpPr>
          <p:cNvPr id="11" name="Group 7"/>
          <p:cNvGrpSpPr/>
          <p:nvPr/>
        </p:nvGrpSpPr>
        <p:grpSpPr>
          <a:xfrm>
            <a:off x="7828756" y="9152175"/>
            <a:ext cx="3416300" cy="484188"/>
            <a:chOff x="2841434" y="5867400"/>
            <a:chExt cx="3416300" cy="484188"/>
          </a:xfrm>
        </p:grpSpPr>
        <p:sp>
          <p:nvSpPr>
            <p:cNvPr id="12" name="Right Arrow 11"/>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3" name="Right Arrow 12"/>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
        <p:nvSpPr>
          <p:cNvPr id="14" name="Flowchart: Off-page Connector 13"/>
          <p:cNvSpPr/>
          <p:nvPr/>
        </p:nvSpPr>
        <p:spPr>
          <a:xfrm>
            <a:off x="8454097" y="3030875"/>
            <a:ext cx="2165618" cy="2488563"/>
          </a:xfrm>
          <a:prstGeom prst="flowChartOffpageConnector">
            <a:avLst/>
          </a:prstGeom>
          <a:gradFill flip="none" rotWithShape="1">
            <a:gsLst>
              <a:gs pos="0">
                <a:srgbClr val="22DEDE">
                  <a:shade val="30000"/>
                  <a:satMod val="115000"/>
                </a:srgbClr>
              </a:gs>
              <a:gs pos="50000">
                <a:srgbClr val="22DEDE">
                  <a:shade val="67500"/>
                  <a:satMod val="115000"/>
                </a:srgbClr>
              </a:gs>
              <a:gs pos="100000">
                <a:srgbClr val="22DEDE">
                  <a:shade val="100000"/>
                  <a:satMod val="115000"/>
                </a:srgbClr>
              </a:gs>
            </a:gsLst>
            <a:lin ang="10800000" scaled="1"/>
            <a:tileRect/>
          </a:gra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279400" h="2794000" prst="convex"/>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Tree>
    <p:extLst>
      <p:ext uri="{BB962C8B-B14F-4D97-AF65-F5344CB8AC3E}">
        <p14:creationId xmlns:p14="http://schemas.microsoft.com/office/powerpoint/2010/main" val="2254272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1848254"/>
            <a:ext cx="19073813" cy="7094843"/>
          </a:xfrm>
        </p:spPr>
        <p:txBody>
          <a:bodyPr anchor="t" anchorCtr="0">
            <a:normAutofit/>
          </a:bodyPr>
          <a:lstStyle/>
          <a:p>
            <a:r>
              <a:rPr lang="en-US" sz="2700" dirty="0">
                <a:solidFill>
                  <a:schemeClr val="bg1"/>
                </a:solidFill>
                <a:latin typeface="Calibri" charset="0"/>
              </a:rPr>
              <a:t>During the game you will be shown different </a:t>
            </a:r>
            <a:r>
              <a:rPr lang="en-US" sz="2700" dirty="0" smtClean="0">
                <a:solidFill>
                  <a:schemeClr val="bg1"/>
                </a:solidFill>
                <a:latin typeface="Calibri" charset="0"/>
              </a:rPr>
              <a:t>gems,</a:t>
            </a:r>
            <a:br>
              <a:rPr lang="en-US" sz="2700" dirty="0" smtClean="0">
                <a:solidFill>
                  <a:schemeClr val="bg1"/>
                </a:solidFill>
                <a:latin typeface="Calibri" charset="0"/>
              </a:rPr>
            </a:br>
            <a:r>
              <a:rPr lang="en-US" sz="2700" dirty="0" smtClean="0">
                <a:solidFill>
                  <a:schemeClr val="bg1"/>
                </a:solidFill>
                <a:latin typeface="Calibri" charset="0"/>
              </a:rPr>
              <a:t>for example this one:</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rPr>
              <a:t>Every time you see a gem, you choose whether you </a:t>
            </a:r>
            <a:br>
              <a:rPr lang="en-US" sz="2700" dirty="0" smtClean="0">
                <a:solidFill>
                  <a:schemeClr val="bg1"/>
                </a:solidFill>
              </a:rPr>
            </a:br>
            <a:r>
              <a:rPr lang="en-US" sz="2700" dirty="0" smtClean="0">
                <a:solidFill>
                  <a:schemeClr val="bg1"/>
                </a:solidFill>
              </a:rPr>
              <a:t>want to collect the gem or not.</a:t>
            </a:r>
            <a:r>
              <a:rPr lang="en-US" sz="3000" dirty="0" smtClean="0">
                <a:solidFill>
                  <a:schemeClr val="bg1"/>
                </a:solidFill>
              </a:rPr>
              <a:t> </a:t>
            </a:r>
            <a:br>
              <a:rPr lang="en-US" sz="3000" dirty="0" smtClean="0">
                <a:solidFill>
                  <a:schemeClr val="bg1"/>
                </a:solidFill>
              </a:rPr>
            </a:br>
            <a:r>
              <a:rPr lang="en-US" sz="3000" dirty="0" smtClean="0">
                <a:solidFill>
                  <a:schemeClr val="bg1"/>
                </a:solidFill>
              </a:rPr>
              <a:t/>
            </a:r>
            <a:br>
              <a:rPr lang="en-US" sz="3000" dirty="0" smtClean="0">
                <a:solidFill>
                  <a:schemeClr val="bg1"/>
                </a:solidFill>
              </a:rPr>
            </a:br>
            <a:r>
              <a:rPr lang="en-US" sz="2700" dirty="0" smtClean="0">
                <a:solidFill>
                  <a:schemeClr val="bg1"/>
                </a:solidFill>
                <a:latin typeface="Calibri" charset="0"/>
              </a:rPr>
              <a:t>You collect a gem by pressing left or right, </a:t>
            </a:r>
            <a:br>
              <a:rPr lang="en-US" sz="2700" dirty="0" smtClean="0">
                <a:solidFill>
                  <a:schemeClr val="bg1"/>
                </a:solidFill>
                <a:latin typeface="Calibri" charset="0"/>
              </a:rPr>
            </a:br>
            <a:r>
              <a:rPr lang="en-US" sz="2700" dirty="0" smtClean="0">
                <a:solidFill>
                  <a:schemeClr val="bg1"/>
                </a:solidFill>
                <a:latin typeface="Calibri" charset="0"/>
              </a:rPr>
              <a:t>or not collect by waiting until the gem disappears. </a:t>
            </a:r>
            <a:endParaRPr lang="en-US" sz="2700" dirty="0">
              <a:solidFill>
                <a:schemeClr val="bg1"/>
              </a:solidFill>
              <a:latin typeface="Calibri" charset="0"/>
            </a:endParaRPr>
          </a:p>
        </p:txBody>
      </p:sp>
      <p:grpSp>
        <p:nvGrpSpPr>
          <p:cNvPr id="2" name="Group 7"/>
          <p:cNvGrpSpPr/>
          <p:nvPr/>
        </p:nvGrpSpPr>
        <p:grpSpPr>
          <a:xfrm>
            <a:off x="7828756" y="9152175"/>
            <a:ext cx="3416300" cy="484188"/>
            <a:chOff x="2841434" y="5867400"/>
            <a:chExt cx="3416300" cy="484188"/>
          </a:xfrm>
        </p:grpSpPr>
        <p:sp>
          <p:nvSpPr>
            <p:cNvPr id="12" name="Right Arrow 11"/>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3" name="Right Arrow 12"/>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
        <p:nvSpPr>
          <p:cNvPr id="14" name="Flowchart: Off-page Connector 13"/>
          <p:cNvSpPr/>
          <p:nvPr/>
        </p:nvSpPr>
        <p:spPr>
          <a:xfrm>
            <a:off x="8454097" y="3030875"/>
            <a:ext cx="2165618" cy="2488563"/>
          </a:xfrm>
          <a:prstGeom prst="flowChartOffpageConnector">
            <a:avLst/>
          </a:prstGeom>
          <a:gradFill flip="none" rotWithShape="1">
            <a:gsLst>
              <a:gs pos="0">
                <a:srgbClr val="22DEDE">
                  <a:shade val="30000"/>
                  <a:satMod val="115000"/>
                </a:srgbClr>
              </a:gs>
              <a:gs pos="50000">
                <a:srgbClr val="22DEDE">
                  <a:shade val="67500"/>
                  <a:satMod val="115000"/>
                </a:srgbClr>
              </a:gs>
              <a:gs pos="100000">
                <a:srgbClr val="22DEDE">
                  <a:shade val="100000"/>
                  <a:satMod val="115000"/>
                </a:srgbClr>
              </a:gs>
            </a:gsLst>
            <a:lin ang="10800000" scaled="1"/>
            <a:tileRect/>
          </a:gra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279400" h="2794000" prst="convex"/>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Tree>
    <p:extLst>
      <p:ext uri="{BB962C8B-B14F-4D97-AF65-F5344CB8AC3E}">
        <p14:creationId xmlns:p14="http://schemas.microsoft.com/office/powerpoint/2010/main" val="2254272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53691" y="1559966"/>
            <a:ext cx="17166432" cy="7559834"/>
          </a:xfrm>
        </p:spPr>
        <p:txBody>
          <a:bodyPr/>
          <a:lstStyle/>
          <a:p>
            <a:pPr eaLnBrk="1" hangingPunct="1">
              <a:lnSpc>
                <a:spcPct val="120000"/>
              </a:lnSpc>
              <a:spcBef>
                <a:spcPts val="1200"/>
              </a:spcBef>
            </a:pPr>
            <a:r>
              <a:rPr lang="en-US" sz="2700" dirty="0" smtClean="0">
                <a:solidFill>
                  <a:schemeClr val="bg1"/>
                </a:solidFill>
                <a:latin typeface="Calibri" charset="0"/>
              </a:rPr>
              <a:t>So, every </a:t>
            </a:r>
            <a:r>
              <a:rPr lang="en-US" sz="2700" dirty="0">
                <a:solidFill>
                  <a:schemeClr val="bg1"/>
                </a:solidFill>
                <a:latin typeface="Calibri" charset="0"/>
              </a:rPr>
              <a:t>time a gem </a:t>
            </a:r>
            <a:r>
              <a:rPr lang="en-US" sz="2700" dirty="0" smtClean="0">
                <a:solidFill>
                  <a:schemeClr val="bg1"/>
                </a:solidFill>
                <a:latin typeface="Calibri" charset="0"/>
              </a:rPr>
              <a:t>appears </a:t>
            </a:r>
            <a:r>
              <a:rPr lang="en-US" sz="2700" dirty="0">
                <a:solidFill>
                  <a:schemeClr val="bg1"/>
                </a:solidFill>
                <a:latin typeface="Calibri" charset="0"/>
              </a:rPr>
              <a:t>on the screen </a:t>
            </a:r>
            <a:br>
              <a:rPr lang="en-US" sz="2700" dirty="0">
                <a:solidFill>
                  <a:schemeClr val="bg1"/>
                </a:solidFill>
                <a:latin typeface="Calibri" charset="0"/>
              </a:rPr>
            </a:br>
            <a:r>
              <a:rPr lang="en-US" sz="2700" dirty="0">
                <a:solidFill>
                  <a:schemeClr val="bg1"/>
                </a:solidFill>
                <a:latin typeface="Calibri" charset="0"/>
              </a:rPr>
              <a:t>you can decide to either: </a:t>
            </a:r>
            <a:br>
              <a:rPr lang="en-US" sz="2700" dirty="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a:solidFill>
                  <a:schemeClr val="bg1"/>
                </a:solidFill>
                <a:latin typeface="Calibri" charset="0"/>
              </a:rPr>
              <a:t>1) </a:t>
            </a:r>
            <a:r>
              <a:rPr lang="en-US" sz="2700" dirty="0" smtClean="0">
                <a:solidFill>
                  <a:schemeClr val="bg1"/>
                </a:solidFill>
                <a:latin typeface="Calibri" charset="0"/>
              </a:rPr>
              <a:t>Press left</a:t>
            </a:r>
            <a:r>
              <a:rPr lang="en-US" sz="2700" dirty="0">
                <a:solidFill>
                  <a:schemeClr val="bg1"/>
                </a:solidFill>
                <a:latin typeface="Calibri" charset="0"/>
              </a:rPr>
              <a:t/>
            </a:r>
            <a:br>
              <a:rPr lang="en-US" sz="2700" dirty="0">
                <a:solidFill>
                  <a:schemeClr val="bg1"/>
                </a:solidFill>
                <a:latin typeface="Calibri" charset="0"/>
              </a:rPr>
            </a:br>
            <a:r>
              <a:rPr lang="en-US" sz="2700" dirty="0" smtClean="0">
                <a:solidFill>
                  <a:schemeClr val="bg1"/>
                </a:solidFill>
                <a:latin typeface="Calibri" charset="0"/>
              </a:rPr>
              <a:t>  2</a:t>
            </a:r>
            <a:r>
              <a:rPr lang="en-US" sz="2700" dirty="0">
                <a:solidFill>
                  <a:schemeClr val="bg1"/>
                </a:solidFill>
                <a:latin typeface="Calibri" charset="0"/>
              </a:rPr>
              <a:t>) Press </a:t>
            </a:r>
            <a:r>
              <a:rPr lang="en-US" sz="2700" dirty="0" smtClean="0">
                <a:solidFill>
                  <a:schemeClr val="bg1"/>
                </a:solidFill>
                <a:latin typeface="Calibri" charset="0"/>
              </a:rPr>
              <a:t>right</a:t>
            </a:r>
            <a:br>
              <a:rPr lang="en-US" sz="2700" dirty="0" smtClean="0">
                <a:solidFill>
                  <a:schemeClr val="bg1"/>
                </a:solidFill>
                <a:latin typeface="Calibri" charset="0"/>
              </a:rPr>
            </a:br>
            <a:r>
              <a:rPr lang="en-US" sz="2700" dirty="0" smtClean="0">
                <a:solidFill>
                  <a:schemeClr val="bg1"/>
                </a:solidFill>
                <a:latin typeface="Calibri" charset="0"/>
              </a:rPr>
              <a:t>3) Not press</a:t>
            </a:r>
            <a:r>
              <a:rPr lang="en-US" sz="2700" dirty="0">
                <a:solidFill>
                  <a:schemeClr val="bg1"/>
                </a:solidFill>
                <a:latin typeface="Calibri" charset="0"/>
              </a:rPr>
              <a:t/>
            </a:r>
            <a:br>
              <a:rPr lang="en-US" sz="2700" dirty="0">
                <a:solidFill>
                  <a:schemeClr val="bg1"/>
                </a:solidFill>
                <a:latin typeface="Calibri" charset="0"/>
              </a:rPr>
            </a:br>
            <a:r>
              <a:rPr lang="en-US" sz="4100" dirty="0">
                <a:solidFill>
                  <a:schemeClr val="bg1"/>
                </a:solidFill>
                <a:latin typeface="Calibri" charset="0"/>
              </a:rPr>
              <a:t/>
            </a:r>
            <a:br>
              <a:rPr lang="en-US" sz="4100" dirty="0">
                <a:solidFill>
                  <a:schemeClr val="bg1"/>
                </a:solidFill>
                <a:latin typeface="Calibri" charset="0"/>
              </a:rPr>
            </a:br>
            <a:endParaRPr lang="en-US" sz="4100" dirty="0">
              <a:solidFill>
                <a:schemeClr val="bg1"/>
              </a:solidFill>
              <a:latin typeface="Calibri" charset="0"/>
            </a:endParaRPr>
          </a:p>
        </p:txBody>
      </p:sp>
      <p:grpSp>
        <p:nvGrpSpPr>
          <p:cNvPr id="9" name="Group 7"/>
          <p:cNvGrpSpPr/>
          <p:nvPr/>
        </p:nvGrpSpPr>
        <p:grpSpPr>
          <a:xfrm>
            <a:off x="7828756" y="9152175"/>
            <a:ext cx="3416300" cy="484188"/>
            <a:chOff x="2841434" y="5867400"/>
            <a:chExt cx="3416300" cy="484188"/>
          </a:xfrm>
        </p:grpSpPr>
        <p:sp>
          <p:nvSpPr>
            <p:cNvPr id="10" name="Right Arrow 9"/>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1" name="Right Arrow 10"/>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1064631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479990"/>
            <a:ext cx="17166432" cy="8871130"/>
          </a:xfrm>
        </p:spPr>
        <p:txBody>
          <a:bodyPr>
            <a:normAutofit/>
          </a:bodyPr>
          <a:lstStyle/>
          <a:p>
            <a:r>
              <a:rPr lang="en-US" sz="3000" dirty="0">
                <a:solidFill>
                  <a:schemeClr val="bg1"/>
                </a:solidFill>
                <a:latin typeface="Calibri" charset="0"/>
              </a:rPr>
              <a:t/>
            </a:r>
            <a:br>
              <a:rPr lang="en-US" sz="3000" dirty="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Let’s try this out! </a:t>
            </a:r>
            <a:r>
              <a:rPr lang="en-US" sz="3000" dirty="0">
                <a:solidFill>
                  <a:schemeClr val="bg1"/>
                </a:solidFill>
                <a:latin typeface="Calibri" charset="0"/>
              </a:rPr>
              <a:t/>
            </a:r>
            <a:br>
              <a:rPr lang="en-US" sz="3000" dirty="0">
                <a:solidFill>
                  <a:schemeClr val="bg1"/>
                </a:solidFill>
                <a:latin typeface="Calibri" charset="0"/>
              </a:rPr>
            </a:br>
            <a:endParaRPr lang="en-US" sz="3000" dirty="0">
              <a:solidFill>
                <a:schemeClr val="bg1"/>
              </a:solidFill>
              <a:latin typeface="Calibri" charset="0"/>
            </a:endParaRP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grpSp>
        <p:nvGrpSpPr>
          <p:cNvPr id="10" name="Group 7"/>
          <p:cNvGrpSpPr/>
          <p:nvPr/>
        </p:nvGrpSpPr>
        <p:grpSpPr>
          <a:xfrm>
            <a:off x="7828756" y="9152175"/>
            <a:ext cx="3416300" cy="484188"/>
            <a:chOff x="2841434" y="5867400"/>
            <a:chExt cx="3416300" cy="484188"/>
          </a:xfrm>
        </p:grpSpPr>
        <p:sp>
          <p:nvSpPr>
            <p:cNvPr id="11" name="Right Arrow 10"/>
            <p:cNvSpPr/>
            <p:nvPr/>
          </p:nvSpPr>
          <p:spPr>
            <a:xfrm>
              <a:off x="52798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
          <p:nvSpPr>
            <p:cNvPr id="12" name="Right Arrow 11"/>
            <p:cNvSpPr/>
            <p:nvPr/>
          </p:nvSpPr>
          <p:spPr>
            <a:xfrm rot="10800000">
              <a:off x="2841434" y="5867400"/>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grpSp>
    </p:spTree>
    <p:extLst>
      <p:ext uri="{BB962C8B-B14F-4D97-AF65-F5344CB8AC3E}">
        <p14:creationId xmlns:p14="http://schemas.microsoft.com/office/powerpoint/2010/main" val="3948818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379611"/>
            <a:ext cx="17166432" cy="8306912"/>
          </a:xfrm>
        </p:spPr>
        <p:txBody>
          <a:bodyPr>
            <a:normAutofit fontScale="90000"/>
          </a:bodyPr>
          <a:lstStyle/>
          <a:p>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For this gem </a:t>
            </a:r>
            <a:r>
              <a:rPr lang="en-US" sz="3000" b="1" dirty="0" smtClean="0">
                <a:solidFill>
                  <a:schemeClr val="bg1"/>
                </a:solidFill>
                <a:latin typeface="Calibri" charset="0"/>
              </a:rPr>
              <a:t>Press Left </a:t>
            </a:r>
            <a:br>
              <a:rPr lang="en-US" sz="3000" b="1" dirty="0" smtClean="0">
                <a:solidFill>
                  <a:schemeClr val="bg1"/>
                </a:solidFill>
                <a:latin typeface="Calibri" charset="0"/>
              </a:rPr>
            </a:br>
            <a:r>
              <a:rPr lang="en-US" sz="3000" dirty="0">
                <a:solidFill>
                  <a:schemeClr val="bg1"/>
                </a:solidFill>
                <a:latin typeface="Calibri" charset="0"/>
              </a:rPr>
              <a:t>is </a:t>
            </a:r>
            <a:r>
              <a:rPr lang="en-US" sz="3000" dirty="0" smtClean="0">
                <a:solidFill>
                  <a:schemeClr val="bg1"/>
                </a:solidFill>
                <a:latin typeface="Calibri" charset="0"/>
              </a:rPr>
              <a:t>best most of the time.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Try out all response options to see what happens! </a:t>
            </a:r>
            <a:r>
              <a:rPr lang="en-US" sz="3000" dirty="0">
                <a:solidFill>
                  <a:schemeClr val="bg1"/>
                </a:solidFill>
                <a:latin typeface="Calibri" charset="0"/>
              </a:rPr>
              <a:t/>
            </a:r>
            <a:br>
              <a:rPr lang="en-US" sz="3000" dirty="0">
                <a:solidFill>
                  <a:schemeClr val="bg1"/>
                </a:solidFill>
                <a:latin typeface="Calibri" charset="0"/>
              </a:rPr>
            </a:br>
            <a:endParaRPr lang="en-US" sz="3000" dirty="0">
              <a:solidFill>
                <a:schemeClr val="bg1"/>
              </a:solidFill>
              <a:latin typeface="Calibri" charset="0"/>
            </a:endParaRP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sp>
        <p:nvSpPr>
          <p:cNvPr id="6" name="Diamond 5"/>
          <p:cNvSpPr/>
          <p:nvPr/>
        </p:nvSpPr>
        <p:spPr>
          <a:xfrm rot="19982046">
            <a:off x="8376354" y="3140497"/>
            <a:ext cx="2297687" cy="3365719"/>
          </a:xfrm>
          <a:prstGeom prst="diamond">
            <a:avLst/>
          </a:prstGeom>
          <a:gradFill flip="none" rotWithShape="1">
            <a:gsLst>
              <a:gs pos="0">
                <a:srgbClr val="B04EA9">
                  <a:tint val="66000"/>
                  <a:satMod val="160000"/>
                  <a:shade val="30000"/>
                  <a:satMod val="115000"/>
                </a:srgbClr>
              </a:gs>
              <a:gs pos="50000">
                <a:srgbClr val="B04EA9">
                  <a:tint val="66000"/>
                  <a:satMod val="160000"/>
                  <a:shade val="67500"/>
                  <a:satMod val="115000"/>
                </a:srgbClr>
              </a:gs>
              <a:gs pos="100000">
                <a:srgbClr val="B04EA9">
                  <a:tint val="66000"/>
                  <a:satMod val="160000"/>
                  <a:shade val="100000"/>
                  <a:satMod val="115000"/>
                </a:srgbClr>
              </a:gs>
            </a:gsLst>
            <a:lin ang="10800000" scaled="1"/>
            <a:tileRect/>
          </a:gra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558800" h="2794000" prst="hardEdge"/>
          </a:sp3d>
        </p:spPr>
        <p:style>
          <a:lnRef idx="1">
            <a:schemeClr val="accent1"/>
          </a:lnRef>
          <a:fillRef idx="3">
            <a:schemeClr val="accent1"/>
          </a:fillRef>
          <a:effectRef idx="2">
            <a:schemeClr val="accent1"/>
          </a:effectRef>
          <a:fontRef idx="minor">
            <a:schemeClr val="lt1"/>
          </a:fontRef>
        </p:style>
        <p:txBody>
          <a:bodyPr lIns="199156" tIns="99578" rIns="199156" bIns="99578" rtlCol="0" anchor="ctr"/>
          <a:lstStyle/>
          <a:p>
            <a:pPr algn="ctr"/>
            <a:endParaRPr lang="en-US"/>
          </a:p>
        </p:txBody>
      </p:sp>
      <p:sp>
        <p:nvSpPr>
          <p:cNvPr id="7" name="Right Arrow 6"/>
          <p:cNvSpPr/>
          <p:nvPr/>
        </p:nvSpPr>
        <p:spPr>
          <a:xfrm>
            <a:off x="10350226" y="8879805"/>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Tree>
    <p:extLst>
      <p:ext uri="{BB962C8B-B14F-4D97-AF65-F5344CB8AC3E}">
        <p14:creationId xmlns:p14="http://schemas.microsoft.com/office/powerpoint/2010/main" val="394881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499445"/>
            <a:ext cx="17166432" cy="8871130"/>
          </a:xfrm>
        </p:spPr>
        <p:txBody>
          <a:bodyPr>
            <a:normAutofit fontScale="90000"/>
          </a:bodyPr>
          <a:lstStyle/>
          <a:p>
            <a:r>
              <a:rPr lang="en-US" sz="4100" dirty="0">
                <a:solidFill>
                  <a:schemeClr val="bg1"/>
                </a:solidFill>
                <a:latin typeface="Calibri" charset="0"/>
              </a:rPr>
              <a:t/>
            </a:r>
            <a:br>
              <a:rPr lang="en-US" sz="4100" dirty="0">
                <a:solidFill>
                  <a:schemeClr val="bg1"/>
                </a:solidFill>
                <a:latin typeface="Calibri" charset="0"/>
              </a:rPr>
            </a:br>
            <a:r>
              <a:rPr lang="en-US" sz="4100" dirty="0" smtClean="0">
                <a:solidFill>
                  <a:schemeClr val="bg1"/>
                </a:solidFill>
                <a:latin typeface="Calibri" charset="0"/>
              </a:rPr>
              <a:t/>
            </a:r>
            <a:br>
              <a:rPr lang="en-US" sz="4100" dirty="0" smtClean="0">
                <a:solidFill>
                  <a:schemeClr val="bg1"/>
                </a:solidFill>
                <a:latin typeface="Calibri" charset="0"/>
              </a:rPr>
            </a:br>
            <a:r>
              <a:rPr lang="en-US" sz="3000" dirty="0">
                <a:solidFill>
                  <a:schemeClr val="bg1"/>
                </a:solidFill>
                <a:latin typeface="Calibri" charset="0"/>
              </a:rPr>
              <a:t>For </a:t>
            </a:r>
            <a:r>
              <a:rPr lang="en-US" sz="3000" dirty="0" smtClean="0">
                <a:solidFill>
                  <a:schemeClr val="bg1"/>
                </a:solidFill>
                <a:latin typeface="Calibri" charset="0"/>
              </a:rPr>
              <a:t>this gem </a:t>
            </a:r>
            <a:r>
              <a:rPr lang="en-US" sz="3000" b="1" dirty="0" smtClean="0">
                <a:solidFill>
                  <a:schemeClr val="bg1"/>
                </a:solidFill>
                <a:latin typeface="Calibri" charset="0"/>
              </a:rPr>
              <a:t>Not Press</a:t>
            </a:r>
            <a:r>
              <a:rPr lang="en-US" sz="3000" b="1" dirty="0">
                <a:solidFill>
                  <a:schemeClr val="bg1"/>
                </a:solidFill>
                <a:latin typeface="Calibri" charset="0"/>
              </a:rPr>
              <a:t/>
            </a:r>
            <a:br>
              <a:rPr lang="en-US" sz="3000" b="1" dirty="0">
                <a:solidFill>
                  <a:schemeClr val="bg1"/>
                </a:solidFill>
                <a:latin typeface="Calibri" charset="0"/>
              </a:rPr>
            </a:br>
            <a:r>
              <a:rPr lang="en-US" sz="3000" dirty="0" smtClean="0">
                <a:solidFill>
                  <a:schemeClr val="bg1"/>
                </a:solidFill>
                <a:latin typeface="Calibri" charset="0"/>
              </a:rPr>
              <a:t> is best most of the time.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smtClean="0">
                <a:solidFill>
                  <a:schemeClr val="bg1"/>
                </a:solidFill>
                <a:latin typeface="Calibri" charset="0"/>
              </a:rPr>
              <a:t/>
            </a:r>
            <a:br>
              <a:rPr lang="en-US" sz="3000" dirty="0" smtClean="0">
                <a:solidFill>
                  <a:schemeClr val="bg1"/>
                </a:solidFill>
                <a:latin typeface="Calibri" charset="0"/>
              </a:rPr>
            </a:br>
            <a:r>
              <a:rPr lang="en-US" sz="3000" dirty="0">
                <a:solidFill>
                  <a:schemeClr val="bg1"/>
                </a:solidFill>
                <a:latin typeface="Calibri" charset="0"/>
              </a:rPr>
              <a:t/>
            </a:r>
            <a:br>
              <a:rPr lang="en-US" sz="3000" dirty="0">
                <a:solidFill>
                  <a:schemeClr val="bg1"/>
                </a:solidFill>
                <a:latin typeface="Calibri" charset="0"/>
              </a:rPr>
            </a:br>
            <a:r>
              <a:rPr lang="en-US" sz="3000" dirty="0" smtClean="0">
                <a:solidFill>
                  <a:schemeClr val="bg1"/>
                </a:solidFill>
                <a:latin typeface="Calibri" charset="0"/>
              </a:rPr>
              <a:t>Try </a:t>
            </a:r>
            <a:r>
              <a:rPr lang="en-US" sz="3000" dirty="0">
                <a:solidFill>
                  <a:schemeClr val="bg1"/>
                </a:solidFill>
                <a:latin typeface="Calibri" charset="0"/>
              </a:rPr>
              <a:t>out all response options to see what happens! </a:t>
            </a:r>
            <a:r>
              <a:rPr lang="en-US" sz="4100" dirty="0">
                <a:solidFill>
                  <a:schemeClr val="bg1"/>
                </a:solidFill>
                <a:latin typeface="Calibri" charset="0"/>
              </a:rPr>
              <a:t/>
            </a:r>
            <a:br>
              <a:rPr lang="en-US" sz="4100" dirty="0">
                <a:solidFill>
                  <a:schemeClr val="bg1"/>
                </a:solidFill>
                <a:latin typeface="Calibri" charset="0"/>
              </a:rPr>
            </a:br>
            <a:r>
              <a:rPr lang="en-US" sz="4100" dirty="0">
                <a:solidFill>
                  <a:schemeClr val="bg1"/>
                </a:solidFill>
                <a:latin typeface="Calibri" charset="0"/>
              </a:rPr>
              <a:t/>
            </a:r>
            <a:br>
              <a:rPr lang="en-US" sz="4100" dirty="0">
                <a:solidFill>
                  <a:schemeClr val="bg1"/>
                </a:solidFill>
                <a:latin typeface="Calibri" charset="0"/>
              </a:rPr>
            </a:br>
            <a:endParaRPr lang="en-US" sz="4100" dirty="0">
              <a:solidFill>
                <a:schemeClr val="bg1"/>
              </a:solidFill>
              <a:latin typeface="Calibri" charset="0"/>
            </a:endParaRP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sp>
        <p:nvSpPr>
          <p:cNvPr id="9" name="Snip Diagonal Corner Rectangle 8"/>
          <p:cNvSpPr/>
          <p:nvPr/>
        </p:nvSpPr>
        <p:spPr>
          <a:xfrm>
            <a:off x="8025155" y="3857146"/>
            <a:ext cx="3076786" cy="1976572"/>
          </a:xfrm>
          <a:prstGeom prst="snip2DiagRect">
            <a:avLst>
              <a:gd name="adj1" fmla="val 0"/>
              <a:gd name="adj2" fmla="val 23793"/>
            </a:avLst>
          </a:prstGeom>
          <a:solidFill>
            <a:srgbClr val="CC6A6A"/>
          </a:soli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571500" h="2794000" prst="slope"/>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
        <p:nvSpPr>
          <p:cNvPr id="6" name="Right Arrow 5"/>
          <p:cNvSpPr/>
          <p:nvPr/>
        </p:nvSpPr>
        <p:spPr>
          <a:xfrm>
            <a:off x="10350226" y="8879805"/>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Tree>
    <p:extLst>
      <p:ext uri="{BB962C8B-B14F-4D97-AF65-F5344CB8AC3E}">
        <p14:creationId xmlns:p14="http://schemas.microsoft.com/office/powerpoint/2010/main" val="3948818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3691" y="518900"/>
            <a:ext cx="17166432" cy="8871130"/>
          </a:xfrm>
        </p:spPr>
        <p:txBody>
          <a:bodyPr>
            <a:normAutofit/>
          </a:bodyPr>
          <a:lstStyle/>
          <a:p>
            <a:r>
              <a:rPr lang="en-US" sz="3000" dirty="0">
                <a:solidFill>
                  <a:schemeClr val="bg1"/>
                </a:solidFill>
                <a:latin typeface="Calibri" charset="0"/>
              </a:rPr>
              <a:t/>
            </a:r>
            <a:br>
              <a:rPr lang="en-US" sz="3000" dirty="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For this </a:t>
            </a:r>
            <a:r>
              <a:rPr lang="en-US" sz="2700" dirty="0" smtClean="0">
                <a:solidFill>
                  <a:schemeClr val="bg1"/>
                </a:solidFill>
                <a:latin typeface="Calibri" charset="0"/>
              </a:rPr>
              <a:t>gem </a:t>
            </a:r>
            <a:r>
              <a:rPr lang="en-US" sz="2700" b="1" dirty="0" smtClean="0">
                <a:solidFill>
                  <a:schemeClr val="bg1"/>
                </a:solidFill>
                <a:latin typeface="Calibri" charset="0"/>
              </a:rPr>
              <a:t>Press Right</a:t>
            </a:r>
            <a:r>
              <a:rPr lang="en-US" sz="2700" b="1" dirty="0">
                <a:solidFill>
                  <a:schemeClr val="bg1"/>
                </a:solidFill>
                <a:latin typeface="Calibri" charset="0"/>
              </a:rPr>
              <a:t/>
            </a:r>
            <a:br>
              <a:rPr lang="en-US" sz="2700" b="1" dirty="0">
                <a:solidFill>
                  <a:schemeClr val="bg1"/>
                </a:solidFill>
                <a:latin typeface="Calibri" charset="0"/>
              </a:rPr>
            </a:br>
            <a:r>
              <a:rPr lang="en-US" sz="2800" dirty="0" smtClean="0">
                <a:solidFill>
                  <a:schemeClr val="bg1"/>
                </a:solidFill>
                <a:latin typeface="Calibri" charset="0"/>
              </a:rPr>
              <a:t> is best most of the time. </a:t>
            </a: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smtClean="0">
                <a:solidFill>
                  <a:schemeClr val="bg1"/>
                </a:solidFill>
                <a:latin typeface="Calibri" charset="0"/>
              </a:rPr>
              <a:t/>
            </a:r>
            <a:br>
              <a:rPr lang="en-US" sz="2700" dirty="0" smtClean="0">
                <a:solidFill>
                  <a:schemeClr val="bg1"/>
                </a:solidFill>
                <a:latin typeface="Calibri" charset="0"/>
              </a:rPr>
            </a:br>
            <a:r>
              <a:rPr lang="en-US" sz="2700" dirty="0">
                <a:solidFill>
                  <a:schemeClr val="bg1"/>
                </a:solidFill>
                <a:latin typeface="Calibri" charset="0"/>
              </a:rPr>
              <a:t/>
            </a:r>
            <a:br>
              <a:rPr lang="en-US" sz="2700" dirty="0">
                <a:solidFill>
                  <a:schemeClr val="bg1"/>
                </a:solidFill>
                <a:latin typeface="Calibri" charset="0"/>
              </a:rPr>
            </a:br>
            <a:r>
              <a:rPr lang="en-US" sz="2700" dirty="0">
                <a:solidFill>
                  <a:schemeClr val="bg1"/>
                </a:solidFill>
                <a:latin typeface="Calibri" charset="0"/>
              </a:rPr>
              <a:t> </a:t>
            </a:r>
            <a:r>
              <a:rPr lang="en-US" sz="2700" dirty="0" smtClean="0">
                <a:solidFill>
                  <a:schemeClr val="bg1"/>
                </a:solidFill>
                <a:latin typeface="Calibri" charset="0"/>
              </a:rPr>
              <a:t>Try </a:t>
            </a:r>
            <a:r>
              <a:rPr lang="en-US" sz="2700" dirty="0">
                <a:solidFill>
                  <a:schemeClr val="bg1"/>
                </a:solidFill>
                <a:latin typeface="Calibri" charset="0"/>
              </a:rPr>
              <a:t>out all response options to see what happens! </a:t>
            </a:r>
            <a:r>
              <a:rPr lang="en-US" sz="3000" dirty="0">
                <a:solidFill>
                  <a:schemeClr val="bg1"/>
                </a:solidFill>
                <a:latin typeface="Calibri" charset="0"/>
              </a:rPr>
              <a:t/>
            </a:r>
            <a:br>
              <a:rPr lang="en-US" sz="3000" dirty="0">
                <a:solidFill>
                  <a:schemeClr val="bg1"/>
                </a:solidFill>
                <a:latin typeface="Calibri" charset="0"/>
              </a:rPr>
            </a:br>
            <a:r>
              <a:rPr lang="en-US" sz="3000" dirty="0">
                <a:solidFill>
                  <a:schemeClr val="bg1"/>
                </a:solidFill>
                <a:latin typeface="Calibri" charset="0"/>
              </a:rPr>
              <a:t/>
            </a:r>
            <a:br>
              <a:rPr lang="en-US" sz="3000" dirty="0">
                <a:solidFill>
                  <a:schemeClr val="bg1"/>
                </a:solidFill>
                <a:latin typeface="Calibri" charset="0"/>
              </a:rPr>
            </a:br>
            <a:endParaRPr lang="en-US" sz="3000" dirty="0">
              <a:solidFill>
                <a:schemeClr val="bg1"/>
              </a:solidFill>
              <a:latin typeface="Calibri" charset="0"/>
            </a:endParaRPr>
          </a:p>
        </p:txBody>
      </p:sp>
      <p:sp>
        <p:nvSpPr>
          <p:cNvPr id="10243" name="TextBox 2"/>
          <p:cNvSpPr txBox="1">
            <a:spLocks noChangeArrowheads="1"/>
          </p:cNvSpPr>
          <p:nvPr/>
        </p:nvSpPr>
        <p:spPr bwMode="auto">
          <a:xfrm>
            <a:off x="14464308" y="479991"/>
            <a:ext cx="3655814" cy="51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0686" tIns="85343" rIns="170686" bIns="85343">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endParaRPr lang="en-US" sz="2200" dirty="0">
              <a:latin typeface="Calibri" charset="0"/>
            </a:endParaRPr>
          </a:p>
        </p:txBody>
      </p:sp>
      <p:sp>
        <p:nvSpPr>
          <p:cNvPr id="9" name="Flowchart: Off-page Connector 8"/>
          <p:cNvSpPr/>
          <p:nvPr/>
        </p:nvSpPr>
        <p:spPr>
          <a:xfrm>
            <a:off x="8300528" y="3608889"/>
            <a:ext cx="2165618" cy="2488563"/>
          </a:xfrm>
          <a:prstGeom prst="flowChartOffpageConnector">
            <a:avLst/>
          </a:prstGeom>
          <a:gradFill flip="none" rotWithShape="1">
            <a:gsLst>
              <a:gs pos="0">
                <a:srgbClr val="22DEDE">
                  <a:shade val="30000"/>
                  <a:satMod val="115000"/>
                </a:srgbClr>
              </a:gs>
              <a:gs pos="50000">
                <a:srgbClr val="22DEDE">
                  <a:shade val="67500"/>
                  <a:satMod val="115000"/>
                </a:srgbClr>
              </a:gs>
              <a:gs pos="100000">
                <a:srgbClr val="22DEDE">
                  <a:shade val="100000"/>
                  <a:satMod val="115000"/>
                </a:srgbClr>
              </a:gs>
            </a:gsLst>
            <a:lin ang="10800000" scaled="1"/>
            <a:tileRect/>
          </a:gradFill>
          <a:ln w="38100">
            <a:noFill/>
          </a:ln>
          <a:effectLst>
            <a:outerShdw blurRad="152400" dist="317500" dir="5400000" sx="90000" sy="-19000" rotWithShape="0">
              <a:prstClr val="black">
                <a:alpha val="15000"/>
              </a:prstClr>
            </a:outerShdw>
          </a:effectLst>
          <a:scene3d>
            <a:camera prst="orthographicFront"/>
            <a:lightRig rig="threePt" dir="t"/>
          </a:scene3d>
          <a:sp3d prstMaterial="plastic">
            <a:bevelT w="279400" h="2794000" prst="convex"/>
          </a:sp3d>
        </p:spPr>
        <p:style>
          <a:lnRef idx="1">
            <a:schemeClr val="accent1"/>
          </a:lnRef>
          <a:fillRef idx="3">
            <a:schemeClr val="accent1"/>
          </a:fillRef>
          <a:effectRef idx="2">
            <a:schemeClr val="accent1"/>
          </a:effectRef>
          <a:fontRef idx="minor">
            <a:schemeClr val="lt1"/>
          </a:fontRef>
        </p:style>
        <p:txBody>
          <a:bodyPr lIns="170686" tIns="85343" rIns="170686" bIns="85343" rtlCol="0" anchor="ctr"/>
          <a:lstStyle/>
          <a:p>
            <a:pPr algn="ctr"/>
            <a:endParaRPr lang="en-US"/>
          </a:p>
        </p:txBody>
      </p:sp>
      <p:sp>
        <p:nvSpPr>
          <p:cNvPr id="6" name="Right Arrow 5"/>
          <p:cNvSpPr/>
          <p:nvPr/>
        </p:nvSpPr>
        <p:spPr>
          <a:xfrm>
            <a:off x="10350226" y="8879805"/>
            <a:ext cx="977900" cy="484188"/>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Arial" charset="0"/>
            </a:endParaRPr>
          </a:p>
        </p:txBody>
      </p:sp>
    </p:spTree>
    <p:extLst>
      <p:ext uri="{BB962C8B-B14F-4D97-AF65-F5344CB8AC3E}">
        <p14:creationId xmlns:p14="http://schemas.microsoft.com/office/powerpoint/2010/main" val="3948818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2255</TotalTime>
  <Words>155</Words>
  <Application>Microsoft Office PowerPoint</Application>
  <PresentationFormat>Custom</PresentationFormat>
  <Paragraphs>58</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Calibri</vt:lpstr>
      <vt:lpstr>Courier New</vt:lpstr>
      <vt:lpstr>Office Theme</vt:lpstr>
      <vt:lpstr>PowerPoint Presentation</vt:lpstr>
      <vt:lpstr>During the game you will be shown different gems, for example this one:          </vt:lpstr>
      <vt:lpstr>During the game you will be shown different gems, for example this one:          Every time you see a gem, you choose whether you  want to collect the gem or not.   </vt:lpstr>
      <vt:lpstr>During the game you will be shown different gems, for example this one:          Every time you see a gem, you choose whether you  want to collect the gem or not.   You collect a gem by pressing left or right,  or not collect by waiting until the gem disappears. </vt:lpstr>
      <vt:lpstr>So, every time a gem appears on the screen  you can decide to either:   1) Press left   2) Press right 3) Not press  </vt:lpstr>
      <vt:lpstr>   Let’s try this out!  </vt:lpstr>
      <vt:lpstr>   For this gem Press Left  is best most of the time.             Try out all response options to see what happens!  </vt:lpstr>
      <vt:lpstr>  For this gem Not Press  is best most of the time.             Try out all response options to see what happens!   </vt:lpstr>
      <vt:lpstr>  For this gem Press Right  is best most of the time.              Try out all response options to see what happens!   </vt:lpstr>
      <vt:lpstr> Well done!   As you just noticed,  each gem has one response  that will give the best outcome  most of the time, but not always.  </vt:lpstr>
      <vt:lpstr>In the real game your choice to  press left, press right, or not press, can lead to:</vt:lpstr>
      <vt:lpstr> In the real game there will be 8 different gems.   With 4 of the gems you can win money.  With 4 of the gems you can lose money.   </vt:lpstr>
      <vt:lpstr>  For the gems you can win money, you can get:</vt:lpstr>
      <vt:lpstr>  For the gems you can lose money, you can get:</vt:lpstr>
      <vt:lpstr>  By choosing the best response for each gem,  you can make the most favorable outcome most frequent.   You would want to win coins for the gems that predict you can win, and you  would want the neutral outcome for the gems that predict you can lose money,  as this maximizes rewards and minimizes losses.        </vt:lpstr>
      <vt:lpstr>  By choosing the best response for each gem,  you can make the most favorable outcome most frequent.   You would want to win coins for the gems that predict you can win, and you  would want the neutral outcome for the gems that predict you can lose money,  as this maximizes rewards and minimizes losses.   The meaning of each gem will be held constant throughout the game.  However, the game is not easy, so you are encouraged to explore all options.     </vt:lpstr>
      <vt:lpstr>  By choosing the best response for each gem,  you can make the most favorable outcome most frequent.   You would want to win coins for the gems that predict you can win, and you  would want the neutral outcome for the gems that predict you can lose money,  as this maximizes rewards and minimizes losses.  The meaning of each gem will be held constant throughout the game.  However, the game is not easy, so you are encouraged to explore all options.   Your task is to learn by trial and error  what the best response is for each gem. </vt:lpstr>
      <vt:lpstr>Your goal in the game is to get as much money as possible.  The money that you collect during the game will at the end of the  game be converted into real money, and be paid out as a bonus.  You can earn up to € 3,-             </vt:lpstr>
      <vt:lpstr>You will soon start the real game.  The game is quite hard, and at first you might be confused.  But don’t worry, you will get plenty of practice!   </vt:lpstr>
      <vt:lpstr>Is anything unclear? Then ask the experimenter now.  Good luck!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Åke</dc:creator>
  <cp:lastModifiedBy>emmvdij</cp:lastModifiedBy>
  <cp:revision>280</cp:revision>
  <dcterms:created xsi:type="dcterms:W3CDTF">2015-04-07T18:54:50Z</dcterms:created>
  <dcterms:modified xsi:type="dcterms:W3CDTF">2017-03-20T11:09:04Z</dcterms:modified>
</cp:coreProperties>
</file>