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9" r:id="rId2"/>
    <p:sldId id="301" r:id="rId3"/>
    <p:sldId id="302" r:id="rId4"/>
  </p:sldIdLst>
  <p:sldSz cx="19073813" cy="10799763"/>
  <p:notesSz cx="6858000" cy="9144000"/>
  <p:defaultTextStyle>
    <a:defPPr>
      <a:defRPr lang="en-US"/>
    </a:defPPr>
    <a:lvl1pPr marL="0" algn="l" defTabSz="853501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1pPr>
    <a:lvl2pPr marL="853501" algn="l" defTabSz="853501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2pPr>
    <a:lvl3pPr marL="1707002" algn="l" defTabSz="853501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3pPr>
    <a:lvl4pPr marL="2560503" algn="l" defTabSz="853501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4pPr>
    <a:lvl5pPr marL="3414004" algn="l" defTabSz="853501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5pPr>
    <a:lvl6pPr marL="4267505" algn="l" defTabSz="853501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6pPr>
    <a:lvl7pPr marL="5121006" algn="l" defTabSz="853501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7pPr>
    <a:lvl8pPr marL="5974507" algn="l" defTabSz="853501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8pPr>
    <a:lvl9pPr marL="6828008" algn="l" defTabSz="853501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Åke" initials="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E9E402"/>
    <a:srgbClr val="C8C8C8"/>
    <a:srgbClr val="E016C3"/>
    <a:srgbClr val="B04EA9"/>
    <a:srgbClr val="9D9241"/>
    <a:srgbClr val="A53967"/>
    <a:srgbClr val="22DEDE"/>
    <a:srgbClr val="FF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 autoAdjust="0"/>
  </p:normalViewPr>
  <p:slideViewPr>
    <p:cSldViewPr snapToGrid="0" snapToObjects="1">
      <p:cViewPr>
        <p:scale>
          <a:sx n="50" d="100"/>
          <a:sy n="50" d="100"/>
        </p:scale>
        <p:origin x="-1692" y="-426"/>
      </p:cViewPr>
      <p:guideLst>
        <p:guide orient="horz" pos="3402"/>
        <p:guide pos="6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0536" y="3354927"/>
            <a:ext cx="16212741" cy="2314949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1072" y="6119866"/>
            <a:ext cx="13351669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5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07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60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14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267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21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974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828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901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203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28514" y="432492"/>
            <a:ext cx="4291608" cy="9214798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3691" y="432492"/>
            <a:ext cx="12556927" cy="9214798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023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401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700" y="6939848"/>
            <a:ext cx="16212741" cy="2144953"/>
          </a:xfrm>
        </p:spPr>
        <p:txBody>
          <a:bodyPr anchor="t"/>
          <a:lstStyle>
            <a:lvl1pPr algn="l">
              <a:defRPr sz="75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6700" y="4577401"/>
            <a:ext cx="16212741" cy="2362447"/>
          </a:xfrm>
        </p:spPr>
        <p:txBody>
          <a:bodyPr anchor="b"/>
          <a:lstStyle>
            <a:lvl1pPr marL="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1pPr>
            <a:lvl2pPr marL="853501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707002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560503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4pPr>
            <a:lvl5pPr marL="341400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5pPr>
            <a:lvl6pPr marL="426750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6pPr>
            <a:lvl7pPr marL="5121006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7pPr>
            <a:lvl8pPr marL="5974507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8pPr>
            <a:lvl9pPr marL="6828008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937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3691" y="2519946"/>
            <a:ext cx="8424267" cy="7127344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7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5855" y="2519946"/>
            <a:ext cx="8424267" cy="7127344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7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520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691" y="2417448"/>
            <a:ext cx="8427580" cy="1007477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3501" indent="0">
              <a:buNone/>
              <a:defRPr sz="3700" b="1"/>
            </a:lvl2pPr>
            <a:lvl3pPr marL="1707002" indent="0">
              <a:buNone/>
              <a:defRPr sz="3400" b="1"/>
            </a:lvl3pPr>
            <a:lvl4pPr marL="2560503" indent="0">
              <a:buNone/>
              <a:defRPr sz="3000" b="1"/>
            </a:lvl4pPr>
            <a:lvl5pPr marL="3414004" indent="0">
              <a:buNone/>
              <a:defRPr sz="3000" b="1"/>
            </a:lvl5pPr>
            <a:lvl6pPr marL="4267505" indent="0">
              <a:buNone/>
              <a:defRPr sz="3000" b="1"/>
            </a:lvl6pPr>
            <a:lvl7pPr marL="5121006" indent="0">
              <a:buNone/>
              <a:defRPr sz="3000" b="1"/>
            </a:lvl7pPr>
            <a:lvl8pPr marL="5974507" indent="0">
              <a:buNone/>
              <a:defRPr sz="3000" b="1"/>
            </a:lvl8pPr>
            <a:lvl9pPr marL="6828008" indent="0">
              <a:buNone/>
              <a:defRPr sz="30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3691" y="3424925"/>
            <a:ext cx="8427580" cy="6222364"/>
          </a:xfrm>
        </p:spPr>
        <p:txBody>
          <a:bodyPr/>
          <a:lstStyle>
            <a:lvl1pPr>
              <a:defRPr sz="4500"/>
            </a:lvl1pPr>
            <a:lvl2pPr>
              <a:defRPr sz="37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89233" y="2417448"/>
            <a:ext cx="8430890" cy="1007477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3501" indent="0">
              <a:buNone/>
              <a:defRPr sz="3700" b="1"/>
            </a:lvl2pPr>
            <a:lvl3pPr marL="1707002" indent="0">
              <a:buNone/>
              <a:defRPr sz="3400" b="1"/>
            </a:lvl3pPr>
            <a:lvl4pPr marL="2560503" indent="0">
              <a:buNone/>
              <a:defRPr sz="3000" b="1"/>
            </a:lvl4pPr>
            <a:lvl5pPr marL="3414004" indent="0">
              <a:buNone/>
              <a:defRPr sz="3000" b="1"/>
            </a:lvl5pPr>
            <a:lvl6pPr marL="4267505" indent="0">
              <a:buNone/>
              <a:defRPr sz="3000" b="1"/>
            </a:lvl6pPr>
            <a:lvl7pPr marL="5121006" indent="0">
              <a:buNone/>
              <a:defRPr sz="3000" b="1"/>
            </a:lvl7pPr>
            <a:lvl8pPr marL="5974507" indent="0">
              <a:buNone/>
              <a:defRPr sz="3000" b="1"/>
            </a:lvl8pPr>
            <a:lvl9pPr marL="6828008" indent="0">
              <a:buNone/>
              <a:defRPr sz="30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89233" y="3424925"/>
            <a:ext cx="8430890" cy="6222364"/>
          </a:xfrm>
        </p:spPr>
        <p:txBody>
          <a:bodyPr/>
          <a:lstStyle>
            <a:lvl1pPr>
              <a:defRPr sz="4500"/>
            </a:lvl1pPr>
            <a:lvl2pPr>
              <a:defRPr sz="37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257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697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353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692" y="429990"/>
            <a:ext cx="6275153" cy="1829960"/>
          </a:xfrm>
        </p:spPr>
        <p:txBody>
          <a:bodyPr anchor="b"/>
          <a:lstStyle>
            <a:lvl1pPr algn="l">
              <a:defRPr sz="37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7331" y="429991"/>
            <a:ext cx="10662791" cy="9217299"/>
          </a:xfrm>
        </p:spPr>
        <p:txBody>
          <a:bodyPr/>
          <a:lstStyle>
            <a:lvl1pPr>
              <a:defRPr sz="6000"/>
            </a:lvl1pPr>
            <a:lvl2pPr>
              <a:defRPr sz="5200"/>
            </a:lvl2pPr>
            <a:lvl3pPr>
              <a:defRPr sz="45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3692" y="2259951"/>
            <a:ext cx="6275153" cy="7387339"/>
          </a:xfrm>
        </p:spPr>
        <p:txBody>
          <a:bodyPr/>
          <a:lstStyle>
            <a:lvl1pPr marL="0" indent="0">
              <a:buNone/>
              <a:defRPr sz="2600"/>
            </a:lvl1pPr>
            <a:lvl2pPr marL="853501" indent="0">
              <a:buNone/>
              <a:defRPr sz="2200"/>
            </a:lvl2pPr>
            <a:lvl3pPr marL="1707002" indent="0">
              <a:buNone/>
              <a:defRPr sz="1900"/>
            </a:lvl3pPr>
            <a:lvl4pPr marL="2560503" indent="0">
              <a:buNone/>
              <a:defRPr sz="1700"/>
            </a:lvl4pPr>
            <a:lvl5pPr marL="3414004" indent="0">
              <a:buNone/>
              <a:defRPr sz="1700"/>
            </a:lvl5pPr>
            <a:lvl6pPr marL="4267505" indent="0">
              <a:buNone/>
              <a:defRPr sz="1700"/>
            </a:lvl6pPr>
            <a:lvl7pPr marL="5121006" indent="0">
              <a:buNone/>
              <a:defRPr sz="1700"/>
            </a:lvl7pPr>
            <a:lvl8pPr marL="5974507" indent="0">
              <a:buNone/>
              <a:defRPr sz="1700"/>
            </a:lvl8pPr>
            <a:lvl9pPr marL="6828008" indent="0">
              <a:buNone/>
              <a:defRPr sz="17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42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8601" y="7559834"/>
            <a:ext cx="11444288" cy="892481"/>
          </a:xfrm>
        </p:spPr>
        <p:txBody>
          <a:bodyPr anchor="b"/>
          <a:lstStyle>
            <a:lvl1pPr algn="l">
              <a:defRPr sz="37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38601" y="964979"/>
            <a:ext cx="11444288" cy="6479858"/>
          </a:xfrm>
        </p:spPr>
        <p:txBody>
          <a:bodyPr/>
          <a:lstStyle>
            <a:lvl1pPr marL="0" indent="0">
              <a:buNone/>
              <a:defRPr sz="6000"/>
            </a:lvl1pPr>
            <a:lvl2pPr marL="853501" indent="0">
              <a:buNone/>
              <a:defRPr sz="5200"/>
            </a:lvl2pPr>
            <a:lvl3pPr marL="1707002" indent="0">
              <a:buNone/>
              <a:defRPr sz="4500"/>
            </a:lvl3pPr>
            <a:lvl4pPr marL="2560503" indent="0">
              <a:buNone/>
              <a:defRPr sz="3700"/>
            </a:lvl4pPr>
            <a:lvl5pPr marL="3414004" indent="0">
              <a:buNone/>
              <a:defRPr sz="3700"/>
            </a:lvl5pPr>
            <a:lvl6pPr marL="4267505" indent="0">
              <a:buNone/>
              <a:defRPr sz="3700"/>
            </a:lvl6pPr>
            <a:lvl7pPr marL="5121006" indent="0">
              <a:buNone/>
              <a:defRPr sz="3700"/>
            </a:lvl7pPr>
            <a:lvl8pPr marL="5974507" indent="0">
              <a:buNone/>
              <a:defRPr sz="3700"/>
            </a:lvl8pPr>
            <a:lvl9pPr marL="6828008" indent="0">
              <a:buNone/>
              <a:defRPr sz="3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38601" y="8452316"/>
            <a:ext cx="11444288" cy="1267471"/>
          </a:xfrm>
        </p:spPr>
        <p:txBody>
          <a:bodyPr/>
          <a:lstStyle>
            <a:lvl1pPr marL="0" indent="0">
              <a:buNone/>
              <a:defRPr sz="2600"/>
            </a:lvl1pPr>
            <a:lvl2pPr marL="853501" indent="0">
              <a:buNone/>
              <a:defRPr sz="2200"/>
            </a:lvl2pPr>
            <a:lvl3pPr marL="1707002" indent="0">
              <a:buNone/>
              <a:defRPr sz="1900"/>
            </a:lvl3pPr>
            <a:lvl4pPr marL="2560503" indent="0">
              <a:buNone/>
              <a:defRPr sz="1700"/>
            </a:lvl4pPr>
            <a:lvl5pPr marL="3414004" indent="0">
              <a:buNone/>
              <a:defRPr sz="1700"/>
            </a:lvl5pPr>
            <a:lvl6pPr marL="4267505" indent="0">
              <a:buNone/>
              <a:defRPr sz="1700"/>
            </a:lvl6pPr>
            <a:lvl7pPr marL="5121006" indent="0">
              <a:buNone/>
              <a:defRPr sz="1700"/>
            </a:lvl7pPr>
            <a:lvl8pPr marL="5974507" indent="0">
              <a:buNone/>
              <a:defRPr sz="1700"/>
            </a:lvl8pPr>
            <a:lvl9pPr marL="6828008" indent="0">
              <a:buNone/>
              <a:defRPr sz="17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493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3691" y="432491"/>
            <a:ext cx="17166432" cy="1799961"/>
          </a:xfrm>
          <a:prstGeom prst="rect">
            <a:avLst/>
          </a:prstGeom>
        </p:spPr>
        <p:txBody>
          <a:bodyPr vert="horz" lIns="170700" tIns="85350" rIns="170700" bIns="8535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691" y="2519946"/>
            <a:ext cx="17166432" cy="7127344"/>
          </a:xfrm>
          <a:prstGeom prst="rect">
            <a:avLst/>
          </a:prstGeom>
        </p:spPr>
        <p:txBody>
          <a:bodyPr vert="horz" lIns="170700" tIns="85350" rIns="170700" bIns="8535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3691" y="10009781"/>
            <a:ext cx="4450556" cy="574987"/>
          </a:xfrm>
          <a:prstGeom prst="rect">
            <a:avLst/>
          </a:prstGeom>
        </p:spPr>
        <p:txBody>
          <a:bodyPr vert="horz" lIns="170700" tIns="85350" rIns="170700" bIns="85350" rtlCol="0" anchor="ctr"/>
          <a:lstStyle>
            <a:lvl1pPr algn="l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45430-83A4-8E4F-B7D8-4E3501A9DD1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16886" y="10009781"/>
            <a:ext cx="6040041" cy="574987"/>
          </a:xfrm>
          <a:prstGeom prst="rect">
            <a:avLst/>
          </a:prstGeom>
        </p:spPr>
        <p:txBody>
          <a:bodyPr vert="horz" lIns="170700" tIns="85350" rIns="170700" bIns="85350" rtlCol="0" anchor="ctr"/>
          <a:lstStyle>
            <a:lvl1pPr algn="ct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69566" y="10009781"/>
            <a:ext cx="4450556" cy="574987"/>
          </a:xfrm>
          <a:prstGeom prst="rect">
            <a:avLst/>
          </a:prstGeom>
        </p:spPr>
        <p:txBody>
          <a:bodyPr vert="horz" lIns="170700" tIns="85350" rIns="170700" bIns="85350" rtlCol="0" anchor="ctr"/>
          <a:lstStyle>
            <a:lvl1pPr algn="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154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3501" rtl="0" eaLnBrk="1" latinLnBrk="0" hangingPunct="1">
        <a:spcBef>
          <a:spcPct val="0"/>
        </a:spcBef>
        <a:buNone/>
        <a:defRPr sz="8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126" indent="-640126" algn="l" defTabSz="853501" rtl="0" eaLnBrk="1" latinLnBrk="0" hangingPunct="1">
        <a:spcBef>
          <a:spcPct val="200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386939" indent="-533438" algn="l" defTabSz="853501" rtl="0" eaLnBrk="1" latinLnBrk="0" hangingPunct="1">
        <a:spcBef>
          <a:spcPct val="20000"/>
        </a:spcBef>
        <a:buFont typeface="Arial"/>
        <a:buChar char="–"/>
        <a:defRPr sz="5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3752" indent="-426750" algn="l" defTabSz="853501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2987253" indent="-426750" algn="l" defTabSz="853501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840754" indent="-426750" algn="l" defTabSz="853501" rtl="0" eaLnBrk="1" latinLnBrk="0" hangingPunct="1">
        <a:spcBef>
          <a:spcPct val="20000"/>
        </a:spcBef>
        <a:buFont typeface="Arial"/>
        <a:buChar char="»"/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694255" indent="-426750" algn="l" defTabSz="853501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547756" indent="-426750" algn="l" defTabSz="853501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401257" indent="-426750" algn="l" defTabSz="853501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254758" indent="-426750" algn="l" defTabSz="853501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50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53501" algn="l" defTabSz="85350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707002" algn="l" defTabSz="85350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503" algn="l" defTabSz="85350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14004" algn="l" defTabSz="85350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67505" algn="l" defTabSz="85350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121006" algn="l" defTabSz="85350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974507" algn="l" defTabSz="85350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828008" algn="l" defTabSz="85350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6083" y="3230697"/>
            <a:ext cx="16167021" cy="6081677"/>
          </a:xfrm>
          <a:prstGeom prst="rect">
            <a:avLst/>
          </a:prstGeom>
          <a:noFill/>
        </p:spPr>
        <p:txBody>
          <a:bodyPr wrap="square" lIns="170700" tIns="85350" rIns="170700" bIns="85350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Well done! </a:t>
            </a:r>
          </a:p>
          <a:p>
            <a:pPr algn="ctr"/>
            <a:endParaRPr lang="en-US" sz="3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2700" dirty="0" smtClean="0">
                <a:solidFill>
                  <a:schemeClr val="bg1"/>
                </a:solidFill>
                <a:latin typeface="+mj-lt"/>
              </a:rPr>
              <a:t>That was the end of the game!</a:t>
            </a:r>
          </a:p>
          <a:p>
            <a:pPr algn="ctr"/>
            <a:endParaRPr lang="en-US" sz="27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700" dirty="0" smtClean="0">
                <a:solidFill>
                  <a:schemeClr val="bg1"/>
                </a:solidFill>
                <a:latin typeface="+mj-lt"/>
              </a:rPr>
              <a:t>        You are nearly done, but first we would like to ask you</a:t>
            </a:r>
          </a:p>
          <a:p>
            <a:pPr algn="ctr"/>
            <a:r>
              <a:rPr lang="en-US" sz="2700" dirty="0" smtClean="0">
                <a:solidFill>
                  <a:schemeClr val="bg1"/>
                </a:solidFill>
                <a:latin typeface="+mj-lt"/>
              </a:rPr>
              <a:t>        what you think of the gems you just saw</a:t>
            </a:r>
            <a:r>
              <a:rPr lang="en-US" sz="27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algn="ctr"/>
            <a:endParaRPr lang="en-US" sz="27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700" dirty="0" smtClean="0">
                <a:solidFill>
                  <a:schemeClr val="bg1"/>
                </a:solidFill>
                <a:latin typeface="+mj-lt"/>
              </a:rPr>
              <a:t>You will use different response buttons for this part.</a:t>
            </a:r>
          </a:p>
          <a:p>
            <a:pPr algn="ctr"/>
            <a:r>
              <a:rPr lang="en-US" sz="2700" dirty="0" smtClean="0">
                <a:solidFill>
                  <a:schemeClr val="bg1"/>
                </a:solidFill>
                <a:latin typeface="+mj-lt"/>
              </a:rPr>
              <a:t>Ask the experimenter now!</a:t>
            </a:r>
            <a:endParaRPr lang="en-US" sz="2700" dirty="0" smtClean="0">
              <a:solidFill>
                <a:schemeClr val="bg1"/>
              </a:solidFill>
              <a:latin typeface="+mj-lt"/>
            </a:endParaRPr>
          </a:p>
          <a:p>
            <a:pPr algn="ctr"/>
            <a:endParaRPr lang="en-US" sz="3000" dirty="0" smtClean="0">
              <a:solidFill>
                <a:schemeClr val="bg1"/>
              </a:solidFill>
              <a:latin typeface="+mj-lt"/>
            </a:endParaRPr>
          </a:p>
          <a:p>
            <a:pPr algn="ctr"/>
            <a:endParaRPr lang="en-US" sz="3000" dirty="0" smtClean="0">
              <a:solidFill>
                <a:schemeClr val="bg1"/>
              </a:solidFill>
              <a:latin typeface="Calibri (Headings)"/>
            </a:endParaRPr>
          </a:p>
          <a:p>
            <a:pPr algn="ctr"/>
            <a:endParaRPr lang="en-US" sz="3000" dirty="0" smtClean="0">
              <a:solidFill>
                <a:schemeClr val="bg1"/>
              </a:solidFill>
              <a:latin typeface="Calibri (Headings)"/>
            </a:endParaRPr>
          </a:p>
          <a:p>
            <a:pPr algn="ctr"/>
            <a:endParaRPr lang="en-US" sz="3000" dirty="0" smtClean="0">
              <a:solidFill>
                <a:schemeClr val="bg1"/>
              </a:solidFill>
              <a:latin typeface="Calibri (Headings)"/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14689231" y="1159063"/>
            <a:ext cx="2330170" cy="2233797"/>
            <a:chOff x="1004940" y="3130062"/>
            <a:chExt cx="1026392" cy="115587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12" name="Flowchart: Magnetic Disk 11"/>
            <p:cNvSpPr/>
            <p:nvPr/>
          </p:nvSpPr>
          <p:spPr>
            <a:xfrm rot="2171720">
              <a:off x="1270440" y="3130062"/>
              <a:ext cx="564678" cy="16804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34" charset="0"/>
              </a:endParaRPr>
            </a:p>
          </p:txBody>
        </p:sp>
        <p:sp>
          <p:nvSpPr>
            <p:cNvPr id="13" name="Flowchart: Magnetic Disk 12"/>
            <p:cNvSpPr/>
            <p:nvPr/>
          </p:nvSpPr>
          <p:spPr>
            <a:xfrm rot="409548">
              <a:off x="1004940" y="3756088"/>
              <a:ext cx="564678" cy="16804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34" charset="0"/>
              </a:endParaRPr>
            </a:p>
          </p:txBody>
        </p:sp>
        <p:sp>
          <p:nvSpPr>
            <p:cNvPr id="14" name="Flowchart: Magnetic Disk 13"/>
            <p:cNvSpPr/>
            <p:nvPr/>
          </p:nvSpPr>
          <p:spPr>
            <a:xfrm rot="1475997">
              <a:off x="1466654" y="4117901"/>
              <a:ext cx="564678" cy="16804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34" charset="0"/>
              </a:endParaRPr>
            </a:p>
          </p:txBody>
        </p:sp>
      </p:grpSp>
      <p:sp>
        <p:nvSpPr>
          <p:cNvPr id="8" name="Right Arrow 7"/>
          <p:cNvSpPr/>
          <p:nvPr/>
        </p:nvSpPr>
        <p:spPr>
          <a:xfrm>
            <a:off x="10350226" y="8879805"/>
            <a:ext cx="977900" cy="484188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8505" y="1090592"/>
            <a:ext cx="16167021" cy="10975324"/>
          </a:xfrm>
          <a:prstGeom prst="rect">
            <a:avLst/>
          </a:prstGeom>
          <a:noFill/>
        </p:spPr>
        <p:txBody>
          <a:bodyPr wrap="square" lIns="170700" tIns="85350" rIns="170700" bIns="85350" rtlCol="0">
            <a:spAutoFit/>
          </a:bodyPr>
          <a:lstStyle/>
          <a:p>
            <a:pPr algn="ctr"/>
            <a:endParaRPr lang="en-US" sz="2700" dirty="0" smtClean="0">
              <a:solidFill>
                <a:schemeClr val="bg1"/>
              </a:solidFill>
            </a:endParaRPr>
          </a:p>
          <a:p>
            <a:pPr algn="ctr"/>
            <a:r>
              <a:rPr lang="en-US" sz="2700" dirty="0" smtClean="0">
                <a:solidFill>
                  <a:schemeClr val="bg1"/>
                </a:solidFill>
              </a:rPr>
              <a:t>We will show you the gems in pairs of two. </a:t>
            </a:r>
          </a:p>
          <a:p>
            <a:pPr algn="ctr"/>
            <a:r>
              <a:rPr lang="en-US" sz="2700" dirty="0" smtClean="0">
                <a:solidFill>
                  <a:schemeClr val="bg1"/>
                </a:solidFill>
              </a:rPr>
              <a:t>        Your task is to choose which one you found most rewarding during the game.</a:t>
            </a:r>
          </a:p>
          <a:p>
            <a:pPr algn="ctr"/>
            <a:endParaRPr lang="en-US" sz="2700" dirty="0" smtClean="0">
              <a:solidFill>
                <a:schemeClr val="bg1"/>
              </a:solidFill>
            </a:endParaRPr>
          </a:p>
          <a:p>
            <a:pPr algn="ctr"/>
            <a:endParaRPr lang="en-US" sz="2700" dirty="0" smtClean="0">
              <a:solidFill>
                <a:schemeClr val="bg1"/>
              </a:solidFill>
            </a:endParaRPr>
          </a:p>
          <a:p>
            <a:pPr algn="ctr"/>
            <a:endParaRPr lang="en-US" sz="2700" dirty="0" smtClean="0">
              <a:solidFill>
                <a:schemeClr val="bg1"/>
              </a:solidFill>
            </a:endParaRPr>
          </a:p>
          <a:p>
            <a:pPr algn="ctr"/>
            <a:endParaRPr lang="en-US" sz="2700" dirty="0" smtClean="0">
              <a:solidFill>
                <a:schemeClr val="bg1"/>
              </a:solidFill>
            </a:endParaRPr>
          </a:p>
          <a:p>
            <a:pPr algn="ctr"/>
            <a:endParaRPr lang="en-US" sz="2700" dirty="0" smtClean="0">
              <a:solidFill>
                <a:schemeClr val="bg1"/>
              </a:solidFill>
            </a:endParaRPr>
          </a:p>
          <a:p>
            <a:pPr algn="ctr"/>
            <a:endParaRPr lang="en-US" sz="2700" dirty="0" smtClean="0">
              <a:solidFill>
                <a:schemeClr val="bg1"/>
              </a:solidFill>
            </a:endParaRPr>
          </a:p>
          <a:p>
            <a:pPr algn="ctr"/>
            <a:endParaRPr lang="en-US" sz="2700" dirty="0" smtClean="0">
              <a:solidFill>
                <a:schemeClr val="bg1"/>
              </a:solidFill>
            </a:endParaRPr>
          </a:p>
          <a:p>
            <a:pPr algn="ctr"/>
            <a:endParaRPr lang="en-US" sz="2700" dirty="0" smtClean="0">
              <a:solidFill>
                <a:schemeClr val="bg1"/>
              </a:solidFill>
            </a:endParaRPr>
          </a:p>
          <a:p>
            <a:pPr algn="ctr"/>
            <a:endParaRPr lang="en-US" sz="2700" dirty="0" smtClean="0">
              <a:solidFill>
                <a:schemeClr val="bg1"/>
              </a:solidFill>
            </a:endParaRPr>
          </a:p>
          <a:p>
            <a:pPr algn="ctr"/>
            <a:endParaRPr lang="en-US" sz="2700" dirty="0" smtClean="0">
              <a:solidFill>
                <a:schemeClr val="bg1"/>
              </a:solidFill>
            </a:endParaRPr>
          </a:p>
          <a:p>
            <a:pPr algn="ctr"/>
            <a:r>
              <a:rPr lang="en-US" sz="2700" dirty="0" smtClean="0">
                <a:solidFill>
                  <a:schemeClr val="bg1"/>
                </a:solidFill>
              </a:rPr>
              <a:t>Press the upper button if you found the upper gem most rewarding,</a:t>
            </a:r>
          </a:p>
          <a:p>
            <a:pPr algn="ctr"/>
            <a:r>
              <a:rPr lang="en-US" sz="2700" dirty="0" smtClean="0">
                <a:solidFill>
                  <a:schemeClr val="bg1"/>
                </a:solidFill>
              </a:rPr>
              <a:t>     and press the lower button if you found the lower gem most rewarding.</a:t>
            </a:r>
          </a:p>
          <a:p>
            <a:pPr algn="ctr"/>
            <a:endParaRPr lang="en-US" sz="2700" dirty="0" smtClean="0">
              <a:solidFill>
                <a:schemeClr val="bg1"/>
              </a:solidFill>
            </a:endParaRPr>
          </a:p>
          <a:p>
            <a:pPr algn="ctr"/>
            <a:r>
              <a:rPr lang="en-US" sz="2700" dirty="0" smtClean="0">
                <a:solidFill>
                  <a:schemeClr val="bg1"/>
                </a:solidFill>
              </a:rPr>
              <a:t>Try not to think about it for too long, but just follow your gut feeling.</a:t>
            </a:r>
          </a:p>
          <a:p>
            <a:pPr algn="ctr"/>
            <a:r>
              <a:rPr lang="en-US" sz="2700" dirty="0" smtClean="0">
                <a:solidFill>
                  <a:schemeClr val="bg1"/>
                </a:solidFill>
              </a:rPr>
              <a:t>        You will not receive feedback about your choices in this part.</a:t>
            </a:r>
          </a:p>
          <a:p>
            <a:pPr algn="ctr"/>
            <a:endParaRPr lang="en-US" sz="2700" dirty="0" smtClean="0">
              <a:solidFill>
                <a:schemeClr val="bg1"/>
              </a:solidFill>
            </a:endParaRPr>
          </a:p>
          <a:p>
            <a:pPr algn="ctr"/>
            <a:endParaRPr lang="en-US" sz="2700" dirty="0" smtClean="0">
              <a:solidFill>
                <a:schemeClr val="bg1"/>
              </a:solidFill>
              <a:latin typeface="+mj-lt"/>
            </a:endParaRPr>
          </a:p>
          <a:p>
            <a:pPr algn="ctr"/>
            <a:endParaRPr lang="en-US" sz="2700" dirty="0" smtClean="0">
              <a:solidFill>
                <a:schemeClr val="bg1"/>
              </a:solidFill>
            </a:endParaRPr>
          </a:p>
          <a:p>
            <a:pPr algn="ctr"/>
            <a:endParaRPr lang="en-US" sz="2700" dirty="0" smtClean="0">
              <a:solidFill>
                <a:schemeClr val="bg1"/>
              </a:solidFill>
            </a:endParaRPr>
          </a:p>
          <a:p>
            <a:pPr algn="ctr"/>
            <a:endParaRPr lang="en-US" sz="2700" dirty="0" smtClean="0">
              <a:solidFill>
                <a:schemeClr val="bg1"/>
              </a:solidFill>
            </a:endParaRPr>
          </a:p>
          <a:p>
            <a:pPr algn="ctr"/>
            <a:endParaRPr lang="en-US" sz="2700" dirty="0" smtClean="0">
              <a:solidFill>
                <a:schemeClr val="bg1"/>
              </a:solidFill>
            </a:endParaRPr>
          </a:p>
          <a:p>
            <a:pPr algn="ctr"/>
            <a:endParaRPr lang="en-US" sz="2700" dirty="0" smtClean="0">
              <a:solidFill>
                <a:schemeClr val="bg1"/>
              </a:solidFill>
            </a:endParaRPr>
          </a:p>
          <a:p>
            <a:pPr algn="ctr"/>
            <a:endParaRPr lang="en-US" sz="2700" dirty="0" smtClean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395163" y="2919071"/>
            <a:ext cx="2330170" cy="2233797"/>
            <a:chOff x="1004940" y="3130062"/>
            <a:chExt cx="1026392" cy="115587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27" name="Flowchart: Magnetic Disk 26"/>
            <p:cNvSpPr/>
            <p:nvPr/>
          </p:nvSpPr>
          <p:spPr>
            <a:xfrm rot="2171720">
              <a:off x="1270440" y="3130062"/>
              <a:ext cx="564678" cy="16804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8" name="Flowchart: Magnetic Disk 27"/>
            <p:cNvSpPr/>
            <p:nvPr/>
          </p:nvSpPr>
          <p:spPr>
            <a:xfrm rot="409548">
              <a:off x="1004940" y="3756088"/>
              <a:ext cx="564678" cy="16804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9" name="Flowchart: Magnetic Disk 28"/>
            <p:cNvSpPr/>
            <p:nvPr/>
          </p:nvSpPr>
          <p:spPr>
            <a:xfrm rot="1475997">
              <a:off x="1466654" y="4117901"/>
              <a:ext cx="564678" cy="16804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911826" y="8879805"/>
            <a:ext cx="3416300" cy="484188"/>
            <a:chOff x="2841434" y="5867400"/>
            <a:chExt cx="3416300" cy="484188"/>
          </a:xfrm>
        </p:grpSpPr>
        <p:sp>
          <p:nvSpPr>
            <p:cNvPr id="8" name="Right Arrow 7"/>
            <p:cNvSpPr/>
            <p:nvPr/>
          </p:nvSpPr>
          <p:spPr>
            <a:xfrm>
              <a:off x="5279834" y="5867400"/>
              <a:ext cx="977900" cy="484188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2700">
                <a:solidFill>
                  <a:srgbClr val="FFFFFF"/>
                </a:solidFill>
                <a:latin typeface="Calibri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 rot="10800000">
              <a:off x="2841434" y="5867400"/>
              <a:ext cx="977900" cy="484188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2700">
                <a:solidFill>
                  <a:srgbClr val="FFFFFF"/>
                </a:solidFill>
                <a:latin typeface="Calibri" charset="0"/>
                <a:ea typeface="ＭＳ Ｐゴシック" charset="0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3901" y="4598642"/>
            <a:ext cx="16167021" cy="2157526"/>
          </a:xfrm>
          <a:prstGeom prst="rect">
            <a:avLst/>
          </a:prstGeom>
          <a:noFill/>
        </p:spPr>
        <p:txBody>
          <a:bodyPr wrap="square" lIns="170700" tIns="85350" rIns="170700" bIns="85350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</a:rPr>
              <a:t>If you have any questions, please ask the experimenter now.</a:t>
            </a:r>
          </a:p>
          <a:p>
            <a:pPr algn="ctr"/>
            <a:r>
              <a:rPr lang="en-US" sz="2700" dirty="0" smtClean="0">
                <a:solidFill>
                  <a:schemeClr val="bg1"/>
                </a:solidFill>
              </a:rPr>
              <a:t>Otherwise, press any key to start.</a:t>
            </a:r>
          </a:p>
          <a:p>
            <a:pPr algn="ctr"/>
            <a:endParaRPr lang="en-US" sz="3000" dirty="0" smtClean="0">
              <a:solidFill>
                <a:schemeClr val="bg1"/>
              </a:solidFill>
            </a:endParaRPr>
          </a:p>
          <a:p>
            <a:pPr algn="ctr"/>
            <a:r>
              <a:rPr lang="en-US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Good luck!</a:t>
            </a:r>
            <a:endParaRPr lang="en-US" sz="4400" dirty="0" smtClean="0">
              <a:solidFill>
                <a:schemeClr val="bg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4710251" y="1122495"/>
            <a:ext cx="2330170" cy="2233797"/>
            <a:chOff x="1004940" y="3130062"/>
            <a:chExt cx="1026392" cy="115587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8" name="Flowchart: Magnetic Disk 7"/>
            <p:cNvSpPr/>
            <p:nvPr/>
          </p:nvSpPr>
          <p:spPr>
            <a:xfrm rot="2171720">
              <a:off x="1270440" y="3130062"/>
              <a:ext cx="564678" cy="16804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34" charset="0"/>
              </a:endParaRPr>
            </a:p>
          </p:txBody>
        </p:sp>
        <p:sp>
          <p:nvSpPr>
            <p:cNvPr id="9" name="Flowchart: Magnetic Disk 8"/>
            <p:cNvSpPr/>
            <p:nvPr/>
          </p:nvSpPr>
          <p:spPr>
            <a:xfrm rot="409548">
              <a:off x="1004940" y="3756088"/>
              <a:ext cx="564678" cy="16804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34" charset="0"/>
              </a:endParaRPr>
            </a:p>
          </p:txBody>
        </p:sp>
        <p:sp>
          <p:nvSpPr>
            <p:cNvPr id="10" name="Flowchart: Magnetic Disk 9"/>
            <p:cNvSpPr/>
            <p:nvPr/>
          </p:nvSpPr>
          <p:spPr>
            <a:xfrm rot="1475997">
              <a:off x="1466654" y="4117901"/>
              <a:ext cx="564678" cy="16804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911826" y="8879805"/>
            <a:ext cx="3416300" cy="484188"/>
            <a:chOff x="2841434" y="5867400"/>
            <a:chExt cx="3416300" cy="484188"/>
          </a:xfrm>
        </p:grpSpPr>
        <p:sp>
          <p:nvSpPr>
            <p:cNvPr id="12" name="Right Arrow 11"/>
            <p:cNvSpPr/>
            <p:nvPr/>
          </p:nvSpPr>
          <p:spPr>
            <a:xfrm>
              <a:off x="5279834" y="5867400"/>
              <a:ext cx="977900" cy="484188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 rot="10800000">
              <a:off x="2841434" y="5867400"/>
              <a:ext cx="977900" cy="484188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159</Words>
  <Application>Microsoft Office PowerPoint</Application>
  <PresentationFormat>Custom</PresentationFormat>
  <Paragraphs>39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Åke</dc:creator>
  <cp:lastModifiedBy>jesmaa</cp:lastModifiedBy>
  <cp:revision>224</cp:revision>
  <dcterms:created xsi:type="dcterms:W3CDTF">2015-04-07T18:54:50Z</dcterms:created>
  <dcterms:modified xsi:type="dcterms:W3CDTF">2015-05-07T07:01:42Z</dcterms:modified>
</cp:coreProperties>
</file>